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6" r:id="rId2"/>
    <p:sldId id="391" r:id="rId3"/>
    <p:sldId id="339" r:id="rId4"/>
    <p:sldId id="262" r:id="rId5"/>
    <p:sldId id="276" r:id="rId6"/>
    <p:sldId id="259" r:id="rId7"/>
    <p:sldId id="290" r:id="rId8"/>
    <p:sldId id="291" r:id="rId9"/>
    <p:sldId id="430" r:id="rId10"/>
    <p:sldId id="431" r:id="rId11"/>
    <p:sldId id="406" r:id="rId12"/>
    <p:sldId id="409" r:id="rId13"/>
    <p:sldId id="411" r:id="rId14"/>
    <p:sldId id="413" r:id="rId15"/>
    <p:sldId id="412" r:id="rId16"/>
    <p:sldId id="414" r:id="rId17"/>
    <p:sldId id="415" r:id="rId18"/>
    <p:sldId id="416" r:id="rId19"/>
    <p:sldId id="417" r:id="rId20"/>
    <p:sldId id="419" r:id="rId21"/>
    <p:sldId id="423" r:id="rId22"/>
    <p:sldId id="462" r:id="rId23"/>
    <p:sldId id="463" r:id="rId24"/>
    <p:sldId id="448" r:id="rId25"/>
    <p:sldId id="357" r:id="rId26"/>
    <p:sldId id="459" r:id="rId27"/>
    <p:sldId id="293" r:id="rId28"/>
    <p:sldId id="461" r:id="rId29"/>
    <p:sldId id="294" r:id="rId30"/>
    <p:sldId id="295" r:id="rId31"/>
    <p:sldId id="355" r:id="rId32"/>
    <p:sldId id="456" r:id="rId33"/>
    <p:sldId id="265" r:id="rId34"/>
    <p:sldId id="460" r:id="rId35"/>
    <p:sldId id="266" r:id="rId36"/>
    <p:sldId id="282" r:id="rId37"/>
    <p:sldId id="287" r:id="rId38"/>
    <p:sldId id="288" r:id="rId39"/>
    <p:sldId id="289" r:id="rId40"/>
    <p:sldId id="362" r:id="rId41"/>
    <p:sldId id="364" r:id="rId42"/>
    <p:sldId id="297" r:id="rId43"/>
    <p:sldId id="298" r:id="rId44"/>
    <p:sldId id="299" r:id="rId45"/>
    <p:sldId id="307" r:id="rId46"/>
    <p:sldId id="340" r:id="rId47"/>
    <p:sldId id="426" r:id="rId48"/>
    <p:sldId id="428" r:id="rId49"/>
    <p:sldId id="425" r:id="rId50"/>
    <p:sldId id="427" r:id="rId51"/>
    <p:sldId id="464" r:id="rId52"/>
    <p:sldId id="458" r:id="rId53"/>
    <p:sldId id="449" r:id="rId54"/>
    <p:sldId id="450" r:id="rId55"/>
    <p:sldId id="451" r:id="rId56"/>
    <p:sldId id="452" r:id="rId57"/>
    <p:sldId id="453" r:id="rId58"/>
    <p:sldId id="429" r:id="rId59"/>
    <p:sldId id="377" r:id="rId60"/>
    <p:sldId id="378" r:id="rId61"/>
    <p:sldId id="384" r:id="rId62"/>
    <p:sldId id="379" r:id="rId63"/>
    <p:sldId id="390" r:id="rId64"/>
    <p:sldId id="380" r:id="rId65"/>
    <p:sldId id="381" r:id="rId66"/>
    <p:sldId id="382" r:id="rId67"/>
    <p:sldId id="383" r:id="rId68"/>
    <p:sldId id="367" r:id="rId69"/>
    <p:sldId id="393" r:id="rId70"/>
    <p:sldId id="394" r:id="rId71"/>
    <p:sldId id="395" r:id="rId72"/>
    <p:sldId id="396" r:id="rId73"/>
    <p:sldId id="397" r:id="rId74"/>
    <p:sldId id="398" r:id="rId75"/>
    <p:sldId id="399" r:id="rId76"/>
    <p:sldId id="400" r:id="rId77"/>
    <p:sldId id="401" r:id="rId78"/>
    <p:sldId id="402" r:id="rId79"/>
    <p:sldId id="403" r:id="rId80"/>
    <p:sldId id="404" r:id="rId81"/>
    <p:sldId id="405" r:id="rId82"/>
    <p:sldId id="437" r:id="rId83"/>
    <p:sldId id="433" r:id="rId84"/>
    <p:sldId id="434" r:id="rId85"/>
    <p:sldId id="435" r:id="rId86"/>
    <p:sldId id="436" r:id="rId87"/>
    <p:sldId id="438" r:id="rId88"/>
    <p:sldId id="439" r:id="rId89"/>
    <p:sldId id="440" r:id="rId90"/>
    <p:sldId id="443" r:id="rId91"/>
    <p:sldId id="444" r:id="rId92"/>
    <p:sldId id="445" r:id="rId93"/>
    <p:sldId id="446" r:id="rId94"/>
    <p:sldId id="447" r:id="rId95"/>
    <p:sldId id="441" r:id="rId96"/>
    <p:sldId id="454" r:id="rId97"/>
    <p:sldId id="455" r:id="rId98"/>
    <p:sldId id="457" r:id="rId9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5" d="100"/>
          <a:sy n="105" d="100"/>
        </p:scale>
        <p:origin x="-13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notesMaster" Target="notesMasters/notes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ce-K\Documents\Tokyo%20Institute%20of%20Technology\Thesis%20for%20Master%20degree\Ir5Ce%20Photocathode\Data\Laser%20Cleaning(LaB6vsIr5Ce).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67368021257618"/>
          <c:y val="0.0514005540974045"/>
          <c:w val="0.878429858503713"/>
          <c:h val="0.823576700168091"/>
        </c:manualLayout>
      </c:layout>
      <c:scatterChart>
        <c:scatterStyle val="lineMarker"/>
        <c:varyColors val="0"/>
        <c:ser>
          <c:idx val="1"/>
          <c:order val="0"/>
          <c:tx>
            <c:v>LaB6@266nm</c:v>
          </c:tx>
          <c:spPr>
            <a:ln w="28575">
              <a:noFill/>
            </a:ln>
          </c:spPr>
          <c:marker>
            <c:symbol val="circle"/>
            <c:size val="8"/>
            <c:spPr>
              <a:solidFill>
                <a:srgbClr val="FF0000"/>
              </a:solidFill>
              <a:ln>
                <a:solidFill>
                  <a:schemeClr val="tx1"/>
                </a:solidFill>
              </a:ln>
            </c:spPr>
          </c:marker>
          <c:errBars>
            <c:errDir val="y"/>
            <c:errBarType val="both"/>
            <c:errValType val="cust"/>
            <c:noEndCap val="0"/>
            <c:plus>
              <c:numRef>
                <c:f>Sheet1!$E$16:$E$22</c:f>
                <c:numCache>
                  <c:formatCode>General</c:formatCode>
                  <c:ptCount val="7"/>
                  <c:pt idx="0">
                    <c:v>2.80462332996215E-7</c:v>
                  </c:pt>
                  <c:pt idx="1">
                    <c:v>7.79306838578649E-7</c:v>
                  </c:pt>
                  <c:pt idx="2">
                    <c:v>7.51100004400233E-7</c:v>
                  </c:pt>
                  <c:pt idx="3">
                    <c:v>4.21081034452233E-6</c:v>
                  </c:pt>
                  <c:pt idx="4">
                    <c:v>1.85311582326529E-6</c:v>
                  </c:pt>
                  <c:pt idx="5">
                    <c:v>2.73981415111961E-6</c:v>
                  </c:pt>
                  <c:pt idx="6">
                    <c:v>2.75393690447589E-6</c:v>
                  </c:pt>
                </c:numCache>
              </c:numRef>
            </c:plus>
            <c:minus>
              <c:numRef>
                <c:f>Sheet1!$F$16:$F$22</c:f>
                <c:numCache>
                  <c:formatCode>General</c:formatCode>
                  <c:ptCount val="7"/>
                  <c:pt idx="0">
                    <c:v>2.72826006444881E-7</c:v>
                  </c:pt>
                  <c:pt idx="1">
                    <c:v>8.92433774227574E-7</c:v>
                  </c:pt>
                  <c:pt idx="2">
                    <c:v>8.05522374597242E-7</c:v>
                  </c:pt>
                  <c:pt idx="3">
                    <c:v>5.32452034281031E-6</c:v>
                  </c:pt>
                  <c:pt idx="4">
                    <c:v>1.85311582326529E-6</c:v>
                  </c:pt>
                  <c:pt idx="5">
                    <c:v>3.04765843776225E-6</c:v>
                  </c:pt>
                  <c:pt idx="6">
                    <c:v>3.06336801733835E-6</c:v>
                  </c:pt>
                </c:numCache>
              </c:numRef>
            </c:minus>
          </c:errBars>
          <c:errBars>
            <c:errDir val="x"/>
            <c:errBarType val="both"/>
            <c:errValType val="fixedVal"/>
            <c:noEndCap val="0"/>
            <c:val val="1.0"/>
          </c:errBars>
          <c:xVal>
            <c:numRef>
              <c:f>Sheet1!$C$16:$C$22</c:f>
              <c:numCache>
                <c:formatCode>General</c:formatCode>
                <c:ptCount val="7"/>
                <c:pt idx="0">
                  <c:v>0.0</c:v>
                </c:pt>
                <c:pt idx="1">
                  <c:v>100.0</c:v>
                </c:pt>
                <c:pt idx="2">
                  <c:v>200.0</c:v>
                </c:pt>
                <c:pt idx="3">
                  <c:v>350.0</c:v>
                </c:pt>
                <c:pt idx="4">
                  <c:v>450.0</c:v>
                </c:pt>
                <c:pt idx="5">
                  <c:v>650.0</c:v>
                </c:pt>
                <c:pt idx="6">
                  <c:v>1000.0</c:v>
                </c:pt>
              </c:numCache>
            </c:numRef>
          </c:xVal>
          <c:yVal>
            <c:numRef>
              <c:f>Sheet1!$D$16:$D$22</c:f>
              <c:numCache>
                <c:formatCode>0.000E+00</c:formatCode>
                <c:ptCount val="7"/>
                <c:pt idx="0">
                  <c:v>2.55100000000001E-6</c:v>
                </c:pt>
                <c:pt idx="1">
                  <c:v>1.212E-5</c:v>
                </c:pt>
                <c:pt idx="2">
                  <c:v>2.19100000000001E-5</c:v>
                </c:pt>
                <c:pt idx="3">
                  <c:v>8.25000000000003E-5</c:v>
                </c:pt>
                <c:pt idx="4">
                  <c:v>5.31400000000001E-5</c:v>
                </c:pt>
                <c:pt idx="5">
                  <c:v>5.31400000000001E-5</c:v>
                </c:pt>
                <c:pt idx="6" formatCode="0.00E+00">
                  <c:v>6.27300000000003E-5</c:v>
                </c:pt>
              </c:numCache>
            </c:numRef>
          </c:yVal>
          <c:smooth val="0"/>
        </c:ser>
        <c:ser>
          <c:idx val="0"/>
          <c:order val="1"/>
          <c:tx>
            <c:v>LaB6@532nm</c:v>
          </c:tx>
          <c:spPr>
            <a:ln w="28575">
              <a:noFill/>
            </a:ln>
          </c:spPr>
          <c:marker>
            <c:symbol val="circle"/>
            <c:size val="8"/>
            <c:spPr>
              <a:solidFill>
                <a:schemeClr val="tx1"/>
              </a:solidFill>
              <a:ln>
                <a:solidFill>
                  <a:schemeClr val="tx1"/>
                </a:solidFill>
              </a:ln>
            </c:spPr>
          </c:marker>
          <c:errBars>
            <c:errDir val="y"/>
            <c:errBarType val="both"/>
            <c:errValType val="cust"/>
            <c:noEndCap val="0"/>
            <c:plus>
              <c:numRef>
                <c:f>Sheet1!$E$6:$E$11</c:f>
                <c:numCache>
                  <c:formatCode>General</c:formatCode>
                  <c:ptCount val="6"/>
                  <c:pt idx="0">
                    <c:v>2.33292804696215E-7</c:v>
                  </c:pt>
                  <c:pt idx="1">
                    <c:v>2.53596052097126E-6</c:v>
                  </c:pt>
                  <c:pt idx="2">
                    <c:v>2.90467401116105E-6</c:v>
                  </c:pt>
                  <c:pt idx="3">
                    <c:v>1.1691062405483E-5</c:v>
                  </c:pt>
                  <c:pt idx="4">
                    <c:v>1.50913295187062E-5</c:v>
                  </c:pt>
                  <c:pt idx="5">
                    <c:v>5.24586414917716E-7</c:v>
                  </c:pt>
                </c:numCache>
              </c:numRef>
            </c:plus>
            <c:minus>
              <c:numRef>
                <c:f>Sheet1!$F$6:$F$11</c:f>
                <c:numCache>
                  <c:formatCode>General</c:formatCode>
                  <c:ptCount val="6"/>
                  <c:pt idx="0">
                    <c:v>2.60064448272881E-7</c:v>
                  </c:pt>
                  <c:pt idx="1">
                    <c:v>2.43867082375149E-6</c:v>
                  </c:pt>
                  <c:pt idx="2">
                    <c:v>3.26728751060956E-6</c:v>
                  </c:pt>
                  <c:pt idx="3">
                    <c:v>1.33085384790968E-5</c:v>
                  </c:pt>
                  <c:pt idx="4">
                    <c:v>1.6516185985047E-5</c:v>
                  </c:pt>
                  <c:pt idx="5">
                    <c:v>5.10729088454658E-7</c:v>
                  </c:pt>
                </c:numCache>
              </c:numRef>
            </c:minus>
          </c:errBars>
          <c:errBars>
            <c:errDir val="x"/>
            <c:errBarType val="both"/>
            <c:errValType val="fixedVal"/>
            <c:noEndCap val="0"/>
            <c:val val="1.0"/>
          </c:errBars>
          <c:xVal>
            <c:numRef>
              <c:f>Sheet1!$C$6:$C$11</c:f>
              <c:numCache>
                <c:formatCode>General</c:formatCode>
                <c:ptCount val="6"/>
                <c:pt idx="0">
                  <c:v>0.0</c:v>
                </c:pt>
                <c:pt idx="1">
                  <c:v>307.0</c:v>
                </c:pt>
                <c:pt idx="2">
                  <c:v>443.0</c:v>
                </c:pt>
                <c:pt idx="3">
                  <c:v>1635.0</c:v>
                </c:pt>
                <c:pt idx="4">
                  <c:v>2490.0</c:v>
                </c:pt>
                <c:pt idx="5">
                  <c:v>4980.0</c:v>
                </c:pt>
              </c:numCache>
            </c:numRef>
          </c:xVal>
          <c:yVal>
            <c:numRef>
              <c:f>Sheet1!$D$6:$D$11</c:f>
              <c:numCache>
                <c:formatCode>0.000E+00</c:formatCode>
                <c:ptCount val="6"/>
                <c:pt idx="0">
                  <c:v>2.26624728383249E-6</c:v>
                </c:pt>
                <c:pt idx="1">
                  <c:v>2.115E-5</c:v>
                </c:pt>
                <c:pt idx="2">
                  <c:v>2.6172233337954E-5</c:v>
                </c:pt>
                <c:pt idx="3">
                  <c:v>9.61936664307261E-5</c:v>
                </c:pt>
                <c:pt idx="4">
                  <c:v>0.000174930746345765</c:v>
                </c:pt>
                <c:pt idx="5" formatCode="General">
                  <c:v>3.86685761096232E-5</c:v>
                </c:pt>
              </c:numCache>
            </c:numRef>
          </c:yVal>
          <c:smooth val="0"/>
        </c:ser>
        <c:ser>
          <c:idx val="2"/>
          <c:order val="2"/>
          <c:tx>
            <c:v>Ir5Ce@266nm</c:v>
          </c:tx>
          <c:spPr>
            <a:ln w="28575">
              <a:noFill/>
            </a:ln>
          </c:spPr>
          <c:marker>
            <c:symbol val="circle"/>
            <c:size val="8"/>
            <c:spPr>
              <a:solidFill>
                <a:srgbClr val="0070C0"/>
              </a:solidFill>
              <a:ln>
                <a:solidFill>
                  <a:schemeClr val="tx1"/>
                </a:solidFill>
              </a:ln>
            </c:spPr>
          </c:marker>
          <c:xVal>
            <c:numRef>
              <c:f>Sheet1!$C$27:$C$31</c:f>
              <c:numCache>
                <c:formatCode>General</c:formatCode>
                <c:ptCount val="5"/>
                <c:pt idx="0">
                  <c:v>0.0</c:v>
                </c:pt>
                <c:pt idx="1">
                  <c:v>25.0</c:v>
                </c:pt>
                <c:pt idx="2">
                  <c:v>50.0</c:v>
                </c:pt>
                <c:pt idx="3">
                  <c:v>75.0</c:v>
                </c:pt>
                <c:pt idx="4">
                  <c:v>100.0</c:v>
                </c:pt>
              </c:numCache>
            </c:numRef>
          </c:xVal>
          <c:yVal>
            <c:numRef>
              <c:f>Sheet1!$D$27:$D$31</c:f>
              <c:numCache>
                <c:formatCode>0.00E+00</c:formatCode>
                <c:ptCount val="5"/>
                <c:pt idx="0">
                  <c:v>3.50700000000001E-6</c:v>
                </c:pt>
                <c:pt idx="1">
                  <c:v>2.21500000000001E-5</c:v>
                </c:pt>
                <c:pt idx="2">
                  <c:v>5.51000000000002E-5</c:v>
                </c:pt>
                <c:pt idx="3">
                  <c:v>8.61000000000003E-5</c:v>
                </c:pt>
                <c:pt idx="4">
                  <c:v>0.0001019</c:v>
                </c:pt>
              </c:numCache>
            </c:numRef>
          </c:yVal>
          <c:smooth val="0"/>
        </c:ser>
        <c:dLbls>
          <c:showLegendKey val="0"/>
          <c:showVal val="0"/>
          <c:showCatName val="0"/>
          <c:showSerName val="0"/>
          <c:showPercent val="0"/>
          <c:showBubbleSize val="0"/>
        </c:dLbls>
        <c:axId val="2015978616"/>
        <c:axId val="2015986936"/>
      </c:scatterChart>
      <c:valAx>
        <c:axId val="2015978616"/>
        <c:scaling>
          <c:orientation val="minMax"/>
          <c:max val="5000.0"/>
          <c:min val="0.0"/>
        </c:scaling>
        <c:delete val="0"/>
        <c:axPos val="b"/>
        <c:title>
          <c:tx>
            <c:rich>
              <a:bodyPr/>
              <a:lstStyle/>
              <a:p>
                <a:pPr>
                  <a:defRPr/>
                </a:pPr>
                <a:r>
                  <a:rPr lang="en-US" dirty="0"/>
                  <a:t>Energy density of cleaning laser(</a:t>
                </a:r>
                <a:r>
                  <a:rPr lang="en-US" dirty="0" err="1"/>
                  <a:t>μJ</a:t>
                </a:r>
                <a:r>
                  <a:rPr lang="en-US" dirty="0"/>
                  <a:t>/mm</a:t>
                </a:r>
                <a:r>
                  <a:rPr lang="en-US" baseline="30000" dirty="0"/>
                  <a:t>2</a:t>
                </a:r>
                <a:r>
                  <a:rPr lang="en-US" dirty="0"/>
                  <a:t>)</a:t>
                </a:r>
                <a:endParaRPr lang="ja-JP" dirty="0"/>
              </a:p>
            </c:rich>
          </c:tx>
          <c:layout/>
          <c:overlay val="0"/>
        </c:title>
        <c:numFmt formatCode="General" sourceLinked="1"/>
        <c:majorTickMark val="in"/>
        <c:minorTickMark val="in"/>
        <c:tickLblPos val="nextTo"/>
        <c:crossAx val="2015986936"/>
        <c:crossesAt val="1.0E-6"/>
        <c:crossBetween val="midCat"/>
      </c:valAx>
      <c:valAx>
        <c:axId val="2015986936"/>
        <c:scaling>
          <c:logBase val="10.0"/>
          <c:orientation val="minMax"/>
          <c:max val="0.000200000000000001"/>
          <c:min val="1.0E-6"/>
        </c:scaling>
        <c:delete val="1"/>
        <c:axPos val="l"/>
        <c:minorGridlines/>
        <c:title>
          <c:tx>
            <c:rich>
              <a:bodyPr rot="0" vert="horz"/>
              <a:lstStyle/>
              <a:p>
                <a:pPr>
                  <a:defRPr/>
                </a:pPr>
                <a:r>
                  <a:rPr lang="en-US"/>
                  <a:t>QE</a:t>
                </a:r>
                <a:endParaRPr lang="ja-JP"/>
              </a:p>
            </c:rich>
          </c:tx>
          <c:layout>
            <c:manualLayout>
              <c:xMode val="edge"/>
              <c:yMode val="edge"/>
              <c:x val="0.0190657579553781"/>
              <c:y val="0.0135319906747227"/>
            </c:manualLayout>
          </c:layout>
          <c:overlay val="0"/>
        </c:title>
        <c:numFmt formatCode="@" sourceLinked="0"/>
        <c:majorTickMark val="in"/>
        <c:minorTickMark val="in"/>
        <c:tickLblPos val="nextTo"/>
        <c:crossAx val="2015978616"/>
        <c:crosses val="autoZero"/>
        <c:crossBetween val="midCat"/>
      </c:valAx>
      <c:spPr>
        <a:ln w="6350">
          <a:solidFill>
            <a:schemeClr val="tx1">
              <a:lumMod val="50000"/>
              <a:lumOff val="50000"/>
            </a:schemeClr>
          </a:solidFill>
        </a:ln>
      </c:spPr>
    </c:plotArea>
    <c:legend>
      <c:legendPos val="r"/>
      <c:layout>
        <c:manualLayout>
          <c:xMode val="edge"/>
          <c:yMode val="edge"/>
          <c:x val="0.629905414502395"/>
          <c:y val="0.507945790726993"/>
          <c:w val="0.237772081695072"/>
          <c:h val="0.25115157480315"/>
        </c:manualLayout>
      </c:layout>
      <c:overlay val="0"/>
      <c:spPr>
        <a:solidFill>
          <a:schemeClr val="bg1"/>
        </a:solidFill>
        <a:ln w="6350">
          <a:solidFill>
            <a:schemeClr val="tx1"/>
          </a:solidFill>
        </a:ln>
      </c:spPr>
    </c:legend>
    <c:plotVisOnly val="1"/>
    <c:dispBlanksAs val="gap"/>
    <c:showDLblsOverMax val="0"/>
  </c:chart>
  <c:spPr>
    <a:ln>
      <a:noFill/>
    </a:ln>
  </c:spPr>
  <c:txPr>
    <a:bodyPr/>
    <a:lstStyle/>
    <a:p>
      <a:pPr>
        <a:defRPr sz="1400"/>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wmf"/><Relationship Id="rId6" Type="http://schemas.openxmlformats.org/officeDocument/2006/relationships/image" Target="../media/image10.wmf"/><Relationship Id="rId1" Type="http://schemas.openxmlformats.org/officeDocument/2006/relationships/image" Target="../media/image5.wmf"/><Relationship Id="rId2"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cdr:x>
      <cdr:y>0.11724</cdr:y>
    </cdr:from>
    <cdr:to>
      <cdr:x>0.09791</cdr:x>
      <cdr:y>0.98529</cdr:y>
    </cdr:to>
    <cdr:sp macro="" textlink="">
      <cdr:nvSpPr>
        <cdr:cNvPr id="2" name="テキスト ボックス 1"/>
        <cdr:cNvSpPr txBox="1"/>
      </cdr:nvSpPr>
      <cdr:spPr>
        <a:xfrm xmlns:a="http://schemas.openxmlformats.org/drawingml/2006/main">
          <a:off x="-328622" y="503495"/>
          <a:ext cx="545999" cy="37278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400" dirty="0"/>
            <a:t>10</a:t>
          </a:r>
          <a:r>
            <a:rPr lang="en-US" altLang="ja-JP" sz="1400" baseline="30000" dirty="0"/>
            <a:t>-4</a:t>
          </a:r>
        </a:p>
        <a:p xmlns:a="http://schemas.openxmlformats.org/drawingml/2006/main">
          <a:endParaRPr lang="en-US" altLang="ja-JP" sz="1400" dirty="0"/>
        </a:p>
        <a:p xmlns:a="http://schemas.openxmlformats.org/drawingml/2006/main">
          <a:endParaRPr lang="en-US" altLang="ja-JP" sz="1400" dirty="0"/>
        </a:p>
        <a:p xmlns:a="http://schemas.openxmlformats.org/drawingml/2006/main">
          <a:r>
            <a:rPr lang="ja-JP" altLang="en-US" sz="1400" dirty="0" smtClean="0"/>
            <a:t>　</a:t>
          </a:r>
          <a:endParaRPr lang="en-US" altLang="ja-JP" sz="1400" dirty="0" smtClean="0"/>
        </a:p>
        <a:p xmlns:a="http://schemas.openxmlformats.org/drawingml/2006/main">
          <a:endParaRPr lang="en-US" altLang="ja-JP" sz="1400" dirty="0"/>
        </a:p>
        <a:p xmlns:a="http://schemas.openxmlformats.org/drawingml/2006/main">
          <a:endParaRPr lang="en-US" altLang="ja-JP" sz="1400" dirty="0"/>
        </a:p>
        <a:p xmlns:a="http://schemas.openxmlformats.org/drawingml/2006/main">
          <a:endParaRPr lang="en-US" altLang="ja-JP" sz="1400" dirty="0"/>
        </a:p>
        <a:p xmlns:a="http://schemas.openxmlformats.org/drawingml/2006/main">
          <a:endParaRPr lang="en-US" altLang="ja-JP" sz="1400" dirty="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400" dirty="0">
              <a:effectLst/>
            </a:rPr>
            <a:t>10</a:t>
          </a:r>
          <a:r>
            <a:rPr lang="en-US" altLang="ja-JP" sz="1400" baseline="30000" dirty="0">
              <a:effectLst/>
            </a:rPr>
            <a:t>-5</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smtClean="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smtClean="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altLang="ja-JP" sz="1400" baseline="300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400" dirty="0">
              <a:effectLst/>
            </a:rPr>
            <a:t>10</a:t>
          </a:r>
          <a:r>
            <a:rPr lang="en-US" altLang="ja-JP" sz="1400" baseline="30000" dirty="0">
              <a:effectLst/>
            </a:rPr>
            <a:t>-6</a:t>
          </a:r>
          <a:endParaRPr lang="ja-JP" altLang="ja-JP" sz="1400" dirty="0">
            <a:effectLst/>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ja-JP" altLang="ja-JP" sz="1400" dirty="0">
            <a:effectLst/>
          </a:endParaRPr>
        </a:p>
        <a:p xmlns:a="http://schemas.openxmlformats.org/drawingml/2006/main">
          <a:endParaRPr lang="ja-JP" alt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F9BF83-E992-0D42-B7D2-1F56A7FBD06F}" type="datetimeFigureOut">
              <a:rPr kumimoji="1" lang="ja-JP" altLang="en-US" smtClean="0"/>
              <a:t>15/01/15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DF7CF-06A8-074B-8486-4191384EEC8E}" type="slidenum">
              <a:rPr kumimoji="1" lang="ja-JP" altLang="en-US" smtClean="0"/>
              <a:t>‹#›</a:t>
            </a:fld>
            <a:endParaRPr kumimoji="1" lang="ja-JP" altLang="en-US"/>
          </a:p>
        </p:txBody>
      </p:sp>
    </p:spTree>
    <p:extLst>
      <p:ext uri="{BB962C8B-B14F-4D97-AF65-F5344CB8AC3E}">
        <p14:creationId xmlns:p14="http://schemas.microsoft.com/office/powerpoint/2010/main" val="98062137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7710CCD-86E5-8A47-A394-FF3F9E4520D0}" type="slidenum">
              <a:rPr lang="en-US" altLang="ja-JP" sz="1200">
                <a:latin typeface="Calibri" charset="0"/>
              </a:rPr>
              <a:pPr/>
              <a:t>4</a:t>
            </a:fld>
            <a:endParaRPr lang="en-US" altLang="ja-JP" sz="1200">
              <a:latin typeface="Calibri"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ja-JP" alt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462D69B-6A23-4589-A25B-4BE7B9DCF57F}" type="slidenum">
              <a:rPr kumimoji="1" lang="ja-JP" altLang="en-US" smtClean="0"/>
              <a:pPr/>
              <a:t>90</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As</a:t>
            </a:r>
            <a:r>
              <a:rPr kumimoji="1" lang="en-US" altLang="ja-JP" baseline="0" dirty="0" smtClean="0"/>
              <a:t> you can see in this trend plot, the target luminosity of SuperKEKB  is about 2 order higher than the current B factories.</a:t>
            </a:r>
          </a:p>
          <a:p>
            <a:r>
              <a:rPr kumimoji="1" lang="en-US" altLang="ja-JP" baseline="0" dirty="0" smtClean="0"/>
              <a:t>But how can it be achieved? </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a:p>
        </p:txBody>
      </p:sp>
      <p:sp>
        <p:nvSpPr>
          <p:cNvPr id="24580" name="スライド番号プレースホルダ 3"/>
          <p:cNvSpPr>
            <a:spLocks noGrp="1"/>
          </p:cNvSpPr>
          <p:nvPr>
            <p:ph type="sldNum" sz="quarter" idx="5"/>
          </p:nvPr>
        </p:nvSpPr>
        <p:spPr>
          <a:noFill/>
        </p:spPr>
        <p:txBody>
          <a:bodyPr/>
          <a:lstStyle/>
          <a:p>
            <a:fld id="{FF99434F-8AB6-5347-BAE4-6132B4D5C64F}" type="slidenum">
              <a:rPr lang="en-US" altLang="ja-JP" smtClean="0"/>
              <a:pPr/>
              <a:t>7</a:t>
            </a:fld>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25DF7CF-06A8-074B-8486-4191384EEC8E}" type="slidenum">
              <a:rPr kumimoji="1" lang="ja-JP" altLang="en-US" smtClean="0"/>
              <a:t>18</a:t>
            </a:fld>
            <a:endParaRPr kumimoji="1" lang="ja-JP" altLang="en-US"/>
          </a:p>
        </p:txBody>
      </p:sp>
    </p:spTree>
    <p:extLst>
      <p:ext uri="{BB962C8B-B14F-4D97-AF65-F5344CB8AC3E}">
        <p14:creationId xmlns:p14="http://schemas.microsoft.com/office/powerpoint/2010/main" val="407912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25DF7CF-06A8-074B-8486-4191384EEC8E}" type="slidenum">
              <a:rPr kumimoji="1" lang="ja-JP" altLang="en-US" smtClean="0"/>
              <a:t>21</a:t>
            </a:fld>
            <a:endParaRPr kumimoji="1" lang="ja-JP" altLang="en-US"/>
          </a:p>
        </p:txBody>
      </p:sp>
    </p:spTree>
    <p:extLst>
      <p:ext uri="{BB962C8B-B14F-4D97-AF65-F5344CB8AC3E}">
        <p14:creationId xmlns:p14="http://schemas.microsoft.com/office/powerpoint/2010/main" val="376350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 this slide,</a:t>
            </a:r>
            <a:r>
              <a:rPr kumimoji="1" lang="en-US" altLang="ja-JP" baseline="0" dirty="0" smtClean="0"/>
              <a:t> I have listed up variety of possible beam background sources at SuperKEKB.</a:t>
            </a:r>
          </a:p>
          <a:p>
            <a:r>
              <a:rPr kumimoji="1" lang="en-US" altLang="ja-JP" baseline="0" dirty="0" smtClean="0"/>
              <a:t>Among these background sources, so-called “Touschek scattering” will be the most difficult one to cope with, which I will explain in more detail in the following slides.</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53</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762F38D-F1CF-47C0-AB6D-DD0F5043AAA7}" type="slidenum">
              <a:rPr kumimoji="1" lang="ja-JP" altLang="en-US" smtClean="0"/>
              <a:pPr/>
              <a:t>71</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（３）南アークは</a:t>
            </a:r>
            <a:r>
              <a:rPr kumimoji="1" lang="en-US" altLang="ja-JP" sz="1200" kern="1200" dirty="0" smtClean="0">
                <a:solidFill>
                  <a:schemeClr val="tx1"/>
                </a:solidFill>
                <a:latin typeface="+mn-lt"/>
                <a:ea typeface="+mn-ea"/>
                <a:cs typeface="+mn-cs"/>
              </a:rPr>
              <a:t>PS</a:t>
            </a:r>
            <a:r>
              <a:rPr kumimoji="1" lang="ja-JP" altLang="en-US" sz="1200" kern="1200" dirty="0" smtClean="0">
                <a:solidFill>
                  <a:schemeClr val="tx1"/>
                </a:solidFill>
                <a:latin typeface="+mn-lt"/>
                <a:ea typeface="+mn-ea"/>
                <a:cs typeface="+mn-cs"/>
              </a:rPr>
              <a:t>の建物の下を通っている。他は開削して埋め戻しているがここは添付資料にあるようについたてをつくって埋め戻している（添付資料の１頁目：</a:t>
            </a:r>
            <a:r>
              <a:rPr kumimoji="1" lang="en-US" altLang="ja-JP" sz="1200" kern="1200" dirty="0" smtClean="0">
                <a:solidFill>
                  <a:schemeClr val="tx1"/>
                </a:solidFill>
                <a:latin typeface="+mn-lt"/>
                <a:ea typeface="+mn-ea"/>
                <a:cs typeface="+mn-cs"/>
              </a:rPr>
              <a:t>IWAA2012</a:t>
            </a:r>
            <a:r>
              <a:rPr kumimoji="1" lang="ja-JP" altLang="en-US" sz="1200" kern="1200" dirty="0" smtClean="0">
                <a:solidFill>
                  <a:schemeClr val="tx1"/>
                </a:solidFill>
                <a:latin typeface="+mn-lt"/>
                <a:ea typeface="+mn-ea"/>
                <a:cs typeface="+mn-cs"/>
              </a:rPr>
              <a:t>山岡さんの発表より）。</a:t>
            </a:r>
          </a:p>
          <a:p>
            <a:r>
              <a:rPr kumimoji="1" lang="ja-JP" altLang="en-US" sz="1200" kern="1200" dirty="0" smtClean="0">
                <a:solidFill>
                  <a:schemeClr val="tx1"/>
                </a:solidFill>
                <a:latin typeface="+mn-lt"/>
                <a:ea typeface="+mn-ea"/>
                <a:cs typeface="+mn-cs"/>
              </a:rPr>
              <a:t>トンネルの下にちゃんと埋め戻し土が入って行かなかったのではないか。</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25DF7CF-06A8-074B-8486-4191384EEC8E}" type="slidenum">
              <a:rPr kumimoji="1" lang="ja-JP" altLang="en-US" smtClean="0"/>
              <a:t>73</a:t>
            </a:fld>
            <a:endParaRPr kumimoji="1" lang="ja-JP" altLang="en-US"/>
          </a:p>
        </p:txBody>
      </p:sp>
    </p:spTree>
    <p:extLst>
      <p:ext uri="{BB962C8B-B14F-4D97-AF65-F5344CB8AC3E}">
        <p14:creationId xmlns:p14="http://schemas.microsoft.com/office/powerpoint/2010/main" val="191657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ja-JP">
                <a:latin typeface="Calibri" charset="0"/>
                <a:ea typeface="ＭＳ Ｐゴシック" charset="0"/>
                <a:cs typeface="ＭＳ Ｐゴシック" charset="0"/>
              </a:rPr>
              <a:t>This graph shows the dynamic aperture of HER.</a:t>
            </a:r>
          </a:p>
          <a:p>
            <a:pPr>
              <a:spcBef>
                <a:spcPct val="0"/>
              </a:spcBef>
            </a:pPr>
            <a:r>
              <a:rPr lang="en-US" altLang="ja-JP">
                <a:latin typeface="Calibri" charset="0"/>
                <a:ea typeface="ＭＳ Ｐゴシック" charset="0"/>
                <a:cs typeface="ＭＳ Ｐゴシック" charset="0"/>
              </a:rPr>
              <a:t>This red line shows the injected beam.</a:t>
            </a:r>
          </a:p>
          <a:p>
            <a:pPr>
              <a:spcBef>
                <a:spcPct val="0"/>
              </a:spcBef>
            </a:pPr>
            <a:r>
              <a:rPr lang="en-US" altLang="ja-JP">
                <a:latin typeface="Calibri" charset="0"/>
                <a:ea typeface="ＭＳ Ｐゴシック" charset="0"/>
                <a:cs typeface="ＭＳ Ｐゴシック" charset="0"/>
              </a:rPr>
              <a:t>There is no room for beam-beam kick.</a:t>
            </a:r>
          </a:p>
          <a:p>
            <a:pPr>
              <a:spcBef>
                <a:spcPct val="0"/>
              </a:spcBef>
            </a:pPr>
            <a:r>
              <a:rPr lang="en-US" altLang="ja-JP">
                <a:latin typeface="Calibri" charset="0"/>
                <a:ea typeface="ＭＳ Ｐゴシック" charset="0"/>
                <a:cs typeface="ＭＳ Ｐゴシック" charset="0"/>
              </a:rPr>
              <a:t>Synchrotron injection scheme is inevitable.</a:t>
            </a:r>
            <a:endParaRPr lang="ja-JP" altLang="en-US">
              <a:latin typeface="Calibri" charset="0"/>
              <a:ea typeface="ＭＳ Ｐゴシック" charset="0"/>
              <a:cs typeface="ＭＳ Ｐゴシック" charset="0"/>
            </a:endParaRPr>
          </a:p>
        </p:txBody>
      </p:sp>
      <p:sp>
        <p:nvSpPr>
          <p:cNvPr id="65540" name="スライド番号プレースホルダ 3"/>
          <p:cNvSpPr>
            <a:spLocks noGrp="1"/>
          </p:cNvSpPr>
          <p:nvPr>
            <p:ph type="sldNum" sz="quarter" idx="5"/>
          </p:nvPr>
        </p:nvSpPr>
        <p:spPr bwMode="auto">
          <a:ln>
            <a:miter lim="800000"/>
            <a:headEnd/>
            <a:tailEnd/>
          </a:ln>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D66802C8-FA04-344D-90B2-9CCB34C78780}" type="slidenum">
              <a:rPr lang="ja-JP" altLang="en-US" sz="1200">
                <a:latin typeface="Calibri" charset="0"/>
              </a:rPr>
              <a:pPr/>
              <a:t>76</a:t>
            </a:fld>
            <a:endParaRPr lang="ja-JP" alt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171972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3159454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349945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248361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272166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104000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177885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142136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339719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363054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E7D27D-91CB-6C4C-9703-B4E27D18BBE7}" type="datetimeFigureOut">
              <a:rPr kumimoji="1" lang="ja-JP" altLang="en-US" smtClean="0"/>
              <a:t>15/01/15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27182543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7D27D-91CB-6C4C-9703-B4E27D18BBE7}" type="datetimeFigureOut">
              <a:rPr kumimoji="1" lang="ja-JP" altLang="en-US" smtClean="0"/>
              <a:t>15/01/15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96F83-F782-834C-9164-0E9D8E552839}" type="slidenum">
              <a:rPr kumimoji="1" lang="ja-JP" altLang="en-US" smtClean="0"/>
              <a:t>‹#›</a:t>
            </a:fld>
            <a:endParaRPr kumimoji="1" lang="ja-JP" altLang="en-US"/>
          </a:p>
        </p:txBody>
      </p:sp>
    </p:spTree>
    <p:extLst>
      <p:ext uri="{BB962C8B-B14F-4D97-AF65-F5344CB8AC3E}">
        <p14:creationId xmlns:p14="http://schemas.microsoft.com/office/powerpoint/2010/main" val="41993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jpeg"/><Relationship Id="rId15" Type="http://schemas.openxmlformats.org/officeDocument/2006/relationships/image" Target="../media/image22.png"/><Relationship Id="rId16" Type="http://schemas.openxmlformats.org/officeDocument/2006/relationships/image" Target="../media/image23.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12.jpeg"/><Relationship Id="rId4" Type="http://schemas.openxmlformats.org/officeDocument/2006/relationships/oleObject" Target="../embeddings/oleObject8.bin"/><Relationship Id="rId5" Type="http://schemas.openxmlformats.org/officeDocument/2006/relationships/image" Target="../media/image11.emf"/><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oleObject" Target="../embeddings/oleObject9.bin"/><Relationship Id="rId9" Type="http://schemas.openxmlformats.org/officeDocument/2006/relationships/image" Target="../media/image31.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jpg"/><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11" Type="http://schemas.openxmlformats.org/officeDocument/2006/relationships/image" Target="../media/image8.wmf"/><Relationship Id="rId12" Type="http://schemas.openxmlformats.org/officeDocument/2006/relationships/oleObject" Target="../embeddings/oleObject5.bin"/><Relationship Id="rId13" Type="http://schemas.openxmlformats.org/officeDocument/2006/relationships/image" Target="../media/image9.wmf"/><Relationship Id="rId14" Type="http://schemas.openxmlformats.org/officeDocument/2006/relationships/oleObject" Target="../embeddings/oleObject6.bin"/><Relationship Id="rId15" Type="http://schemas.openxmlformats.org/officeDocument/2006/relationships/oleObject" Target="../embeddings/oleObject7.bin"/><Relationship Id="rId16"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5.wmf"/><Relationship Id="rId6" Type="http://schemas.openxmlformats.org/officeDocument/2006/relationships/oleObject" Target="../embeddings/oleObject2.bin"/><Relationship Id="rId7" Type="http://schemas.openxmlformats.org/officeDocument/2006/relationships/image" Target="../media/image6.wmf"/><Relationship Id="rId8" Type="http://schemas.openxmlformats.org/officeDocument/2006/relationships/oleObject" Target="../embeddings/oleObject3.bin"/><Relationship Id="rId9" Type="http://schemas.openxmlformats.org/officeDocument/2006/relationships/image" Target="../media/image7.wmf"/><Relationship Id="rId10"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gif"/><Relationship Id="rId5"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00.gif"/></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emf"/><Relationship Id="rId5"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png"/><Relationship Id="rId3" Type="http://schemas.openxmlformats.org/officeDocument/2006/relationships/image" Target="../media/image1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EKair2004-01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8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1856105"/>
            <a:ext cx="7772400" cy="1470025"/>
          </a:xfrm>
        </p:spPr>
        <p:txBody>
          <a:bodyPr/>
          <a:lstStyle/>
          <a:p>
            <a:r>
              <a:rPr lang="en-US" altLang="ja-JP" b="1" dirty="0" smtClean="0">
                <a:solidFill>
                  <a:schemeClr val="bg1"/>
                </a:solidFill>
              </a:rPr>
              <a:t>Design of </a:t>
            </a:r>
            <a:r>
              <a:rPr lang="en-US" altLang="ja-JP" b="1" dirty="0" err="1" smtClean="0">
                <a:solidFill>
                  <a:schemeClr val="bg1"/>
                </a:solidFill>
              </a:rPr>
              <a:t>SuperKEKB</a:t>
            </a:r>
            <a:r>
              <a:rPr lang="en-US" altLang="ja-JP" i="1" dirty="0">
                <a:solidFill>
                  <a:schemeClr val="bg1"/>
                </a:solidFill>
              </a:rPr>
              <a:t> </a:t>
            </a:r>
            <a:endParaRPr kumimoji="1" lang="ja-JP" altLang="en-US" dirty="0">
              <a:solidFill>
                <a:schemeClr val="bg1"/>
              </a:solidFill>
            </a:endParaRPr>
          </a:p>
        </p:txBody>
      </p:sp>
      <p:sp>
        <p:nvSpPr>
          <p:cNvPr id="3" name="サブタイトル 2"/>
          <p:cNvSpPr>
            <a:spLocks noGrp="1"/>
          </p:cNvSpPr>
          <p:nvPr>
            <p:ph type="subTitle" idx="1"/>
          </p:nvPr>
        </p:nvSpPr>
        <p:spPr>
          <a:xfrm>
            <a:off x="1371600" y="3886200"/>
            <a:ext cx="6400800" cy="2636520"/>
          </a:xfrm>
        </p:spPr>
        <p:txBody>
          <a:bodyPr>
            <a:normAutofit fontScale="92500" lnSpcReduction="10000"/>
          </a:bodyPr>
          <a:lstStyle/>
          <a:p>
            <a:endParaRPr kumimoji="1" lang="en-US" altLang="ja-JP" dirty="0" smtClean="0">
              <a:solidFill>
                <a:srgbClr val="FFFFFF"/>
              </a:solidFill>
            </a:endParaRPr>
          </a:p>
          <a:p>
            <a:r>
              <a:rPr kumimoji="1" lang="en-US" altLang="ja-JP" dirty="0" smtClean="0">
                <a:solidFill>
                  <a:srgbClr val="FFFFFF"/>
                </a:solidFill>
              </a:rPr>
              <a:t>Y. Funakoshi</a:t>
            </a:r>
          </a:p>
          <a:p>
            <a:r>
              <a:rPr lang="en-US" altLang="ja-JP" dirty="0" smtClean="0">
                <a:solidFill>
                  <a:srgbClr val="FFFFFF"/>
                </a:solidFill>
              </a:rPr>
              <a:t>KEK</a:t>
            </a:r>
          </a:p>
          <a:p>
            <a:r>
              <a:rPr kumimoji="1" lang="en-US" altLang="ja-JP" dirty="0" smtClean="0">
                <a:solidFill>
                  <a:srgbClr val="FFFFFF"/>
                </a:solidFill>
              </a:rPr>
              <a:t>Jan. 16 2015 </a:t>
            </a:r>
            <a:r>
              <a:rPr lang="en-US" altLang="ja-JP" dirty="0">
                <a:solidFill>
                  <a:schemeClr val="bg1"/>
                </a:solidFill>
              </a:rPr>
              <a:t>Workshop on Physics at Future High Intensity Collider @ 2-7GeV</a:t>
            </a:r>
            <a:endParaRPr kumimoji="1" lang="ja-JP" altLang="en-US" dirty="0">
              <a:solidFill>
                <a:schemeClr val="bg1"/>
              </a:solidFill>
            </a:endParaRPr>
          </a:p>
        </p:txBody>
      </p:sp>
    </p:spTree>
    <p:extLst>
      <p:ext uri="{BB962C8B-B14F-4D97-AF65-F5344CB8AC3E}">
        <p14:creationId xmlns:p14="http://schemas.microsoft.com/office/powerpoint/2010/main" val="38532502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ッター プレースホルダ 5"/>
          <p:cNvSpPr>
            <a:spLocks noGrp="1"/>
          </p:cNvSpPr>
          <p:nvPr>
            <p:ph type="ftr" sz="quarter" idx="11"/>
          </p:nvPr>
        </p:nvSpPr>
        <p:spPr>
          <a:xfrm>
            <a:off x="3124200" y="4527550"/>
            <a:ext cx="2895600" cy="365125"/>
          </a:xfrm>
        </p:spPr>
        <p:txBody>
          <a:bodyPr/>
          <a:lstStyle/>
          <a:p>
            <a:r>
              <a:rPr kumimoji="1" lang="en-US" altLang="ja-JP" smtClean="0"/>
              <a:t>B2GM</a:t>
            </a:r>
            <a:endParaRPr kumimoji="1" lang="ja-JP" altLang="en-US" dirty="0"/>
          </a:p>
        </p:txBody>
      </p:sp>
      <p:sp>
        <p:nvSpPr>
          <p:cNvPr id="7" name="スライド番号プレースホルダ 6"/>
          <p:cNvSpPr>
            <a:spLocks noGrp="1"/>
          </p:cNvSpPr>
          <p:nvPr>
            <p:ph type="sldNum" sz="quarter" idx="12"/>
          </p:nvPr>
        </p:nvSpPr>
        <p:spPr/>
        <p:txBody>
          <a:bodyPr/>
          <a:lstStyle/>
          <a:p>
            <a:fld id="{BD56D25A-B31B-4378-9DDB-CAB5A54EE140}" type="slidenum">
              <a:rPr kumimoji="1" lang="ja-JP" altLang="en-US" smtClean="0"/>
              <a:pPr/>
              <a:t>10</a:t>
            </a:fld>
            <a:endParaRPr kumimoji="1" lang="ja-JP" altLang="en-US" dirty="0"/>
          </a:p>
        </p:txBody>
      </p:sp>
      <p:pic>
        <p:nvPicPr>
          <p:cNvPr id="9" name="Picture 2" descr=" Ring4.JPG                                                      04FFC802Macintosh HD                   C12DDCCD:"/>
          <p:cNvPicPr>
            <a:picLocks noChangeAspect="1" noChangeArrowheads="1"/>
          </p:cNvPicPr>
          <p:nvPr/>
        </p:nvPicPr>
        <p:blipFill>
          <a:blip r:embed="rId3" cstate="print"/>
          <a:srcRect/>
          <a:stretch>
            <a:fillRect/>
          </a:stretch>
        </p:blipFill>
        <p:spPr bwMode="auto">
          <a:xfrm>
            <a:off x="3134942" y="2627075"/>
            <a:ext cx="4071218" cy="3233143"/>
          </a:xfrm>
          <a:prstGeom prst="rect">
            <a:avLst/>
          </a:prstGeom>
          <a:solidFill>
            <a:schemeClr val="bg1"/>
          </a:solidFill>
          <a:ln w="9525">
            <a:noFill/>
            <a:miter lim="800000"/>
            <a:headEnd/>
            <a:tailEnd/>
          </a:ln>
        </p:spPr>
      </p:pic>
      <p:sp>
        <p:nvSpPr>
          <p:cNvPr id="32" name="正方形/長方形 31"/>
          <p:cNvSpPr/>
          <p:nvPr/>
        </p:nvSpPr>
        <p:spPr>
          <a:xfrm>
            <a:off x="246743" y="551542"/>
            <a:ext cx="3653925" cy="1200329"/>
          </a:xfrm>
          <a:prstGeom prst="rect">
            <a:avLst/>
          </a:prstGeom>
        </p:spPr>
        <p:txBody>
          <a:bodyPr wrap="square">
            <a:spAutoFit/>
          </a:bodyPr>
          <a:lstStyle/>
          <a:p>
            <a:pPr fontAlgn="base">
              <a:spcBef>
                <a:spcPct val="0"/>
              </a:spcBef>
              <a:spcAft>
                <a:spcPct val="0"/>
              </a:spcAft>
            </a:pPr>
            <a:r>
              <a:rPr lang="en-US" altLang="ja-JP" b="1" dirty="0" smtClean="0">
                <a:latin typeface="Times New Roman" pitchFamily="18" charset="0"/>
                <a:ea typeface="ＭＳ 明朝" pitchFamily="17" charset="-128"/>
                <a:cs typeface="Times New Roman" pitchFamily="18" charset="0"/>
              </a:rPr>
              <a:t> Taking advantage of existing items</a:t>
            </a:r>
            <a:endParaRPr lang="en-US" altLang="ja-JP" b="1" dirty="0">
              <a:latin typeface="Times New Roman" pitchFamily="18" charset="0"/>
              <a:ea typeface="ＭＳ Ｐゴシック" pitchFamily="50" charset="-128"/>
              <a:cs typeface="Times New Roman" pitchFamily="18" charset="0"/>
            </a:endParaRPr>
          </a:p>
          <a:p>
            <a:pPr marL="742950" lvl="0" indent="-742950" defTabSz="914400" eaLnBrk="0" fontAlgn="base" hangingPunct="0">
              <a:spcBef>
                <a:spcPct val="0"/>
              </a:spcBef>
              <a:spcAft>
                <a:spcPct val="0"/>
              </a:spcAft>
            </a:pPr>
            <a:r>
              <a:rPr lang="ja-JP" altLang="en-US" b="1" dirty="0" smtClean="0">
                <a:latin typeface="Times New Roman" pitchFamily="18" charset="0"/>
                <a:ea typeface="ＭＳ 明朝" pitchFamily="17" charset="-128"/>
                <a:cs typeface="Times New Roman" pitchFamily="18" charset="0"/>
              </a:rPr>
              <a:t>・</a:t>
            </a:r>
            <a:r>
              <a:rPr lang="en-US" altLang="ja-JP" b="1" dirty="0" smtClean="0">
                <a:latin typeface="Times New Roman" pitchFamily="18" charset="0"/>
                <a:ea typeface="ＭＳ 明朝" pitchFamily="17" charset="-128"/>
                <a:cs typeface="Times New Roman" pitchFamily="18" charset="0"/>
              </a:rPr>
              <a:t> </a:t>
            </a:r>
            <a:r>
              <a:rPr lang="en-US" altLang="ja-JP" b="1" dirty="0">
                <a:latin typeface="Times New Roman" pitchFamily="18" charset="0"/>
                <a:ea typeface="ＭＳ 明朝" pitchFamily="17" charset="-128"/>
                <a:cs typeface="Times New Roman" pitchFamily="18" charset="0"/>
              </a:rPr>
              <a:t>the KEKB </a:t>
            </a:r>
            <a:r>
              <a:rPr lang="en-US" altLang="ja-JP" b="1" dirty="0" smtClean="0">
                <a:latin typeface="Times New Roman" pitchFamily="18" charset="0"/>
                <a:ea typeface="ＭＳ 明朝" pitchFamily="17" charset="-128"/>
                <a:cs typeface="Times New Roman" pitchFamily="18" charset="0"/>
              </a:rPr>
              <a:t>tunnel,</a:t>
            </a:r>
            <a:endParaRPr lang="en-US" altLang="ja-JP" b="1" dirty="0">
              <a:latin typeface="Times New Roman" pitchFamily="18" charset="0"/>
              <a:ea typeface="ＭＳ Ｐゴシック" pitchFamily="50" charset="-128"/>
              <a:cs typeface="Times New Roman" pitchFamily="18" charset="0"/>
            </a:endParaRPr>
          </a:p>
          <a:p>
            <a:pPr marL="742950" lvl="0" indent="-742950" eaLnBrk="0" fontAlgn="base" hangingPunct="0">
              <a:spcBef>
                <a:spcPct val="0"/>
              </a:spcBef>
              <a:spcAft>
                <a:spcPct val="0"/>
              </a:spcAft>
            </a:pPr>
            <a:r>
              <a:rPr lang="ja-JP" altLang="en-US" b="1" dirty="0" smtClean="0">
                <a:latin typeface="Times New Roman" pitchFamily="18" charset="0"/>
                <a:ea typeface="ＭＳ 明朝" pitchFamily="17" charset="-128"/>
                <a:cs typeface="Times New Roman" pitchFamily="18" charset="0"/>
              </a:rPr>
              <a:t>・</a:t>
            </a:r>
            <a:r>
              <a:rPr lang="en-US" altLang="ja-JP" b="1" dirty="0" smtClean="0">
                <a:latin typeface="Times New Roman" pitchFamily="18" charset="0"/>
                <a:ea typeface="ＭＳ 明朝" pitchFamily="17" charset="-128"/>
                <a:cs typeface="Times New Roman" pitchFamily="18" charset="0"/>
              </a:rPr>
              <a:t> </a:t>
            </a:r>
            <a:r>
              <a:rPr lang="en-US" altLang="ja-JP" b="1" dirty="0">
                <a:latin typeface="Times New Roman" pitchFamily="18" charset="0"/>
                <a:ea typeface="ＭＳ 明朝" pitchFamily="17" charset="-128"/>
                <a:cs typeface="Times New Roman" pitchFamily="18" charset="0"/>
              </a:rPr>
              <a:t>the </a:t>
            </a:r>
            <a:r>
              <a:rPr lang="en-US" altLang="ja-JP" b="1" dirty="0" smtClean="0">
                <a:latin typeface="Times New Roman" pitchFamily="18" charset="0"/>
                <a:ea typeface="ＭＳ 明朝" pitchFamily="17" charset="-128"/>
                <a:cs typeface="Times New Roman" pitchFamily="18" charset="0"/>
              </a:rPr>
              <a:t>KEKB components</a:t>
            </a:r>
            <a:r>
              <a:rPr lang="ja-JP" altLang="en-US" b="1" dirty="0" smtClean="0">
                <a:latin typeface="Times New Roman" pitchFamily="18" charset="0"/>
                <a:ea typeface="ＭＳ 明朝" pitchFamily="17" charset="-128"/>
                <a:cs typeface="Times New Roman" pitchFamily="18" charset="0"/>
              </a:rPr>
              <a:t> </a:t>
            </a:r>
            <a:endParaRPr lang="en-US" altLang="ja-JP" b="1" dirty="0" smtClean="0">
              <a:latin typeface="Times New Roman" pitchFamily="18" charset="0"/>
              <a:ea typeface="ＭＳ 明朝" pitchFamily="17" charset="-128"/>
              <a:cs typeface="Times New Roman" pitchFamily="18" charset="0"/>
            </a:endParaRPr>
          </a:p>
          <a:p>
            <a:pPr marL="742950" lvl="0" indent="-742950" eaLnBrk="0" fontAlgn="base" hangingPunct="0">
              <a:spcBef>
                <a:spcPct val="0"/>
              </a:spcBef>
              <a:spcAft>
                <a:spcPct val="0"/>
              </a:spcAft>
            </a:pPr>
            <a:r>
              <a:rPr lang="en-US" altLang="ja-JP" b="1" dirty="0" smtClean="0">
                <a:latin typeface="Times New Roman" pitchFamily="18" charset="0"/>
                <a:ea typeface="ＭＳ 明朝" pitchFamily="17" charset="-128"/>
                <a:cs typeface="Times New Roman" pitchFamily="18" charset="0"/>
              </a:rPr>
              <a:t>       as </a:t>
            </a:r>
            <a:r>
              <a:rPr lang="en-US" altLang="ja-JP" b="1" dirty="0">
                <a:latin typeface="Times New Roman" pitchFamily="18" charset="0"/>
                <a:ea typeface="ＭＳ 明朝" pitchFamily="17" charset="-128"/>
                <a:cs typeface="Times New Roman" pitchFamily="18" charset="0"/>
              </a:rPr>
              <a:t>much as </a:t>
            </a:r>
            <a:r>
              <a:rPr lang="en-US" altLang="ja-JP" b="1" dirty="0" smtClean="0">
                <a:latin typeface="Times New Roman" pitchFamily="18" charset="0"/>
                <a:ea typeface="ＭＳ 明朝" pitchFamily="17" charset="-128"/>
                <a:cs typeface="Times New Roman" pitchFamily="18" charset="0"/>
              </a:rPr>
              <a:t>possible!</a:t>
            </a:r>
            <a:endParaRPr lang="en-US" altLang="ja-JP" b="1" dirty="0">
              <a:latin typeface="Times New Roman" pitchFamily="18" charset="0"/>
              <a:ea typeface="ＭＳ Ｐゴシック" pitchFamily="50" charset="-128"/>
              <a:cs typeface="Times New Roman"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914653500"/>
              </p:ext>
            </p:extLst>
          </p:nvPr>
        </p:nvGraphicFramePr>
        <p:xfrm>
          <a:off x="6119813" y="9525"/>
          <a:ext cx="2971800" cy="722313"/>
        </p:xfrm>
        <a:graphic>
          <a:graphicData uri="http://schemas.openxmlformats.org/presentationml/2006/ole">
            <mc:AlternateContent xmlns:mc="http://schemas.openxmlformats.org/markup-compatibility/2006">
              <mc:Choice xmlns:v="urn:schemas-microsoft-com:vml" Requires="v">
                <p:oleObj spid="_x0000_s4132" name="数式" r:id="rId4" imgW="1841500" imgH="457200" progId="Equation.3">
                  <p:embed/>
                </p:oleObj>
              </mc:Choice>
              <mc:Fallback>
                <p:oleObj name="数式" r:id="rId4" imgW="1841500" imgH="457200" progId="Equation.3">
                  <p:embed/>
                  <p:pic>
                    <p:nvPicPr>
                      <p:cNvPr id="0" name=""/>
                      <p:cNvPicPr>
                        <a:picLocks noChangeAspect="1" noChangeArrowheads="1"/>
                      </p:cNvPicPr>
                      <p:nvPr/>
                    </p:nvPicPr>
                    <p:blipFill>
                      <a:blip r:embed="rId5"/>
                      <a:srcRect/>
                      <a:stretch>
                        <a:fillRect/>
                      </a:stretch>
                    </p:blipFill>
                    <p:spPr bwMode="auto">
                      <a:xfrm>
                        <a:off x="6119813" y="9525"/>
                        <a:ext cx="2971800" cy="722313"/>
                      </a:xfrm>
                      <a:prstGeom prst="rect">
                        <a:avLst/>
                      </a:prstGeom>
                      <a:solidFill>
                        <a:srgbClr val="99CC00"/>
                      </a:solidFill>
                      <a:ln>
                        <a:noFill/>
                      </a:ln>
                      <a:extLs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35" name="正方形/長方形 34"/>
          <p:cNvSpPr/>
          <p:nvPr/>
        </p:nvSpPr>
        <p:spPr>
          <a:xfrm>
            <a:off x="0" y="87084"/>
            <a:ext cx="5907314" cy="523220"/>
          </a:xfrm>
          <a:prstGeom prst="rect">
            <a:avLst/>
          </a:prstGeom>
          <a:noFill/>
        </p:spPr>
        <p:txBody>
          <a:bodyPr wrap="square" lIns="91440" tIns="45720" rIns="91440" bIns="45720">
            <a:spAutoFit/>
          </a:bodyPr>
          <a:lstStyle/>
          <a:p>
            <a:pPr algn="ctr"/>
            <a:r>
              <a:rPr lang="en-US" altLang="ja-JP" sz="2800" b="1" dirty="0" smtClean="0">
                <a:ln w="18000">
                  <a:solidFill>
                    <a:schemeClr val="accent2">
                      <a:satMod val="140000"/>
                    </a:schemeClr>
                  </a:solidFill>
                  <a:prstDash val="solid"/>
                  <a:miter lim="800000"/>
                </a:ln>
                <a:solidFill>
                  <a:srgbClr val="000090"/>
                </a:solidFill>
                <a:effectLst>
                  <a:glow rad="228600">
                    <a:schemeClr val="accent3">
                      <a:satMod val="175000"/>
                      <a:alpha val="40000"/>
                    </a:schemeClr>
                  </a:glow>
                  <a:outerShdw blurRad="25500" dist="23000" dir="7020000" algn="tl">
                    <a:srgbClr val="000000">
                      <a:alpha val="50000"/>
                    </a:srgbClr>
                  </a:outerShdw>
                </a:effectLst>
                <a:latin typeface="Marker Felt"/>
                <a:cs typeface="Marker Felt"/>
              </a:rPr>
              <a:t>Major upgrades  towards KEKB×40  </a:t>
            </a:r>
            <a:endParaRPr lang="ja-JP" altLang="en-US" sz="2800" b="1" dirty="0">
              <a:ln w="18000">
                <a:solidFill>
                  <a:schemeClr val="accent2">
                    <a:satMod val="140000"/>
                  </a:schemeClr>
                </a:solidFill>
                <a:prstDash val="solid"/>
                <a:miter lim="800000"/>
              </a:ln>
              <a:solidFill>
                <a:srgbClr val="000090"/>
              </a:solidFill>
              <a:effectLst>
                <a:glow rad="228600">
                  <a:schemeClr val="accent3">
                    <a:satMod val="175000"/>
                    <a:alpha val="40000"/>
                  </a:schemeClr>
                </a:glow>
                <a:outerShdw blurRad="25500" dist="23000" dir="7020000" algn="tl">
                  <a:srgbClr val="000000">
                    <a:alpha val="50000"/>
                  </a:srgbClr>
                </a:outerShdw>
              </a:effectLst>
              <a:latin typeface="Marker Felt"/>
              <a:cs typeface="Marker Felt"/>
            </a:endParaRPr>
          </a:p>
        </p:txBody>
      </p:sp>
      <p:grpSp>
        <p:nvGrpSpPr>
          <p:cNvPr id="8" name="図形グループ 7"/>
          <p:cNvGrpSpPr/>
          <p:nvPr/>
        </p:nvGrpSpPr>
        <p:grpSpPr>
          <a:xfrm>
            <a:off x="6908800" y="2365827"/>
            <a:ext cx="2235200" cy="1705430"/>
            <a:chOff x="6908800" y="2365827"/>
            <a:chExt cx="2235200" cy="1705430"/>
          </a:xfrm>
        </p:grpSpPr>
        <p:pic>
          <p:nvPicPr>
            <p:cNvPr id="19" name="Picture 33" descr="&#10;ARES のコピー                                                  0004FF1BMacintosh HD                   C12DDCCD:"/>
            <p:cNvPicPr>
              <a:picLocks noChangeAspect="1" noChangeArrowheads="1"/>
            </p:cNvPicPr>
            <p:nvPr/>
          </p:nvPicPr>
          <p:blipFill>
            <a:blip r:embed="rId6" cstate="print"/>
            <a:srcRect/>
            <a:stretch>
              <a:fillRect/>
            </a:stretch>
          </p:blipFill>
          <p:spPr bwMode="auto">
            <a:xfrm>
              <a:off x="7750628" y="2365827"/>
              <a:ext cx="1117600" cy="1673641"/>
            </a:xfrm>
            <a:prstGeom prst="rect">
              <a:avLst/>
            </a:prstGeom>
            <a:solidFill>
              <a:schemeClr val="bg1"/>
            </a:solidFill>
            <a:ln w="9525">
              <a:noFill/>
              <a:miter lim="800000"/>
              <a:headEnd/>
              <a:tailEnd/>
            </a:ln>
          </p:spPr>
        </p:pic>
        <p:sp>
          <p:nvSpPr>
            <p:cNvPr id="29" name="テキスト ボックス 28"/>
            <p:cNvSpPr txBox="1"/>
            <p:nvPr/>
          </p:nvSpPr>
          <p:spPr>
            <a:xfrm>
              <a:off x="6913420" y="2490204"/>
              <a:ext cx="1011373" cy="1384995"/>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Add / modify RF systems for higher beam current</a:t>
              </a:r>
            </a:p>
          </p:txBody>
        </p:sp>
        <p:sp>
          <p:nvSpPr>
            <p:cNvPr id="37" name="角丸四角形吹き出し 36"/>
            <p:cNvSpPr/>
            <p:nvPr/>
          </p:nvSpPr>
          <p:spPr>
            <a:xfrm>
              <a:off x="6908800" y="2394857"/>
              <a:ext cx="2235200" cy="1676400"/>
            </a:xfrm>
            <a:prstGeom prst="wedgeRoundRectCallout">
              <a:avLst>
                <a:gd name="adj1" fmla="val -76025"/>
                <a:gd name="adj2" fmla="val 18243"/>
                <a:gd name="adj3" fmla="val 16667"/>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p:cNvGrpSpPr/>
          <p:nvPr/>
        </p:nvGrpSpPr>
        <p:grpSpPr>
          <a:xfrm>
            <a:off x="203200" y="3410857"/>
            <a:ext cx="3135086" cy="3033486"/>
            <a:chOff x="203200" y="3410857"/>
            <a:chExt cx="3135086" cy="3033486"/>
          </a:xfrm>
        </p:grpSpPr>
        <p:pic>
          <p:nvPicPr>
            <p:cNvPr id="38" name="図 51"/>
            <p:cNvPicPr>
              <a:picLocks noChangeAspect="1"/>
            </p:cNvPicPr>
            <p:nvPr/>
          </p:nvPicPr>
          <p:blipFill>
            <a:blip r:embed="rId7" cstate="print"/>
            <a:srcRect/>
            <a:stretch>
              <a:fillRect/>
            </a:stretch>
          </p:blipFill>
          <p:spPr bwMode="auto">
            <a:xfrm>
              <a:off x="2270813" y="4224998"/>
              <a:ext cx="1023929" cy="1530249"/>
            </a:xfrm>
            <a:prstGeom prst="rect">
              <a:avLst/>
            </a:prstGeom>
            <a:solidFill>
              <a:schemeClr val="bg1"/>
            </a:solidFill>
            <a:ln w="9525">
              <a:noFill/>
              <a:miter lim="800000"/>
              <a:headEnd/>
              <a:tailEnd/>
            </a:ln>
          </p:spPr>
        </p:pic>
        <p:sp>
          <p:nvSpPr>
            <p:cNvPr id="39" name="テキスト ボックス 38"/>
            <p:cNvSpPr txBox="1"/>
            <p:nvPr/>
          </p:nvSpPr>
          <p:spPr>
            <a:xfrm>
              <a:off x="290285" y="3505909"/>
              <a:ext cx="2975429" cy="738664"/>
            </a:xfrm>
            <a:prstGeom prst="rect">
              <a:avLst/>
            </a:prstGeom>
            <a:noFill/>
          </p:spPr>
          <p:txBody>
            <a:bodyPr wrap="square" rtlCol="0">
              <a:spAutoFit/>
            </a:bodyPr>
            <a:lstStyle/>
            <a:p>
              <a:pPr marL="514350" indent="-514350"/>
              <a:r>
                <a:rPr lang="en-US" altLang="ja-JP" sz="1400" dirty="0" smtClean="0">
                  <a:latin typeface="Times New Roman" pitchFamily="18" charset="0"/>
                  <a:cs typeface="Times New Roman" pitchFamily="18" charset="0"/>
                </a:rPr>
                <a:t>Main ring arc and straight section:</a:t>
              </a:r>
            </a:p>
            <a:p>
              <a:pPr marL="514350" indent="-514350"/>
              <a:r>
                <a:rPr kumimoji="1" lang="en-US" altLang="ja-JP" sz="1400" dirty="0" smtClean="0">
                  <a:latin typeface="Times New Roman" pitchFamily="18" charset="0"/>
                  <a:cs typeface="Times New Roman" pitchFamily="18" charset="0"/>
                </a:rPr>
                <a:t>  Redesign the </a:t>
              </a:r>
              <a:r>
                <a:rPr lang="en-US" altLang="ja-JP" sz="1400" dirty="0" smtClean="0">
                  <a:latin typeface="Times New Roman" pitchFamily="18" charset="0"/>
                  <a:cs typeface="Times New Roman" pitchFamily="18" charset="0"/>
                </a:rPr>
                <a:t>lattices</a:t>
              </a:r>
              <a:r>
                <a:rPr kumimoji="1" lang="en-US" altLang="ja-JP" sz="1400" dirty="0" smtClean="0">
                  <a:latin typeface="Times New Roman" pitchFamily="18" charset="0"/>
                  <a:cs typeface="Times New Roman" pitchFamily="18" charset="0"/>
                </a:rPr>
                <a:t> of </a:t>
              </a:r>
              <a:r>
                <a:rPr lang="en-US" altLang="ja-JP" sz="1400" dirty="0" smtClean="0">
                  <a:latin typeface="Times New Roman" pitchFamily="18" charset="0"/>
                  <a:cs typeface="Times New Roman" pitchFamily="18" charset="0"/>
                </a:rPr>
                <a:t>both rings</a:t>
              </a:r>
              <a:r>
                <a:rPr kumimoji="1" lang="en-US" altLang="ja-JP" sz="1400" dirty="0" smtClean="0">
                  <a:latin typeface="Times New Roman" pitchFamily="18" charset="0"/>
                  <a:cs typeface="Times New Roman" pitchFamily="18" charset="0"/>
                </a:rPr>
                <a:t> </a:t>
              </a:r>
              <a:r>
                <a:rPr lang="en-US" altLang="ja-JP" sz="1400" dirty="0" smtClean="0">
                  <a:latin typeface="Times New Roman" pitchFamily="18" charset="0"/>
                  <a:cs typeface="Times New Roman" pitchFamily="18" charset="0"/>
                </a:rPr>
                <a:t>to reduce the </a:t>
              </a:r>
              <a:r>
                <a:rPr lang="en-US" altLang="ja-JP" sz="1400" dirty="0" err="1" smtClean="0">
                  <a:latin typeface="Times New Roman" pitchFamily="18" charset="0"/>
                  <a:cs typeface="Times New Roman" pitchFamily="18" charset="0"/>
                </a:rPr>
                <a:t>emittance</a:t>
              </a:r>
              <a:r>
                <a:rPr kumimoji="1" lang="en-US" altLang="ja-JP" sz="1400" dirty="0" smtClean="0">
                  <a:latin typeface="Times New Roman" pitchFamily="18" charset="0"/>
                  <a:cs typeface="Times New Roman" pitchFamily="18" charset="0"/>
                </a:rPr>
                <a:t> </a:t>
              </a:r>
            </a:p>
          </p:txBody>
        </p:sp>
        <p:grpSp>
          <p:nvGrpSpPr>
            <p:cNvPr id="40" name="図形グループ 71"/>
            <p:cNvGrpSpPr/>
            <p:nvPr/>
          </p:nvGrpSpPr>
          <p:grpSpPr>
            <a:xfrm>
              <a:off x="870856" y="4470399"/>
              <a:ext cx="1436915" cy="939996"/>
              <a:chOff x="-3746828" y="895302"/>
              <a:chExt cx="2404238" cy="1272403"/>
            </a:xfrm>
            <a:solidFill>
              <a:schemeClr val="bg1"/>
            </a:solidFill>
          </p:grpSpPr>
          <p:pic>
            <p:nvPicPr>
              <p:cNvPr id="41" name="図 40"/>
              <p:cNvPicPr>
                <a:picLocks/>
              </p:cNvPicPr>
              <p:nvPr/>
            </p:nvPicPr>
            <p:blipFill>
              <a:blip r:embed="rId8" cstate="print"/>
              <a:stretch>
                <a:fillRect/>
              </a:stretch>
            </p:blipFill>
            <p:spPr>
              <a:xfrm>
                <a:off x="-3746828" y="1634265"/>
                <a:ext cx="2404238" cy="533440"/>
              </a:xfrm>
              <a:prstGeom prst="rect">
                <a:avLst/>
              </a:prstGeom>
              <a:grpFill/>
            </p:spPr>
          </p:pic>
          <p:pic>
            <p:nvPicPr>
              <p:cNvPr id="42" name="図 41"/>
              <p:cNvPicPr>
                <a:picLocks/>
              </p:cNvPicPr>
              <p:nvPr/>
            </p:nvPicPr>
            <p:blipFill>
              <a:blip r:embed="rId9" cstate="print"/>
              <a:stretch>
                <a:fillRect/>
              </a:stretch>
            </p:blipFill>
            <p:spPr>
              <a:xfrm>
                <a:off x="-3720526" y="895302"/>
                <a:ext cx="2362164" cy="510900"/>
              </a:xfrm>
              <a:prstGeom prst="rect">
                <a:avLst/>
              </a:prstGeom>
              <a:grpFill/>
            </p:spPr>
          </p:pic>
          <p:sp>
            <p:nvSpPr>
              <p:cNvPr id="43" name="下矢印 42"/>
              <p:cNvSpPr/>
              <p:nvPr/>
            </p:nvSpPr>
            <p:spPr>
              <a:xfrm>
                <a:off x="-2720421" y="1411176"/>
                <a:ext cx="365501" cy="216697"/>
              </a:xfrm>
              <a:prstGeom prst="downArrow">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latin typeface="Times New Roman" pitchFamily="18" charset="0"/>
                  <a:cs typeface="Times New Roman" pitchFamily="18" charset="0"/>
                </a:endParaRPr>
              </a:p>
            </p:txBody>
          </p:sp>
        </p:grpSp>
        <p:sp>
          <p:nvSpPr>
            <p:cNvPr id="44" name="テキスト ボックス 43"/>
            <p:cNvSpPr txBox="1"/>
            <p:nvPr/>
          </p:nvSpPr>
          <p:spPr>
            <a:xfrm>
              <a:off x="319315" y="5499241"/>
              <a:ext cx="2989942" cy="738664"/>
            </a:xfrm>
            <a:prstGeom prst="rect">
              <a:avLst/>
            </a:prstGeom>
            <a:noFill/>
          </p:spPr>
          <p:txBody>
            <a:bodyPr wrap="square" rtlCol="0">
              <a:spAutoFit/>
            </a:bodyPr>
            <a:lstStyle/>
            <a:p>
              <a:pPr marL="514350" indent="-514350"/>
              <a:r>
                <a:rPr kumimoji="1" lang="en-US" altLang="ja-JP" sz="1400" b="1" dirty="0" smtClean="0">
                  <a:latin typeface="Times New Roman" pitchFamily="18" charset="0"/>
                  <a:cs typeface="Times New Roman" pitchFamily="18" charset="0"/>
                </a:rPr>
                <a:t>Main ring arc section:</a:t>
              </a:r>
            </a:p>
            <a:p>
              <a:r>
                <a:rPr kumimoji="1" lang="en-US" altLang="ja-JP" sz="1400" b="1" dirty="0" smtClean="0">
                  <a:latin typeface="Times New Roman" pitchFamily="18" charset="0"/>
                  <a:cs typeface="Times New Roman" pitchFamily="18" charset="0"/>
                </a:rPr>
                <a:t>     LER: Replace </a:t>
              </a:r>
              <a:r>
                <a:rPr lang="en-US" altLang="ja-JP" sz="1400" b="1" dirty="0" smtClean="0">
                  <a:latin typeface="Times New Roman" pitchFamily="18" charset="0"/>
                  <a:cs typeface="Times New Roman" pitchFamily="18" charset="0"/>
                </a:rPr>
                <a:t>all</a:t>
              </a:r>
              <a:r>
                <a:rPr kumimoji="1" lang="en-US" altLang="ja-JP" sz="1400" b="1" dirty="0" smtClean="0">
                  <a:latin typeface="Times New Roman" pitchFamily="18" charset="0"/>
                  <a:cs typeface="Times New Roman" pitchFamily="18" charset="0"/>
                </a:rPr>
                <a:t> main dipoles</a:t>
              </a:r>
              <a:endParaRPr lang="en-US" altLang="ja-JP" sz="1400" b="1" dirty="0" smtClean="0">
                <a:latin typeface="Times New Roman" pitchFamily="18" charset="0"/>
                <a:cs typeface="Times New Roman" pitchFamily="18" charset="0"/>
              </a:endParaRPr>
            </a:p>
            <a:p>
              <a:r>
                <a:rPr kumimoji="1" lang="en-US" altLang="ja-JP" sz="1400" b="1" dirty="0" smtClean="0">
                  <a:latin typeface="Times New Roman" pitchFamily="18" charset="0"/>
                  <a:cs typeface="Times New Roman" pitchFamily="18" charset="0"/>
                </a:rPr>
                <a:t>     </a:t>
              </a:r>
              <a:r>
                <a:rPr kumimoji="1" lang="en-US" altLang="ja-JP" sz="1400" b="1" dirty="0" smtClean="0">
                  <a:solidFill>
                    <a:srgbClr val="FF0000"/>
                  </a:solidFill>
                  <a:latin typeface="Times New Roman" pitchFamily="18" charset="0"/>
                  <a:cs typeface="Times New Roman" pitchFamily="18" charset="0"/>
                </a:rPr>
                <a:t>HER: </a:t>
              </a:r>
              <a:r>
                <a:rPr lang="en-US" altLang="ja-JP" sz="1400" b="1" dirty="0" smtClean="0">
                  <a:solidFill>
                    <a:srgbClr val="FF0000"/>
                  </a:solidFill>
                  <a:latin typeface="Times New Roman" pitchFamily="18" charset="0"/>
                  <a:ea typeface="ＭＳ 明朝" pitchFamily="17" charset="-128"/>
                  <a:cs typeface="Times New Roman" pitchFamily="18" charset="0"/>
                </a:rPr>
                <a:t>Preserve the present cells </a:t>
              </a:r>
              <a:endParaRPr kumimoji="1" lang="en-US" altLang="ja-JP" sz="1400" b="1" dirty="0" smtClean="0">
                <a:solidFill>
                  <a:srgbClr val="FF0000"/>
                </a:solidFill>
                <a:latin typeface="Times New Roman" pitchFamily="18" charset="0"/>
                <a:cs typeface="Times New Roman" pitchFamily="18" charset="0"/>
              </a:endParaRPr>
            </a:p>
          </p:txBody>
        </p:sp>
        <p:sp>
          <p:nvSpPr>
            <p:cNvPr id="45" name="角丸四角形吹き出し 44"/>
            <p:cNvSpPr/>
            <p:nvPr/>
          </p:nvSpPr>
          <p:spPr>
            <a:xfrm>
              <a:off x="203200" y="3410857"/>
              <a:ext cx="3135086" cy="3033486"/>
            </a:xfrm>
            <a:prstGeom prst="wedgeRoundRectCallout">
              <a:avLst>
                <a:gd name="adj1" fmla="val 63310"/>
                <a:gd name="adj2" fmla="val -4299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17714" y="4448074"/>
              <a:ext cx="1074058" cy="307777"/>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KEKB</a:t>
              </a:r>
              <a:endParaRPr kumimoji="1" lang="ja-JP" altLang="en-US" sz="1400" dirty="0">
                <a:latin typeface="Times New Roman" pitchFamily="18" charset="0"/>
                <a:cs typeface="Times New Roman" pitchFamily="18" charset="0"/>
              </a:endParaRPr>
            </a:p>
          </p:txBody>
        </p:sp>
        <p:sp>
          <p:nvSpPr>
            <p:cNvPr id="47" name="テキスト ボックス 46"/>
            <p:cNvSpPr txBox="1"/>
            <p:nvPr/>
          </p:nvSpPr>
          <p:spPr>
            <a:xfrm>
              <a:off x="229119" y="4885309"/>
              <a:ext cx="728827" cy="523220"/>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Super</a:t>
              </a:r>
            </a:p>
            <a:p>
              <a:r>
                <a:rPr kumimoji="1" lang="en-US" altLang="ja-JP" sz="1400" dirty="0" smtClean="0">
                  <a:latin typeface="Times New Roman" pitchFamily="18" charset="0"/>
                  <a:cs typeface="Times New Roman" pitchFamily="18" charset="0"/>
                </a:rPr>
                <a:t>KEKB</a:t>
              </a:r>
              <a:endParaRPr kumimoji="1" lang="ja-JP" altLang="en-US" sz="1400" dirty="0">
                <a:latin typeface="Times New Roman" pitchFamily="18" charset="0"/>
                <a:cs typeface="Times New Roman" pitchFamily="18" charset="0"/>
              </a:endParaRPr>
            </a:p>
          </p:txBody>
        </p:sp>
      </p:grpSp>
      <p:grpSp>
        <p:nvGrpSpPr>
          <p:cNvPr id="60" name="グループ化 59"/>
          <p:cNvGrpSpPr/>
          <p:nvPr/>
        </p:nvGrpSpPr>
        <p:grpSpPr>
          <a:xfrm>
            <a:off x="241167" y="1707818"/>
            <a:ext cx="3242262" cy="1594184"/>
            <a:chOff x="241167" y="1707818"/>
            <a:chExt cx="3242262" cy="1594184"/>
          </a:xfrm>
        </p:grpSpPr>
        <p:sp>
          <p:nvSpPr>
            <p:cNvPr id="23" name="Text Box 41"/>
            <p:cNvSpPr txBox="1">
              <a:spLocks noChangeArrowheads="1"/>
            </p:cNvSpPr>
            <p:nvPr/>
          </p:nvSpPr>
          <p:spPr bwMode="auto">
            <a:xfrm>
              <a:off x="399931" y="1707818"/>
              <a:ext cx="3025442" cy="338554"/>
            </a:xfrm>
            <a:prstGeom prst="rect">
              <a:avLst/>
            </a:prstGeom>
            <a:solidFill>
              <a:schemeClr val="bg1"/>
            </a:solidFill>
            <a:ln w="9525">
              <a:noFill/>
              <a:miter lim="800000"/>
              <a:headEnd/>
              <a:tailEnd/>
            </a:ln>
          </p:spPr>
          <p:txBody>
            <a:bodyPr wrap="square">
              <a:prstTxWarp prst="textNoShape">
                <a:avLst/>
              </a:prstTxWarp>
              <a:spAutoFit/>
            </a:bodyPr>
            <a:lstStyle/>
            <a:p>
              <a:r>
                <a:rPr lang="en-US" altLang="ja-JP" sz="1600" dirty="0">
                  <a:latin typeface="Times New Roman" pitchFamily="18" charset="0"/>
                  <a:cs typeface="Times New Roman" pitchFamily="18" charset="0"/>
                </a:rPr>
                <a:t>New beam </a:t>
              </a:r>
              <a:r>
                <a:rPr lang="en-US" altLang="ja-JP" sz="1600" dirty="0" smtClean="0">
                  <a:latin typeface="Times New Roman" pitchFamily="18" charset="0"/>
                  <a:cs typeface="Times New Roman" pitchFamily="18" charset="0"/>
                </a:rPr>
                <a:t>pipe&amp; </a:t>
              </a:r>
              <a:r>
                <a:rPr lang="en-US" altLang="ja-JP" sz="1600" dirty="0">
                  <a:latin typeface="Times New Roman" pitchFamily="18" charset="0"/>
                  <a:cs typeface="Times New Roman" pitchFamily="18" charset="0"/>
                </a:rPr>
                <a:t>bellows</a:t>
              </a:r>
            </a:p>
          </p:txBody>
        </p:sp>
        <p:grpSp>
          <p:nvGrpSpPr>
            <p:cNvPr id="48" name="グループ化 47"/>
            <p:cNvGrpSpPr/>
            <p:nvPr/>
          </p:nvGrpSpPr>
          <p:grpSpPr>
            <a:xfrm>
              <a:off x="241167" y="1756230"/>
              <a:ext cx="3242262" cy="1545772"/>
              <a:chOff x="-2866928" y="24623045"/>
              <a:chExt cx="9232484" cy="4558499"/>
            </a:xfrm>
          </p:grpSpPr>
          <p:pic>
            <p:nvPicPr>
              <p:cNvPr id="49" name="Picture 3"/>
              <p:cNvPicPr>
                <a:picLocks noChangeAspect="1" noChangeArrowheads="1"/>
              </p:cNvPicPr>
              <p:nvPr/>
            </p:nvPicPr>
            <p:blipFill>
              <a:blip r:embed="rId10" cstate="print"/>
              <a:srcRect/>
              <a:stretch>
                <a:fillRect/>
              </a:stretch>
            </p:blipFill>
            <p:spPr bwMode="auto">
              <a:xfrm>
                <a:off x="-2648923" y="26562568"/>
                <a:ext cx="4338216" cy="2511696"/>
              </a:xfrm>
              <a:prstGeom prst="rect">
                <a:avLst/>
              </a:prstGeom>
              <a:solidFill>
                <a:schemeClr val="bg1"/>
              </a:solidFill>
              <a:ln w="12700">
                <a:noFill/>
                <a:miter lim="800000"/>
                <a:headEnd/>
                <a:tailEnd/>
              </a:ln>
            </p:spPr>
          </p:pic>
          <p:pic>
            <p:nvPicPr>
              <p:cNvPr id="50" name="Picture 330" descr="OHO_TiN_After"/>
              <p:cNvPicPr>
                <a:picLocks noChangeAspect="1" noChangeArrowheads="1"/>
              </p:cNvPicPr>
              <p:nvPr/>
            </p:nvPicPr>
            <p:blipFill>
              <a:blip r:embed="rId11" cstate="print">
                <a:lum contrast="-18000"/>
              </a:blip>
              <a:srcRect b="8067"/>
              <a:stretch>
                <a:fillRect/>
              </a:stretch>
            </p:blipFill>
            <p:spPr bwMode="auto">
              <a:xfrm>
                <a:off x="1860579" y="25980351"/>
                <a:ext cx="3801574" cy="3017529"/>
              </a:xfrm>
              <a:prstGeom prst="rect">
                <a:avLst/>
              </a:prstGeom>
              <a:solidFill>
                <a:schemeClr val="bg1"/>
              </a:solidFill>
              <a:ln w="9525">
                <a:noFill/>
                <a:miter lim="800000"/>
                <a:headEnd/>
                <a:tailEnd/>
              </a:ln>
            </p:spPr>
          </p:pic>
          <p:sp>
            <p:nvSpPr>
              <p:cNvPr id="51" name="テキスト ボックス 50"/>
              <p:cNvSpPr txBox="1"/>
              <p:nvPr/>
            </p:nvSpPr>
            <p:spPr>
              <a:xfrm>
                <a:off x="-2235536" y="25150827"/>
                <a:ext cx="8601092" cy="696220"/>
              </a:xfrm>
              <a:prstGeom prst="rect">
                <a:avLst/>
              </a:prstGeom>
              <a:noFill/>
            </p:spPr>
            <p:txBody>
              <a:bodyPr wrap="square" rtlCol="0">
                <a:spAutoFit/>
              </a:bodyPr>
              <a:lstStyle/>
              <a:p>
                <a:r>
                  <a:rPr kumimoji="1" lang="en-US" altLang="ja-JP" sz="1400" dirty="0" err="1" smtClean="0">
                    <a:latin typeface="Times New Roman" pitchFamily="18" charset="0"/>
                    <a:cs typeface="Times New Roman" pitchFamily="18" charset="0"/>
                  </a:rPr>
                  <a:t>TiN</a:t>
                </a:r>
                <a:r>
                  <a:rPr lang="en-US" altLang="ja-JP" sz="1400" dirty="0" smtClean="0">
                    <a:latin typeface="Times New Roman" pitchFamily="18" charset="0"/>
                    <a:cs typeface="Times New Roman" pitchFamily="18" charset="0"/>
                  </a:rPr>
                  <a:t>-</a:t>
                </a:r>
                <a:r>
                  <a:rPr kumimoji="1" lang="en-US" altLang="ja-JP" sz="1400" dirty="0" smtClean="0">
                    <a:latin typeface="Times New Roman" pitchFamily="18" charset="0"/>
                    <a:cs typeface="Times New Roman" pitchFamily="18" charset="0"/>
                  </a:rPr>
                  <a:t>coated beam pipe with antechambers</a:t>
                </a:r>
              </a:p>
            </p:txBody>
          </p:sp>
          <p:sp>
            <p:nvSpPr>
              <p:cNvPr id="52" name="角丸四角形吹き出し 51"/>
              <p:cNvSpPr/>
              <p:nvPr/>
            </p:nvSpPr>
            <p:spPr>
              <a:xfrm>
                <a:off x="-2866928" y="24623045"/>
                <a:ext cx="8936317" cy="4558499"/>
              </a:xfrm>
              <a:prstGeom prst="wedgeRoundRectCallout">
                <a:avLst>
                  <a:gd name="adj1" fmla="val 71279"/>
                  <a:gd name="adj2" fmla="val 3492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grpSp>
        <p:nvGrpSpPr>
          <p:cNvPr id="62" name="グループ化 61"/>
          <p:cNvGrpSpPr/>
          <p:nvPr/>
        </p:nvGrpSpPr>
        <p:grpSpPr>
          <a:xfrm>
            <a:off x="6017731" y="879428"/>
            <a:ext cx="3126269" cy="1399315"/>
            <a:chOff x="6017731" y="879428"/>
            <a:chExt cx="3126269" cy="1399315"/>
          </a:xfrm>
        </p:grpSpPr>
        <p:pic>
          <p:nvPicPr>
            <p:cNvPr id="14" name="図 51"/>
            <p:cNvPicPr>
              <a:picLocks noChangeAspect="1"/>
            </p:cNvPicPr>
            <p:nvPr/>
          </p:nvPicPr>
          <p:blipFill>
            <a:blip r:embed="rId12" cstate="print"/>
            <a:srcRect/>
            <a:stretch>
              <a:fillRect/>
            </a:stretch>
          </p:blipFill>
          <p:spPr bwMode="auto">
            <a:xfrm>
              <a:off x="6371772" y="1716578"/>
              <a:ext cx="1129434" cy="396181"/>
            </a:xfrm>
            <a:prstGeom prst="rect">
              <a:avLst/>
            </a:prstGeom>
            <a:solidFill>
              <a:schemeClr val="bg1"/>
            </a:solidFill>
            <a:ln w="9525">
              <a:noFill/>
              <a:miter lim="800000"/>
              <a:headEnd/>
              <a:tailEnd/>
            </a:ln>
          </p:spPr>
        </p:pic>
        <p:cxnSp>
          <p:nvCxnSpPr>
            <p:cNvPr id="15" name="直線矢印コネクタ 14"/>
            <p:cNvCxnSpPr>
              <a:cxnSpLocks noChangeShapeType="1"/>
            </p:cNvCxnSpPr>
            <p:nvPr/>
          </p:nvCxnSpPr>
          <p:spPr bwMode="auto">
            <a:xfrm flipH="1" flipV="1">
              <a:off x="6996095" y="2026434"/>
              <a:ext cx="519178" cy="199114"/>
            </a:xfrm>
            <a:prstGeom prst="straightConnector1">
              <a:avLst/>
            </a:prstGeom>
            <a:solidFill>
              <a:schemeClr val="bg1"/>
            </a:solid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16" name="直線矢印コネクタ 15"/>
            <p:cNvCxnSpPr>
              <a:cxnSpLocks noChangeShapeType="1"/>
            </p:cNvCxnSpPr>
            <p:nvPr/>
          </p:nvCxnSpPr>
          <p:spPr bwMode="auto">
            <a:xfrm flipV="1">
              <a:off x="6429828" y="2040949"/>
              <a:ext cx="468374" cy="150709"/>
            </a:xfrm>
            <a:prstGeom prst="straightConnector1">
              <a:avLst/>
            </a:prstGeom>
            <a:solidFill>
              <a:schemeClr val="bg1"/>
            </a:solidFill>
            <a:ln w="38100">
              <a:solidFill>
                <a:srgbClr val="0000FF"/>
              </a:solidFill>
              <a:round/>
              <a:headEnd/>
              <a:tailEnd type="arrow" w="med" len="med"/>
            </a:ln>
            <a:effectLst>
              <a:outerShdw blurRad="40000" dist="20000" dir="5400000" rotWithShape="0">
                <a:srgbClr val="000000">
                  <a:alpha val="37999"/>
                </a:srgbClr>
              </a:outerShdw>
            </a:effectLst>
          </p:spPr>
        </p:cxnSp>
        <p:sp>
          <p:nvSpPr>
            <p:cNvPr id="17" name="Rectangle 16"/>
            <p:cNvSpPr>
              <a:spLocks/>
            </p:cNvSpPr>
            <p:nvPr/>
          </p:nvSpPr>
          <p:spPr bwMode="auto">
            <a:xfrm>
              <a:off x="6066971" y="920401"/>
              <a:ext cx="3077029" cy="313314"/>
            </a:xfrm>
            <a:prstGeom prst="rect">
              <a:avLst/>
            </a:prstGeom>
            <a:noFill/>
            <a:ln w="12700">
              <a:noFill/>
              <a:miter lim="800000"/>
              <a:headEnd/>
              <a:tailEnd/>
            </a:ln>
          </p:spPr>
          <p:txBody>
            <a:bodyPr lIns="0" tIns="0" rIns="40638" bIns="0">
              <a:prstTxWarp prst="textNoShape">
                <a:avLst/>
              </a:prstTxWarp>
            </a:bodyPr>
            <a:lstStyle/>
            <a:p>
              <a:pPr algn="ctr"/>
              <a:r>
                <a:rPr lang="en-US" altLang="ja-JP" sz="1400" dirty="0" smtClean="0">
                  <a:latin typeface="Times New Roman" pitchFamily="18" charset="0"/>
                  <a:cs typeface="Times New Roman" pitchFamily="18" charset="0"/>
                </a:rPr>
                <a:t>New QCS magnet for </a:t>
              </a:r>
              <a:r>
                <a:rPr lang="en-US" altLang="ja-JP" sz="1400" dirty="0" err="1" smtClean="0">
                  <a:latin typeface="Times New Roman" pitchFamily="18" charset="0"/>
                  <a:cs typeface="Times New Roman" pitchFamily="18" charset="0"/>
                </a:rPr>
                <a:t>Nano</a:t>
              </a:r>
              <a:r>
                <a:rPr lang="en-US" altLang="ja-JP" sz="1400" dirty="0" smtClean="0">
                  <a:latin typeface="Times New Roman" pitchFamily="18" charset="0"/>
                  <a:cs typeface="Times New Roman" pitchFamily="18" charset="0"/>
                </a:rPr>
                <a:t>-beam scheme</a:t>
              </a:r>
              <a:endParaRPr lang="en-US" altLang="ja-JP" sz="1400" dirty="0">
                <a:latin typeface="Times New Roman" pitchFamily="18" charset="0"/>
                <a:cs typeface="Times New Roman" pitchFamily="18" charset="0"/>
              </a:endParaRPr>
            </a:p>
          </p:txBody>
        </p:sp>
        <p:pic>
          <p:nvPicPr>
            <p:cNvPr id="18" name="Picture 2"/>
            <p:cNvPicPr>
              <a:picLocks noChangeAspect="1" noChangeArrowheads="1"/>
            </p:cNvPicPr>
            <p:nvPr/>
          </p:nvPicPr>
          <p:blipFill>
            <a:blip r:embed="rId13" cstate="print"/>
            <a:srcRect/>
            <a:stretch>
              <a:fillRect/>
            </a:stretch>
          </p:blipFill>
          <p:spPr bwMode="auto">
            <a:xfrm>
              <a:off x="7811242" y="1257108"/>
              <a:ext cx="1144072" cy="957458"/>
            </a:xfrm>
            <a:prstGeom prst="rect">
              <a:avLst/>
            </a:prstGeom>
            <a:solidFill>
              <a:schemeClr val="bg1"/>
            </a:solidFill>
            <a:ln w="9525">
              <a:noFill/>
              <a:miter lim="800000"/>
              <a:headEnd/>
              <a:tailEnd/>
            </a:ln>
          </p:spPr>
        </p:pic>
        <p:sp>
          <p:nvSpPr>
            <p:cNvPr id="30" name="テキスト ボックス 29"/>
            <p:cNvSpPr txBox="1"/>
            <p:nvPr/>
          </p:nvSpPr>
          <p:spPr>
            <a:xfrm>
              <a:off x="6076145" y="1129606"/>
              <a:ext cx="1906712" cy="646331"/>
            </a:xfrm>
            <a:prstGeom prst="rect">
              <a:avLst/>
            </a:prstGeom>
            <a:noFill/>
          </p:spPr>
          <p:txBody>
            <a:bodyPr wrap="square" rtlCol="0">
              <a:spAutoFit/>
            </a:bodyPr>
            <a:lstStyle/>
            <a:p>
              <a:r>
                <a:rPr kumimoji="1" lang="en-US" altLang="ja-JP" sz="1200" dirty="0" smtClean="0">
                  <a:latin typeface="Times New Roman" pitchFamily="18" charset="0"/>
                  <a:cs typeface="Times New Roman" pitchFamily="18" charset="0"/>
                </a:rPr>
                <a:t>New superconducting</a:t>
              </a:r>
            </a:p>
            <a:p>
              <a:r>
                <a:rPr kumimoji="1" lang="en-US" altLang="ja-JP" sz="1200" dirty="0" smtClean="0">
                  <a:latin typeface="Times New Roman" pitchFamily="18" charset="0"/>
                  <a:cs typeface="Times New Roman" pitchFamily="18" charset="0"/>
                </a:rPr>
                <a:t>final focusing quads </a:t>
              </a:r>
              <a:r>
                <a:rPr lang="en-US" altLang="ja-JP" sz="1200" dirty="0" smtClean="0">
                  <a:latin typeface="Times New Roman" pitchFamily="18" charset="0"/>
                  <a:cs typeface="Times New Roman" pitchFamily="18" charset="0"/>
                </a:rPr>
                <a:t>near</a:t>
              </a:r>
              <a:r>
                <a:rPr kumimoji="1" lang="en-US" altLang="ja-JP" sz="1200" dirty="0" smtClean="0">
                  <a:latin typeface="Times New Roman" pitchFamily="18" charset="0"/>
                  <a:cs typeface="Times New Roman" pitchFamily="18" charset="0"/>
                </a:rPr>
                <a:t> the IP</a:t>
              </a:r>
            </a:p>
          </p:txBody>
        </p:sp>
        <p:sp>
          <p:nvSpPr>
            <p:cNvPr id="53" name="角丸四角形吹き出し 52"/>
            <p:cNvSpPr/>
            <p:nvPr/>
          </p:nvSpPr>
          <p:spPr>
            <a:xfrm>
              <a:off x="6017731" y="879428"/>
              <a:ext cx="3091544" cy="1399315"/>
            </a:xfrm>
            <a:prstGeom prst="wedgeRoundRectCallout">
              <a:avLst>
                <a:gd name="adj1" fmla="val -57663"/>
                <a:gd name="adj2" fmla="val 86210"/>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図形グループ 4"/>
          <p:cNvGrpSpPr/>
          <p:nvPr/>
        </p:nvGrpSpPr>
        <p:grpSpPr>
          <a:xfrm>
            <a:off x="3575455" y="4036957"/>
            <a:ext cx="2796317" cy="2363846"/>
            <a:chOff x="3575455" y="4036957"/>
            <a:chExt cx="2796317" cy="2363846"/>
          </a:xfrm>
        </p:grpSpPr>
        <p:grpSp>
          <p:nvGrpSpPr>
            <p:cNvPr id="4" name="図形グループ 3"/>
            <p:cNvGrpSpPr/>
            <p:nvPr/>
          </p:nvGrpSpPr>
          <p:grpSpPr>
            <a:xfrm>
              <a:off x="4621722" y="5515428"/>
              <a:ext cx="1750050" cy="885375"/>
              <a:chOff x="4621722" y="5515428"/>
              <a:chExt cx="1750050" cy="885375"/>
            </a:xfrm>
          </p:grpSpPr>
          <p:sp>
            <p:nvSpPr>
              <p:cNvPr id="22" name="Text Box 39"/>
              <p:cNvSpPr txBox="1">
                <a:spLocks noChangeArrowheads="1"/>
              </p:cNvSpPr>
              <p:nvPr/>
            </p:nvSpPr>
            <p:spPr bwMode="auto">
              <a:xfrm>
                <a:off x="4621722" y="5778536"/>
                <a:ext cx="646964" cy="461665"/>
              </a:xfrm>
              <a:prstGeom prst="rect">
                <a:avLst/>
              </a:prstGeom>
              <a:solidFill>
                <a:schemeClr val="bg1"/>
              </a:solidFill>
              <a:ln w="9525">
                <a:noFill/>
                <a:miter lim="800000"/>
                <a:headEnd/>
                <a:tailEnd/>
              </a:ln>
            </p:spPr>
            <p:txBody>
              <a:bodyPr wrap="square">
                <a:prstTxWarp prst="textNoShape">
                  <a:avLst/>
                </a:prstTxWarp>
                <a:spAutoFit/>
              </a:bodyPr>
              <a:lstStyle/>
              <a:p>
                <a:r>
                  <a:rPr lang="en-US" altLang="ja-JP" sz="1200" dirty="0" smtClean="0">
                    <a:latin typeface="Times New Roman" pitchFamily="18" charset="0"/>
                    <a:cs typeface="Times New Roman" pitchFamily="18" charset="0"/>
                  </a:rPr>
                  <a:t>New e</a:t>
                </a:r>
                <a:r>
                  <a:rPr lang="en-US" altLang="ja-JP" sz="1200" baseline="30000" dirty="0" smtClean="0">
                    <a:latin typeface="Times New Roman" pitchFamily="18" charset="0"/>
                    <a:cs typeface="Times New Roman" pitchFamily="18" charset="0"/>
                  </a:rPr>
                  <a:t>+</a:t>
                </a:r>
                <a:r>
                  <a:rPr lang="en-US" altLang="ja-JP" sz="1200" dirty="0" smtClean="0">
                    <a:latin typeface="Times New Roman" pitchFamily="18" charset="0"/>
                    <a:cs typeface="Times New Roman" pitchFamily="18" charset="0"/>
                  </a:rPr>
                  <a:t> </a:t>
                </a:r>
                <a:r>
                  <a:rPr lang="en-US" altLang="ja-JP" sz="1200" dirty="0">
                    <a:latin typeface="Times New Roman" pitchFamily="18" charset="0"/>
                    <a:cs typeface="Times New Roman" pitchFamily="18" charset="0"/>
                  </a:rPr>
                  <a:t>source</a:t>
                </a:r>
              </a:p>
            </p:txBody>
          </p:sp>
          <p:pic>
            <p:nvPicPr>
              <p:cNvPr id="28" name="Picture 110"/>
              <p:cNvPicPr>
                <a:picLocks noChangeAspect="1" noChangeArrowheads="1"/>
              </p:cNvPicPr>
              <p:nvPr/>
            </p:nvPicPr>
            <p:blipFill>
              <a:blip r:embed="rId14" cstate="print"/>
              <a:srcRect/>
              <a:stretch>
                <a:fillRect/>
              </a:stretch>
            </p:blipFill>
            <p:spPr bwMode="auto">
              <a:xfrm>
                <a:off x="5236121" y="5515428"/>
                <a:ext cx="1056836" cy="849173"/>
              </a:xfrm>
              <a:prstGeom prst="rect">
                <a:avLst/>
              </a:prstGeom>
              <a:solidFill>
                <a:schemeClr val="bg1"/>
              </a:solidFill>
              <a:ln w="9525">
                <a:noFill/>
                <a:miter lim="800000"/>
                <a:headEnd/>
                <a:tailEnd/>
              </a:ln>
              <a:effectLst/>
            </p:spPr>
          </p:pic>
          <p:sp>
            <p:nvSpPr>
              <p:cNvPr id="36" name="角丸四角形吹き出し 35"/>
              <p:cNvSpPr/>
              <p:nvPr/>
            </p:nvSpPr>
            <p:spPr>
              <a:xfrm>
                <a:off x="4688114" y="5515432"/>
                <a:ext cx="1683658" cy="885371"/>
              </a:xfrm>
              <a:prstGeom prst="wedgeRoundRectCallout">
                <a:avLst>
                  <a:gd name="adj1" fmla="val -12382"/>
                  <a:gd name="adj2" fmla="val -125345"/>
                  <a:gd name="adj3" fmla="val 16667"/>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図形グループ 2"/>
            <p:cNvGrpSpPr/>
            <p:nvPr/>
          </p:nvGrpSpPr>
          <p:grpSpPr>
            <a:xfrm>
              <a:off x="3575455" y="5092940"/>
              <a:ext cx="1214260" cy="553108"/>
              <a:chOff x="3575455" y="5092940"/>
              <a:chExt cx="1214260" cy="553108"/>
            </a:xfrm>
          </p:grpSpPr>
          <p:sp>
            <p:nvSpPr>
              <p:cNvPr id="20" name="Text Box 34"/>
              <p:cNvSpPr txBox="1">
                <a:spLocks noChangeArrowheads="1"/>
              </p:cNvSpPr>
              <p:nvPr/>
            </p:nvSpPr>
            <p:spPr bwMode="auto">
              <a:xfrm>
                <a:off x="3575455" y="5092940"/>
                <a:ext cx="1214260" cy="523220"/>
              </a:xfrm>
              <a:prstGeom prst="rect">
                <a:avLst/>
              </a:prstGeom>
              <a:noFill/>
              <a:ln w="9525">
                <a:noFill/>
                <a:miter lim="800000"/>
                <a:headEnd/>
                <a:tailEnd/>
              </a:ln>
            </p:spPr>
            <p:txBody>
              <a:bodyPr wrap="square">
                <a:prstTxWarp prst="textNoShape">
                  <a:avLst/>
                </a:prstTxWarp>
                <a:spAutoFit/>
              </a:bodyPr>
              <a:lstStyle/>
              <a:p>
                <a:r>
                  <a:rPr lang="en-US" altLang="ja-JP" sz="1400" dirty="0" smtClean="0">
                    <a:latin typeface="Times New Roman" pitchFamily="18" charset="0"/>
                    <a:cs typeface="Times New Roman" pitchFamily="18" charset="0"/>
                  </a:rPr>
                  <a:t>Positron damping </a:t>
                </a:r>
                <a:r>
                  <a:rPr lang="en-US" altLang="ja-JP" sz="1400" dirty="0">
                    <a:latin typeface="Times New Roman" pitchFamily="18" charset="0"/>
                    <a:cs typeface="Times New Roman" pitchFamily="18" charset="0"/>
                  </a:rPr>
                  <a:t>ring</a:t>
                </a:r>
              </a:p>
            </p:txBody>
          </p:sp>
          <p:sp>
            <p:nvSpPr>
              <p:cNvPr id="55" name="角丸四角形吹き出し 54"/>
              <p:cNvSpPr/>
              <p:nvPr/>
            </p:nvSpPr>
            <p:spPr>
              <a:xfrm>
                <a:off x="3579137" y="5109018"/>
                <a:ext cx="1108983" cy="537030"/>
              </a:xfrm>
              <a:prstGeom prst="wedgeRoundRectCallout">
                <a:avLst>
                  <a:gd name="adj1" fmla="val 28038"/>
                  <a:gd name="adj2" fmla="val -76168"/>
                  <a:gd name="adj3" fmla="val 16667"/>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図形グループ 1"/>
            <p:cNvGrpSpPr/>
            <p:nvPr/>
          </p:nvGrpSpPr>
          <p:grpSpPr>
            <a:xfrm>
              <a:off x="3643086" y="4036957"/>
              <a:ext cx="1074050" cy="738664"/>
              <a:chOff x="3643086" y="4036957"/>
              <a:chExt cx="1074050" cy="738664"/>
            </a:xfrm>
          </p:grpSpPr>
          <p:sp>
            <p:nvSpPr>
              <p:cNvPr id="54" name="角丸四角形吹き出し 53"/>
              <p:cNvSpPr/>
              <p:nvPr/>
            </p:nvSpPr>
            <p:spPr>
              <a:xfrm>
                <a:off x="3643086" y="4078504"/>
                <a:ext cx="870857" cy="609610"/>
              </a:xfrm>
              <a:prstGeom prst="wedgeRoundRectCallout">
                <a:avLst>
                  <a:gd name="adj1" fmla="val 98524"/>
                  <a:gd name="adj2" fmla="val 48675"/>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ext Box 37"/>
              <p:cNvSpPr txBox="1">
                <a:spLocks noChangeArrowheads="1"/>
              </p:cNvSpPr>
              <p:nvPr/>
            </p:nvSpPr>
            <p:spPr bwMode="auto">
              <a:xfrm>
                <a:off x="3674328" y="4036957"/>
                <a:ext cx="1042808" cy="738664"/>
              </a:xfrm>
              <a:prstGeom prst="rect">
                <a:avLst/>
              </a:prstGeom>
              <a:noFill/>
              <a:ln w="12700" cmpd="sng">
                <a:noFill/>
                <a:prstDash val="solid"/>
                <a:miter lim="800000"/>
                <a:headEnd/>
                <a:tailEnd/>
              </a:ln>
            </p:spPr>
            <p:txBody>
              <a:bodyPr wrap="square">
                <a:prstTxWarp prst="textNoShape">
                  <a:avLst/>
                </a:prstTxWarp>
                <a:spAutoFit/>
              </a:bodyPr>
              <a:lstStyle/>
              <a:p>
                <a:r>
                  <a:rPr lang="en-US" altLang="ja-JP" sz="1400" dirty="0" smtClean="0">
                    <a:latin typeface="Times New Roman" pitchFamily="18" charset="0"/>
                    <a:cs typeface="Times New Roman" pitchFamily="18" charset="0"/>
                  </a:rPr>
                  <a:t>New low </a:t>
                </a:r>
              </a:p>
              <a:p>
                <a:r>
                  <a:rPr lang="en-US" altLang="ja-JP" sz="1400" dirty="0" err="1" smtClean="0">
                    <a:latin typeface="Times New Roman" pitchFamily="18" charset="0"/>
                    <a:cs typeface="Times New Roman" pitchFamily="18" charset="0"/>
                  </a:rPr>
                  <a:t>emittance</a:t>
                </a:r>
                <a:r>
                  <a:rPr lang="en-US" altLang="ja-JP" sz="1400" dirty="0" smtClean="0">
                    <a:latin typeface="Times New Roman" pitchFamily="18" charset="0"/>
                    <a:cs typeface="Times New Roman" pitchFamily="18" charset="0"/>
                  </a:rPr>
                  <a:t>  e</a:t>
                </a:r>
                <a:r>
                  <a:rPr lang="en-US" altLang="ja-JP" sz="1400" baseline="30000" dirty="0" smtClean="0">
                    <a:latin typeface="Times New Roman" pitchFamily="18" charset="0"/>
                    <a:cs typeface="Times New Roman" pitchFamily="18" charset="0"/>
                    <a:sym typeface="Symbol"/>
                  </a:rPr>
                  <a:t></a:t>
                </a:r>
                <a:r>
                  <a:rPr lang="en-US" altLang="ja-JP" sz="1400" dirty="0" smtClean="0">
                    <a:latin typeface="Times New Roman" pitchFamily="18" charset="0"/>
                    <a:cs typeface="Times New Roman" pitchFamily="18" charset="0"/>
                  </a:rPr>
                  <a:t> gun</a:t>
                </a:r>
                <a:endParaRPr lang="en-US" altLang="ja-JP" sz="1400" dirty="0">
                  <a:latin typeface="Times New Roman" pitchFamily="18" charset="0"/>
                  <a:cs typeface="Times New Roman" pitchFamily="18" charset="0"/>
                </a:endParaRPr>
              </a:p>
            </p:txBody>
          </p:sp>
        </p:grpSp>
      </p:grpSp>
      <p:grpSp>
        <p:nvGrpSpPr>
          <p:cNvPr id="61" name="グループ化 60"/>
          <p:cNvGrpSpPr/>
          <p:nvPr/>
        </p:nvGrpSpPr>
        <p:grpSpPr>
          <a:xfrm>
            <a:off x="3534237" y="1959430"/>
            <a:ext cx="1299020" cy="584775"/>
            <a:chOff x="3534237" y="1959430"/>
            <a:chExt cx="1299020" cy="584775"/>
          </a:xfrm>
        </p:grpSpPr>
        <p:sp>
          <p:nvSpPr>
            <p:cNvPr id="78" name="テキスト ボックス 77"/>
            <p:cNvSpPr txBox="1"/>
            <p:nvPr/>
          </p:nvSpPr>
          <p:spPr>
            <a:xfrm>
              <a:off x="3585028" y="1959430"/>
              <a:ext cx="1248229" cy="584775"/>
            </a:xfrm>
            <a:prstGeom prst="rect">
              <a:avLst/>
            </a:prstGeom>
            <a:noFill/>
          </p:spPr>
          <p:txBody>
            <a:bodyPr wrap="square" rtlCol="0">
              <a:spAutoFit/>
            </a:bodyPr>
            <a:lstStyle/>
            <a:p>
              <a:r>
                <a:rPr kumimoji="1" lang="en-US" altLang="ja-JP" sz="1600" dirty="0" smtClean="0">
                  <a:latin typeface="Times New Roman" pitchFamily="18" charset="0"/>
                  <a:cs typeface="Times New Roman" pitchFamily="18" charset="0"/>
                </a:rPr>
                <a:t>New design for Near-IR</a:t>
              </a:r>
              <a:endParaRPr kumimoji="1" lang="ja-JP" altLang="en-US" sz="1600" dirty="0">
                <a:latin typeface="Times New Roman" pitchFamily="18" charset="0"/>
                <a:cs typeface="Times New Roman" pitchFamily="18" charset="0"/>
              </a:endParaRPr>
            </a:p>
          </p:txBody>
        </p:sp>
        <p:sp>
          <p:nvSpPr>
            <p:cNvPr id="80" name="角丸四角形吹き出し 79"/>
            <p:cNvSpPr/>
            <p:nvPr/>
          </p:nvSpPr>
          <p:spPr>
            <a:xfrm>
              <a:off x="3534237" y="1973943"/>
              <a:ext cx="1211942" cy="529771"/>
            </a:xfrm>
            <a:prstGeom prst="wedgeRoundRectCallout">
              <a:avLst>
                <a:gd name="adj1" fmla="val 105734"/>
                <a:gd name="adj2" fmla="val 10491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p:nvGrpSpPr>
        <p:grpSpPr>
          <a:xfrm>
            <a:off x="6502400" y="4093027"/>
            <a:ext cx="2641600" cy="2525487"/>
            <a:chOff x="6502400" y="4093027"/>
            <a:chExt cx="2641600" cy="2525487"/>
          </a:xfrm>
        </p:grpSpPr>
        <p:sp>
          <p:nvSpPr>
            <p:cNvPr id="56" name="正方形/長方形 55"/>
            <p:cNvSpPr/>
            <p:nvPr/>
          </p:nvSpPr>
          <p:spPr>
            <a:xfrm>
              <a:off x="6601968" y="4124074"/>
              <a:ext cx="2414016" cy="584775"/>
            </a:xfrm>
            <a:prstGeom prst="rect">
              <a:avLst/>
            </a:prstGeom>
          </p:spPr>
          <p:txBody>
            <a:bodyPr wrap="square">
              <a:spAutoFit/>
            </a:bodyPr>
            <a:lstStyle/>
            <a:p>
              <a:r>
                <a:rPr lang="en-US" altLang="ja-JP" sz="1600" dirty="0" smtClean="0">
                  <a:latin typeface="Times New Roman" pitchFamily="18" charset="0"/>
                  <a:cs typeface="Times New Roman" pitchFamily="18" charset="0"/>
                </a:rPr>
                <a:t>New and re-use wiggler magnets are mixed:</a:t>
              </a:r>
              <a:endParaRPr lang="ja-JP" altLang="en-US" sz="1600" dirty="0">
                <a:latin typeface="Times New Roman" pitchFamily="18" charset="0"/>
                <a:cs typeface="Times New Roman" pitchFamily="18" charset="0"/>
              </a:endParaRPr>
            </a:p>
          </p:txBody>
        </p:sp>
        <p:sp>
          <p:nvSpPr>
            <p:cNvPr id="59" name="角丸四角形吹き出し 58"/>
            <p:cNvSpPr/>
            <p:nvPr/>
          </p:nvSpPr>
          <p:spPr>
            <a:xfrm>
              <a:off x="6502400" y="4093027"/>
              <a:ext cx="2612571" cy="2525487"/>
            </a:xfrm>
            <a:prstGeom prst="wedgeRoundRectCallout">
              <a:avLst>
                <a:gd name="adj1" fmla="val -77716"/>
                <a:gd name="adj2" fmla="val -5588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72" name="図 71"/>
            <p:cNvPicPr>
              <a:picLocks noChangeAspect="1"/>
            </p:cNvPicPr>
            <p:nvPr/>
          </p:nvPicPr>
          <p:blipFill>
            <a:blip r:embed="rId15" cstate="print"/>
            <a:stretch>
              <a:fillRect/>
            </a:stretch>
          </p:blipFill>
          <p:spPr>
            <a:xfrm>
              <a:off x="7865298" y="4833256"/>
              <a:ext cx="1191618" cy="1603829"/>
            </a:xfrm>
            <a:prstGeom prst="rect">
              <a:avLst/>
            </a:prstGeom>
          </p:spPr>
        </p:pic>
        <p:pic>
          <p:nvPicPr>
            <p:cNvPr id="81" name="図 80"/>
            <p:cNvPicPr>
              <a:picLocks noChangeAspect="1"/>
            </p:cNvPicPr>
            <p:nvPr/>
          </p:nvPicPr>
          <p:blipFill>
            <a:blip r:embed="rId16" cstate="print"/>
            <a:stretch>
              <a:fillRect/>
            </a:stretch>
          </p:blipFill>
          <p:spPr>
            <a:xfrm>
              <a:off x="6633028" y="4818741"/>
              <a:ext cx="1158515" cy="1669143"/>
            </a:xfrm>
            <a:prstGeom prst="rect">
              <a:avLst/>
            </a:prstGeom>
          </p:spPr>
        </p:pic>
        <p:sp>
          <p:nvSpPr>
            <p:cNvPr id="83" name="テキスト ボックス 82"/>
            <p:cNvSpPr txBox="1"/>
            <p:nvPr/>
          </p:nvSpPr>
          <p:spPr>
            <a:xfrm>
              <a:off x="6531427" y="4610727"/>
              <a:ext cx="1161143" cy="523220"/>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Oho section (LER&amp;HER)</a:t>
              </a:r>
              <a:endParaRPr kumimoji="1" lang="ja-JP" altLang="en-US" sz="1400" dirty="0">
                <a:latin typeface="Times New Roman" pitchFamily="18" charset="0"/>
                <a:cs typeface="Times New Roman" pitchFamily="18" charset="0"/>
              </a:endParaRPr>
            </a:p>
          </p:txBody>
        </p:sp>
        <p:sp>
          <p:nvSpPr>
            <p:cNvPr id="84" name="テキスト ボックス 83"/>
            <p:cNvSpPr txBox="1"/>
            <p:nvPr/>
          </p:nvSpPr>
          <p:spPr>
            <a:xfrm>
              <a:off x="7915126" y="4530901"/>
              <a:ext cx="1228874" cy="523220"/>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Nikko section (LER)</a:t>
              </a:r>
              <a:endParaRPr kumimoji="1" lang="ja-JP" altLang="en-US" sz="1400" dirty="0">
                <a:latin typeface="Times New Roman" pitchFamily="18" charset="0"/>
                <a:cs typeface="Times New Roman" pitchFamily="18" charset="0"/>
              </a:endParaRPr>
            </a:p>
          </p:txBody>
        </p:sp>
      </p:grpSp>
    </p:spTree>
    <p:extLst>
      <p:ext uri="{BB962C8B-B14F-4D97-AF65-F5344CB8AC3E}">
        <p14:creationId xmlns:p14="http://schemas.microsoft.com/office/powerpoint/2010/main" val="725298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34"/>
            <a:ext cx="8229600" cy="1143000"/>
          </a:xfrm>
        </p:spPr>
        <p:txBody>
          <a:bodyPr/>
          <a:lstStyle/>
          <a:p>
            <a:r>
              <a:rPr kumimoji="1" lang="en-US" altLang="ja-JP" dirty="0" smtClean="0">
                <a:solidFill>
                  <a:srgbClr val="000090"/>
                </a:solidFill>
                <a:latin typeface="Marker Felt"/>
                <a:cs typeface="Marker Felt"/>
              </a:rPr>
              <a:t>RF</a:t>
            </a:r>
            <a:r>
              <a:rPr kumimoji="1" lang="ja-JP" altLang="en-US" dirty="0" smtClean="0">
                <a:solidFill>
                  <a:srgbClr val="000090"/>
                </a:solidFill>
                <a:latin typeface="Marker Felt"/>
                <a:cs typeface="Marker Felt"/>
              </a:rPr>
              <a:t> </a:t>
            </a:r>
            <a:r>
              <a:rPr kumimoji="1" lang="en-US" altLang="ja-JP" dirty="0" smtClean="0">
                <a:solidFill>
                  <a:srgbClr val="000090"/>
                </a:solidFill>
                <a:latin typeface="Marker Felt"/>
                <a:cs typeface="Marker Felt"/>
              </a:rPr>
              <a:t>system</a:t>
            </a:r>
            <a:r>
              <a:rPr kumimoji="1" lang="ja-JP" altLang="en-US" dirty="0" smtClean="0">
                <a:solidFill>
                  <a:srgbClr val="000090"/>
                </a:solidFill>
                <a:latin typeface="Marker Felt"/>
                <a:cs typeface="Marker Felt"/>
              </a:rPr>
              <a:t> </a:t>
            </a:r>
            <a:r>
              <a:rPr kumimoji="1" lang="en-US" altLang="ja-JP" dirty="0" smtClean="0">
                <a:solidFill>
                  <a:srgbClr val="000090"/>
                </a:solidFill>
                <a:latin typeface="Marker Felt"/>
                <a:cs typeface="Marker Felt"/>
              </a:rPr>
              <a:t>upgrade</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a:xfrm>
            <a:off x="457200" y="1238560"/>
            <a:ext cx="8229600" cy="5521037"/>
          </a:xfrm>
        </p:spPr>
        <p:txBody>
          <a:bodyPr>
            <a:normAutofit fontScale="62500" lnSpcReduction="20000"/>
          </a:bodyPr>
          <a:lstStyle/>
          <a:p>
            <a:r>
              <a:rPr kumimoji="1" lang="en-US" altLang="ja-JP" dirty="0" smtClean="0"/>
              <a:t>Requirements </a:t>
            </a:r>
          </a:p>
          <a:p>
            <a:pPr lvl="1"/>
            <a:r>
              <a:rPr lang="en-US" altLang="ja-JP" dirty="0" smtClean="0"/>
              <a:t>Higher beam current</a:t>
            </a:r>
          </a:p>
          <a:p>
            <a:pPr lvl="2"/>
            <a:r>
              <a:rPr kumimoji="1" lang="en-US" altLang="ja-JP" dirty="0" smtClean="0"/>
              <a:t>Higher beam power (~x2), higher HOM power (~x3)</a:t>
            </a:r>
          </a:p>
          <a:p>
            <a:r>
              <a:rPr kumimoji="1" lang="en-US" altLang="ja-JP" dirty="0" smtClean="0"/>
              <a:t>Basic</a:t>
            </a:r>
            <a:r>
              <a:rPr kumimoji="1" lang="ja-JP" altLang="en-US" dirty="0" smtClean="0"/>
              <a:t> </a:t>
            </a:r>
            <a:r>
              <a:rPr kumimoji="1" lang="en-US" altLang="ja-JP" dirty="0" smtClean="0"/>
              <a:t>scheme</a:t>
            </a:r>
            <a:r>
              <a:rPr kumimoji="1" lang="ja-JP" altLang="en-US" dirty="0" smtClean="0"/>
              <a:t> </a:t>
            </a:r>
            <a:r>
              <a:rPr kumimoji="1" lang="en-US" altLang="ja-JP" dirty="0" smtClean="0"/>
              <a:t>is</a:t>
            </a:r>
            <a:r>
              <a:rPr kumimoji="1" lang="ja-JP" altLang="en-US" dirty="0" smtClean="0"/>
              <a:t> </a:t>
            </a:r>
            <a:r>
              <a:rPr kumimoji="1" lang="en-US" altLang="ja-JP" dirty="0" smtClean="0"/>
              <a:t>the</a:t>
            </a:r>
            <a:r>
              <a:rPr kumimoji="1" lang="ja-JP" altLang="en-US" dirty="0" smtClean="0"/>
              <a:t> </a:t>
            </a:r>
            <a:r>
              <a:rPr kumimoji="1" lang="en-US" altLang="ja-JP" dirty="0" smtClean="0"/>
              <a:t>same</a:t>
            </a:r>
            <a:r>
              <a:rPr kumimoji="1" lang="ja-JP" altLang="en-US" dirty="0" smtClean="0"/>
              <a:t> </a:t>
            </a:r>
            <a:r>
              <a:rPr kumimoji="1" lang="en-US" altLang="ja-JP" dirty="0" smtClean="0"/>
              <a:t>as</a:t>
            </a:r>
            <a:r>
              <a:rPr kumimoji="1" lang="ja-JP" altLang="en-US" dirty="0" smtClean="0"/>
              <a:t> </a:t>
            </a:r>
            <a:r>
              <a:rPr kumimoji="1" lang="en-US" altLang="ja-JP" dirty="0" smtClean="0"/>
              <a:t>that</a:t>
            </a:r>
            <a:r>
              <a:rPr kumimoji="1" lang="ja-JP" altLang="en-US" dirty="0" smtClean="0"/>
              <a:t> </a:t>
            </a:r>
            <a:r>
              <a:rPr kumimoji="1" lang="en-US" altLang="ja-JP" dirty="0" smtClean="0"/>
              <a:t>of</a:t>
            </a:r>
            <a:r>
              <a:rPr kumimoji="1" lang="ja-JP" altLang="en-US" dirty="0" smtClean="0"/>
              <a:t> </a:t>
            </a:r>
            <a:r>
              <a:rPr kumimoji="1" lang="en-US" altLang="ja-JP" dirty="0" smtClean="0"/>
              <a:t>KEKB</a:t>
            </a:r>
          </a:p>
          <a:p>
            <a:pPr lvl="1"/>
            <a:r>
              <a:rPr lang="ja-JP" altLang="ja-JP" dirty="0" smtClean="0"/>
              <a:t>L</a:t>
            </a:r>
            <a:r>
              <a:rPr lang="en-US" altLang="ja-JP" dirty="0" smtClean="0"/>
              <a:t>ER:</a:t>
            </a:r>
            <a:r>
              <a:rPr lang="ja-JP" altLang="en-US" dirty="0" smtClean="0"/>
              <a:t> </a:t>
            </a:r>
            <a:r>
              <a:rPr lang="en-US" altLang="ja-JP" dirty="0" smtClean="0"/>
              <a:t>ARES</a:t>
            </a:r>
            <a:r>
              <a:rPr lang="ja-JP" altLang="en-US" dirty="0" smtClean="0"/>
              <a:t> </a:t>
            </a:r>
            <a:r>
              <a:rPr lang="en-US" altLang="ja-JP" dirty="0" smtClean="0"/>
              <a:t>cavities</a:t>
            </a:r>
          </a:p>
          <a:p>
            <a:pPr lvl="1"/>
            <a:r>
              <a:rPr kumimoji="1" lang="ja-JP" altLang="ja-JP" dirty="0" smtClean="0"/>
              <a:t>H</a:t>
            </a:r>
            <a:r>
              <a:rPr kumimoji="1" lang="en-US" altLang="ja-JP" dirty="0" smtClean="0"/>
              <a:t>ER:</a:t>
            </a:r>
            <a:r>
              <a:rPr kumimoji="1" lang="ja-JP" altLang="en-US" dirty="0" smtClean="0"/>
              <a:t> </a:t>
            </a:r>
            <a:r>
              <a:rPr kumimoji="1" lang="en-US" altLang="ja-JP" dirty="0" smtClean="0"/>
              <a:t>ARES</a:t>
            </a:r>
            <a:r>
              <a:rPr kumimoji="1" lang="ja-JP" altLang="en-US" dirty="0" smtClean="0"/>
              <a:t> </a:t>
            </a:r>
            <a:r>
              <a:rPr kumimoji="1" lang="en-US" altLang="ja-JP" dirty="0" smtClean="0"/>
              <a:t>and</a:t>
            </a:r>
            <a:r>
              <a:rPr kumimoji="1" lang="ja-JP" altLang="en-US" dirty="0" smtClean="0"/>
              <a:t> </a:t>
            </a:r>
            <a:r>
              <a:rPr kumimoji="1" lang="en-US" altLang="ja-JP" dirty="0" smtClean="0"/>
              <a:t>SCC</a:t>
            </a:r>
          </a:p>
          <a:p>
            <a:pPr lvl="1"/>
            <a:r>
              <a:rPr lang="en-US" altLang="ja-JP" dirty="0" smtClean="0"/>
              <a:t>KEKB LER: ~&lt;2.0A, HER: ~1.4A</a:t>
            </a:r>
            <a:r>
              <a:rPr lang="ja-JP" altLang="en-US" dirty="0" smtClean="0"/>
              <a:t> </a:t>
            </a:r>
            <a:r>
              <a:rPr lang="en-US" altLang="ja-JP" dirty="0" smtClean="0"/>
              <a:t>-&gt;</a:t>
            </a:r>
            <a:r>
              <a:rPr lang="ja-JP" altLang="en-US" dirty="0" smtClean="0"/>
              <a:t> </a:t>
            </a:r>
            <a:r>
              <a:rPr lang="en-US" altLang="ja-JP" dirty="0" smtClean="0"/>
              <a:t>LER:</a:t>
            </a:r>
            <a:r>
              <a:rPr lang="ja-JP" altLang="en-US" dirty="0" smtClean="0"/>
              <a:t> </a:t>
            </a:r>
            <a:r>
              <a:rPr lang="en-US" altLang="ja-JP" dirty="0" smtClean="0"/>
              <a:t>3.6A,</a:t>
            </a:r>
            <a:r>
              <a:rPr lang="ja-JP" altLang="en-US" dirty="0" smtClean="0"/>
              <a:t> </a:t>
            </a:r>
            <a:r>
              <a:rPr lang="en-US" altLang="ja-JP" dirty="0" smtClean="0"/>
              <a:t>HER:2.6A</a:t>
            </a:r>
            <a:r>
              <a:rPr lang="ja-JP" altLang="en-US" dirty="0" smtClean="0"/>
              <a:t> </a:t>
            </a:r>
            <a:r>
              <a:rPr lang="en-US" altLang="ja-JP" dirty="0" smtClean="0"/>
              <a:t>(</a:t>
            </a:r>
            <a:r>
              <a:rPr lang="en-US" altLang="ja-JP" dirty="0" err="1" smtClean="0"/>
              <a:t>SuperKEKB</a:t>
            </a:r>
            <a:r>
              <a:rPr lang="en-US" altLang="ja-JP" dirty="0" smtClean="0"/>
              <a:t>)</a:t>
            </a:r>
          </a:p>
          <a:p>
            <a:r>
              <a:rPr kumimoji="1" lang="ja-JP" altLang="ja-JP" dirty="0" smtClean="0"/>
              <a:t>I</a:t>
            </a:r>
            <a:r>
              <a:rPr kumimoji="1" lang="en-US" altLang="ja-JP" dirty="0" err="1" smtClean="0"/>
              <a:t>ssues</a:t>
            </a:r>
            <a:endParaRPr kumimoji="1" lang="en-US" altLang="ja-JP" dirty="0" smtClean="0"/>
          </a:p>
          <a:p>
            <a:pPr lvl="1"/>
            <a:r>
              <a:rPr lang="en-US" altLang="ja-JP" dirty="0" smtClean="0"/>
              <a:t>How to supply twice higher power to beams</a:t>
            </a:r>
          </a:p>
          <a:p>
            <a:pPr lvl="2"/>
            <a:r>
              <a:rPr kumimoji="1" lang="en-US" altLang="ja-JP" dirty="0" smtClean="0"/>
              <a:t>ARES: 1 klystron supplies 2 cavities with power(KEKB) -&gt; 1 klystron supplies 1 cavity</a:t>
            </a:r>
          </a:p>
          <a:p>
            <a:pPr lvl="2"/>
            <a:r>
              <a:rPr lang="en-US" altLang="ja-JP" dirty="0" smtClean="0"/>
              <a:t>Modifications of input coupler</a:t>
            </a:r>
            <a:endParaRPr kumimoji="1" lang="en-US" altLang="ja-JP" dirty="0" smtClean="0"/>
          </a:p>
          <a:p>
            <a:pPr lvl="1"/>
            <a:r>
              <a:rPr lang="ja-JP" altLang="ja-JP" dirty="0" smtClean="0"/>
              <a:t>C</a:t>
            </a:r>
            <a:r>
              <a:rPr lang="en-US" altLang="ja-JP" dirty="0" err="1" smtClean="0"/>
              <a:t>oupled</a:t>
            </a:r>
            <a:r>
              <a:rPr lang="ja-JP" altLang="en-US" dirty="0" smtClean="0"/>
              <a:t> </a:t>
            </a:r>
            <a:r>
              <a:rPr lang="en-US" altLang="ja-JP" dirty="0" smtClean="0"/>
              <a:t>bunch</a:t>
            </a:r>
            <a:r>
              <a:rPr lang="ja-JP" altLang="en-US" dirty="0" smtClean="0"/>
              <a:t> </a:t>
            </a:r>
            <a:r>
              <a:rPr lang="en-US" altLang="ja-JP" dirty="0" smtClean="0"/>
              <a:t>instability</a:t>
            </a:r>
          </a:p>
          <a:p>
            <a:pPr lvl="2"/>
            <a:r>
              <a:rPr lang="en-US" altLang="ja-JP" dirty="0" smtClean="0"/>
              <a:t>RF feedback, Longitudinal bunch-by-bunch feedback</a:t>
            </a:r>
          </a:p>
          <a:p>
            <a:pPr lvl="1"/>
            <a:r>
              <a:rPr lang="en-US" altLang="ja-JP" dirty="0"/>
              <a:t>B</a:t>
            </a:r>
            <a:r>
              <a:rPr kumimoji="1" lang="en-US" altLang="ja-JP" dirty="0" smtClean="0"/>
              <a:t>eam</a:t>
            </a:r>
            <a:r>
              <a:rPr kumimoji="1" lang="ja-JP" altLang="en-US" dirty="0" smtClean="0"/>
              <a:t> </a:t>
            </a:r>
            <a:r>
              <a:rPr kumimoji="1" lang="en-US" altLang="ja-JP" dirty="0" smtClean="0"/>
              <a:t>gap</a:t>
            </a:r>
            <a:r>
              <a:rPr kumimoji="1" lang="ja-JP" altLang="en-US" dirty="0" smtClean="0"/>
              <a:t> </a:t>
            </a:r>
            <a:r>
              <a:rPr kumimoji="1" lang="en-US" altLang="ja-JP" dirty="0" smtClean="0"/>
              <a:t>transient</a:t>
            </a:r>
          </a:p>
          <a:p>
            <a:pPr lvl="2"/>
            <a:r>
              <a:rPr lang="en-US" altLang="ja-JP" dirty="0" smtClean="0"/>
              <a:t>Reduce abort gap: 5%(KEKB) -&gt; 2%</a:t>
            </a:r>
            <a:endParaRPr kumimoji="1" lang="en-US" altLang="ja-JP" dirty="0" smtClean="0"/>
          </a:p>
          <a:p>
            <a:pPr lvl="1"/>
            <a:r>
              <a:rPr lang="ja-JP" altLang="ja-JP" dirty="0" smtClean="0"/>
              <a:t>H</a:t>
            </a:r>
            <a:r>
              <a:rPr lang="en-US" altLang="ja-JP" dirty="0" err="1" smtClean="0"/>
              <a:t>andling</a:t>
            </a:r>
            <a:r>
              <a:rPr lang="ja-JP" altLang="en-US" dirty="0" smtClean="0"/>
              <a:t> </a:t>
            </a:r>
            <a:r>
              <a:rPr lang="en-US" altLang="ja-JP" dirty="0" smtClean="0"/>
              <a:t>of</a:t>
            </a:r>
            <a:r>
              <a:rPr lang="ja-JP" altLang="en-US" dirty="0" smtClean="0"/>
              <a:t> </a:t>
            </a:r>
            <a:r>
              <a:rPr lang="ja-JP" altLang="ja-JP" dirty="0" smtClean="0"/>
              <a:t>H</a:t>
            </a:r>
            <a:r>
              <a:rPr lang="en-US" altLang="ja-JP" dirty="0" smtClean="0"/>
              <a:t>OM</a:t>
            </a:r>
            <a:r>
              <a:rPr lang="ja-JP" altLang="en-US" dirty="0" smtClean="0"/>
              <a:t> </a:t>
            </a:r>
            <a:r>
              <a:rPr lang="en-US" altLang="ja-JP" dirty="0" smtClean="0"/>
              <a:t>power</a:t>
            </a:r>
          </a:p>
          <a:p>
            <a:pPr lvl="2"/>
            <a:r>
              <a:rPr lang="en-US" altLang="ja-JP" dirty="0" smtClean="0"/>
              <a:t>ARES: No modifications of HOM dampers will be needed.</a:t>
            </a:r>
          </a:p>
          <a:p>
            <a:pPr lvl="2"/>
            <a:r>
              <a:rPr lang="en-US" altLang="ja-JP" dirty="0" smtClean="0"/>
              <a:t>ACC: Some modifications of HOM dampers will be needed.</a:t>
            </a:r>
          </a:p>
          <a:p>
            <a:pPr lvl="1"/>
            <a:r>
              <a:rPr lang="ja-JP" altLang="ja-JP" dirty="0" smtClean="0"/>
              <a:t>L</a:t>
            </a:r>
            <a:r>
              <a:rPr lang="en-US" altLang="ja-JP" dirty="0" err="1" smtClean="0"/>
              <a:t>ow</a:t>
            </a:r>
            <a:r>
              <a:rPr lang="ja-JP" altLang="en-US" dirty="0" smtClean="0"/>
              <a:t> </a:t>
            </a:r>
            <a:r>
              <a:rPr lang="ja-JP" altLang="ja-JP" dirty="0" smtClean="0"/>
              <a:t>l</a:t>
            </a:r>
            <a:r>
              <a:rPr lang="en-US" altLang="ja-JP" dirty="0" err="1" smtClean="0"/>
              <a:t>evel</a:t>
            </a:r>
            <a:r>
              <a:rPr lang="ja-JP" altLang="en-US" dirty="0" smtClean="0"/>
              <a:t> </a:t>
            </a:r>
            <a:r>
              <a:rPr lang="en-US" altLang="ja-JP" dirty="0" smtClean="0"/>
              <a:t>RF control system</a:t>
            </a:r>
          </a:p>
          <a:p>
            <a:pPr lvl="2"/>
            <a:r>
              <a:rPr lang="en-US" altLang="ja-JP" dirty="0" smtClean="0"/>
              <a:t>Analog(KEKB) -&gt; Digital system based on FPGA</a:t>
            </a:r>
          </a:p>
          <a:p>
            <a:pPr lvl="3"/>
            <a:r>
              <a:rPr lang="en-US" altLang="ja-JP" dirty="0" smtClean="0"/>
              <a:t>More accuracy and flexibilities</a:t>
            </a:r>
          </a:p>
        </p:txBody>
      </p:sp>
    </p:spTree>
    <p:extLst>
      <p:ext uri="{BB962C8B-B14F-4D97-AF65-F5344CB8AC3E}">
        <p14:creationId xmlns:p14="http://schemas.microsoft.com/office/powerpoint/2010/main" val="3995228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図 12" descr="ARES のコピー"/>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62063"/>
            <a:ext cx="36417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図 1" descr="Klystron_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965200"/>
            <a:ext cx="20367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正方形/長方形 7"/>
          <p:cNvSpPr>
            <a:spLocks noChangeArrowheads="1"/>
          </p:cNvSpPr>
          <p:nvPr/>
        </p:nvSpPr>
        <p:spPr bwMode="auto">
          <a:xfrm>
            <a:off x="190500" y="912813"/>
            <a:ext cx="2108200" cy="708025"/>
          </a:xfrm>
          <a:prstGeom prst="rect">
            <a:avLst/>
          </a:prstGeom>
          <a:noFill/>
          <a:ln w="9525">
            <a:noFill/>
            <a:miter lim="800000"/>
            <a:headEnd/>
            <a:tailEnd/>
          </a:ln>
        </p:spPr>
        <p:txBody>
          <a:bodyPr>
            <a:spAutoFit/>
          </a:bodyPr>
          <a:lstStyle/>
          <a:p>
            <a:pPr fontAlgn="auto">
              <a:spcBef>
                <a:spcPts val="0"/>
              </a:spcBef>
              <a:spcAft>
                <a:spcPts val="0"/>
              </a:spcAft>
              <a:defRPr/>
            </a:pPr>
            <a:r>
              <a:rPr lang="en-US" altLang="ja-JP" sz="2000" b="1" dirty="0" smtClean="0">
                <a:solidFill>
                  <a:srgbClr val="FFFF00"/>
                </a:solidFill>
                <a:latin typeface="+mj-ea"/>
                <a:ea typeface="+mj-ea"/>
                <a:cs typeface="+mn-cs"/>
              </a:rPr>
              <a:t>1.2MW CW</a:t>
            </a:r>
          </a:p>
          <a:p>
            <a:pPr fontAlgn="auto">
              <a:spcBef>
                <a:spcPts val="0"/>
              </a:spcBef>
              <a:spcAft>
                <a:spcPts val="0"/>
              </a:spcAft>
              <a:defRPr/>
            </a:pPr>
            <a:r>
              <a:rPr lang="en-US" altLang="ja-JP" sz="2000" b="1" dirty="0" smtClean="0">
                <a:solidFill>
                  <a:srgbClr val="FFFF00"/>
                </a:solidFill>
                <a:latin typeface="+mj-ea"/>
                <a:ea typeface="+mj-ea"/>
              </a:rPr>
              <a:t>Klystron</a:t>
            </a:r>
            <a:endParaRPr lang="en-US" altLang="ja-JP" sz="2000" b="1" dirty="0">
              <a:solidFill>
                <a:srgbClr val="FFFF00"/>
              </a:solidFill>
              <a:latin typeface="+mj-ea"/>
              <a:ea typeface="+mj-ea"/>
              <a:cs typeface="+mn-cs"/>
            </a:endParaRPr>
          </a:p>
        </p:txBody>
      </p:sp>
      <p:sp>
        <p:nvSpPr>
          <p:cNvPr id="40968" name="タイトル 15"/>
          <p:cNvSpPr>
            <a:spLocks noGrp="1"/>
          </p:cNvSpPr>
          <p:nvPr>
            <p:ph type="title"/>
          </p:nvPr>
        </p:nvSpPr>
        <p:spPr>
          <a:xfrm>
            <a:off x="457200" y="50800"/>
            <a:ext cx="8229600" cy="769938"/>
          </a:xfrm>
        </p:spPr>
        <p:txBody>
          <a:bodyPr/>
          <a:lstStyle/>
          <a:p>
            <a:pPr fontAlgn="auto">
              <a:spcAft>
                <a:spcPts val="0"/>
              </a:spcAft>
              <a:defRPr/>
            </a:pPr>
            <a:r>
              <a:rPr lang="en-US" altLang="ja-JP" dirty="0" smtClean="0">
                <a:solidFill>
                  <a:srgbClr val="000090"/>
                </a:solidFill>
                <a:latin typeface="Marker Felt"/>
                <a:cs typeface="Marker Felt"/>
              </a:rPr>
              <a:t>KEK RF accelerating system</a:t>
            </a:r>
            <a:endParaRPr lang="ja-JP" altLang="en-US" dirty="0" smtClean="0">
              <a:solidFill>
                <a:srgbClr val="000090"/>
              </a:solidFill>
              <a:latin typeface="Marker Felt"/>
              <a:cs typeface="Marker Felt"/>
            </a:endParaRPr>
          </a:p>
        </p:txBody>
      </p:sp>
      <p:sp>
        <p:nvSpPr>
          <p:cNvPr id="54278" name="日付プレースホルダ 1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solidFill>
                  <a:schemeClr val="tx2"/>
                </a:solidFill>
              </a:rPr>
              <a:t>20111207</a:t>
            </a:r>
            <a:endParaRPr lang="ja-JP" altLang="en-US">
              <a:solidFill>
                <a:schemeClr val="tx2"/>
              </a:solidFill>
            </a:endParaRPr>
          </a:p>
        </p:txBody>
      </p:sp>
      <p:sp>
        <p:nvSpPr>
          <p:cNvPr id="54279" name="フッター プレースホルダ 1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endParaRPr lang="ja-JP" altLang="en-US" dirty="0">
              <a:solidFill>
                <a:schemeClr val="tx2"/>
              </a:solidFill>
            </a:endParaRPr>
          </a:p>
        </p:txBody>
      </p:sp>
      <p:sp>
        <p:nvSpPr>
          <p:cNvPr id="54280" name="スライド番号プレースホルダ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fld id="{6B1DA635-0084-CF40-B288-6066748E2306}" type="slidenum">
              <a:rPr lang="ja-JP" altLang="en-US">
                <a:solidFill>
                  <a:schemeClr val="tx2"/>
                </a:solidFill>
              </a:rPr>
              <a:pPr/>
              <a:t>12</a:t>
            </a:fld>
            <a:endParaRPr lang="ja-JP" altLang="en-US" dirty="0">
              <a:solidFill>
                <a:schemeClr val="tx2"/>
              </a:solidFill>
            </a:endParaRPr>
          </a:p>
        </p:txBody>
      </p:sp>
      <p:pic>
        <p:nvPicPr>
          <p:cNvPr id="54281" name="Picture 2" descr="C:\Users\Michiru\Dropbox\B-workshop2011\DSCN7093_m.JPG"/>
          <p:cNvPicPr>
            <a:picLocks noChangeAspect="1" noChangeArrowheads="1"/>
          </p:cNvPicPr>
          <p:nvPr/>
        </p:nvPicPr>
        <p:blipFill>
          <a:blip r:embed="rId4">
            <a:extLst>
              <a:ext uri="{28A0092B-C50C-407E-A947-70E740481C1C}">
                <a14:useLocalDpi xmlns:a14="http://schemas.microsoft.com/office/drawing/2010/main" val="0"/>
              </a:ext>
            </a:extLst>
          </a:blip>
          <a:srcRect b="9856"/>
          <a:stretch>
            <a:fillRect/>
          </a:stretch>
        </p:blipFill>
        <p:spPr bwMode="auto">
          <a:xfrm>
            <a:off x="523875" y="3668034"/>
            <a:ext cx="41830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p:cNvSpPr txBox="1">
            <a:spLocks noChangeArrowheads="1"/>
          </p:cNvSpPr>
          <p:nvPr/>
        </p:nvSpPr>
        <p:spPr bwMode="auto">
          <a:xfrm>
            <a:off x="5068672" y="1219200"/>
            <a:ext cx="3807041" cy="400110"/>
          </a:xfrm>
          <a:prstGeom prst="rect">
            <a:avLst/>
          </a:prstGeom>
          <a:solidFill>
            <a:schemeClr val="accent5">
              <a:lumMod val="75000"/>
            </a:schemeClr>
          </a:solidFill>
          <a:ln w="9525">
            <a:noFill/>
            <a:miter lim="800000"/>
            <a:headEnd/>
            <a:tailEnd/>
          </a:ln>
        </p:spPr>
        <p:txBody>
          <a:bodyPr wrap="square">
            <a:spAutoFit/>
          </a:bodyPr>
          <a:lstStyle/>
          <a:p>
            <a:pPr fontAlgn="auto">
              <a:spcBef>
                <a:spcPts val="0"/>
              </a:spcBef>
              <a:spcAft>
                <a:spcPts val="0"/>
              </a:spcAft>
              <a:defRPr/>
            </a:pPr>
            <a:r>
              <a:rPr lang="en-US" altLang="en-US" sz="2000" b="1" dirty="0" err="1" smtClean="0">
                <a:solidFill>
                  <a:srgbClr val="FFFF00"/>
                </a:solidFill>
                <a:latin typeface="+mj-ea"/>
                <a:ea typeface="+mj-ea"/>
              </a:rPr>
              <a:t>Nornalconducting</a:t>
            </a:r>
            <a:r>
              <a:rPr lang="en-US" altLang="en-US" sz="2000" b="1" dirty="0" smtClean="0">
                <a:solidFill>
                  <a:srgbClr val="FFFF00"/>
                </a:solidFill>
                <a:latin typeface="+mj-ea"/>
                <a:ea typeface="+mj-ea"/>
              </a:rPr>
              <a:t> cavity</a:t>
            </a:r>
            <a:r>
              <a:rPr lang="ja-JP" altLang="en-US" sz="2000" b="1" dirty="0" smtClean="0">
                <a:solidFill>
                  <a:srgbClr val="FFFF00"/>
                </a:solidFill>
                <a:latin typeface="+mj-ea"/>
                <a:ea typeface="+mj-ea"/>
                <a:cs typeface="+mn-cs"/>
              </a:rPr>
              <a:t>（</a:t>
            </a:r>
            <a:r>
              <a:rPr lang="en-US" altLang="ja-JP" sz="2000" b="1" dirty="0">
                <a:solidFill>
                  <a:srgbClr val="FFFF00"/>
                </a:solidFill>
                <a:latin typeface="+mj-ea"/>
                <a:ea typeface="+mj-ea"/>
                <a:cs typeface="+mn-cs"/>
              </a:rPr>
              <a:t>ARES</a:t>
            </a:r>
            <a:r>
              <a:rPr lang="ja-JP" altLang="en-US" sz="2000" b="1" dirty="0">
                <a:solidFill>
                  <a:srgbClr val="FFFF00"/>
                </a:solidFill>
                <a:latin typeface="+mj-ea"/>
                <a:ea typeface="+mj-ea"/>
                <a:cs typeface="+mn-cs"/>
              </a:rPr>
              <a:t>）</a:t>
            </a:r>
            <a:endParaRPr lang="en-US" altLang="ja-JP" sz="2000" b="1" dirty="0">
              <a:solidFill>
                <a:srgbClr val="FFFF00"/>
              </a:solidFill>
              <a:latin typeface="+mj-ea"/>
              <a:ea typeface="+mj-ea"/>
              <a:cs typeface="+mn-cs"/>
            </a:endParaRPr>
          </a:p>
        </p:txBody>
      </p:sp>
      <p:sp>
        <p:nvSpPr>
          <p:cNvPr id="20" name="Text Box 8"/>
          <p:cNvSpPr txBox="1">
            <a:spLocks noChangeArrowheads="1"/>
          </p:cNvSpPr>
          <p:nvPr/>
        </p:nvSpPr>
        <p:spPr bwMode="auto">
          <a:xfrm>
            <a:off x="496888" y="3843338"/>
            <a:ext cx="4168775" cy="400110"/>
          </a:xfrm>
          <a:prstGeom prst="rect">
            <a:avLst/>
          </a:prstGeom>
          <a:solidFill>
            <a:schemeClr val="accent5">
              <a:lumMod val="75000"/>
            </a:schemeClr>
          </a:solidFill>
          <a:ln w="9525">
            <a:noFill/>
            <a:miter lim="800000"/>
            <a:headEnd/>
            <a:tailEnd/>
          </a:ln>
        </p:spPr>
        <p:txBody>
          <a:bodyPr wrap="square">
            <a:spAutoFit/>
          </a:bodyPr>
          <a:lstStyle/>
          <a:p>
            <a:pPr fontAlgn="auto">
              <a:spcBef>
                <a:spcPts val="0"/>
              </a:spcBef>
              <a:spcAft>
                <a:spcPts val="0"/>
              </a:spcAft>
              <a:defRPr/>
            </a:pPr>
            <a:r>
              <a:rPr lang="en-US" altLang="ja-JP" sz="2000" b="1" dirty="0" smtClean="0">
                <a:solidFill>
                  <a:srgbClr val="FFFF00"/>
                </a:solidFill>
                <a:latin typeface="+mj-ea"/>
                <a:ea typeface="+mj-ea"/>
                <a:cs typeface="+mn-cs"/>
              </a:rPr>
              <a:t>Superconducting cavity</a:t>
            </a:r>
            <a:r>
              <a:rPr lang="ja-JP" altLang="en-US" sz="2000" b="1" dirty="0" smtClean="0">
                <a:solidFill>
                  <a:srgbClr val="FFFF00"/>
                </a:solidFill>
                <a:latin typeface="+mj-ea"/>
                <a:ea typeface="+mj-ea"/>
                <a:cs typeface="+mn-cs"/>
              </a:rPr>
              <a:t>（</a:t>
            </a:r>
            <a:r>
              <a:rPr lang="en-US" altLang="ja-JP" sz="2000" b="1" dirty="0" err="1">
                <a:solidFill>
                  <a:srgbClr val="FFFF00"/>
                </a:solidFill>
                <a:latin typeface="+mj-ea"/>
                <a:ea typeface="+mj-ea"/>
                <a:cs typeface="+mn-cs"/>
              </a:rPr>
              <a:t>SCC</a:t>
            </a:r>
            <a:r>
              <a:rPr lang="ja-JP" altLang="en-US" sz="2000" b="1" dirty="0">
                <a:solidFill>
                  <a:srgbClr val="FFFF00"/>
                </a:solidFill>
                <a:latin typeface="+mj-ea"/>
                <a:ea typeface="+mj-ea"/>
                <a:cs typeface="+mn-cs"/>
              </a:rPr>
              <a:t>）</a:t>
            </a:r>
            <a:endParaRPr lang="en-US" altLang="ja-JP" sz="2000" b="1" dirty="0">
              <a:solidFill>
                <a:srgbClr val="FFFF00"/>
              </a:solidFill>
              <a:latin typeface="+mj-ea"/>
              <a:ea typeface="+mj-ea"/>
              <a:cs typeface="+mn-cs"/>
            </a:endParaRPr>
          </a:p>
        </p:txBody>
      </p:sp>
      <p:sp>
        <p:nvSpPr>
          <p:cNvPr id="40962" name="Text Box 7"/>
          <p:cNvSpPr txBox="1">
            <a:spLocks noChangeArrowheads="1"/>
          </p:cNvSpPr>
          <p:nvPr/>
        </p:nvSpPr>
        <p:spPr bwMode="auto">
          <a:xfrm>
            <a:off x="5351463" y="5732463"/>
            <a:ext cx="3684587" cy="646331"/>
          </a:xfrm>
          <a:prstGeom prst="rect">
            <a:avLst/>
          </a:prstGeom>
          <a:solidFill>
            <a:schemeClr val="tx1"/>
          </a:solidFill>
          <a:ln w="9525">
            <a:noFill/>
            <a:miter lim="800000"/>
            <a:headEnd/>
            <a:tailEnd/>
          </a:ln>
        </p:spPr>
        <p:txBody>
          <a:bodyPr>
            <a:spAutoFit/>
          </a:bodyPr>
          <a:lstStyle/>
          <a:p>
            <a:pPr fontAlgn="auto">
              <a:spcBef>
                <a:spcPts val="0"/>
              </a:spcBef>
              <a:spcAft>
                <a:spcPts val="0"/>
              </a:spcAft>
              <a:defRPr/>
            </a:pPr>
            <a:r>
              <a:rPr lang="ja-JP" altLang="en-US" dirty="0" smtClean="0">
                <a:solidFill>
                  <a:srgbClr val="CCFFCC"/>
                </a:solidFill>
                <a:latin typeface="+mj-ea"/>
                <a:ea typeface="+mj-ea"/>
                <a:cs typeface="+mn-cs"/>
              </a:rPr>
              <a:t>・</a:t>
            </a:r>
            <a:r>
              <a:rPr lang="en-US" altLang="en-US" dirty="0">
                <a:solidFill>
                  <a:srgbClr val="CCFFCC"/>
                </a:solidFill>
                <a:latin typeface="+mj-ea"/>
                <a:ea typeface="+mj-ea"/>
              </a:rPr>
              <a:t> </a:t>
            </a:r>
            <a:r>
              <a:rPr lang="en-US" altLang="en-US" dirty="0" smtClean="0">
                <a:solidFill>
                  <a:srgbClr val="CCFFCC"/>
                </a:solidFill>
                <a:latin typeface="+mj-ea"/>
                <a:ea typeface="+mj-ea"/>
              </a:rPr>
              <a:t>Invented at KEK as RF system for very high beam current storage</a:t>
            </a:r>
            <a:r>
              <a:rPr lang="en-US" altLang="ja-JP" dirty="0" smtClean="0">
                <a:solidFill>
                  <a:srgbClr val="CCFFCC"/>
                </a:solidFill>
                <a:latin typeface="+mj-ea"/>
                <a:ea typeface="+mj-ea"/>
                <a:cs typeface="+mn-cs"/>
              </a:rPr>
              <a:t>  </a:t>
            </a:r>
            <a:endParaRPr lang="en-US" altLang="ja-JP" dirty="0">
              <a:solidFill>
                <a:srgbClr val="CCFFCC"/>
              </a:solidFill>
              <a:latin typeface="+mj-ea"/>
              <a:ea typeface="+mj-ea"/>
              <a:cs typeface="+mn-cs"/>
            </a:endParaRPr>
          </a:p>
        </p:txBody>
      </p:sp>
      <p:sp>
        <p:nvSpPr>
          <p:cNvPr id="40963" name="Text Box 8"/>
          <p:cNvSpPr txBox="1">
            <a:spLocks noChangeArrowheads="1"/>
          </p:cNvSpPr>
          <p:nvPr/>
        </p:nvSpPr>
        <p:spPr bwMode="auto">
          <a:xfrm>
            <a:off x="457200" y="5908101"/>
            <a:ext cx="4195763" cy="923330"/>
          </a:xfrm>
          <a:prstGeom prst="rect">
            <a:avLst/>
          </a:prstGeom>
          <a:solidFill>
            <a:schemeClr val="tx1"/>
          </a:solidFill>
          <a:ln w="9525">
            <a:noFill/>
            <a:miter lim="800000"/>
            <a:headEnd/>
            <a:tailEnd/>
          </a:ln>
        </p:spPr>
        <p:txBody>
          <a:bodyPr>
            <a:spAutoFit/>
          </a:bodyPr>
          <a:lstStyle/>
          <a:p>
            <a:pPr>
              <a:defRPr/>
            </a:pPr>
            <a:r>
              <a:rPr lang="ja-JP" altLang="en-US" dirty="0">
                <a:solidFill>
                  <a:srgbClr val="CCFFCC"/>
                </a:solidFill>
                <a:latin typeface="+mj-ea"/>
              </a:rPr>
              <a:t>・</a:t>
            </a:r>
            <a:r>
              <a:rPr lang="en-US" altLang="ja-JP" dirty="0">
                <a:solidFill>
                  <a:srgbClr val="CCFFCC"/>
                </a:solidFill>
                <a:latin typeface="+mj-ea"/>
              </a:rPr>
              <a:t> </a:t>
            </a:r>
            <a:r>
              <a:rPr lang="en-US" altLang="ja-JP" dirty="0" smtClean="0">
                <a:solidFill>
                  <a:srgbClr val="CCFFCC"/>
                </a:solidFill>
                <a:latin typeface="+mj-ea"/>
                <a:ea typeface="+mj-ea"/>
                <a:cs typeface="+mn-cs"/>
              </a:rPr>
              <a:t>Stored world’s highest beam current with superconducting RF cavity </a:t>
            </a:r>
          </a:p>
          <a:p>
            <a:pPr>
              <a:defRPr/>
            </a:pPr>
            <a:r>
              <a:rPr lang="ja-JP" altLang="en-US" dirty="0">
                <a:solidFill>
                  <a:srgbClr val="CCFFCC"/>
                </a:solidFill>
                <a:latin typeface="+mj-ea"/>
              </a:rPr>
              <a:t>・</a:t>
            </a:r>
            <a:r>
              <a:rPr lang="en-US" altLang="ja-JP" dirty="0">
                <a:solidFill>
                  <a:srgbClr val="CCFFCC"/>
                </a:solidFill>
                <a:latin typeface="+mj-ea"/>
              </a:rPr>
              <a:t> </a:t>
            </a:r>
            <a:r>
              <a:rPr lang="en-US" altLang="ja-JP" dirty="0" smtClean="0">
                <a:solidFill>
                  <a:srgbClr val="CCFFCC"/>
                </a:solidFill>
                <a:latin typeface="+mj-ea"/>
                <a:ea typeface="+mj-ea"/>
              </a:rPr>
              <a:t>Suitable for high </a:t>
            </a:r>
            <a:r>
              <a:rPr lang="en-US" altLang="ja-JP" dirty="0" err="1" smtClean="0">
                <a:solidFill>
                  <a:srgbClr val="CCFFCC"/>
                </a:solidFill>
                <a:latin typeface="+mj-ea"/>
                <a:ea typeface="+mj-ea"/>
              </a:rPr>
              <a:t>Vc</a:t>
            </a:r>
            <a:endParaRPr lang="en-US" altLang="ja-JP" dirty="0">
              <a:solidFill>
                <a:srgbClr val="CCFFCC"/>
              </a:solidFill>
              <a:latin typeface="+mj-ea"/>
              <a:ea typeface="+mj-ea"/>
            </a:endParaRPr>
          </a:p>
        </p:txBody>
      </p:sp>
      <p:sp>
        <p:nvSpPr>
          <p:cNvPr id="21" name="Text Box 8"/>
          <p:cNvSpPr txBox="1">
            <a:spLocks noChangeArrowheads="1"/>
          </p:cNvSpPr>
          <p:nvPr/>
        </p:nvSpPr>
        <p:spPr bwMode="auto">
          <a:xfrm>
            <a:off x="2303463" y="1154113"/>
            <a:ext cx="2927350" cy="923330"/>
          </a:xfrm>
          <a:prstGeom prst="rect">
            <a:avLst/>
          </a:prstGeom>
          <a:noFill/>
          <a:ln w="9525">
            <a:noFill/>
            <a:miter lim="800000"/>
            <a:headEnd/>
            <a:tailEnd/>
          </a:ln>
        </p:spPr>
        <p:txBody>
          <a:bodyPr>
            <a:spAutoFit/>
          </a:bodyPr>
          <a:lstStyle/>
          <a:p>
            <a:pPr fontAlgn="auto">
              <a:spcBef>
                <a:spcPts val="0"/>
              </a:spcBef>
              <a:spcAft>
                <a:spcPts val="0"/>
              </a:spcAft>
              <a:defRPr/>
            </a:pPr>
            <a:endParaRPr lang="en-US" altLang="ja-JP" dirty="0">
              <a:latin typeface="+mj-ea"/>
              <a:ea typeface="+mj-ea"/>
              <a:cs typeface="+mn-cs"/>
            </a:endParaRPr>
          </a:p>
          <a:p>
            <a:pPr fontAlgn="auto">
              <a:spcBef>
                <a:spcPts val="0"/>
              </a:spcBef>
              <a:spcAft>
                <a:spcPts val="0"/>
              </a:spcAft>
              <a:defRPr/>
            </a:pPr>
            <a:r>
              <a:rPr lang="en-US" altLang="ja-JP" dirty="0" smtClean="0">
                <a:latin typeface="+mj-ea"/>
                <a:ea typeface="+mj-ea"/>
                <a:cs typeface="+mn-cs"/>
              </a:rPr>
              <a:t>HER</a:t>
            </a:r>
            <a:r>
              <a:rPr lang="ja-JP" altLang="en-US" dirty="0" smtClean="0">
                <a:latin typeface="+mj-ea"/>
                <a:ea typeface="+mj-ea"/>
                <a:cs typeface="+mn-cs"/>
              </a:rPr>
              <a:t>：</a:t>
            </a:r>
            <a:r>
              <a:rPr lang="en-US" altLang="ja-JP" dirty="0">
                <a:latin typeface="+mj-ea"/>
                <a:ea typeface="+mj-ea"/>
                <a:cs typeface="+mn-cs"/>
              </a:rPr>
              <a:t>ARES </a:t>
            </a:r>
            <a:r>
              <a:rPr lang="en-US" altLang="ja-JP" dirty="0" smtClean="0">
                <a:latin typeface="+mj-ea"/>
                <a:ea typeface="+mj-ea"/>
                <a:cs typeface="+mn-cs"/>
              </a:rPr>
              <a:t>x12</a:t>
            </a:r>
            <a:r>
              <a:rPr lang="en-US" altLang="ja-JP" dirty="0" smtClean="0">
                <a:latin typeface="+mj-ea"/>
                <a:ea typeface="+mj-ea"/>
              </a:rPr>
              <a:t> </a:t>
            </a:r>
            <a:r>
              <a:rPr lang="en-US" altLang="ja-JP" dirty="0" smtClean="0">
                <a:latin typeface="+mj-ea"/>
                <a:ea typeface="+mj-ea"/>
                <a:cs typeface="+mn-cs"/>
              </a:rPr>
              <a:t>+</a:t>
            </a:r>
            <a:r>
              <a:rPr lang="ja-JP" altLang="en-US" dirty="0">
                <a:latin typeface="+mj-ea"/>
                <a:ea typeface="+mj-ea"/>
                <a:cs typeface="+mn-cs"/>
              </a:rPr>
              <a:t>　</a:t>
            </a:r>
            <a:r>
              <a:rPr lang="en-US" altLang="ja-JP" dirty="0" smtClean="0">
                <a:latin typeface="+mj-ea"/>
                <a:ea typeface="+mj-ea"/>
                <a:cs typeface="+mn-cs"/>
              </a:rPr>
              <a:t>SCC</a:t>
            </a:r>
            <a:r>
              <a:rPr lang="ja-JP" altLang="en-US" dirty="0" smtClean="0">
                <a:latin typeface="+mj-ea"/>
                <a:ea typeface="+mj-ea"/>
                <a:cs typeface="+mn-cs"/>
              </a:rPr>
              <a:t> </a:t>
            </a:r>
            <a:r>
              <a:rPr lang="en-US" altLang="ja-JP" dirty="0" smtClean="0">
                <a:latin typeface="+mj-ea"/>
                <a:ea typeface="+mj-ea"/>
                <a:cs typeface="+mn-cs"/>
              </a:rPr>
              <a:t>x8</a:t>
            </a:r>
            <a:endParaRPr lang="en-US" altLang="ja-JP" dirty="0">
              <a:latin typeface="+mj-ea"/>
              <a:ea typeface="+mj-ea"/>
              <a:cs typeface="+mn-cs"/>
            </a:endParaRPr>
          </a:p>
          <a:p>
            <a:pPr fontAlgn="auto">
              <a:spcBef>
                <a:spcPts val="0"/>
              </a:spcBef>
              <a:spcAft>
                <a:spcPts val="0"/>
              </a:spcAft>
              <a:defRPr/>
            </a:pPr>
            <a:r>
              <a:rPr lang="en-US" altLang="en-US" dirty="0" smtClean="0">
                <a:latin typeface="+mj-ea"/>
                <a:ea typeface="+mj-ea"/>
              </a:rPr>
              <a:t>LER:</a:t>
            </a:r>
            <a:r>
              <a:rPr lang="en-US" altLang="ja-JP" dirty="0" smtClean="0">
                <a:latin typeface="+mj-ea"/>
                <a:ea typeface="+mj-ea"/>
              </a:rPr>
              <a:t> </a:t>
            </a:r>
            <a:r>
              <a:rPr lang="en-US" altLang="ja-JP" dirty="0" smtClean="0">
                <a:latin typeface="+mj-ea"/>
                <a:ea typeface="+mj-ea"/>
                <a:cs typeface="+mn-cs"/>
              </a:rPr>
              <a:t>ARES</a:t>
            </a:r>
            <a:r>
              <a:rPr lang="ja-JP" altLang="en-US" dirty="0" smtClean="0">
                <a:latin typeface="+mj-ea"/>
                <a:ea typeface="+mj-ea"/>
                <a:cs typeface="+mn-cs"/>
              </a:rPr>
              <a:t> </a:t>
            </a:r>
            <a:r>
              <a:rPr lang="en-US" altLang="ja-JP" dirty="0" smtClean="0">
                <a:latin typeface="+mj-ea"/>
                <a:ea typeface="+mj-ea"/>
                <a:cs typeface="+mn-cs"/>
              </a:rPr>
              <a:t>x</a:t>
            </a:r>
            <a:r>
              <a:rPr lang="en-US" altLang="ja-JP" dirty="0" smtClean="0">
                <a:latin typeface="+mj-ea"/>
                <a:ea typeface="+mj-ea"/>
              </a:rPr>
              <a:t>2</a:t>
            </a:r>
            <a:r>
              <a:rPr lang="en-US" altLang="ja-JP" dirty="0" smtClean="0">
                <a:latin typeface="+mj-ea"/>
                <a:ea typeface="+mj-ea"/>
                <a:cs typeface="+mn-cs"/>
              </a:rPr>
              <a:t>0</a:t>
            </a:r>
            <a:endParaRPr lang="en-US" altLang="ja-JP" dirty="0">
              <a:latin typeface="+mj-ea"/>
              <a:ea typeface="+mj-ea"/>
              <a:cs typeface="+mn-cs"/>
            </a:endParaRPr>
          </a:p>
        </p:txBody>
      </p:sp>
    </p:spTree>
    <p:extLst>
      <p:ext uri="{BB962C8B-B14F-4D97-AF65-F5344CB8AC3E}">
        <p14:creationId xmlns:p14="http://schemas.microsoft.com/office/powerpoint/2010/main" val="37402182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5400" y="0"/>
            <a:ext cx="9082509" cy="6858000"/>
          </a:xfrm>
          <a:prstGeom prst="rect">
            <a:avLst/>
          </a:prstGeom>
        </p:spPr>
      </p:pic>
    </p:spTree>
    <p:extLst>
      <p:ext uri="{BB962C8B-B14F-4D97-AF65-F5344CB8AC3E}">
        <p14:creationId xmlns:p14="http://schemas.microsoft.com/office/powerpoint/2010/main" val="22309401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40"/>
          <p:cNvGrpSpPr/>
          <p:nvPr/>
        </p:nvGrpSpPr>
        <p:grpSpPr>
          <a:xfrm>
            <a:off x="2045581" y="971180"/>
            <a:ext cx="6786381" cy="3884414"/>
            <a:chOff x="467544" y="4293096"/>
            <a:chExt cx="4020691" cy="2344291"/>
          </a:xfrm>
        </p:grpSpPr>
        <p:pic>
          <p:nvPicPr>
            <p:cNvPr id="12" name="Picture 2"/>
            <p:cNvPicPr>
              <a:picLocks noChangeAspect="1" noChangeArrowheads="1"/>
            </p:cNvPicPr>
            <p:nvPr/>
          </p:nvPicPr>
          <p:blipFill>
            <a:blip r:embed="rId2" cstate="print"/>
            <a:srcRect/>
            <a:stretch>
              <a:fillRect/>
            </a:stretch>
          </p:blipFill>
          <p:spPr bwMode="auto">
            <a:xfrm>
              <a:off x="611560" y="4437112"/>
              <a:ext cx="3876675" cy="2200275"/>
            </a:xfrm>
            <a:prstGeom prst="rect">
              <a:avLst/>
            </a:prstGeom>
            <a:noFill/>
            <a:ln w="9525">
              <a:noFill/>
              <a:miter lim="800000"/>
              <a:headEnd/>
              <a:tailEnd/>
            </a:ln>
          </p:spPr>
        </p:pic>
        <p:grpSp>
          <p:nvGrpSpPr>
            <p:cNvPr id="13" name="グループ化 9"/>
            <p:cNvGrpSpPr/>
            <p:nvPr/>
          </p:nvGrpSpPr>
          <p:grpSpPr>
            <a:xfrm>
              <a:off x="467544" y="4293096"/>
              <a:ext cx="3624039" cy="1224210"/>
              <a:chOff x="227881" y="4221014"/>
              <a:chExt cx="3624039" cy="1224210"/>
            </a:xfrm>
          </p:grpSpPr>
          <p:sp>
            <p:nvSpPr>
              <p:cNvPr id="14" name="円/楕円 13"/>
              <p:cNvSpPr/>
              <p:nvPr/>
            </p:nvSpPr>
            <p:spPr>
              <a:xfrm>
                <a:off x="3059832" y="4509120"/>
                <a:ext cx="792088" cy="28803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p:nvSpPr>
            <p:spPr>
              <a:xfrm>
                <a:off x="899592" y="4680000"/>
                <a:ext cx="792088" cy="28803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Text Box 32"/>
              <p:cNvSpPr txBox="1">
                <a:spLocks noChangeArrowheads="1"/>
              </p:cNvSpPr>
              <p:nvPr/>
            </p:nvSpPr>
            <p:spPr bwMode="auto">
              <a:xfrm>
                <a:off x="227881" y="4221014"/>
                <a:ext cx="1247775" cy="254000"/>
              </a:xfrm>
              <a:prstGeom prst="rect">
                <a:avLst/>
              </a:prstGeom>
              <a:noFill/>
              <a:ln w="9525">
                <a:solidFill>
                  <a:srgbClr val="FF0000"/>
                </a:solidFill>
                <a:miter lim="800000"/>
                <a:headEnd/>
                <a:tailEnd/>
              </a:ln>
              <a:effectLst/>
            </p:spPr>
            <p:txBody>
              <a:bodyPr wrap="none">
                <a:spAutoFit/>
              </a:bodyPr>
              <a:lstStyle/>
              <a:p>
                <a:pPr>
                  <a:spcBef>
                    <a:spcPct val="50000"/>
                  </a:spcBef>
                </a:pPr>
                <a:r>
                  <a:rPr lang="en-US" altLang="ja-JP" sz="1000" b="1" dirty="0">
                    <a:solidFill>
                      <a:srgbClr val="FF0000"/>
                    </a:solidFill>
                  </a:rPr>
                  <a:t>Beam pipe: 150Φ</a:t>
                </a:r>
              </a:p>
            </p:txBody>
          </p:sp>
          <p:sp>
            <p:nvSpPr>
              <p:cNvPr id="18" name="Line 33"/>
              <p:cNvSpPr>
                <a:spLocks noChangeShapeType="1"/>
              </p:cNvSpPr>
              <p:nvPr/>
            </p:nvSpPr>
            <p:spPr bwMode="auto">
              <a:xfrm>
                <a:off x="683568" y="4509120"/>
                <a:ext cx="0" cy="936104"/>
              </a:xfrm>
              <a:prstGeom prst="line">
                <a:avLst/>
              </a:prstGeom>
              <a:ln w="25400">
                <a:solidFill>
                  <a:srgbClr val="FF0000"/>
                </a:solidFill>
                <a:headEnd/>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ja-JP" altLang="en-US"/>
              </a:p>
            </p:txBody>
          </p:sp>
          <p:sp>
            <p:nvSpPr>
              <p:cNvPr id="19" name="テキスト ボックス 18"/>
              <p:cNvSpPr txBox="1"/>
              <p:nvPr/>
            </p:nvSpPr>
            <p:spPr>
              <a:xfrm>
                <a:off x="2915816" y="4376137"/>
                <a:ext cx="418704" cy="276999"/>
              </a:xfrm>
              <a:prstGeom prst="rect">
                <a:avLst/>
              </a:prstGeom>
              <a:noFill/>
            </p:spPr>
            <p:txBody>
              <a:bodyPr wrap="none" rtlCol="0">
                <a:spAutoFit/>
              </a:bodyPr>
              <a:lstStyle/>
              <a:p>
                <a:r>
                  <a:rPr kumimoji="1" lang="en-US" altLang="ja-JP" sz="1200" b="1" dirty="0" smtClean="0"/>
                  <a:t>LBP</a:t>
                </a:r>
                <a:endParaRPr kumimoji="1" lang="ja-JP" altLang="en-US" sz="1200" b="1" dirty="0"/>
              </a:p>
            </p:txBody>
          </p:sp>
          <p:sp>
            <p:nvSpPr>
              <p:cNvPr id="20" name="テキスト ボックス 19"/>
              <p:cNvSpPr txBox="1"/>
              <p:nvPr/>
            </p:nvSpPr>
            <p:spPr>
              <a:xfrm>
                <a:off x="755576" y="4520153"/>
                <a:ext cx="425116" cy="276999"/>
              </a:xfrm>
              <a:prstGeom prst="rect">
                <a:avLst/>
              </a:prstGeom>
              <a:noFill/>
            </p:spPr>
            <p:txBody>
              <a:bodyPr wrap="none" rtlCol="0">
                <a:spAutoFit/>
              </a:bodyPr>
              <a:lstStyle/>
              <a:p>
                <a:r>
                  <a:rPr lang="en-US" altLang="ja-JP" sz="1200" b="1" dirty="0" smtClean="0"/>
                  <a:t>S</a:t>
                </a:r>
                <a:r>
                  <a:rPr kumimoji="1" lang="en-US" altLang="ja-JP" sz="1200" b="1" dirty="0" smtClean="0"/>
                  <a:t>BP</a:t>
                </a:r>
                <a:endParaRPr kumimoji="1" lang="ja-JP" altLang="en-US" sz="1200" b="1" dirty="0"/>
              </a:p>
            </p:txBody>
          </p:sp>
        </p:grpSp>
      </p:grpSp>
      <p:pic>
        <p:nvPicPr>
          <p:cNvPr id="5529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025"/>
            <a:ext cx="33274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タイトル 14"/>
          <p:cNvSpPr>
            <a:spLocks noGrp="1"/>
          </p:cNvSpPr>
          <p:nvPr>
            <p:ph type="title"/>
          </p:nvPr>
        </p:nvSpPr>
        <p:spPr>
          <a:xfrm>
            <a:off x="583931" y="95250"/>
            <a:ext cx="7578536" cy="792163"/>
          </a:xfrm>
        </p:spPr>
        <p:txBody>
          <a:bodyPr>
            <a:normAutofit/>
          </a:bodyPr>
          <a:lstStyle/>
          <a:p>
            <a:pPr fontAlgn="auto">
              <a:spcAft>
                <a:spcPts val="0"/>
              </a:spcAft>
              <a:defRPr/>
            </a:pPr>
            <a:r>
              <a:rPr lang="en-US" altLang="ja-JP" dirty="0" smtClean="0">
                <a:solidFill>
                  <a:srgbClr val="000090"/>
                </a:solidFill>
                <a:latin typeface="Marker Felt"/>
                <a:cs typeface="Marker Felt"/>
              </a:rPr>
              <a:t>SCC (superconducting cavity)</a:t>
            </a:r>
            <a:endParaRPr lang="ja-JP" altLang="en-US" dirty="0">
              <a:solidFill>
                <a:srgbClr val="000090"/>
              </a:solidFill>
              <a:latin typeface="Marker Felt"/>
              <a:cs typeface="Marker Felt"/>
            </a:endParaRPr>
          </a:p>
        </p:txBody>
      </p:sp>
      <p:sp>
        <p:nvSpPr>
          <p:cNvPr id="55301" name="日付プレースホルダ 1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solidFill>
                  <a:schemeClr val="tx2"/>
                </a:solidFill>
              </a:rPr>
              <a:t>20111207</a:t>
            </a:r>
            <a:endParaRPr lang="ja-JP" altLang="en-US">
              <a:solidFill>
                <a:schemeClr val="tx2"/>
              </a:solidFill>
            </a:endParaRPr>
          </a:p>
        </p:txBody>
      </p:sp>
      <p:sp>
        <p:nvSpPr>
          <p:cNvPr id="55303" name="スライド番号プレースホルダ 1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fld id="{5B3CDE56-AA00-734E-8F3B-1F2E99B3885B}" type="slidenum">
              <a:rPr lang="ja-JP" altLang="en-US">
                <a:solidFill>
                  <a:schemeClr val="tx2"/>
                </a:solidFill>
              </a:rPr>
              <a:pPr/>
              <a:t>14</a:t>
            </a:fld>
            <a:endParaRPr lang="ja-JP" altLang="en-US">
              <a:solidFill>
                <a:schemeClr val="tx2"/>
              </a:solidFill>
            </a:endParaRPr>
          </a:p>
        </p:txBody>
      </p:sp>
      <p:cxnSp>
        <p:nvCxnSpPr>
          <p:cNvPr id="21" name="直線矢印コネクタ 20"/>
          <p:cNvCxnSpPr/>
          <p:nvPr/>
        </p:nvCxnSpPr>
        <p:spPr>
          <a:xfrm>
            <a:off x="861225" y="3033057"/>
            <a:ext cx="788454"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78348" y="2621407"/>
            <a:ext cx="965754" cy="369332"/>
          </a:xfrm>
          <a:prstGeom prst="rect">
            <a:avLst/>
          </a:prstGeom>
          <a:noFill/>
        </p:spPr>
        <p:txBody>
          <a:bodyPr wrap="none">
            <a:spAutoFit/>
          </a:bodyPr>
          <a:lstStyle/>
          <a:p>
            <a:pPr fontAlgn="auto">
              <a:spcBef>
                <a:spcPts val="0"/>
              </a:spcBef>
              <a:spcAft>
                <a:spcPts val="0"/>
              </a:spcAft>
              <a:defRPr/>
            </a:pPr>
            <a:r>
              <a:rPr lang="en-US" altLang="ja-JP" dirty="0" smtClean="0">
                <a:solidFill>
                  <a:schemeClr val="accent4"/>
                </a:solidFill>
                <a:latin typeface="+mn-lt"/>
                <a:ea typeface="+mn-ea"/>
                <a:cs typeface="+mn-cs"/>
              </a:rPr>
              <a:t>electron</a:t>
            </a:r>
            <a:endParaRPr lang="ja-JP" altLang="en-US" dirty="0">
              <a:solidFill>
                <a:schemeClr val="accent4"/>
              </a:solidFill>
              <a:latin typeface="+mn-lt"/>
              <a:ea typeface="+mn-ea"/>
              <a:cs typeface="+mn-cs"/>
            </a:endParaRPr>
          </a:p>
        </p:txBody>
      </p:sp>
      <p:sp>
        <p:nvSpPr>
          <p:cNvPr id="2" name="テキスト ボックス 1"/>
          <p:cNvSpPr txBox="1"/>
          <p:nvPr/>
        </p:nvSpPr>
        <p:spPr>
          <a:xfrm>
            <a:off x="2814719" y="4840208"/>
            <a:ext cx="6278983" cy="1384995"/>
          </a:xfrm>
          <a:prstGeom prst="rect">
            <a:avLst/>
          </a:prstGeom>
          <a:noFill/>
        </p:spPr>
        <p:txBody>
          <a:bodyPr wrap="none" rtlCol="0">
            <a:spAutoFit/>
          </a:bodyPr>
          <a:lstStyle/>
          <a:p>
            <a:pPr lvl="1"/>
            <a:r>
              <a:rPr lang="en-US" altLang="ja-JP" dirty="0" smtClean="0"/>
              <a:t>Measures </a:t>
            </a:r>
            <a:r>
              <a:rPr lang="en-US" altLang="ja-JP" dirty="0"/>
              <a:t>for </a:t>
            </a:r>
            <a:r>
              <a:rPr lang="en-US" altLang="ja-JP" dirty="0" smtClean="0"/>
              <a:t>handling HOM power for the </a:t>
            </a:r>
            <a:r>
              <a:rPr lang="en-US" altLang="ja-JP" dirty="0"/>
              <a:t>design </a:t>
            </a:r>
            <a:r>
              <a:rPr lang="en-US" altLang="ja-JP" dirty="0" smtClean="0"/>
              <a:t>current</a:t>
            </a:r>
          </a:p>
          <a:p>
            <a:pPr lvl="1"/>
            <a:r>
              <a:rPr lang="en-US" altLang="ja-JP" sz="1600" dirty="0"/>
              <a:t> </a:t>
            </a:r>
            <a:r>
              <a:rPr lang="en-US" altLang="ja-JP" sz="1600" dirty="0" smtClean="0"/>
              <a:t>    - Replacing </a:t>
            </a:r>
            <a:r>
              <a:rPr lang="en-US" altLang="ja-JP" sz="1600" dirty="0"/>
              <a:t>tapers and gate-valves with larger bore ones to </a:t>
            </a:r>
            <a:r>
              <a:rPr lang="en-US" altLang="ja-JP" sz="1600" dirty="0" smtClean="0"/>
              <a:t>reduce</a:t>
            </a:r>
            <a:br>
              <a:rPr lang="en-US" altLang="ja-JP" sz="1600" dirty="0" smtClean="0"/>
            </a:br>
            <a:r>
              <a:rPr lang="en-US" altLang="ja-JP" sz="1600" dirty="0" smtClean="0"/>
              <a:t>       </a:t>
            </a:r>
            <a:r>
              <a:rPr lang="en-US" altLang="ja-JP" sz="1600" dirty="0"/>
              <a:t>loss </a:t>
            </a:r>
            <a:r>
              <a:rPr lang="en-US" altLang="ja-JP" sz="1600" dirty="0" smtClean="0"/>
              <a:t>factor.</a:t>
            </a:r>
          </a:p>
          <a:p>
            <a:pPr lvl="1"/>
            <a:r>
              <a:rPr lang="en-US" altLang="ja-JP" sz="1600" dirty="0"/>
              <a:t> </a:t>
            </a:r>
            <a:r>
              <a:rPr lang="en-US" altLang="ja-JP" sz="1600" dirty="0" smtClean="0"/>
              <a:t>    - Adding </a:t>
            </a:r>
            <a:r>
              <a:rPr lang="en-US" altLang="ja-JP" sz="1600" dirty="0"/>
              <a:t>dampers to disperse HOM power for each damper.</a:t>
            </a:r>
            <a:endParaRPr lang="ja-JP" altLang="en-US" sz="1600" dirty="0"/>
          </a:p>
          <a:p>
            <a:endParaRPr kumimoji="1" lang="ja-JP" altLang="en-US" dirty="0"/>
          </a:p>
        </p:txBody>
      </p:sp>
    </p:spTree>
    <p:extLst>
      <p:ext uri="{BB962C8B-B14F-4D97-AF65-F5344CB8AC3E}">
        <p14:creationId xmlns:p14="http://schemas.microsoft.com/office/powerpoint/2010/main" val="41999211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図形グループ 2"/>
          <p:cNvGrpSpPr/>
          <p:nvPr/>
        </p:nvGrpSpPr>
        <p:grpSpPr>
          <a:xfrm>
            <a:off x="103988" y="102064"/>
            <a:ext cx="8933104" cy="6713466"/>
            <a:chOff x="103988" y="102064"/>
            <a:chExt cx="8933104" cy="6713466"/>
          </a:xfrm>
        </p:grpSpPr>
        <p:grpSp>
          <p:nvGrpSpPr>
            <p:cNvPr id="4" name="図形グループ 3"/>
            <p:cNvGrpSpPr/>
            <p:nvPr/>
          </p:nvGrpSpPr>
          <p:grpSpPr>
            <a:xfrm>
              <a:off x="122262" y="102064"/>
              <a:ext cx="8914830" cy="6713466"/>
              <a:chOff x="122262" y="102064"/>
              <a:chExt cx="8914830" cy="6713466"/>
            </a:xfrm>
          </p:grpSpPr>
          <p:sp>
            <p:nvSpPr>
              <p:cNvPr id="25" name="下矢印 24"/>
              <p:cNvSpPr/>
              <p:nvPr/>
            </p:nvSpPr>
            <p:spPr>
              <a:xfrm>
                <a:off x="2921807" y="2977787"/>
                <a:ext cx="3804146" cy="74472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6803388" y="450382"/>
                <a:ext cx="2090553"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角丸四角形 26"/>
              <p:cNvSpPr/>
              <p:nvPr/>
            </p:nvSpPr>
            <p:spPr>
              <a:xfrm>
                <a:off x="2955434" y="450381"/>
                <a:ext cx="3746096"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529552" y="450381"/>
                <a:ext cx="2324476" cy="2486699"/>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flipV="1">
                <a:off x="2215366" y="11611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137018"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 name="直線コネクタ 30"/>
              <p:cNvCxnSpPr/>
              <p:nvPr/>
            </p:nvCxnSpPr>
            <p:spPr>
              <a:xfrm rot="5400000">
                <a:off x="2075940"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rot="5400000">
                <a:off x="2250815"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9" idx="0"/>
              </p:cNvCxnSpPr>
              <p:nvPr/>
            </p:nvCxnSpPr>
            <p:spPr>
              <a:xfrm rot="16200000" flipH="1">
                <a:off x="2166805" y="157381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2310082"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2202373"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166515" y="1085616"/>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37" name="直線コネクタ 36"/>
              <p:cNvCxnSpPr/>
              <p:nvPr/>
            </p:nvCxnSpPr>
            <p:spPr>
              <a:xfrm rot="5400000">
                <a:off x="2474509" y="1698345"/>
                <a:ext cx="49660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265802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flipV="1">
                <a:off x="2648169"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604706" y="1092046"/>
                <a:ext cx="241022" cy="230832"/>
              </a:xfrm>
              <a:prstGeom prst="rect">
                <a:avLst/>
              </a:prstGeom>
              <a:noFill/>
            </p:spPr>
            <p:txBody>
              <a:bodyPr wrap="none" rtlCol="0">
                <a:spAutoFit/>
              </a:bodyPr>
              <a:lstStyle/>
              <a:p>
                <a:r>
                  <a:rPr kumimoji="1" lang="en-US" altLang="ja-JP" sz="900" dirty="0" smtClean="0"/>
                  <a:t>E</a:t>
                </a:r>
                <a:endParaRPr kumimoji="1" lang="ja-JP" altLang="en-US" sz="900" dirty="0"/>
              </a:p>
            </p:txBody>
          </p:sp>
          <p:sp>
            <p:nvSpPr>
              <p:cNvPr id="41" name="二等辺三角形 40"/>
              <p:cNvSpPr/>
              <p:nvPr/>
            </p:nvSpPr>
            <p:spPr>
              <a:xfrm flipV="1">
                <a:off x="2471747"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248496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3" name="直線コネクタ 42"/>
              <p:cNvCxnSpPr>
                <a:stCxn id="41" idx="0"/>
              </p:cNvCxnSpPr>
              <p:nvPr/>
            </p:nvCxnSpPr>
            <p:spPr>
              <a:xfrm rot="5400000">
                <a:off x="2299117" y="1697675"/>
                <a:ext cx="496830" cy="7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a:off x="2427525" y="1094336"/>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5" name="正方形/長方形 44"/>
              <p:cNvSpPr/>
              <p:nvPr/>
            </p:nvSpPr>
            <p:spPr>
              <a:xfrm>
                <a:off x="1789074"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rot="5400000">
                <a:off x="1727996"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rot="5400000">
                <a:off x="1902871"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1962138"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9" name="直線コネクタ 48"/>
              <p:cNvCxnSpPr/>
              <p:nvPr/>
            </p:nvCxnSpPr>
            <p:spPr>
              <a:xfrm>
                <a:off x="1854429"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 name="二等辺三角形 49"/>
              <p:cNvSpPr/>
              <p:nvPr/>
            </p:nvSpPr>
            <p:spPr>
              <a:xfrm flipV="1">
                <a:off x="1867660" y="11577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0"/>
              </p:cNvCxnSpPr>
              <p:nvPr/>
            </p:nvCxnSpPr>
            <p:spPr>
              <a:xfrm rot="16200000" flipH="1">
                <a:off x="1819782" y="156973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1818809" y="10822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3" name="正方形/長方形 52"/>
              <p:cNvSpPr/>
              <p:nvPr/>
            </p:nvSpPr>
            <p:spPr>
              <a:xfrm>
                <a:off x="1283540"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rot="5400000">
                <a:off x="1222462"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rot="5400000">
                <a:off x="1397337"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 name="正方形/長方形 55"/>
              <p:cNvSpPr/>
              <p:nvPr/>
            </p:nvSpPr>
            <p:spPr>
              <a:xfrm>
                <a:off x="1456604"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 name="直線コネクタ 56"/>
              <p:cNvCxnSpPr/>
              <p:nvPr/>
            </p:nvCxnSpPr>
            <p:spPr>
              <a:xfrm>
                <a:off x="1351232" y="169775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二等辺三角形 57"/>
              <p:cNvSpPr/>
              <p:nvPr/>
            </p:nvSpPr>
            <p:spPr>
              <a:xfrm flipV="1">
                <a:off x="1364463" y="11577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 name="直線コネクタ 58"/>
              <p:cNvCxnSpPr>
                <a:stCxn id="58" idx="0"/>
              </p:cNvCxnSpPr>
              <p:nvPr/>
            </p:nvCxnSpPr>
            <p:spPr>
              <a:xfrm rot="16200000" flipH="1">
                <a:off x="1316585" y="156973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1315612" y="10822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61" name="正方形/長方形 60"/>
              <p:cNvSpPr/>
              <p:nvPr/>
            </p:nvSpPr>
            <p:spPr>
              <a:xfrm>
                <a:off x="935596"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rot="5400000">
                <a:off x="874518"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rot="5400000">
                <a:off x="1049393"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 name="正方形/長方形 63"/>
              <p:cNvSpPr/>
              <p:nvPr/>
            </p:nvSpPr>
            <p:spPr>
              <a:xfrm>
                <a:off x="1108660"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5" name="直線コネクタ 64"/>
              <p:cNvCxnSpPr/>
              <p:nvPr/>
            </p:nvCxnSpPr>
            <p:spPr>
              <a:xfrm>
                <a:off x="1000805" y="169775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6" name="二等辺三角形 65"/>
              <p:cNvSpPr/>
              <p:nvPr/>
            </p:nvSpPr>
            <p:spPr>
              <a:xfrm flipV="1">
                <a:off x="1014036" y="11577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7" name="直線コネクタ 66"/>
              <p:cNvCxnSpPr>
                <a:stCxn id="66" idx="0"/>
              </p:cNvCxnSpPr>
              <p:nvPr/>
            </p:nvCxnSpPr>
            <p:spPr>
              <a:xfrm rot="16200000" flipH="1">
                <a:off x="966158" y="156973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テキスト ボックス 67"/>
              <p:cNvSpPr txBox="1"/>
              <p:nvPr/>
            </p:nvSpPr>
            <p:spPr>
              <a:xfrm>
                <a:off x="965185" y="108221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69" name="正方形/長方形 68"/>
              <p:cNvSpPr/>
              <p:nvPr/>
            </p:nvSpPr>
            <p:spPr>
              <a:xfrm>
                <a:off x="58765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rot="5400000">
                <a:off x="526574"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直線コネクタ 70"/>
              <p:cNvCxnSpPr/>
              <p:nvPr/>
            </p:nvCxnSpPr>
            <p:spPr>
              <a:xfrm rot="5400000">
                <a:off x="701449"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76071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3" name="直線コネクタ 72"/>
              <p:cNvCxnSpPr/>
              <p:nvPr/>
            </p:nvCxnSpPr>
            <p:spPr>
              <a:xfrm>
                <a:off x="653553" y="169774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 name="二等辺三角形 73"/>
              <p:cNvSpPr/>
              <p:nvPr/>
            </p:nvSpPr>
            <p:spPr>
              <a:xfrm flipV="1">
                <a:off x="666784" y="11577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 name="直線コネクタ 74"/>
              <p:cNvCxnSpPr>
                <a:stCxn id="74" idx="0"/>
              </p:cNvCxnSpPr>
              <p:nvPr/>
            </p:nvCxnSpPr>
            <p:spPr>
              <a:xfrm rot="16200000" flipH="1">
                <a:off x="618906" y="156972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 name="テキスト ボックス 75"/>
              <p:cNvSpPr txBox="1"/>
              <p:nvPr/>
            </p:nvSpPr>
            <p:spPr>
              <a:xfrm>
                <a:off x="617933" y="1082214"/>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77" name="二等辺三角形 76"/>
              <p:cNvSpPr/>
              <p:nvPr/>
            </p:nvSpPr>
            <p:spPr>
              <a:xfrm flipV="1">
                <a:off x="4496460" y="11619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18112"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rot="5400000">
                <a:off x="4150379"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rot="5400000">
                <a:off x="4325736"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a:stCxn id="77" idx="0"/>
              </p:cNvCxnSpPr>
              <p:nvPr/>
            </p:nvCxnSpPr>
            <p:spPr>
              <a:xfrm rot="16200000" flipH="1">
                <a:off x="4447899" y="157459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2" name="正方形/長方形 81"/>
              <p:cNvSpPr/>
              <p:nvPr/>
            </p:nvSpPr>
            <p:spPr>
              <a:xfrm>
                <a:off x="4591176"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a:off x="4483467"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4447609" y="109275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85" name="正方形/長方形 84"/>
              <p:cNvSpPr/>
              <p:nvPr/>
            </p:nvSpPr>
            <p:spPr>
              <a:xfrm>
                <a:off x="4070168"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6" name="直線コネクタ 85"/>
              <p:cNvCxnSpPr/>
              <p:nvPr/>
            </p:nvCxnSpPr>
            <p:spPr>
              <a:xfrm rot="5400000">
                <a:off x="3802435"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rot="5400000">
                <a:off x="3977792"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 name="正方形/長方形 87"/>
              <p:cNvSpPr/>
              <p:nvPr/>
            </p:nvSpPr>
            <p:spPr>
              <a:xfrm>
                <a:off x="4243232"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9" name="直線コネクタ 88"/>
              <p:cNvCxnSpPr/>
              <p:nvPr/>
            </p:nvCxnSpPr>
            <p:spPr>
              <a:xfrm>
                <a:off x="4135523"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二等辺三角形 89"/>
              <p:cNvSpPr/>
              <p:nvPr/>
            </p:nvSpPr>
            <p:spPr>
              <a:xfrm flipV="1">
                <a:off x="4148754" y="115856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1" name="直線コネクタ 90"/>
              <p:cNvCxnSpPr>
                <a:stCxn id="90" idx="0"/>
              </p:cNvCxnSpPr>
              <p:nvPr/>
            </p:nvCxnSpPr>
            <p:spPr>
              <a:xfrm rot="16200000" flipH="1">
                <a:off x="4100876" y="157051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4099903" y="108935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93" name="正方形/長方形 92"/>
              <p:cNvSpPr/>
              <p:nvPr/>
            </p:nvSpPr>
            <p:spPr>
              <a:xfrm>
                <a:off x="3717404"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4" name="直線コネクタ 93"/>
              <p:cNvCxnSpPr/>
              <p:nvPr/>
            </p:nvCxnSpPr>
            <p:spPr>
              <a:xfrm rot="5400000">
                <a:off x="3449273" y="2027883"/>
                <a:ext cx="66697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rot="5400000">
                <a:off x="3624233" y="2028762"/>
                <a:ext cx="66680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正方形/長方形 95"/>
              <p:cNvSpPr/>
              <p:nvPr/>
            </p:nvSpPr>
            <p:spPr>
              <a:xfrm>
                <a:off x="3890468"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7" name="直線コネクタ 96"/>
              <p:cNvCxnSpPr/>
              <p:nvPr/>
            </p:nvCxnSpPr>
            <p:spPr>
              <a:xfrm>
                <a:off x="3785096" y="169853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二等辺三角形 97"/>
              <p:cNvSpPr/>
              <p:nvPr/>
            </p:nvSpPr>
            <p:spPr>
              <a:xfrm flipV="1">
                <a:off x="3798327" y="11585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9" name="直線コネクタ 98"/>
              <p:cNvCxnSpPr>
                <a:stCxn id="98" idx="0"/>
              </p:cNvCxnSpPr>
              <p:nvPr/>
            </p:nvCxnSpPr>
            <p:spPr>
              <a:xfrm rot="16200000" flipH="1">
                <a:off x="3750449" y="157051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0" name="テキスト ボックス 99"/>
              <p:cNvSpPr txBox="1"/>
              <p:nvPr/>
            </p:nvSpPr>
            <p:spPr>
              <a:xfrm>
                <a:off x="3749476" y="108935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01" name="正方形/長方形 100"/>
              <p:cNvSpPr/>
              <p:nvPr/>
            </p:nvSpPr>
            <p:spPr>
              <a:xfrm>
                <a:off x="3369460"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2" name="直線コネクタ 101"/>
              <p:cNvCxnSpPr/>
              <p:nvPr/>
            </p:nvCxnSpPr>
            <p:spPr>
              <a:xfrm rot="5400000">
                <a:off x="3102124"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3" name="直線コネクタ 102"/>
              <p:cNvCxnSpPr/>
              <p:nvPr/>
            </p:nvCxnSpPr>
            <p:spPr>
              <a:xfrm rot="5400000">
                <a:off x="3277481" y="2027570"/>
                <a:ext cx="66441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正方形/長方形 103"/>
              <p:cNvSpPr/>
              <p:nvPr/>
            </p:nvSpPr>
            <p:spPr>
              <a:xfrm>
                <a:off x="3542524"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5" name="直線コネクタ 104"/>
              <p:cNvCxnSpPr/>
              <p:nvPr/>
            </p:nvCxnSpPr>
            <p:spPr>
              <a:xfrm>
                <a:off x="3434669" y="169853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6" name="二等辺三角形 105"/>
              <p:cNvSpPr/>
              <p:nvPr/>
            </p:nvSpPr>
            <p:spPr>
              <a:xfrm flipV="1">
                <a:off x="3447900" y="115856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p:cNvCxnSpPr>
                <a:stCxn id="106" idx="0"/>
              </p:cNvCxnSpPr>
              <p:nvPr/>
            </p:nvCxnSpPr>
            <p:spPr>
              <a:xfrm rot="16200000" flipH="1">
                <a:off x="3400022" y="157051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8" name="テキスト ボックス 107"/>
              <p:cNvSpPr txBox="1"/>
              <p:nvPr/>
            </p:nvSpPr>
            <p:spPr>
              <a:xfrm>
                <a:off x="3399049" y="1089349"/>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09" name="正方形/長方形 108"/>
              <p:cNvSpPr/>
              <p:nvPr/>
            </p:nvSpPr>
            <p:spPr>
              <a:xfrm>
                <a:off x="3021516"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0" name="直線コネクタ 109"/>
              <p:cNvCxnSpPr/>
              <p:nvPr/>
            </p:nvCxnSpPr>
            <p:spPr>
              <a:xfrm rot="5400000">
                <a:off x="2754180"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rot="5400000">
                <a:off x="2930334" y="2030748"/>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3194580"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3" name="直線コネクタ 112"/>
              <p:cNvCxnSpPr/>
              <p:nvPr/>
            </p:nvCxnSpPr>
            <p:spPr>
              <a:xfrm>
                <a:off x="3087417" y="169853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4" name="二等辺三角形 113"/>
              <p:cNvSpPr/>
              <p:nvPr/>
            </p:nvSpPr>
            <p:spPr>
              <a:xfrm flipV="1">
                <a:off x="3100648" y="115856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5" name="直線コネクタ 114"/>
              <p:cNvCxnSpPr>
                <a:stCxn id="114" idx="0"/>
              </p:cNvCxnSpPr>
              <p:nvPr/>
            </p:nvCxnSpPr>
            <p:spPr>
              <a:xfrm rot="16200000" flipH="1">
                <a:off x="3052770" y="157051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6" name="テキスト ボックス 115"/>
              <p:cNvSpPr txBox="1"/>
              <p:nvPr/>
            </p:nvSpPr>
            <p:spPr>
              <a:xfrm>
                <a:off x="3051797" y="1089349"/>
                <a:ext cx="247283" cy="246221"/>
              </a:xfrm>
              <a:prstGeom prst="rect">
                <a:avLst/>
              </a:prstGeom>
              <a:noFill/>
            </p:spPr>
            <p:txBody>
              <a:bodyPr wrap="none" rtlCol="0">
                <a:spAutoFit/>
              </a:bodyPr>
              <a:lstStyle/>
              <a:p>
                <a:r>
                  <a:rPr lang="en-US" altLang="ja-JP" sz="1000" dirty="0"/>
                  <a:t>E</a:t>
                </a:r>
                <a:endParaRPr kumimoji="1" lang="ja-JP" altLang="en-US" sz="1000" dirty="0"/>
              </a:p>
            </p:txBody>
          </p:sp>
          <p:sp>
            <p:nvSpPr>
              <p:cNvPr id="117" name="二等辺三角形 116"/>
              <p:cNvSpPr/>
              <p:nvPr/>
            </p:nvSpPr>
            <p:spPr>
              <a:xfrm flipV="1">
                <a:off x="6410646" y="11613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6332298"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9" name="直線コネクタ 118"/>
              <p:cNvCxnSpPr/>
              <p:nvPr/>
            </p:nvCxnSpPr>
            <p:spPr>
              <a:xfrm rot="5400000">
                <a:off x="6064248"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p:nvPr/>
            </p:nvCxnSpPr>
            <p:spPr>
              <a:xfrm rot="5400000">
                <a:off x="6239605"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7" idx="0"/>
              </p:cNvCxnSpPr>
              <p:nvPr/>
            </p:nvCxnSpPr>
            <p:spPr>
              <a:xfrm rot="16200000" flipH="1">
                <a:off x="6362085" y="1573965"/>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505362"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3" name="直線コネクタ 122"/>
              <p:cNvCxnSpPr/>
              <p:nvPr/>
            </p:nvCxnSpPr>
            <p:spPr>
              <a:xfrm>
                <a:off x="6397653"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6361795" y="1092117"/>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125" name="正方形/長方形 124"/>
              <p:cNvSpPr/>
              <p:nvPr/>
            </p:nvSpPr>
            <p:spPr>
              <a:xfrm>
                <a:off x="5984354"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6" name="直線コネクタ 125"/>
              <p:cNvCxnSpPr/>
              <p:nvPr/>
            </p:nvCxnSpPr>
            <p:spPr>
              <a:xfrm rot="5400000">
                <a:off x="5716304"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7" name="直線コネクタ 126"/>
              <p:cNvCxnSpPr/>
              <p:nvPr/>
            </p:nvCxnSpPr>
            <p:spPr>
              <a:xfrm rot="5400000">
                <a:off x="5891661"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6157418"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9" name="直線コネクタ 128"/>
              <p:cNvCxnSpPr/>
              <p:nvPr/>
            </p:nvCxnSpPr>
            <p:spPr>
              <a:xfrm>
                <a:off x="6049709"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二等辺三角形 129"/>
              <p:cNvSpPr/>
              <p:nvPr/>
            </p:nvSpPr>
            <p:spPr>
              <a:xfrm flipV="1">
                <a:off x="6062940" y="115793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1" name="直線コネクタ 130"/>
              <p:cNvCxnSpPr>
                <a:stCxn id="130" idx="0"/>
              </p:cNvCxnSpPr>
              <p:nvPr/>
            </p:nvCxnSpPr>
            <p:spPr>
              <a:xfrm rot="16200000" flipH="1">
                <a:off x="6015062" y="156988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テキスト ボックス 131"/>
              <p:cNvSpPr txBox="1"/>
              <p:nvPr/>
            </p:nvSpPr>
            <p:spPr>
              <a:xfrm>
                <a:off x="6014089" y="108871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33" name="正方形/長方形 132"/>
              <p:cNvSpPr/>
              <p:nvPr/>
            </p:nvSpPr>
            <p:spPr>
              <a:xfrm>
                <a:off x="5637940"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4" name="直線コネクタ 133"/>
              <p:cNvCxnSpPr/>
              <p:nvPr/>
            </p:nvCxnSpPr>
            <p:spPr>
              <a:xfrm rot="5400000">
                <a:off x="5369890"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5" name="直線コネクタ 134"/>
              <p:cNvCxnSpPr/>
              <p:nvPr/>
            </p:nvCxnSpPr>
            <p:spPr>
              <a:xfrm rot="5400000">
                <a:off x="5545247"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6" name="正方形/長方形 135"/>
              <p:cNvSpPr/>
              <p:nvPr/>
            </p:nvSpPr>
            <p:spPr>
              <a:xfrm>
                <a:off x="5811004"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7" name="直線コネクタ 136"/>
              <p:cNvCxnSpPr/>
              <p:nvPr/>
            </p:nvCxnSpPr>
            <p:spPr>
              <a:xfrm>
                <a:off x="5705632" y="169790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8" name="二等辺三角形 137"/>
              <p:cNvSpPr/>
              <p:nvPr/>
            </p:nvSpPr>
            <p:spPr>
              <a:xfrm flipV="1">
                <a:off x="5718863" y="11579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9" name="直線コネクタ 138"/>
              <p:cNvCxnSpPr>
                <a:stCxn id="138" idx="0"/>
              </p:cNvCxnSpPr>
              <p:nvPr/>
            </p:nvCxnSpPr>
            <p:spPr>
              <a:xfrm rot="16200000" flipH="1">
                <a:off x="5670985" y="156988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0" name="テキスト ボックス 139"/>
              <p:cNvSpPr txBox="1"/>
              <p:nvPr/>
            </p:nvSpPr>
            <p:spPr>
              <a:xfrm>
                <a:off x="5670012" y="10887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41" name="正方形/長方形 140"/>
              <p:cNvSpPr/>
              <p:nvPr/>
            </p:nvSpPr>
            <p:spPr>
              <a:xfrm>
                <a:off x="5289996"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2" name="直線コネクタ 141"/>
              <p:cNvCxnSpPr/>
              <p:nvPr/>
            </p:nvCxnSpPr>
            <p:spPr>
              <a:xfrm rot="5400000">
                <a:off x="5020754" y="202836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直線コネクタ 142"/>
              <p:cNvCxnSpPr/>
              <p:nvPr/>
            </p:nvCxnSpPr>
            <p:spPr>
              <a:xfrm rot="5400000">
                <a:off x="5197303"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4" name="正方形/長方形 143"/>
              <p:cNvSpPr/>
              <p:nvPr/>
            </p:nvSpPr>
            <p:spPr>
              <a:xfrm>
                <a:off x="5463060"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5" name="直線コネクタ 144"/>
              <p:cNvCxnSpPr/>
              <p:nvPr/>
            </p:nvCxnSpPr>
            <p:spPr>
              <a:xfrm>
                <a:off x="5355205" y="169790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6" name="二等辺三角形 145"/>
              <p:cNvSpPr/>
              <p:nvPr/>
            </p:nvSpPr>
            <p:spPr>
              <a:xfrm flipV="1">
                <a:off x="5368436" y="115793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7" name="直線コネクタ 146"/>
              <p:cNvCxnSpPr>
                <a:stCxn id="146" idx="0"/>
              </p:cNvCxnSpPr>
              <p:nvPr/>
            </p:nvCxnSpPr>
            <p:spPr>
              <a:xfrm rot="16200000" flipH="1">
                <a:off x="5320558" y="156988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8" name="テキスト ボックス 147"/>
              <p:cNvSpPr txBox="1"/>
              <p:nvPr/>
            </p:nvSpPr>
            <p:spPr>
              <a:xfrm>
                <a:off x="5319585" y="108871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149" name="正方形/長方形 148"/>
              <p:cNvSpPr/>
              <p:nvPr/>
            </p:nvSpPr>
            <p:spPr>
              <a:xfrm>
                <a:off x="4942052"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0" name="直線コネクタ 149"/>
              <p:cNvCxnSpPr/>
              <p:nvPr/>
            </p:nvCxnSpPr>
            <p:spPr>
              <a:xfrm rot="5400000">
                <a:off x="4674002"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直線コネクタ 150"/>
              <p:cNvCxnSpPr/>
              <p:nvPr/>
            </p:nvCxnSpPr>
            <p:spPr>
              <a:xfrm rot="5400000">
                <a:off x="4849359"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2" name="正方形/長方形 151"/>
              <p:cNvSpPr/>
              <p:nvPr/>
            </p:nvSpPr>
            <p:spPr>
              <a:xfrm>
                <a:off x="5115116"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3" name="直線コネクタ 152"/>
              <p:cNvCxnSpPr/>
              <p:nvPr/>
            </p:nvCxnSpPr>
            <p:spPr>
              <a:xfrm>
                <a:off x="5007953" y="169790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4" name="二等辺三角形 153"/>
              <p:cNvSpPr/>
              <p:nvPr/>
            </p:nvSpPr>
            <p:spPr>
              <a:xfrm flipV="1">
                <a:off x="5021184" y="115793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5" name="直線コネクタ 154"/>
              <p:cNvCxnSpPr>
                <a:stCxn id="154" idx="0"/>
              </p:cNvCxnSpPr>
              <p:nvPr/>
            </p:nvCxnSpPr>
            <p:spPr>
              <a:xfrm rot="16200000" flipH="1">
                <a:off x="4973306" y="156988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6" name="テキスト ボックス 155"/>
              <p:cNvSpPr txBox="1"/>
              <p:nvPr/>
            </p:nvSpPr>
            <p:spPr>
              <a:xfrm>
                <a:off x="4972332" y="10887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157" name="直線コネクタ 156"/>
              <p:cNvCxnSpPr>
                <a:stCxn id="433" idx="0"/>
              </p:cNvCxnSpPr>
              <p:nvPr/>
            </p:nvCxnSpPr>
            <p:spPr>
              <a:xfrm rot="5400000">
                <a:off x="6898207" y="1698236"/>
                <a:ext cx="502627" cy="268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8" name="正方形/長方形 157"/>
              <p:cNvSpPr/>
              <p:nvPr/>
            </p:nvSpPr>
            <p:spPr>
              <a:xfrm>
                <a:off x="7083393" y="195327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a:off x="6910329" y="195327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0" name="直線コネクタ 159"/>
              <p:cNvCxnSpPr>
                <a:stCxn id="434" idx="0"/>
              </p:cNvCxnSpPr>
              <p:nvPr/>
            </p:nvCxnSpPr>
            <p:spPr>
              <a:xfrm rot="5400000">
                <a:off x="6722995" y="1697685"/>
                <a:ext cx="502553" cy="193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1" name="直線コネクタ 160"/>
              <p:cNvCxnSpPr>
                <a:stCxn id="431" idx="0"/>
              </p:cNvCxnSpPr>
              <p:nvPr/>
            </p:nvCxnSpPr>
            <p:spPr>
              <a:xfrm rot="5400000">
                <a:off x="7251979" y="1698476"/>
                <a:ext cx="498565" cy="16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2" name="正方形/長方形 161"/>
              <p:cNvSpPr/>
              <p:nvPr/>
            </p:nvSpPr>
            <p:spPr>
              <a:xfrm>
                <a:off x="7435626" y="195099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3" name="正方形/長方形 162"/>
              <p:cNvSpPr/>
              <p:nvPr/>
            </p:nvSpPr>
            <p:spPr>
              <a:xfrm>
                <a:off x="7262562"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4" name="直線コネクタ 163"/>
              <p:cNvCxnSpPr>
                <a:stCxn id="432" idx="0"/>
              </p:cNvCxnSpPr>
              <p:nvPr/>
            </p:nvCxnSpPr>
            <p:spPr>
              <a:xfrm rot="5400000">
                <a:off x="7076767" y="1697925"/>
                <a:ext cx="498491" cy="94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5" name="直線コネクタ 164"/>
              <p:cNvCxnSpPr>
                <a:stCxn id="427" idx="0"/>
              </p:cNvCxnSpPr>
              <p:nvPr/>
            </p:nvCxnSpPr>
            <p:spPr>
              <a:xfrm rot="5400000">
                <a:off x="7791924" y="1695605"/>
                <a:ext cx="500522" cy="548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6" name="正方形/長方形 165"/>
              <p:cNvSpPr/>
              <p:nvPr/>
            </p:nvSpPr>
            <p:spPr>
              <a:xfrm>
                <a:off x="7974659"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7" name="正方形/長方形 166"/>
              <p:cNvSpPr/>
              <p:nvPr/>
            </p:nvSpPr>
            <p:spPr>
              <a:xfrm>
                <a:off x="7801595" y="195098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8" name="直線コネクタ 167"/>
              <p:cNvCxnSpPr>
                <a:stCxn id="429" idx="0"/>
                <a:endCxn id="167" idx="0"/>
              </p:cNvCxnSpPr>
              <p:nvPr/>
            </p:nvCxnSpPr>
            <p:spPr>
              <a:xfrm rot="5400000">
                <a:off x="7613753" y="1696236"/>
                <a:ext cx="502902" cy="65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423" idx="0"/>
              </p:cNvCxnSpPr>
              <p:nvPr/>
            </p:nvCxnSpPr>
            <p:spPr>
              <a:xfrm rot="5400000">
                <a:off x="8143183" y="1696578"/>
                <a:ext cx="498238" cy="1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8326892" y="194870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1" name="正方形/長方形 170"/>
              <p:cNvSpPr/>
              <p:nvPr/>
            </p:nvSpPr>
            <p:spPr>
              <a:xfrm>
                <a:off x="8153828" y="194870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2" name="直線コネクタ 171"/>
              <p:cNvCxnSpPr>
                <a:stCxn id="425" idx="0"/>
              </p:cNvCxnSpPr>
              <p:nvPr/>
            </p:nvCxnSpPr>
            <p:spPr>
              <a:xfrm rot="16200000" flipH="1">
                <a:off x="7968017" y="1696572"/>
                <a:ext cx="497275" cy="29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rot="5400000">
                <a:off x="8069133" y="1850915"/>
                <a:ext cx="1025256" cy="35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8515178" y="236519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5" name="正方形/長方形 174"/>
              <p:cNvSpPr/>
              <p:nvPr/>
            </p:nvSpPr>
            <p:spPr>
              <a:xfrm>
                <a:off x="8693922" y="194921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6" name="直線コネクタ 175"/>
              <p:cNvCxnSpPr/>
              <p:nvPr/>
            </p:nvCxnSpPr>
            <p:spPr>
              <a:xfrm rot="5400000">
                <a:off x="8455547" y="1641437"/>
                <a:ext cx="605786" cy="307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7" name="テキスト ボックス 176"/>
              <p:cNvSpPr txBox="1"/>
              <p:nvPr/>
            </p:nvSpPr>
            <p:spPr>
              <a:xfrm>
                <a:off x="935596" y="52886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178" name="テキスト ボックス 177"/>
              <p:cNvSpPr txBox="1"/>
              <p:nvPr/>
            </p:nvSpPr>
            <p:spPr>
              <a:xfrm>
                <a:off x="2137018" y="52096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179" name="テキスト ボックス 178"/>
              <p:cNvSpPr txBox="1"/>
              <p:nvPr/>
            </p:nvSpPr>
            <p:spPr>
              <a:xfrm>
                <a:off x="3662613" y="51264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180" name="テキスト ボックス 179"/>
              <p:cNvSpPr txBox="1"/>
              <p:nvPr/>
            </p:nvSpPr>
            <p:spPr>
              <a:xfrm>
                <a:off x="5463060" y="53179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181" name="テキスト ボックス 180"/>
              <p:cNvSpPr txBox="1"/>
              <p:nvPr/>
            </p:nvSpPr>
            <p:spPr>
              <a:xfrm>
                <a:off x="7032036" y="51250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182" name="テキスト ボックス 181"/>
              <p:cNvSpPr txBox="1"/>
              <p:nvPr/>
            </p:nvSpPr>
            <p:spPr>
              <a:xfrm>
                <a:off x="7998782" y="52657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183" name="直線コネクタ 182"/>
              <p:cNvCxnSpPr/>
              <p:nvPr/>
            </p:nvCxnSpPr>
            <p:spPr>
              <a:xfrm>
                <a:off x="190908" y="209936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4" name="直線コネクタ 183"/>
              <p:cNvCxnSpPr/>
              <p:nvPr/>
            </p:nvCxnSpPr>
            <p:spPr>
              <a:xfrm>
                <a:off x="186811" y="251616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5" name="テキスト ボックス 184"/>
              <p:cNvSpPr txBox="1"/>
              <p:nvPr/>
            </p:nvSpPr>
            <p:spPr>
              <a:xfrm>
                <a:off x="138544" y="2247389"/>
                <a:ext cx="445292" cy="307777"/>
              </a:xfrm>
              <a:prstGeom prst="rect">
                <a:avLst/>
              </a:prstGeom>
              <a:noFill/>
            </p:spPr>
            <p:txBody>
              <a:bodyPr wrap="none" rtlCol="0">
                <a:spAutoFit/>
              </a:bodyPr>
              <a:lstStyle/>
              <a:p>
                <a:r>
                  <a:rPr lang="en-US" altLang="ja-JP" sz="1400" dirty="0" smtClean="0">
                    <a:solidFill>
                      <a:srgbClr val="FF0000"/>
                    </a:solidFill>
                  </a:rPr>
                  <a:t>LER</a:t>
                </a:r>
                <a:endParaRPr kumimoji="1" lang="ja-JP" altLang="en-US" sz="1400" dirty="0">
                  <a:solidFill>
                    <a:srgbClr val="FF0000"/>
                  </a:solidFill>
                </a:endParaRPr>
              </a:p>
            </p:txBody>
          </p:sp>
          <p:sp>
            <p:nvSpPr>
              <p:cNvPr id="186" name="テキスト ボックス 185"/>
              <p:cNvSpPr txBox="1"/>
              <p:nvPr/>
            </p:nvSpPr>
            <p:spPr>
              <a:xfrm>
                <a:off x="122262" y="1823565"/>
                <a:ext cx="481672" cy="307777"/>
              </a:xfrm>
              <a:prstGeom prst="rect">
                <a:avLst/>
              </a:prstGeom>
              <a:noFill/>
              <a:ln>
                <a:noFill/>
              </a:ln>
            </p:spPr>
            <p:txBody>
              <a:bodyPr wrap="none" rtlCol="0">
                <a:spAutoFit/>
              </a:bodyPr>
              <a:lstStyle/>
              <a:p>
                <a:r>
                  <a:rPr lang="en-US" altLang="ja-JP" sz="1400" dirty="0" smtClean="0">
                    <a:solidFill>
                      <a:srgbClr val="0000FF"/>
                    </a:solidFill>
                  </a:rPr>
                  <a:t>HER</a:t>
                </a:r>
                <a:endParaRPr kumimoji="1" lang="ja-JP" altLang="en-US" sz="1400" dirty="0">
                  <a:solidFill>
                    <a:srgbClr val="0000FF"/>
                  </a:solidFill>
                </a:endParaRPr>
              </a:p>
            </p:txBody>
          </p:sp>
          <p:sp>
            <p:nvSpPr>
              <p:cNvPr id="187" name="テキスト ボックス 186"/>
              <p:cNvSpPr txBox="1"/>
              <p:nvPr/>
            </p:nvSpPr>
            <p:spPr>
              <a:xfrm>
                <a:off x="5957066" y="6441451"/>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188" name="テキスト ボックス 187"/>
              <p:cNvSpPr txBox="1"/>
              <p:nvPr/>
            </p:nvSpPr>
            <p:spPr>
              <a:xfrm>
                <a:off x="7123790" y="6428466"/>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189" name="テキスト ボックス 188"/>
              <p:cNvSpPr txBox="1"/>
              <p:nvPr/>
            </p:nvSpPr>
            <p:spPr>
              <a:xfrm>
                <a:off x="469498" y="6434967"/>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190" name="テキスト ボックス 189"/>
              <p:cNvSpPr txBox="1"/>
              <p:nvPr/>
            </p:nvSpPr>
            <p:spPr>
              <a:xfrm>
                <a:off x="8060273" y="6424630"/>
                <a:ext cx="813043" cy="261610"/>
              </a:xfrm>
              <a:prstGeom prst="rect">
                <a:avLst/>
              </a:prstGeom>
              <a:noFill/>
            </p:spPr>
            <p:txBody>
              <a:bodyPr wrap="none" rtlCol="0">
                <a:spAutoFit/>
              </a:bodyPr>
              <a:lstStyle/>
              <a:p>
                <a:r>
                  <a:rPr lang="en-US" altLang="ja-JP" sz="1100" dirty="0" smtClean="0"/>
                  <a:t>Crab</a:t>
                </a:r>
                <a:r>
                  <a:rPr kumimoji="1" lang="en-US" altLang="ja-JP" sz="1100" dirty="0" smtClean="0"/>
                  <a:t> cavity</a:t>
                </a:r>
                <a:endParaRPr kumimoji="1" lang="ja-JP" altLang="en-US" sz="1100" dirty="0"/>
              </a:p>
            </p:txBody>
          </p:sp>
          <p:sp>
            <p:nvSpPr>
              <p:cNvPr id="191" name="正方形/長方形 190"/>
              <p:cNvSpPr/>
              <p:nvPr/>
            </p:nvSpPr>
            <p:spPr>
              <a:xfrm>
                <a:off x="7976216" y="6424067"/>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2" name="正方形/長方形 191"/>
              <p:cNvSpPr/>
              <p:nvPr/>
            </p:nvSpPr>
            <p:spPr>
              <a:xfrm>
                <a:off x="7031326" y="6428835"/>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正方形/長方形 192"/>
              <p:cNvSpPr/>
              <p:nvPr/>
            </p:nvSpPr>
            <p:spPr>
              <a:xfrm>
                <a:off x="5874019" y="64452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4" name="正方形/長方形 193"/>
              <p:cNvSpPr/>
              <p:nvPr/>
            </p:nvSpPr>
            <p:spPr>
              <a:xfrm>
                <a:off x="2488679" y="926828"/>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2520245" y="87433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196" name="図形グループ 210"/>
              <p:cNvGrpSpPr/>
              <p:nvPr/>
            </p:nvGrpSpPr>
            <p:grpSpPr>
              <a:xfrm>
                <a:off x="1968984" y="876215"/>
                <a:ext cx="288652" cy="230832"/>
                <a:chOff x="1756364" y="977134"/>
                <a:chExt cx="288652" cy="230832"/>
              </a:xfrm>
            </p:grpSpPr>
            <p:sp>
              <p:nvSpPr>
                <p:cNvPr id="515" name="正方形/長方形 1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6" name="テキスト ボックス 1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7" name="図形グループ 211"/>
              <p:cNvGrpSpPr/>
              <p:nvPr/>
            </p:nvGrpSpPr>
            <p:grpSpPr>
              <a:xfrm>
                <a:off x="1114679" y="872501"/>
                <a:ext cx="288652" cy="230832"/>
                <a:chOff x="1756364" y="977134"/>
                <a:chExt cx="288652" cy="230832"/>
              </a:xfrm>
            </p:grpSpPr>
            <p:sp>
              <p:nvSpPr>
                <p:cNvPr id="513" name="正方形/長方形 17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4" name="テキスト ボックス 17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8" name="図形グループ 217"/>
              <p:cNvGrpSpPr/>
              <p:nvPr/>
            </p:nvGrpSpPr>
            <p:grpSpPr>
              <a:xfrm>
                <a:off x="630992" y="872501"/>
                <a:ext cx="243163" cy="230832"/>
                <a:chOff x="418372" y="964954"/>
                <a:chExt cx="243163" cy="230832"/>
              </a:xfrm>
            </p:grpSpPr>
            <p:sp>
              <p:nvSpPr>
                <p:cNvPr id="511" name="正方形/長方形 18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2" name="テキスト ボックス 18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199" name="図形グループ 218"/>
              <p:cNvGrpSpPr/>
              <p:nvPr/>
            </p:nvGrpSpPr>
            <p:grpSpPr>
              <a:xfrm>
                <a:off x="3549370" y="872501"/>
                <a:ext cx="288652" cy="230832"/>
                <a:chOff x="1756364" y="977134"/>
                <a:chExt cx="288652" cy="230832"/>
              </a:xfrm>
            </p:grpSpPr>
            <p:sp>
              <p:nvSpPr>
                <p:cNvPr id="509" name="正方形/長方形 18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0" name="テキスト ボックス 18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0" name="図形グループ 221"/>
              <p:cNvGrpSpPr/>
              <p:nvPr/>
            </p:nvGrpSpPr>
            <p:grpSpPr>
              <a:xfrm>
                <a:off x="5121962" y="872501"/>
                <a:ext cx="288652" cy="230832"/>
                <a:chOff x="1756364" y="977134"/>
                <a:chExt cx="288652" cy="230832"/>
              </a:xfrm>
            </p:grpSpPr>
            <p:sp>
              <p:nvSpPr>
                <p:cNvPr id="507" name="正方形/長方形 18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8" name="テキスト ボックス 18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1" name="図形グループ 227"/>
              <p:cNvGrpSpPr/>
              <p:nvPr/>
            </p:nvGrpSpPr>
            <p:grpSpPr>
              <a:xfrm>
                <a:off x="7272872" y="874058"/>
                <a:ext cx="288652" cy="230832"/>
                <a:chOff x="1756364" y="977134"/>
                <a:chExt cx="288652" cy="230832"/>
              </a:xfrm>
            </p:grpSpPr>
            <p:sp>
              <p:nvSpPr>
                <p:cNvPr id="505" name="正方形/長方形 18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6" name="テキスト ボックス 19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2" name="図形グループ 234"/>
              <p:cNvGrpSpPr/>
              <p:nvPr/>
            </p:nvGrpSpPr>
            <p:grpSpPr>
              <a:xfrm>
                <a:off x="4240689" y="871668"/>
                <a:ext cx="288652" cy="230832"/>
                <a:chOff x="1756364" y="977134"/>
                <a:chExt cx="288652" cy="230832"/>
              </a:xfrm>
            </p:grpSpPr>
            <p:sp>
              <p:nvSpPr>
                <p:cNvPr id="503" name="正方形/長方形 19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4" name="テキスト ボックス 19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3" name="図形グループ 247"/>
              <p:cNvGrpSpPr/>
              <p:nvPr/>
            </p:nvGrpSpPr>
            <p:grpSpPr>
              <a:xfrm>
                <a:off x="5828475" y="871668"/>
                <a:ext cx="288652" cy="230832"/>
                <a:chOff x="1756364" y="977134"/>
                <a:chExt cx="288652" cy="230832"/>
              </a:xfrm>
            </p:grpSpPr>
            <p:sp>
              <p:nvSpPr>
                <p:cNvPr id="501" name="正方形/長方形 19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2" name="テキスト ボックス 19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4" name="図形グループ 250"/>
              <p:cNvGrpSpPr/>
              <p:nvPr/>
            </p:nvGrpSpPr>
            <p:grpSpPr>
              <a:xfrm>
                <a:off x="6913669" y="872547"/>
                <a:ext cx="288652" cy="230832"/>
                <a:chOff x="1756364" y="977134"/>
                <a:chExt cx="288652" cy="230832"/>
              </a:xfrm>
            </p:grpSpPr>
            <p:sp>
              <p:nvSpPr>
                <p:cNvPr id="499" name="正方形/長方形 19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0" name="テキスト ボックス 19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5" name="図形グループ 253"/>
              <p:cNvGrpSpPr/>
              <p:nvPr/>
            </p:nvGrpSpPr>
            <p:grpSpPr>
              <a:xfrm>
                <a:off x="7804244" y="867322"/>
                <a:ext cx="288652" cy="230832"/>
                <a:chOff x="1756364" y="977134"/>
                <a:chExt cx="288652" cy="230832"/>
              </a:xfrm>
            </p:grpSpPr>
            <p:sp>
              <p:nvSpPr>
                <p:cNvPr id="497" name="正方形/長方形 47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8" name="テキスト ボックス 48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6" name="図形グループ 256"/>
              <p:cNvGrpSpPr/>
              <p:nvPr/>
            </p:nvGrpSpPr>
            <p:grpSpPr>
              <a:xfrm>
                <a:off x="8165634" y="868314"/>
                <a:ext cx="288652" cy="230832"/>
                <a:chOff x="1756364" y="977134"/>
                <a:chExt cx="288652" cy="230832"/>
              </a:xfrm>
            </p:grpSpPr>
            <p:sp>
              <p:nvSpPr>
                <p:cNvPr id="495" name="正方形/長方形 49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6" name="テキスト ボックス 49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7" name="図形グループ 259"/>
              <p:cNvGrpSpPr/>
              <p:nvPr/>
            </p:nvGrpSpPr>
            <p:grpSpPr>
              <a:xfrm>
                <a:off x="3064496" y="876215"/>
                <a:ext cx="243163" cy="230832"/>
                <a:chOff x="418372" y="964954"/>
                <a:chExt cx="243163" cy="230832"/>
              </a:xfrm>
            </p:grpSpPr>
            <p:sp>
              <p:nvSpPr>
                <p:cNvPr id="493" name="正方形/長方形 492"/>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4" name="テキスト ボックス 493"/>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8" name="図形グループ 262"/>
              <p:cNvGrpSpPr/>
              <p:nvPr/>
            </p:nvGrpSpPr>
            <p:grpSpPr>
              <a:xfrm>
                <a:off x="6366032" y="869016"/>
                <a:ext cx="243163" cy="230832"/>
                <a:chOff x="418372" y="964954"/>
                <a:chExt cx="243163" cy="230832"/>
              </a:xfrm>
            </p:grpSpPr>
            <p:sp>
              <p:nvSpPr>
                <p:cNvPr id="491" name="正方形/長方形 49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2" name="テキスト ボックス 49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9" name="図形グループ 265"/>
              <p:cNvGrpSpPr/>
              <p:nvPr/>
            </p:nvGrpSpPr>
            <p:grpSpPr>
              <a:xfrm>
                <a:off x="2547308" y="6340421"/>
                <a:ext cx="288652" cy="230832"/>
                <a:chOff x="1756364" y="977134"/>
                <a:chExt cx="288652" cy="230832"/>
              </a:xfrm>
            </p:grpSpPr>
            <p:sp>
              <p:nvSpPr>
                <p:cNvPr id="489" name="正方形/長方形 48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0" name="テキスト ボックス 48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10" name="図形グループ 268"/>
              <p:cNvGrpSpPr/>
              <p:nvPr/>
            </p:nvGrpSpPr>
            <p:grpSpPr>
              <a:xfrm>
                <a:off x="2576741" y="6574704"/>
                <a:ext cx="243163" cy="230832"/>
                <a:chOff x="418372" y="964954"/>
                <a:chExt cx="243163" cy="230832"/>
              </a:xfrm>
            </p:grpSpPr>
            <p:sp>
              <p:nvSpPr>
                <p:cNvPr id="487" name="正方形/長方形 486"/>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8" name="テキスト ボックス 487"/>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1" name="テキスト ボックス 210"/>
              <p:cNvSpPr txBox="1"/>
              <p:nvPr/>
            </p:nvSpPr>
            <p:spPr>
              <a:xfrm>
                <a:off x="2892426" y="6340422"/>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212" name="テキスト ボックス 211"/>
              <p:cNvSpPr txBox="1"/>
              <p:nvPr/>
            </p:nvSpPr>
            <p:spPr>
              <a:xfrm>
                <a:off x="2883395" y="6553920"/>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grpSp>
            <p:nvGrpSpPr>
              <p:cNvPr id="213" name="図形グループ 273"/>
              <p:cNvGrpSpPr/>
              <p:nvPr/>
            </p:nvGrpSpPr>
            <p:grpSpPr>
              <a:xfrm>
                <a:off x="8549781" y="865465"/>
                <a:ext cx="243163" cy="230832"/>
                <a:chOff x="418372" y="964954"/>
                <a:chExt cx="243163" cy="230832"/>
              </a:xfrm>
            </p:grpSpPr>
            <p:sp>
              <p:nvSpPr>
                <p:cNvPr id="485" name="正方形/長方形 484"/>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6" name="テキスト ボックス 485"/>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4" name="テキスト ボックス 213"/>
              <p:cNvSpPr txBox="1"/>
              <p:nvPr/>
            </p:nvSpPr>
            <p:spPr>
              <a:xfrm>
                <a:off x="1465227" y="40153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215" name="テキスト ボックス 214"/>
              <p:cNvSpPr txBox="1"/>
              <p:nvPr/>
            </p:nvSpPr>
            <p:spPr>
              <a:xfrm>
                <a:off x="4602975" y="41513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216" name="テキスト ボックス 194"/>
              <p:cNvSpPr txBox="1"/>
              <p:nvPr/>
            </p:nvSpPr>
            <p:spPr>
              <a:xfrm>
                <a:off x="7440007" y="41513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217" name="直線コネクタ 195"/>
              <p:cNvCxnSpPr>
                <a:endCxn id="28" idx="2"/>
              </p:cNvCxnSpPr>
              <p:nvPr/>
            </p:nvCxnSpPr>
            <p:spPr>
              <a:xfrm rot="5400000">
                <a:off x="596108" y="1835666"/>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8" name="直線コネクタ 196"/>
              <p:cNvCxnSpPr/>
              <p:nvPr/>
            </p:nvCxnSpPr>
            <p:spPr>
              <a:xfrm rot="5400000">
                <a:off x="3735521" y="182941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9" name="直線コネクタ 197"/>
              <p:cNvCxnSpPr/>
              <p:nvPr/>
            </p:nvCxnSpPr>
            <p:spPr>
              <a:xfrm rot="5400000">
                <a:off x="6589999" y="181503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0" name="角丸四角形 198"/>
              <p:cNvSpPr/>
              <p:nvPr/>
            </p:nvSpPr>
            <p:spPr>
              <a:xfrm>
                <a:off x="6801109" y="3727556"/>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1" name="角丸四角形 199"/>
              <p:cNvSpPr/>
              <p:nvPr/>
            </p:nvSpPr>
            <p:spPr>
              <a:xfrm>
                <a:off x="2953155" y="3727555"/>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2" name="角丸四角形 200"/>
              <p:cNvSpPr/>
              <p:nvPr/>
            </p:nvSpPr>
            <p:spPr>
              <a:xfrm>
                <a:off x="186811" y="3727555"/>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3" name="直線コネクタ 201"/>
              <p:cNvCxnSpPr/>
              <p:nvPr/>
            </p:nvCxnSpPr>
            <p:spPr>
              <a:xfrm rot="5400000">
                <a:off x="2231453"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4" name="正方形/長方形 202"/>
              <p:cNvSpPr/>
              <p:nvPr/>
            </p:nvSpPr>
            <p:spPr>
              <a:xfrm>
                <a:off x="2655747"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 name="二等辺三角形 203"/>
              <p:cNvSpPr/>
              <p:nvPr/>
            </p:nvSpPr>
            <p:spPr>
              <a:xfrm flipV="1">
                <a:off x="2645890"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6" name="テキスト ボックス 204"/>
              <p:cNvSpPr txBox="1"/>
              <p:nvPr/>
            </p:nvSpPr>
            <p:spPr>
              <a:xfrm>
                <a:off x="2602427" y="437874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227" name="二等辺三角形 205"/>
              <p:cNvSpPr/>
              <p:nvPr/>
            </p:nvSpPr>
            <p:spPr>
              <a:xfrm flipV="1">
                <a:off x="2469468"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8" name="正方形/長方形 206"/>
              <p:cNvSpPr/>
              <p:nvPr/>
            </p:nvSpPr>
            <p:spPr>
              <a:xfrm>
                <a:off x="2482683"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9" name="直線コネクタ 207"/>
              <p:cNvCxnSpPr/>
              <p:nvPr/>
            </p:nvCxnSpPr>
            <p:spPr>
              <a:xfrm rot="16200000" flipH="1">
                <a:off x="2090186"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0" name="テキスト ボックス 208"/>
              <p:cNvSpPr txBox="1"/>
              <p:nvPr/>
            </p:nvSpPr>
            <p:spPr>
              <a:xfrm>
                <a:off x="2425246" y="437786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31" name="正方形/長方形 230"/>
              <p:cNvSpPr/>
              <p:nvPr/>
            </p:nvSpPr>
            <p:spPr>
              <a:xfrm>
                <a:off x="1281261"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2" name="正方形/長方形 231"/>
              <p:cNvSpPr/>
              <p:nvPr/>
            </p:nvSpPr>
            <p:spPr>
              <a:xfrm>
                <a:off x="1454325"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3" name="正方形/長方形 211"/>
              <p:cNvSpPr/>
              <p:nvPr/>
            </p:nvSpPr>
            <p:spPr>
              <a:xfrm>
                <a:off x="93331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4" name="正方形/長方形 233"/>
              <p:cNvSpPr/>
              <p:nvPr/>
            </p:nvSpPr>
            <p:spPr>
              <a:xfrm>
                <a:off x="110638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5" name="正方形/長方形 234"/>
              <p:cNvSpPr/>
              <p:nvPr/>
            </p:nvSpPr>
            <p:spPr>
              <a:xfrm>
                <a:off x="585373"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6" name="直線コネクタ 235"/>
              <p:cNvCxnSpPr>
                <a:stCxn id="392" idx="0"/>
              </p:cNvCxnSpPr>
              <p:nvPr/>
            </p:nvCxnSpPr>
            <p:spPr>
              <a:xfrm rot="5400000">
                <a:off x="402081" y="4971396"/>
                <a:ext cx="497729" cy="360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391" idx="0"/>
              </p:cNvCxnSpPr>
              <p:nvPr/>
            </p:nvCxnSpPr>
            <p:spPr>
              <a:xfrm rot="5400000">
                <a:off x="574912" y="4973535"/>
                <a:ext cx="498597" cy="19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8" name="正方形/長方形 237"/>
              <p:cNvSpPr/>
              <p:nvPr/>
            </p:nvSpPr>
            <p:spPr>
              <a:xfrm>
                <a:off x="758437"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二等辺三角形 238"/>
              <p:cNvSpPr/>
              <p:nvPr/>
            </p:nvSpPr>
            <p:spPr>
              <a:xfrm flipV="1">
                <a:off x="4494181" y="44391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0" name="正方形/長方形 239"/>
              <p:cNvSpPr/>
              <p:nvPr/>
            </p:nvSpPr>
            <p:spPr>
              <a:xfrm>
                <a:off x="4415833"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1" name="直線コネクタ 240"/>
              <p:cNvCxnSpPr/>
              <p:nvPr/>
            </p:nvCxnSpPr>
            <p:spPr>
              <a:xfrm rot="5400000">
                <a:off x="4148100"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2" name="直線コネクタ 241"/>
              <p:cNvCxnSpPr/>
              <p:nvPr/>
            </p:nvCxnSpPr>
            <p:spPr>
              <a:xfrm rot="5400000">
                <a:off x="4323457"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3" name="直線コネクタ 242"/>
              <p:cNvCxnSpPr>
                <a:stCxn id="239" idx="0"/>
              </p:cNvCxnSpPr>
              <p:nvPr/>
            </p:nvCxnSpPr>
            <p:spPr>
              <a:xfrm rot="16200000" flipH="1">
                <a:off x="4445620" y="4851773"/>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4" name="正方形/長方形 243"/>
              <p:cNvSpPr/>
              <p:nvPr/>
            </p:nvSpPr>
            <p:spPr>
              <a:xfrm>
                <a:off x="4588897"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5" name="直線コネクタ 244"/>
              <p:cNvCxnSpPr/>
              <p:nvPr/>
            </p:nvCxnSpPr>
            <p:spPr>
              <a:xfrm>
                <a:off x="4481188"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6" name="テキスト ボックス 245"/>
              <p:cNvSpPr txBox="1"/>
              <p:nvPr/>
            </p:nvSpPr>
            <p:spPr>
              <a:xfrm>
                <a:off x="4445330" y="436992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47" name="正方形/長方形 246"/>
              <p:cNvSpPr/>
              <p:nvPr/>
            </p:nvSpPr>
            <p:spPr>
              <a:xfrm>
                <a:off x="4067889"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8" name="直線コネクタ 247"/>
              <p:cNvCxnSpPr/>
              <p:nvPr/>
            </p:nvCxnSpPr>
            <p:spPr>
              <a:xfrm rot="5400000">
                <a:off x="3800156"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9" name="直線コネクタ 248"/>
              <p:cNvCxnSpPr/>
              <p:nvPr/>
            </p:nvCxnSpPr>
            <p:spPr>
              <a:xfrm rot="5400000">
                <a:off x="3975513"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0" name="正方形/長方形 249"/>
              <p:cNvSpPr/>
              <p:nvPr/>
            </p:nvSpPr>
            <p:spPr>
              <a:xfrm>
                <a:off x="4240953"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1" name="直線コネクタ 250"/>
              <p:cNvCxnSpPr/>
              <p:nvPr/>
            </p:nvCxnSpPr>
            <p:spPr>
              <a:xfrm>
                <a:off x="4133244"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2" name="二等辺三角形 251"/>
              <p:cNvSpPr/>
              <p:nvPr/>
            </p:nvSpPr>
            <p:spPr>
              <a:xfrm flipV="1">
                <a:off x="4146475" y="443574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3" name="直線コネクタ 252"/>
              <p:cNvCxnSpPr>
                <a:stCxn id="252" idx="0"/>
              </p:cNvCxnSpPr>
              <p:nvPr/>
            </p:nvCxnSpPr>
            <p:spPr>
              <a:xfrm rot="16200000" flipH="1">
                <a:off x="4098597" y="484769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4" name="テキスト ボックス 253"/>
              <p:cNvSpPr txBox="1"/>
              <p:nvPr/>
            </p:nvSpPr>
            <p:spPr>
              <a:xfrm>
                <a:off x="4097624" y="4366527"/>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55" name="正方形/長方形 254"/>
              <p:cNvSpPr/>
              <p:nvPr/>
            </p:nvSpPr>
            <p:spPr>
              <a:xfrm>
                <a:off x="3715125" y="5641820"/>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6" name="直線コネクタ 255"/>
              <p:cNvCxnSpPr/>
              <p:nvPr/>
            </p:nvCxnSpPr>
            <p:spPr>
              <a:xfrm rot="5400000">
                <a:off x="3342940" y="5382032"/>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7" name="正方形/長方形 256"/>
              <p:cNvSpPr/>
              <p:nvPr/>
            </p:nvSpPr>
            <p:spPr>
              <a:xfrm>
                <a:off x="3888189" y="5641822"/>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8" name="直線コネクタ 257"/>
              <p:cNvCxnSpPr/>
              <p:nvPr/>
            </p:nvCxnSpPr>
            <p:spPr>
              <a:xfrm>
                <a:off x="3597480" y="5120758"/>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9" name="二等辺三角形 258"/>
              <p:cNvSpPr/>
              <p:nvPr/>
            </p:nvSpPr>
            <p:spPr>
              <a:xfrm flipV="1">
                <a:off x="3796048" y="44389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0" name="直線コネクタ 259"/>
              <p:cNvCxnSpPr>
                <a:stCxn id="259" idx="0"/>
              </p:cNvCxnSpPr>
              <p:nvPr/>
            </p:nvCxnSpPr>
            <p:spPr>
              <a:xfrm rot="5400000">
                <a:off x="3673661" y="4924580"/>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1" name="テキスト ボックス 260"/>
              <p:cNvSpPr txBox="1"/>
              <p:nvPr/>
            </p:nvSpPr>
            <p:spPr>
              <a:xfrm>
                <a:off x="3747197" y="436970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62" name="正方形/長方形 261"/>
              <p:cNvSpPr/>
              <p:nvPr/>
            </p:nvSpPr>
            <p:spPr>
              <a:xfrm>
                <a:off x="3367181"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3540245"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3019237"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5" name="正方形/長方形 264"/>
              <p:cNvSpPr/>
              <p:nvPr/>
            </p:nvSpPr>
            <p:spPr>
              <a:xfrm>
                <a:off x="3192301"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6" name="正方形/長方形 265"/>
              <p:cNvSpPr/>
              <p:nvPr/>
            </p:nvSpPr>
            <p:spPr>
              <a:xfrm>
                <a:off x="6330019"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7" name="正方形/長方形 266"/>
              <p:cNvSpPr/>
              <p:nvPr/>
            </p:nvSpPr>
            <p:spPr>
              <a:xfrm>
                <a:off x="6503083"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8" name="正方形/長方形 267"/>
              <p:cNvSpPr/>
              <p:nvPr/>
            </p:nvSpPr>
            <p:spPr>
              <a:xfrm>
                <a:off x="5982075"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9" name="直線コネクタ 268"/>
              <p:cNvCxnSpPr/>
              <p:nvPr/>
            </p:nvCxnSpPr>
            <p:spPr>
              <a:xfrm rot="5400000">
                <a:off x="5785363" y="5380443"/>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0" name="直線コネクタ 269"/>
              <p:cNvCxnSpPr/>
              <p:nvPr/>
            </p:nvCxnSpPr>
            <p:spPr>
              <a:xfrm rot="5400000">
                <a:off x="5889382" y="530799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1" name="正方形/長方形 270"/>
              <p:cNvSpPr/>
              <p:nvPr/>
            </p:nvSpPr>
            <p:spPr>
              <a:xfrm>
                <a:off x="6155139"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2" name="直線コネクタ 271"/>
              <p:cNvCxnSpPr/>
              <p:nvPr/>
            </p:nvCxnSpPr>
            <p:spPr>
              <a:xfrm>
                <a:off x="6136834" y="4981428"/>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3" name="二等辺三角形 272"/>
              <p:cNvSpPr/>
              <p:nvPr/>
            </p:nvSpPr>
            <p:spPr>
              <a:xfrm flipV="1">
                <a:off x="6060661" y="44382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4" name="直線コネクタ 273"/>
              <p:cNvCxnSpPr>
                <a:stCxn id="273" idx="0"/>
              </p:cNvCxnSpPr>
              <p:nvPr/>
            </p:nvCxnSpPr>
            <p:spPr>
              <a:xfrm rot="5400000">
                <a:off x="6006035" y="4856186"/>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5" name="テキスト ボックス 274"/>
              <p:cNvSpPr txBox="1"/>
              <p:nvPr/>
            </p:nvSpPr>
            <p:spPr>
              <a:xfrm>
                <a:off x="6011810" y="436906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276" name="正方形/長方形 275"/>
              <p:cNvSpPr/>
              <p:nvPr/>
            </p:nvSpPr>
            <p:spPr>
              <a:xfrm>
                <a:off x="5635661" y="5641186"/>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7" name="正方形/長方形 276"/>
              <p:cNvSpPr/>
              <p:nvPr/>
            </p:nvSpPr>
            <p:spPr>
              <a:xfrm>
                <a:off x="5808725" y="5641188"/>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8" name="二等辺三角形 277"/>
              <p:cNvSpPr/>
              <p:nvPr/>
            </p:nvSpPr>
            <p:spPr>
              <a:xfrm flipV="1">
                <a:off x="5716584" y="44382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9" name="直線コネクタ 278"/>
              <p:cNvCxnSpPr>
                <a:stCxn id="278" idx="0"/>
              </p:cNvCxnSpPr>
              <p:nvPr/>
            </p:nvCxnSpPr>
            <p:spPr>
              <a:xfrm rot="16200000" flipH="1">
                <a:off x="5596659" y="4922278"/>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0" name="テキスト ボックス 279"/>
              <p:cNvSpPr txBox="1"/>
              <p:nvPr/>
            </p:nvSpPr>
            <p:spPr>
              <a:xfrm>
                <a:off x="5667733" y="436906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81" name="正方形/長方形 280"/>
              <p:cNvSpPr/>
              <p:nvPr/>
            </p:nvSpPr>
            <p:spPr>
              <a:xfrm>
                <a:off x="5287717"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2" name="直線コネクタ 281"/>
              <p:cNvCxnSpPr/>
              <p:nvPr/>
            </p:nvCxnSpPr>
            <p:spPr>
              <a:xfrm rot="5400000">
                <a:off x="5018475" y="5305534"/>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3" name="直線コネクタ 282"/>
              <p:cNvCxnSpPr/>
              <p:nvPr/>
            </p:nvCxnSpPr>
            <p:spPr>
              <a:xfrm rot="5400000">
                <a:off x="5195024"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4" name="正方形/長方形 283"/>
              <p:cNvSpPr/>
              <p:nvPr/>
            </p:nvSpPr>
            <p:spPr>
              <a:xfrm>
                <a:off x="5460781"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5" name="直線コネクタ 284"/>
              <p:cNvCxnSpPr/>
              <p:nvPr/>
            </p:nvCxnSpPr>
            <p:spPr>
              <a:xfrm>
                <a:off x="5352926" y="497507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6" name="二等辺三角形 285"/>
              <p:cNvSpPr/>
              <p:nvPr/>
            </p:nvSpPr>
            <p:spPr>
              <a:xfrm flipV="1">
                <a:off x="5366157" y="443510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7" name="直線コネクタ 286"/>
              <p:cNvCxnSpPr>
                <a:stCxn id="286" idx="0"/>
              </p:cNvCxnSpPr>
              <p:nvPr/>
            </p:nvCxnSpPr>
            <p:spPr>
              <a:xfrm rot="16200000" flipH="1">
                <a:off x="5318279" y="484705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8" name="テキスト ボックス 287"/>
              <p:cNvSpPr txBox="1"/>
              <p:nvPr/>
            </p:nvSpPr>
            <p:spPr>
              <a:xfrm>
                <a:off x="5317306" y="4365890"/>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89" name="正方形/長方形 288"/>
              <p:cNvSpPr/>
              <p:nvPr/>
            </p:nvSpPr>
            <p:spPr>
              <a:xfrm>
                <a:off x="4939773"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0" name="直線コネクタ 289"/>
              <p:cNvCxnSpPr/>
              <p:nvPr/>
            </p:nvCxnSpPr>
            <p:spPr>
              <a:xfrm rot="5400000">
                <a:off x="4671723" y="530434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1" name="直線コネクタ 290"/>
              <p:cNvCxnSpPr/>
              <p:nvPr/>
            </p:nvCxnSpPr>
            <p:spPr>
              <a:xfrm rot="5400000">
                <a:off x="4847080"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2" name="正方形/長方形 291"/>
              <p:cNvSpPr/>
              <p:nvPr/>
            </p:nvSpPr>
            <p:spPr>
              <a:xfrm>
                <a:off x="5112837"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3" name="直線コネクタ 292"/>
              <p:cNvCxnSpPr/>
              <p:nvPr/>
            </p:nvCxnSpPr>
            <p:spPr>
              <a:xfrm>
                <a:off x="5005674" y="497507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4" name="二等辺三角形 293"/>
              <p:cNvSpPr/>
              <p:nvPr/>
            </p:nvSpPr>
            <p:spPr>
              <a:xfrm flipV="1">
                <a:off x="5018905" y="4435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5" name="直線コネクタ 294"/>
              <p:cNvCxnSpPr>
                <a:stCxn id="294" idx="0"/>
              </p:cNvCxnSpPr>
              <p:nvPr/>
            </p:nvCxnSpPr>
            <p:spPr>
              <a:xfrm rot="16200000" flipH="1">
                <a:off x="4971027" y="484705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6" name="テキスト ボックス 295"/>
              <p:cNvSpPr txBox="1"/>
              <p:nvPr/>
            </p:nvSpPr>
            <p:spPr>
              <a:xfrm>
                <a:off x="4970054" y="4365889"/>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297" name="直線コネクタ 296"/>
              <p:cNvCxnSpPr>
                <a:stCxn id="417" idx="0"/>
              </p:cNvCxnSpPr>
              <p:nvPr/>
            </p:nvCxnSpPr>
            <p:spPr>
              <a:xfrm rot="5400000">
                <a:off x="6896593" y="4973796"/>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8" name="正方形/長方形 297"/>
              <p:cNvSpPr/>
              <p:nvPr/>
            </p:nvSpPr>
            <p:spPr>
              <a:xfrm>
                <a:off x="7081114" y="523044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9" name="正方形/長方形 298"/>
              <p:cNvSpPr/>
              <p:nvPr/>
            </p:nvSpPr>
            <p:spPr>
              <a:xfrm>
                <a:off x="6908050" y="523044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0" name="直線コネクタ 299"/>
              <p:cNvCxnSpPr>
                <a:stCxn id="418" idx="0"/>
              </p:cNvCxnSpPr>
              <p:nvPr/>
            </p:nvCxnSpPr>
            <p:spPr>
              <a:xfrm rot="5400000">
                <a:off x="6721381" y="4973245"/>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415" idx="0"/>
              </p:cNvCxnSpPr>
              <p:nvPr/>
            </p:nvCxnSpPr>
            <p:spPr>
              <a:xfrm rot="5400000">
                <a:off x="7250365" y="4974036"/>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2" name="正方形/長方形 301"/>
              <p:cNvSpPr/>
              <p:nvPr/>
            </p:nvSpPr>
            <p:spPr>
              <a:xfrm>
                <a:off x="7433347" y="522816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3" name="正方形/長方形 302"/>
              <p:cNvSpPr/>
              <p:nvPr/>
            </p:nvSpPr>
            <p:spPr>
              <a:xfrm>
                <a:off x="7260283"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4" name="直線コネクタ 303"/>
              <p:cNvCxnSpPr>
                <a:stCxn id="416" idx="0"/>
              </p:cNvCxnSpPr>
              <p:nvPr/>
            </p:nvCxnSpPr>
            <p:spPr>
              <a:xfrm rot="5400000">
                <a:off x="7075153" y="4973485"/>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5" name="直線コネクタ 304"/>
              <p:cNvCxnSpPr>
                <a:stCxn id="411" idx="0"/>
                <a:endCxn id="306" idx="0"/>
              </p:cNvCxnSpPr>
              <p:nvPr/>
            </p:nvCxnSpPr>
            <p:spPr>
              <a:xfrm rot="5400000">
                <a:off x="7785294" y="4971705"/>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6" name="正方形/長方形 305"/>
              <p:cNvSpPr/>
              <p:nvPr/>
            </p:nvSpPr>
            <p:spPr>
              <a:xfrm>
                <a:off x="7972380"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a:xfrm>
                <a:off x="7799316" y="522816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8" name="直線コネクタ 307"/>
              <p:cNvCxnSpPr>
                <a:stCxn id="413" idx="0"/>
              </p:cNvCxnSpPr>
              <p:nvPr/>
            </p:nvCxnSpPr>
            <p:spPr>
              <a:xfrm rot="5400000">
                <a:off x="7615144" y="4971457"/>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9" name="直線コネクタ 308"/>
              <p:cNvCxnSpPr>
                <a:stCxn id="407" idx="0"/>
              </p:cNvCxnSpPr>
              <p:nvPr/>
            </p:nvCxnSpPr>
            <p:spPr>
              <a:xfrm rot="5400000">
                <a:off x="8141569" y="4972138"/>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0" name="正方形/長方形 309"/>
              <p:cNvSpPr/>
              <p:nvPr/>
            </p:nvSpPr>
            <p:spPr>
              <a:xfrm>
                <a:off x="8324613" y="522587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1" name="正方形/長方形 310"/>
              <p:cNvSpPr/>
              <p:nvPr/>
            </p:nvSpPr>
            <p:spPr>
              <a:xfrm>
                <a:off x="8151549" y="522587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2" name="直線コネクタ 311"/>
              <p:cNvCxnSpPr>
                <a:stCxn id="409" idx="0"/>
              </p:cNvCxnSpPr>
              <p:nvPr/>
            </p:nvCxnSpPr>
            <p:spPr>
              <a:xfrm rot="16200000" flipH="1">
                <a:off x="7966403" y="4971236"/>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3" name="直線コネクタ 312"/>
              <p:cNvCxnSpPr>
                <a:stCxn id="405" idx="0"/>
              </p:cNvCxnSpPr>
              <p:nvPr/>
            </p:nvCxnSpPr>
            <p:spPr>
              <a:xfrm rot="5400000">
                <a:off x="8332140" y="4971441"/>
                <a:ext cx="495375" cy="111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4" name="直線コネクタ 313"/>
              <p:cNvCxnSpPr>
                <a:stCxn id="403" idx="0"/>
              </p:cNvCxnSpPr>
              <p:nvPr/>
            </p:nvCxnSpPr>
            <p:spPr>
              <a:xfrm rot="5400000">
                <a:off x="8507931" y="4970996"/>
                <a:ext cx="495560" cy="21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5" name="テキスト ボックス 314"/>
              <p:cNvSpPr txBox="1"/>
              <p:nvPr/>
            </p:nvSpPr>
            <p:spPr>
              <a:xfrm>
                <a:off x="737933" y="3936296"/>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316" name="テキスト ボックス 315"/>
              <p:cNvSpPr txBox="1"/>
              <p:nvPr/>
            </p:nvSpPr>
            <p:spPr>
              <a:xfrm>
                <a:off x="2134739" y="3928395"/>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317" name="テキスト ボックス 316"/>
              <p:cNvSpPr txBox="1"/>
              <p:nvPr/>
            </p:nvSpPr>
            <p:spPr>
              <a:xfrm>
                <a:off x="3660334" y="3911938"/>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318" name="テキスト ボックス 317"/>
              <p:cNvSpPr txBox="1"/>
              <p:nvPr/>
            </p:nvSpPr>
            <p:spPr>
              <a:xfrm>
                <a:off x="5460781" y="3931080"/>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319" name="テキスト ボックス 318"/>
              <p:cNvSpPr txBox="1"/>
              <p:nvPr/>
            </p:nvSpPr>
            <p:spPr>
              <a:xfrm>
                <a:off x="7029757" y="391179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320" name="テキスト ボックス 319"/>
              <p:cNvSpPr txBox="1"/>
              <p:nvPr/>
            </p:nvSpPr>
            <p:spPr>
              <a:xfrm>
                <a:off x="7996503" y="3925864"/>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321" name="直線コネクタ 320"/>
              <p:cNvCxnSpPr/>
              <p:nvPr/>
            </p:nvCxnSpPr>
            <p:spPr>
              <a:xfrm>
                <a:off x="184532" y="5793334"/>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2" name="正方形/長方形 321"/>
              <p:cNvSpPr/>
              <p:nvPr/>
            </p:nvSpPr>
            <p:spPr>
              <a:xfrm>
                <a:off x="2486400" y="4200827"/>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3" name="テキスト ボックス 322"/>
              <p:cNvSpPr txBox="1"/>
              <p:nvPr/>
            </p:nvSpPr>
            <p:spPr>
              <a:xfrm>
                <a:off x="2517966" y="4151512"/>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324" name="図形グループ 479"/>
              <p:cNvGrpSpPr/>
              <p:nvPr/>
            </p:nvGrpSpPr>
            <p:grpSpPr>
              <a:xfrm>
                <a:off x="2144505" y="4150215"/>
                <a:ext cx="288652" cy="230832"/>
                <a:chOff x="1759539" y="977135"/>
                <a:chExt cx="288652" cy="230832"/>
              </a:xfrm>
            </p:grpSpPr>
            <p:sp>
              <p:nvSpPr>
                <p:cNvPr id="483" name="正方形/長方形 334"/>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4" name="テキスト ボックス 33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5" name="図形グループ 482"/>
              <p:cNvGrpSpPr/>
              <p:nvPr/>
            </p:nvGrpSpPr>
            <p:grpSpPr>
              <a:xfrm>
                <a:off x="1287025" y="4149676"/>
                <a:ext cx="288652" cy="230832"/>
                <a:chOff x="1756364" y="977135"/>
                <a:chExt cx="288652" cy="230832"/>
              </a:xfrm>
            </p:grpSpPr>
            <p:sp>
              <p:nvSpPr>
                <p:cNvPr id="481" name="正方形/長方形 33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2" name="テキスト ボックス 338"/>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6" name="図形グループ 488"/>
              <p:cNvGrpSpPr/>
              <p:nvPr/>
            </p:nvGrpSpPr>
            <p:grpSpPr>
              <a:xfrm>
                <a:off x="3547091" y="4146501"/>
                <a:ext cx="288652" cy="230832"/>
                <a:chOff x="1756364" y="977135"/>
                <a:chExt cx="288652" cy="230832"/>
              </a:xfrm>
            </p:grpSpPr>
            <p:sp>
              <p:nvSpPr>
                <p:cNvPr id="479" name="正方形/長方形 34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0" name="テキスト ボックス 34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7" name="図形グループ 491"/>
              <p:cNvGrpSpPr/>
              <p:nvPr/>
            </p:nvGrpSpPr>
            <p:grpSpPr>
              <a:xfrm>
                <a:off x="5119683" y="4149676"/>
                <a:ext cx="288652" cy="230832"/>
                <a:chOff x="1756364" y="977135"/>
                <a:chExt cx="288652" cy="230832"/>
              </a:xfrm>
            </p:grpSpPr>
            <p:sp>
              <p:nvSpPr>
                <p:cNvPr id="477" name="正方形/長方形 34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8" name="テキスト ボックス 344"/>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8" name="図形グループ 494"/>
              <p:cNvGrpSpPr/>
              <p:nvPr/>
            </p:nvGrpSpPr>
            <p:grpSpPr>
              <a:xfrm>
                <a:off x="7270593" y="4148058"/>
                <a:ext cx="288652" cy="230832"/>
                <a:chOff x="1756364" y="977135"/>
                <a:chExt cx="288652" cy="230832"/>
              </a:xfrm>
            </p:grpSpPr>
            <p:sp>
              <p:nvSpPr>
                <p:cNvPr id="475" name="正方形/長方形 34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6" name="テキスト ボックス 47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9" name="図形グループ 497"/>
              <p:cNvGrpSpPr/>
              <p:nvPr/>
            </p:nvGrpSpPr>
            <p:grpSpPr>
              <a:xfrm>
                <a:off x="4238410" y="4148842"/>
                <a:ext cx="288652" cy="230832"/>
                <a:chOff x="1756364" y="977134"/>
                <a:chExt cx="288652" cy="230832"/>
              </a:xfrm>
            </p:grpSpPr>
            <p:sp>
              <p:nvSpPr>
                <p:cNvPr id="473" name="正方形/長方形 47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4" name="テキスト ボックス 47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0" name="図形グループ 500"/>
              <p:cNvGrpSpPr/>
              <p:nvPr/>
            </p:nvGrpSpPr>
            <p:grpSpPr>
              <a:xfrm>
                <a:off x="5826196" y="4148842"/>
                <a:ext cx="288652" cy="230832"/>
                <a:chOff x="1756364" y="977134"/>
                <a:chExt cx="288652" cy="230832"/>
              </a:xfrm>
            </p:grpSpPr>
            <p:sp>
              <p:nvSpPr>
                <p:cNvPr id="471" name="正方形/長方形 47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2" name="テキスト ボックス 35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1" name="図形グループ 503"/>
              <p:cNvGrpSpPr/>
              <p:nvPr/>
            </p:nvGrpSpPr>
            <p:grpSpPr>
              <a:xfrm>
                <a:off x="6911390" y="4146547"/>
                <a:ext cx="288652" cy="230832"/>
                <a:chOff x="1756364" y="977135"/>
                <a:chExt cx="288652" cy="230832"/>
              </a:xfrm>
            </p:grpSpPr>
            <p:sp>
              <p:nvSpPr>
                <p:cNvPr id="469" name="正方形/長方形 35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0" name="テキスト ボックス 469"/>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2" name="図形グループ 506"/>
              <p:cNvGrpSpPr/>
              <p:nvPr/>
            </p:nvGrpSpPr>
            <p:grpSpPr>
              <a:xfrm>
                <a:off x="7801965" y="4144497"/>
                <a:ext cx="288652" cy="230832"/>
                <a:chOff x="1756364" y="977135"/>
                <a:chExt cx="288652" cy="230832"/>
              </a:xfrm>
            </p:grpSpPr>
            <p:sp>
              <p:nvSpPr>
                <p:cNvPr id="467" name="正方形/長方形 46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8" name="テキスト ボックス 467"/>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3" name="図形グループ 509"/>
              <p:cNvGrpSpPr/>
              <p:nvPr/>
            </p:nvGrpSpPr>
            <p:grpSpPr>
              <a:xfrm>
                <a:off x="8163355" y="4145488"/>
                <a:ext cx="288652" cy="230832"/>
                <a:chOff x="1756364" y="977134"/>
                <a:chExt cx="288652" cy="230832"/>
              </a:xfrm>
            </p:grpSpPr>
            <p:sp>
              <p:nvSpPr>
                <p:cNvPr id="465" name="正方形/長方形 46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6" name="テキスト ボックス 36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34" name="直線コネクタ 333"/>
              <p:cNvCxnSpPr/>
              <p:nvPr/>
            </p:nvCxnSpPr>
            <p:spPr>
              <a:xfrm rot="16200000" flipH="1">
                <a:off x="638399" y="5157404"/>
                <a:ext cx="2113698"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5" name="直線コネクタ 334"/>
              <p:cNvCxnSpPr/>
              <p:nvPr/>
            </p:nvCxnSpPr>
            <p:spPr>
              <a:xfrm rot="5400000">
                <a:off x="3775201" y="5154281"/>
                <a:ext cx="2107450"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6" name="直線コネクタ 335"/>
              <p:cNvCxnSpPr/>
              <p:nvPr/>
            </p:nvCxnSpPr>
            <p:spPr>
              <a:xfrm rot="16200000" flipH="1">
                <a:off x="6622279" y="5132493"/>
                <a:ext cx="2122249"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7" name="直線コネクタ 336"/>
              <p:cNvCxnSpPr>
                <a:stCxn id="390" idx="0"/>
              </p:cNvCxnSpPr>
              <p:nvPr/>
            </p:nvCxnSpPr>
            <p:spPr>
              <a:xfrm rot="5400000">
                <a:off x="751721" y="4972963"/>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8" name="直線コネクタ 337"/>
              <p:cNvCxnSpPr>
                <a:stCxn id="389" idx="0"/>
              </p:cNvCxnSpPr>
              <p:nvPr/>
            </p:nvCxnSpPr>
            <p:spPr>
              <a:xfrm rot="5400000">
                <a:off x="924552" y="4975102"/>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9" name="直線コネクタ 338"/>
              <p:cNvCxnSpPr>
                <a:stCxn id="388" idx="0"/>
              </p:cNvCxnSpPr>
              <p:nvPr/>
            </p:nvCxnSpPr>
            <p:spPr>
              <a:xfrm rot="5400000">
                <a:off x="1099684" y="4972853"/>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0" name="直線コネクタ 339"/>
              <p:cNvCxnSpPr>
                <a:stCxn id="387" idx="0"/>
              </p:cNvCxnSpPr>
              <p:nvPr/>
            </p:nvCxnSpPr>
            <p:spPr>
              <a:xfrm rot="5400000">
                <a:off x="1274102" y="4973404"/>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41" name="図形グループ 547"/>
              <p:cNvGrpSpPr/>
              <p:nvPr/>
            </p:nvGrpSpPr>
            <p:grpSpPr>
              <a:xfrm>
                <a:off x="943005" y="4150215"/>
                <a:ext cx="288652" cy="230832"/>
                <a:chOff x="1756364" y="977135"/>
                <a:chExt cx="288652" cy="230832"/>
              </a:xfrm>
            </p:grpSpPr>
            <p:sp>
              <p:nvSpPr>
                <p:cNvPr id="463" name="正方形/長方形 46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2" name="図形グループ 550"/>
              <p:cNvGrpSpPr/>
              <p:nvPr/>
            </p:nvGrpSpPr>
            <p:grpSpPr>
              <a:xfrm>
                <a:off x="598985" y="4150754"/>
                <a:ext cx="288652" cy="230832"/>
                <a:chOff x="1756364" y="977135"/>
                <a:chExt cx="288652" cy="230832"/>
              </a:xfrm>
            </p:grpSpPr>
            <p:sp>
              <p:nvSpPr>
                <p:cNvPr id="461" name="正方形/長方形 46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2" name="テキスト ボックス 46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3" name="図形グループ 557"/>
              <p:cNvGrpSpPr/>
              <p:nvPr/>
            </p:nvGrpSpPr>
            <p:grpSpPr>
              <a:xfrm>
                <a:off x="254965" y="4151293"/>
                <a:ext cx="288652" cy="230832"/>
                <a:chOff x="1756364" y="977135"/>
                <a:chExt cx="288652" cy="230832"/>
              </a:xfrm>
            </p:grpSpPr>
            <p:sp>
              <p:nvSpPr>
                <p:cNvPr id="459" name="正方形/長方形 45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0" name="テキスト ボックス 459"/>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44" name="直線コネクタ 322"/>
              <p:cNvCxnSpPr/>
              <p:nvPr/>
            </p:nvCxnSpPr>
            <p:spPr>
              <a:xfrm rot="5400000">
                <a:off x="1886626"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5" name="正方形/長方形 323"/>
              <p:cNvSpPr/>
              <p:nvPr/>
            </p:nvSpPr>
            <p:spPr>
              <a:xfrm>
                <a:off x="2310920"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6" name="二等辺三角形 324"/>
              <p:cNvSpPr/>
              <p:nvPr/>
            </p:nvSpPr>
            <p:spPr>
              <a:xfrm flipV="1">
                <a:off x="230106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7" name="テキスト ボックス 325"/>
              <p:cNvSpPr txBox="1"/>
              <p:nvPr/>
            </p:nvSpPr>
            <p:spPr>
              <a:xfrm>
                <a:off x="2257600" y="4375570"/>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348" name="二等辺三角形 326"/>
              <p:cNvSpPr/>
              <p:nvPr/>
            </p:nvSpPr>
            <p:spPr>
              <a:xfrm flipV="1">
                <a:off x="2124641"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9" name="正方形/長方形 327"/>
              <p:cNvSpPr/>
              <p:nvPr/>
            </p:nvSpPr>
            <p:spPr>
              <a:xfrm>
                <a:off x="2137856"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0" name="直線コネクタ 328"/>
              <p:cNvCxnSpPr/>
              <p:nvPr/>
            </p:nvCxnSpPr>
            <p:spPr>
              <a:xfrm rot="16200000" flipH="1">
                <a:off x="1745359" y="5182276"/>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1" name="テキスト ボックス 329"/>
              <p:cNvSpPr txBox="1"/>
              <p:nvPr/>
            </p:nvSpPr>
            <p:spPr>
              <a:xfrm>
                <a:off x="2080419" y="4377860"/>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352" name="直線コネクタ 330"/>
              <p:cNvCxnSpPr/>
              <p:nvPr/>
            </p:nvCxnSpPr>
            <p:spPr>
              <a:xfrm rot="5400000">
                <a:off x="1541799"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3" name="正方形/長方形 331"/>
              <p:cNvSpPr/>
              <p:nvPr/>
            </p:nvSpPr>
            <p:spPr>
              <a:xfrm>
                <a:off x="1966093"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4" name="二等辺三角形 353"/>
              <p:cNvSpPr/>
              <p:nvPr/>
            </p:nvSpPr>
            <p:spPr>
              <a:xfrm flipV="1">
                <a:off x="1956236"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5" name="テキスト ボックス 354"/>
              <p:cNvSpPr txBox="1"/>
              <p:nvPr/>
            </p:nvSpPr>
            <p:spPr>
              <a:xfrm>
                <a:off x="1912773" y="4375570"/>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356" name="二等辺三角形 355"/>
              <p:cNvSpPr/>
              <p:nvPr/>
            </p:nvSpPr>
            <p:spPr>
              <a:xfrm flipV="1">
                <a:off x="1779814"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7" name="正方形/長方形 356"/>
              <p:cNvSpPr/>
              <p:nvPr/>
            </p:nvSpPr>
            <p:spPr>
              <a:xfrm>
                <a:off x="1793029"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8" name="直線コネクタ 357"/>
              <p:cNvCxnSpPr>
                <a:stCxn id="356" idx="0"/>
              </p:cNvCxnSpPr>
              <p:nvPr/>
            </p:nvCxnSpPr>
            <p:spPr>
              <a:xfrm rot="16200000" flipH="1">
                <a:off x="1400532"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9" name="テキスト ボックス 358"/>
              <p:cNvSpPr txBox="1"/>
              <p:nvPr/>
            </p:nvSpPr>
            <p:spPr>
              <a:xfrm>
                <a:off x="1735592" y="4377860"/>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360" name="図形グループ 595"/>
              <p:cNvGrpSpPr/>
              <p:nvPr/>
            </p:nvGrpSpPr>
            <p:grpSpPr>
              <a:xfrm>
                <a:off x="1792014" y="4150215"/>
                <a:ext cx="288652" cy="230832"/>
                <a:chOff x="1756364" y="977135"/>
                <a:chExt cx="288652" cy="230832"/>
              </a:xfrm>
            </p:grpSpPr>
            <p:sp>
              <p:nvSpPr>
                <p:cNvPr id="457" name="正方形/長方形 45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8" name="テキスト ボックス 457"/>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361" name="正方形/長方形 339"/>
              <p:cNvSpPr/>
              <p:nvPr/>
            </p:nvSpPr>
            <p:spPr>
              <a:xfrm>
                <a:off x="24299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2" name="直線コネクタ 340"/>
              <p:cNvCxnSpPr>
                <a:stCxn id="394" idx="0"/>
              </p:cNvCxnSpPr>
              <p:nvPr/>
            </p:nvCxnSpPr>
            <p:spPr>
              <a:xfrm rot="5400000">
                <a:off x="57555" y="4971768"/>
                <a:ext cx="499507" cy="10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3" name="正方形/長方形 341"/>
              <p:cNvSpPr/>
              <p:nvPr/>
            </p:nvSpPr>
            <p:spPr>
              <a:xfrm>
                <a:off x="41606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4" name="直線コネクタ 363"/>
              <p:cNvCxnSpPr>
                <a:stCxn id="365" idx="0"/>
              </p:cNvCxnSpPr>
              <p:nvPr/>
            </p:nvCxnSpPr>
            <p:spPr>
              <a:xfrm rot="5400000">
                <a:off x="2800751" y="5182313"/>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5" name="二等辺三角形 364"/>
              <p:cNvSpPr/>
              <p:nvPr/>
            </p:nvSpPr>
            <p:spPr>
              <a:xfrm flipV="1">
                <a:off x="3180805"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6" name="テキスト ボックス 365"/>
              <p:cNvSpPr txBox="1"/>
              <p:nvPr/>
            </p:nvSpPr>
            <p:spPr>
              <a:xfrm>
                <a:off x="3137342" y="437557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367" name="二等辺三角形 366"/>
              <p:cNvSpPr/>
              <p:nvPr/>
            </p:nvSpPr>
            <p:spPr>
              <a:xfrm flipV="1">
                <a:off x="300438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8" name="直線コネクタ 367"/>
              <p:cNvCxnSpPr>
                <a:stCxn id="367" idx="0"/>
              </p:cNvCxnSpPr>
              <p:nvPr/>
            </p:nvCxnSpPr>
            <p:spPr>
              <a:xfrm rot="16200000" flipH="1">
                <a:off x="2625101"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9" name="テキスト ボックス 368"/>
              <p:cNvSpPr txBox="1"/>
              <p:nvPr/>
            </p:nvSpPr>
            <p:spPr>
              <a:xfrm>
                <a:off x="2960161" y="4377860"/>
                <a:ext cx="237697" cy="230832"/>
              </a:xfrm>
              <a:prstGeom prst="rect">
                <a:avLst/>
              </a:prstGeom>
              <a:noFill/>
            </p:spPr>
            <p:txBody>
              <a:bodyPr wrap="none" rtlCol="0">
                <a:spAutoFit/>
              </a:bodyPr>
              <a:lstStyle/>
              <a:p>
                <a:r>
                  <a:rPr lang="en-US" altLang="ja-JP" sz="900" dirty="0" smtClean="0"/>
                  <a:t>F</a:t>
                </a:r>
                <a:endParaRPr kumimoji="1" lang="ja-JP" altLang="en-US" sz="900" dirty="0"/>
              </a:p>
            </p:txBody>
          </p:sp>
          <p:cxnSp>
            <p:nvCxnSpPr>
              <p:cNvPr id="370" name="直線コネクタ 369"/>
              <p:cNvCxnSpPr/>
              <p:nvPr/>
            </p:nvCxnSpPr>
            <p:spPr>
              <a:xfrm rot="5400000">
                <a:off x="3098498" y="531069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1" name="直線コネクタ 370"/>
              <p:cNvCxnSpPr/>
              <p:nvPr/>
            </p:nvCxnSpPr>
            <p:spPr>
              <a:xfrm>
                <a:off x="3431109" y="4983015"/>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2" name="二等辺三角形 371"/>
              <p:cNvSpPr/>
              <p:nvPr/>
            </p:nvSpPr>
            <p:spPr>
              <a:xfrm flipV="1">
                <a:off x="3445134" y="444145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3" name="直線コネクタ 372"/>
              <p:cNvCxnSpPr>
                <a:stCxn id="372" idx="0"/>
              </p:cNvCxnSpPr>
              <p:nvPr/>
            </p:nvCxnSpPr>
            <p:spPr>
              <a:xfrm rot="5400000">
                <a:off x="3393685" y="4856186"/>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テキスト ボックス 373"/>
              <p:cNvSpPr txBox="1"/>
              <p:nvPr/>
            </p:nvSpPr>
            <p:spPr>
              <a:xfrm>
                <a:off x="3396283" y="4372243"/>
                <a:ext cx="263564" cy="246221"/>
              </a:xfrm>
              <a:prstGeom prst="rect">
                <a:avLst/>
              </a:prstGeom>
              <a:noFill/>
            </p:spPr>
            <p:txBody>
              <a:bodyPr wrap="none" rtlCol="0">
                <a:spAutoFit/>
              </a:bodyPr>
              <a:lstStyle/>
              <a:p>
                <a:r>
                  <a:rPr lang="en-US" altLang="ja-JP" sz="1000" dirty="0"/>
                  <a:t>D</a:t>
                </a:r>
                <a:endParaRPr kumimoji="1" lang="ja-JP" altLang="en-US" sz="1000" dirty="0"/>
              </a:p>
            </p:txBody>
          </p:sp>
          <p:grpSp>
            <p:nvGrpSpPr>
              <p:cNvPr id="375" name="図形グループ 616"/>
              <p:cNvGrpSpPr/>
              <p:nvPr/>
            </p:nvGrpSpPr>
            <p:grpSpPr>
              <a:xfrm>
                <a:off x="3026145" y="4146501"/>
                <a:ext cx="288652" cy="230832"/>
                <a:chOff x="1756364" y="977135"/>
                <a:chExt cx="288652" cy="230832"/>
              </a:xfrm>
            </p:grpSpPr>
            <p:sp>
              <p:nvSpPr>
                <p:cNvPr id="455" name="正方形/長方形 45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6" name="テキスト ボックス 45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6" name="直線コネクタ 375"/>
              <p:cNvCxnSpPr/>
              <p:nvPr/>
            </p:nvCxnSpPr>
            <p:spPr>
              <a:xfrm>
                <a:off x="5792757" y="5120758"/>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77" name="図形グループ 635"/>
              <p:cNvGrpSpPr/>
              <p:nvPr/>
            </p:nvGrpSpPr>
            <p:grpSpPr>
              <a:xfrm>
                <a:off x="6320543" y="4147579"/>
                <a:ext cx="288652" cy="230832"/>
                <a:chOff x="1756364" y="977135"/>
                <a:chExt cx="288652" cy="230832"/>
              </a:xfrm>
            </p:grpSpPr>
            <p:sp>
              <p:nvSpPr>
                <p:cNvPr id="453" name="正方形/長方形 45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4" name="テキスト ボックス 453"/>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8" name="直線コネクタ 377"/>
              <p:cNvCxnSpPr>
                <a:stCxn id="379" idx="0"/>
              </p:cNvCxnSpPr>
              <p:nvPr/>
            </p:nvCxnSpPr>
            <p:spPr>
              <a:xfrm rot="5400000">
                <a:off x="6115351" y="5179138"/>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9" name="二等辺三角形 378"/>
              <p:cNvSpPr/>
              <p:nvPr/>
            </p:nvSpPr>
            <p:spPr>
              <a:xfrm flipV="1">
                <a:off x="6495405"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0" name="テキスト ボックス 358"/>
              <p:cNvSpPr txBox="1"/>
              <p:nvPr/>
            </p:nvSpPr>
            <p:spPr>
              <a:xfrm>
                <a:off x="6451942" y="437239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381" name="二等辺三角形 380"/>
              <p:cNvSpPr/>
              <p:nvPr/>
            </p:nvSpPr>
            <p:spPr>
              <a:xfrm flipV="1">
                <a:off x="6318983"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82" name="直線コネクタ 381"/>
              <p:cNvCxnSpPr>
                <a:stCxn id="381" idx="0"/>
              </p:cNvCxnSpPr>
              <p:nvPr/>
            </p:nvCxnSpPr>
            <p:spPr>
              <a:xfrm rot="16200000" flipH="1">
                <a:off x="5939701" y="517910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3" name="テキスト ボックス 382"/>
              <p:cNvSpPr txBox="1"/>
              <p:nvPr/>
            </p:nvSpPr>
            <p:spPr>
              <a:xfrm>
                <a:off x="6274760" y="4374686"/>
                <a:ext cx="241022" cy="230832"/>
              </a:xfrm>
              <a:prstGeom prst="rect">
                <a:avLst/>
              </a:prstGeom>
              <a:noFill/>
            </p:spPr>
            <p:txBody>
              <a:bodyPr wrap="none" rtlCol="0">
                <a:spAutoFit/>
              </a:bodyPr>
              <a:lstStyle/>
              <a:p>
                <a:r>
                  <a:rPr lang="en-US" altLang="ja-JP" sz="900" dirty="0" smtClean="0"/>
                  <a:t>E</a:t>
                </a:r>
                <a:endParaRPr kumimoji="1" lang="ja-JP" altLang="en-US" sz="900" dirty="0"/>
              </a:p>
            </p:txBody>
          </p:sp>
          <p:grpSp>
            <p:nvGrpSpPr>
              <p:cNvPr id="384" name="図形グループ 649"/>
              <p:cNvGrpSpPr/>
              <p:nvPr/>
            </p:nvGrpSpPr>
            <p:grpSpPr>
              <a:xfrm>
                <a:off x="8514955" y="4149344"/>
                <a:ext cx="288652" cy="230832"/>
                <a:chOff x="1756364" y="977135"/>
                <a:chExt cx="288652" cy="230832"/>
              </a:xfrm>
            </p:grpSpPr>
            <p:sp>
              <p:nvSpPr>
                <p:cNvPr id="451" name="正方形/長方形 45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2" name="テキスト ボックス 45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85" name="直線コネクタ 384"/>
              <p:cNvCxnSpPr/>
              <p:nvPr/>
            </p:nvCxnSpPr>
            <p:spPr>
              <a:xfrm>
                <a:off x="188629" y="5376536"/>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6" name="直線コネクタ 385"/>
              <p:cNvCxnSpPr>
                <a:stCxn id="393" idx="0"/>
              </p:cNvCxnSpPr>
              <p:nvPr/>
            </p:nvCxnSpPr>
            <p:spPr>
              <a:xfrm rot="5400000">
                <a:off x="233775" y="4970085"/>
                <a:ext cx="496339" cy="306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7" name="二等辺三角形 386"/>
              <p:cNvSpPr/>
              <p:nvPr/>
            </p:nvSpPr>
            <p:spPr>
              <a:xfrm flipV="1">
                <a:off x="1448346" y="44408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8" name="二等辺三角形 387"/>
              <p:cNvSpPr/>
              <p:nvPr/>
            </p:nvSpPr>
            <p:spPr>
              <a:xfrm flipV="1">
                <a:off x="1272722" y="44399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9" name="二等辺三角形 388"/>
              <p:cNvSpPr/>
              <p:nvPr/>
            </p:nvSpPr>
            <p:spPr>
              <a:xfrm flipV="1">
                <a:off x="1097098" y="4439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0" name="二等辺三角形 389"/>
              <p:cNvSpPr/>
              <p:nvPr/>
            </p:nvSpPr>
            <p:spPr>
              <a:xfrm flipV="1">
                <a:off x="924649" y="44382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1" name="二等辺三角形 390"/>
              <p:cNvSpPr/>
              <p:nvPr/>
            </p:nvSpPr>
            <p:spPr>
              <a:xfrm flipV="1">
                <a:off x="749025" y="443732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2" name="二等辺三角形 391"/>
              <p:cNvSpPr/>
              <p:nvPr/>
            </p:nvSpPr>
            <p:spPr>
              <a:xfrm flipV="1">
                <a:off x="576576" y="443643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3" name="二等辺三角形 392"/>
              <p:cNvSpPr/>
              <p:nvPr/>
            </p:nvSpPr>
            <p:spPr>
              <a:xfrm flipV="1">
                <a:off x="407302" y="44355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4" name="二等辺三角形 393"/>
              <p:cNvSpPr/>
              <p:nvPr/>
            </p:nvSpPr>
            <p:spPr>
              <a:xfrm flipV="1">
                <a:off x="231678" y="44346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5" name="テキスト ボックス 373"/>
              <p:cNvSpPr txBox="1"/>
              <p:nvPr/>
            </p:nvSpPr>
            <p:spPr>
              <a:xfrm>
                <a:off x="526760" y="4373019"/>
                <a:ext cx="243589" cy="246221"/>
              </a:xfrm>
              <a:prstGeom prst="rect">
                <a:avLst/>
              </a:prstGeom>
              <a:noFill/>
            </p:spPr>
            <p:txBody>
              <a:bodyPr wrap="none" rtlCol="0">
                <a:spAutoFit/>
              </a:bodyPr>
              <a:lstStyle/>
              <a:p>
                <a:r>
                  <a:rPr lang="en-US" altLang="ja-JP" sz="1000" dirty="0" smtClean="0"/>
                  <a:t>F</a:t>
                </a:r>
                <a:endParaRPr kumimoji="1" lang="ja-JP" altLang="en-US" sz="1000" dirty="0"/>
              </a:p>
            </p:txBody>
          </p:sp>
          <p:sp>
            <p:nvSpPr>
              <p:cNvPr id="396" name="テキスト ボックス 395"/>
              <p:cNvSpPr txBox="1"/>
              <p:nvPr/>
            </p:nvSpPr>
            <p:spPr>
              <a:xfrm>
                <a:off x="700326" y="4373030"/>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397" name="テキスト ボックス 375"/>
              <p:cNvSpPr txBox="1"/>
              <p:nvPr/>
            </p:nvSpPr>
            <p:spPr>
              <a:xfrm>
                <a:off x="876190" y="4373019"/>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398" name="テキスト ボックス 397"/>
              <p:cNvSpPr txBox="1"/>
              <p:nvPr/>
            </p:nvSpPr>
            <p:spPr>
              <a:xfrm>
                <a:off x="1049755" y="4373030"/>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399" name="テキスト ボックス 398"/>
              <p:cNvSpPr txBox="1"/>
              <p:nvPr/>
            </p:nvSpPr>
            <p:spPr>
              <a:xfrm>
                <a:off x="1222265" y="4373019"/>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00" name="テキスト ボックス 399"/>
              <p:cNvSpPr txBox="1"/>
              <p:nvPr/>
            </p:nvSpPr>
            <p:spPr>
              <a:xfrm>
                <a:off x="1395830" y="4373030"/>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01" name="テキスト ボックス 400"/>
              <p:cNvSpPr txBox="1"/>
              <p:nvPr/>
            </p:nvSpPr>
            <p:spPr>
              <a:xfrm>
                <a:off x="181210" y="4373019"/>
                <a:ext cx="264566"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402" name="テキスト ボックス 401"/>
              <p:cNvSpPr txBox="1"/>
              <p:nvPr/>
            </p:nvSpPr>
            <p:spPr>
              <a:xfrm>
                <a:off x="354775" y="4373030"/>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403" name="二等辺三角形 402"/>
              <p:cNvSpPr/>
              <p:nvPr/>
            </p:nvSpPr>
            <p:spPr>
              <a:xfrm flipV="1">
                <a:off x="8680631"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4" name="テキスト ボックス 382"/>
              <p:cNvSpPr txBox="1"/>
              <p:nvPr/>
            </p:nvSpPr>
            <p:spPr>
              <a:xfrm>
                <a:off x="8637168" y="4376232"/>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405" name="二等辺三角形 404"/>
              <p:cNvSpPr/>
              <p:nvPr/>
            </p:nvSpPr>
            <p:spPr>
              <a:xfrm flipV="1">
                <a:off x="850420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6" name="テキスト ボックス 405"/>
              <p:cNvSpPr txBox="1"/>
              <p:nvPr/>
            </p:nvSpPr>
            <p:spPr>
              <a:xfrm>
                <a:off x="8459987" y="4375348"/>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07" name="二等辺三角形 406"/>
              <p:cNvSpPr/>
              <p:nvPr/>
            </p:nvSpPr>
            <p:spPr>
              <a:xfrm flipV="1">
                <a:off x="831357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8" name="テキスト ボックス 407"/>
              <p:cNvSpPr txBox="1"/>
              <p:nvPr/>
            </p:nvSpPr>
            <p:spPr>
              <a:xfrm>
                <a:off x="8266941" y="4373057"/>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09" name="二等辺三角形 408"/>
              <p:cNvSpPr/>
              <p:nvPr/>
            </p:nvSpPr>
            <p:spPr>
              <a:xfrm flipV="1">
                <a:off x="813715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0" name="テキスト ボックス 409"/>
              <p:cNvSpPr txBox="1"/>
              <p:nvPr/>
            </p:nvSpPr>
            <p:spPr>
              <a:xfrm>
                <a:off x="8089760" y="4375348"/>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11" name="二等辺三角形 410"/>
              <p:cNvSpPr/>
              <p:nvPr/>
            </p:nvSpPr>
            <p:spPr>
              <a:xfrm flipV="1">
                <a:off x="796557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2" name="テキスト ボックス 411"/>
              <p:cNvSpPr txBox="1"/>
              <p:nvPr/>
            </p:nvSpPr>
            <p:spPr>
              <a:xfrm>
                <a:off x="7922114" y="4373057"/>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13" name="二等辺三角形 412"/>
              <p:cNvSpPr/>
              <p:nvPr/>
            </p:nvSpPr>
            <p:spPr>
              <a:xfrm flipV="1">
                <a:off x="7789155"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4" name="テキスト ボックス 413"/>
              <p:cNvSpPr txBox="1"/>
              <p:nvPr/>
            </p:nvSpPr>
            <p:spPr>
              <a:xfrm>
                <a:off x="7744933" y="4375348"/>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15" name="二等辺三角形 414"/>
              <p:cNvSpPr/>
              <p:nvPr/>
            </p:nvSpPr>
            <p:spPr>
              <a:xfrm flipV="1">
                <a:off x="7422762" y="443837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6" name="二等辺三角形 415"/>
              <p:cNvSpPr/>
              <p:nvPr/>
            </p:nvSpPr>
            <p:spPr>
              <a:xfrm flipV="1">
                <a:off x="7247138" y="44374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7" name="二等辺三角形 416"/>
              <p:cNvSpPr/>
              <p:nvPr/>
            </p:nvSpPr>
            <p:spPr>
              <a:xfrm flipV="1">
                <a:off x="7071514" y="443659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二等辺三角形 417"/>
              <p:cNvSpPr/>
              <p:nvPr/>
            </p:nvSpPr>
            <p:spPr>
              <a:xfrm flipV="1">
                <a:off x="6895890" y="443570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9" name="テキスト ボックス 418"/>
              <p:cNvSpPr txBox="1"/>
              <p:nvPr/>
            </p:nvSpPr>
            <p:spPr>
              <a:xfrm>
                <a:off x="6847431" y="4370506"/>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20" name="テキスト ボックス 419"/>
              <p:cNvSpPr txBox="1"/>
              <p:nvPr/>
            </p:nvSpPr>
            <p:spPr>
              <a:xfrm>
                <a:off x="7024170" y="43705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21" name="テキスト ボックス 420"/>
              <p:cNvSpPr txBox="1"/>
              <p:nvPr/>
            </p:nvSpPr>
            <p:spPr>
              <a:xfrm>
                <a:off x="7196681" y="4370506"/>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22" name="テキスト ボックス 421"/>
              <p:cNvSpPr txBox="1"/>
              <p:nvPr/>
            </p:nvSpPr>
            <p:spPr>
              <a:xfrm>
                <a:off x="7370246" y="43705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23" name="二等辺三角形 422"/>
              <p:cNvSpPr/>
              <p:nvPr/>
            </p:nvSpPr>
            <p:spPr>
              <a:xfrm flipV="1">
                <a:off x="8316754"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4" name="テキスト ボックス 423"/>
              <p:cNvSpPr txBox="1"/>
              <p:nvPr/>
            </p:nvSpPr>
            <p:spPr>
              <a:xfrm>
                <a:off x="8270117" y="109683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25" name="二等辺三角形 424"/>
              <p:cNvSpPr/>
              <p:nvPr/>
            </p:nvSpPr>
            <p:spPr>
              <a:xfrm flipV="1">
                <a:off x="814033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6" name="テキスト ボックス 425"/>
              <p:cNvSpPr txBox="1"/>
              <p:nvPr/>
            </p:nvSpPr>
            <p:spPr>
              <a:xfrm>
                <a:off x="8092935" y="109912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27" name="二等辺三角形 426"/>
              <p:cNvSpPr/>
              <p:nvPr/>
            </p:nvSpPr>
            <p:spPr>
              <a:xfrm flipV="1">
                <a:off x="796875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8" name="テキスト ボックス 427"/>
              <p:cNvSpPr txBox="1"/>
              <p:nvPr/>
            </p:nvSpPr>
            <p:spPr>
              <a:xfrm>
                <a:off x="7925289" y="109683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29" name="二等辺三角形 428"/>
              <p:cNvSpPr/>
              <p:nvPr/>
            </p:nvSpPr>
            <p:spPr>
              <a:xfrm flipV="1">
                <a:off x="7792330"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0" name="テキスト ボックス 429"/>
              <p:cNvSpPr txBox="1"/>
              <p:nvPr/>
            </p:nvSpPr>
            <p:spPr>
              <a:xfrm>
                <a:off x="7748108" y="109912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31" name="二等辺三角形 430"/>
              <p:cNvSpPr/>
              <p:nvPr/>
            </p:nvSpPr>
            <p:spPr>
              <a:xfrm flipV="1">
                <a:off x="7425937" y="116214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2" name="二等辺三角形 431"/>
              <p:cNvSpPr/>
              <p:nvPr/>
            </p:nvSpPr>
            <p:spPr>
              <a:xfrm flipV="1">
                <a:off x="7250313" y="11612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3" name="二等辺三角形 432"/>
              <p:cNvSpPr/>
              <p:nvPr/>
            </p:nvSpPr>
            <p:spPr>
              <a:xfrm flipV="1">
                <a:off x="7074689" y="11603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4" name="二等辺三角形 433"/>
              <p:cNvSpPr/>
              <p:nvPr/>
            </p:nvSpPr>
            <p:spPr>
              <a:xfrm flipV="1">
                <a:off x="6899065" y="115947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5" name="テキスト ボックス 434"/>
              <p:cNvSpPr txBox="1"/>
              <p:nvPr/>
            </p:nvSpPr>
            <p:spPr>
              <a:xfrm>
                <a:off x="6850606" y="109428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36" name="テキスト ボックス 435"/>
              <p:cNvSpPr txBox="1"/>
              <p:nvPr/>
            </p:nvSpPr>
            <p:spPr>
              <a:xfrm>
                <a:off x="7027346" y="109429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37" name="テキスト ボックス 436"/>
              <p:cNvSpPr txBox="1"/>
              <p:nvPr/>
            </p:nvSpPr>
            <p:spPr>
              <a:xfrm>
                <a:off x="7199856" y="109428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38" name="テキスト ボックス 437"/>
              <p:cNvSpPr txBox="1"/>
              <p:nvPr/>
            </p:nvSpPr>
            <p:spPr>
              <a:xfrm>
                <a:off x="7373421" y="109429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39" name="二等辺三角形 438"/>
              <p:cNvSpPr/>
              <p:nvPr/>
            </p:nvSpPr>
            <p:spPr>
              <a:xfrm flipV="1">
                <a:off x="307627" y="644122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0" name="テキスト ボックス 439"/>
              <p:cNvSpPr txBox="1"/>
              <p:nvPr/>
            </p:nvSpPr>
            <p:spPr>
              <a:xfrm>
                <a:off x="4005456" y="2920801"/>
                <a:ext cx="1742584" cy="707886"/>
              </a:xfrm>
              <a:prstGeom prst="rect">
                <a:avLst/>
              </a:prstGeom>
              <a:noFill/>
            </p:spPr>
            <p:txBody>
              <a:bodyPr wrap="none" rtlCol="0">
                <a:spAutoFit/>
              </a:bodyPr>
              <a:lstStyle/>
              <a:p>
                <a:pPr algn="ctr"/>
                <a:r>
                  <a:rPr kumimoji="1" lang="en-US" altLang="ja-JP" sz="2000" b="1" i="1" dirty="0" err="1" smtClean="0">
                    <a:solidFill>
                      <a:srgbClr val="0000FF"/>
                    </a:solidFill>
                  </a:rPr>
                  <a:t>SuperKEKB</a:t>
                </a:r>
                <a:r>
                  <a:rPr kumimoji="1" lang="en-US" altLang="ja-JP" sz="2000" b="1" i="1" dirty="0" smtClean="0">
                    <a:solidFill>
                      <a:srgbClr val="0000FF"/>
                    </a:solidFill>
                  </a:rPr>
                  <a:t>-RF</a:t>
                </a:r>
              </a:p>
              <a:p>
                <a:pPr algn="ctr"/>
                <a:r>
                  <a:rPr kumimoji="1" lang="en-US" altLang="ja-JP" sz="2000" b="1" i="1" dirty="0" smtClean="0">
                    <a:solidFill>
                      <a:srgbClr val="0000FF"/>
                    </a:solidFill>
                  </a:rPr>
                  <a:t> </a:t>
                </a:r>
                <a:r>
                  <a:rPr lang="en-US" altLang="ja-JP" sz="2000" b="1" i="1" dirty="0" smtClean="0">
                    <a:solidFill>
                      <a:srgbClr val="0000FF"/>
                    </a:solidFill>
                  </a:rPr>
                  <a:t>(ultimate</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441" name="テキスト ボックス 440"/>
              <p:cNvSpPr txBox="1"/>
              <p:nvPr/>
            </p:nvSpPr>
            <p:spPr>
              <a:xfrm>
                <a:off x="4252840" y="102064"/>
                <a:ext cx="1148459" cy="400111"/>
              </a:xfrm>
              <a:prstGeom prst="rect">
                <a:avLst/>
              </a:prstGeom>
              <a:noFill/>
            </p:spPr>
            <p:txBody>
              <a:bodyPr wrap="none" rtlCol="0">
                <a:spAutoFit/>
              </a:bodyPr>
              <a:lstStyle/>
              <a:p>
                <a:r>
                  <a:rPr kumimoji="1" lang="en-US" altLang="ja-JP" sz="2000" b="1" i="1" dirty="0" smtClean="0">
                    <a:solidFill>
                      <a:srgbClr val="0000FF"/>
                    </a:solidFill>
                  </a:rPr>
                  <a:t>KEKB-RF</a:t>
                </a:r>
                <a:endParaRPr kumimoji="1" lang="ja-JP" altLang="en-US" sz="2000" b="1" i="1" dirty="0">
                  <a:solidFill>
                    <a:srgbClr val="0000FF"/>
                  </a:solidFill>
                </a:endParaRPr>
              </a:p>
            </p:txBody>
          </p:sp>
          <p:sp>
            <p:nvSpPr>
              <p:cNvPr id="442" name="テキスト ボックス 441"/>
              <p:cNvSpPr txBox="1"/>
              <p:nvPr/>
            </p:nvSpPr>
            <p:spPr>
              <a:xfrm>
                <a:off x="3439772" y="5923285"/>
                <a:ext cx="968572" cy="246221"/>
              </a:xfrm>
              <a:prstGeom prst="rect">
                <a:avLst/>
              </a:prstGeom>
              <a:noFill/>
            </p:spPr>
            <p:txBody>
              <a:bodyPr wrap="none" rtlCol="0">
                <a:spAutoFit/>
              </a:bodyPr>
              <a:lstStyle/>
              <a:p>
                <a:r>
                  <a:rPr kumimoji="1" lang="en-US" altLang="ja-JP" sz="1000" dirty="0" smtClean="0">
                    <a:solidFill>
                      <a:srgbClr val="008000"/>
                    </a:solidFill>
                  </a:rPr>
                  <a:t>remove 4 ARES</a:t>
                </a:r>
                <a:endParaRPr kumimoji="1" lang="ja-JP" altLang="en-US" sz="1000" dirty="0">
                  <a:solidFill>
                    <a:srgbClr val="008000"/>
                  </a:solidFill>
                </a:endParaRPr>
              </a:p>
            </p:txBody>
          </p:sp>
          <p:sp>
            <p:nvSpPr>
              <p:cNvPr id="443" name="テキスト ボックス 442"/>
              <p:cNvSpPr txBox="1"/>
              <p:nvPr/>
            </p:nvSpPr>
            <p:spPr>
              <a:xfrm>
                <a:off x="1734029" y="5927330"/>
                <a:ext cx="941283" cy="246221"/>
              </a:xfrm>
              <a:prstGeom prst="rect">
                <a:avLst/>
              </a:prstGeom>
              <a:noFill/>
            </p:spPr>
            <p:txBody>
              <a:bodyPr wrap="none" rtlCol="0">
                <a:spAutoFit/>
              </a:bodyPr>
              <a:lstStyle/>
              <a:p>
                <a:r>
                  <a:rPr lang="en-US" altLang="ja-JP" sz="1000" dirty="0" smtClean="0">
                    <a:solidFill>
                      <a:srgbClr val="008000"/>
                    </a:solidFill>
                  </a:rPr>
                  <a:t>convert to LER</a:t>
                </a:r>
                <a:endParaRPr kumimoji="1" lang="ja-JP" altLang="en-US" sz="1000" dirty="0">
                  <a:solidFill>
                    <a:srgbClr val="008000"/>
                  </a:solidFill>
                </a:endParaRPr>
              </a:p>
            </p:txBody>
          </p:sp>
          <p:sp>
            <p:nvSpPr>
              <p:cNvPr id="444" name="テキスト ボックス 443"/>
              <p:cNvSpPr txBox="1"/>
              <p:nvPr/>
            </p:nvSpPr>
            <p:spPr>
              <a:xfrm>
                <a:off x="321540" y="5532398"/>
                <a:ext cx="767946" cy="246221"/>
              </a:xfrm>
              <a:prstGeom prst="rect">
                <a:avLst/>
              </a:prstGeom>
              <a:noFill/>
            </p:spPr>
            <p:txBody>
              <a:bodyPr wrap="none" rtlCol="0">
                <a:spAutoFit/>
              </a:bodyPr>
              <a:lstStyle/>
              <a:p>
                <a:r>
                  <a:rPr lang="en-US" altLang="ja-JP" sz="1000" dirty="0" smtClean="0">
                    <a:solidFill>
                      <a:srgbClr val="008000"/>
                    </a:solidFill>
                  </a:rPr>
                  <a:t>add 2 ARES</a:t>
                </a:r>
                <a:endParaRPr kumimoji="1" lang="ja-JP" altLang="en-US" sz="1000" dirty="0">
                  <a:solidFill>
                    <a:srgbClr val="008000"/>
                  </a:solidFill>
                </a:endParaRPr>
              </a:p>
            </p:txBody>
          </p:sp>
          <p:sp>
            <p:nvSpPr>
              <p:cNvPr id="445" name="テキスト ボックス 444"/>
              <p:cNvSpPr txBox="1"/>
              <p:nvPr/>
            </p:nvSpPr>
            <p:spPr>
              <a:xfrm>
                <a:off x="7692611" y="5516138"/>
                <a:ext cx="1258277" cy="276999"/>
              </a:xfrm>
              <a:prstGeom prst="rect">
                <a:avLst/>
              </a:prstGeom>
              <a:noFill/>
            </p:spPr>
            <p:txBody>
              <a:bodyPr wrap="none" rtlCol="0">
                <a:spAutoFit/>
              </a:bodyPr>
              <a:lstStyle/>
              <a:p>
                <a:r>
                  <a:rPr lang="en-US" altLang="ja-JP" sz="1200" dirty="0" smtClean="0">
                    <a:solidFill>
                      <a:srgbClr val="FF0000"/>
                    </a:solidFill>
                  </a:rPr>
                  <a:t>add 2 SC (option)</a:t>
                </a:r>
              </a:p>
            </p:txBody>
          </p:sp>
          <p:sp>
            <p:nvSpPr>
              <p:cNvPr id="446" name="テキスト ボックス 445"/>
              <p:cNvSpPr txBox="1"/>
              <p:nvPr/>
            </p:nvSpPr>
            <p:spPr>
              <a:xfrm>
                <a:off x="4082044" y="3676023"/>
                <a:ext cx="1608133" cy="461665"/>
              </a:xfrm>
              <a:prstGeom prst="rect">
                <a:avLst/>
              </a:prstGeom>
              <a:noFill/>
            </p:spPr>
            <p:txBody>
              <a:bodyPr wrap="none" rtlCol="0">
                <a:spAutoFit/>
              </a:bodyPr>
              <a:lstStyle/>
              <a:p>
                <a:r>
                  <a:rPr lang="en-US" altLang="ja-JP" sz="1200" dirty="0" smtClean="0">
                    <a:solidFill>
                      <a:srgbClr val="FF0000"/>
                    </a:solidFill>
                  </a:rPr>
                  <a:t>add 2 klystrons, HP&amp;LL</a:t>
                </a:r>
              </a:p>
              <a:p>
                <a:r>
                  <a:rPr lang="en-US" altLang="ja-JP" sz="1200" dirty="0" smtClean="0">
                    <a:solidFill>
                      <a:srgbClr val="FF0000"/>
                    </a:solidFill>
                  </a:rPr>
                  <a:t>add</a:t>
                </a:r>
                <a:r>
                  <a:rPr kumimoji="1" lang="en-US" altLang="ja-JP" sz="1200" dirty="0" smtClean="0">
                    <a:solidFill>
                      <a:srgbClr val="FF0000"/>
                    </a:solidFill>
                  </a:rPr>
                  <a:t> 2 power supplies</a:t>
                </a:r>
                <a:endParaRPr kumimoji="1" lang="ja-JP" altLang="en-US" sz="1200" dirty="0">
                  <a:solidFill>
                    <a:srgbClr val="FF0000"/>
                  </a:solidFill>
                </a:endParaRPr>
              </a:p>
            </p:txBody>
          </p:sp>
          <p:sp>
            <p:nvSpPr>
              <p:cNvPr id="447" name="テキスト ボックス 446"/>
              <p:cNvSpPr txBox="1"/>
              <p:nvPr/>
            </p:nvSpPr>
            <p:spPr>
              <a:xfrm>
                <a:off x="593398" y="3646145"/>
                <a:ext cx="2018501" cy="461665"/>
              </a:xfrm>
              <a:prstGeom prst="rect">
                <a:avLst/>
              </a:prstGeom>
              <a:noFill/>
            </p:spPr>
            <p:txBody>
              <a:bodyPr wrap="none" rtlCol="0">
                <a:spAutoFit/>
              </a:bodyPr>
              <a:lstStyle/>
              <a:p>
                <a:r>
                  <a:rPr lang="en-US" altLang="ja-JP" sz="1200" dirty="0" smtClean="0">
                    <a:solidFill>
                      <a:srgbClr val="FF0000"/>
                    </a:solidFill>
                  </a:rPr>
                  <a:t>add 2 more klystrons, HP&amp;LL,</a:t>
                </a:r>
                <a:r>
                  <a:rPr kumimoji="1" lang="en-US" altLang="ja-JP" sz="1200" dirty="0" smtClean="0">
                    <a:solidFill>
                      <a:srgbClr val="FF0000"/>
                    </a:solidFill>
                  </a:rPr>
                  <a:t> </a:t>
                </a:r>
              </a:p>
              <a:p>
                <a:r>
                  <a:rPr lang="en-US" altLang="ja-JP" sz="1200" dirty="0" smtClean="0">
                    <a:solidFill>
                      <a:srgbClr val="FF0000"/>
                    </a:solidFill>
                  </a:rPr>
                  <a:t>add 1 more </a:t>
                </a:r>
                <a:r>
                  <a:rPr kumimoji="1" lang="en-US" altLang="ja-JP" sz="1200" dirty="0" smtClean="0">
                    <a:solidFill>
                      <a:srgbClr val="FF0000"/>
                    </a:solidFill>
                  </a:rPr>
                  <a:t> power supply</a:t>
                </a:r>
                <a:endParaRPr kumimoji="1" lang="ja-JP" altLang="en-US" sz="1200" dirty="0">
                  <a:solidFill>
                    <a:srgbClr val="FF0000"/>
                  </a:solidFill>
                </a:endParaRPr>
              </a:p>
            </p:txBody>
          </p:sp>
          <p:sp>
            <p:nvSpPr>
              <p:cNvPr id="448" name="テキスト ボックス 447"/>
              <p:cNvSpPr txBox="1"/>
              <p:nvPr/>
            </p:nvSpPr>
            <p:spPr>
              <a:xfrm>
                <a:off x="599704" y="3306117"/>
                <a:ext cx="1370325" cy="400111"/>
              </a:xfrm>
              <a:prstGeom prst="rect">
                <a:avLst/>
              </a:prstGeom>
              <a:noFill/>
            </p:spPr>
            <p:txBody>
              <a:bodyPr wrap="none" rtlCol="0">
                <a:spAutoFit/>
              </a:bodyPr>
              <a:lstStyle/>
              <a:p>
                <a:r>
                  <a:rPr lang="en-US" altLang="ja-JP" sz="1000" dirty="0" smtClean="0">
                    <a:solidFill>
                      <a:srgbClr val="008000"/>
                    </a:solidFill>
                  </a:rPr>
                  <a:t>add 5 klystrons, HP&amp;LL</a:t>
                </a:r>
              </a:p>
              <a:p>
                <a:r>
                  <a:rPr lang="en-US" altLang="ja-JP" sz="1000" dirty="0" smtClean="0">
                    <a:solidFill>
                      <a:srgbClr val="008000"/>
                    </a:solidFill>
                  </a:rPr>
                  <a:t>a</a:t>
                </a:r>
                <a:r>
                  <a:rPr kumimoji="1" lang="en-US" altLang="ja-JP" sz="1000" dirty="0" smtClean="0">
                    <a:solidFill>
                      <a:srgbClr val="008000"/>
                    </a:solidFill>
                  </a:rPr>
                  <a:t>dd 3 power supplies </a:t>
                </a:r>
                <a:endParaRPr kumimoji="1" lang="ja-JP" altLang="en-US" sz="1000" dirty="0">
                  <a:solidFill>
                    <a:srgbClr val="008000"/>
                  </a:solidFill>
                </a:endParaRPr>
              </a:p>
            </p:txBody>
          </p:sp>
          <p:sp>
            <p:nvSpPr>
              <p:cNvPr id="449" name="正方形/長方形 448"/>
              <p:cNvSpPr/>
              <p:nvPr/>
            </p:nvSpPr>
            <p:spPr>
              <a:xfrm>
                <a:off x="8688679" y="5223599"/>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0" name="正方形/長方形 449"/>
              <p:cNvSpPr/>
              <p:nvPr/>
            </p:nvSpPr>
            <p:spPr>
              <a:xfrm>
                <a:off x="8515615" y="522359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円/楕円 4"/>
            <p:cNvSpPr/>
            <p:nvPr/>
          </p:nvSpPr>
          <p:spPr>
            <a:xfrm>
              <a:off x="8459987" y="5122346"/>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6266828" y="4101349"/>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97311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973114" y="4371330"/>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462059"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234126"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887194" y="4368242"/>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88133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03988" y="4107606"/>
              <a:ext cx="914400" cy="30644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11133" y="4394486"/>
              <a:ext cx="661824"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393526" y="4381113"/>
              <a:ext cx="532218"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076156" y="4157023"/>
              <a:ext cx="427014" cy="247217"/>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24315" y="5128306"/>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652297" y="5542528"/>
              <a:ext cx="1240129"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3641183" y="5546885"/>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591329" y="5551664"/>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flipV="1">
              <a:off x="8509859" y="115790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8463162" y="109912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3" name="二等辺三角形 22"/>
            <p:cNvSpPr/>
            <p:nvPr/>
          </p:nvSpPr>
          <p:spPr>
            <a:xfrm flipV="1">
              <a:off x="8678541" y="11556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8640344" y="1100007"/>
              <a:ext cx="237697" cy="230832"/>
            </a:xfrm>
            <a:prstGeom prst="rect">
              <a:avLst/>
            </a:prstGeom>
            <a:noFill/>
          </p:spPr>
          <p:txBody>
            <a:bodyPr wrap="none" rtlCol="0">
              <a:spAutoFit/>
            </a:bodyPr>
            <a:lstStyle/>
            <a:p>
              <a:r>
                <a:rPr lang="en-US" altLang="ja-JP" sz="900" dirty="0" smtClean="0"/>
                <a:t>F</a:t>
              </a:r>
              <a:endParaRPr kumimoji="1" lang="ja-JP" altLang="en-US" sz="900" dirty="0"/>
            </a:p>
          </p:txBody>
        </p:sp>
      </p:grpSp>
      <p:sp>
        <p:nvSpPr>
          <p:cNvPr id="521" name="スライド番号プレースホルダ 520"/>
          <p:cNvSpPr>
            <a:spLocks noGrp="1"/>
          </p:cNvSpPr>
          <p:nvPr>
            <p:ph type="sldNum" sz="quarter" idx="12"/>
          </p:nvPr>
        </p:nvSpPr>
        <p:spPr/>
        <p:txBody>
          <a:bodyPr/>
          <a:lstStyle/>
          <a:p>
            <a:fld id="{9C0E2F81-601E-B447-A2CF-B5EA96351142}" type="slidenum">
              <a:rPr lang="ja-JP" altLang="en-US" smtClean="0"/>
              <a:pPr/>
              <a:t>15</a:t>
            </a:fld>
            <a:endParaRPr lang="ja-JP" altLang="en-US"/>
          </a:p>
        </p:txBody>
      </p:sp>
    </p:spTree>
    <p:extLst>
      <p:ext uri="{BB962C8B-B14F-4D97-AF65-F5344CB8AC3E}">
        <p14:creationId xmlns:p14="http://schemas.microsoft.com/office/powerpoint/2010/main" val="15013852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92100" y="1295400"/>
            <a:ext cx="8547100" cy="5562600"/>
          </a:xfrm>
          <a:prstGeom prst="rect">
            <a:avLst/>
          </a:prstGeom>
        </p:spPr>
      </p:pic>
      <p:sp>
        <p:nvSpPr>
          <p:cNvPr id="4" name="タイトル 3"/>
          <p:cNvSpPr>
            <a:spLocks noGrp="1"/>
          </p:cNvSpPr>
          <p:nvPr>
            <p:ph type="title"/>
          </p:nvPr>
        </p:nvSpPr>
        <p:spPr/>
        <p:txBody>
          <a:bodyPr>
            <a:normAutofit fontScale="90000"/>
          </a:bodyPr>
          <a:lstStyle/>
          <a:p>
            <a:r>
              <a:rPr kumimoji="1" lang="en-US" altLang="ja-JP" sz="3600" dirty="0" smtClean="0">
                <a:solidFill>
                  <a:srgbClr val="000090"/>
                </a:solidFill>
                <a:latin typeface="Marker Felt"/>
                <a:cs typeface="Marker Felt"/>
              </a:rPr>
              <a:t>Coupled bunch instability (CBI) with ARES (LER)</a:t>
            </a:r>
            <a:endParaRPr kumimoji="1" lang="ja-JP" altLang="en-US" sz="3600" dirty="0">
              <a:solidFill>
                <a:srgbClr val="000090"/>
              </a:solidFill>
              <a:latin typeface="Marker Felt"/>
              <a:cs typeface="Marker Felt"/>
            </a:endParaRPr>
          </a:p>
        </p:txBody>
      </p:sp>
      <p:sp>
        <p:nvSpPr>
          <p:cNvPr id="5" name="テキスト ボックス 4"/>
          <p:cNvSpPr txBox="1"/>
          <p:nvPr/>
        </p:nvSpPr>
        <p:spPr>
          <a:xfrm>
            <a:off x="5232400" y="1417638"/>
            <a:ext cx="3174554" cy="369332"/>
          </a:xfrm>
          <a:prstGeom prst="rect">
            <a:avLst/>
          </a:prstGeom>
          <a:noFill/>
        </p:spPr>
        <p:txBody>
          <a:bodyPr wrap="none" rtlCol="0">
            <a:spAutoFit/>
          </a:bodyPr>
          <a:lstStyle/>
          <a:p>
            <a:r>
              <a:rPr kumimoji="1" lang="en-US" altLang="ja-JP" dirty="0" smtClean="0"/>
              <a:t>radiation damping time: ~ 20ms</a:t>
            </a:r>
            <a:endParaRPr kumimoji="1" lang="ja-JP" altLang="en-US" dirty="0"/>
          </a:p>
        </p:txBody>
      </p:sp>
    </p:spTree>
    <p:extLst>
      <p:ext uri="{BB962C8B-B14F-4D97-AF65-F5344CB8AC3E}">
        <p14:creationId xmlns:p14="http://schemas.microsoft.com/office/powerpoint/2010/main" val="8048295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solidFill>
                  <a:srgbClr val="000090"/>
                </a:solidFill>
                <a:latin typeface="Marker Felt"/>
                <a:cs typeface="Marker Felt"/>
              </a:rPr>
              <a:t>Magnet</a:t>
            </a:r>
            <a:r>
              <a:rPr kumimoji="1" lang="ja-JP" altLang="en-US" dirty="0" smtClean="0">
                <a:solidFill>
                  <a:srgbClr val="000090"/>
                </a:solidFill>
                <a:latin typeface="Marker Felt"/>
                <a:cs typeface="Marker Felt"/>
              </a:rPr>
              <a:t> </a:t>
            </a:r>
            <a:r>
              <a:rPr kumimoji="1" lang="en-US" altLang="ja-JP" dirty="0" smtClean="0">
                <a:solidFill>
                  <a:srgbClr val="000090"/>
                </a:solidFill>
                <a:latin typeface="Marker Felt"/>
                <a:cs typeface="Marker Felt"/>
              </a:rPr>
              <a:t>system</a:t>
            </a:r>
            <a:r>
              <a:rPr kumimoji="1" lang="ja-JP" altLang="en-US" dirty="0" smtClean="0">
                <a:solidFill>
                  <a:srgbClr val="000090"/>
                </a:solidFill>
                <a:latin typeface="Marker Felt"/>
                <a:cs typeface="Marker Felt"/>
              </a:rPr>
              <a:t> </a:t>
            </a:r>
            <a:r>
              <a:rPr kumimoji="1" lang="en-US" altLang="ja-JP" dirty="0" smtClean="0">
                <a:solidFill>
                  <a:srgbClr val="000090"/>
                </a:solidFill>
                <a:latin typeface="Marker Felt"/>
                <a:cs typeface="Marker Felt"/>
              </a:rPr>
              <a:t>upgrade</a:t>
            </a:r>
            <a:endParaRPr kumimoji="1" lang="ja-JP" altLang="en-US" dirty="0">
              <a:solidFill>
                <a:srgbClr val="000090"/>
              </a:solidFill>
              <a:latin typeface="Marker Felt"/>
              <a:cs typeface="Marker Felt"/>
            </a:endParaRPr>
          </a:p>
        </p:txBody>
      </p:sp>
      <p:sp>
        <p:nvSpPr>
          <p:cNvPr id="4" name="コンテンツ プレースホルダー 3"/>
          <p:cNvSpPr>
            <a:spLocks noGrp="1"/>
          </p:cNvSpPr>
          <p:nvPr>
            <p:ph idx="1"/>
          </p:nvPr>
        </p:nvSpPr>
        <p:spPr/>
        <p:txBody>
          <a:bodyPr>
            <a:normAutofit fontScale="92500" lnSpcReduction="20000"/>
          </a:bodyPr>
          <a:lstStyle/>
          <a:p>
            <a:r>
              <a:rPr lang="en-US" altLang="ja-JP" dirty="0" smtClean="0"/>
              <a:t>Basic </a:t>
            </a:r>
            <a:r>
              <a:rPr lang="en-US" altLang="ja-JP" dirty="0"/>
              <a:t>design concepts for </a:t>
            </a:r>
            <a:r>
              <a:rPr lang="en-US" altLang="ja-JP" dirty="0" err="1" smtClean="0"/>
              <a:t>SuperKEKB</a:t>
            </a:r>
            <a:endParaRPr lang="en-US" altLang="ja-JP" dirty="0" smtClean="0"/>
          </a:p>
          <a:p>
            <a:pPr lvl="1"/>
            <a:r>
              <a:rPr lang="en-US" altLang="ja-JP" dirty="0"/>
              <a:t>Use the KEKB </a:t>
            </a:r>
            <a:r>
              <a:rPr lang="en-US" altLang="ja-JP" dirty="0" smtClean="0"/>
              <a:t>tunnel</a:t>
            </a:r>
            <a:endParaRPr lang="en-US" altLang="ja-JP" dirty="0"/>
          </a:p>
          <a:p>
            <a:pPr lvl="1"/>
            <a:r>
              <a:rPr lang="en-US" altLang="ja-JP" dirty="0"/>
              <a:t>Use the components of KEKB as much as possible;</a:t>
            </a:r>
          </a:p>
          <a:p>
            <a:pPr lvl="2"/>
            <a:r>
              <a:rPr lang="en-US" altLang="ja-JP" dirty="0"/>
              <a:t>Preserve the present cells in the </a:t>
            </a:r>
            <a:r>
              <a:rPr lang="en-US" altLang="ja-JP" dirty="0" smtClean="0"/>
              <a:t>HER</a:t>
            </a:r>
            <a:endParaRPr lang="en-US" altLang="ja-JP" dirty="0"/>
          </a:p>
          <a:p>
            <a:pPr lvl="2"/>
            <a:r>
              <a:rPr lang="en-US" altLang="ja-JP" dirty="0"/>
              <a:t>Replace dipole magnets, keeping other main magnets in the LER arcs</a:t>
            </a:r>
            <a:r>
              <a:rPr lang="en-US" altLang="ja-JP" dirty="0" smtClean="0"/>
              <a:t>.</a:t>
            </a:r>
          </a:p>
          <a:p>
            <a:r>
              <a:rPr lang="en-US" altLang="ja-JP" dirty="0" smtClean="0"/>
              <a:t>Major upgrade </a:t>
            </a:r>
            <a:r>
              <a:rPr lang="en-US" altLang="ja-JP" dirty="0"/>
              <a:t>plan to achieve new low </a:t>
            </a:r>
            <a:r>
              <a:rPr lang="en-US" altLang="ja-JP" dirty="0" err="1"/>
              <a:t>emittance</a:t>
            </a:r>
            <a:r>
              <a:rPr lang="en-US" altLang="ja-JP" dirty="0"/>
              <a:t> beam optics for both LER and HER.</a:t>
            </a:r>
          </a:p>
          <a:p>
            <a:pPr lvl="1"/>
            <a:r>
              <a:rPr lang="en-US" altLang="ja-JP" dirty="0"/>
              <a:t>Replace dipoles and change the wiggler layout for </a:t>
            </a:r>
            <a:r>
              <a:rPr lang="en-US" altLang="ja-JP" dirty="0" smtClean="0"/>
              <a:t>LER</a:t>
            </a:r>
            <a:endParaRPr lang="en-US" altLang="ja-JP" dirty="0"/>
          </a:p>
          <a:p>
            <a:pPr lvl="1"/>
            <a:r>
              <a:rPr lang="en-US" altLang="ja-JP" dirty="0"/>
              <a:t>Install wiggler magnets in </a:t>
            </a:r>
            <a:r>
              <a:rPr lang="en-US" altLang="ja-JP" dirty="0" smtClean="0"/>
              <a:t>HER</a:t>
            </a:r>
            <a:endParaRPr lang="en-US" altLang="ja-JP" dirty="0"/>
          </a:p>
          <a:p>
            <a:pPr lvl="1"/>
            <a:r>
              <a:rPr kumimoji="1" lang="en-US" altLang="ja-JP" dirty="0" smtClean="0"/>
              <a:t>Replace IR magnets</a:t>
            </a:r>
            <a:endParaRPr kumimoji="1" lang="ja-JP" altLang="en-US" dirty="0"/>
          </a:p>
        </p:txBody>
      </p:sp>
    </p:spTree>
    <p:extLst>
      <p:ext uri="{BB962C8B-B14F-4D97-AF65-F5344CB8AC3E}">
        <p14:creationId xmlns:p14="http://schemas.microsoft.com/office/powerpoint/2010/main" val="36505828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4" cstate="print"/>
          <a:srcRect/>
          <a:stretch>
            <a:fillRect/>
          </a:stretch>
        </p:blipFill>
        <p:spPr bwMode="auto">
          <a:xfrm>
            <a:off x="251520" y="3571892"/>
            <a:ext cx="3404162" cy="2808312"/>
          </a:xfrm>
          <a:prstGeom prst="rect">
            <a:avLst/>
          </a:prstGeom>
          <a:noFill/>
          <a:ln w="9525">
            <a:noFill/>
            <a:miter lim="800000"/>
            <a:headEnd/>
            <a:tailEnd/>
          </a:ln>
        </p:spPr>
      </p:pic>
      <p:pic>
        <p:nvPicPr>
          <p:cNvPr id="75779" name="Picture 3"/>
          <p:cNvPicPr>
            <a:picLocks noChangeAspect="1" noChangeArrowheads="1"/>
          </p:cNvPicPr>
          <p:nvPr/>
        </p:nvPicPr>
        <p:blipFill>
          <a:blip r:embed="rId5" cstate="print"/>
          <a:srcRect/>
          <a:stretch>
            <a:fillRect/>
          </a:stretch>
        </p:blipFill>
        <p:spPr bwMode="auto">
          <a:xfrm>
            <a:off x="179512" y="188640"/>
            <a:ext cx="3568824" cy="2828699"/>
          </a:xfrm>
          <a:prstGeom prst="rect">
            <a:avLst/>
          </a:prstGeom>
          <a:noFill/>
          <a:ln w="9525">
            <a:noFill/>
            <a:miter lim="800000"/>
            <a:headEnd/>
            <a:tailEnd/>
          </a:ln>
        </p:spPr>
      </p:pic>
      <p:sp>
        <p:nvSpPr>
          <p:cNvPr id="2" name="タイトル 1"/>
          <p:cNvSpPr>
            <a:spLocks noGrp="1"/>
          </p:cNvSpPr>
          <p:nvPr>
            <p:ph type="title"/>
          </p:nvPr>
        </p:nvSpPr>
        <p:spPr>
          <a:xfrm>
            <a:off x="3285529" y="58614"/>
            <a:ext cx="5750967" cy="634082"/>
          </a:xfrm>
        </p:spPr>
        <p:txBody>
          <a:bodyPr>
            <a:normAutofit fontScale="90000"/>
          </a:bodyPr>
          <a:lstStyle/>
          <a:p>
            <a:r>
              <a:rPr kumimoji="1" lang="en-US" altLang="ja-JP" dirty="0" smtClean="0">
                <a:solidFill>
                  <a:srgbClr val="000090"/>
                </a:solidFill>
                <a:latin typeface="Marker Felt"/>
                <a:cs typeface="Marker Felt"/>
              </a:rPr>
              <a:t>LER wiggler magnets</a:t>
            </a:r>
            <a:endParaRPr kumimoji="1" lang="ja-JP" altLang="en-US" dirty="0">
              <a:solidFill>
                <a:srgbClr val="000090"/>
              </a:solidFill>
              <a:latin typeface="Marker Felt"/>
              <a:cs typeface="Marker Felt"/>
            </a:endParaRPr>
          </a:p>
        </p:txBody>
      </p:sp>
      <p:sp>
        <p:nvSpPr>
          <p:cNvPr id="3" name="テキスト ボックス 2"/>
          <p:cNvSpPr txBox="1"/>
          <p:nvPr/>
        </p:nvSpPr>
        <p:spPr>
          <a:xfrm>
            <a:off x="3748336" y="887384"/>
            <a:ext cx="5360168" cy="2308324"/>
          </a:xfrm>
          <a:prstGeom prst="rect">
            <a:avLst/>
          </a:prstGeom>
          <a:noFill/>
        </p:spPr>
        <p:txBody>
          <a:bodyPr wrap="square" rtlCol="0">
            <a:spAutoFit/>
          </a:bodyPr>
          <a:lstStyle/>
          <a:p>
            <a:pPr marL="285750" indent="-285750">
              <a:buFont typeface="Arial" panose="020B0604020202020204" pitchFamily="34" charset="0"/>
              <a:buChar char="•"/>
            </a:pPr>
            <a:r>
              <a:rPr lang="en-US" altLang="ja-JP" dirty="0" smtClean="0"/>
              <a:t>Main purpose of wiggler magnets is </a:t>
            </a:r>
            <a:r>
              <a:rPr lang="en-US" altLang="ja-JP" dirty="0" err="1" smtClean="0"/>
              <a:t>shortning</a:t>
            </a:r>
            <a:r>
              <a:rPr lang="en-US" altLang="ja-JP" dirty="0" smtClean="0"/>
              <a:t> of radiation damping time.</a:t>
            </a:r>
            <a:endParaRPr kumimoji="1" lang="en-US" altLang="ja-JP" dirty="0" smtClean="0"/>
          </a:p>
          <a:p>
            <a:pPr marL="285750" indent="-285750">
              <a:buFont typeface="Arial" panose="020B0604020202020204" pitchFamily="34" charset="0"/>
              <a:buChar char="•"/>
            </a:pPr>
            <a:r>
              <a:rPr lang="en-US" altLang="ja-JP" dirty="0" smtClean="0"/>
              <a:t>Wigglers are also used for </a:t>
            </a:r>
            <a:r>
              <a:rPr lang="en-US" altLang="ja-JP" dirty="0" err="1" smtClean="0"/>
              <a:t>emittance</a:t>
            </a:r>
            <a:r>
              <a:rPr lang="en-US" altLang="ja-JP" dirty="0" smtClean="0"/>
              <a:t> control.</a:t>
            </a:r>
            <a:endParaRPr lang="en-US" altLang="ja-JP" dirty="0" smtClean="0">
              <a:sym typeface="Symbol"/>
            </a:endParaRPr>
          </a:p>
          <a:p>
            <a:pPr marL="285750" indent="-285750">
              <a:buFont typeface="Arial" panose="020B0604020202020204" pitchFamily="34" charset="0"/>
              <a:buChar char="•"/>
            </a:pPr>
            <a:r>
              <a:rPr lang="en-US" altLang="ja-JP" dirty="0" smtClean="0">
                <a:sym typeface="Symbol"/>
              </a:rPr>
              <a:t>Smaller dispersion (</a:t>
            </a:r>
            <a:r>
              <a:rPr lang="ja-JP" altLang="en-US" dirty="0" smtClean="0">
                <a:sym typeface="Symbol"/>
              </a:rPr>
              <a:t></a:t>
            </a:r>
            <a:r>
              <a:rPr lang="en-US" altLang="ja-JP" baseline="-25000" dirty="0" smtClean="0">
                <a:sym typeface="Symbol"/>
              </a:rPr>
              <a:t>x</a:t>
            </a:r>
            <a:r>
              <a:rPr lang="en-US" altLang="ja-JP" dirty="0" smtClean="0">
                <a:sym typeface="Symbol"/>
              </a:rPr>
              <a:t>) makes the </a:t>
            </a:r>
            <a:r>
              <a:rPr lang="en-US" altLang="ja-JP" dirty="0" err="1" smtClean="0">
                <a:sym typeface="Symbol"/>
              </a:rPr>
              <a:t>emittance</a:t>
            </a:r>
            <a:r>
              <a:rPr lang="en-US" altLang="ja-JP" dirty="0" smtClean="0">
                <a:sym typeface="Symbol"/>
              </a:rPr>
              <a:t> smaller.</a:t>
            </a:r>
          </a:p>
          <a:p>
            <a:pPr marL="285750" indent="-285750">
              <a:buFont typeface="Arial" panose="020B0604020202020204" pitchFamily="34" charset="0"/>
              <a:buChar char="•"/>
            </a:pPr>
            <a:r>
              <a:rPr lang="ja-JP" altLang="en-US" dirty="0" smtClean="0">
                <a:sym typeface="Symbol"/>
              </a:rPr>
              <a:t></a:t>
            </a:r>
            <a:r>
              <a:rPr lang="en-US" altLang="ja-JP" baseline="-25000" dirty="0" smtClean="0">
                <a:sym typeface="Symbol"/>
              </a:rPr>
              <a:t>x</a:t>
            </a:r>
            <a:r>
              <a:rPr lang="en-US" altLang="ja-JP" dirty="0" smtClean="0">
                <a:sym typeface="Symbol"/>
              </a:rPr>
              <a:t> at </a:t>
            </a:r>
            <a:r>
              <a:rPr lang="en-US" altLang="ja-JP" dirty="0" err="1" smtClean="0">
                <a:sym typeface="Symbol"/>
              </a:rPr>
              <a:t>wiggelers</a:t>
            </a:r>
            <a:r>
              <a:rPr lang="en-US" altLang="ja-JP" dirty="0" smtClean="0">
                <a:sym typeface="Symbol"/>
              </a:rPr>
              <a:t> will be changed from 10mm(KEKB) to 5mm(</a:t>
            </a:r>
            <a:r>
              <a:rPr lang="en-US" altLang="ja-JP" dirty="0" err="1" smtClean="0">
                <a:sym typeface="Symbol"/>
              </a:rPr>
              <a:t>SuperKEKB</a:t>
            </a:r>
            <a:r>
              <a:rPr lang="en-US" altLang="ja-JP" dirty="0" smtClean="0">
                <a:sym typeface="Symbol"/>
              </a:rPr>
              <a:t>).</a:t>
            </a:r>
          </a:p>
          <a:p>
            <a:pPr marL="285750" indent="-285750">
              <a:buFont typeface="Arial" panose="020B0604020202020204" pitchFamily="34" charset="0"/>
              <a:buChar char="•"/>
            </a:pPr>
            <a:r>
              <a:rPr lang="ja-JP" altLang="en-US" dirty="0" smtClean="0">
                <a:sym typeface="Symbol"/>
              </a:rPr>
              <a:t>E</a:t>
            </a:r>
            <a:r>
              <a:rPr lang="en-US" altLang="ja-JP" dirty="0" err="1" smtClean="0">
                <a:sym typeface="Symbol"/>
              </a:rPr>
              <a:t>mittance</a:t>
            </a:r>
            <a:r>
              <a:rPr lang="ja-JP" altLang="en-US" dirty="0" smtClean="0">
                <a:sym typeface="Symbol"/>
              </a:rPr>
              <a:t> </a:t>
            </a:r>
            <a:r>
              <a:rPr lang="en-US" altLang="ja-JP" dirty="0" smtClean="0">
                <a:sym typeface="Symbol"/>
              </a:rPr>
              <a:t>created</a:t>
            </a:r>
            <a:r>
              <a:rPr lang="ja-JP" altLang="en-US" dirty="0" smtClean="0">
                <a:sym typeface="Symbol"/>
              </a:rPr>
              <a:t> </a:t>
            </a:r>
            <a:r>
              <a:rPr lang="en-US" altLang="ja-JP" dirty="0" smtClean="0">
                <a:sym typeface="Symbol"/>
              </a:rPr>
              <a:t>in</a:t>
            </a:r>
            <a:r>
              <a:rPr lang="ja-JP" altLang="en-US" dirty="0" smtClean="0">
                <a:sym typeface="Symbol"/>
              </a:rPr>
              <a:t> </a:t>
            </a:r>
            <a:r>
              <a:rPr lang="en-US" altLang="ja-JP" dirty="0" smtClean="0">
                <a:sym typeface="Symbol"/>
              </a:rPr>
              <a:t>the</a:t>
            </a:r>
            <a:r>
              <a:rPr lang="ja-JP" altLang="en-US" dirty="0" smtClean="0">
                <a:sym typeface="Symbol"/>
              </a:rPr>
              <a:t> </a:t>
            </a:r>
            <a:r>
              <a:rPr lang="en-US" altLang="ja-JP" dirty="0" smtClean="0">
                <a:sym typeface="Symbol"/>
              </a:rPr>
              <a:t>wiggler</a:t>
            </a:r>
            <a:r>
              <a:rPr lang="ja-JP" altLang="en-US" dirty="0" smtClean="0">
                <a:sym typeface="Symbol"/>
              </a:rPr>
              <a:t> </a:t>
            </a:r>
            <a:r>
              <a:rPr lang="en-US" altLang="ja-JP" dirty="0" smtClean="0">
                <a:sym typeface="Symbol"/>
              </a:rPr>
              <a:t>sections</a:t>
            </a:r>
            <a:r>
              <a:rPr lang="ja-JP" altLang="en-US" dirty="0" smtClean="0">
                <a:sym typeface="Symbol"/>
              </a:rPr>
              <a:t> </a:t>
            </a:r>
            <a:r>
              <a:rPr lang="en-US" altLang="ja-JP" dirty="0" smtClean="0">
                <a:sym typeface="Symbol"/>
              </a:rPr>
              <a:t>will</a:t>
            </a:r>
            <a:r>
              <a:rPr lang="ja-JP" altLang="en-US" dirty="0" smtClean="0">
                <a:sym typeface="Symbol"/>
              </a:rPr>
              <a:t> </a:t>
            </a:r>
            <a:r>
              <a:rPr lang="en-US" altLang="ja-JP" dirty="0" smtClean="0">
                <a:sym typeface="Symbol"/>
              </a:rPr>
              <a:t>be</a:t>
            </a:r>
            <a:r>
              <a:rPr lang="ja-JP" altLang="en-US" dirty="0" smtClean="0">
                <a:sym typeface="Symbol"/>
              </a:rPr>
              <a:t> </a:t>
            </a:r>
            <a:r>
              <a:rPr lang="en-US" altLang="ja-JP" dirty="0" smtClean="0">
                <a:sym typeface="Symbol"/>
              </a:rPr>
              <a:t>about</a:t>
            </a:r>
            <a:r>
              <a:rPr lang="ja-JP" altLang="en-US" dirty="0" smtClean="0">
                <a:sym typeface="Symbol"/>
              </a:rPr>
              <a:t> </a:t>
            </a:r>
            <a:r>
              <a:rPr lang="en-US" altLang="ja-JP" dirty="0" smtClean="0">
                <a:sym typeface="Symbol"/>
              </a:rPr>
              <a:t>1/3</a:t>
            </a:r>
            <a:r>
              <a:rPr lang="ja-JP" altLang="en-US" dirty="0" smtClean="0">
                <a:sym typeface="Symbol"/>
              </a:rPr>
              <a:t> </a:t>
            </a:r>
            <a:r>
              <a:rPr lang="en-US" altLang="ja-JP" dirty="0" smtClean="0">
                <a:sym typeface="Symbol"/>
              </a:rPr>
              <a:t>with</a:t>
            </a:r>
            <a:r>
              <a:rPr lang="ja-JP" altLang="en-US" dirty="0" smtClean="0">
                <a:sym typeface="Symbol"/>
              </a:rPr>
              <a:t> </a:t>
            </a:r>
            <a:r>
              <a:rPr lang="en-US" altLang="ja-JP" dirty="0" smtClean="0">
                <a:sym typeface="Symbol"/>
              </a:rPr>
              <a:t>similar damping.</a:t>
            </a:r>
            <a:endParaRPr kumimoji="1" lang="ja-JP" altLang="en-US" dirty="0"/>
          </a:p>
        </p:txBody>
      </p:sp>
      <p:pic>
        <p:nvPicPr>
          <p:cNvPr id="829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6" y="4867387"/>
            <a:ext cx="3816424" cy="165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角丸四角形 4"/>
          <p:cNvSpPr/>
          <p:nvPr/>
        </p:nvSpPr>
        <p:spPr>
          <a:xfrm>
            <a:off x="6315288" y="5697290"/>
            <a:ext cx="864096" cy="78467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923928" y="3201410"/>
            <a:ext cx="5112568" cy="1200329"/>
          </a:xfrm>
          <a:prstGeom prst="rect">
            <a:avLst/>
          </a:prstGeom>
          <a:noFill/>
        </p:spPr>
        <p:txBody>
          <a:bodyPr wrap="square" rtlCol="0">
            <a:spAutoFit/>
          </a:bodyPr>
          <a:lstStyle/>
          <a:p>
            <a:pPr marL="285750" indent="-285750">
              <a:buSzPct val="100000"/>
              <a:buFont typeface="Arial"/>
              <a:buChar char="•"/>
            </a:pPr>
            <a:r>
              <a:rPr lang="en-US" altLang="ja-JP" dirty="0" err="1" smtClean="0">
                <a:sym typeface="Symbol"/>
              </a:rPr>
              <a:t>Emittance</a:t>
            </a:r>
            <a:r>
              <a:rPr lang="en-US" altLang="ja-JP" dirty="0" smtClean="0">
                <a:sym typeface="Symbol"/>
              </a:rPr>
              <a:t> is determined by a balance between radiation damping and radiation excitation. </a:t>
            </a:r>
          </a:p>
          <a:p>
            <a:pPr marL="285750" indent="-285750">
              <a:buSzPct val="100000"/>
              <a:buFont typeface="Arial"/>
              <a:buChar char="•"/>
            </a:pPr>
            <a:r>
              <a:rPr lang="en-US" altLang="ja-JP" dirty="0" smtClean="0">
                <a:sym typeface="Symbol"/>
              </a:rPr>
              <a:t>Smaller </a:t>
            </a:r>
            <a:r>
              <a:rPr lang="ja-JP" altLang="en-US" dirty="0">
                <a:sym typeface="Symbol"/>
              </a:rPr>
              <a:t></a:t>
            </a:r>
            <a:r>
              <a:rPr lang="en-US" altLang="ja-JP" baseline="-25000" dirty="0">
                <a:sym typeface="Symbol"/>
              </a:rPr>
              <a:t>x </a:t>
            </a:r>
            <a:r>
              <a:rPr lang="en-US" altLang="ja-JP" dirty="0">
                <a:sym typeface="Symbol"/>
              </a:rPr>
              <a:t>makes H smaller</a:t>
            </a:r>
            <a:r>
              <a:rPr lang="en-US" altLang="ja-JP" dirty="0" smtClean="0">
                <a:sym typeface="Symbol"/>
              </a:rPr>
              <a:t>.</a:t>
            </a:r>
          </a:p>
          <a:p>
            <a:pPr marL="285750" indent="-285750">
              <a:buSzPct val="100000"/>
              <a:buFont typeface="Arial"/>
              <a:buChar char="•"/>
            </a:pPr>
            <a:r>
              <a:rPr lang="en-US" altLang="ja-JP" dirty="0">
                <a:sym typeface="Symbol"/>
              </a:rPr>
              <a:t>Weaker magnetic field makes excitation weaker</a:t>
            </a:r>
            <a:r>
              <a:rPr lang="en-US" altLang="ja-JP" dirty="0" smtClean="0">
                <a:sym typeface="Symbol"/>
              </a:rPr>
              <a:t>.</a:t>
            </a:r>
            <a:endParaRPr lang="en-US" altLang="ja-JP" dirty="0">
              <a:sym typeface="Symbol"/>
            </a:endParaRPr>
          </a:p>
        </p:txBody>
      </p:sp>
      <p:sp>
        <p:nvSpPr>
          <p:cNvPr id="10" name="角丸四角形 9"/>
          <p:cNvSpPr/>
          <p:nvPr/>
        </p:nvSpPr>
        <p:spPr>
          <a:xfrm>
            <a:off x="6300774" y="4889004"/>
            <a:ext cx="1168608" cy="784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212094" y="6095037"/>
            <a:ext cx="2236706" cy="584776"/>
          </a:xfrm>
          <a:prstGeom prst="rect">
            <a:avLst/>
          </a:prstGeom>
          <a:noFill/>
        </p:spPr>
        <p:txBody>
          <a:bodyPr wrap="square" rtlCol="0">
            <a:spAutoFit/>
          </a:bodyPr>
          <a:lstStyle/>
          <a:p>
            <a:r>
              <a:rPr lang="en-US" altLang="ja-JP" sz="1600" dirty="0" smtClean="0"/>
              <a:t>Longer wigglers make strong damping</a:t>
            </a:r>
            <a:endParaRPr kumimoji="1" lang="ja-JP" altLang="en-US" sz="1600" dirty="0"/>
          </a:p>
        </p:txBody>
      </p:sp>
      <p:sp>
        <p:nvSpPr>
          <p:cNvPr id="14" name="角丸四角形吹き出し 13"/>
          <p:cNvSpPr/>
          <p:nvPr/>
        </p:nvSpPr>
        <p:spPr>
          <a:xfrm>
            <a:off x="7255416" y="6089625"/>
            <a:ext cx="1850484" cy="651743"/>
          </a:xfrm>
          <a:prstGeom prst="wedgeRoundRectCallout">
            <a:avLst>
              <a:gd name="adj1" fmla="val -55630"/>
              <a:gd name="adj2" fmla="val -71886"/>
              <a:gd name="adj3" fmla="val 16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endCxn id="15" idx="1"/>
          </p:cNvCxnSpPr>
          <p:nvPr/>
        </p:nvCxnSpPr>
        <p:spPr>
          <a:xfrm flipV="1">
            <a:off x="2483768" y="4422733"/>
            <a:ext cx="360040" cy="184666"/>
          </a:xfrm>
          <a:prstGeom prst="line">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843808" y="4238067"/>
            <a:ext cx="1080120" cy="369332"/>
          </a:xfrm>
          <a:prstGeom prst="rect">
            <a:avLst/>
          </a:prstGeom>
          <a:noFill/>
        </p:spPr>
        <p:txBody>
          <a:bodyPr wrap="square" rtlCol="0">
            <a:spAutoFit/>
          </a:bodyPr>
          <a:lstStyle/>
          <a:p>
            <a:r>
              <a:rPr kumimoji="1" lang="en-US" altLang="ja-JP" dirty="0" smtClean="0">
                <a:sym typeface="Symbol"/>
              </a:rPr>
              <a:t>&lt;</a:t>
            </a:r>
            <a:r>
              <a:rPr kumimoji="1" lang="en-US" altLang="ja-JP" dirty="0" smtClean="0"/>
              <a:t>5mm</a:t>
            </a:r>
            <a:endParaRPr kumimoji="1" lang="ja-JP" altLang="en-US" dirty="0"/>
          </a:p>
        </p:txBody>
      </p:sp>
      <p:cxnSp>
        <p:nvCxnSpPr>
          <p:cNvPr id="22" name="直線コネクタ 21"/>
          <p:cNvCxnSpPr/>
          <p:nvPr/>
        </p:nvCxnSpPr>
        <p:spPr>
          <a:xfrm flipH="1">
            <a:off x="1910727" y="1252012"/>
            <a:ext cx="443773" cy="0"/>
          </a:xfrm>
          <a:prstGeom prst="line">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978782" y="1168158"/>
            <a:ext cx="1080120" cy="369332"/>
          </a:xfrm>
          <a:prstGeom prst="rect">
            <a:avLst/>
          </a:prstGeom>
          <a:noFill/>
        </p:spPr>
        <p:txBody>
          <a:bodyPr wrap="square" rtlCol="0">
            <a:spAutoFit/>
          </a:bodyPr>
          <a:lstStyle/>
          <a:p>
            <a:r>
              <a:rPr kumimoji="1" lang="en-US" altLang="ja-JP" dirty="0" smtClean="0">
                <a:sym typeface="Symbol"/>
              </a:rPr>
              <a:t>&lt;</a:t>
            </a:r>
            <a:r>
              <a:rPr lang="en-US" altLang="ja-JP" dirty="0" smtClean="0">
                <a:sym typeface="Symbol"/>
              </a:rPr>
              <a:t>10</a:t>
            </a:r>
            <a:r>
              <a:rPr kumimoji="1" lang="en-US" altLang="ja-JP" dirty="0" smtClean="0"/>
              <a:t>mm</a:t>
            </a:r>
            <a:endParaRPr kumimoji="1" lang="ja-JP" altLang="en-US" dirty="0"/>
          </a:p>
        </p:txBody>
      </p:sp>
      <p:sp>
        <p:nvSpPr>
          <p:cNvPr id="20" name="日付プレースホルダ 19"/>
          <p:cNvSpPr>
            <a:spLocks noGrp="1"/>
          </p:cNvSpPr>
          <p:nvPr>
            <p:ph type="dt" sz="half" idx="10"/>
          </p:nvPr>
        </p:nvSpPr>
        <p:spPr/>
        <p:txBody>
          <a:bodyPr/>
          <a:lstStyle/>
          <a:p>
            <a:r>
              <a:rPr kumimoji="1" lang="en-US" altLang="ja-JP" smtClean="0"/>
              <a:t>2014/12/9</a:t>
            </a:r>
            <a:endParaRPr kumimoji="1" lang="ja-JP" altLang="en-US"/>
          </a:p>
        </p:txBody>
      </p:sp>
      <p:sp>
        <p:nvSpPr>
          <p:cNvPr id="4" name="正方形/長方形 3"/>
          <p:cNvSpPr/>
          <p:nvPr/>
        </p:nvSpPr>
        <p:spPr>
          <a:xfrm>
            <a:off x="179512" y="3462420"/>
            <a:ext cx="3528583" cy="3278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221136" y="6059388"/>
            <a:ext cx="1727794" cy="369332"/>
          </a:xfrm>
          <a:prstGeom prst="rect">
            <a:avLst/>
          </a:prstGeom>
          <a:solidFill>
            <a:srgbClr val="FFFFFF"/>
          </a:solidFill>
        </p:spPr>
        <p:txBody>
          <a:bodyPr wrap="none" rtlCol="0">
            <a:spAutoFit/>
          </a:bodyPr>
          <a:lstStyle/>
          <a:p>
            <a:r>
              <a:rPr kumimoji="1" lang="en-US" altLang="ja-JP" dirty="0" smtClean="0"/>
              <a:t>wiggler magnets      </a:t>
            </a:r>
            <a:endParaRPr kumimoji="1" lang="ja-JP" altLang="en-US" dirty="0"/>
          </a:p>
        </p:txBody>
      </p:sp>
      <p:sp>
        <p:nvSpPr>
          <p:cNvPr id="25" name="テキスト ボックス 24"/>
          <p:cNvSpPr txBox="1"/>
          <p:nvPr/>
        </p:nvSpPr>
        <p:spPr>
          <a:xfrm>
            <a:off x="1978688" y="2678252"/>
            <a:ext cx="1727794" cy="369332"/>
          </a:xfrm>
          <a:prstGeom prst="rect">
            <a:avLst/>
          </a:prstGeom>
          <a:solidFill>
            <a:schemeClr val="bg1"/>
          </a:solidFill>
        </p:spPr>
        <p:txBody>
          <a:bodyPr wrap="none" rtlCol="0">
            <a:spAutoFit/>
          </a:bodyPr>
          <a:lstStyle/>
          <a:p>
            <a:r>
              <a:rPr kumimoji="1" lang="en-US" altLang="ja-JP" dirty="0" smtClean="0"/>
              <a:t>wiggler magnets      </a:t>
            </a:r>
            <a:endParaRPr kumimoji="1" lang="ja-JP" altLang="en-US" dirty="0"/>
          </a:p>
        </p:txBody>
      </p:sp>
      <p:cxnSp>
        <p:nvCxnSpPr>
          <p:cNvPr id="13" name="直線矢印コネクタ 12"/>
          <p:cNvCxnSpPr/>
          <p:nvPr/>
        </p:nvCxnSpPr>
        <p:spPr>
          <a:xfrm>
            <a:off x="6642100" y="4038600"/>
            <a:ext cx="292100" cy="790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0" name="図形グループ 29"/>
          <p:cNvGrpSpPr/>
          <p:nvPr/>
        </p:nvGrpSpPr>
        <p:grpSpPr>
          <a:xfrm>
            <a:off x="4675756" y="737929"/>
            <a:ext cx="3450332" cy="4959361"/>
            <a:chOff x="4254378" y="764523"/>
            <a:chExt cx="3450332" cy="4959361"/>
          </a:xfrm>
        </p:grpSpPr>
        <p:grpSp>
          <p:nvGrpSpPr>
            <p:cNvPr id="35" name="グループ化 8"/>
            <p:cNvGrpSpPr/>
            <p:nvPr/>
          </p:nvGrpSpPr>
          <p:grpSpPr>
            <a:xfrm>
              <a:off x="4254378" y="764523"/>
              <a:ext cx="3450332" cy="4959361"/>
              <a:chOff x="4283545" y="692696"/>
              <a:chExt cx="3450332" cy="4959361"/>
            </a:xfrm>
          </p:grpSpPr>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545" y="692696"/>
                <a:ext cx="3450332" cy="3273658"/>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37" name="角丸四角形 36"/>
              <p:cNvSpPr/>
              <p:nvPr/>
            </p:nvSpPr>
            <p:spPr>
              <a:xfrm>
                <a:off x="4727580" y="4867387"/>
                <a:ext cx="983852" cy="78467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9" name="テキスト ボックス 28"/>
            <p:cNvSpPr txBox="1"/>
            <p:nvPr/>
          </p:nvSpPr>
          <p:spPr>
            <a:xfrm>
              <a:off x="4470400" y="3462420"/>
              <a:ext cx="3136900" cy="461665"/>
            </a:xfrm>
            <a:prstGeom prst="rect">
              <a:avLst/>
            </a:prstGeom>
            <a:solidFill>
              <a:srgbClr val="FFFFFF"/>
            </a:solidFill>
          </p:spPr>
          <p:txBody>
            <a:bodyPr wrap="square" rtlCol="0">
              <a:spAutoFit/>
            </a:bodyPr>
            <a:lstStyle/>
            <a:p>
              <a:r>
                <a:rPr kumimoji="1" lang="en-US" altLang="ja-JP" sz="2400" dirty="0" smtClean="0"/>
                <a:t>B2P</a:t>
              </a:r>
              <a:r>
                <a:rPr kumimoji="1" lang="ja-JP" altLang="en-US" sz="2400" dirty="0" smtClean="0"/>
                <a:t> </a:t>
              </a:r>
              <a:r>
                <a:rPr lang="en-US" altLang="ja-JP" sz="2400" dirty="0" smtClean="0"/>
                <a:t>0.89</a:t>
              </a:r>
              <a:r>
                <a:rPr kumimoji="1" lang="en-US" altLang="ja-JP" sz="2400" dirty="0" smtClean="0"/>
                <a:t>m(KEK)</a:t>
              </a:r>
              <a:r>
                <a:rPr kumimoji="1" lang="ja-JP" altLang="en-US" sz="2400" dirty="0" smtClean="0"/>
                <a:t> </a:t>
              </a:r>
              <a:r>
                <a:rPr kumimoji="1" lang="en-US" altLang="ja-JP" sz="2400" dirty="0" smtClean="0"/>
                <a:t>-&gt;</a:t>
              </a:r>
              <a:r>
                <a:rPr kumimoji="1" lang="ja-JP" altLang="en-US" sz="2400" dirty="0" smtClean="0"/>
                <a:t> </a:t>
              </a:r>
              <a:r>
                <a:rPr kumimoji="1" lang="en-US" altLang="ja-JP" sz="2400" dirty="0" smtClean="0"/>
                <a:t>4m</a:t>
              </a:r>
            </a:p>
          </p:txBody>
        </p:sp>
      </p:grpSp>
      <p:cxnSp>
        <p:nvCxnSpPr>
          <p:cNvPr id="33" name="直線矢印コネクタ 32"/>
          <p:cNvCxnSpPr/>
          <p:nvPr/>
        </p:nvCxnSpPr>
        <p:spPr>
          <a:xfrm flipH="1">
            <a:off x="5524500" y="4326967"/>
            <a:ext cx="609600" cy="650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646420" y="3018376"/>
            <a:ext cx="2615657" cy="369332"/>
          </a:xfrm>
          <a:prstGeom prst="rect">
            <a:avLst/>
          </a:prstGeom>
          <a:noFill/>
          <a:ln w="28575" cmpd="sng">
            <a:solidFill>
              <a:srgbClr val="0000FF"/>
            </a:solidFill>
          </a:ln>
        </p:spPr>
        <p:txBody>
          <a:bodyPr wrap="none" rtlCol="0">
            <a:spAutoFit/>
          </a:bodyPr>
          <a:lstStyle/>
          <a:p>
            <a:r>
              <a:rPr kumimoji="1" lang="en-US" altLang="ja-JP" dirty="0" smtClean="0">
                <a:latin typeface="Symbol" charset="2"/>
                <a:cs typeface="Symbol" charset="2"/>
              </a:rPr>
              <a:t>e</a:t>
            </a:r>
            <a:r>
              <a:rPr kumimoji="1" lang="en-US" altLang="ja-JP" baseline="-25000" dirty="0" smtClean="0"/>
              <a:t>x</a:t>
            </a:r>
            <a:r>
              <a:rPr kumimoji="1" lang="en-US" altLang="ja-JP" dirty="0" smtClean="0"/>
              <a:t> </a:t>
            </a:r>
            <a:r>
              <a:rPr kumimoji="1" lang="en-US" altLang="ja-JP" smtClean="0"/>
              <a:t>= </a:t>
            </a:r>
            <a:r>
              <a:rPr lang="en-US" altLang="ja-JP" smtClean="0"/>
              <a:t>~6</a:t>
            </a:r>
            <a:r>
              <a:rPr kumimoji="1" lang="en-US" altLang="ja-JP" smtClean="0"/>
              <a:t>nm</a:t>
            </a:r>
            <a:r>
              <a:rPr kumimoji="1" lang="en-US" altLang="ja-JP" dirty="0" smtClean="0"/>
              <a:t>(KEKB) -&gt; 1.9nm</a:t>
            </a:r>
            <a:endParaRPr kumimoji="1" lang="ja-JP" altLang="en-US" dirty="0"/>
          </a:p>
        </p:txBody>
      </p:sp>
      <p:graphicFrame>
        <p:nvGraphicFramePr>
          <p:cNvPr id="43" name="オブジェクト 42"/>
          <p:cNvGraphicFramePr>
            <a:graphicFrameLocks noChangeAspect="1"/>
          </p:cNvGraphicFramePr>
          <p:nvPr>
            <p:extLst>
              <p:ext uri="{D42A27DB-BD31-4B8C-83A1-F6EECF244321}">
                <p14:modId xmlns:p14="http://schemas.microsoft.com/office/powerpoint/2010/main" val="2414978362"/>
              </p:ext>
            </p:extLst>
          </p:nvPr>
        </p:nvGraphicFramePr>
        <p:xfrm>
          <a:off x="3901983" y="6439028"/>
          <a:ext cx="2535947" cy="367809"/>
        </p:xfrm>
        <a:graphic>
          <a:graphicData uri="http://schemas.openxmlformats.org/presentationml/2006/ole">
            <mc:AlternateContent xmlns:mc="http://schemas.openxmlformats.org/markup-compatibility/2006">
              <mc:Choice xmlns:v="urn:schemas-microsoft-com:vml" Requires="v">
                <p:oleObj spid="_x0000_s3121" name="数式" r:id="rId8" imgW="1663700" imgH="241300" progId="Equation.3">
                  <p:embed/>
                </p:oleObj>
              </mc:Choice>
              <mc:Fallback>
                <p:oleObj name="数式" r:id="rId8" imgW="1663700" imgH="241300" progId="Equation.3">
                  <p:embed/>
                  <p:pic>
                    <p:nvPicPr>
                      <p:cNvPr id="0" name=""/>
                      <p:cNvPicPr/>
                      <p:nvPr/>
                    </p:nvPicPr>
                    <p:blipFill>
                      <a:blip r:embed="rId9"/>
                      <a:stretch>
                        <a:fillRect/>
                      </a:stretch>
                    </p:blipFill>
                    <p:spPr>
                      <a:xfrm>
                        <a:off x="3901983" y="6439028"/>
                        <a:ext cx="2535947" cy="367809"/>
                      </a:xfrm>
                      <a:prstGeom prst="rect">
                        <a:avLst/>
                      </a:prstGeom>
                    </p:spPr>
                  </p:pic>
                </p:oleObj>
              </mc:Fallback>
            </mc:AlternateContent>
          </a:graphicData>
        </a:graphic>
      </p:graphicFrame>
    </p:spTree>
    <p:extLst>
      <p:ext uri="{BB962C8B-B14F-4D97-AF65-F5344CB8AC3E}">
        <p14:creationId xmlns:p14="http://schemas.microsoft.com/office/powerpoint/2010/main" val="3686518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267" y="-238123"/>
            <a:ext cx="8229600" cy="1143000"/>
          </a:xfrm>
        </p:spPr>
        <p:txBody>
          <a:bodyPr>
            <a:normAutofit/>
          </a:bodyPr>
          <a:lstStyle/>
          <a:p>
            <a:r>
              <a:rPr kumimoji="1" lang="en-US" altLang="ja-JP" sz="4000" dirty="0" smtClean="0">
                <a:solidFill>
                  <a:srgbClr val="000090"/>
                </a:solidFill>
                <a:latin typeface="Marker Felt"/>
                <a:cs typeface="Marker Felt"/>
              </a:rPr>
              <a:t>Vacuum system upgrade</a:t>
            </a:r>
            <a:endParaRPr kumimoji="1" lang="ja-JP" altLang="en-US" sz="4000" dirty="0">
              <a:solidFill>
                <a:srgbClr val="000090"/>
              </a:solidFill>
              <a:latin typeface="Marker Felt"/>
              <a:cs typeface="Marker Felt"/>
            </a:endParaRPr>
          </a:p>
        </p:txBody>
      </p:sp>
      <p:sp>
        <p:nvSpPr>
          <p:cNvPr id="3" name="コンテンツ プレースホルダ 2"/>
          <p:cNvSpPr>
            <a:spLocks noGrp="1"/>
          </p:cNvSpPr>
          <p:nvPr>
            <p:ph idx="1"/>
          </p:nvPr>
        </p:nvSpPr>
        <p:spPr>
          <a:xfrm>
            <a:off x="720000" y="904877"/>
            <a:ext cx="8072494" cy="2956171"/>
          </a:xfrm>
        </p:spPr>
        <p:txBody>
          <a:bodyPr>
            <a:normAutofit fontScale="92500" lnSpcReduction="20000"/>
          </a:bodyPr>
          <a:lstStyle/>
          <a:p>
            <a:pPr>
              <a:lnSpc>
                <a:spcPct val="95000"/>
              </a:lnSpc>
              <a:spcBef>
                <a:spcPts val="0"/>
              </a:spcBef>
            </a:pPr>
            <a:r>
              <a:rPr lang="en-US" altLang="ja-JP" dirty="0" smtClean="0">
                <a:sym typeface="Wingdings" pitchFamily="2" charset="2"/>
              </a:rPr>
              <a:t>Beam pipes</a:t>
            </a:r>
            <a:endParaRPr lang="en-US" altLang="ja-JP" b="0" dirty="0" smtClean="0">
              <a:sym typeface="Wingdings" pitchFamily="2" charset="2"/>
            </a:endParaRPr>
          </a:p>
          <a:p>
            <a:pPr lvl="1">
              <a:lnSpc>
                <a:spcPct val="95000"/>
              </a:lnSpc>
              <a:spcBef>
                <a:spcPts val="0"/>
              </a:spcBef>
            </a:pPr>
            <a:r>
              <a:rPr lang="en-US" altLang="ja-JP" sz="2200" b="1" dirty="0" smtClean="0">
                <a:sym typeface="Wingdings" pitchFamily="2" charset="2"/>
              </a:rPr>
              <a:t>New beam pipe: </a:t>
            </a:r>
            <a:r>
              <a:rPr lang="en-US" altLang="ja-JP" sz="2200" dirty="0" smtClean="0">
                <a:sym typeface="Wingdings" pitchFamily="2" charset="2"/>
              </a:rPr>
              <a:t>Beam pipes with antechambers.</a:t>
            </a:r>
          </a:p>
          <a:p>
            <a:pPr lvl="2">
              <a:lnSpc>
                <a:spcPct val="95000"/>
              </a:lnSpc>
              <a:spcBef>
                <a:spcPts val="0"/>
              </a:spcBef>
            </a:pPr>
            <a:r>
              <a:rPr lang="en-US" altLang="ja-JP" dirty="0" smtClean="0">
                <a:sym typeface="Wingdings" pitchFamily="2" charset="2"/>
              </a:rPr>
              <a:t>Low beam impedance, Higher strength against intense SR</a:t>
            </a:r>
          </a:p>
          <a:p>
            <a:pPr lvl="2">
              <a:lnSpc>
                <a:spcPct val="95000"/>
              </a:lnSpc>
              <a:spcBef>
                <a:spcPts val="0"/>
              </a:spcBef>
            </a:pPr>
            <a:r>
              <a:rPr lang="en-US" altLang="ja-JP" dirty="0" smtClean="0">
                <a:sym typeface="Wingdings" pitchFamily="2" charset="2"/>
              </a:rPr>
              <a:t>Less photoelectron effect to position beam [LER] : Electron-cloud formation is suppressed.</a:t>
            </a:r>
          </a:p>
          <a:p>
            <a:pPr lvl="2">
              <a:lnSpc>
                <a:spcPct val="95000"/>
              </a:lnSpc>
              <a:spcBef>
                <a:spcPts val="0"/>
              </a:spcBef>
            </a:pPr>
            <a:r>
              <a:rPr lang="en-US" altLang="ja-JP" dirty="0" smtClean="0">
                <a:sym typeface="Wingdings" pitchFamily="2" charset="2"/>
              </a:rPr>
              <a:t>Most of HER beam pipes will be reused.</a:t>
            </a:r>
          </a:p>
          <a:p>
            <a:pPr lvl="1">
              <a:lnSpc>
                <a:spcPct val="95000"/>
              </a:lnSpc>
              <a:spcBef>
                <a:spcPts val="0"/>
              </a:spcBef>
            </a:pPr>
            <a:r>
              <a:rPr lang="en-US" altLang="ja-JP" sz="2200" dirty="0" smtClean="0">
                <a:sym typeface="Wingdings" pitchFamily="2" charset="2"/>
              </a:rPr>
              <a:t>Add more powerful </a:t>
            </a:r>
            <a:r>
              <a:rPr lang="en-US" altLang="ja-JP" sz="2200" b="1" dirty="0" smtClean="0">
                <a:sym typeface="Wingdings" pitchFamily="2" charset="2"/>
              </a:rPr>
              <a:t>countermeasures against electron cloud (EC) effects</a:t>
            </a:r>
            <a:r>
              <a:rPr lang="en-US" altLang="ja-JP" sz="2200" dirty="0" smtClean="0">
                <a:sym typeface="Wingdings" pitchFamily="2" charset="2"/>
              </a:rPr>
              <a:t> [LER].</a:t>
            </a:r>
          </a:p>
          <a:p>
            <a:pPr lvl="2">
              <a:lnSpc>
                <a:spcPct val="95000"/>
              </a:lnSpc>
              <a:spcBef>
                <a:spcPts val="0"/>
              </a:spcBef>
            </a:pPr>
            <a:r>
              <a:rPr lang="en-US" altLang="ja-JP" dirty="0" smtClean="0">
                <a:sym typeface="Wingdings" pitchFamily="2" charset="2"/>
              </a:rPr>
              <a:t>Solenoid field,  </a:t>
            </a:r>
            <a:r>
              <a:rPr lang="en-US" altLang="ja-JP" dirty="0" err="1" smtClean="0">
                <a:sym typeface="Wingdings" pitchFamily="2" charset="2"/>
              </a:rPr>
              <a:t>TiN</a:t>
            </a:r>
            <a:r>
              <a:rPr lang="en-US" altLang="ja-JP" dirty="0" smtClean="0">
                <a:sym typeface="Wingdings" pitchFamily="2" charset="2"/>
              </a:rPr>
              <a:t> coating</a:t>
            </a:r>
          </a:p>
          <a:p>
            <a:pPr lvl="2">
              <a:lnSpc>
                <a:spcPct val="95000"/>
              </a:lnSpc>
              <a:spcBef>
                <a:spcPts val="0"/>
              </a:spcBef>
            </a:pPr>
            <a:r>
              <a:rPr lang="en-US" altLang="ja-JP" b="1" dirty="0" smtClean="0">
                <a:sym typeface="Wingdings" pitchFamily="2" charset="2"/>
              </a:rPr>
              <a:t>New technique</a:t>
            </a:r>
            <a:r>
              <a:rPr lang="en-US" altLang="ja-JP" dirty="0" smtClean="0">
                <a:sym typeface="Wingdings" pitchFamily="2" charset="2"/>
              </a:rPr>
              <a:t>: Clearing electrode, Grooved surface</a:t>
            </a:r>
          </a:p>
        </p:txBody>
      </p:sp>
      <p:sp>
        <p:nvSpPr>
          <p:cNvPr id="8" name="スライド番号プレースホルダ 7"/>
          <p:cNvSpPr>
            <a:spLocks noGrp="1"/>
          </p:cNvSpPr>
          <p:nvPr>
            <p:ph type="sldNum" sz="quarter" idx="12"/>
          </p:nvPr>
        </p:nvSpPr>
        <p:spPr/>
        <p:txBody>
          <a:bodyPr/>
          <a:lstStyle/>
          <a:p>
            <a:fld id="{1AB4610A-7B83-4138-AFF8-D0E9316B21DE}" type="slidenum">
              <a:rPr lang="en-US" altLang="ja-JP" smtClean="0"/>
              <a:pPr/>
              <a:t>19</a:t>
            </a:fld>
            <a:endParaRPr lang="en-US" altLang="ja-JP"/>
          </a:p>
        </p:txBody>
      </p:sp>
      <p:sp>
        <p:nvSpPr>
          <p:cNvPr id="11" name="コンテンツ プレースホルダ 2"/>
          <p:cNvSpPr txBox="1">
            <a:spLocks/>
          </p:cNvSpPr>
          <p:nvPr/>
        </p:nvSpPr>
        <p:spPr bwMode="gray">
          <a:xfrm>
            <a:off x="720000" y="3645024"/>
            <a:ext cx="8001056" cy="15880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5000"/>
              </a:lnSpc>
              <a:spcBef>
                <a:spcPts val="0"/>
              </a:spcBef>
              <a:spcAft>
                <a:spcPct val="0"/>
              </a:spcAft>
              <a:buClr>
                <a:schemeClr val="accent2"/>
              </a:buClr>
              <a:buSzPct val="50000"/>
              <a:buFont typeface="Wingdings" pitchFamily="2" charset="2"/>
              <a:buChar char="n"/>
              <a:tabLst/>
              <a:defRPr/>
            </a:pPr>
            <a:r>
              <a:rPr kumimoji="1" lang="en-US" altLang="ja-JP" sz="24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Main components</a:t>
            </a:r>
            <a:endParaRPr kumimoji="1" lang="ja-JP" altLang="en-US" sz="22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742950" marR="0" lvl="1" indent="-285750" algn="l" defTabSz="914400" rtl="0" eaLnBrk="1" fontAlgn="base" latinLnBrk="0" hangingPunct="1">
              <a:lnSpc>
                <a:spcPct val="95000"/>
              </a:lnSpc>
              <a:spcBef>
                <a:spcPts val="0"/>
              </a:spcBef>
              <a:spcAft>
                <a:spcPct val="0"/>
              </a:spcAft>
              <a:buClrTx/>
              <a:buSzTx/>
              <a:buFontTx/>
              <a:buChar char="–"/>
              <a:tabLst/>
              <a:defRPr/>
            </a:pPr>
            <a:r>
              <a:rPr kumimoji="1" lang="en-US" altLang="ja-JP"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Bellows chambers</a:t>
            </a:r>
            <a:r>
              <a:rPr kumimoji="1" lang="en-US" altLang="ja-JP"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r>
              <a:rPr kumimoji="1" lang="en-US" altLang="ja-JP"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gate valves</a:t>
            </a:r>
            <a:r>
              <a:rPr kumimoji="1" lang="en-US" altLang="ja-JP"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a:t>
            </a:r>
            <a:r>
              <a:rPr kumimoji="1" lang="en-US" altLang="ja-JP" sz="20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movable masks</a:t>
            </a:r>
            <a:r>
              <a:rPr kumimoji="1" lang="en-US" altLang="ja-JP" sz="20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 (collimators), stoppers, etc. are designed to fit the beam pipes.</a:t>
            </a:r>
          </a:p>
          <a:p>
            <a:pPr marL="1143000" marR="0" lvl="2" indent="-228600" algn="l" defTabSz="914400" rtl="0" eaLnBrk="1" fontAlgn="base" latinLnBrk="0" hangingPunct="1">
              <a:lnSpc>
                <a:spcPct val="95000"/>
              </a:lnSpc>
              <a:spcBef>
                <a:spcPts val="0"/>
              </a:spcBef>
              <a:spcAft>
                <a:spcPct val="0"/>
              </a:spcAft>
              <a:buClr>
                <a:schemeClr val="hlink"/>
              </a:buClr>
              <a:buSzPct val="60000"/>
              <a:buFont typeface="Wingdings" pitchFamily="2" charset="2"/>
              <a:buChar char="n"/>
              <a:tabLst/>
              <a:defRPr/>
            </a:pPr>
            <a:r>
              <a:rPr kumimoji="1" lang="en-US" altLang="ja-JP" sz="1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Higher strength against higher beam currents</a:t>
            </a:r>
          </a:p>
        </p:txBody>
      </p:sp>
      <p:sp>
        <p:nvSpPr>
          <p:cNvPr id="12" name="コンテンツ プレースホルダ 2"/>
          <p:cNvSpPr txBox="1">
            <a:spLocks/>
          </p:cNvSpPr>
          <p:nvPr/>
        </p:nvSpPr>
        <p:spPr bwMode="gray">
          <a:xfrm>
            <a:off x="1647000" y="5157192"/>
            <a:ext cx="7245480" cy="8640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90000"/>
              </a:lnSpc>
              <a:spcBef>
                <a:spcPts val="0"/>
              </a:spcBef>
              <a:spcAft>
                <a:spcPct val="0"/>
              </a:spcAft>
              <a:buClr>
                <a:schemeClr val="accent2"/>
              </a:buClr>
              <a:buSzPct val="50000"/>
              <a:tabLst/>
              <a:defRPr/>
            </a:pPr>
            <a:r>
              <a:rPr kumimoji="1" lang="en-US" altLang="ja-JP" sz="2400" b="1" i="0" u="none" strike="noStrike" kern="0" cap="none" spc="0" normalizeH="0" baseline="0" noProof="0" dirty="0" smtClean="0">
                <a:ln>
                  <a:noFill/>
                </a:ln>
                <a:solidFill>
                  <a:srgbClr val="C00000"/>
                </a:solidFill>
                <a:effectLst/>
                <a:uLnTx/>
                <a:uFillTx/>
                <a:latin typeface="Arial" pitchFamily="34" charset="0"/>
                <a:ea typeface="+mn-ea"/>
                <a:cs typeface="Arial" pitchFamily="34" charset="0"/>
              </a:rPr>
              <a:t>Main upgrade</a:t>
            </a:r>
            <a:r>
              <a:rPr kumimoji="1" lang="en-US" altLang="ja-JP" sz="2400" b="1" i="0" u="none" strike="noStrike" kern="0" cap="none" spc="0" normalizeH="0" noProof="0" dirty="0" smtClean="0">
                <a:ln>
                  <a:noFill/>
                </a:ln>
                <a:solidFill>
                  <a:srgbClr val="C00000"/>
                </a:solidFill>
                <a:effectLst/>
                <a:uLnTx/>
                <a:uFillTx/>
                <a:latin typeface="Arial" pitchFamily="34" charset="0"/>
                <a:ea typeface="+mn-ea"/>
                <a:cs typeface="Arial" pitchFamily="34" charset="0"/>
              </a:rPr>
              <a:t> is the replacement of beam pipes and other main vacuum components.</a:t>
            </a:r>
            <a:endParaRPr kumimoji="1" lang="ja-JP" altLang="en-US" sz="2400" b="0" i="0" u="none" strike="noStrike" kern="0" cap="none" spc="0" normalizeH="0" baseline="0" noProof="0" dirty="0" smtClean="0">
              <a:ln>
                <a:noFill/>
              </a:ln>
              <a:solidFill>
                <a:srgbClr val="C00000"/>
              </a:solidFill>
              <a:effectLst/>
              <a:uLnTx/>
              <a:uFillTx/>
              <a:latin typeface="Arial" pitchFamily="34" charset="0"/>
              <a:ea typeface="+mn-ea"/>
              <a:cs typeface="Arial" pitchFamily="34" charset="0"/>
            </a:endParaRPr>
          </a:p>
        </p:txBody>
      </p:sp>
      <p:sp>
        <p:nvSpPr>
          <p:cNvPr id="13" name="右矢印 12"/>
          <p:cNvSpPr/>
          <p:nvPr/>
        </p:nvSpPr>
        <p:spPr>
          <a:xfrm>
            <a:off x="1187624" y="5445224"/>
            <a:ext cx="360040" cy="312035"/>
          </a:xfrm>
          <a:prstGeom prst="rightArrow">
            <a:avLst/>
          </a:prstGeom>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1803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0000FF"/>
                </a:solidFill>
                <a:latin typeface="Marker Felt"/>
                <a:cs typeface="Marker Felt"/>
              </a:rPr>
              <a:t>C</a:t>
            </a:r>
            <a:r>
              <a:rPr kumimoji="1" lang="en-US" altLang="ja-JP" dirty="0" smtClean="0">
                <a:solidFill>
                  <a:srgbClr val="0000FF"/>
                </a:solidFill>
                <a:latin typeface="Marker Felt"/>
                <a:cs typeface="Marker Felt"/>
              </a:rPr>
              <a:t>ontents</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lstStyle/>
          <a:p>
            <a:r>
              <a:rPr kumimoji="1" lang="en-US" altLang="ja-JP" dirty="0" smtClean="0"/>
              <a:t>Concept of </a:t>
            </a:r>
            <a:r>
              <a:rPr kumimoji="1" lang="en-US" altLang="ja-JP" dirty="0" err="1" smtClean="0"/>
              <a:t>SuperKEKB</a:t>
            </a:r>
            <a:endParaRPr kumimoji="1" lang="en-US" altLang="ja-JP" dirty="0" smtClean="0"/>
          </a:p>
          <a:p>
            <a:r>
              <a:rPr lang="en-US" altLang="ja-JP" dirty="0" smtClean="0"/>
              <a:t>Brief Introduction: Design of </a:t>
            </a:r>
            <a:r>
              <a:rPr lang="en-US" altLang="ja-JP" dirty="0" err="1" smtClean="0"/>
              <a:t>SuperKEKB</a:t>
            </a:r>
            <a:endParaRPr lang="en-US" altLang="ja-JP" dirty="0" smtClean="0"/>
          </a:p>
          <a:p>
            <a:r>
              <a:rPr lang="en-US" altLang="ja-JP" dirty="0" smtClean="0"/>
              <a:t>Future</a:t>
            </a:r>
            <a:r>
              <a:rPr lang="ja-JP" altLang="en-US" dirty="0" smtClean="0"/>
              <a:t> </a:t>
            </a:r>
            <a:r>
              <a:rPr lang="en-US" altLang="ja-JP" dirty="0" smtClean="0"/>
              <a:t>plan</a:t>
            </a:r>
          </a:p>
        </p:txBody>
      </p:sp>
    </p:spTree>
    <p:extLst>
      <p:ext uri="{BB962C8B-B14F-4D97-AF65-F5344CB8AC3E}">
        <p14:creationId xmlns:p14="http://schemas.microsoft.com/office/powerpoint/2010/main" val="8894111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8701" y="-238123"/>
            <a:ext cx="8229600" cy="1143000"/>
          </a:xfrm>
        </p:spPr>
        <p:txBody>
          <a:bodyPr/>
          <a:lstStyle/>
          <a:p>
            <a:r>
              <a:rPr lang="en-US" altLang="ja-JP" dirty="0" smtClean="0">
                <a:solidFill>
                  <a:srgbClr val="000090"/>
                </a:solidFill>
                <a:latin typeface="Marker Felt"/>
                <a:cs typeface="Marker Felt"/>
              </a:rPr>
              <a:t>Beam pipes</a:t>
            </a:r>
            <a:endParaRPr kumimoji="1" lang="ja-JP" altLang="en-US" sz="2800" dirty="0">
              <a:solidFill>
                <a:srgbClr val="000090"/>
              </a:solidFill>
              <a:latin typeface="Marker Felt"/>
              <a:cs typeface="Marker Felt"/>
            </a:endParaRPr>
          </a:p>
        </p:txBody>
      </p:sp>
      <p:sp>
        <p:nvSpPr>
          <p:cNvPr id="3" name="コンテンツ プレースホルダ 2"/>
          <p:cNvSpPr>
            <a:spLocks noGrp="1"/>
          </p:cNvSpPr>
          <p:nvPr>
            <p:ph idx="1"/>
          </p:nvPr>
        </p:nvSpPr>
        <p:spPr>
          <a:xfrm>
            <a:off x="589070" y="642997"/>
            <a:ext cx="8215338" cy="3024189"/>
          </a:xfrm>
        </p:spPr>
        <p:txBody>
          <a:bodyPr>
            <a:normAutofit/>
          </a:bodyPr>
          <a:lstStyle/>
          <a:p>
            <a:pPr>
              <a:lnSpc>
                <a:spcPct val="95000"/>
              </a:lnSpc>
              <a:spcBef>
                <a:spcPts val="0"/>
              </a:spcBef>
            </a:pPr>
            <a:r>
              <a:rPr lang="en-US" altLang="ja-JP" sz="2800" b="0" dirty="0" smtClean="0"/>
              <a:t>Beam pipes with antechambers</a:t>
            </a:r>
            <a:endParaRPr lang="en-US" altLang="ja-JP" sz="2000" dirty="0" smtClean="0"/>
          </a:p>
          <a:p>
            <a:pPr lvl="1">
              <a:lnSpc>
                <a:spcPct val="95000"/>
              </a:lnSpc>
              <a:spcBef>
                <a:spcPts val="0"/>
              </a:spcBef>
            </a:pPr>
            <a:r>
              <a:rPr lang="en-US" altLang="ja-JP" sz="2400" dirty="0" smtClean="0"/>
              <a:t>Small effect of photoelectrons, low beam impedance, low SR power density</a:t>
            </a:r>
          </a:p>
          <a:p>
            <a:pPr lvl="1">
              <a:lnSpc>
                <a:spcPct val="95000"/>
              </a:lnSpc>
              <a:spcBef>
                <a:spcPts val="0"/>
              </a:spcBef>
            </a:pPr>
            <a:r>
              <a:rPr lang="en-US" altLang="ja-JP" sz="2400" dirty="0" smtClean="0"/>
              <a:t>The cross section should fit to the existing magnets.</a:t>
            </a:r>
          </a:p>
          <a:p>
            <a:pPr lvl="1">
              <a:lnSpc>
                <a:spcPct val="95000"/>
              </a:lnSpc>
              <a:spcBef>
                <a:spcPts val="0"/>
              </a:spcBef>
            </a:pPr>
            <a:r>
              <a:rPr lang="en-US" altLang="ja-JP" sz="2400" dirty="0" smtClean="0"/>
              <a:t>Aluminum alloy is available for LER arc section . Copper is required for wiggler section (and HER).</a:t>
            </a:r>
          </a:p>
          <a:p>
            <a:pPr lvl="1">
              <a:lnSpc>
                <a:spcPct val="95000"/>
              </a:lnSpc>
              <a:spcBef>
                <a:spcPts val="0"/>
              </a:spcBef>
            </a:pPr>
            <a:r>
              <a:rPr lang="en-US" altLang="ja-JP" sz="2400" dirty="0" err="1" smtClean="0"/>
              <a:t>TiN</a:t>
            </a:r>
            <a:r>
              <a:rPr lang="en-US" altLang="ja-JP" sz="2400" dirty="0" smtClean="0"/>
              <a:t> coating for suppressing electron cloud density</a:t>
            </a:r>
          </a:p>
          <a:p>
            <a:pPr lvl="1">
              <a:lnSpc>
                <a:spcPct val="95000"/>
              </a:lnSpc>
              <a:spcBef>
                <a:spcPts val="0"/>
              </a:spcBef>
            </a:pPr>
            <a:endParaRPr lang="en-US" altLang="ja-JP" sz="2400" dirty="0" smtClean="0">
              <a:sym typeface="Wingdings" pitchFamily="2" charset="2"/>
            </a:endParaRPr>
          </a:p>
          <a:p>
            <a:pPr lvl="1">
              <a:lnSpc>
                <a:spcPct val="95000"/>
              </a:lnSpc>
              <a:spcBef>
                <a:spcPts val="0"/>
              </a:spcBef>
            </a:pPr>
            <a:endParaRPr lang="ja-JP" altLang="en-US" sz="2400" dirty="0" smtClean="0"/>
          </a:p>
        </p:txBody>
      </p:sp>
      <p:pic>
        <p:nvPicPr>
          <p:cNvPr id="7" name="Picture 28" descr="newduct"/>
          <p:cNvPicPr>
            <a:picLocks noChangeAspect="1" noChangeArrowheads="1"/>
          </p:cNvPicPr>
          <p:nvPr/>
        </p:nvPicPr>
        <p:blipFill>
          <a:blip r:embed="rId2" cstate="print">
            <a:clrChange>
              <a:clrFrom>
                <a:srgbClr val="FFFFFF"/>
              </a:clrFrom>
              <a:clrTo>
                <a:srgbClr val="FFFFFF">
                  <a:alpha val="0"/>
                </a:srgbClr>
              </a:clrTo>
            </a:clrChange>
            <a:grayscl/>
            <a:lum bright="10000"/>
          </a:blip>
          <a:srcRect/>
          <a:stretch>
            <a:fillRect/>
          </a:stretch>
        </p:blipFill>
        <p:spPr bwMode="auto">
          <a:xfrm>
            <a:off x="6307237" y="3248980"/>
            <a:ext cx="2836763" cy="1538872"/>
          </a:xfrm>
          <a:prstGeom prst="rect">
            <a:avLst/>
          </a:prstGeom>
          <a:noFill/>
          <a:ln w="9525">
            <a:noFill/>
            <a:miter lim="800000"/>
            <a:headEnd/>
            <a:tailEnd/>
          </a:ln>
        </p:spPr>
      </p:pic>
      <p:sp>
        <p:nvSpPr>
          <p:cNvPr id="8" name="Text Box 29"/>
          <p:cNvSpPr txBox="1">
            <a:spLocks noChangeArrowheads="1"/>
          </p:cNvSpPr>
          <p:nvPr/>
        </p:nvSpPr>
        <p:spPr bwMode="auto">
          <a:xfrm>
            <a:off x="6307237" y="4257092"/>
            <a:ext cx="846138" cy="276999"/>
          </a:xfrm>
          <a:prstGeom prst="rect">
            <a:avLst/>
          </a:prstGeom>
          <a:noFill/>
          <a:ln w="12700">
            <a:noFill/>
            <a:miter lim="800000"/>
            <a:headEnd type="none" w="sm" len="sm"/>
            <a:tailEnd type="none" w="sm" len="sm"/>
          </a:ln>
        </p:spPr>
        <p:txBody>
          <a:bodyPr>
            <a:spAutoFit/>
          </a:bodyPr>
          <a:lstStyle/>
          <a:p>
            <a:r>
              <a:rPr lang="en-US" altLang="ja-JP" sz="1200" dirty="0" smtClean="0"/>
              <a:t>Beam</a:t>
            </a:r>
            <a:endParaRPr lang="en-US" altLang="ja-JP" sz="1200" dirty="0">
              <a:latin typeface="Arial" charset="0"/>
            </a:endParaRPr>
          </a:p>
        </p:txBody>
      </p:sp>
      <p:sp>
        <p:nvSpPr>
          <p:cNvPr id="9" name="Line 30"/>
          <p:cNvSpPr>
            <a:spLocks noChangeShapeType="1"/>
          </p:cNvSpPr>
          <p:nvPr/>
        </p:nvSpPr>
        <p:spPr bwMode="auto">
          <a:xfrm flipV="1">
            <a:off x="6883301" y="4185084"/>
            <a:ext cx="569913" cy="234950"/>
          </a:xfrm>
          <a:prstGeom prst="line">
            <a:avLst/>
          </a:prstGeom>
          <a:noFill/>
          <a:ln w="28575">
            <a:solidFill>
              <a:srgbClr val="FF0000"/>
            </a:solidFill>
            <a:round/>
            <a:headEnd type="none" w="sm" len="sm"/>
            <a:tailEnd type="triangle" w="med" len="med"/>
          </a:ln>
        </p:spPr>
        <p:txBody>
          <a:bodyPr wrap="none"/>
          <a:lstStyle/>
          <a:p>
            <a:endParaRPr lang="ja-JP" altLang="en-US"/>
          </a:p>
        </p:txBody>
      </p:sp>
      <p:sp>
        <p:nvSpPr>
          <p:cNvPr id="10" name="Text Box 33"/>
          <p:cNvSpPr txBox="1">
            <a:spLocks noChangeArrowheads="1"/>
          </p:cNvSpPr>
          <p:nvPr/>
        </p:nvSpPr>
        <p:spPr bwMode="auto">
          <a:xfrm>
            <a:off x="6667277" y="4473116"/>
            <a:ext cx="397866" cy="276999"/>
          </a:xfrm>
          <a:prstGeom prst="rect">
            <a:avLst/>
          </a:prstGeom>
          <a:noFill/>
          <a:ln w="12700">
            <a:noFill/>
            <a:miter lim="800000"/>
            <a:headEnd type="none" w="sm" len="sm"/>
            <a:tailEnd type="none" w="sm" len="sm"/>
          </a:ln>
        </p:spPr>
        <p:txBody>
          <a:bodyPr wrap="none">
            <a:spAutoFit/>
          </a:bodyPr>
          <a:lstStyle/>
          <a:p>
            <a:r>
              <a:rPr lang="en-US" altLang="ja-JP" sz="1200" dirty="0">
                <a:latin typeface="Arial" charset="0"/>
              </a:rPr>
              <a:t>SR</a:t>
            </a:r>
          </a:p>
        </p:txBody>
      </p:sp>
      <p:sp>
        <p:nvSpPr>
          <p:cNvPr id="11" name="Line 34"/>
          <p:cNvSpPr>
            <a:spLocks noChangeShapeType="1"/>
          </p:cNvSpPr>
          <p:nvPr/>
        </p:nvSpPr>
        <p:spPr bwMode="auto">
          <a:xfrm flipV="1">
            <a:off x="7027317" y="4257092"/>
            <a:ext cx="1146175" cy="352425"/>
          </a:xfrm>
          <a:prstGeom prst="line">
            <a:avLst/>
          </a:prstGeom>
          <a:noFill/>
          <a:ln w="28575">
            <a:solidFill>
              <a:srgbClr val="FF99CC"/>
            </a:solidFill>
            <a:round/>
            <a:headEnd type="none" w="sm" len="sm"/>
            <a:tailEnd type="triangle" w="med" len="med"/>
          </a:ln>
        </p:spPr>
        <p:txBody>
          <a:bodyPr wrap="none"/>
          <a:lstStyle/>
          <a:p>
            <a:endParaRPr lang="ja-JP" altLang="en-US"/>
          </a:p>
        </p:txBody>
      </p:sp>
      <p:sp>
        <p:nvSpPr>
          <p:cNvPr id="12" name="Text Box 35"/>
          <p:cNvSpPr txBox="1">
            <a:spLocks noChangeArrowheads="1"/>
          </p:cNvSpPr>
          <p:nvPr/>
        </p:nvSpPr>
        <p:spPr bwMode="auto">
          <a:xfrm>
            <a:off x="5517105" y="3744035"/>
            <a:ext cx="1630362" cy="276999"/>
          </a:xfrm>
          <a:prstGeom prst="rect">
            <a:avLst/>
          </a:prstGeom>
          <a:noFill/>
          <a:ln w="12700">
            <a:noFill/>
            <a:miter lim="800000"/>
            <a:headEnd type="none" w="sm" len="sm"/>
            <a:tailEnd type="none" w="sm" len="sm"/>
          </a:ln>
        </p:spPr>
        <p:txBody>
          <a:bodyPr>
            <a:spAutoFit/>
          </a:bodyPr>
          <a:lstStyle/>
          <a:p>
            <a:r>
              <a:rPr lang="en-US" altLang="ja-JP" sz="1200" dirty="0">
                <a:latin typeface="Arial" charset="0"/>
              </a:rPr>
              <a:t>NEG </a:t>
            </a:r>
            <a:r>
              <a:rPr lang="en-US" altLang="ja-JP" sz="1200" dirty="0" smtClean="0">
                <a:latin typeface="Arial" charset="0"/>
              </a:rPr>
              <a:t>strip</a:t>
            </a:r>
            <a:endParaRPr lang="en-US" altLang="ja-JP" sz="1200" dirty="0">
              <a:latin typeface="Arial" charset="0"/>
            </a:endParaRPr>
          </a:p>
        </p:txBody>
      </p:sp>
      <p:sp>
        <p:nvSpPr>
          <p:cNvPr id="13" name="Line 36"/>
          <p:cNvSpPr>
            <a:spLocks noChangeShapeType="1"/>
          </p:cNvSpPr>
          <p:nvPr/>
        </p:nvSpPr>
        <p:spPr bwMode="auto">
          <a:xfrm>
            <a:off x="6327195" y="3834045"/>
            <a:ext cx="484098" cy="210396"/>
          </a:xfrm>
          <a:prstGeom prst="line">
            <a:avLst/>
          </a:prstGeom>
          <a:noFill/>
          <a:ln w="19050">
            <a:solidFill>
              <a:srgbClr val="FF00FF"/>
            </a:solidFill>
            <a:round/>
            <a:headEnd type="none" w="sm" len="sm"/>
            <a:tailEnd type="triangle" w="med" len="med"/>
          </a:ln>
        </p:spPr>
        <p:txBody>
          <a:bodyPr wrap="none"/>
          <a:lstStyle/>
          <a:p>
            <a:endParaRPr lang="ja-JP" altLang="en-US"/>
          </a:p>
        </p:txBody>
      </p:sp>
      <p:pic>
        <p:nvPicPr>
          <p:cNvPr id="16" name="図 5" descr="Nikko_wigger_antechamber.jpg"/>
          <p:cNvPicPr>
            <a:picLocks noChangeAspect="1"/>
          </p:cNvPicPr>
          <p:nvPr/>
        </p:nvPicPr>
        <p:blipFill>
          <a:blip r:embed="rId3" cstate="print"/>
          <a:srcRect l="2346" t="6250" r="17901" b="2890"/>
          <a:stretch>
            <a:fillRect/>
          </a:stretch>
        </p:blipFill>
        <p:spPr bwMode="auto">
          <a:xfrm>
            <a:off x="6507215" y="4734145"/>
            <a:ext cx="1944216" cy="1662594"/>
          </a:xfrm>
          <a:prstGeom prst="rect">
            <a:avLst/>
          </a:prstGeom>
          <a:noFill/>
          <a:ln w="9525">
            <a:noFill/>
            <a:miter lim="800000"/>
            <a:headEnd/>
            <a:tailEnd/>
          </a:ln>
        </p:spPr>
      </p:pic>
      <p:sp>
        <p:nvSpPr>
          <p:cNvPr id="25" name="スライド番号プレースホルダ 24"/>
          <p:cNvSpPr>
            <a:spLocks noGrp="1"/>
          </p:cNvSpPr>
          <p:nvPr>
            <p:ph type="sldNum" sz="quarter" idx="12"/>
          </p:nvPr>
        </p:nvSpPr>
        <p:spPr/>
        <p:txBody>
          <a:bodyPr/>
          <a:lstStyle/>
          <a:p>
            <a:fld id="{1AB4610A-7B83-4138-AFF8-D0E9316B21DE}" type="slidenum">
              <a:rPr lang="en-US" altLang="ja-JP" smtClean="0"/>
              <a:pPr/>
              <a:t>20</a:t>
            </a:fld>
            <a:endParaRPr lang="en-US" altLang="ja-JP"/>
          </a:p>
        </p:txBody>
      </p:sp>
      <p:pic>
        <p:nvPicPr>
          <p:cNvPr id="27" name="Picture 3" descr="C:\Users\suetsugu\Desktop\Fig_2.jpg"/>
          <p:cNvPicPr>
            <a:picLocks noChangeAspect="1" noChangeArrowheads="1"/>
          </p:cNvPicPr>
          <p:nvPr/>
        </p:nvPicPr>
        <p:blipFill>
          <a:blip r:embed="rId4" cstate="print"/>
          <a:stretch>
            <a:fillRect/>
          </a:stretch>
        </p:blipFill>
        <p:spPr bwMode="auto">
          <a:xfrm>
            <a:off x="827584" y="4509120"/>
            <a:ext cx="2816411" cy="1881034"/>
          </a:xfrm>
          <a:prstGeom prst="rect">
            <a:avLst/>
          </a:prstGeom>
          <a:noFill/>
          <a:ln>
            <a:noFill/>
          </a:ln>
        </p:spPr>
      </p:pic>
      <p:pic>
        <p:nvPicPr>
          <p:cNvPr id="20" name="Picture 7" descr="D:\_WorkFolder\Al_Antechamber_Extrusion photo\result\DSC00232.jpg"/>
          <p:cNvPicPr>
            <a:picLocks noChangeAspect="1" noChangeArrowheads="1"/>
          </p:cNvPicPr>
          <p:nvPr/>
        </p:nvPicPr>
        <p:blipFill>
          <a:blip r:embed="rId5" cstate="print"/>
          <a:srcRect t="11134" b="19276"/>
          <a:stretch>
            <a:fillRect/>
          </a:stretch>
        </p:blipFill>
        <p:spPr bwMode="auto">
          <a:xfrm>
            <a:off x="2699792" y="3645024"/>
            <a:ext cx="2603809" cy="1356151"/>
          </a:xfrm>
          <a:prstGeom prst="rect">
            <a:avLst/>
          </a:prstGeom>
          <a:noFill/>
        </p:spPr>
      </p:pic>
      <p:pic>
        <p:nvPicPr>
          <p:cNvPr id="17" name="図 5" descr="BPM_nikko.jpg"/>
          <p:cNvPicPr>
            <a:picLocks noChangeAspect="1"/>
          </p:cNvPicPr>
          <p:nvPr/>
        </p:nvPicPr>
        <p:blipFill>
          <a:blip r:embed="rId6" cstate="print">
            <a:lum bright="10000" contrast="10000"/>
          </a:blip>
          <a:srcRect l="23075" t="28993" r="9653" b="2959"/>
          <a:stretch>
            <a:fillRect/>
          </a:stretch>
        </p:blipFill>
        <p:spPr bwMode="auto">
          <a:xfrm>
            <a:off x="4211960" y="4869160"/>
            <a:ext cx="1872208" cy="1419585"/>
          </a:xfrm>
          <a:prstGeom prst="rect">
            <a:avLst/>
          </a:prstGeom>
          <a:noFill/>
          <a:ln w="9525">
            <a:noFill/>
            <a:miter lim="800000"/>
            <a:headEnd/>
            <a:tailEnd/>
          </a:ln>
        </p:spPr>
      </p:pic>
      <p:sp>
        <p:nvSpPr>
          <p:cNvPr id="28" name="テキスト ボックス 27"/>
          <p:cNvSpPr txBox="1"/>
          <p:nvPr/>
        </p:nvSpPr>
        <p:spPr>
          <a:xfrm>
            <a:off x="971600" y="4005064"/>
            <a:ext cx="1289135" cy="523220"/>
          </a:xfrm>
          <a:prstGeom prst="rect">
            <a:avLst/>
          </a:prstGeom>
          <a:noFill/>
          <a:ln>
            <a:solidFill>
              <a:srgbClr val="008000"/>
            </a:solidFill>
          </a:ln>
        </p:spPr>
        <p:txBody>
          <a:bodyPr wrap="none" rtlCol="0">
            <a:spAutoFit/>
          </a:bodyPr>
          <a:lstStyle/>
          <a:p>
            <a:r>
              <a:rPr kumimoji="1" lang="en-US" altLang="ja-JP" sz="1400" dirty="0" smtClean="0">
                <a:solidFill>
                  <a:srgbClr val="008000"/>
                </a:solidFill>
              </a:rPr>
              <a:t>Conductance:</a:t>
            </a:r>
          </a:p>
          <a:p>
            <a:r>
              <a:rPr lang="en-US" altLang="ja-JP" sz="1400" dirty="0" smtClean="0">
                <a:solidFill>
                  <a:srgbClr val="008000"/>
                </a:solidFill>
              </a:rPr>
              <a:t>~ 88 l/s/m</a:t>
            </a:r>
            <a:endParaRPr kumimoji="1" lang="ja-JP" altLang="en-US" sz="1400" dirty="0">
              <a:solidFill>
                <a:srgbClr val="008000"/>
              </a:solidFill>
            </a:endParaRPr>
          </a:p>
        </p:txBody>
      </p:sp>
      <p:sp>
        <p:nvSpPr>
          <p:cNvPr id="21" name="テキスト ボックス 20"/>
          <p:cNvSpPr txBox="1"/>
          <p:nvPr/>
        </p:nvSpPr>
        <p:spPr>
          <a:xfrm>
            <a:off x="1259632" y="4869160"/>
            <a:ext cx="561372" cy="261610"/>
          </a:xfrm>
          <a:prstGeom prst="rect">
            <a:avLst/>
          </a:prstGeom>
          <a:noFill/>
        </p:spPr>
        <p:txBody>
          <a:bodyPr wrap="none" rtlCol="0">
            <a:spAutoFit/>
          </a:bodyPr>
          <a:lstStyle/>
          <a:p>
            <a:r>
              <a:rPr kumimoji="1" lang="en-US" altLang="ja-JP" sz="1100" baseline="30000" dirty="0" smtClean="0"/>
              <a:t>t</a:t>
            </a:r>
            <a:r>
              <a:rPr kumimoji="1" lang="en-US" altLang="ja-JP" sz="1100" dirty="0" smtClean="0"/>
              <a:t>6 mm</a:t>
            </a:r>
            <a:endParaRPr kumimoji="1" lang="ja-JP" altLang="en-US" sz="1100" dirty="0"/>
          </a:p>
        </p:txBody>
      </p:sp>
      <p:sp>
        <p:nvSpPr>
          <p:cNvPr id="22" name="テキスト ボックス 21"/>
          <p:cNvSpPr txBox="1"/>
          <p:nvPr/>
        </p:nvSpPr>
        <p:spPr>
          <a:xfrm>
            <a:off x="4427984" y="3645024"/>
            <a:ext cx="865943" cy="350865"/>
          </a:xfrm>
          <a:prstGeom prst="rect">
            <a:avLst/>
          </a:prstGeom>
          <a:solidFill>
            <a:srgbClr val="006600">
              <a:alpha val="49804"/>
            </a:srgbClr>
          </a:solidFill>
        </p:spPr>
        <p:txBody>
          <a:bodyPr wrap="none" rtlCol="0">
            <a:spAutoFit/>
          </a:bodyPr>
          <a:lstStyle/>
          <a:p>
            <a:pPr>
              <a:lnSpc>
                <a:spcPct val="70000"/>
              </a:lnSpc>
            </a:pPr>
            <a:r>
              <a:rPr kumimoji="1" lang="en-US" altLang="ja-JP" sz="1200" dirty="0" smtClean="0">
                <a:solidFill>
                  <a:srgbClr val="FFFF00"/>
                </a:solidFill>
              </a:rPr>
              <a:t>Aluminum</a:t>
            </a:r>
          </a:p>
          <a:p>
            <a:pPr>
              <a:lnSpc>
                <a:spcPct val="70000"/>
              </a:lnSpc>
            </a:pPr>
            <a:r>
              <a:rPr lang="en-US" altLang="ja-JP" sz="1200" dirty="0" smtClean="0">
                <a:solidFill>
                  <a:srgbClr val="FFFF00"/>
                </a:solidFill>
              </a:rPr>
              <a:t>(A6063)</a:t>
            </a:r>
            <a:endParaRPr kumimoji="1" lang="ja-JP" altLang="en-US" sz="1200" dirty="0">
              <a:solidFill>
                <a:srgbClr val="FFFF00"/>
              </a:solidFill>
            </a:endParaRPr>
          </a:p>
        </p:txBody>
      </p:sp>
      <p:sp>
        <p:nvSpPr>
          <p:cNvPr id="29" name="テキスト ボックス 28"/>
          <p:cNvSpPr txBox="1"/>
          <p:nvPr/>
        </p:nvSpPr>
        <p:spPr>
          <a:xfrm>
            <a:off x="4211960" y="4941168"/>
            <a:ext cx="468000" cy="180000"/>
          </a:xfrm>
          <a:prstGeom prst="rect">
            <a:avLst/>
          </a:prstGeom>
          <a:solidFill>
            <a:srgbClr val="006600">
              <a:alpha val="49804"/>
            </a:srgbClr>
          </a:solidFill>
        </p:spPr>
        <p:txBody>
          <a:bodyPr wrap="none" rtlCol="0">
            <a:spAutoFit/>
          </a:bodyPr>
          <a:lstStyle/>
          <a:p>
            <a:pPr>
              <a:lnSpc>
                <a:spcPct val="70000"/>
              </a:lnSpc>
            </a:pPr>
            <a:r>
              <a:rPr lang="en-US" altLang="ja-JP" sz="1200" dirty="0" smtClean="0">
                <a:solidFill>
                  <a:srgbClr val="FFFF00"/>
                </a:solidFill>
              </a:rPr>
              <a:t>BPM</a:t>
            </a:r>
            <a:endParaRPr kumimoji="1" lang="en-US" altLang="ja-JP" sz="1200" dirty="0" smtClean="0">
              <a:solidFill>
                <a:srgbClr val="FFFF00"/>
              </a:solidFill>
            </a:endParaRPr>
          </a:p>
        </p:txBody>
      </p:sp>
      <p:sp>
        <p:nvSpPr>
          <p:cNvPr id="30" name="テキスト ボックス 29"/>
          <p:cNvSpPr txBox="1"/>
          <p:nvPr/>
        </p:nvSpPr>
        <p:spPr>
          <a:xfrm>
            <a:off x="6588224" y="4797152"/>
            <a:ext cx="686406" cy="350865"/>
          </a:xfrm>
          <a:prstGeom prst="rect">
            <a:avLst/>
          </a:prstGeom>
          <a:solidFill>
            <a:srgbClr val="006600">
              <a:alpha val="49804"/>
            </a:srgbClr>
          </a:solidFill>
        </p:spPr>
        <p:txBody>
          <a:bodyPr wrap="none" rtlCol="0">
            <a:spAutoFit/>
          </a:bodyPr>
          <a:lstStyle/>
          <a:p>
            <a:pPr>
              <a:lnSpc>
                <a:spcPct val="70000"/>
              </a:lnSpc>
            </a:pPr>
            <a:r>
              <a:rPr kumimoji="1" lang="en-US" altLang="ja-JP" sz="1200" dirty="0" smtClean="0">
                <a:solidFill>
                  <a:srgbClr val="FFFF00"/>
                </a:solidFill>
              </a:rPr>
              <a:t>Copper</a:t>
            </a:r>
          </a:p>
          <a:p>
            <a:pPr>
              <a:lnSpc>
                <a:spcPct val="70000"/>
              </a:lnSpc>
            </a:pPr>
            <a:r>
              <a:rPr lang="en-US" altLang="ja-JP" sz="1200" dirty="0" smtClean="0">
                <a:solidFill>
                  <a:srgbClr val="FFFF00"/>
                </a:solidFill>
              </a:rPr>
              <a:t>(OFC)</a:t>
            </a:r>
            <a:endParaRPr kumimoji="1" lang="ja-JP" altLang="en-US" sz="1200" dirty="0">
              <a:solidFill>
                <a:srgbClr val="FFFF00"/>
              </a:solidFill>
            </a:endParaRPr>
          </a:p>
        </p:txBody>
      </p:sp>
      <p:sp>
        <p:nvSpPr>
          <p:cNvPr id="31" name="テキスト ボックス 30"/>
          <p:cNvSpPr txBox="1"/>
          <p:nvPr/>
        </p:nvSpPr>
        <p:spPr>
          <a:xfrm>
            <a:off x="899592" y="6165304"/>
            <a:ext cx="792000" cy="216000"/>
          </a:xfrm>
          <a:prstGeom prst="rect">
            <a:avLst/>
          </a:prstGeom>
          <a:solidFill>
            <a:srgbClr val="006600"/>
          </a:solidFill>
        </p:spPr>
        <p:txBody>
          <a:bodyPr wrap="none" rtlCol="0">
            <a:spAutoFit/>
          </a:bodyPr>
          <a:lstStyle/>
          <a:p>
            <a:pPr>
              <a:lnSpc>
                <a:spcPct val="70000"/>
              </a:lnSpc>
            </a:pPr>
            <a:r>
              <a:rPr lang="en-US" altLang="ja-JP" sz="1200" dirty="0" smtClean="0">
                <a:solidFill>
                  <a:srgbClr val="FFFF00"/>
                </a:solidFill>
              </a:rPr>
              <a:t>Q magnet</a:t>
            </a:r>
            <a:endParaRPr kumimoji="1" lang="ja-JP" altLang="en-US" sz="1200" dirty="0">
              <a:solidFill>
                <a:srgbClr val="FFFF00"/>
              </a:solidFill>
            </a:endParaRPr>
          </a:p>
        </p:txBody>
      </p:sp>
      <p:sp>
        <p:nvSpPr>
          <p:cNvPr id="32" name="テキスト ボックス 31"/>
          <p:cNvSpPr txBox="1"/>
          <p:nvPr/>
        </p:nvSpPr>
        <p:spPr>
          <a:xfrm>
            <a:off x="8172400" y="3158970"/>
            <a:ext cx="755335" cy="216000"/>
          </a:xfrm>
          <a:prstGeom prst="rect">
            <a:avLst/>
          </a:prstGeom>
          <a:solidFill>
            <a:srgbClr val="006600"/>
          </a:solidFill>
        </p:spPr>
        <p:txBody>
          <a:bodyPr wrap="none" rtlCol="0">
            <a:spAutoFit/>
          </a:bodyPr>
          <a:lstStyle/>
          <a:p>
            <a:pPr>
              <a:lnSpc>
                <a:spcPct val="70000"/>
              </a:lnSpc>
            </a:pPr>
            <a:r>
              <a:rPr kumimoji="1" lang="en-US" altLang="ja-JP" sz="1200" dirty="0" smtClean="0">
                <a:solidFill>
                  <a:srgbClr val="FFFF00"/>
                </a:solidFill>
              </a:rPr>
              <a:t>Concept</a:t>
            </a:r>
            <a:endParaRPr kumimoji="1" lang="ja-JP" altLang="en-US" sz="1200" dirty="0">
              <a:solidFill>
                <a:srgbClr val="FFFF00"/>
              </a:solidFill>
            </a:endParaRPr>
          </a:p>
        </p:txBody>
      </p:sp>
    </p:spTree>
    <p:extLst>
      <p:ext uri="{BB962C8B-B14F-4D97-AF65-F5344CB8AC3E}">
        <p14:creationId xmlns:p14="http://schemas.microsoft.com/office/powerpoint/2010/main" val="1112193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115327"/>
            <a:ext cx="9144000" cy="6835173"/>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3901799653"/>
              </p:ext>
            </p:extLst>
          </p:nvPr>
        </p:nvGraphicFramePr>
        <p:xfrm>
          <a:off x="5048250" y="3961854"/>
          <a:ext cx="3886254" cy="1432559"/>
        </p:xfrm>
        <a:graphic>
          <a:graphicData uri="http://schemas.openxmlformats.org/drawingml/2006/table">
            <a:tbl>
              <a:tblPr firstRow="1" bandRow="1">
                <a:tableStyleId>{5C22544A-7EE6-4342-B048-85BDC9FD1C3A}</a:tableStyleId>
              </a:tblPr>
              <a:tblGrid>
                <a:gridCol w="1480549"/>
                <a:gridCol w="1197690"/>
                <a:gridCol w="1208015"/>
              </a:tblGrid>
              <a:tr h="501631">
                <a:tc>
                  <a:txBody>
                    <a:bodyPr/>
                    <a:lstStyle/>
                    <a:p>
                      <a:endParaRPr kumimoji="1" lang="ja-JP" altLang="en-US" sz="1400" dirty="0"/>
                    </a:p>
                  </a:txBody>
                  <a:tcPr/>
                </a:tc>
                <a:tc>
                  <a:txBody>
                    <a:bodyPr/>
                    <a:lstStyle/>
                    <a:p>
                      <a:pPr algn="ctr"/>
                      <a:r>
                        <a:rPr kumimoji="1" lang="en-US" altLang="ja-JP" sz="1400" dirty="0" smtClean="0"/>
                        <a:t>KEKB</a:t>
                      </a:r>
                      <a:endParaRPr kumimoji="1" lang="ja-JP" altLang="en-US" sz="1400" dirty="0"/>
                    </a:p>
                    <a:p>
                      <a:pPr algn="ctr"/>
                      <a:r>
                        <a:rPr kumimoji="1" lang="en-US" altLang="ja-JP" sz="1400" dirty="0" smtClean="0"/>
                        <a:t>(e+/e-)</a:t>
                      </a:r>
                      <a:endParaRPr kumimoji="1" lang="ja-JP" altLang="en-US" sz="1400" dirty="0"/>
                    </a:p>
                  </a:txBody>
                  <a:tcPr/>
                </a:tc>
                <a:tc>
                  <a:txBody>
                    <a:bodyPr/>
                    <a:lstStyle/>
                    <a:p>
                      <a:pPr algn="ctr"/>
                      <a:r>
                        <a:rPr kumimoji="1" lang="en-US" altLang="ja-JP" sz="1400" dirty="0" err="1" smtClean="0"/>
                        <a:t>SuperKEKB</a:t>
                      </a:r>
                      <a:endParaRPr kumimoji="1" lang="ja-JP" altLang="en-US" sz="1400" dirty="0"/>
                    </a:p>
                    <a:p>
                      <a:pPr algn="ctr"/>
                      <a:r>
                        <a:rPr kumimoji="1" lang="en-US" altLang="ja-JP" sz="1400" dirty="0" smtClean="0"/>
                        <a:t>(e+/e-)</a:t>
                      </a:r>
                      <a:endParaRPr kumimoji="1" lang="ja-JP" altLang="en-US" sz="1400" dirty="0"/>
                    </a:p>
                  </a:txBody>
                  <a:tcPr/>
                </a:tc>
              </a:tr>
              <a:tr h="259533">
                <a:tc>
                  <a:txBody>
                    <a:bodyPr/>
                    <a:lstStyle/>
                    <a:p>
                      <a:r>
                        <a:rPr kumimoji="1" lang="en-US" altLang="ja-JP" sz="1400" dirty="0" smtClean="0"/>
                        <a:t>Charge [</a:t>
                      </a:r>
                      <a:r>
                        <a:rPr kumimoji="1" lang="en-US" altLang="ja-JP" sz="1400" dirty="0" err="1" smtClean="0"/>
                        <a:t>nC</a:t>
                      </a:r>
                      <a:r>
                        <a:rPr kumimoji="1" lang="en-US" altLang="ja-JP" sz="1400" dirty="0" smtClean="0"/>
                        <a:t>]</a:t>
                      </a:r>
                      <a:endParaRPr kumimoji="1" lang="ja-JP" altLang="en-US" sz="1400" dirty="0"/>
                    </a:p>
                  </a:txBody>
                  <a:tcPr/>
                </a:tc>
                <a:tc>
                  <a:txBody>
                    <a:bodyPr/>
                    <a:lstStyle/>
                    <a:p>
                      <a:pPr algn="ctr"/>
                      <a:r>
                        <a:rPr kumimoji="1" lang="en-US" altLang="ja-JP" sz="1400" dirty="0" smtClean="0"/>
                        <a:t>1/1</a:t>
                      </a:r>
                      <a:endParaRPr kumimoji="1" lang="ja-JP" altLang="en-US" sz="1400" dirty="0"/>
                    </a:p>
                  </a:txBody>
                  <a:tcPr/>
                </a:tc>
                <a:tc>
                  <a:txBody>
                    <a:bodyPr/>
                    <a:lstStyle/>
                    <a:p>
                      <a:pPr algn="ctr"/>
                      <a:r>
                        <a:rPr kumimoji="1" lang="en-US" altLang="ja-JP" sz="1400" dirty="0" smtClean="0"/>
                        <a:t>4/5</a:t>
                      </a:r>
                      <a:endParaRPr kumimoji="1" lang="ja-JP" altLang="en-US" sz="1400" dirty="0"/>
                    </a:p>
                  </a:txBody>
                  <a:tcPr/>
                </a:tc>
              </a:tr>
              <a:tr h="259533">
                <a:tc rowSpan="2">
                  <a:txBody>
                    <a:bodyPr/>
                    <a:lstStyle/>
                    <a:p>
                      <a:r>
                        <a:rPr kumimoji="1" lang="en-US" altLang="ja-JP" sz="1400" dirty="0" smtClean="0"/>
                        <a:t>Normalized</a:t>
                      </a:r>
                      <a:endParaRPr kumimoji="1" lang="ja-JP" altLang="en-US" sz="1400" dirty="0"/>
                    </a:p>
                    <a:p>
                      <a:r>
                        <a:rPr kumimoji="1" lang="en-US" altLang="ja-JP" sz="1400" dirty="0" err="1" smtClean="0"/>
                        <a:t>emittance</a:t>
                      </a:r>
                      <a:r>
                        <a:rPr kumimoji="1" lang="en-US" altLang="ja-JP" sz="1400" dirty="0" smtClean="0"/>
                        <a:t>[</a:t>
                      </a:r>
                      <a:r>
                        <a:rPr kumimoji="1" lang="en-US" altLang="ja-JP" sz="1400" dirty="0" smtClean="0">
                          <a:latin typeface="Symbol" charset="2"/>
                          <a:cs typeface="Symbol" charset="2"/>
                        </a:rPr>
                        <a:t>m</a:t>
                      </a:r>
                      <a:r>
                        <a:rPr kumimoji="1" lang="en-US" altLang="ja-JP" sz="1400" dirty="0" smtClean="0"/>
                        <a:t>m]</a:t>
                      </a:r>
                      <a:endParaRPr kumimoji="1" lang="ja-JP" altLang="en-US" sz="1400" dirty="0"/>
                    </a:p>
                  </a:txBody>
                  <a:tcPr/>
                </a:tc>
                <a:tc>
                  <a:txBody>
                    <a:bodyPr/>
                    <a:lstStyle/>
                    <a:p>
                      <a:pPr algn="ctr"/>
                      <a:r>
                        <a:rPr kumimoji="1" lang="en-US" altLang="ja-JP" sz="1400" dirty="0" smtClean="0"/>
                        <a:t>2100/300</a:t>
                      </a:r>
                      <a:endParaRPr kumimoji="1" lang="ja-JP" altLang="en-US" sz="1400" dirty="0"/>
                    </a:p>
                  </a:txBody>
                  <a:tcPr/>
                </a:tc>
                <a:tc>
                  <a:txBody>
                    <a:bodyPr/>
                    <a:lstStyle/>
                    <a:p>
                      <a:pPr algn="ctr"/>
                      <a:r>
                        <a:rPr kumimoji="1" lang="en-US" altLang="ja-JP" sz="1400" dirty="0" smtClean="0"/>
                        <a:t>100/50 (H)</a:t>
                      </a:r>
                      <a:endParaRPr kumimoji="1" lang="ja-JP" altLang="en-US" sz="1400" dirty="0"/>
                    </a:p>
                  </a:txBody>
                  <a:tcPr/>
                </a:tc>
              </a:tr>
              <a:tr h="259533">
                <a:tc vMerge="1">
                  <a:txBody>
                    <a:bodyPr/>
                    <a:lstStyle/>
                    <a:p>
                      <a:endParaRPr kumimoji="1" lang="ja-JP" altLang="en-US" sz="1400" dirty="0"/>
                    </a:p>
                  </a:txBody>
                  <a:tcPr/>
                </a:tc>
                <a:tc>
                  <a:txBody>
                    <a:bodyPr/>
                    <a:lstStyle/>
                    <a:p>
                      <a:pPr algn="ctr"/>
                      <a:endParaRPr kumimoji="1" lang="ja-JP" altLang="en-US" sz="1400" dirty="0"/>
                    </a:p>
                  </a:txBody>
                  <a:tcPr/>
                </a:tc>
                <a:tc>
                  <a:txBody>
                    <a:bodyPr/>
                    <a:lstStyle/>
                    <a:p>
                      <a:pPr algn="ctr"/>
                      <a:r>
                        <a:rPr kumimoji="1" lang="en-US" altLang="ja-JP" sz="1400" dirty="0" smtClean="0"/>
                        <a:t>20/20 (V)</a:t>
                      </a:r>
                      <a:endParaRPr kumimoji="1" lang="ja-JP" altLang="en-US" sz="1400" dirty="0"/>
                    </a:p>
                  </a:txBody>
                  <a:tcPr/>
                </a:tc>
              </a:tr>
            </a:tbl>
          </a:graphicData>
        </a:graphic>
      </p:graphicFrame>
      <p:sp>
        <p:nvSpPr>
          <p:cNvPr id="5" name="テキスト ボックス 4"/>
          <p:cNvSpPr txBox="1"/>
          <p:nvPr/>
        </p:nvSpPr>
        <p:spPr>
          <a:xfrm>
            <a:off x="5270538" y="3676113"/>
            <a:ext cx="3574454" cy="369332"/>
          </a:xfrm>
          <a:prstGeom prst="rect">
            <a:avLst/>
          </a:prstGeom>
          <a:noFill/>
        </p:spPr>
        <p:txBody>
          <a:bodyPr wrap="none" rtlCol="0">
            <a:spAutoFit/>
          </a:bodyPr>
          <a:lstStyle/>
          <a:p>
            <a:r>
              <a:rPr kumimoji="1" lang="en-US" altLang="ja-JP" dirty="0" err="1" smtClean="0"/>
              <a:t>SuperKEKB</a:t>
            </a:r>
            <a:r>
              <a:rPr kumimoji="1" lang="en-US" altLang="ja-JP" dirty="0" smtClean="0"/>
              <a:t> requirements (tentative)</a:t>
            </a:r>
            <a:endParaRPr kumimoji="1" lang="ja-JP" altLang="en-US" dirty="0"/>
          </a:p>
        </p:txBody>
      </p:sp>
      <p:sp>
        <p:nvSpPr>
          <p:cNvPr id="6" name="正方形/長方形 5"/>
          <p:cNvSpPr/>
          <p:nvPr/>
        </p:nvSpPr>
        <p:spPr>
          <a:xfrm>
            <a:off x="4423833" y="6519333"/>
            <a:ext cx="317500" cy="2735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effectLst>
                <a:glow rad="101600">
                  <a:schemeClr val="bg1">
                    <a:alpha val="75000"/>
                  </a:schemeClr>
                </a:glow>
              </a:effectLst>
            </a:endParaRPr>
          </a:p>
        </p:txBody>
      </p:sp>
      <p:sp>
        <p:nvSpPr>
          <p:cNvPr id="7" name="テキスト ボックス 6"/>
          <p:cNvSpPr txBox="1"/>
          <p:nvPr/>
        </p:nvSpPr>
        <p:spPr>
          <a:xfrm>
            <a:off x="2832100" y="76200"/>
            <a:ext cx="3013264" cy="646331"/>
          </a:xfrm>
          <a:prstGeom prst="rect">
            <a:avLst/>
          </a:prstGeom>
          <a:solidFill>
            <a:schemeClr val="bg1"/>
          </a:solidFill>
        </p:spPr>
        <p:txBody>
          <a:bodyPr wrap="none" rtlCol="0">
            <a:spAutoFit/>
          </a:bodyPr>
          <a:lstStyle/>
          <a:p>
            <a:r>
              <a:rPr kumimoji="1" lang="en-US" altLang="ja-JP" sz="3600" dirty="0" err="1" smtClean="0">
                <a:solidFill>
                  <a:srgbClr val="000090"/>
                </a:solidFill>
                <a:latin typeface="Marker Felt"/>
                <a:cs typeface="Marker Felt"/>
              </a:rPr>
              <a:t>Linac</a:t>
            </a:r>
            <a:r>
              <a:rPr kumimoji="1" lang="en-US" altLang="ja-JP" sz="3600" dirty="0" smtClean="0">
                <a:solidFill>
                  <a:srgbClr val="000090"/>
                </a:solidFill>
                <a:latin typeface="Marker Felt"/>
                <a:cs typeface="Marker Felt"/>
              </a:rPr>
              <a:t> upgrade</a:t>
            </a:r>
            <a:endParaRPr kumimoji="1" lang="ja-JP" altLang="en-US" sz="3600" dirty="0">
              <a:solidFill>
                <a:srgbClr val="000090"/>
              </a:solidFill>
              <a:latin typeface="Marker Felt"/>
              <a:cs typeface="Marker Felt"/>
            </a:endParaRPr>
          </a:p>
        </p:txBody>
      </p:sp>
    </p:spTree>
    <p:extLst>
      <p:ext uri="{BB962C8B-B14F-4D97-AF65-F5344CB8AC3E}">
        <p14:creationId xmlns:p14="http://schemas.microsoft.com/office/powerpoint/2010/main" val="33390832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2700"/>
            <a:ext cx="9144000" cy="6829063"/>
          </a:xfrm>
          <a:prstGeom prst="rect">
            <a:avLst/>
          </a:prstGeom>
        </p:spPr>
      </p:pic>
      <p:sp>
        <p:nvSpPr>
          <p:cNvPr id="5" name="テキスト ボックス 4"/>
          <p:cNvSpPr txBox="1"/>
          <p:nvPr/>
        </p:nvSpPr>
        <p:spPr>
          <a:xfrm>
            <a:off x="3692309" y="144035"/>
            <a:ext cx="5338746" cy="523220"/>
          </a:xfrm>
          <a:prstGeom prst="rect">
            <a:avLst/>
          </a:prstGeom>
          <a:solidFill>
            <a:schemeClr val="accent2">
              <a:lumMod val="40000"/>
              <a:lumOff val="60000"/>
            </a:schemeClr>
          </a:solidFill>
        </p:spPr>
        <p:txBody>
          <a:bodyPr wrap="none" rtlCol="0">
            <a:spAutoFit/>
          </a:bodyPr>
          <a:lstStyle/>
          <a:p>
            <a:r>
              <a:rPr kumimoji="1" lang="en-US" altLang="ja-JP" sz="2800" dirty="0" smtClean="0">
                <a:solidFill>
                  <a:srgbClr val="000090"/>
                </a:solidFill>
                <a:latin typeface="Marker Felt"/>
                <a:cs typeface="Marker Felt"/>
              </a:rPr>
              <a:t>Newly introduced Damping Ring !</a:t>
            </a:r>
            <a:endParaRPr kumimoji="1" lang="ja-JP" altLang="en-US" sz="2800" dirty="0">
              <a:solidFill>
                <a:srgbClr val="000090"/>
              </a:solidFill>
              <a:latin typeface="Marker Felt"/>
              <a:cs typeface="Marker Felt"/>
            </a:endParaRPr>
          </a:p>
        </p:txBody>
      </p:sp>
    </p:spTree>
    <p:extLst>
      <p:ext uri="{BB962C8B-B14F-4D97-AF65-F5344CB8AC3E}">
        <p14:creationId xmlns:p14="http://schemas.microsoft.com/office/powerpoint/2010/main" val="34321706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52400" y="0"/>
            <a:ext cx="8835081" cy="6858000"/>
          </a:xfrm>
          <a:prstGeom prst="rect">
            <a:avLst/>
          </a:prstGeom>
        </p:spPr>
      </p:pic>
      <p:sp>
        <p:nvSpPr>
          <p:cNvPr id="3" name="円/楕円 2"/>
          <p:cNvSpPr/>
          <p:nvPr/>
        </p:nvSpPr>
        <p:spPr>
          <a:xfrm>
            <a:off x="3598456" y="2677204"/>
            <a:ext cx="859147" cy="24904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613895" y="3452204"/>
            <a:ext cx="859147" cy="24904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45720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000090"/>
                </a:solidFill>
                <a:latin typeface="Marker Felt"/>
                <a:cs typeface="Marker Felt"/>
              </a:rPr>
              <a:t>Issues</a:t>
            </a:r>
            <a:endParaRPr kumimoji="1" lang="ja-JP" altLang="en-US" dirty="0">
              <a:solidFill>
                <a:srgbClr val="000090"/>
              </a:solidFill>
              <a:latin typeface="Marker Felt"/>
              <a:cs typeface="Marker Felt"/>
            </a:endParaRPr>
          </a:p>
        </p:txBody>
      </p:sp>
      <p:sp>
        <p:nvSpPr>
          <p:cNvPr id="5" name="コンテンツ プレースホルダー 4"/>
          <p:cNvSpPr>
            <a:spLocks noGrp="1"/>
          </p:cNvSpPr>
          <p:nvPr>
            <p:ph idx="1"/>
          </p:nvPr>
        </p:nvSpPr>
        <p:spPr/>
        <p:txBody>
          <a:bodyPr>
            <a:normAutofit lnSpcReduction="10000"/>
          </a:bodyPr>
          <a:lstStyle/>
          <a:p>
            <a:r>
              <a:rPr kumimoji="1" lang="en-US" altLang="ja-JP" dirty="0" smtClean="0">
                <a:solidFill>
                  <a:srgbClr val="FF0000"/>
                </a:solidFill>
              </a:rPr>
              <a:t>IR design and dynamic aperture</a:t>
            </a:r>
          </a:p>
          <a:p>
            <a:r>
              <a:rPr lang="en-US" altLang="ja-JP" dirty="0" smtClean="0">
                <a:solidFill>
                  <a:srgbClr val="FF0000"/>
                </a:solidFill>
              </a:rPr>
              <a:t>Low </a:t>
            </a:r>
            <a:r>
              <a:rPr lang="en-US" altLang="ja-JP" dirty="0" err="1" smtClean="0">
                <a:solidFill>
                  <a:srgbClr val="FF0000"/>
                </a:solidFill>
              </a:rPr>
              <a:t>emittance</a:t>
            </a:r>
            <a:r>
              <a:rPr lang="en-US" altLang="ja-JP" dirty="0" smtClean="0">
                <a:solidFill>
                  <a:srgbClr val="FF0000"/>
                </a:solidFill>
              </a:rPr>
              <a:t> tuning</a:t>
            </a:r>
          </a:p>
          <a:p>
            <a:r>
              <a:rPr lang="en-US" altLang="ja-JP" dirty="0" smtClean="0">
                <a:solidFill>
                  <a:srgbClr val="FF0000"/>
                </a:solidFill>
              </a:rPr>
              <a:t>Magnet alignment strategy</a:t>
            </a:r>
          </a:p>
          <a:p>
            <a:r>
              <a:rPr lang="en-US" altLang="ja-JP" dirty="0" smtClean="0">
                <a:solidFill>
                  <a:srgbClr val="FF0000"/>
                </a:solidFill>
              </a:rPr>
              <a:t>Beam-beam related issues</a:t>
            </a:r>
          </a:p>
          <a:p>
            <a:r>
              <a:rPr kumimoji="1" lang="en-US" altLang="ja-JP" dirty="0" smtClean="0"/>
              <a:t>IP orbit control</a:t>
            </a:r>
          </a:p>
          <a:p>
            <a:r>
              <a:rPr lang="en-US" altLang="ja-JP" dirty="0" smtClean="0"/>
              <a:t>Beam loss and beam injection</a:t>
            </a:r>
          </a:p>
          <a:p>
            <a:r>
              <a:rPr kumimoji="1" lang="en-US" altLang="ja-JP" dirty="0" smtClean="0"/>
              <a:t>Electron clouds</a:t>
            </a:r>
          </a:p>
          <a:p>
            <a:r>
              <a:rPr lang="en-US" altLang="ja-JP" dirty="0" smtClean="0"/>
              <a:t>Detector beam background</a:t>
            </a:r>
            <a:endParaRPr kumimoji="1" lang="ja-JP" altLang="en-US" dirty="0"/>
          </a:p>
        </p:txBody>
      </p:sp>
    </p:spTree>
    <p:extLst>
      <p:ext uri="{BB962C8B-B14F-4D97-AF65-F5344CB8AC3E}">
        <p14:creationId xmlns:p14="http://schemas.microsoft.com/office/powerpoint/2010/main" val="39161208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normAutofit/>
          </a:bodyPr>
          <a:lstStyle/>
          <a:p>
            <a:r>
              <a:rPr lang="en-US" altLang="ja-JP" dirty="0">
                <a:solidFill>
                  <a:srgbClr val="000090"/>
                </a:solidFill>
                <a:latin typeface="Marker Felt"/>
                <a:cs typeface="Marker Felt"/>
              </a:rPr>
              <a:t>IR design and dynamic </a:t>
            </a:r>
            <a:r>
              <a:rPr lang="en-US" altLang="ja-JP" dirty="0" smtClean="0">
                <a:solidFill>
                  <a:srgbClr val="000090"/>
                </a:solidFill>
                <a:latin typeface="Marker Felt"/>
                <a:cs typeface="Marker Felt"/>
              </a:rPr>
              <a:t>aperture</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p:txBody>
          <a:bodyPr/>
          <a:lstStyle/>
          <a:p>
            <a:r>
              <a:rPr lang="en-US" altLang="ja-JP" dirty="0"/>
              <a:t>O</a:t>
            </a:r>
            <a:r>
              <a:rPr kumimoji="1" lang="en-US" altLang="ja-JP" dirty="0" smtClean="0"/>
              <a:t>ne of the key issues at </a:t>
            </a:r>
            <a:r>
              <a:rPr kumimoji="1" lang="en-US" altLang="ja-JP" dirty="0" err="1" smtClean="0"/>
              <a:t>SuperKEKB</a:t>
            </a:r>
            <a:endParaRPr kumimoji="1" lang="en-US" altLang="ja-JP" dirty="0" smtClean="0"/>
          </a:p>
          <a:p>
            <a:pPr lvl="1"/>
            <a:r>
              <a:rPr lang="en-US" altLang="ja-JP" dirty="0" smtClean="0"/>
              <a:t>Success of </a:t>
            </a:r>
            <a:r>
              <a:rPr lang="en-US" altLang="ja-JP" dirty="0" err="1" smtClean="0"/>
              <a:t>SuperKEKB</a:t>
            </a:r>
            <a:r>
              <a:rPr lang="en-US" altLang="ja-JP" dirty="0" smtClean="0"/>
              <a:t> largely depends on how low values of IP beta-functions will be achieved with enough dynamic aperture.</a:t>
            </a:r>
            <a:endParaRPr kumimoji="1" lang="ja-JP" altLang="en-US" dirty="0"/>
          </a:p>
        </p:txBody>
      </p:sp>
    </p:spTree>
    <p:extLst>
      <p:ext uri="{BB962C8B-B14F-4D97-AF65-F5344CB8AC3E}">
        <p14:creationId xmlns:p14="http://schemas.microsoft.com/office/powerpoint/2010/main" val="15032784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354013" y="3635375"/>
            <a:ext cx="8350250" cy="26892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1" name="正方形/長方形 90"/>
          <p:cNvSpPr/>
          <p:nvPr/>
        </p:nvSpPr>
        <p:spPr>
          <a:xfrm>
            <a:off x="336550" y="833438"/>
            <a:ext cx="8350250" cy="2689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000090"/>
              </a:solidFill>
            </a:endParaRPr>
          </a:p>
        </p:txBody>
      </p:sp>
      <p:sp>
        <p:nvSpPr>
          <p:cNvPr id="81922" name="タイトル 1"/>
          <p:cNvSpPr>
            <a:spLocks noGrp="1"/>
          </p:cNvSpPr>
          <p:nvPr>
            <p:ph type="title"/>
          </p:nvPr>
        </p:nvSpPr>
        <p:spPr>
          <a:xfrm>
            <a:off x="79375" y="95250"/>
            <a:ext cx="8997950" cy="684213"/>
          </a:xfrm>
        </p:spPr>
        <p:txBody>
          <a:bodyPr wrap="square" lIns="91440" tIns="45720" rIns="91440" bIns="45720" numCol="1" anchorCtr="0" compatLnSpc="1">
            <a:prstTxWarp prst="textNoShape">
              <a:avLst/>
            </a:prstTxWarp>
            <a:normAutofit/>
          </a:bodyPr>
          <a:lstStyle/>
          <a:p>
            <a:r>
              <a:rPr lang="en-US" altLang="ja-JP" sz="3200" dirty="0" smtClean="0">
                <a:solidFill>
                  <a:srgbClr val="000090"/>
                </a:solidFill>
                <a:latin typeface="Marker Felt"/>
                <a:ea typeface="HG丸ｺﾞｼｯｸM-PRO" charset="0"/>
                <a:cs typeface="Marker Felt"/>
              </a:rPr>
              <a:t>Final Focus </a:t>
            </a:r>
            <a:r>
              <a:rPr lang="en-US" altLang="ja-JP" sz="3200" dirty="0" err="1" smtClean="0">
                <a:solidFill>
                  <a:srgbClr val="000090"/>
                </a:solidFill>
                <a:latin typeface="Marker Felt"/>
                <a:ea typeface="HG丸ｺﾞｼｯｸM-PRO" charset="0"/>
                <a:cs typeface="Marker Felt"/>
              </a:rPr>
              <a:t>Quadrupoles</a:t>
            </a:r>
            <a:r>
              <a:rPr lang="en-US" altLang="ja-JP" sz="3200" dirty="0" smtClean="0">
                <a:solidFill>
                  <a:srgbClr val="000090"/>
                </a:solidFill>
                <a:latin typeface="Marker Felt"/>
                <a:ea typeface="HG丸ｺﾞｼｯｸM-PRO" charset="0"/>
                <a:cs typeface="Marker Felt"/>
              </a:rPr>
              <a:t> (QCS’s)</a:t>
            </a:r>
            <a:endParaRPr lang="ja-JP" altLang="en-US" sz="3200" dirty="0">
              <a:solidFill>
                <a:srgbClr val="000090"/>
              </a:solidFill>
              <a:latin typeface="Marker Felt"/>
              <a:ea typeface="HG丸ｺﾞｼｯｸM-PRO" charset="0"/>
              <a:cs typeface="Marker Felt"/>
            </a:endParaRPr>
          </a:p>
        </p:txBody>
      </p:sp>
      <p:sp>
        <p:nvSpPr>
          <p:cNvPr id="108549" name="スライド番号プレースホル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fld id="{AFA47245-D4B6-FD48-8D36-A34B42D061C6}" type="slidenum">
              <a:rPr kumimoji="0" lang="ja-JP" altLang="en-US">
                <a:solidFill>
                  <a:srgbClr val="898989"/>
                </a:solidFill>
              </a:rPr>
              <a:pPr/>
              <a:t>26</a:t>
            </a:fld>
            <a:endParaRPr kumimoji="0" lang="ja-JP" altLang="en-US">
              <a:solidFill>
                <a:srgbClr val="898989"/>
              </a:solidFill>
            </a:endParaRPr>
          </a:p>
        </p:txBody>
      </p:sp>
      <p:grpSp>
        <p:nvGrpSpPr>
          <p:cNvPr id="2" name="図形グループ 36"/>
          <p:cNvGrpSpPr/>
          <p:nvPr/>
        </p:nvGrpSpPr>
        <p:grpSpPr>
          <a:xfrm>
            <a:off x="7216303" y="1335834"/>
            <a:ext cx="525463" cy="552451"/>
            <a:chOff x="3624518" y="5132422"/>
            <a:chExt cx="525463" cy="552451"/>
          </a:xfrm>
          <a:solidFill>
            <a:srgbClr val="3366FF"/>
          </a:solidFill>
        </p:grpSpPr>
        <p:sp>
          <p:nvSpPr>
            <p:cNvPr id="38" name="斜め縞 37"/>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9" name="斜め縞 38"/>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3" name="図形グループ 30"/>
          <p:cNvGrpSpPr/>
          <p:nvPr/>
        </p:nvGrpSpPr>
        <p:grpSpPr>
          <a:xfrm>
            <a:off x="7039093" y="2219326"/>
            <a:ext cx="525463" cy="552451"/>
            <a:chOff x="3624518" y="5132422"/>
            <a:chExt cx="525463" cy="552451"/>
          </a:xfrm>
          <a:solidFill>
            <a:srgbClr val="3366FF"/>
          </a:solidFill>
        </p:grpSpPr>
        <p:sp>
          <p:nvSpPr>
            <p:cNvPr id="32" name="斜め縞 31"/>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3" name="斜め縞 32"/>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4" name="図形グループ 33"/>
          <p:cNvGrpSpPr/>
          <p:nvPr/>
        </p:nvGrpSpPr>
        <p:grpSpPr>
          <a:xfrm>
            <a:off x="1561648" y="1697350"/>
            <a:ext cx="525463" cy="552451"/>
            <a:chOff x="3624518" y="5132422"/>
            <a:chExt cx="525463" cy="552451"/>
          </a:xfrm>
          <a:solidFill>
            <a:srgbClr val="3366FF"/>
          </a:solidFill>
        </p:grpSpPr>
        <p:sp>
          <p:nvSpPr>
            <p:cNvPr id="35" name="斜め縞 34"/>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6" name="斜め縞 35"/>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5" name="図形グループ 29"/>
          <p:cNvGrpSpPr/>
          <p:nvPr/>
        </p:nvGrpSpPr>
        <p:grpSpPr>
          <a:xfrm>
            <a:off x="1961903" y="2587900"/>
            <a:ext cx="914400" cy="561975"/>
            <a:chOff x="1331195" y="5894833"/>
            <a:chExt cx="914400" cy="561975"/>
          </a:xfrm>
          <a:solidFill>
            <a:srgbClr val="FF0000"/>
          </a:solidFill>
        </p:grpSpPr>
        <p:sp>
          <p:nvSpPr>
            <p:cNvPr id="6" name="斜め縞 5"/>
            <p:cNvSpPr/>
            <p:nvPr/>
          </p:nvSpPr>
          <p:spPr>
            <a:xfrm rot="18784500">
              <a:off x="1706639" y="5917852"/>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7" name="斜め縞 6"/>
            <p:cNvSpPr/>
            <p:nvPr/>
          </p:nvSpPr>
          <p:spPr>
            <a:xfrm rot="2815500" flipH="1">
              <a:off x="1317702" y="590832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14" name="図形グループ 22"/>
          <p:cNvGrpSpPr/>
          <p:nvPr/>
        </p:nvGrpSpPr>
        <p:grpSpPr>
          <a:xfrm>
            <a:off x="6387732" y="1631751"/>
            <a:ext cx="914400" cy="560388"/>
            <a:chOff x="5983723" y="5690982"/>
            <a:chExt cx="914400" cy="560388"/>
          </a:xfrm>
          <a:solidFill>
            <a:srgbClr val="FF0000"/>
          </a:solidFill>
        </p:grpSpPr>
        <p:sp>
          <p:nvSpPr>
            <p:cNvPr id="8" name="斜め縞 7"/>
            <p:cNvSpPr/>
            <p:nvPr/>
          </p:nvSpPr>
          <p:spPr>
            <a:xfrm rot="18784500">
              <a:off x="6359167" y="5712414"/>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9" name="斜め縞 8"/>
            <p:cNvSpPr/>
            <p:nvPr/>
          </p:nvSpPr>
          <p:spPr>
            <a:xfrm rot="2815500" flipH="1">
              <a:off x="5970230" y="5704475"/>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17" name="図形グループ 13"/>
          <p:cNvGrpSpPr/>
          <p:nvPr/>
        </p:nvGrpSpPr>
        <p:grpSpPr>
          <a:xfrm>
            <a:off x="2986368" y="2414667"/>
            <a:ext cx="914400" cy="560388"/>
            <a:chOff x="2319338" y="4073525"/>
            <a:chExt cx="914400" cy="560388"/>
          </a:xfrm>
          <a:solidFill>
            <a:srgbClr val="FF0000"/>
          </a:solidFill>
        </p:grpSpPr>
        <p:sp>
          <p:nvSpPr>
            <p:cNvPr id="10" name="斜め縞 9"/>
            <p:cNvSpPr/>
            <p:nvPr/>
          </p:nvSpPr>
          <p:spPr>
            <a:xfrm rot="18784500">
              <a:off x="2695575" y="4095750"/>
              <a:ext cx="550863"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1" name="斜め縞 10"/>
            <p:cNvSpPr/>
            <p:nvPr/>
          </p:nvSpPr>
          <p:spPr>
            <a:xfrm rot="2815500" flipH="1">
              <a:off x="2305051" y="4087812"/>
              <a:ext cx="552450" cy="523875"/>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18" name="図形グループ 19"/>
          <p:cNvGrpSpPr/>
          <p:nvPr/>
        </p:nvGrpSpPr>
        <p:grpSpPr>
          <a:xfrm>
            <a:off x="5659796" y="2211778"/>
            <a:ext cx="914400" cy="561975"/>
            <a:chOff x="6364288" y="4064000"/>
            <a:chExt cx="914400" cy="561975"/>
          </a:xfrm>
          <a:solidFill>
            <a:srgbClr val="FF0000"/>
          </a:solidFill>
        </p:grpSpPr>
        <p:sp>
          <p:nvSpPr>
            <p:cNvPr id="12" name="斜め縞 11"/>
            <p:cNvSpPr/>
            <p:nvPr/>
          </p:nvSpPr>
          <p:spPr>
            <a:xfrm rot="18784500">
              <a:off x="6739732" y="4087018"/>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斜め縞 12"/>
            <p:cNvSpPr/>
            <p:nvPr/>
          </p:nvSpPr>
          <p:spPr>
            <a:xfrm rot="2815500" flipH="1">
              <a:off x="6350794" y="4077494"/>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20" name="図形グループ 16"/>
          <p:cNvGrpSpPr/>
          <p:nvPr/>
        </p:nvGrpSpPr>
        <p:grpSpPr>
          <a:xfrm>
            <a:off x="1114909" y="2746104"/>
            <a:ext cx="525463" cy="552451"/>
            <a:chOff x="3624518" y="5132422"/>
            <a:chExt cx="525463" cy="552451"/>
          </a:xfrm>
          <a:solidFill>
            <a:srgbClr val="3366FF"/>
          </a:solidFill>
        </p:grpSpPr>
        <p:sp>
          <p:nvSpPr>
            <p:cNvPr id="15" name="斜め縞 14"/>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 name="斜め縞 15"/>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cxnSp>
        <p:nvCxnSpPr>
          <p:cNvPr id="19" name="直線矢印コネクタ 18"/>
          <p:cNvCxnSpPr>
            <a:cxnSpLocks noChangeShapeType="1"/>
          </p:cNvCxnSpPr>
          <p:nvPr/>
        </p:nvCxnSpPr>
        <p:spPr bwMode="auto">
          <a:xfrm flipV="1">
            <a:off x="1074738" y="2317750"/>
            <a:ext cx="5041900" cy="762000"/>
          </a:xfrm>
          <a:prstGeom prst="straightConnector1">
            <a:avLst/>
          </a:prstGeom>
          <a:noFill/>
          <a:ln w="25400">
            <a:solidFill>
              <a:srgbClr val="00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直線矢印コネクタ 21"/>
          <p:cNvCxnSpPr>
            <a:cxnSpLocks noChangeShapeType="1"/>
          </p:cNvCxnSpPr>
          <p:nvPr/>
        </p:nvCxnSpPr>
        <p:spPr bwMode="auto">
          <a:xfrm flipV="1">
            <a:off x="6118225" y="1466850"/>
            <a:ext cx="1379538" cy="852488"/>
          </a:xfrm>
          <a:prstGeom prst="straightConnector1">
            <a:avLst/>
          </a:prstGeom>
          <a:noFill/>
          <a:ln w="25400">
            <a:solidFill>
              <a:srgbClr val="00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直線矢印コネクタ 24"/>
          <p:cNvCxnSpPr>
            <a:cxnSpLocks noChangeShapeType="1"/>
          </p:cNvCxnSpPr>
          <p:nvPr/>
        </p:nvCxnSpPr>
        <p:spPr bwMode="auto">
          <a:xfrm rot="10800000" flipV="1">
            <a:off x="3448050" y="2495550"/>
            <a:ext cx="4537075" cy="47625"/>
          </a:xfrm>
          <a:prstGeom prst="straightConnector1">
            <a:avLst/>
          </a:prstGeom>
          <a:noFill/>
          <a:ln w="25400">
            <a:solidFill>
              <a:srgbClr val="FF00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直線矢印コネクタ 28"/>
          <p:cNvCxnSpPr>
            <a:cxnSpLocks noChangeShapeType="1"/>
          </p:cNvCxnSpPr>
          <p:nvPr/>
        </p:nvCxnSpPr>
        <p:spPr bwMode="auto">
          <a:xfrm rot="10800000">
            <a:off x="1074738" y="1746250"/>
            <a:ext cx="2373312" cy="796925"/>
          </a:xfrm>
          <a:prstGeom prst="straightConnector1">
            <a:avLst/>
          </a:prstGeom>
          <a:noFill/>
          <a:ln w="25400">
            <a:solidFill>
              <a:srgbClr val="FF00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8562" name="テキスト ボックス 64"/>
          <p:cNvSpPr txBox="1">
            <a:spLocks noChangeArrowheads="1"/>
          </p:cNvSpPr>
          <p:nvPr/>
        </p:nvSpPr>
        <p:spPr bwMode="auto">
          <a:xfrm>
            <a:off x="4246563" y="1125538"/>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b="1" u="sng"/>
              <a:t>KEKB</a:t>
            </a:r>
            <a:endParaRPr lang="ja-JP" altLang="en-US" b="1" u="sng"/>
          </a:p>
        </p:txBody>
      </p:sp>
      <p:sp>
        <p:nvSpPr>
          <p:cNvPr id="108563" name="テキスト ボックス 65"/>
          <p:cNvSpPr txBox="1">
            <a:spLocks noChangeArrowheads="1"/>
          </p:cNvSpPr>
          <p:nvPr/>
        </p:nvSpPr>
        <p:spPr bwMode="auto">
          <a:xfrm>
            <a:off x="3356818" y="1435100"/>
            <a:ext cx="2405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en-US" sz="1400" b="1" dirty="0" smtClean="0"/>
              <a:t>Full crossing angle</a:t>
            </a:r>
            <a:r>
              <a:rPr lang="ja-JP" altLang="en-US" sz="1400" b="1" dirty="0" smtClean="0"/>
              <a:t>：</a:t>
            </a:r>
            <a:r>
              <a:rPr lang="en-US" altLang="ja-JP" sz="1400" b="1" dirty="0"/>
              <a:t>22 </a:t>
            </a:r>
            <a:r>
              <a:rPr lang="en-US" altLang="ja-JP" sz="1400" b="1" dirty="0" err="1"/>
              <a:t>mrad</a:t>
            </a:r>
            <a:endParaRPr lang="ja-JP" altLang="en-US" sz="1400" b="1" dirty="0"/>
          </a:p>
        </p:txBody>
      </p:sp>
      <p:sp>
        <p:nvSpPr>
          <p:cNvPr id="108564" name="テキスト ボックス 66"/>
          <p:cNvSpPr txBox="1">
            <a:spLocks noChangeArrowheads="1"/>
          </p:cNvSpPr>
          <p:nvPr/>
        </p:nvSpPr>
        <p:spPr bwMode="auto">
          <a:xfrm>
            <a:off x="3071813" y="1920875"/>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QCS</a:t>
            </a:r>
            <a:endParaRPr lang="ja-JP" altLang="en-US"/>
          </a:p>
        </p:txBody>
      </p:sp>
      <p:sp>
        <p:nvSpPr>
          <p:cNvPr id="108565" name="テキスト ボックス 67"/>
          <p:cNvSpPr txBox="1">
            <a:spLocks noChangeArrowheads="1"/>
          </p:cNvSpPr>
          <p:nvPr/>
        </p:nvSpPr>
        <p:spPr bwMode="auto">
          <a:xfrm>
            <a:off x="5695950" y="1704975"/>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QCS</a:t>
            </a:r>
            <a:endParaRPr lang="ja-JP" altLang="en-US"/>
          </a:p>
        </p:txBody>
      </p:sp>
      <p:sp>
        <p:nvSpPr>
          <p:cNvPr id="108566" name="テキスト ボックス 68"/>
          <p:cNvSpPr txBox="1">
            <a:spLocks noChangeArrowheads="1"/>
          </p:cNvSpPr>
          <p:nvPr/>
        </p:nvSpPr>
        <p:spPr bwMode="auto">
          <a:xfrm>
            <a:off x="6450013" y="1006475"/>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67" name="テキスト ボックス 69"/>
          <p:cNvSpPr txBox="1">
            <a:spLocks noChangeArrowheads="1"/>
          </p:cNvSpPr>
          <p:nvPr/>
        </p:nvSpPr>
        <p:spPr bwMode="auto">
          <a:xfrm>
            <a:off x="2105025" y="3197225"/>
            <a:ext cx="65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68" name="テキスト ボックス 70"/>
          <p:cNvSpPr txBox="1">
            <a:spLocks noChangeArrowheads="1"/>
          </p:cNvSpPr>
          <p:nvPr/>
        </p:nvSpPr>
        <p:spPr bwMode="auto">
          <a:xfrm>
            <a:off x="7148513" y="788988"/>
            <a:ext cx="66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69" name="テキスト ボックス 71"/>
          <p:cNvSpPr txBox="1">
            <a:spLocks noChangeArrowheads="1"/>
          </p:cNvSpPr>
          <p:nvPr/>
        </p:nvSpPr>
        <p:spPr bwMode="auto">
          <a:xfrm>
            <a:off x="1546225" y="1127125"/>
            <a:ext cx="65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70" name="テキスト ボックス 72"/>
          <p:cNvSpPr txBox="1">
            <a:spLocks noChangeArrowheads="1"/>
          </p:cNvSpPr>
          <p:nvPr/>
        </p:nvSpPr>
        <p:spPr bwMode="auto">
          <a:xfrm>
            <a:off x="863600" y="2271713"/>
            <a:ext cx="65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71" name="テキスト ボックス 73"/>
          <p:cNvSpPr txBox="1">
            <a:spLocks noChangeArrowheads="1"/>
          </p:cNvSpPr>
          <p:nvPr/>
        </p:nvSpPr>
        <p:spPr bwMode="auto">
          <a:xfrm>
            <a:off x="7497763" y="1984375"/>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grpSp>
        <p:nvGrpSpPr>
          <p:cNvPr id="108572" name="図形グループ 94"/>
          <p:cNvGrpSpPr>
            <a:grpSpLocks/>
          </p:cNvGrpSpPr>
          <p:nvPr/>
        </p:nvGrpSpPr>
        <p:grpSpPr bwMode="auto">
          <a:xfrm>
            <a:off x="996950" y="4232275"/>
            <a:ext cx="7161213" cy="1974850"/>
            <a:chOff x="997076" y="4232406"/>
            <a:chExt cx="7160636" cy="1975215"/>
          </a:xfrm>
        </p:grpSpPr>
        <p:grpSp>
          <p:nvGrpSpPr>
            <p:cNvPr id="23" name="図形グループ 39"/>
            <p:cNvGrpSpPr/>
            <p:nvPr/>
          </p:nvGrpSpPr>
          <p:grpSpPr>
            <a:xfrm>
              <a:off x="6568022" y="4343261"/>
              <a:ext cx="525463" cy="552451"/>
              <a:chOff x="3624518" y="5132422"/>
              <a:chExt cx="525463" cy="552451"/>
            </a:xfrm>
            <a:solidFill>
              <a:srgbClr val="3366FF"/>
            </a:solidFill>
          </p:grpSpPr>
          <p:sp>
            <p:nvSpPr>
              <p:cNvPr id="41" name="斜め縞 40"/>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2" name="斜め縞 41"/>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24" name="図形グループ 42"/>
            <p:cNvGrpSpPr/>
            <p:nvPr/>
          </p:nvGrpSpPr>
          <p:grpSpPr>
            <a:xfrm>
              <a:off x="6269899" y="5404617"/>
              <a:ext cx="525463" cy="552451"/>
              <a:chOff x="3624518" y="5132422"/>
              <a:chExt cx="525463" cy="552451"/>
            </a:xfrm>
            <a:solidFill>
              <a:srgbClr val="3366FF"/>
            </a:solidFill>
          </p:grpSpPr>
          <p:sp>
            <p:nvSpPr>
              <p:cNvPr id="44" name="斜め縞 43"/>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5" name="斜め縞 44"/>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26" name="図形グループ 45"/>
            <p:cNvGrpSpPr/>
            <p:nvPr/>
          </p:nvGrpSpPr>
          <p:grpSpPr>
            <a:xfrm>
              <a:off x="2380656" y="4510959"/>
              <a:ext cx="525463" cy="552451"/>
              <a:chOff x="3624518" y="5132422"/>
              <a:chExt cx="525463" cy="552451"/>
            </a:xfrm>
            <a:solidFill>
              <a:srgbClr val="3366FF"/>
            </a:solidFill>
          </p:grpSpPr>
          <p:sp>
            <p:nvSpPr>
              <p:cNvPr id="47" name="斜め縞 46"/>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8" name="斜め縞 47"/>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27" name="図形グループ 48"/>
            <p:cNvGrpSpPr/>
            <p:nvPr/>
          </p:nvGrpSpPr>
          <p:grpSpPr>
            <a:xfrm>
              <a:off x="2761221" y="5321254"/>
              <a:ext cx="914400" cy="561975"/>
              <a:chOff x="1331195" y="5894833"/>
              <a:chExt cx="914400" cy="561975"/>
            </a:xfrm>
            <a:solidFill>
              <a:srgbClr val="FF0000"/>
            </a:solidFill>
          </p:grpSpPr>
          <p:sp>
            <p:nvSpPr>
              <p:cNvPr id="50" name="斜め縞 49"/>
              <p:cNvSpPr/>
              <p:nvPr/>
            </p:nvSpPr>
            <p:spPr>
              <a:xfrm rot="18784500">
                <a:off x="1706639" y="5917852"/>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1" name="斜め縞 50"/>
              <p:cNvSpPr/>
              <p:nvPr/>
            </p:nvSpPr>
            <p:spPr>
              <a:xfrm rot="2815500" flipH="1">
                <a:off x="1317702" y="590832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28" name="図形グループ 51"/>
            <p:cNvGrpSpPr/>
            <p:nvPr/>
          </p:nvGrpSpPr>
          <p:grpSpPr>
            <a:xfrm>
              <a:off x="5620418" y="4527002"/>
              <a:ext cx="914400" cy="560388"/>
              <a:chOff x="5983723" y="5690982"/>
              <a:chExt cx="914400" cy="560388"/>
            </a:xfrm>
            <a:solidFill>
              <a:srgbClr val="FF0000"/>
            </a:solidFill>
          </p:grpSpPr>
          <p:sp>
            <p:nvSpPr>
              <p:cNvPr id="53" name="斜め縞 52"/>
              <p:cNvSpPr/>
              <p:nvPr/>
            </p:nvSpPr>
            <p:spPr>
              <a:xfrm rot="18784500">
                <a:off x="6359167" y="5712414"/>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4" name="斜め縞 53"/>
              <p:cNvSpPr/>
              <p:nvPr/>
            </p:nvSpPr>
            <p:spPr>
              <a:xfrm rot="2815500" flipH="1">
                <a:off x="5970230" y="5704475"/>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30" name="図形グループ 54"/>
            <p:cNvGrpSpPr/>
            <p:nvPr/>
          </p:nvGrpSpPr>
          <p:grpSpPr>
            <a:xfrm>
              <a:off x="3326623" y="4733991"/>
              <a:ext cx="914400" cy="560388"/>
              <a:chOff x="2319338" y="4073525"/>
              <a:chExt cx="914400" cy="560388"/>
            </a:xfrm>
            <a:solidFill>
              <a:srgbClr val="FF0000"/>
            </a:solidFill>
          </p:grpSpPr>
          <p:sp>
            <p:nvSpPr>
              <p:cNvPr id="56" name="斜め縞 55"/>
              <p:cNvSpPr/>
              <p:nvPr/>
            </p:nvSpPr>
            <p:spPr>
              <a:xfrm rot="18784500">
                <a:off x="2695575" y="4095750"/>
                <a:ext cx="550863"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7" name="斜め縞 56"/>
              <p:cNvSpPr/>
              <p:nvPr/>
            </p:nvSpPr>
            <p:spPr>
              <a:xfrm rot="2815500" flipH="1">
                <a:off x="2305051" y="4087812"/>
                <a:ext cx="552450" cy="523875"/>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31" name="図形グループ 57"/>
            <p:cNvGrpSpPr/>
            <p:nvPr/>
          </p:nvGrpSpPr>
          <p:grpSpPr>
            <a:xfrm>
              <a:off x="5045385" y="5158866"/>
              <a:ext cx="914400" cy="561975"/>
              <a:chOff x="6364288" y="4064000"/>
              <a:chExt cx="914400" cy="561975"/>
            </a:xfrm>
            <a:solidFill>
              <a:srgbClr val="FF0000"/>
            </a:solidFill>
          </p:grpSpPr>
          <p:sp>
            <p:nvSpPr>
              <p:cNvPr id="59" name="斜め縞 58"/>
              <p:cNvSpPr/>
              <p:nvPr/>
            </p:nvSpPr>
            <p:spPr>
              <a:xfrm rot="18784500">
                <a:off x="6739732" y="4087018"/>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60" name="斜め縞 59"/>
              <p:cNvSpPr/>
              <p:nvPr/>
            </p:nvSpPr>
            <p:spPr>
              <a:xfrm rot="2815500" flipH="1">
                <a:off x="6350794" y="4077494"/>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grpSp>
          <p:nvGrpSpPr>
            <p:cNvPr id="66560" name="図形グループ 60"/>
            <p:cNvGrpSpPr/>
            <p:nvPr/>
          </p:nvGrpSpPr>
          <p:grpSpPr>
            <a:xfrm>
              <a:off x="1844070" y="5628355"/>
              <a:ext cx="525463" cy="552451"/>
              <a:chOff x="3624518" y="5132422"/>
              <a:chExt cx="525463" cy="552451"/>
            </a:xfrm>
            <a:solidFill>
              <a:srgbClr val="3366FF"/>
            </a:solidFill>
          </p:grpSpPr>
          <p:sp>
            <p:nvSpPr>
              <p:cNvPr id="62" name="斜め縞 61"/>
              <p:cNvSpPr/>
              <p:nvPr/>
            </p:nvSpPr>
            <p:spPr>
              <a:xfrm rot="18784500">
                <a:off x="3611024" y="5145916"/>
                <a:ext cx="552450" cy="525462"/>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63" name="斜め縞 62"/>
              <p:cNvSpPr/>
              <p:nvPr/>
            </p:nvSpPr>
            <p:spPr>
              <a:xfrm rot="2815500" flipH="1">
                <a:off x="3611025" y="5145916"/>
                <a:ext cx="552450" cy="525463"/>
              </a:xfrm>
              <a:prstGeom prst="diagStripe">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cxnSp>
          <p:nvCxnSpPr>
            <p:cNvPr id="76" name="直線矢印コネクタ 75"/>
            <p:cNvCxnSpPr>
              <a:cxnSpLocks noChangeShapeType="1"/>
            </p:cNvCxnSpPr>
            <p:nvPr/>
          </p:nvCxnSpPr>
          <p:spPr bwMode="auto">
            <a:xfrm flipV="1">
              <a:off x="1074858" y="4232406"/>
              <a:ext cx="7082854" cy="1975215"/>
            </a:xfrm>
            <a:prstGeom prst="straightConnector1">
              <a:avLst/>
            </a:prstGeom>
            <a:noFill/>
            <a:ln w="25400">
              <a:solidFill>
                <a:srgbClr val="00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8" name="直線矢印コネクタ 77"/>
            <p:cNvCxnSpPr>
              <a:cxnSpLocks noChangeShapeType="1"/>
            </p:cNvCxnSpPr>
            <p:nvPr/>
          </p:nvCxnSpPr>
          <p:spPr bwMode="auto">
            <a:xfrm>
              <a:off x="997076" y="4395949"/>
              <a:ext cx="7160636" cy="1662419"/>
            </a:xfrm>
            <a:prstGeom prst="straightConnector1">
              <a:avLst/>
            </a:prstGeom>
            <a:noFill/>
            <a:ln w="25400">
              <a:solidFill>
                <a:srgbClr val="FF00FF"/>
              </a:solidFill>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08573" name="テキスト ボックス 80"/>
          <p:cNvSpPr txBox="1">
            <a:spLocks noChangeArrowheads="1"/>
          </p:cNvSpPr>
          <p:nvPr/>
        </p:nvSpPr>
        <p:spPr bwMode="auto">
          <a:xfrm>
            <a:off x="3463925" y="4211638"/>
            <a:ext cx="65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74" name="テキスト ボックス 81"/>
          <p:cNvSpPr txBox="1">
            <a:spLocks noChangeArrowheads="1"/>
          </p:cNvSpPr>
          <p:nvPr/>
        </p:nvSpPr>
        <p:spPr bwMode="auto">
          <a:xfrm>
            <a:off x="5062538" y="5794375"/>
            <a:ext cx="66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75" name="テキスト ボックス 82"/>
          <p:cNvSpPr txBox="1">
            <a:spLocks noChangeArrowheads="1"/>
          </p:cNvSpPr>
          <p:nvPr/>
        </p:nvSpPr>
        <p:spPr bwMode="auto">
          <a:xfrm>
            <a:off x="5791200" y="4037013"/>
            <a:ext cx="65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76" name="テキスト ボックス 83"/>
          <p:cNvSpPr txBox="1">
            <a:spLocks noChangeArrowheads="1"/>
          </p:cNvSpPr>
          <p:nvPr/>
        </p:nvSpPr>
        <p:spPr bwMode="auto">
          <a:xfrm>
            <a:off x="2878138" y="5916613"/>
            <a:ext cx="66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QC1</a:t>
            </a:r>
            <a:endParaRPr lang="ja-JP" altLang="en-US"/>
          </a:p>
        </p:txBody>
      </p:sp>
      <p:sp>
        <p:nvSpPr>
          <p:cNvPr id="108577" name="テキスト ボックス 84"/>
          <p:cNvSpPr txBox="1">
            <a:spLocks noChangeArrowheads="1"/>
          </p:cNvSpPr>
          <p:nvPr/>
        </p:nvSpPr>
        <p:spPr bwMode="auto">
          <a:xfrm>
            <a:off x="3084513" y="366395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b="1" u="sng"/>
              <a:t>SuperKEKB(Nano Beam Scheme)</a:t>
            </a:r>
            <a:endParaRPr lang="ja-JP" altLang="en-US" b="1" u="sng"/>
          </a:p>
        </p:txBody>
      </p:sp>
      <p:sp>
        <p:nvSpPr>
          <p:cNvPr id="108578" name="テキスト ボックス 85"/>
          <p:cNvSpPr txBox="1">
            <a:spLocks noChangeArrowheads="1"/>
          </p:cNvSpPr>
          <p:nvPr/>
        </p:nvSpPr>
        <p:spPr bwMode="auto">
          <a:xfrm>
            <a:off x="3405292" y="4019550"/>
            <a:ext cx="24172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1400" b="1" dirty="0" smtClean="0"/>
              <a:t>Full crossing angle</a:t>
            </a:r>
            <a:r>
              <a:rPr lang="ja-JP" altLang="en-US" sz="1400" b="1" dirty="0" smtClean="0"/>
              <a:t>：</a:t>
            </a:r>
            <a:r>
              <a:rPr lang="en-US" altLang="ja-JP" sz="1400" b="1" dirty="0"/>
              <a:t>83 </a:t>
            </a:r>
            <a:r>
              <a:rPr lang="en-US" altLang="ja-JP" sz="1400" b="1" dirty="0" err="1"/>
              <a:t>mrad</a:t>
            </a:r>
            <a:endParaRPr lang="ja-JP" altLang="en-US" sz="1400" b="1" dirty="0"/>
          </a:p>
        </p:txBody>
      </p:sp>
      <p:sp>
        <p:nvSpPr>
          <p:cNvPr id="108579" name="テキスト ボックス 86"/>
          <p:cNvSpPr txBox="1">
            <a:spLocks noChangeArrowheads="1"/>
          </p:cNvSpPr>
          <p:nvPr/>
        </p:nvSpPr>
        <p:spPr bwMode="auto">
          <a:xfrm>
            <a:off x="6489700" y="3898900"/>
            <a:ext cx="65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80" name="テキスト ボックス 87"/>
          <p:cNvSpPr txBox="1">
            <a:spLocks noChangeArrowheads="1"/>
          </p:cNvSpPr>
          <p:nvPr/>
        </p:nvSpPr>
        <p:spPr bwMode="auto">
          <a:xfrm>
            <a:off x="6223000" y="6022975"/>
            <a:ext cx="66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81" name="テキスト ボックス 88"/>
          <p:cNvSpPr txBox="1">
            <a:spLocks noChangeArrowheads="1"/>
          </p:cNvSpPr>
          <p:nvPr/>
        </p:nvSpPr>
        <p:spPr bwMode="auto">
          <a:xfrm>
            <a:off x="2312988" y="4083050"/>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82" name="テキスト ボックス 89"/>
          <p:cNvSpPr txBox="1">
            <a:spLocks noChangeArrowheads="1"/>
          </p:cNvSpPr>
          <p:nvPr/>
        </p:nvSpPr>
        <p:spPr bwMode="auto">
          <a:xfrm>
            <a:off x="1828800" y="5154613"/>
            <a:ext cx="65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t>QC2</a:t>
            </a:r>
            <a:endParaRPr lang="ja-JP" altLang="en-US"/>
          </a:p>
        </p:txBody>
      </p:sp>
      <p:sp>
        <p:nvSpPr>
          <p:cNvPr id="108583" name="テキスト ボックス 90"/>
          <p:cNvSpPr txBox="1">
            <a:spLocks noChangeArrowheads="1"/>
          </p:cNvSpPr>
          <p:nvPr/>
        </p:nvSpPr>
        <p:spPr bwMode="auto">
          <a:xfrm>
            <a:off x="595313" y="1427163"/>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2400" b="1">
                <a:solidFill>
                  <a:srgbClr val="FF0000"/>
                </a:solidFill>
              </a:rPr>
              <a:t>e+</a:t>
            </a:r>
            <a:endParaRPr lang="ja-JP" altLang="en-US" sz="2400" b="1">
              <a:solidFill>
                <a:srgbClr val="FF0000"/>
              </a:solidFill>
            </a:endParaRPr>
          </a:p>
        </p:txBody>
      </p:sp>
      <p:sp>
        <p:nvSpPr>
          <p:cNvPr id="108584" name="テキスト ボックス 91"/>
          <p:cNvSpPr txBox="1">
            <a:spLocks noChangeArrowheads="1"/>
          </p:cNvSpPr>
          <p:nvPr/>
        </p:nvSpPr>
        <p:spPr bwMode="auto">
          <a:xfrm>
            <a:off x="595313" y="391953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2400" b="1">
                <a:solidFill>
                  <a:srgbClr val="FF0000"/>
                </a:solidFill>
              </a:rPr>
              <a:t>e+</a:t>
            </a:r>
            <a:endParaRPr lang="ja-JP" altLang="en-US" sz="2400" b="1">
              <a:solidFill>
                <a:srgbClr val="FF0000"/>
              </a:solidFill>
            </a:endParaRPr>
          </a:p>
        </p:txBody>
      </p:sp>
      <p:sp>
        <p:nvSpPr>
          <p:cNvPr id="108585" name="テキスト ボックス 92"/>
          <p:cNvSpPr txBox="1">
            <a:spLocks noChangeArrowheads="1"/>
          </p:cNvSpPr>
          <p:nvPr/>
        </p:nvSpPr>
        <p:spPr bwMode="auto">
          <a:xfrm>
            <a:off x="7859713" y="1158875"/>
            <a:ext cx="45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2400" b="1">
                <a:solidFill>
                  <a:srgbClr val="0000FF"/>
                </a:solidFill>
              </a:rPr>
              <a:t>e-</a:t>
            </a:r>
            <a:endParaRPr lang="ja-JP" altLang="en-US" sz="2400" b="1">
              <a:solidFill>
                <a:srgbClr val="0000FF"/>
              </a:solidFill>
            </a:endParaRPr>
          </a:p>
        </p:txBody>
      </p:sp>
      <p:sp>
        <p:nvSpPr>
          <p:cNvPr id="108586" name="テキスト ボックス 93"/>
          <p:cNvSpPr txBox="1">
            <a:spLocks noChangeArrowheads="1"/>
          </p:cNvSpPr>
          <p:nvPr/>
        </p:nvSpPr>
        <p:spPr bwMode="auto">
          <a:xfrm>
            <a:off x="8158163" y="3944938"/>
            <a:ext cx="45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2400" b="1">
                <a:solidFill>
                  <a:srgbClr val="0000FF"/>
                </a:solidFill>
              </a:rPr>
              <a:t>e-</a:t>
            </a:r>
            <a:endParaRPr lang="ja-JP" altLang="en-US" sz="2400" b="1">
              <a:solidFill>
                <a:srgbClr val="0000FF"/>
              </a:solidFill>
            </a:endParaRPr>
          </a:p>
        </p:txBody>
      </p:sp>
      <p:cxnSp>
        <p:nvCxnSpPr>
          <p:cNvPr id="103" name="直線矢印コネクタ 102"/>
          <p:cNvCxnSpPr>
            <a:cxnSpLocks noChangeShapeType="1"/>
          </p:cNvCxnSpPr>
          <p:nvPr/>
        </p:nvCxnSpPr>
        <p:spPr bwMode="auto">
          <a:xfrm flipV="1">
            <a:off x="7497763" y="1089025"/>
            <a:ext cx="487362" cy="377825"/>
          </a:xfrm>
          <a:prstGeom prst="straightConnector1">
            <a:avLst/>
          </a:prstGeom>
          <a:noFill/>
          <a:ln w="25400">
            <a:solidFill>
              <a:srgbClr val="00FFFF"/>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8588" name="テキスト ボックス 103"/>
          <p:cNvSpPr txBox="1">
            <a:spLocks noChangeArrowheads="1"/>
          </p:cNvSpPr>
          <p:nvPr/>
        </p:nvSpPr>
        <p:spPr bwMode="auto">
          <a:xfrm>
            <a:off x="3739778" y="1839913"/>
            <a:ext cx="1773517" cy="276999"/>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sz="1200" dirty="0" smtClean="0">
                <a:latin typeface="Arial Black" charset="0"/>
              </a:rPr>
              <a:t>QCS’s are common</a:t>
            </a:r>
            <a:endParaRPr lang="en-US" altLang="ja-JP" sz="1200" dirty="0">
              <a:latin typeface="Arial Black" charset="0"/>
            </a:endParaRPr>
          </a:p>
        </p:txBody>
      </p:sp>
      <p:sp>
        <p:nvSpPr>
          <p:cNvPr id="108589" name="テキスト ボックス 87"/>
          <p:cNvSpPr txBox="1">
            <a:spLocks noChangeArrowheads="1"/>
          </p:cNvSpPr>
          <p:nvPr/>
        </p:nvSpPr>
        <p:spPr bwMode="auto">
          <a:xfrm>
            <a:off x="7211643" y="4613275"/>
            <a:ext cx="19323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dirty="0" smtClean="0">
                <a:solidFill>
                  <a:srgbClr val="FF9900"/>
                </a:solidFill>
                <a:latin typeface="Arial" charset="0"/>
              </a:rPr>
              <a:t>SR from QCS’s are reduced.</a:t>
            </a:r>
            <a:endParaRPr lang="ja-JP" altLang="en-US" dirty="0">
              <a:solidFill>
                <a:srgbClr val="FF9900"/>
              </a:solidFill>
              <a:latin typeface="Arial" charset="0"/>
            </a:endParaRPr>
          </a:p>
        </p:txBody>
      </p:sp>
      <p:sp>
        <p:nvSpPr>
          <p:cNvPr id="108590" name="テキスト ボックス 88"/>
          <p:cNvSpPr txBox="1">
            <a:spLocks noChangeArrowheads="1"/>
          </p:cNvSpPr>
          <p:nvPr/>
        </p:nvSpPr>
        <p:spPr bwMode="auto">
          <a:xfrm>
            <a:off x="4524375" y="2640013"/>
            <a:ext cx="40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latin typeface="Arial" charset="0"/>
              </a:rPr>
              <a:t>IP</a:t>
            </a:r>
            <a:endParaRPr lang="ja-JP" altLang="en-US">
              <a:latin typeface="Arial" charset="0"/>
            </a:endParaRPr>
          </a:p>
        </p:txBody>
      </p:sp>
      <p:sp>
        <p:nvSpPr>
          <p:cNvPr id="108591" name="テキスト ボックス 89"/>
          <p:cNvSpPr txBox="1">
            <a:spLocks noChangeArrowheads="1"/>
          </p:cNvSpPr>
          <p:nvPr/>
        </p:nvSpPr>
        <p:spPr bwMode="auto">
          <a:xfrm>
            <a:off x="4414838" y="5338763"/>
            <a:ext cx="40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latin typeface="Arial" charset="0"/>
              </a:rPr>
              <a:t>IP</a:t>
            </a:r>
            <a:endParaRPr lang="ja-JP" altLang="en-US">
              <a:latin typeface="Arial" charset="0"/>
            </a:endParaRPr>
          </a:p>
        </p:txBody>
      </p:sp>
      <p:sp>
        <p:nvSpPr>
          <p:cNvPr id="90" name="下矢印 89"/>
          <p:cNvSpPr>
            <a:spLocks noChangeArrowheads="1"/>
          </p:cNvSpPr>
          <p:nvPr/>
        </p:nvSpPr>
        <p:spPr bwMode="auto">
          <a:xfrm>
            <a:off x="4319588" y="3255963"/>
            <a:ext cx="719137" cy="468312"/>
          </a:xfrm>
          <a:prstGeom prst="downArrow">
            <a:avLst>
              <a:gd name="adj1" fmla="val 50000"/>
              <a:gd name="adj2" fmla="val 50000"/>
            </a:avLst>
          </a:prstGeom>
          <a:solidFill>
            <a:srgbClr val="008000"/>
          </a:solidFill>
          <a:ln w="9525">
            <a:solidFill>
              <a:srgbClr val="7CD036"/>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ja-JP" altLang="en-US">
              <a:solidFill>
                <a:schemeClr val="lt1"/>
              </a:solidFill>
              <a:latin typeface="+mn-lt"/>
              <a:ea typeface="+mn-ea"/>
              <a:cs typeface="+mn-cs"/>
            </a:endParaRPr>
          </a:p>
        </p:txBody>
      </p:sp>
      <p:sp>
        <p:nvSpPr>
          <p:cNvPr id="108594" name="フッター プレースホルダ 9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r>
              <a:rPr lang="en-US" altLang="ja-JP">
                <a:solidFill>
                  <a:schemeClr val="tx2"/>
                </a:solidFill>
              </a:rPr>
              <a:t>B Workshop2011  SuperKEKB  M.Nishiwaki</a:t>
            </a:r>
            <a:endParaRPr lang="ja-JP" altLang="en-US">
              <a:solidFill>
                <a:schemeClr val="tx2"/>
              </a:solidFill>
            </a:endParaRPr>
          </a:p>
        </p:txBody>
      </p:sp>
      <p:sp>
        <p:nvSpPr>
          <p:cNvPr id="108595" name="テキスト ボックス 95"/>
          <p:cNvSpPr txBox="1">
            <a:spLocks noChangeArrowheads="1"/>
          </p:cNvSpPr>
          <p:nvPr/>
        </p:nvSpPr>
        <p:spPr bwMode="auto">
          <a:xfrm>
            <a:off x="1392238" y="6396038"/>
            <a:ext cx="6151562" cy="400050"/>
          </a:xfrm>
          <a:prstGeom prst="rect">
            <a:avLst/>
          </a:prstGeom>
          <a:solidFill>
            <a:schemeClr val="accent2">
              <a:lumMod val="60000"/>
              <a:lumOff val="40000"/>
            </a:schemeClr>
          </a:solidFill>
          <a:ln w="12700">
            <a:noFill/>
            <a:miter lim="800000"/>
            <a:headEnd/>
            <a:tailEnd/>
          </a:ln>
        </p:spPr>
        <p:txBody>
          <a:bodyPr>
            <a:spAutoFit/>
          </a:bodyPr>
          <a:lstStyle>
            <a:lvl1pPr>
              <a:defRPr kumimoji="1">
                <a:solidFill>
                  <a:schemeClr val="tx1"/>
                </a:solidFill>
                <a:latin typeface="Corbel" charset="0"/>
                <a:ea typeface="HGｺﾞｼｯｸM" charset="0"/>
                <a:cs typeface="HGｺﾞｼｯｸM" charset="0"/>
              </a:defRPr>
            </a:lvl1pPr>
            <a:lvl2pPr marL="742950" indent="-285750">
              <a:defRPr kumimoji="1">
                <a:solidFill>
                  <a:schemeClr val="tx1"/>
                </a:solidFill>
                <a:latin typeface="Corbel" charset="0"/>
                <a:ea typeface="HGｺﾞｼｯｸM" charset="0"/>
                <a:cs typeface="HGｺﾞｼｯｸM" charset="0"/>
              </a:defRPr>
            </a:lvl2pPr>
            <a:lvl3pPr marL="1143000" indent="-228600">
              <a:defRPr kumimoji="1">
                <a:solidFill>
                  <a:schemeClr val="tx1"/>
                </a:solidFill>
                <a:latin typeface="Corbel" charset="0"/>
                <a:ea typeface="HGｺﾞｼｯｸM" charset="0"/>
                <a:cs typeface="HGｺﾞｼｯｸM" charset="0"/>
              </a:defRPr>
            </a:lvl3pPr>
            <a:lvl4pPr marL="1600200" indent="-228600">
              <a:defRPr kumimoji="1">
                <a:solidFill>
                  <a:schemeClr val="tx1"/>
                </a:solidFill>
                <a:latin typeface="Corbel" charset="0"/>
                <a:ea typeface="HGｺﾞｼｯｸM" charset="0"/>
                <a:cs typeface="HGｺﾞｼｯｸM" charset="0"/>
              </a:defRPr>
            </a:lvl4pPr>
            <a:lvl5pPr marL="2057400" indent="-228600">
              <a:defRPr kumimoji="1">
                <a:solidFill>
                  <a:schemeClr val="tx1"/>
                </a:solidFill>
                <a:latin typeface="Corbel" charset="0"/>
                <a:ea typeface="HGｺﾞｼｯｸM" charset="0"/>
                <a:cs typeface="HGｺﾞｼｯｸM" charset="0"/>
              </a:defRPr>
            </a:lvl5pPr>
            <a:lvl6pPr marL="2514600" indent="-228600" fontAlgn="base">
              <a:spcBef>
                <a:spcPct val="0"/>
              </a:spcBef>
              <a:spcAft>
                <a:spcPct val="0"/>
              </a:spcAft>
              <a:defRPr kumimoji="1">
                <a:solidFill>
                  <a:schemeClr val="tx1"/>
                </a:solidFill>
                <a:latin typeface="Corbel" charset="0"/>
                <a:ea typeface="HGｺﾞｼｯｸM" charset="0"/>
                <a:cs typeface="HGｺﾞｼｯｸM" charset="0"/>
              </a:defRPr>
            </a:lvl6pPr>
            <a:lvl7pPr marL="2971800" indent="-228600" fontAlgn="base">
              <a:spcBef>
                <a:spcPct val="0"/>
              </a:spcBef>
              <a:spcAft>
                <a:spcPct val="0"/>
              </a:spcAft>
              <a:defRPr kumimoji="1">
                <a:solidFill>
                  <a:schemeClr val="tx1"/>
                </a:solidFill>
                <a:latin typeface="Corbel" charset="0"/>
                <a:ea typeface="HGｺﾞｼｯｸM" charset="0"/>
                <a:cs typeface="HGｺﾞｼｯｸM" charset="0"/>
              </a:defRPr>
            </a:lvl7pPr>
            <a:lvl8pPr marL="3429000" indent="-228600" fontAlgn="base">
              <a:spcBef>
                <a:spcPct val="0"/>
              </a:spcBef>
              <a:spcAft>
                <a:spcPct val="0"/>
              </a:spcAft>
              <a:defRPr kumimoji="1">
                <a:solidFill>
                  <a:schemeClr val="tx1"/>
                </a:solidFill>
                <a:latin typeface="Corbel" charset="0"/>
                <a:ea typeface="HGｺﾞｼｯｸM" charset="0"/>
                <a:cs typeface="HGｺﾞｼｯｸM" charset="0"/>
              </a:defRPr>
            </a:lvl8pPr>
            <a:lvl9pPr marL="3886200" indent="-228600" fontAlgn="base">
              <a:spcBef>
                <a:spcPct val="0"/>
              </a:spcBef>
              <a:spcAft>
                <a:spcPct val="0"/>
              </a:spcAft>
              <a:defRPr kumimoji="1">
                <a:solidFill>
                  <a:schemeClr val="tx1"/>
                </a:solidFill>
                <a:latin typeface="Corbel" charset="0"/>
                <a:ea typeface="HGｺﾞｼｯｸM" charset="0"/>
                <a:cs typeface="HGｺﾞｼｯｸM" charset="0"/>
              </a:defRPr>
            </a:lvl9pPr>
          </a:lstStyle>
          <a:p>
            <a:pPr algn="ctr"/>
            <a:r>
              <a:rPr lang="en-US" altLang="ja-JP" sz="2000" dirty="0" smtClean="0">
                <a:latin typeface="Arial Black" charset="0"/>
              </a:rPr>
              <a:t>Independent QCS’s </a:t>
            </a:r>
            <a:endParaRPr lang="ja-JP" altLang="en-US" sz="2000" dirty="0">
              <a:latin typeface="Arial Black" charset="0"/>
            </a:endParaRPr>
          </a:p>
        </p:txBody>
      </p:sp>
      <p:sp>
        <p:nvSpPr>
          <p:cNvPr id="21" name="正方形/長方形 20"/>
          <p:cNvSpPr/>
          <p:nvPr/>
        </p:nvSpPr>
        <p:spPr>
          <a:xfrm>
            <a:off x="5858536" y="2895584"/>
            <a:ext cx="1851438" cy="646331"/>
          </a:xfrm>
          <a:prstGeom prst="rect">
            <a:avLst/>
          </a:prstGeom>
        </p:spPr>
        <p:txBody>
          <a:bodyPr wrap="none">
            <a:spAutoFit/>
          </a:bodyPr>
          <a:lstStyle/>
          <a:p>
            <a:pPr algn="ctr" fontAlgn="auto">
              <a:spcBef>
                <a:spcPts val="0"/>
              </a:spcBef>
              <a:spcAft>
                <a:spcPts val="0"/>
              </a:spcAft>
              <a:defRPr/>
            </a:pPr>
            <a:r>
              <a:rPr lang="en-US" altLang="ja-JP" dirty="0">
                <a:solidFill>
                  <a:srgbClr val="000090"/>
                </a:solidFill>
              </a:rPr>
              <a:t>L*= 1.4m (QCS-L</a:t>
            </a:r>
            <a:r>
              <a:rPr lang="en-US" altLang="ja-JP" dirty="0" smtClean="0">
                <a:solidFill>
                  <a:srgbClr val="000090"/>
                </a:solidFill>
              </a:rPr>
              <a:t>)</a:t>
            </a:r>
          </a:p>
          <a:p>
            <a:pPr algn="ctr" fontAlgn="auto">
              <a:spcBef>
                <a:spcPts val="0"/>
              </a:spcBef>
              <a:spcAft>
                <a:spcPts val="0"/>
              </a:spcAft>
              <a:defRPr/>
            </a:pPr>
            <a:r>
              <a:rPr lang="en-US" altLang="ja-JP" dirty="0" smtClean="0">
                <a:solidFill>
                  <a:srgbClr val="000090"/>
                </a:solidFill>
              </a:rPr>
              <a:t>        1.7m (QCS-R)</a:t>
            </a:r>
            <a:endParaRPr lang="ja-JP" altLang="en-US" dirty="0">
              <a:solidFill>
                <a:srgbClr val="000090"/>
              </a:solidFill>
            </a:endParaRPr>
          </a:p>
        </p:txBody>
      </p:sp>
      <p:sp>
        <p:nvSpPr>
          <p:cNvPr id="95" name="正方形/長方形 94"/>
          <p:cNvSpPr/>
          <p:nvPr/>
        </p:nvSpPr>
        <p:spPr>
          <a:xfrm>
            <a:off x="6887910" y="5176317"/>
            <a:ext cx="1902609" cy="646331"/>
          </a:xfrm>
          <a:prstGeom prst="rect">
            <a:avLst/>
          </a:prstGeom>
        </p:spPr>
        <p:txBody>
          <a:bodyPr wrap="none">
            <a:spAutoFit/>
          </a:bodyPr>
          <a:lstStyle/>
          <a:p>
            <a:pPr algn="ctr" fontAlgn="auto">
              <a:spcBef>
                <a:spcPts val="0"/>
              </a:spcBef>
              <a:spcAft>
                <a:spcPts val="0"/>
              </a:spcAft>
              <a:defRPr/>
            </a:pPr>
            <a:r>
              <a:rPr lang="en-US" altLang="ja-JP" dirty="0">
                <a:solidFill>
                  <a:schemeClr val="bg1"/>
                </a:solidFill>
              </a:rPr>
              <a:t>L*= </a:t>
            </a:r>
            <a:r>
              <a:rPr lang="en-US" altLang="ja-JP" dirty="0" smtClean="0">
                <a:solidFill>
                  <a:schemeClr val="bg1"/>
                </a:solidFill>
              </a:rPr>
              <a:t>1.2m </a:t>
            </a:r>
            <a:r>
              <a:rPr lang="en-US" altLang="ja-JP" dirty="0">
                <a:solidFill>
                  <a:schemeClr val="bg1"/>
                </a:solidFill>
              </a:rPr>
              <a:t>(</a:t>
            </a:r>
            <a:r>
              <a:rPr lang="en-US" altLang="ja-JP" dirty="0" smtClean="0">
                <a:solidFill>
                  <a:schemeClr val="bg1"/>
                </a:solidFill>
              </a:rPr>
              <a:t>QC1E)</a:t>
            </a:r>
          </a:p>
          <a:p>
            <a:pPr algn="ctr" fontAlgn="auto">
              <a:spcBef>
                <a:spcPts val="0"/>
              </a:spcBef>
              <a:spcAft>
                <a:spcPts val="0"/>
              </a:spcAft>
              <a:defRPr/>
            </a:pPr>
            <a:r>
              <a:rPr lang="en-US" altLang="ja-JP" dirty="0" smtClean="0">
                <a:solidFill>
                  <a:schemeClr val="bg1"/>
                </a:solidFill>
              </a:rPr>
              <a:t>        0.73m (QC1P)</a:t>
            </a:r>
            <a:endParaRPr lang="ja-JP" altLang="en-US" dirty="0">
              <a:solidFill>
                <a:schemeClr val="bg1"/>
              </a:solidFill>
            </a:endParaRPr>
          </a:p>
        </p:txBody>
      </p:sp>
    </p:spTree>
    <p:extLst>
      <p:ext uri="{BB962C8B-B14F-4D97-AF65-F5344CB8AC3E}">
        <p14:creationId xmlns:p14="http://schemas.microsoft.com/office/powerpoint/2010/main" val="20951210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177800"/>
            <a:ext cx="9144000" cy="6488465"/>
          </a:xfrm>
          <a:prstGeom prst="rect">
            <a:avLst/>
          </a:prstGeom>
        </p:spPr>
      </p:pic>
      <p:sp>
        <p:nvSpPr>
          <p:cNvPr id="4" name="テキスト ボックス 3"/>
          <p:cNvSpPr txBox="1"/>
          <p:nvPr/>
        </p:nvSpPr>
        <p:spPr>
          <a:xfrm>
            <a:off x="7889548" y="6426160"/>
            <a:ext cx="1120507" cy="369332"/>
          </a:xfrm>
          <a:prstGeom prst="rect">
            <a:avLst/>
          </a:prstGeom>
          <a:noFill/>
        </p:spPr>
        <p:txBody>
          <a:bodyPr wrap="none" rtlCol="0">
            <a:spAutoFit/>
          </a:bodyPr>
          <a:lstStyle/>
          <a:p>
            <a:r>
              <a:rPr kumimoji="1" lang="en-US" altLang="ja-JP" dirty="0" smtClean="0"/>
              <a:t>Y. Ohnishi</a:t>
            </a:r>
            <a:endParaRPr kumimoji="1" lang="ja-JP" altLang="en-US" dirty="0"/>
          </a:p>
        </p:txBody>
      </p:sp>
    </p:spTree>
    <p:extLst>
      <p:ext uri="{BB962C8B-B14F-4D97-AF65-F5344CB8AC3E}">
        <p14:creationId xmlns:p14="http://schemas.microsoft.com/office/powerpoint/2010/main" val="28887293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solidFill>
                  <a:srgbClr val="000090"/>
                </a:solidFill>
                <a:latin typeface="Marker Felt"/>
                <a:cs typeface="Marker Felt"/>
              </a:rPr>
              <a:t>Corrector coils of QCS</a:t>
            </a:r>
            <a:endParaRPr kumimoji="1" lang="ja-JP" altLang="en-US" dirty="0">
              <a:solidFill>
                <a:srgbClr val="000090"/>
              </a:solidFill>
              <a:latin typeface="Marker Felt"/>
              <a:cs typeface="Marker Felt"/>
            </a:endParaRPr>
          </a:p>
        </p:txBody>
      </p:sp>
      <p:sp>
        <p:nvSpPr>
          <p:cNvPr id="5" name="コンテンツ プレースホルダー 4"/>
          <p:cNvSpPr>
            <a:spLocks noGrp="1"/>
          </p:cNvSpPr>
          <p:nvPr>
            <p:ph idx="1"/>
          </p:nvPr>
        </p:nvSpPr>
        <p:spPr/>
        <p:txBody>
          <a:bodyPr>
            <a:normAutofit fontScale="85000" lnSpcReduction="10000"/>
          </a:bodyPr>
          <a:lstStyle/>
          <a:p>
            <a:r>
              <a:rPr kumimoji="1" lang="en-US" altLang="ja-JP" dirty="0" smtClean="0"/>
              <a:t>Dipole and skew dipole coils make a beam-line geometry and correct dispersions.</a:t>
            </a:r>
          </a:p>
          <a:p>
            <a:r>
              <a:rPr lang="en-US" altLang="ja-JP" dirty="0" smtClean="0"/>
              <a:t>Skew </a:t>
            </a:r>
            <a:r>
              <a:rPr lang="en-US" altLang="ja-JP" dirty="0" err="1" smtClean="0"/>
              <a:t>quadrupole</a:t>
            </a:r>
            <a:r>
              <a:rPr lang="en-US" altLang="ja-JP" dirty="0" smtClean="0"/>
              <a:t> coils correct x-y couplings.</a:t>
            </a:r>
          </a:p>
          <a:p>
            <a:r>
              <a:rPr kumimoji="1" lang="en-US" altLang="ja-JP" dirty="0" err="1" smtClean="0"/>
              <a:t>Sextupole</a:t>
            </a:r>
            <a:r>
              <a:rPr kumimoji="1" lang="en-US" altLang="ja-JP" dirty="0" smtClean="0"/>
              <a:t> and skew sextuple coils correct error field due to a misalignment of </a:t>
            </a:r>
            <a:r>
              <a:rPr kumimoji="1" lang="en-US" altLang="ja-JP" dirty="0" err="1" smtClean="0"/>
              <a:t>quadrupole</a:t>
            </a:r>
            <a:r>
              <a:rPr kumimoji="1" lang="en-US" altLang="ja-JP" dirty="0" smtClean="0"/>
              <a:t> coils. This error field affects the dynamic aperture significantly.</a:t>
            </a:r>
          </a:p>
          <a:p>
            <a:r>
              <a:rPr lang="en-US" altLang="ja-JP" dirty="0" err="1" smtClean="0"/>
              <a:t>Octupole</a:t>
            </a:r>
            <a:r>
              <a:rPr lang="en-US" altLang="ja-JP" dirty="0" smtClean="0"/>
              <a:t> coils at QC1 and QC2 enlarge a transverse aperture.</a:t>
            </a:r>
          </a:p>
          <a:p>
            <a:r>
              <a:rPr lang="en-US" altLang="ja-JP" dirty="0" smtClean="0"/>
              <a:t>HER cancel coils correct </a:t>
            </a:r>
            <a:r>
              <a:rPr lang="en-US" altLang="ja-JP" dirty="0" err="1" smtClean="0"/>
              <a:t>sextupole</a:t>
            </a:r>
            <a:r>
              <a:rPr lang="en-US" altLang="ja-JP" dirty="0" smtClean="0"/>
              <a:t>, </a:t>
            </a:r>
            <a:r>
              <a:rPr lang="en-US" altLang="ja-JP" dirty="0" err="1" smtClean="0"/>
              <a:t>octupole</a:t>
            </a:r>
            <a:r>
              <a:rPr lang="en-US" altLang="ja-JP" dirty="0" smtClean="0"/>
              <a:t>, </a:t>
            </a:r>
            <a:r>
              <a:rPr lang="en-US" altLang="ja-JP" dirty="0" err="1" smtClean="0"/>
              <a:t>decapole</a:t>
            </a:r>
            <a:r>
              <a:rPr lang="en-US" altLang="ja-JP" dirty="0" smtClean="0"/>
              <a:t> and </a:t>
            </a:r>
            <a:r>
              <a:rPr lang="en-US" altLang="ja-JP" dirty="0" err="1" smtClean="0"/>
              <a:t>dodecapole</a:t>
            </a:r>
            <a:r>
              <a:rPr lang="en-US" altLang="ja-JP" dirty="0" smtClean="0"/>
              <a:t> leakage field from QC1P in LER.</a:t>
            </a:r>
          </a:p>
        </p:txBody>
      </p:sp>
    </p:spTree>
    <p:extLst>
      <p:ext uri="{BB962C8B-B14F-4D97-AF65-F5344CB8AC3E}">
        <p14:creationId xmlns:p14="http://schemas.microsoft.com/office/powerpoint/2010/main" val="35880415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152400"/>
            <a:ext cx="9144000" cy="6542578"/>
          </a:xfrm>
          <a:prstGeom prst="rect">
            <a:avLst/>
          </a:prstGeom>
        </p:spPr>
      </p:pic>
      <p:sp>
        <p:nvSpPr>
          <p:cNvPr id="4" name="テキスト ボックス 3"/>
          <p:cNvSpPr txBox="1"/>
          <p:nvPr/>
        </p:nvSpPr>
        <p:spPr>
          <a:xfrm>
            <a:off x="7889548" y="6426160"/>
            <a:ext cx="1120507" cy="369332"/>
          </a:xfrm>
          <a:prstGeom prst="rect">
            <a:avLst/>
          </a:prstGeom>
          <a:noFill/>
        </p:spPr>
        <p:txBody>
          <a:bodyPr wrap="none" rtlCol="0">
            <a:spAutoFit/>
          </a:bodyPr>
          <a:lstStyle/>
          <a:p>
            <a:r>
              <a:rPr kumimoji="1" lang="en-US" altLang="ja-JP" dirty="0" smtClean="0"/>
              <a:t>Y. Ohnishi</a:t>
            </a:r>
            <a:endParaRPr kumimoji="1" lang="ja-JP" altLang="en-US" dirty="0"/>
          </a:p>
        </p:txBody>
      </p:sp>
    </p:spTree>
    <p:extLst>
      <p:ext uri="{BB962C8B-B14F-4D97-AF65-F5344CB8AC3E}">
        <p14:creationId xmlns:p14="http://schemas.microsoft.com/office/powerpoint/2010/main" val="21609362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0090"/>
                </a:solidFill>
                <a:latin typeface="Marker Felt"/>
                <a:cs typeface="Marker Felt"/>
              </a:rPr>
              <a:t>Concept of </a:t>
            </a:r>
            <a:r>
              <a:rPr lang="en-US" altLang="ja-JP" dirty="0" err="1" smtClean="0">
                <a:solidFill>
                  <a:srgbClr val="000090"/>
                </a:solidFill>
                <a:latin typeface="Marker Felt"/>
                <a:cs typeface="Marker Felt"/>
              </a:rPr>
              <a:t>SuperKEKB</a:t>
            </a:r>
            <a:endParaRPr kumimoji="1" lang="ja-JP" altLang="en-US" dirty="0">
              <a:solidFill>
                <a:srgbClr val="000090"/>
              </a:solidFill>
              <a:latin typeface="Marker Felt"/>
              <a:cs typeface="Marker Felt"/>
            </a:endParaRPr>
          </a:p>
        </p:txBody>
      </p:sp>
      <p:sp>
        <p:nvSpPr>
          <p:cNvPr id="5" name="テキスト プレースホルダー 4"/>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681165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52400"/>
            <a:ext cx="9144000" cy="6540773"/>
          </a:xfrm>
          <a:prstGeom prst="rect">
            <a:avLst/>
          </a:prstGeom>
        </p:spPr>
      </p:pic>
      <p:sp>
        <p:nvSpPr>
          <p:cNvPr id="3" name="テキスト ボックス 2"/>
          <p:cNvSpPr txBox="1"/>
          <p:nvPr/>
        </p:nvSpPr>
        <p:spPr>
          <a:xfrm>
            <a:off x="7889548" y="6426160"/>
            <a:ext cx="1120507" cy="369332"/>
          </a:xfrm>
          <a:prstGeom prst="rect">
            <a:avLst/>
          </a:prstGeom>
          <a:noFill/>
        </p:spPr>
        <p:txBody>
          <a:bodyPr wrap="none" rtlCol="0">
            <a:spAutoFit/>
          </a:bodyPr>
          <a:lstStyle/>
          <a:p>
            <a:r>
              <a:rPr kumimoji="1" lang="en-US" altLang="ja-JP" dirty="0" smtClean="0"/>
              <a:t>Y. Ohnishi</a:t>
            </a:r>
            <a:endParaRPr kumimoji="1" lang="ja-JP" altLang="en-US" dirty="0"/>
          </a:p>
        </p:txBody>
      </p:sp>
    </p:spTree>
    <p:extLst>
      <p:ext uri="{BB962C8B-B14F-4D97-AF65-F5344CB8AC3E}">
        <p14:creationId xmlns:p14="http://schemas.microsoft.com/office/powerpoint/2010/main" val="10896903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3866" y="3578840"/>
            <a:ext cx="9144000" cy="3296093"/>
          </a:xfrm>
          <a:prstGeom prst="rect">
            <a:avLst/>
          </a:prstGeom>
        </p:spPr>
      </p:pic>
      <p:sp>
        <p:nvSpPr>
          <p:cNvPr id="4" name="タイトル 3"/>
          <p:cNvSpPr>
            <a:spLocks noGrp="1"/>
          </p:cNvSpPr>
          <p:nvPr>
            <p:ph type="title"/>
          </p:nvPr>
        </p:nvSpPr>
        <p:spPr/>
        <p:txBody>
          <a:bodyPr/>
          <a:lstStyle/>
          <a:p>
            <a:r>
              <a:rPr kumimoji="1" lang="en-US" altLang="ja-JP" dirty="0" err="1" smtClean="0">
                <a:solidFill>
                  <a:srgbClr val="000090"/>
                </a:solidFill>
                <a:latin typeface="Marker Felt"/>
                <a:cs typeface="Marker Felt"/>
              </a:rPr>
              <a:t>Touschek</a:t>
            </a:r>
            <a:r>
              <a:rPr kumimoji="1" lang="en-US" altLang="ja-JP" dirty="0" smtClean="0">
                <a:solidFill>
                  <a:srgbClr val="000090"/>
                </a:solidFill>
                <a:latin typeface="Marker Felt"/>
                <a:cs typeface="Marker Felt"/>
              </a:rPr>
              <a:t> Lifetime</a:t>
            </a:r>
            <a:endParaRPr kumimoji="1" lang="ja-JP" altLang="en-US" dirty="0">
              <a:solidFill>
                <a:srgbClr val="000090"/>
              </a:solidFill>
              <a:latin typeface="Marker Felt"/>
              <a:cs typeface="Marker Felt"/>
            </a:endParaRPr>
          </a:p>
        </p:txBody>
      </p:sp>
      <p:sp>
        <p:nvSpPr>
          <p:cNvPr id="5" name="コンテンツ プレースホルダー 4"/>
          <p:cNvSpPr>
            <a:spLocks noGrp="1"/>
          </p:cNvSpPr>
          <p:nvPr>
            <p:ph idx="1"/>
          </p:nvPr>
        </p:nvSpPr>
        <p:spPr>
          <a:xfrm>
            <a:off x="457200" y="1430870"/>
            <a:ext cx="8229600" cy="4525963"/>
          </a:xfrm>
        </p:spPr>
        <p:txBody>
          <a:bodyPr>
            <a:normAutofit/>
          </a:bodyPr>
          <a:lstStyle/>
          <a:p>
            <a:r>
              <a:rPr kumimoji="1" lang="en-US" altLang="ja-JP" sz="2400" dirty="0" err="1" smtClean="0"/>
              <a:t>Touschek</a:t>
            </a:r>
            <a:r>
              <a:rPr kumimoji="1" lang="en-US" altLang="ja-JP" sz="2400" dirty="0" smtClean="0"/>
              <a:t> lifetime depends on dynamic aperture.</a:t>
            </a:r>
          </a:p>
          <a:p>
            <a:r>
              <a:rPr lang="en-US" altLang="ja-JP" sz="2400" dirty="0" smtClean="0"/>
              <a:t>Efforts to widen dynamic aperture</a:t>
            </a:r>
          </a:p>
          <a:p>
            <a:pPr lvl="1"/>
            <a:r>
              <a:rPr kumimoji="1" lang="en-US" altLang="ja-JP" sz="2000" dirty="0" smtClean="0"/>
              <a:t>Careful design of QCS magnets to minimize higher </a:t>
            </a:r>
            <a:r>
              <a:rPr kumimoji="1" lang="en-US" altLang="ja-JP" sz="2000" dirty="0" err="1" smtClean="0"/>
              <a:t>multipoles</a:t>
            </a:r>
            <a:r>
              <a:rPr kumimoji="1" lang="en-US" altLang="ja-JP" sz="2000" dirty="0" smtClean="0"/>
              <a:t> etc.</a:t>
            </a:r>
          </a:p>
          <a:p>
            <a:pPr lvl="1"/>
            <a:r>
              <a:rPr lang="en-US" altLang="ja-JP" sz="2000" dirty="0" smtClean="0"/>
              <a:t>Careful IR design: LCC, x-y coupling correction etc.</a:t>
            </a:r>
          </a:p>
          <a:p>
            <a:pPr lvl="1"/>
            <a:r>
              <a:rPr lang="en-US" altLang="ja-JP" sz="2000" dirty="0" smtClean="0"/>
              <a:t>Optimization of </a:t>
            </a:r>
            <a:r>
              <a:rPr lang="en-US" altLang="ja-JP" sz="2000" dirty="0" err="1" smtClean="0"/>
              <a:t>octupoles</a:t>
            </a:r>
            <a:r>
              <a:rPr lang="en-US" altLang="ja-JP" sz="2000" dirty="0" smtClean="0"/>
              <a:t>, </a:t>
            </a:r>
            <a:r>
              <a:rPr lang="en-US" altLang="ja-JP" sz="2000" dirty="0" err="1" smtClean="0"/>
              <a:t>sextupoles</a:t>
            </a:r>
            <a:r>
              <a:rPr lang="en-US" altLang="ja-JP" sz="2000" dirty="0" smtClean="0"/>
              <a:t>, skew-</a:t>
            </a:r>
            <a:r>
              <a:rPr lang="en-US" altLang="ja-JP" sz="2000" dirty="0" err="1" smtClean="0"/>
              <a:t>sextupoles</a:t>
            </a:r>
            <a:endParaRPr kumimoji="1" lang="ja-JP" altLang="en-US" sz="2000" dirty="0"/>
          </a:p>
        </p:txBody>
      </p:sp>
      <p:sp>
        <p:nvSpPr>
          <p:cNvPr id="6" name="テキスト ボックス 5"/>
          <p:cNvSpPr txBox="1"/>
          <p:nvPr/>
        </p:nvSpPr>
        <p:spPr>
          <a:xfrm>
            <a:off x="3534894" y="6532598"/>
            <a:ext cx="2036172" cy="369332"/>
          </a:xfrm>
          <a:prstGeom prst="rect">
            <a:avLst/>
          </a:prstGeom>
          <a:noFill/>
        </p:spPr>
        <p:txBody>
          <a:bodyPr wrap="none" rtlCol="0">
            <a:spAutoFit/>
          </a:bodyPr>
          <a:lstStyle/>
          <a:p>
            <a:r>
              <a:rPr kumimoji="1" lang="en-US" altLang="ja-JP" dirty="0" smtClean="0"/>
              <a:t>w/o machine errors</a:t>
            </a:r>
            <a:endParaRPr kumimoji="1" lang="ja-JP" altLang="en-US" dirty="0"/>
          </a:p>
        </p:txBody>
      </p:sp>
      <p:sp>
        <p:nvSpPr>
          <p:cNvPr id="9" name="テキスト ボックス 8"/>
          <p:cNvSpPr txBox="1"/>
          <p:nvPr/>
        </p:nvSpPr>
        <p:spPr>
          <a:xfrm>
            <a:off x="7889548" y="6426160"/>
            <a:ext cx="1120507" cy="369332"/>
          </a:xfrm>
          <a:prstGeom prst="rect">
            <a:avLst/>
          </a:prstGeom>
          <a:noFill/>
        </p:spPr>
        <p:txBody>
          <a:bodyPr wrap="none" rtlCol="0">
            <a:spAutoFit/>
          </a:bodyPr>
          <a:lstStyle/>
          <a:p>
            <a:r>
              <a:rPr kumimoji="1" lang="en-US" altLang="ja-JP" dirty="0" smtClean="0"/>
              <a:t>Y. Ohnishi</a:t>
            </a:r>
            <a:endParaRPr kumimoji="1" lang="ja-JP" altLang="en-US" dirty="0"/>
          </a:p>
        </p:txBody>
      </p:sp>
    </p:spTree>
    <p:extLst>
      <p:ext uri="{BB962C8B-B14F-4D97-AF65-F5344CB8AC3E}">
        <p14:creationId xmlns:p14="http://schemas.microsoft.com/office/powerpoint/2010/main" val="29809772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90"/>
                </a:solidFill>
                <a:latin typeface="Marker Felt"/>
                <a:cs typeface="Marker Felt"/>
              </a:rPr>
              <a:t>Beam lifetime</a:t>
            </a:r>
            <a:endParaRPr kumimoji="1" lang="ja-JP" altLang="en-US" dirty="0">
              <a:solidFill>
                <a:srgbClr val="000090"/>
              </a:solidFill>
              <a:latin typeface="Marker Felt"/>
              <a:cs typeface="Marker Felt"/>
            </a:endParaRP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2009483731"/>
              </p:ext>
            </p:extLst>
          </p:nvPr>
        </p:nvGraphicFramePr>
        <p:xfrm>
          <a:off x="457200" y="1600200"/>
          <a:ext cx="8229599" cy="35052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70840">
                <a:tc>
                  <a:txBody>
                    <a:bodyPr/>
                    <a:lstStyle/>
                    <a:p>
                      <a:endParaRPr kumimoji="1" lang="ja-JP" altLang="en-US" dirty="0"/>
                    </a:p>
                  </a:txBody>
                  <a:tcPr/>
                </a:tc>
                <a:tc gridSpan="2">
                  <a:txBody>
                    <a:bodyPr/>
                    <a:lstStyle/>
                    <a:p>
                      <a:pPr algn="ctr"/>
                      <a:r>
                        <a:rPr kumimoji="1" lang="en-US" altLang="ja-JP" dirty="0" smtClean="0"/>
                        <a:t>KEKB (design)</a:t>
                      </a:r>
                      <a:endParaRPr kumimoji="1" lang="ja-JP" altLang="en-US" dirty="0"/>
                    </a:p>
                  </a:txBody>
                  <a:tcPr/>
                </a:tc>
                <a:tc hMerge="1">
                  <a:txBody>
                    <a:bodyPr/>
                    <a:lstStyle/>
                    <a:p>
                      <a:endParaRPr kumimoji="1" lang="ja-JP" altLang="en-US" dirty="0"/>
                    </a:p>
                  </a:txBody>
                  <a:tcPr/>
                </a:tc>
                <a:tc gridSpan="2">
                  <a:txBody>
                    <a:bodyPr/>
                    <a:lstStyle/>
                    <a:p>
                      <a:pPr algn="ctr"/>
                      <a:r>
                        <a:rPr kumimoji="1" lang="en-US" altLang="ja-JP" dirty="0" smtClean="0"/>
                        <a:t>KEKB (operation)</a:t>
                      </a:r>
                      <a:endParaRPr kumimoji="1" lang="ja-JP" altLang="en-US" dirty="0"/>
                    </a:p>
                  </a:txBody>
                  <a:tcPr/>
                </a:tc>
                <a:tc hMerge="1">
                  <a:txBody>
                    <a:bodyPr/>
                    <a:lstStyle/>
                    <a:p>
                      <a:endParaRPr kumimoji="1" lang="ja-JP" altLang="en-US" dirty="0"/>
                    </a:p>
                  </a:txBody>
                  <a:tcPr/>
                </a:tc>
                <a:tc gridSpan="2">
                  <a:txBody>
                    <a:bodyPr/>
                    <a:lstStyle/>
                    <a:p>
                      <a:pPr algn="ctr"/>
                      <a:r>
                        <a:rPr kumimoji="1" lang="en-US" altLang="ja-JP" dirty="0" err="1" smtClean="0"/>
                        <a:t>SuperKEKB</a:t>
                      </a:r>
                      <a:endParaRPr kumimoji="1" lang="ja-JP" altLang="en-US" dirty="0"/>
                    </a:p>
                  </a:txBody>
                  <a:tcPr/>
                </a:tc>
                <a:tc hMerge="1">
                  <a:txBody>
                    <a:bodyPr/>
                    <a:lstStyle/>
                    <a:p>
                      <a:endParaRPr kumimoji="1" lang="ja-JP" altLang="en-US" dirty="0"/>
                    </a:p>
                  </a:txBody>
                  <a:tcPr/>
                </a:tc>
              </a:tr>
              <a:tr h="370840">
                <a:tc>
                  <a:txBody>
                    <a:bodyPr/>
                    <a:lstStyle/>
                    <a:p>
                      <a:endParaRPr kumimoji="1" lang="ja-JP" altLang="en-US"/>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r>
              <a:tr h="370840">
                <a:tc>
                  <a:txBody>
                    <a:bodyPr/>
                    <a:lstStyle/>
                    <a:p>
                      <a:r>
                        <a:rPr kumimoji="1" lang="en-US" altLang="ja-JP" dirty="0" err="1" smtClean="0"/>
                        <a:t>Radiative</a:t>
                      </a:r>
                      <a:r>
                        <a:rPr kumimoji="1" lang="en-US" altLang="ja-JP" dirty="0" smtClean="0"/>
                        <a:t> </a:t>
                      </a:r>
                      <a:r>
                        <a:rPr kumimoji="1" lang="en-US" altLang="ja-JP" dirty="0" err="1" smtClean="0"/>
                        <a:t>Bhabha</a:t>
                      </a:r>
                      <a:endParaRPr kumimoji="1" lang="ja-JP" altLang="en-US" dirty="0"/>
                    </a:p>
                  </a:txBody>
                  <a:tcPr/>
                </a:tc>
                <a:tc>
                  <a:txBody>
                    <a:bodyPr/>
                    <a:lstStyle/>
                    <a:p>
                      <a:pPr algn="ctr"/>
                      <a:r>
                        <a:rPr kumimoji="1" lang="en-US" altLang="ja-JP" dirty="0" smtClean="0"/>
                        <a:t>21.3h</a:t>
                      </a:r>
                      <a:endParaRPr kumimoji="1" lang="ja-JP" altLang="en-US" dirty="0"/>
                    </a:p>
                  </a:txBody>
                  <a:tcPr anchor="ctr"/>
                </a:tc>
                <a:tc>
                  <a:txBody>
                    <a:bodyPr/>
                    <a:lstStyle/>
                    <a:p>
                      <a:pPr algn="ctr"/>
                      <a:r>
                        <a:rPr kumimoji="1" lang="en-US" altLang="ja-JP" dirty="0" smtClean="0"/>
                        <a:t>9.0h</a:t>
                      </a:r>
                      <a:endParaRPr kumimoji="1" lang="ja-JP" altLang="en-US" dirty="0"/>
                    </a:p>
                  </a:txBody>
                  <a:tcPr anchor="ctr"/>
                </a:tc>
                <a:tc>
                  <a:txBody>
                    <a:bodyPr/>
                    <a:lstStyle/>
                    <a:p>
                      <a:pPr algn="ctr"/>
                      <a:r>
                        <a:rPr kumimoji="1" lang="en-US" altLang="ja-JP" dirty="0" smtClean="0"/>
                        <a:t>6.6h</a:t>
                      </a:r>
                      <a:endParaRPr kumimoji="1" lang="ja-JP" altLang="en-US" dirty="0"/>
                    </a:p>
                  </a:txBody>
                  <a:tcPr anchor="ctr"/>
                </a:tc>
                <a:tc>
                  <a:txBody>
                    <a:bodyPr/>
                    <a:lstStyle/>
                    <a:p>
                      <a:pPr algn="ctr"/>
                      <a:r>
                        <a:rPr kumimoji="1" lang="en-US" altLang="ja-JP" dirty="0" smtClean="0"/>
                        <a:t>4.5h</a:t>
                      </a:r>
                      <a:endParaRPr kumimoji="1" lang="ja-JP" altLang="en-US" dirty="0"/>
                    </a:p>
                  </a:txBody>
                  <a:tcPr anchor="ctr"/>
                </a:tc>
                <a:tc>
                  <a:txBody>
                    <a:bodyPr/>
                    <a:lstStyle/>
                    <a:p>
                      <a:pPr algn="ctr"/>
                      <a:r>
                        <a:rPr kumimoji="1" lang="en-US" altLang="ja-JP" dirty="0" smtClean="0"/>
                        <a:t>28min.</a:t>
                      </a:r>
                      <a:endParaRPr kumimoji="1" lang="ja-JP" altLang="en-US" dirty="0"/>
                    </a:p>
                  </a:txBody>
                  <a:tcPr anchor="ctr"/>
                </a:tc>
                <a:tc>
                  <a:txBody>
                    <a:bodyPr/>
                    <a:lstStyle/>
                    <a:p>
                      <a:pPr algn="ctr"/>
                      <a:r>
                        <a:rPr kumimoji="1" lang="en-US" altLang="ja-JP" dirty="0" smtClean="0"/>
                        <a:t>20min.</a:t>
                      </a:r>
                      <a:endParaRPr kumimoji="1" lang="ja-JP" altLang="en-US" dirty="0"/>
                    </a:p>
                  </a:txBody>
                  <a:tcPr anchor="ctr"/>
                </a:tc>
              </a:tr>
              <a:tr h="370840">
                <a:tc>
                  <a:txBody>
                    <a:bodyPr/>
                    <a:lstStyle/>
                    <a:p>
                      <a:r>
                        <a:rPr kumimoji="1" lang="en-US" altLang="ja-JP" dirty="0" smtClean="0"/>
                        <a:t>Beam-gas</a:t>
                      </a:r>
                      <a:endParaRPr kumimoji="1" lang="ja-JP" altLang="en-US" dirty="0"/>
                    </a:p>
                  </a:txBody>
                  <a:tcPr/>
                </a:tc>
                <a:tc>
                  <a:txBody>
                    <a:bodyPr/>
                    <a:lstStyle/>
                    <a:p>
                      <a:pPr algn="ctr"/>
                      <a:r>
                        <a:rPr kumimoji="1" lang="en-US" altLang="ja-JP" dirty="0" smtClean="0"/>
                        <a:t>45h</a:t>
                      </a:r>
                      <a:r>
                        <a:rPr kumimoji="1" lang="en-US" altLang="ja-JP" baseline="30000" dirty="0" smtClean="0"/>
                        <a:t>a)</a:t>
                      </a:r>
                      <a:endParaRPr kumimoji="1" lang="ja-JP" altLang="en-US" baseline="30000" dirty="0"/>
                    </a:p>
                  </a:txBody>
                  <a:tcPr anchor="ctr"/>
                </a:tc>
                <a:tc>
                  <a:txBody>
                    <a:bodyPr/>
                    <a:lstStyle/>
                    <a:p>
                      <a:pPr algn="ctr"/>
                      <a:r>
                        <a:rPr kumimoji="1" lang="en-US" altLang="ja-JP" dirty="0" smtClean="0"/>
                        <a:t>45h</a:t>
                      </a:r>
                      <a:r>
                        <a:rPr kumimoji="1" lang="en-US" altLang="ja-JP" baseline="30000" dirty="0" smtClean="0"/>
                        <a:t>a)</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dirty="0"/>
                    </a:p>
                  </a:txBody>
                  <a:tcPr anchor="ctr"/>
                </a:tc>
                <a:tc>
                  <a:txBody>
                    <a:bodyPr/>
                    <a:lstStyle/>
                    <a:p>
                      <a:pPr algn="ctr"/>
                      <a:r>
                        <a:rPr kumimoji="1" lang="en-US" altLang="ja-JP" dirty="0" smtClean="0"/>
                        <a:t>24.5min.</a:t>
                      </a:r>
                      <a:r>
                        <a:rPr kumimoji="1" lang="en-US" altLang="ja-JP" baseline="30000" dirty="0" smtClean="0"/>
                        <a:t>b)</a:t>
                      </a:r>
                      <a:endParaRPr kumimoji="1" lang="ja-JP" altLang="en-US" baseline="30000" dirty="0"/>
                    </a:p>
                  </a:txBody>
                  <a:tcPr anchor="ctr"/>
                </a:tc>
                <a:tc>
                  <a:txBody>
                    <a:bodyPr/>
                    <a:lstStyle/>
                    <a:p>
                      <a:pPr algn="ctr"/>
                      <a:r>
                        <a:rPr kumimoji="1" lang="en-US" altLang="ja-JP" dirty="0" smtClean="0"/>
                        <a:t>46min.</a:t>
                      </a:r>
                      <a:r>
                        <a:rPr kumimoji="1" lang="en-US" altLang="ja-JP" baseline="30000" dirty="0" smtClean="0"/>
                        <a:t> b)</a:t>
                      </a:r>
                      <a:endParaRPr kumimoji="1" lang="ja-JP" altLang="en-US" dirty="0"/>
                    </a:p>
                  </a:txBody>
                  <a:tcPr anchor="ctr"/>
                </a:tc>
              </a:tr>
              <a:tr h="370840">
                <a:tc>
                  <a:txBody>
                    <a:bodyPr/>
                    <a:lstStyle/>
                    <a:p>
                      <a:r>
                        <a:rPr kumimoji="1" lang="en-US" altLang="ja-JP" dirty="0" err="1" smtClean="0"/>
                        <a:t>Touschek</a:t>
                      </a:r>
                      <a:endParaRPr kumimoji="1" lang="ja-JP" altLang="en-US" dirty="0"/>
                    </a:p>
                  </a:txBody>
                  <a:tcPr/>
                </a:tc>
                <a:tc>
                  <a:txBody>
                    <a:bodyPr/>
                    <a:lstStyle/>
                    <a:p>
                      <a:pPr algn="ctr"/>
                      <a:r>
                        <a:rPr kumimoji="1" lang="en-US" altLang="ja-JP" dirty="0" smtClean="0"/>
                        <a:t>10h</a:t>
                      </a:r>
                      <a:endParaRPr kumimoji="1" lang="ja-JP" altLang="en-US" dirty="0"/>
                    </a:p>
                  </a:txBody>
                  <a:tcPr anchor="ctr"/>
                </a:tc>
                <a:tc>
                  <a:txBody>
                    <a:bodyPr/>
                    <a:lstStyle/>
                    <a:p>
                      <a:pPr algn="ctr"/>
                      <a:r>
                        <a:rPr kumimoji="1" lang="en-US" altLang="ja-JP" dirty="0" smtClean="0"/>
                        <a:t>-</a:t>
                      </a:r>
                      <a:endParaRPr kumimoji="1" lang="ja-JP" altLang="en-US" dirty="0"/>
                    </a:p>
                  </a:txBody>
                  <a:tcPr anchor="ctr"/>
                </a:tc>
                <a:tc>
                  <a:txBody>
                    <a:bodyPr/>
                    <a:lstStyle/>
                    <a:p>
                      <a:pPr algn="ctr"/>
                      <a:endParaRPr kumimoji="1" lang="ja-JP" altLang="en-US" dirty="0"/>
                    </a:p>
                  </a:txBody>
                  <a:tcPr anchor="ctr"/>
                </a:tc>
                <a:tc>
                  <a:txBody>
                    <a:bodyPr/>
                    <a:lstStyle/>
                    <a:p>
                      <a:pPr algn="ctr"/>
                      <a:endParaRPr kumimoji="1" lang="ja-JP" altLang="en-US"/>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10min.</a:t>
                      </a:r>
                      <a:endParaRPr kumimoji="1" lang="ja-JP" alt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10min.</a:t>
                      </a:r>
                      <a:endParaRPr kumimoji="1" lang="ja-JP" altLang="en-US" dirty="0" smtClean="0"/>
                    </a:p>
                  </a:txBody>
                  <a:tcPr anchor="ctr"/>
                </a:tc>
              </a:tr>
              <a:tr h="370840">
                <a:tc>
                  <a:txBody>
                    <a:bodyPr/>
                    <a:lstStyle/>
                    <a:p>
                      <a:r>
                        <a:rPr kumimoji="1" lang="en-US" altLang="ja-JP" dirty="0" smtClean="0"/>
                        <a:t>Total</a:t>
                      </a:r>
                      <a:endParaRPr kumimoji="1" lang="ja-JP" altLang="en-US" dirty="0"/>
                    </a:p>
                  </a:txBody>
                  <a:tcPr/>
                </a:tc>
                <a:tc>
                  <a:txBody>
                    <a:bodyPr/>
                    <a:lstStyle/>
                    <a:p>
                      <a:pPr algn="ctr"/>
                      <a:r>
                        <a:rPr kumimoji="1" lang="en-US" altLang="ja-JP" dirty="0" smtClean="0"/>
                        <a:t>5.9h</a:t>
                      </a:r>
                      <a:endParaRPr kumimoji="1" lang="ja-JP" altLang="en-US" dirty="0"/>
                    </a:p>
                  </a:txBody>
                  <a:tcPr anchor="ctr"/>
                </a:tc>
                <a:tc>
                  <a:txBody>
                    <a:bodyPr/>
                    <a:lstStyle/>
                    <a:p>
                      <a:pPr algn="ctr"/>
                      <a:r>
                        <a:rPr kumimoji="1" lang="en-US" altLang="ja-JP" dirty="0" smtClean="0"/>
                        <a:t>7.4h</a:t>
                      </a:r>
                      <a:endParaRPr kumimoji="1" lang="ja-JP" altLang="en-US" dirty="0"/>
                    </a:p>
                  </a:txBody>
                  <a:tcPr anchor="ctr"/>
                </a:tc>
                <a:tc>
                  <a:txBody>
                    <a:bodyPr/>
                    <a:lstStyle/>
                    <a:p>
                      <a:pPr algn="ctr"/>
                      <a:r>
                        <a:rPr kumimoji="1" lang="en-US" altLang="ja-JP" dirty="0" smtClean="0"/>
                        <a:t>~133min.</a:t>
                      </a:r>
                      <a:endParaRPr kumimoji="1" lang="ja-JP" altLang="en-US" dirty="0"/>
                    </a:p>
                  </a:txBody>
                  <a:tcPr anchor="ctr"/>
                </a:tc>
                <a:tc>
                  <a:txBody>
                    <a:bodyPr/>
                    <a:lstStyle/>
                    <a:p>
                      <a:pPr algn="ctr"/>
                      <a:r>
                        <a:rPr kumimoji="1" lang="en-US" altLang="ja-JP" dirty="0" smtClean="0"/>
                        <a:t>~200min.</a:t>
                      </a:r>
                      <a:endParaRPr kumimoji="1" lang="ja-JP" altLang="en-US" dirty="0"/>
                    </a:p>
                  </a:txBody>
                  <a:tcPr anchor="ctr"/>
                </a:tc>
                <a:tc>
                  <a:txBody>
                    <a:bodyPr/>
                    <a:lstStyle/>
                    <a:p>
                      <a:pPr algn="ctr"/>
                      <a:r>
                        <a:rPr kumimoji="1" lang="en-US" altLang="ja-JP" dirty="0" smtClean="0"/>
                        <a:t>6min.</a:t>
                      </a:r>
                      <a:endParaRPr kumimoji="1" lang="ja-JP" altLang="en-US" dirty="0"/>
                    </a:p>
                  </a:txBody>
                  <a:tcPr anchor="ctr"/>
                </a:tc>
                <a:tc>
                  <a:txBody>
                    <a:bodyPr/>
                    <a:lstStyle/>
                    <a:p>
                      <a:pPr algn="ctr"/>
                      <a:r>
                        <a:rPr kumimoji="1" lang="en-US" altLang="ja-JP" dirty="0" smtClean="0"/>
                        <a:t>6min.</a:t>
                      </a:r>
                      <a:endParaRPr kumimoji="1" lang="ja-JP" altLang="en-US" dirty="0"/>
                    </a:p>
                  </a:txBody>
                  <a:tcPr anchor="ctr"/>
                </a:tc>
              </a:tr>
              <a:tr h="370840">
                <a:tc>
                  <a:txBody>
                    <a:bodyPr/>
                    <a:lstStyle/>
                    <a:p>
                      <a:r>
                        <a:rPr kumimoji="1" lang="en-US" altLang="ja-JP" dirty="0" smtClean="0"/>
                        <a:t>Beam current</a:t>
                      </a:r>
                      <a:endParaRPr kumimoji="1" lang="ja-JP" altLang="en-US" dirty="0"/>
                    </a:p>
                  </a:txBody>
                  <a:tcPr/>
                </a:tc>
                <a:tc>
                  <a:txBody>
                    <a:bodyPr/>
                    <a:lstStyle/>
                    <a:p>
                      <a:pPr algn="ctr"/>
                      <a:r>
                        <a:rPr kumimoji="1" lang="en-US" altLang="ja-JP" dirty="0" smtClean="0"/>
                        <a:t>2.6A</a:t>
                      </a:r>
                      <a:endParaRPr kumimoji="1" lang="ja-JP" altLang="en-US" dirty="0"/>
                    </a:p>
                  </a:txBody>
                  <a:tcPr anchor="ctr"/>
                </a:tc>
                <a:tc>
                  <a:txBody>
                    <a:bodyPr/>
                    <a:lstStyle/>
                    <a:p>
                      <a:pPr algn="ctr"/>
                      <a:r>
                        <a:rPr kumimoji="1" lang="en-US" altLang="ja-JP" dirty="0" smtClean="0"/>
                        <a:t>1.1A</a:t>
                      </a:r>
                      <a:endParaRPr kumimoji="1" lang="ja-JP" altLang="en-US" dirty="0"/>
                    </a:p>
                  </a:txBody>
                  <a:tcPr anchor="ctr"/>
                </a:tc>
                <a:tc>
                  <a:txBody>
                    <a:bodyPr/>
                    <a:lstStyle/>
                    <a:p>
                      <a:pPr algn="ctr"/>
                      <a:r>
                        <a:rPr kumimoji="1" lang="en-US" altLang="ja-JP" dirty="0" smtClean="0"/>
                        <a:t>1.6A</a:t>
                      </a:r>
                      <a:endParaRPr kumimoji="1" lang="ja-JP" altLang="en-US" dirty="0"/>
                    </a:p>
                  </a:txBody>
                  <a:tcPr anchor="ctr"/>
                </a:tc>
                <a:tc>
                  <a:txBody>
                    <a:bodyPr/>
                    <a:lstStyle/>
                    <a:p>
                      <a:pPr algn="ctr"/>
                      <a:r>
                        <a:rPr kumimoji="1" lang="en-US" altLang="ja-JP" dirty="0" smtClean="0"/>
                        <a:t>1.1A</a:t>
                      </a:r>
                      <a:endParaRPr kumimoji="1" lang="ja-JP" altLang="en-US" dirty="0"/>
                    </a:p>
                  </a:txBody>
                  <a:tcPr anchor="ctr"/>
                </a:tc>
                <a:tc>
                  <a:txBody>
                    <a:bodyPr/>
                    <a:lstStyle/>
                    <a:p>
                      <a:pPr algn="ctr"/>
                      <a:r>
                        <a:rPr kumimoji="1" lang="en-US" altLang="ja-JP" dirty="0" smtClean="0"/>
                        <a:t>3.6A</a:t>
                      </a:r>
                      <a:endParaRPr kumimoji="1" lang="ja-JP" altLang="en-US" dirty="0"/>
                    </a:p>
                  </a:txBody>
                  <a:tcPr anchor="ctr"/>
                </a:tc>
                <a:tc>
                  <a:txBody>
                    <a:bodyPr/>
                    <a:lstStyle/>
                    <a:p>
                      <a:pPr algn="ctr"/>
                      <a:r>
                        <a:rPr kumimoji="1" lang="en-US" altLang="ja-JP" dirty="0" smtClean="0"/>
                        <a:t>2.6A</a:t>
                      </a:r>
                      <a:endParaRPr kumimoji="1" lang="ja-JP" altLang="en-US" dirty="0"/>
                    </a:p>
                  </a:txBody>
                  <a:tcPr anchor="ctr"/>
                </a:tc>
              </a:tr>
              <a:tr h="370840">
                <a:tc>
                  <a:txBody>
                    <a:bodyPr/>
                    <a:lstStyle/>
                    <a:p>
                      <a:r>
                        <a:rPr kumimoji="1" lang="en-US" altLang="ja-JP" dirty="0" smtClean="0"/>
                        <a:t>Loss</a:t>
                      </a:r>
                      <a:r>
                        <a:rPr kumimoji="1" lang="en-US" altLang="ja-JP" baseline="0" dirty="0" smtClean="0"/>
                        <a:t> Rate</a:t>
                      </a:r>
                      <a:endParaRPr kumimoji="1" lang="ja-JP" altLang="en-US" dirty="0"/>
                    </a:p>
                  </a:txBody>
                  <a:tcPr/>
                </a:tc>
                <a:tc>
                  <a:txBody>
                    <a:bodyPr/>
                    <a:lstStyle/>
                    <a:p>
                      <a:pPr algn="ctr"/>
                      <a:r>
                        <a:rPr kumimoji="1" lang="en-US" altLang="ja-JP" dirty="0" smtClean="0"/>
                        <a:t>0.12mA/s</a:t>
                      </a:r>
                      <a:endParaRPr kumimoji="1" lang="ja-JP" altLang="en-US" dirty="0"/>
                    </a:p>
                  </a:txBody>
                  <a:tcPr anchor="ctr"/>
                </a:tc>
                <a:tc>
                  <a:txBody>
                    <a:bodyPr/>
                    <a:lstStyle/>
                    <a:p>
                      <a:pPr algn="ctr"/>
                      <a:r>
                        <a:rPr kumimoji="1" lang="en-US" altLang="ja-JP" dirty="0" smtClean="0"/>
                        <a:t>0.04mA/s</a:t>
                      </a:r>
                      <a:endParaRPr kumimoji="1" lang="ja-JP" altLang="en-US" dirty="0"/>
                    </a:p>
                  </a:txBody>
                  <a:tcPr anchor="ctr"/>
                </a:tc>
                <a:tc>
                  <a:txBody>
                    <a:bodyPr/>
                    <a:lstStyle/>
                    <a:p>
                      <a:pPr algn="ctr"/>
                      <a:r>
                        <a:rPr kumimoji="1" lang="en-US" altLang="ja-JP" dirty="0" smtClean="0"/>
                        <a:t>0.23mA/s</a:t>
                      </a:r>
                      <a:endParaRPr kumimoji="1" lang="ja-JP" altLang="en-US" dirty="0"/>
                    </a:p>
                  </a:txBody>
                  <a:tcPr anchor="ctr"/>
                </a:tc>
                <a:tc>
                  <a:txBody>
                    <a:bodyPr/>
                    <a:lstStyle/>
                    <a:p>
                      <a:pPr algn="ctr"/>
                      <a:r>
                        <a:rPr kumimoji="1" lang="en-US" altLang="ja-JP" dirty="0" smtClean="0"/>
                        <a:t>0.11mA/s</a:t>
                      </a:r>
                      <a:endParaRPr kumimoji="1" lang="ja-JP" altLang="en-US" dirty="0"/>
                    </a:p>
                  </a:txBody>
                  <a:tcPr anchor="ctr"/>
                </a:tc>
                <a:tc>
                  <a:txBody>
                    <a:bodyPr/>
                    <a:lstStyle/>
                    <a:p>
                      <a:pPr algn="ctr"/>
                      <a:r>
                        <a:rPr kumimoji="1" lang="en-US" altLang="ja-JP" dirty="0" smtClean="0"/>
                        <a:t>10mA/s</a:t>
                      </a:r>
                      <a:endParaRPr kumimoji="1" lang="ja-JP" altLang="en-US" dirty="0"/>
                    </a:p>
                  </a:txBody>
                  <a:tcPr anchor="ctr"/>
                </a:tc>
                <a:tc>
                  <a:txBody>
                    <a:bodyPr/>
                    <a:lstStyle/>
                    <a:p>
                      <a:pPr algn="ctr"/>
                      <a:r>
                        <a:rPr kumimoji="1" lang="en-US" altLang="ja-JP" dirty="0" smtClean="0"/>
                        <a:t>7.2mA/s</a:t>
                      </a:r>
                      <a:endParaRPr kumimoji="1" lang="ja-JP" altLang="en-US" dirty="0"/>
                    </a:p>
                  </a:txBody>
                  <a:tcPr anchor="ctr"/>
                </a:tc>
              </a:tr>
            </a:tbl>
          </a:graphicData>
        </a:graphic>
      </p:graphicFrame>
      <p:sp>
        <p:nvSpPr>
          <p:cNvPr id="3" name="正方形/長方形 2"/>
          <p:cNvSpPr/>
          <p:nvPr/>
        </p:nvSpPr>
        <p:spPr>
          <a:xfrm>
            <a:off x="3867938" y="5129034"/>
            <a:ext cx="5187161" cy="646331"/>
          </a:xfrm>
          <a:prstGeom prst="rect">
            <a:avLst/>
          </a:prstGeom>
        </p:spPr>
        <p:txBody>
          <a:bodyPr wrap="square">
            <a:spAutoFit/>
          </a:bodyPr>
          <a:lstStyle/>
          <a:p>
            <a:r>
              <a:rPr lang="en-US" altLang="ja-JP" dirty="0"/>
              <a:t>a</a:t>
            </a:r>
            <a:r>
              <a:rPr lang="en-US" altLang="ja-JP" dirty="0" smtClean="0"/>
              <a:t>) Bremsstrahlung</a:t>
            </a:r>
          </a:p>
          <a:p>
            <a:r>
              <a:rPr lang="en-US" altLang="ja-JP" dirty="0" smtClean="0"/>
              <a:t>b) Coulomb scattering, sensitive to collimator setting</a:t>
            </a:r>
            <a:endParaRPr lang="ja-JP" altLang="en-US" dirty="0"/>
          </a:p>
        </p:txBody>
      </p:sp>
      <p:sp>
        <p:nvSpPr>
          <p:cNvPr id="5" name="テキスト ボックス 4"/>
          <p:cNvSpPr txBox="1"/>
          <p:nvPr/>
        </p:nvSpPr>
        <p:spPr>
          <a:xfrm>
            <a:off x="457200" y="5947998"/>
            <a:ext cx="7883288" cy="369332"/>
          </a:xfrm>
          <a:prstGeom prst="rect">
            <a:avLst/>
          </a:prstGeom>
          <a:noFill/>
        </p:spPr>
        <p:txBody>
          <a:bodyPr wrap="none" rtlCol="0">
            <a:spAutoFit/>
          </a:bodyPr>
          <a:lstStyle/>
          <a:p>
            <a:r>
              <a:rPr lang="en-US" altLang="ja-JP" dirty="0" smtClean="0"/>
              <a:t>As for loss rate, b</a:t>
            </a:r>
            <a:r>
              <a:rPr kumimoji="1" lang="en-US" altLang="ja-JP" dirty="0" smtClean="0"/>
              <a:t>eam loss </a:t>
            </a:r>
            <a:r>
              <a:rPr lang="en-US" altLang="ja-JP" dirty="0" smtClean="0"/>
              <a:t>accompanied with </a:t>
            </a:r>
            <a:r>
              <a:rPr kumimoji="1" lang="en-US" altLang="ja-JP" dirty="0" smtClean="0"/>
              <a:t>the beam injection should be added.</a:t>
            </a:r>
            <a:endParaRPr kumimoji="1" lang="ja-JP" altLang="en-US" dirty="0"/>
          </a:p>
        </p:txBody>
      </p:sp>
      <p:sp>
        <p:nvSpPr>
          <p:cNvPr id="6" name="テキスト ボックス 5"/>
          <p:cNvSpPr txBox="1"/>
          <p:nvPr/>
        </p:nvSpPr>
        <p:spPr>
          <a:xfrm>
            <a:off x="6339054" y="5064462"/>
            <a:ext cx="1223412" cy="369332"/>
          </a:xfrm>
          <a:prstGeom prst="rect">
            <a:avLst/>
          </a:prstGeom>
          <a:noFill/>
        </p:spPr>
        <p:txBody>
          <a:bodyPr wrap="none" rtlCol="0">
            <a:spAutoFit/>
          </a:bodyPr>
          <a:lstStyle/>
          <a:p>
            <a:r>
              <a:rPr kumimoji="1" lang="en-US" altLang="ja-JP" dirty="0" smtClean="0">
                <a:solidFill>
                  <a:srgbClr val="FF0000"/>
                </a:solidFill>
              </a:rPr>
              <a:t>4nC@25Hz</a:t>
            </a:r>
            <a:endParaRPr kumimoji="1" lang="ja-JP" altLang="en-US" dirty="0">
              <a:solidFill>
                <a:srgbClr val="FF0000"/>
              </a:solidFill>
            </a:endParaRPr>
          </a:p>
        </p:txBody>
      </p:sp>
      <p:sp>
        <p:nvSpPr>
          <p:cNvPr id="7" name="正方形/長方形 6"/>
          <p:cNvSpPr/>
          <p:nvPr/>
        </p:nvSpPr>
        <p:spPr>
          <a:xfrm>
            <a:off x="7538722" y="5053700"/>
            <a:ext cx="1396649" cy="369332"/>
          </a:xfrm>
          <a:prstGeom prst="rect">
            <a:avLst/>
          </a:prstGeom>
        </p:spPr>
        <p:txBody>
          <a:bodyPr wrap="none">
            <a:spAutoFit/>
          </a:bodyPr>
          <a:lstStyle/>
          <a:p>
            <a:r>
              <a:rPr lang="en-US" altLang="ja-JP" dirty="0" smtClean="0">
                <a:solidFill>
                  <a:srgbClr val="FF0000"/>
                </a:solidFill>
              </a:rPr>
              <a:t>2.9nC</a:t>
            </a:r>
            <a:r>
              <a:rPr lang="en-US" altLang="ja-JP" dirty="0">
                <a:solidFill>
                  <a:srgbClr val="FF0000"/>
                </a:solidFill>
              </a:rPr>
              <a:t>@25Hz</a:t>
            </a:r>
            <a:endParaRPr lang="ja-JP" altLang="en-US" dirty="0">
              <a:solidFill>
                <a:srgbClr val="FF0000"/>
              </a:solidFill>
            </a:endParaRPr>
          </a:p>
        </p:txBody>
      </p:sp>
    </p:spTree>
    <p:extLst>
      <p:ext uri="{BB962C8B-B14F-4D97-AF65-F5344CB8AC3E}">
        <p14:creationId xmlns:p14="http://schemas.microsoft.com/office/powerpoint/2010/main" val="30700618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90"/>
                </a:solidFill>
                <a:latin typeface="Marker Felt"/>
                <a:cs typeface="Marker Felt"/>
              </a:rPr>
              <a:t>Low </a:t>
            </a:r>
            <a:r>
              <a:rPr kumimoji="1" lang="en-US" altLang="ja-JP" dirty="0" err="1" smtClean="0">
                <a:solidFill>
                  <a:srgbClr val="000090"/>
                </a:solidFill>
                <a:latin typeface="Marker Felt"/>
                <a:cs typeface="Marker Felt"/>
              </a:rPr>
              <a:t>emittance</a:t>
            </a:r>
            <a:r>
              <a:rPr kumimoji="1" lang="en-US" altLang="ja-JP" dirty="0" smtClean="0">
                <a:solidFill>
                  <a:srgbClr val="000090"/>
                </a:solidFill>
                <a:latin typeface="Marker Felt"/>
                <a:cs typeface="Marker Felt"/>
              </a:rPr>
              <a:t> tuning</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The design vertical </a:t>
            </a:r>
            <a:r>
              <a:rPr kumimoji="1" lang="en-US" altLang="ja-JP" dirty="0" err="1" smtClean="0"/>
              <a:t>emittance</a:t>
            </a:r>
            <a:r>
              <a:rPr kumimoji="1" lang="en-US" altLang="ja-JP" dirty="0" smtClean="0"/>
              <a:t> of </a:t>
            </a:r>
            <a:r>
              <a:rPr kumimoji="1" lang="en-US" altLang="ja-JP" dirty="0" err="1" smtClean="0"/>
              <a:t>SuperKEKB</a:t>
            </a:r>
            <a:r>
              <a:rPr kumimoji="1" lang="en-US" altLang="ja-JP" dirty="0" smtClean="0"/>
              <a:t> is very small compared to those of existing colliders.</a:t>
            </a:r>
          </a:p>
          <a:p>
            <a:r>
              <a:rPr lang="en-US" altLang="ja-JP" dirty="0" smtClean="0"/>
              <a:t>The low vertical </a:t>
            </a:r>
            <a:r>
              <a:rPr lang="en-US" altLang="ja-JP" dirty="0" err="1" smtClean="0"/>
              <a:t>emittances</a:t>
            </a:r>
            <a:r>
              <a:rPr lang="en-US" altLang="ja-JP" dirty="0" smtClean="0"/>
              <a:t> have been achieved in SR machines. However, low </a:t>
            </a:r>
            <a:r>
              <a:rPr lang="en-US" altLang="ja-JP" dirty="0" err="1" smtClean="0"/>
              <a:t>emittance</a:t>
            </a:r>
            <a:r>
              <a:rPr lang="en-US" altLang="ja-JP" dirty="0" smtClean="0"/>
              <a:t> tuning in colliders is much more difficult.</a:t>
            </a:r>
            <a:endParaRPr kumimoji="1" lang="en-US" altLang="ja-JP" dirty="0" smtClean="0"/>
          </a:p>
          <a:p>
            <a:r>
              <a:rPr lang="en-US" altLang="ja-JP" dirty="0" smtClean="0"/>
              <a:t>One of the key tuning issues at </a:t>
            </a:r>
            <a:r>
              <a:rPr lang="en-US" altLang="ja-JP" dirty="0" err="1" smtClean="0"/>
              <a:t>SuperKEKB</a:t>
            </a:r>
            <a:r>
              <a:rPr lang="en-US" altLang="ja-JP" dirty="0" smtClean="0"/>
              <a:t> will be low </a:t>
            </a:r>
            <a:r>
              <a:rPr lang="en-US" altLang="ja-JP" dirty="0" err="1" smtClean="0"/>
              <a:t>emittance</a:t>
            </a:r>
            <a:r>
              <a:rPr lang="en-US" altLang="ja-JP" dirty="0" smtClean="0"/>
              <a:t> tuning.</a:t>
            </a:r>
          </a:p>
          <a:p>
            <a:endParaRPr kumimoji="1" lang="ja-JP" altLang="en-US" dirty="0"/>
          </a:p>
        </p:txBody>
      </p:sp>
    </p:spTree>
    <p:extLst>
      <p:ext uri="{BB962C8B-B14F-4D97-AF65-F5344CB8AC3E}">
        <p14:creationId xmlns:p14="http://schemas.microsoft.com/office/powerpoint/2010/main" val="3899621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394"/>
            <a:ext cx="8229600" cy="1143000"/>
          </a:xfrm>
        </p:spPr>
        <p:txBody>
          <a:bodyPr>
            <a:normAutofit fontScale="90000"/>
          </a:bodyPr>
          <a:lstStyle/>
          <a:p>
            <a:r>
              <a:rPr lang="en-US" altLang="ja-JP" dirty="0" err="1">
                <a:solidFill>
                  <a:srgbClr val="000090"/>
                </a:solidFill>
                <a:latin typeface="Marker Felt"/>
                <a:cs typeface="Marker Felt"/>
              </a:rPr>
              <a:t>S</a:t>
            </a:r>
            <a:r>
              <a:rPr kumimoji="1" lang="en-US" altLang="ja-JP" dirty="0" err="1" smtClean="0">
                <a:solidFill>
                  <a:srgbClr val="000090"/>
                </a:solidFill>
                <a:latin typeface="Marker Felt"/>
                <a:cs typeface="Marker Felt"/>
              </a:rPr>
              <a:t>uperKEKB</a:t>
            </a:r>
            <a:r>
              <a:rPr kumimoji="1" lang="en-US" altLang="ja-JP" dirty="0" smtClean="0">
                <a:solidFill>
                  <a:srgbClr val="000090"/>
                </a:solidFill>
                <a:latin typeface="Marker Felt"/>
                <a:cs typeface="Marker Felt"/>
              </a:rPr>
              <a:t> beam-beam simulation</a:t>
            </a:r>
            <a:endParaRPr kumimoji="1" lang="ja-JP" altLang="en-US" dirty="0">
              <a:solidFill>
                <a:srgbClr val="000090"/>
              </a:solidFill>
              <a:latin typeface="Marker Felt"/>
              <a:cs typeface="Marker Felt"/>
            </a:endParaRPr>
          </a:p>
        </p:txBody>
      </p:sp>
      <p:sp>
        <p:nvSpPr>
          <p:cNvPr id="5" name="テキスト ボックス 4"/>
          <p:cNvSpPr txBox="1"/>
          <p:nvPr/>
        </p:nvSpPr>
        <p:spPr>
          <a:xfrm>
            <a:off x="457200" y="6326909"/>
            <a:ext cx="926531" cy="369332"/>
          </a:xfrm>
          <a:prstGeom prst="rect">
            <a:avLst/>
          </a:prstGeom>
          <a:noFill/>
        </p:spPr>
        <p:txBody>
          <a:bodyPr wrap="none" rtlCol="0">
            <a:spAutoFit/>
          </a:bodyPr>
          <a:lstStyle/>
          <a:p>
            <a:r>
              <a:rPr kumimoji="1" lang="en-US" altLang="ja-JP" dirty="0" smtClean="0"/>
              <a:t>K. </a:t>
            </a:r>
            <a:r>
              <a:rPr kumimoji="1" lang="en-US" altLang="ja-JP" dirty="0" err="1" smtClean="0"/>
              <a:t>Ohmi</a:t>
            </a:r>
            <a:endParaRPr kumimoji="1" lang="ja-JP" altLang="en-US" dirty="0"/>
          </a:p>
        </p:txBody>
      </p:sp>
      <p:sp>
        <p:nvSpPr>
          <p:cNvPr id="3" name="正方形/長方形 2"/>
          <p:cNvSpPr/>
          <p:nvPr/>
        </p:nvSpPr>
        <p:spPr>
          <a:xfrm>
            <a:off x="1824181" y="5799935"/>
            <a:ext cx="6862619" cy="844847"/>
          </a:xfrm>
          <a:prstGeom prst="rect">
            <a:avLst/>
          </a:prstGeom>
        </p:spPr>
        <p:txBody>
          <a:bodyPr wrap="square">
            <a:spAutoFit/>
          </a:bodyPr>
          <a:lstStyle/>
          <a:p>
            <a:pPr>
              <a:lnSpc>
                <a:spcPct val="90000"/>
              </a:lnSpc>
            </a:pPr>
            <a:r>
              <a:rPr lang="en-US" altLang="ja-JP" dirty="0" smtClean="0"/>
              <a:t>Smaller (single beam ) vertical </a:t>
            </a:r>
            <a:r>
              <a:rPr lang="en-US" altLang="ja-JP" dirty="0" err="1"/>
              <a:t>emittance</a:t>
            </a:r>
            <a:r>
              <a:rPr lang="en-US" altLang="ja-JP" dirty="0"/>
              <a:t> </a:t>
            </a:r>
            <a:r>
              <a:rPr lang="en-US" altLang="ja-JP" dirty="0" smtClean="0"/>
              <a:t>gives higher luminosity.</a:t>
            </a:r>
          </a:p>
          <a:p>
            <a:pPr>
              <a:lnSpc>
                <a:spcPct val="90000"/>
              </a:lnSpc>
            </a:pPr>
            <a:r>
              <a:rPr lang="en-US" altLang="ja-JP" dirty="0" smtClean="0"/>
              <a:t>Much lower vertical </a:t>
            </a:r>
            <a:r>
              <a:rPr lang="en-US" altLang="ja-JP" dirty="0" err="1" smtClean="0"/>
              <a:t>emittance</a:t>
            </a:r>
            <a:r>
              <a:rPr lang="en-US" altLang="ja-JP" dirty="0" smtClean="0"/>
              <a:t> than the design (</a:t>
            </a:r>
            <a:r>
              <a:rPr lang="en-US" altLang="ja-JP" dirty="0" smtClean="0">
                <a:solidFill>
                  <a:srgbClr val="FF0000"/>
                </a:solidFill>
              </a:rPr>
              <a:t>about half</a:t>
            </a:r>
            <a:r>
              <a:rPr lang="en-US" altLang="ja-JP" dirty="0" smtClean="0"/>
              <a:t>) will be needed to achieve the design luminosity.</a:t>
            </a:r>
          </a:p>
        </p:txBody>
      </p:sp>
      <p:pic>
        <p:nvPicPr>
          <p:cNvPr id="7" name="コンテンツ プレースホルダー 6" descr="Lknb1007emy_s.eps"/>
          <p:cNvPicPr>
            <a:picLocks noGrp="1" noChangeAspect="1"/>
          </p:cNvPicPr>
          <p:nvPr>
            <p:ph idx="1"/>
          </p:nvPr>
        </p:nvPicPr>
        <p:blipFill>
          <a:blip r:embed="rId2">
            <a:extLst>
              <a:ext uri="{28A0092B-C50C-407E-A947-70E740481C1C}">
                <a14:useLocalDpi xmlns:a14="http://schemas.microsoft.com/office/drawing/2010/main" val="0"/>
              </a:ext>
            </a:extLst>
          </a:blip>
          <a:srcRect l="-13557" r="-13557"/>
          <a:stretch>
            <a:fillRect/>
          </a:stretch>
        </p:blipFill>
        <p:spPr>
          <a:xfrm>
            <a:off x="-708012" y="1273972"/>
            <a:ext cx="8229600" cy="4525963"/>
          </a:xfrm>
        </p:spPr>
      </p:pic>
      <p:sp>
        <p:nvSpPr>
          <p:cNvPr id="4" name="テキスト ボックス 3"/>
          <p:cNvSpPr txBox="1"/>
          <p:nvPr/>
        </p:nvSpPr>
        <p:spPr>
          <a:xfrm>
            <a:off x="2155641" y="4147714"/>
            <a:ext cx="3619200" cy="923330"/>
          </a:xfrm>
          <a:prstGeom prst="rect">
            <a:avLst/>
          </a:prstGeom>
          <a:noFill/>
        </p:spPr>
        <p:txBody>
          <a:bodyPr wrap="none" rtlCol="0">
            <a:spAutoFit/>
          </a:bodyPr>
          <a:lstStyle/>
          <a:p>
            <a:r>
              <a:rPr kumimoji="1" lang="en-US" altLang="ja-JP" dirty="0" smtClean="0"/>
              <a:t>Strong-strong method (PIC)</a:t>
            </a:r>
          </a:p>
          <a:p>
            <a:r>
              <a:rPr lang="en-US" altLang="ja-JP" dirty="0" smtClean="0"/>
              <a:t>For the long-rage force, the </a:t>
            </a:r>
            <a:r>
              <a:rPr lang="en-US" altLang="ja-JP" dirty="0" err="1" smtClean="0"/>
              <a:t>gaussian</a:t>
            </a:r>
            <a:r>
              <a:rPr lang="en-US" altLang="ja-JP" dirty="0" smtClean="0"/>
              <a:t/>
            </a:r>
            <a:br>
              <a:rPr lang="en-US" altLang="ja-JP" dirty="0" smtClean="0"/>
            </a:br>
            <a:r>
              <a:rPr lang="en-US" altLang="ja-JP" dirty="0" smtClean="0"/>
              <a:t>distribution was assumed.</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588372619"/>
              </p:ext>
            </p:extLst>
          </p:nvPr>
        </p:nvGraphicFramePr>
        <p:xfrm>
          <a:off x="6408664" y="1663083"/>
          <a:ext cx="2575119" cy="1463040"/>
        </p:xfrm>
        <a:graphic>
          <a:graphicData uri="http://schemas.openxmlformats.org/drawingml/2006/table">
            <a:tbl>
              <a:tblPr firstRow="1" bandRow="1">
                <a:tableStyleId>{5C22544A-7EE6-4342-B048-85BDC9FD1C3A}</a:tableStyleId>
              </a:tblPr>
              <a:tblGrid>
                <a:gridCol w="858373"/>
                <a:gridCol w="858373"/>
                <a:gridCol w="858373"/>
              </a:tblGrid>
              <a:tr h="327751">
                <a:tc>
                  <a:txBody>
                    <a:bodyPr/>
                    <a:lstStyle/>
                    <a:p>
                      <a:endParaRPr kumimoji="1" lang="ja-JP" altLang="en-US" dirty="0"/>
                    </a:p>
                  </a:txBody>
                  <a:tcPr/>
                </a:tc>
                <a:tc>
                  <a:txBody>
                    <a:bodyPr/>
                    <a:lstStyle/>
                    <a:p>
                      <a:pPr algn="ctr"/>
                      <a:r>
                        <a:rPr kumimoji="1" lang="en-US" altLang="ja-JP" dirty="0" smtClean="0"/>
                        <a:t>LER</a:t>
                      </a:r>
                      <a:endParaRPr kumimoji="1" lang="ja-JP" altLang="en-US" dirty="0"/>
                    </a:p>
                  </a:txBody>
                  <a:tcPr/>
                </a:tc>
                <a:tc>
                  <a:txBody>
                    <a:bodyPr/>
                    <a:lstStyle/>
                    <a:p>
                      <a:pPr algn="ctr"/>
                      <a:r>
                        <a:rPr kumimoji="1" lang="en-US" altLang="ja-JP" dirty="0" smtClean="0"/>
                        <a:t>HER</a:t>
                      </a:r>
                      <a:endParaRPr kumimoji="1" lang="ja-JP" altLang="en-US" dirty="0"/>
                    </a:p>
                  </a:txBody>
                  <a:tcPr/>
                </a:tc>
              </a:tr>
              <a:tr h="327751">
                <a:tc>
                  <a:txBody>
                    <a:bodyPr/>
                    <a:lstStyle/>
                    <a:p>
                      <a:r>
                        <a:rPr kumimoji="1" lang="en-US" altLang="ja-JP" dirty="0" smtClean="0">
                          <a:latin typeface="Symbol" charset="2"/>
                          <a:cs typeface="Symbol" charset="2"/>
                        </a:rPr>
                        <a:t>e</a:t>
                      </a:r>
                      <a:r>
                        <a:rPr kumimoji="1" lang="en-US" altLang="ja-JP" sz="1800" baseline="-25000" dirty="0" smtClean="0"/>
                        <a:t>x</a:t>
                      </a:r>
                      <a:r>
                        <a:rPr kumimoji="1" lang="en-US" altLang="ja-JP" sz="1600" dirty="0" smtClean="0"/>
                        <a:t> </a:t>
                      </a:r>
                      <a:r>
                        <a:rPr kumimoji="1" lang="en-US" altLang="ja-JP" dirty="0" smtClean="0"/>
                        <a:t>[nm]</a:t>
                      </a:r>
                      <a:endParaRPr kumimoji="1" lang="ja-JP" altLang="en-US" dirty="0"/>
                    </a:p>
                  </a:txBody>
                  <a:tcPr/>
                </a:tc>
                <a:tc>
                  <a:txBody>
                    <a:bodyPr/>
                    <a:lstStyle/>
                    <a:p>
                      <a:pPr algn="ctr"/>
                      <a:r>
                        <a:rPr kumimoji="1" lang="en-US" altLang="ja-JP" dirty="0" smtClean="0"/>
                        <a:t>3.2</a:t>
                      </a:r>
                      <a:endParaRPr kumimoji="1" lang="ja-JP" altLang="en-US" dirty="0"/>
                    </a:p>
                  </a:txBody>
                  <a:tcPr/>
                </a:tc>
                <a:tc>
                  <a:txBody>
                    <a:bodyPr/>
                    <a:lstStyle/>
                    <a:p>
                      <a:pPr algn="ctr"/>
                      <a:r>
                        <a:rPr kumimoji="1" lang="en-US" altLang="ja-JP" dirty="0" smtClean="0"/>
                        <a:t>4.6</a:t>
                      </a:r>
                      <a:endParaRPr kumimoji="1" lang="ja-JP" altLang="en-US" dirty="0"/>
                    </a:p>
                  </a:txBody>
                  <a:tcPr/>
                </a:tc>
              </a:tr>
              <a:tr h="3277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err="1" smtClean="0">
                          <a:latin typeface="Symbol" charset="2"/>
                          <a:cs typeface="Symbol" charset="2"/>
                        </a:rPr>
                        <a:t>e</a:t>
                      </a:r>
                      <a:r>
                        <a:rPr kumimoji="1" lang="en-US" altLang="ja-JP" sz="1800" baseline="-25000" dirty="0" err="1" smtClean="0"/>
                        <a:t>y</a:t>
                      </a:r>
                      <a:r>
                        <a:rPr kumimoji="1" lang="en-US" altLang="ja-JP" sz="1600" dirty="0" smtClean="0"/>
                        <a:t> </a:t>
                      </a:r>
                      <a:r>
                        <a:rPr kumimoji="1" lang="en-US" altLang="ja-JP" dirty="0" smtClean="0"/>
                        <a:t>[pm]</a:t>
                      </a:r>
                      <a:endParaRPr kumimoji="1" lang="ja-JP" altLang="en-US" dirty="0" smtClean="0"/>
                    </a:p>
                  </a:txBody>
                  <a:tcPr/>
                </a:tc>
                <a:tc>
                  <a:txBody>
                    <a:bodyPr/>
                    <a:lstStyle/>
                    <a:p>
                      <a:pPr algn="ctr"/>
                      <a:r>
                        <a:rPr kumimoji="1" lang="en-US" altLang="ja-JP" dirty="0" smtClean="0"/>
                        <a:t>8.64</a:t>
                      </a:r>
                      <a:endParaRPr kumimoji="1" lang="ja-JP" altLang="en-US" dirty="0"/>
                    </a:p>
                  </a:txBody>
                  <a:tcPr/>
                </a:tc>
                <a:tc>
                  <a:txBody>
                    <a:bodyPr/>
                    <a:lstStyle/>
                    <a:p>
                      <a:pPr algn="ctr"/>
                      <a:r>
                        <a:rPr kumimoji="1" lang="en-US" altLang="ja-JP" dirty="0" smtClean="0"/>
                        <a:t>11.5</a:t>
                      </a:r>
                      <a:endParaRPr kumimoji="1" lang="ja-JP" altLang="en-US" dirty="0"/>
                    </a:p>
                  </a:txBody>
                  <a:tcPr/>
                </a:tc>
              </a:tr>
              <a:tr h="32775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dirty="0" smtClean="0">
                          <a:latin typeface="Symbol" charset="2"/>
                          <a:cs typeface="Symbol" charset="2"/>
                        </a:rPr>
                        <a:t>k</a:t>
                      </a:r>
                      <a:r>
                        <a:rPr kumimoji="1" lang="en-US" altLang="ja-JP" dirty="0" smtClean="0"/>
                        <a:t> [%]</a:t>
                      </a:r>
                      <a:endParaRPr kumimoji="1" lang="ja-JP" altLang="en-US" dirty="0" smtClean="0"/>
                    </a:p>
                  </a:txBody>
                  <a:tcPr/>
                </a:tc>
                <a:tc>
                  <a:txBody>
                    <a:bodyPr/>
                    <a:lstStyle/>
                    <a:p>
                      <a:pPr algn="ctr"/>
                      <a:r>
                        <a:rPr kumimoji="1" lang="en-US" altLang="ja-JP" dirty="0" smtClean="0"/>
                        <a:t>0.27</a:t>
                      </a:r>
                      <a:endParaRPr kumimoji="1" lang="ja-JP" altLang="en-US" dirty="0"/>
                    </a:p>
                  </a:txBody>
                  <a:tcPr/>
                </a:tc>
                <a:tc>
                  <a:txBody>
                    <a:bodyPr/>
                    <a:lstStyle/>
                    <a:p>
                      <a:pPr algn="ctr"/>
                      <a:r>
                        <a:rPr kumimoji="1" lang="en-US" altLang="ja-JP" dirty="0" smtClean="0"/>
                        <a:t>0.25</a:t>
                      </a:r>
                      <a:endParaRPr kumimoji="1" lang="ja-JP" altLang="en-US" dirty="0"/>
                    </a:p>
                  </a:txBody>
                  <a:tcPr/>
                </a:tc>
              </a:tr>
            </a:tbl>
          </a:graphicData>
        </a:graphic>
      </p:graphicFrame>
      <p:sp>
        <p:nvSpPr>
          <p:cNvPr id="8" name="テキスト ボックス 7"/>
          <p:cNvSpPr txBox="1"/>
          <p:nvPr/>
        </p:nvSpPr>
        <p:spPr>
          <a:xfrm>
            <a:off x="6793185" y="1275466"/>
            <a:ext cx="1868232" cy="369332"/>
          </a:xfrm>
          <a:prstGeom prst="rect">
            <a:avLst/>
          </a:prstGeom>
          <a:noFill/>
        </p:spPr>
        <p:txBody>
          <a:bodyPr wrap="none" rtlCol="0">
            <a:spAutoFit/>
          </a:bodyPr>
          <a:lstStyle/>
          <a:p>
            <a:r>
              <a:rPr kumimoji="1" lang="en-US" altLang="ja-JP" dirty="0" err="1" smtClean="0"/>
              <a:t>SuperKEKB</a:t>
            </a:r>
            <a:r>
              <a:rPr kumimoji="1" lang="en-US" altLang="ja-JP" dirty="0" smtClean="0"/>
              <a:t> design</a:t>
            </a:r>
            <a:endParaRPr kumimoji="1" lang="ja-JP" altLang="en-US" dirty="0"/>
          </a:p>
        </p:txBody>
      </p:sp>
      <p:grpSp>
        <p:nvGrpSpPr>
          <p:cNvPr id="9" name="図形グループ 8"/>
          <p:cNvGrpSpPr/>
          <p:nvPr/>
        </p:nvGrpSpPr>
        <p:grpSpPr>
          <a:xfrm>
            <a:off x="1654601" y="2726306"/>
            <a:ext cx="7489399" cy="1184894"/>
            <a:chOff x="1654601" y="2726306"/>
            <a:chExt cx="7489399" cy="1184894"/>
          </a:xfrm>
        </p:grpSpPr>
        <p:cxnSp>
          <p:nvCxnSpPr>
            <p:cNvPr id="10" name="直線コネクタ 9"/>
            <p:cNvCxnSpPr/>
            <p:nvPr/>
          </p:nvCxnSpPr>
          <p:spPr>
            <a:xfrm>
              <a:off x="1654601" y="2726306"/>
              <a:ext cx="4754063" cy="0"/>
            </a:xfrm>
            <a:prstGeom prst="line">
              <a:avLst/>
            </a:prstGeom>
            <a:ln>
              <a:solidFill>
                <a:srgbClr val="008000"/>
              </a:solidFill>
              <a:prstDash val="sysDash"/>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H="1" flipV="1">
              <a:off x="4870586" y="2726306"/>
              <a:ext cx="2087474" cy="815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259677" y="3541868"/>
              <a:ext cx="2884323" cy="369332"/>
            </a:xfrm>
            <a:prstGeom prst="rect">
              <a:avLst/>
            </a:prstGeom>
            <a:noFill/>
          </p:spPr>
          <p:txBody>
            <a:bodyPr wrap="none" rtlCol="0">
              <a:spAutoFit/>
            </a:bodyPr>
            <a:lstStyle/>
            <a:p>
              <a:r>
                <a:rPr lang="en-US" altLang="ja-JP" dirty="0" err="1"/>
                <a:t>S</a:t>
              </a:r>
              <a:r>
                <a:rPr kumimoji="1" lang="en-US" altLang="ja-JP" dirty="0" err="1" smtClean="0"/>
                <a:t>uperKEKB</a:t>
              </a:r>
              <a:r>
                <a:rPr kumimoji="1" lang="en-US" altLang="ja-JP" dirty="0" smtClean="0"/>
                <a:t> design luminosity</a:t>
              </a:r>
              <a:endParaRPr kumimoji="1" lang="ja-JP" altLang="en-US" dirty="0"/>
            </a:p>
          </p:txBody>
        </p:sp>
      </p:grpSp>
    </p:spTree>
    <p:extLst>
      <p:ext uri="{BB962C8B-B14F-4D97-AF65-F5344CB8AC3E}">
        <p14:creationId xmlns:p14="http://schemas.microsoft.com/office/powerpoint/2010/main" val="37898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430"/>
            <a:ext cx="8229600" cy="1143000"/>
          </a:xfrm>
        </p:spPr>
        <p:txBody>
          <a:bodyPr>
            <a:normAutofit/>
          </a:bodyPr>
          <a:lstStyle/>
          <a:p>
            <a:r>
              <a:rPr lang="en-US" altLang="ja-JP" sz="3600" dirty="0" smtClean="0">
                <a:solidFill>
                  <a:srgbClr val="000090"/>
                </a:solidFill>
                <a:latin typeface="Marker Felt"/>
                <a:cs typeface="Marker Felt"/>
              </a:rPr>
              <a:t>Comparison of </a:t>
            </a:r>
            <a:r>
              <a:rPr lang="en-US" altLang="ja-JP" sz="3600" dirty="0" err="1" smtClean="0">
                <a:solidFill>
                  <a:srgbClr val="000090"/>
                </a:solidFill>
                <a:latin typeface="Marker Felt"/>
                <a:cs typeface="Marker Felt"/>
              </a:rPr>
              <a:t>emittances</a:t>
            </a:r>
            <a:r>
              <a:rPr lang="en-US" altLang="ja-JP" sz="3600" dirty="0" smtClean="0">
                <a:solidFill>
                  <a:srgbClr val="000090"/>
                </a:solidFill>
                <a:latin typeface="Marker Felt"/>
                <a:cs typeface="Marker Felt"/>
              </a:rPr>
              <a:t> of colliders</a:t>
            </a:r>
            <a:endParaRPr kumimoji="1" lang="ja-JP" altLang="en-US" sz="3600" dirty="0">
              <a:solidFill>
                <a:srgbClr val="000090"/>
              </a:solidFill>
              <a:latin typeface="Marker Felt"/>
              <a:cs typeface="Marker Felt"/>
            </a:endParaRPr>
          </a:p>
        </p:txBody>
      </p:sp>
      <p:pic>
        <p:nvPicPr>
          <p:cNvPr id="4" name="コンテンツ プレースホルダー 3"/>
          <p:cNvPicPr>
            <a:picLocks noGrp="1" noChangeAspect="1"/>
          </p:cNvPicPr>
          <p:nvPr>
            <p:ph idx="1"/>
          </p:nvPr>
        </p:nvPicPr>
        <p:blipFill>
          <a:blip r:embed="rId2"/>
          <a:srcRect l="-9479" r="-9479"/>
          <a:stretch>
            <a:fillRect/>
          </a:stretch>
        </p:blipFill>
        <p:spPr/>
      </p:pic>
      <p:cxnSp>
        <p:nvCxnSpPr>
          <p:cNvPr id="6" name="直線矢印コネクタ 5"/>
          <p:cNvCxnSpPr/>
          <p:nvPr/>
        </p:nvCxnSpPr>
        <p:spPr>
          <a:xfrm>
            <a:off x="3899792" y="4465210"/>
            <a:ext cx="9777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flipH="1">
            <a:off x="3101852" y="4465210"/>
            <a:ext cx="7979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3958052" y="3944544"/>
            <a:ext cx="0" cy="764185"/>
          </a:xfrm>
          <a:prstGeom prst="line">
            <a:avLst/>
          </a:prstGeom>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4009312" y="4411683"/>
            <a:ext cx="1736473" cy="369332"/>
          </a:xfrm>
          <a:prstGeom prst="rect">
            <a:avLst/>
          </a:prstGeom>
          <a:noFill/>
        </p:spPr>
        <p:txBody>
          <a:bodyPr wrap="none" rtlCol="0">
            <a:spAutoFit/>
          </a:bodyPr>
          <a:lstStyle/>
          <a:p>
            <a:r>
              <a:rPr kumimoji="1" lang="en-US" altLang="ja-JP" dirty="0" smtClean="0"/>
              <a:t>Existing colliders</a:t>
            </a:r>
            <a:endParaRPr kumimoji="1" lang="ja-JP" altLang="en-US" dirty="0"/>
          </a:p>
        </p:txBody>
      </p:sp>
      <p:sp>
        <p:nvSpPr>
          <p:cNvPr id="12" name="テキスト ボックス 11"/>
          <p:cNvSpPr txBox="1"/>
          <p:nvPr/>
        </p:nvSpPr>
        <p:spPr>
          <a:xfrm>
            <a:off x="2261556" y="3746477"/>
            <a:ext cx="1646605" cy="369332"/>
          </a:xfrm>
          <a:prstGeom prst="rect">
            <a:avLst/>
          </a:prstGeom>
          <a:noFill/>
        </p:spPr>
        <p:txBody>
          <a:bodyPr wrap="none" rtlCol="0">
            <a:spAutoFit/>
          </a:bodyPr>
          <a:lstStyle/>
          <a:p>
            <a:r>
              <a:rPr lang="en-US" altLang="ja-JP" dirty="0" smtClean="0"/>
              <a:t>Future colliders</a:t>
            </a:r>
            <a:endParaRPr lang="ja-JP" altLang="en-US" dirty="0"/>
          </a:p>
        </p:txBody>
      </p:sp>
      <p:sp>
        <p:nvSpPr>
          <p:cNvPr id="13" name="テキスト ボックス 12"/>
          <p:cNvSpPr txBox="1"/>
          <p:nvPr/>
        </p:nvSpPr>
        <p:spPr>
          <a:xfrm>
            <a:off x="301317" y="6126163"/>
            <a:ext cx="5153988" cy="646331"/>
          </a:xfrm>
          <a:prstGeom prst="rect">
            <a:avLst/>
          </a:prstGeom>
          <a:noFill/>
        </p:spPr>
        <p:txBody>
          <a:bodyPr wrap="none" rtlCol="0">
            <a:spAutoFit/>
          </a:bodyPr>
          <a:lstStyle/>
          <a:p>
            <a:r>
              <a:rPr kumimoji="1" lang="en-US" altLang="ja-JP" dirty="0" smtClean="0"/>
              <a:t>From Beam Dynamics </a:t>
            </a:r>
            <a:r>
              <a:rPr lang="en-US" altLang="ja-JP" dirty="0"/>
              <a:t>N</a:t>
            </a:r>
            <a:r>
              <a:rPr kumimoji="1" lang="en-US" altLang="ja-JP" dirty="0" smtClean="0"/>
              <a:t>ewsletter No. 31</a:t>
            </a:r>
          </a:p>
          <a:p>
            <a:r>
              <a:rPr lang="en-US" altLang="ja-JP" dirty="0" smtClean="0"/>
              <a:t>Courtesy of F. Zimmermann, H. </a:t>
            </a:r>
            <a:r>
              <a:rPr lang="en-US" altLang="ja-JP" dirty="0" err="1" smtClean="0"/>
              <a:t>Burkhardt</a:t>
            </a:r>
            <a:r>
              <a:rPr lang="en-US" altLang="ja-JP" dirty="0"/>
              <a:t> </a:t>
            </a:r>
            <a:r>
              <a:rPr lang="en-US" altLang="ja-JP" dirty="0" smtClean="0"/>
              <a:t>and Q. Qin</a:t>
            </a:r>
            <a:endParaRPr kumimoji="1" lang="ja-JP" altLang="en-US" dirty="0"/>
          </a:p>
        </p:txBody>
      </p:sp>
      <p:grpSp>
        <p:nvGrpSpPr>
          <p:cNvPr id="20" name="図形グループ 19"/>
          <p:cNvGrpSpPr/>
          <p:nvPr/>
        </p:nvGrpSpPr>
        <p:grpSpPr>
          <a:xfrm>
            <a:off x="4497718" y="3674654"/>
            <a:ext cx="1131705" cy="452224"/>
            <a:chOff x="4497718" y="3663314"/>
            <a:chExt cx="1131705" cy="452224"/>
          </a:xfrm>
        </p:grpSpPr>
        <p:sp>
          <p:nvSpPr>
            <p:cNvPr id="5" name="円/楕円 4"/>
            <p:cNvSpPr/>
            <p:nvPr/>
          </p:nvSpPr>
          <p:spPr>
            <a:xfrm>
              <a:off x="4497718" y="3991148"/>
              <a:ext cx="124390" cy="12439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9" name="直線矢印コネクタ 8"/>
            <p:cNvCxnSpPr/>
            <p:nvPr/>
          </p:nvCxnSpPr>
          <p:spPr>
            <a:xfrm flipH="1">
              <a:off x="4622108" y="3874638"/>
              <a:ext cx="376651" cy="170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998759" y="3663314"/>
              <a:ext cx="630664" cy="369332"/>
            </a:xfrm>
            <a:prstGeom prst="rect">
              <a:avLst/>
            </a:prstGeom>
            <a:noFill/>
          </p:spPr>
          <p:txBody>
            <a:bodyPr wrap="none" rtlCol="0">
              <a:spAutoFit/>
            </a:bodyPr>
            <a:lstStyle/>
            <a:p>
              <a:r>
                <a:rPr kumimoji="1" lang="en-US" altLang="ja-JP" dirty="0" smtClean="0"/>
                <a:t>LEP3</a:t>
              </a:r>
              <a:endParaRPr kumimoji="1" lang="ja-JP" altLang="en-US" dirty="0"/>
            </a:p>
          </p:txBody>
        </p:sp>
      </p:grpSp>
      <p:grpSp>
        <p:nvGrpSpPr>
          <p:cNvPr id="21" name="図形グループ 20"/>
          <p:cNvGrpSpPr/>
          <p:nvPr/>
        </p:nvGrpSpPr>
        <p:grpSpPr>
          <a:xfrm>
            <a:off x="3289751" y="4243964"/>
            <a:ext cx="840645" cy="941336"/>
            <a:chOff x="3266447" y="4255615"/>
            <a:chExt cx="840645" cy="941336"/>
          </a:xfrm>
        </p:grpSpPr>
        <p:sp>
          <p:nvSpPr>
            <p:cNvPr id="16" name="円/楕円 15"/>
            <p:cNvSpPr/>
            <p:nvPr/>
          </p:nvSpPr>
          <p:spPr>
            <a:xfrm>
              <a:off x="3791638" y="4255615"/>
              <a:ext cx="116522" cy="116522"/>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8" name="直線矢印コネクタ 17"/>
            <p:cNvCxnSpPr/>
            <p:nvPr/>
          </p:nvCxnSpPr>
          <p:spPr>
            <a:xfrm flipV="1">
              <a:off x="3658765" y="4360480"/>
              <a:ext cx="156177" cy="4671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3266447" y="4827619"/>
              <a:ext cx="840645" cy="369332"/>
            </a:xfrm>
            <a:prstGeom prst="rect">
              <a:avLst/>
            </a:prstGeom>
            <a:noFill/>
          </p:spPr>
          <p:txBody>
            <a:bodyPr wrap="none" rtlCol="0">
              <a:spAutoFit/>
            </a:bodyPr>
            <a:lstStyle/>
            <a:p>
              <a:r>
                <a:rPr kumimoji="1" lang="en-US" altLang="ja-JP" dirty="0" smtClean="0"/>
                <a:t>TLEP-H</a:t>
              </a:r>
              <a:endParaRPr kumimoji="1" lang="ja-JP" altLang="en-US" dirty="0"/>
            </a:p>
          </p:txBody>
        </p:sp>
      </p:grpSp>
    </p:spTree>
    <p:extLst>
      <p:ext uri="{BB962C8B-B14F-4D97-AF65-F5344CB8AC3E}">
        <p14:creationId xmlns:p14="http://schemas.microsoft.com/office/powerpoint/2010/main" val="15101396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38100"/>
            <a:ext cx="9144000" cy="6774180"/>
          </a:xfrm>
          <a:prstGeom prst="rect">
            <a:avLst/>
          </a:prstGeom>
        </p:spPr>
      </p:pic>
      <p:sp>
        <p:nvSpPr>
          <p:cNvPr id="3" name="テキスト ボックス 2"/>
          <p:cNvSpPr txBox="1"/>
          <p:nvPr/>
        </p:nvSpPr>
        <p:spPr>
          <a:xfrm>
            <a:off x="92183" y="60813"/>
            <a:ext cx="3677710" cy="400110"/>
          </a:xfrm>
          <a:prstGeom prst="rect">
            <a:avLst/>
          </a:prstGeom>
          <a:noFill/>
          <a:ln w="57150" cmpd="sng">
            <a:solidFill>
              <a:srgbClr val="FF0000"/>
            </a:solidFill>
          </a:ln>
        </p:spPr>
        <p:txBody>
          <a:bodyPr wrap="none" rtlCol="0">
            <a:spAutoFit/>
          </a:bodyPr>
          <a:lstStyle/>
          <a:p>
            <a:r>
              <a:rPr kumimoji="1" lang="en-US" altLang="ja-JP" sz="2000" dirty="0" smtClean="0"/>
              <a:t>KEKB method of optics correction</a:t>
            </a:r>
            <a:endParaRPr kumimoji="1" lang="ja-JP" altLang="en-US" sz="2000" dirty="0"/>
          </a:p>
        </p:txBody>
      </p:sp>
      <p:sp>
        <p:nvSpPr>
          <p:cNvPr id="4" name="テキスト ボックス 3"/>
          <p:cNvSpPr txBox="1"/>
          <p:nvPr/>
        </p:nvSpPr>
        <p:spPr>
          <a:xfrm>
            <a:off x="671286" y="4699000"/>
            <a:ext cx="1512403" cy="461665"/>
          </a:xfrm>
          <a:prstGeom prst="rect">
            <a:avLst/>
          </a:prstGeom>
          <a:noFill/>
          <a:ln>
            <a:solidFill>
              <a:srgbClr val="4F81BD"/>
            </a:solidFill>
          </a:ln>
        </p:spPr>
        <p:txBody>
          <a:bodyPr wrap="none" rtlCol="0">
            <a:spAutoFit/>
          </a:bodyPr>
          <a:lstStyle/>
          <a:p>
            <a:r>
              <a:rPr kumimoji="1" lang="en-US" altLang="ja-JP" sz="2400" dirty="0" smtClean="0">
                <a:solidFill>
                  <a:srgbClr val="0000FF"/>
                </a:solidFill>
              </a:rPr>
              <a:t>SVD solver</a:t>
            </a:r>
            <a:endParaRPr kumimoji="1" lang="ja-JP" altLang="en-US" sz="2400" dirty="0">
              <a:solidFill>
                <a:srgbClr val="0000FF"/>
              </a:solidFill>
            </a:endParaRPr>
          </a:p>
        </p:txBody>
      </p:sp>
    </p:spTree>
    <p:extLst>
      <p:ext uri="{BB962C8B-B14F-4D97-AF65-F5344CB8AC3E}">
        <p14:creationId xmlns:p14="http://schemas.microsoft.com/office/powerpoint/2010/main" val="40317776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90"/>
                </a:solidFill>
                <a:latin typeface="Marker Felt"/>
                <a:cs typeface="Marker Felt"/>
              </a:rPr>
              <a:t>Simulation </a:t>
            </a:r>
            <a:r>
              <a:rPr lang="en-US" altLang="ja-JP" dirty="0" smtClean="0">
                <a:solidFill>
                  <a:srgbClr val="000090"/>
                </a:solidFill>
                <a:latin typeface="Marker Felt"/>
                <a:cs typeface="Marker Felt"/>
              </a:rPr>
              <a:t>for </a:t>
            </a:r>
            <a:r>
              <a:rPr lang="en-US" altLang="ja-JP" dirty="0" err="1" smtClean="0">
                <a:solidFill>
                  <a:srgbClr val="000090"/>
                </a:solidFill>
                <a:latin typeface="Marker Felt"/>
                <a:cs typeface="Marker Felt"/>
              </a:rPr>
              <a:t>SuperKEKB</a:t>
            </a:r>
            <a:r>
              <a:rPr lang="en-US" altLang="ja-JP" dirty="0" smtClean="0">
                <a:solidFill>
                  <a:srgbClr val="000090"/>
                </a:solidFill>
                <a:latin typeface="Marker Felt"/>
                <a:cs typeface="Marker Felt"/>
              </a:rPr>
              <a:t> with machine errors</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a:xfrm>
            <a:off x="457200" y="1600200"/>
            <a:ext cx="8229600" cy="5138742"/>
          </a:xfrm>
        </p:spPr>
        <p:txBody>
          <a:bodyPr>
            <a:normAutofit fontScale="92500" lnSpcReduction="20000"/>
          </a:bodyPr>
          <a:lstStyle/>
          <a:p>
            <a:r>
              <a:rPr lang="en-US" altLang="ja-JP" sz="2800" dirty="0" smtClean="0"/>
              <a:t>Simulation was done by H. Sugimoto i</a:t>
            </a:r>
            <a:r>
              <a:rPr kumimoji="1" lang="en-US" altLang="ja-JP" sz="2800" dirty="0" smtClean="0"/>
              <a:t>n case of HER.</a:t>
            </a:r>
          </a:p>
          <a:p>
            <a:r>
              <a:rPr lang="en-US" altLang="ja-JP" sz="2800" dirty="0" smtClean="0"/>
              <a:t>Assumed machine errors</a:t>
            </a:r>
          </a:p>
          <a:p>
            <a:endParaRPr kumimoji="1" lang="en-US" altLang="ja-JP" sz="2800" dirty="0"/>
          </a:p>
          <a:p>
            <a:endParaRPr lang="en-US" altLang="ja-JP" sz="2800" dirty="0" smtClean="0"/>
          </a:p>
          <a:p>
            <a:endParaRPr kumimoji="1" lang="en-US" altLang="ja-JP" sz="2800" dirty="0"/>
          </a:p>
          <a:p>
            <a:endParaRPr lang="en-US" altLang="ja-JP" sz="2800" dirty="0" smtClean="0"/>
          </a:p>
          <a:p>
            <a:endParaRPr kumimoji="1" lang="en-US" altLang="ja-JP" sz="2800" dirty="0"/>
          </a:p>
          <a:p>
            <a:endParaRPr lang="en-US" altLang="ja-JP" sz="2800" dirty="0" smtClean="0"/>
          </a:p>
          <a:p>
            <a:endParaRPr kumimoji="1" lang="en-US" altLang="ja-JP" sz="2800" dirty="0"/>
          </a:p>
          <a:p>
            <a:endParaRPr lang="en-US" altLang="ja-JP" sz="2800" dirty="0" smtClean="0"/>
          </a:p>
          <a:p>
            <a:r>
              <a:rPr lang="en-US" altLang="ja-JP" sz="2800" dirty="0" smtClean="0"/>
              <a:t>Corrections</a:t>
            </a:r>
          </a:p>
          <a:p>
            <a:pPr lvl="1"/>
            <a:r>
              <a:rPr kumimoji="1" lang="en-US" altLang="ja-JP" sz="2400" dirty="0" smtClean="0"/>
              <a:t>Closed orbit, x-y coupling, beta-beat, dispersions (KEKB methods)</a:t>
            </a:r>
          </a:p>
          <a:p>
            <a:endParaRPr kumimoji="1" lang="ja-JP" altLang="en-US" sz="2800" dirty="0"/>
          </a:p>
        </p:txBody>
      </p:sp>
      <p:graphicFrame>
        <p:nvGraphicFramePr>
          <p:cNvPr id="4" name="表 3"/>
          <p:cNvGraphicFramePr>
            <a:graphicFrameLocks noGrp="1"/>
          </p:cNvGraphicFramePr>
          <p:nvPr>
            <p:extLst>
              <p:ext uri="{D42A27DB-BD31-4B8C-83A1-F6EECF244321}">
                <p14:modId xmlns:p14="http://schemas.microsoft.com/office/powerpoint/2010/main" val="2044852710"/>
              </p:ext>
            </p:extLst>
          </p:nvPr>
        </p:nvGraphicFramePr>
        <p:xfrm>
          <a:off x="1226967" y="2482604"/>
          <a:ext cx="6096000" cy="24892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kumimoji="1" lang="ja-JP" altLang="en-US" dirty="0"/>
                    </a:p>
                  </a:txBody>
                  <a:tcPr/>
                </a:tc>
                <a:tc>
                  <a:txBody>
                    <a:bodyPr/>
                    <a:lstStyle/>
                    <a:p>
                      <a:pPr algn="ctr"/>
                      <a:r>
                        <a:rPr kumimoji="1" lang="en-US" altLang="ja-JP" dirty="0" err="1" smtClean="0">
                          <a:latin typeface="Symbol" charset="2"/>
                          <a:cs typeface="Symbol" charset="2"/>
                        </a:rPr>
                        <a:t>s</a:t>
                      </a:r>
                      <a:r>
                        <a:rPr kumimoji="1" lang="en-US" altLang="ja-JP" baseline="-25000" dirty="0" err="1" smtClean="0"/>
                        <a:t>x</a:t>
                      </a:r>
                      <a:r>
                        <a:rPr kumimoji="1" lang="en-US" altLang="ja-JP" dirty="0" smtClean="0"/>
                        <a:t> = </a:t>
                      </a:r>
                      <a:r>
                        <a:rPr kumimoji="1" lang="en-US" altLang="ja-JP" dirty="0" err="1" smtClean="0">
                          <a:latin typeface="Symbol" charset="2"/>
                          <a:cs typeface="Symbol" charset="2"/>
                        </a:rPr>
                        <a:t>s</a:t>
                      </a:r>
                      <a:r>
                        <a:rPr kumimoji="1" lang="en-US" altLang="ja-JP" baseline="-25000" dirty="0" err="1" smtClean="0"/>
                        <a:t>y</a:t>
                      </a:r>
                      <a:r>
                        <a:rPr kumimoji="1" lang="en-US" altLang="ja-JP" dirty="0" smtClean="0"/>
                        <a:t> [</a:t>
                      </a:r>
                      <a:r>
                        <a:rPr kumimoji="1" lang="en-US" altLang="ja-JP" dirty="0" smtClean="0">
                          <a:latin typeface="Symbol" charset="2"/>
                          <a:cs typeface="Symbol" charset="2"/>
                        </a:rPr>
                        <a:t>m</a:t>
                      </a:r>
                      <a:r>
                        <a:rPr kumimoji="1" lang="en-US" altLang="ja-JP" dirty="0" smtClean="0"/>
                        <a:t>m]</a:t>
                      </a:r>
                      <a:endParaRPr kumimoji="1" lang="ja-JP" alt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err="1" smtClean="0">
                          <a:latin typeface="Symbol" charset="2"/>
                          <a:cs typeface="Symbol" charset="2"/>
                        </a:rPr>
                        <a:t>s</a:t>
                      </a:r>
                      <a:r>
                        <a:rPr kumimoji="1" lang="en-US" altLang="ja-JP" baseline="-25000" dirty="0" err="1" smtClean="0">
                          <a:latin typeface="Symbol" charset="2"/>
                          <a:cs typeface="Symbol" charset="2"/>
                        </a:rPr>
                        <a:t>q</a:t>
                      </a:r>
                      <a:r>
                        <a:rPr kumimoji="1" lang="en-US" altLang="ja-JP" dirty="0" smtClean="0"/>
                        <a:t> [</a:t>
                      </a:r>
                      <a:r>
                        <a:rPr kumimoji="1" lang="en-US" altLang="ja-JP" dirty="0" err="1" smtClean="0">
                          <a:latin typeface="Symbol" charset="2"/>
                          <a:cs typeface="Symbol" charset="2"/>
                        </a:rPr>
                        <a:t>m</a:t>
                      </a:r>
                      <a:r>
                        <a:rPr kumimoji="1" lang="en-US" altLang="ja-JP" dirty="0" err="1" smtClean="0"/>
                        <a:t>rad</a:t>
                      </a:r>
                      <a:r>
                        <a:rPr kumimoji="1" lang="en-US" altLang="ja-JP" dirty="0" smtClean="0"/>
                        <a:t>]</a:t>
                      </a:r>
                      <a:endParaRPr kumimoji="1" lang="ja-JP" altLang="en-US" dirty="0" smtClean="0"/>
                    </a:p>
                  </a:txBody>
                  <a:tcPr/>
                </a:tc>
                <a:tc>
                  <a:txBody>
                    <a:bodyPr/>
                    <a:lstStyle/>
                    <a:p>
                      <a:pPr algn="ctr"/>
                      <a:r>
                        <a:rPr kumimoji="1" lang="en-US" altLang="ja-JP" dirty="0" smtClean="0">
                          <a:latin typeface="Symbol" charset="2"/>
                          <a:cs typeface="Symbol" charset="2"/>
                        </a:rPr>
                        <a:t>D</a:t>
                      </a:r>
                      <a:r>
                        <a:rPr kumimoji="1" lang="en-US" altLang="ja-JP" dirty="0" smtClean="0"/>
                        <a:t>K/K</a:t>
                      </a:r>
                      <a:endParaRPr kumimoji="1" lang="ja-JP" altLang="en-US" dirty="0"/>
                    </a:p>
                  </a:txBody>
                  <a:tcPr/>
                </a:tc>
              </a:tr>
              <a:tr h="370840">
                <a:tc>
                  <a:txBody>
                    <a:bodyPr/>
                    <a:lstStyle/>
                    <a:p>
                      <a:r>
                        <a:rPr kumimoji="1" lang="en-US" altLang="ja-JP" dirty="0" smtClean="0"/>
                        <a:t>Normal Quad</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algn="ctr"/>
                      <a:r>
                        <a:rPr kumimoji="1" lang="en-US" altLang="ja-JP" dirty="0" smtClean="0"/>
                        <a:t>2.5 x 10</a:t>
                      </a:r>
                      <a:r>
                        <a:rPr kumimoji="1" lang="en-US" altLang="ja-JP" baseline="30000" dirty="0" smtClean="0"/>
                        <a:t>-4</a:t>
                      </a:r>
                      <a:endParaRPr kumimoji="1" lang="ja-JP" altLang="en-US" baseline="30000" dirty="0"/>
                    </a:p>
                  </a:txBody>
                  <a:tcPr/>
                </a:tc>
              </a:tr>
              <a:tr h="370840">
                <a:tc>
                  <a:txBody>
                    <a:bodyPr/>
                    <a:lstStyle/>
                    <a:p>
                      <a:r>
                        <a:rPr kumimoji="1" lang="en-US" altLang="ja-JP" dirty="0" err="1" smtClean="0"/>
                        <a:t>Sextu</a:t>
                      </a:r>
                      <a:r>
                        <a:rPr kumimoji="1" lang="en-US" altLang="ja-JP" dirty="0" smtClean="0"/>
                        <a:t>.</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smtClean="0"/>
                        <a:t>2.5 x 10</a:t>
                      </a:r>
                      <a:r>
                        <a:rPr kumimoji="1" lang="en-US" altLang="ja-JP" baseline="30000" dirty="0" smtClean="0"/>
                        <a:t>-4</a:t>
                      </a:r>
                      <a:endParaRPr kumimoji="1" lang="ja-JP" altLang="en-US" baseline="30000" dirty="0" smtClean="0"/>
                    </a:p>
                  </a:txBody>
                  <a:tcPr/>
                </a:tc>
              </a:tr>
              <a:tr h="0">
                <a:tc>
                  <a:txBody>
                    <a:bodyPr/>
                    <a:lstStyle/>
                    <a:p>
                      <a:r>
                        <a:rPr kumimoji="1" lang="en-US" altLang="ja-JP" dirty="0" smtClean="0"/>
                        <a:t>Bend.</a:t>
                      </a:r>
                      <a:endParaRPr kumimoji="1" lang="ja-JP" altLang="en-US" dirty="0"/>
                    </a:p>
                  </a:txBody>
                  <a:tcPr/>
                </a:tc>
                <a:tc>
                  <a:txBody>
                    <a:bodyPr/>
                    <a:lstStyle/>
                    <a:p>
                      <a:pPr algn="ctr"/>
                      <a:r>
                        <a:rPr kumimoji="1" lang="en-US" altLang="ja-JP" dirty="0" smtClean="0"/>
                        <a:t>0</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algn="ctr"/>
                      <a:r>
                        <a:rPr kumimoji="1" lang="en-US" altLang="ja-JP" dirty="0" smtClean="0"/>
                        <a:t>0</a:t>
                      </a:r>
                      <a:endParaRPr kumimoji="1" lang="ja-JP" altLang="en-US" dirty="0"/>
                    </a:p>
                  </a:txBody>
                  <a:tcPr/>
                </a:tc>
              </a:tr>
              <a:tr h="370840">
                <a:tc>
                  <a:txBody>
                    <a:bodyPr/>
                    <a:lstStyle/>
                    <a:p>
                      <a:r>
                        <a:rPr kumimoji="1" lang="en-US" altLang="ja-JP" dirty="0" smtClean="0"/>
                        <a:t>QC1, QC2</a:t>
                      </a:r>
                      <a:endParaRPr kumimoji="1" lang="ja-JP" altLang="en-US" dirty="0"/>
                    </a:p>
                  </a:txBody>
                  <a:tcPr/>
                </a:tc>
                <a:tc>
                  <a:txBody>
                    <a:bodyPr/>
                    <a:lstStyle/>
                    <a:p>
                      <a:pPr algn="ctr"/>
                      <a:r>
                        <a:rPr kumimoji="1" lang="en-US" altLang="ja-JP" dirty="0" smtClean="0"/>
                        <a:t>100</a:t>
                      </a:r>
                      <a:endParaRPr kumimoji="1" lang="ja-JP" altLang="en-US" dirty="0"/>
                    </a:p>
                  </a:txBody>
                  <a:tcPr/>
                </a:tc>
                <a:tc>
                  <a:txBody>
                    <a:bodyPr/>
                    <a:lstStyle/>
                    <a:p>
                      <a:pPr algn="ctr"/>
                      <a:r>
                        <a:rPr kumimoji="1" lang="en-US" altLang="ja-JP" dirty="0" smtClean="0"/>
                        <a:t>0</a:t>
                      </a:r>
                      <a:endParaRPr kumimoji="1" lang="ja-JP" altLang="en-US" dirty="0"/>
                    </a:p>
                  </a:txBody>
                  <a:tcPr/>
                </a:tc>
                <a:tc>
                  <a:txBody>
                    <a:bodyPr/>
                    <a:lstStyle/>
                    <a:p>
                      <a:pPr algn="ctr"/>
                      <a:r>
                        <a:rPr kumimoji="1" lang="en-US" altLang="ja-JP" dirty="0" smtClean="0"/>
                        <a:t>0</a:t>
                      </a:r>
                      <a:endParaRPr kumimoji="1" lang="ja-JP" altLang="en-US" dirty="0"/>
                    </a:p>
                  </a:txBody>
                  <a:tcPr/>
                </a:tc>
              </a:tr>
              <a:tr h="370840">
                <a:tc>
                  <a:txBody>
                    <a:bodyPr/>
                    <a:lstStyle/>
                    <a:p>
                      <a:r>
                        <a:rPr kumimoji="1" lang="en-US" altLang="ja-JP" dirty="0" smtClean="0"/>
                        <a:t>BPM</a:t>
                      </a:r>
                      <a:endParaRPr kumimoji="1" lang="ja-JP" altLang="en-US" dirty="0"/>
                    </a:p>
                  </a:txBody>
                  <a:tcPr anchor="ctr"/>
                </a:tc>
                <a:tc>
                  <a:txBody>
                    <a:bodyPr/>
                    <a:lstStyle/>
                    <a:p>
                      <a:pPr algn="ctr"/>
                      <a:r>
                        <a:rPr kumimoji="1" lang="en-US" altLang="ja-JP" dirty="0" smtClean="0"/>
                        <a:t>0</a:t>
                      </a:r>
                      <a:endParaRPr kumimoji="1" lang="ja-JP" altLang="en-US" dirty="0"/>
                    </a:p>
                  </a:txBody>
                  <a:tcPr anchor="ctr"/>
                </a:tc>
                <a:tc>
                  <a:txBody>
                    <a:bodyPr/>
                    <a:lstStyle/>
                    <a:p>
                      <a:pPr algn="ctr"/>
                      <a:r>
                        <a:rPr kumimoji="1" lang="en-US" altLang="ja-JP" dirty="0" smtClean="0"/>
                        <a:t>10 x 10</a:t>
                      </a:r>
                      <a:r>
                        <a:rPr kumimoji="1" lang="en-US" altLang="ja-JP" baseline="30000" dirty="0" smtClean="0"/>
                        <a:t>3</a:t>
                      </a:r>
                      <a:endParaRPr kumimoji="1" lang="ja-JP" altLang="en-US" baseline="30000" dirty="0"/>
                    </a:p>
                  </a:txBody>
                  <a:tcPr anchor="ctr"/>
                </a:tc>
                <a:tc>
                  <a:txBody>
                    <a:bodyPr/>
                    <a:lstStyle/>
                    <a:p>
                      <a:pPr algn="ctr"/>
                      <a:r>
                        <a:rPr kumimoji="1" lang="en-US" altLang="ja-JP" dirty="0" smtClean="0"/>
                        <a:t>2</a:t>
                      </a:r>
                      <a:r>
                        <a:rPr kumimoji="1" lang="en-US" altLang="ja-JP" dirty="0" smtClean="0">
                          <a:latin typeface="Symbol" charset="2"/>
                          <a:cs typeface="Symbol" charset="2"/>
                        </a:rPr>
                        <a:t>m</a:t>
                      </a:r>
                      <a:r>
                        <a:rPr kumimoji="1" lang="en-US" altLang="ja-JP" dirty="0" smtClean="0"/>
                        <a:t>m (resolution)</a:t>
                      </a:r>
                      <a:endParaRPr kumimoji="1" lang="ja-JP" altLang="en-US" dirty="0"/>
                    </a:p>
                  </a:txBody>
                  <a:tcPr anchor="ctr"/>
                </a:tc>
              </a:tr>
            </a:tbl>
          </a:graphicData>
        </a:graphic>
      </p:graphicFrame>
      <p:sp>
        <p:nvSpPr>
          <p:cNvPr id="5" name="テキスト ボックス 4"/>
          <p:cNvSpPr txBox="1"/>
          <p:nvPr/>
        </p:nvSpPr>
        <p:spPr>
          <a:xfrm>
            <a:off x="2529900" y="4984396"/>
            <a:ext cx="6256415" cy="369332"/>
          </a:xfrm>
          <a:prstGeom prst="rect">
            <a:avLst/>
          </a:prstGeom>
          <a:noFill/>
        </p:spPr>
        <p:txBody>
          <a:bodyPr wrap="none" rtlCol="0">
            <a:spAutoFit/>
          </a:bodyPr>
          <a:lstStyle/>
          <a:p>
            <a:r>
              <a:rPr kumimoji="1" lang="en-US" altLang="ja-JP" dirty="0" smtClean="0"/>
              <a:t>Machine errors are created randomly with </a:t>
            </a:r>
            <a:r>
              <a:rPr kumimoji="1" lang="en-US" altLang="ja-JP" dirty="0" err="1" smtClean="0"/>
              <a:t>gaussian</a:t>
            </a:r>
            <a:r>
              <a:rPr kumimoji="1" lang="en-US" altLang="ja-JP" dirty="0" smtClean="0"/>
              <a:t> distributions.</a:t>
            </a:r>
            <a:endParaRPr kumimoji="1" lang="ja-JP" altLang="en-US" dirty="0"/>
          </a:p>
        </p:txBody>
      </p:sp>
    </p:spTree>
    <p:extLst>
      <p:ext uri="{BB962C8B-B14F-4D97-AF65-F5344CB8AC3E}">
        <p14:creationId xmlns:p14="http://schemas.microsoft.com/office/powerpoint/2010/main" val="11648541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8006"/>
            <a:ext cx="8229600" cy="1143000"/>
          </a:xfrm>
        </p:spPr>
        <p:txBody>
          <a:bodyPr>
            <a:normAutofit/>
          </a:bodyPr>
          <a:lstStyle/>
          <a:p>
            <a:r>
              <a:rPr lang="en-US" altLang="ja-JP" dirty="0" smtClean="0">
                <a:solidFill>
                  <a:srgbClr val="000090"/>
                </a:solidFill>
                <a:latin typeface="Marker Felt"/>
                <a:cs typeface="Marker Felt"/>
              </a:rPr>
              <a:t>Results of </a:t>
            </a:r>
            <a:r>
              <a:rPr lang="en-US" altLang="ja-JP" dirty="0" smtClean="0">
                <a:solidFill>
                  <a:srgbClr val="000090"/>
                </a:solidFill>
                <a:latin typeface="Marker Felt"/>
                <a:cs typeface="Marker Felt"/>
              </a:rPr>
              <a:t>simulation (HER)</a:t>
            </a:r>
            <a:endParaRPr kumimoji="1" lang="ja-JP" altLang="en-US" dirty="0">
              <a:solidFill>
                <a:srgbClr val="000090"/>
              </a:solidFill>
            </a:endParaRPr>
          </a:p>
        </p:txBody>
      </p:sp>
      <p:pic>
        <p:nvPicPr>
          <p:cNvPr id="4" name="図 3"/>
          <p:cNvPicPr>
            <a:picLocks noChangeAspect="1"/>
          </p:cNvPicPr>
          <p:nvPr/>
        </p:nvPicPr>
        <p:blipFill>
          <a:blip r:embed="rId2"/>
          <a:stretch>
            <a:fillRect/>
          </a:stretch>
        </p:blipFill>
        <p:spPr>
          <a:xfrm>
            <a:off x="152702" y="2099518"/>
            <a:ext cx="4128667" cy="3349442"/>
          </a:xfrm>
          <a:prstGeom prst="rect">
            <a:avLst/>
          </a:prstGeom>
        </p:spPr>
      </p:pic>
      <p:pic>
        <p:nvPicPr>
          <p:cNvPr id="5" name="図 4"/>
          <p:cNvPicPr>
            <a:picLocks noChangeAspect="1"/>
          </p:cNvPicPr>
          <p:nvPr/>
        </p:nvPicPr>
        <p:blipFill>
          <a:blip r:embed="rId3"/>
          <a:stretch>
            <a:fillRect/>
          </a:stretch>
        </p:blipFill>
        <p:spPr>
          <a:xfrm>
            <a:off x="4578752" y="2195996"/>
            <a:ext cx="4281018" cy="3163546"/>
          </a:xfrm>
          <a:prstGeom prst="rect">
            <a:avLst/>
          </a:prstGeom>
        </p:spPr>
      </p:pic>
      <p:sp>
        <p:nvSpPr>
          <p:cNvPr id="6" name="テキスト ボックス 5"/>
          <p:cNvSpPr txBox="1"/>
          <p:nvPr/>
        </p:nvSpPr>
        <p:spPr>
          <a:xfrm>
            <a:off x="5571925" y="5499396"/>
            <a:ext cx="2856371" cy="369332"/>
          </a:xfrm>
          <a:prstGeom prst="rect">
            <a:avLst/>
          </a:prstGeom>
          <a:noFill/>
        </p:spPr>
        <p:txBody>
          <a:bodyPr wrap="none" rtlCol="0">
            <a:spAutoFit/>
          </a:bodyPr>
          <a:lstStyle/>
          <a:p>
            <a:r>
              <a:rPr lang="en-US" altLang="ja-JP" dirty="0"/>
              <a:t> Dynamic aperture after LET.</a:t>
            </a:r>
            <a:endParaRPr kumimoji="1" lang="ja-JP" altLang="en-US" dirty="0"/>
          </a:p>
        </p:txBody>
      </p:sp>
      <p:sp>
        <p:nvSpPr>
          <p:cNvPr id="7" name="テキスト ボックス 6"/>
          <p:cNvSpPr txBox="1"/>
          <p:nvPr/>
        </p:nvSpPr>
        <p:spPr>
          <a:xfrm>
            <a:off x="556159" y="5520197"/>
            <a:ext cx="4022593" cy="369332"/>
          </a:xfrm>
          <a:prstGeom prst="rect">
            <a:avLst/>
          </a:prstGeom>
          <a:noFill/>
        </p:spPr>
        <p:txBody>
          <a:bodyPr wrap="none" rtlCol="0">
            <a:spAutoFit/>
          </a:bodyPr>
          <a:lstStyle/>
          <a:p>
            <a:r>
              <a:rPr lang="en-US" altLang="ja-JP" dirty="0"/>
              <a:t> Vertical </a:t>
            </a:r>
            <a:r>
              <a:rPr lang="en-US" altLang="ja-JP" dirty="0" err="1"/>
              <a:t>emittance</a:t>
            </a:r>
            <a:r>
              <a:rPr lang="en-US" altLang="ja-JP" dirty="0"/>
              <a:t> distribution after </a:t>
            </a:r>
            <a:r>
              <a:rPr lang="en-US" altLang="ja-JP" dirty="0" smtClean="0"/>
              <a:t>LET</a:t>
            </a:r>
            <a:endParaRPr kumimoji="1" lang="ja-JP" altLang="en-US" dirty="0"/>
          </a:p>
        </p:txBody>
      </p:sp>
      <p:sp>
        <p:nvSpPr>
          <p:cNvPr id="8" name="テキスト ボックス 7"/>
          <p:cNvSpPr txBox="1"/>
          <p:nvPr/>
        </p:nvSpPr>
        <p:spPr>
          <a:xfrm>
            <a:off x="2171412" y="2693210"/>
            <a:ext cx="1352466" cy="369332"/>
          </a:xfrm>
          <a:prstGeom prst="rect">
            <a:avLst/>
          </a:prstGeom>
          <a:noFill/>
        </p:spPr>
        <p:txBody>
          <a:bodyPr wrap="none" rtlCol="0">
            <a:spAutoFit/>
          </a:bodyPr>
          <a:lstStyle/>
          <a:p>
            <a:r>
              <a:rPr kumimoji="1" lang="en-US" altLang="ja-JP" dirty="0" smtClean="0"/>
              <a:t>100 samples</a:t>
            </a:r>
            <a:endParaRPr kumimoji="1" lang="ja-JP" altLang="en-US" dirty="0"/>
          </a:p>
        </p:txBody>
      </p:sp>
      <p:sp>
        <p:nvSpPr>
          <p:cNvPr id="9" name="テキスト ボックス 8"/>
          <p:cNvSpPr txBox="1"/>
          <p:nvPr/>
        </p:nvSpPr>
        <p:spPr>
          <a:xfrm>
            <a:off x="7599944" y="2416056"/>
            <a:ext cx="877827" cy="307777"/>
          </a:xfrm>
          <a:prstGeom prst="rect">
            <a:avLst/>
          </a:prstGeom>
          <a:solidFill>
            <a:schemeClr val="bg1"/>
          </a:solidFill>
          <a:ln>
            <a:solidFill>
              <a:schemeClr val="bg1"/>
            </a:solidFill>
          </a:ln>
        </p:spPr>
        <p:txBody>
          <a:bodyPr wrap="none" rtlCol="0">
            <a:spAutoFit/>
          </a:bodyPr>
          <a:lstStyle/>
          <a:p>
            <a:r>
              <a:rPr kumimoji="1" lang="en-US" altLang="ja-JP" sz="1400" dirty="0" smtClean="0"/>
              <a:t>No errors</a:t>
            </a:r>
            <a:endParaRPr kumimoji="1" lang="ja-JP" altLang="en-US" sz="1400" dirty="0"/>
          </a:p>
        </p:txBody>
      </p:sp>
      <p:sp>
        <p:nvSpPr>
          <p:cNvPr id="10" name="テキスト ボックス 9"/>
          <p:cNvSpPr txBox="1"/>
          <p:nvPr/>
        </p:nvSpPr>
        <p:spPr>
          <a:xfrm>
            <a:off x="7889548" y="6426160"/>
            <a:ext cx="1333080" cy="369332"/>
          </a:xfrm>
          <a:prstGeom prst="rect">
            <a:avLst/>
          </a:prstGeom>
          <a:noFill/>
        </p:spPr>
        <p:txBody>
          <a:bodyPr wrap="none" rtlCol="0">
            <a:spAutoFit/>
          </a:bodyPr>
          <a:lstStyle/>
          <a:p>
            <a:r>
              <a:rPr kumimoji="1" lang="en-US" altLang="ja-JP" dirty="0" smtClean="0"/>
              <a:t>H. Sugimoto</a:t>
            </a:r>
            <a:endParaRPr kumimoji="1" lang="ja-JP" altLang="en-US" dirty="0"/>
          </a:p>
        </p:txBody>
      </p:sp>
      <p:sp>
        <p:nvSpPr>
          <p:cNvPr id="3" name="テキスト ボックス 2"/>
          <p:cNvSpPr txBox="1"/>
          <p:nvPr/>
        </p:nvSpPr>
        <p:spPr>
          <a:xfrm>
            <a:off x="950054" y="6091780"/>
            <a:ext cx="6708161" cy="646331"/>
          </a:xfrm>
          <a:prstGeom prst="rect">
            <a:avLst/>
          </a:prstGeom>
          <a:noFill/>
        </p:spPr>
        <p:txBody>
          <a:bodyPr wrap="none" rtlCol="0">
            <a:spAutoFit/>
          </a:bodyPr>
          <a:lstStyle/>
          <a:p>
            <a:r>
              <a:rPr kumimoji="1" lang="en-US" altLang="ja-JP" dirty="0" smtClean="0">
                <a:solidFill>
                  <a:srgbClr val="0000FF"/>
                </a:solidFill>
              </a:rPr>
              <a:t>This simulation shows that the target vertical </a:t>
            </a:r>
            <a:r>
              <a:rPr kumimoji="1" lang="en-US" altLang="ja-JP" dirty="0" err="1" smtClean="0">
                <a:solidFill>
                  <a:srgbClr val="0000FF"/>
                </a:solidFill>
              </a:rPr>
              <a:t>emittance</a:t>
            </a:r>
            <a:r>
              <a:rPr kumimoji="1" lang="en-US" altLang="ja-JP" dirty="0" smtClean="0">
                <a:solidFill>
                  <a:srgbClr val="0000FF"/>
                </a:solidFill>
              </a:rPr>
              <a:t> is achievable.</a:t>
            </a:r>
          </a:p>
          <a:p>
            <a:r>
              <a:rPr lang="en-US" altLang="ja-JP" dirty="0" smtClean="0">
                <a:solidFill>
                  <a:srgbClr val="0000FF"/>
                </a:solidFill>
              </a:rPr>
              <a:t>(This simulation does not include alignment error in LCC section.)</a:t>
            </a:r>
            <a:endParaRPr kumimoji="1" lang="ja-JP" altLang="en-US" dirty="0">
              <a:solidFill>
                <a:srgbClr val="0000FF"/>
              </a:solidFill>
            </a:endParaRPr>
          </a:p>
        </p:txBody>
      </p:sp>
      <p:sp>
        <p:nvSpPr>
          <p:cNvPr id="11" name="正方形/長方形 10"/>
          <p:cNvSpPr/>
          <p:nvPr/>
        </p:nvSpPr>
        <p:spPr>
          <a:xfrm>
            <a:off x="590245" y="2123708"/>
            <a:ext cx="3824169" cy="210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flipV="1">
            <a:off x="3499688" y="2416056"/>
            <a:ext cx="0" cy="2506706"/>
          </a:xfrm>
          <a:prstGeom prst="line">
            <a:avLst/>
          </a:prstGeom>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3105176" y="1965048"/>
            <a:ext cx="789023" cy="369332"/>
          </a:xfrm>
          <a:prstGeom prst="rect">
            <a:avLst/>
          </a:prstGeom>
          <a:noFill/>
        </p:spPr>
        <p:txBody>
          <a:bodyPr wrap="none" rtlCol="0">
            <a:spAutoFit/>
          </a:bodyPr>
          <a:lstStyle/>
          <a:p>
            <a:r>
              <a:rPr kumimoji="1" lang="en-US" altLang="ja-JP" dirty="0" smtClean="0"/>
              <a:t>Target</a:t>
            </a:r>
            <a:endParaRPr kumimoji="1" lang="ja-JP" altLang="en-US" dirty="0"/>
          </a:p>
        </p:txBody>
      </p:sp>
    </p:spTree>
    <p:extLst>
      <p:ext uri="{BB962C8B-B14F-4D97-AF65-F5344CB8AC3E}">
        <p14:creationId xmlns:p14="http://schemas.microsoft.com/office/powerpoint/2010/main" val="8058139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90"/>
                </a:solidFill>
                <a:latin typeface="Marker Felt"/>
                <a:cs typeface="Marker Felt"/>
              </a:rPr>
              <a:t>Dynamic aperture with different </a:t>
            </a:r>
            <a:r>
              <a:rPr lang="en-US" altLang="ja-JP" dirty="0" smtClean="0">
                <a:solidFill>
                  <a:srgbClr val="000090"/>
                </a:solidFill>
                <a:latin typeface="Marker Felt"/>
                <a:cs typeface="Marker Felt"/>
              </a:rPr>
              <a:t>types of </a:t>
            </a:r>
            <a:r>
              <a:rPr kumimoji="1" lang="en-US" altLang="ja-JP" dirty="0" smtClean="0">
                <a:solidFill>
                  <a:srgbClr val="000090"/>
                </a:solidFill>
                <a:latin typeface="Marker Felt"/>
                <a:cs typeface="Marker Felt"/>
              </a:rPr>
              <a:t>errors</a:t>
            </a:r>
            <a:endParaRPr kumimoji="1" lang="ja-JP" altLang="en-US" dirty="0">
              <a:solidFill>
                <a:srgbClr val="000090"/>
              </a:solidFill>
              <a:latin typeface="Marker Felt"/>
              <a:cs typeface="Marker Felt"/>
            </a:endParaRPr>
          </a:p>
        </p:txBody>
      </p:sp>
      <p:pic>
        <p:nvPicPr>
          <p:cNvPr id="4" name="コンテンツ プレースホルダー 3"/>
          <p:cNvPicPr>
            <a:picLocks noGrp="1" noChangeAspect="1"/>
          </p:cNvPicPr>
          <p:nvPr>
            <p:ph idx="1"/>
          </p:nvPr>
        </p:nvPicPr>
        <p:blipFill>
          <a:blip r:embed="rId2"/>
          <a:srcRect l="-42114" r="-42114"/>
          <a:stretch>
            <a:fillRect/>
          </a:stretch>
        </p:blipFill>
        <p:spPr>
          <a:xfrm>
            <a:off x="-1027964" y="1600200"/>
            <a:ext cx="8229600" cy="4525963"/>
          </a:xfrm>
        </p:spPr>
      </p:pic>
      <p:sp>
        <p:nvSpPr>
          <p:cNvPr id="5" name="テキスト ボックス 4"/>
          <p:cNvSpPr txBox="1"/>
          <p:nvPr/>
        </p:nvSpPr>
        <p:spPr>
          <a:xfrm>
            <a:off x="4260886" y="1719631"/>
            <a:ext cx="877827" cy="307777"/>
          </a:xfrm>
          <a:prstGeom prst="rect">
            <a:avLst/>
          </a:prstGeom>
          <a:solidFill>
            <a:schemeClr val="bg1"/>
          </a:solidFill>
          <a:ln>
            <a:solidFill>
              <a:schemeClr val="bg1"/>
            </a:solidFill>
          </a:ln>
        </p:spPr>
        <p:txBody>
          <a:bodyPr wrap="none" rtlCol="0">
            <a:spAutoFit/>
          </a:bodyPr>
          <a:lstStyle/>
          <a:p>
            <a:r>
              <a:rPr kumimoji="1" lang="en-US" altLang="ja-JP" sz="1400" dirty="0" smtClean="0"/>
              <a:t>No errors</a:t>
            </a:r>
            <a:endParaRPr kumimoji="1" lang="ja-JP" altLang="en-US" sz="1400" dirty="0"/>
          </a:p>
        </p:txBody>
      </p:sp>
      <p:sp>
        <p:nvSpPr>
          <p:cNvPr id="7" name="テキスト ボックス 6"/>
          <p:cNvSpPr txBox="1"/>
          <p:nvPr/>
        </p:nvSpPr>
        <p:spPr>
          <a:xfrm>
            <a:off x="5295979" y="2273625"/>
            <a:ext cx="3890157" cy="2308324"/>
          </a:xfrm>
          <a:prstGeom prst="rect">
            <a:avLst/>
          </a:prstGeom>
          <a:noFill/>
        </p:spPr>
        <p:txBody>
          <a:bodyPr wrap="none" rtlCol="0">
            <a:spAutoFit/>
          </a:bodyPr>
          <a:lstStyle/>
          <a:p>
            <a:r>
              <a:rPr kumimoji="1" lang="en-US" altLang="ja-JP" sz="2400" dirty="0" smtClean="0"/>
              <a:t>Rotation errors of quadruples </a:t>
            </a:r>
            <a:br>
              <a:rPr kumimoji="1" lang="en-US" altLang="ja-JP" sz="2400" dirty="0" smtClean="0"/>
            </a:br>
            <a:r>
              <a:rPr kumimoji="1" lang="en-US" altLang="ja-JP" sz="2400" dirty="0" smtClean="0"/>
              <a:t>seems most dangerous.</a:t>
            </a:r>
          </a:p>
          <a:p>
            <a:endParaRPr lang="en-US" altLang="ja-JP" sz="2400" dirty="0"/>
          </a:p>
          <a:p>
            <a:r>
              <a:rPr kumimoji="1" lang="en-US" altLang="ja-JP" sz="2400" dirty="0" smtClean="0"/>
              <a:t>We may have to rethink </a:t>
            </a:r>
            <a:br>
              <a:rPr kumimoji="1" lang="en-US" altLang="ja-JP" sz="2400" dirty="0" smtClean="0"/>
            </a:br>
            <a:r>
              <a:rPr kumimoji="1" lang="en-US" altLang="ja-JP" sz="2400" dirty="0" smtClean="0"/>
              <a:t>tolerance</a:t>
            </a:r>
            <a:r>
              <a:rPr lang="en-US" altLang="ja-JP" sz="2400" dirty="0"/>
              <a:t> </a:t>
            </a:r>
            <a:r>
              <a:rPr kumimoji="1" lang="en-US" altLang="ja-JP" sz="2400" dirty="0" smtClean="0"/>
              <a:t>of rotation errors </a:t>
            </a:r>
            <a:br>
              <a:rPr kumimoji="1" lang="en-US" altLang="ja-JP" sz="2400" dirty="0" smtClean="0"/>
            </a:br>
            <a:r>
              <a:rPr kumimoji="1" lang="en-US" altLang="ja-JP" sz="2400" dirty="0" smtClean="0"/>
              <a:t>of normal </a:t>
            </a:r>
            <a:r>
              <a:rPr kumimoji="1" lang="en-US" altLang="ja-JP" sz="2400" dirty="0" err="1" smtClean="0"/>
              <a:t>q</a:t>
            </a:r>
            <a:r>
              <a:rPr lang="en-US" altLang="ja-JP" sz="2400" dirty="0" err="1" smtClean="0"/>
              <a:t>uadrupoles</a:t>
            </a:r>
            <a:r>
              <a:rPr lang="en-US" altLang="ja-JP" sz="2400" dirty="0" smtClean="0"/>
              <a:t>.</a:t>
            </a:r>
            <a:endParaRPr kumimoji="1" lang="ja-JP" altLang="en-US" sz="2400" dirty="0"/>
          </a:p>
        </p:txBody>
      </p:sp>
      <p:sp>
        <p:nvSpPr>
          <p:cNvPr id="6" name="テキスト ボックス 5"/>
          <p:cNvSpPr txBox="1"/>
          <p:nvPr/>
        </p:nvSpPr>
        <p:spPr>
          <a:xfrm>
            <a:off x="7889548" y="6426160"/>
            <a:ext cx="1333080" cy="369332"/>
          </a:xfrm>
          <a:prstGeom prst="rect">
            <a:avLst/>
          </a:prstGeom>
          <a:noFill/>
        </p:spPr>
        <p:txBody>
          <a:bodyPr wrap="none" rtlCol="0">
            <a:spAutoFit/>
          </a:bodyPr>
          <a:lstStyle/>
          <a:p>
            <a:r>
              <a:rPr kumimoji="1" lang="en-US" altLang="ja-JP" dirty="0" smtClean="0"/>
              <a:t>H. Sugimoto</a:t>
            </a:r>
            <a:endParaRPr kumimoji="1" lang="ja-JP" altLang="en-US" dirty="0"/>
          </a:p>
        </p:txBody>
      </p:sp>
    </p:spTree>
    <p:extLst>
      <p:ext uri="{BB962C8B-B14F-4D97-AF65-F5344CB8AC3E}">
        <p14:creationId xmlns:p14="http://schemas.microsoft.com/office/powerpoint/2010/main" val="14050761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152400"/>
            <a:ext cx="7772400" cy="1143000"/>
          </a:xfrm>
        </p:spPr>
        <p:txBody>
          <a:bodyPr/>
          <a:lstStyle/>
          <a:p>
            <a:r>
              <a:rPr lang="en-US" altLang="ja-JP" sz="4000" dirty="0">
                <a:solidFill>
                  <a:srgbClr val="000090"/>
                </a:solidFill>
                <a:latin typeface="Marker Felt" charset="0"/>
                <a:cs typeface="Marker Felt" charset="0"/>
              </a:rPr>
              <a:t>KEKB B-Factory</a:t>
            </a:r>
          </a:p>
        </p:txBody>
      </p:sp>
      <p:grpSp>
        <p:nvGrpSpPr>
          <p:cNvPr id="2" name="Group 3"/>
          <p:cNvGrpSpPr>
            <a:grpSpLocks/>
          </p:cNvGrpSpPr>
          <p:nvPr/>
        </p:nvGrpSpPr>
        <p:grpSpPr bwMode="auto">
          <a:xfrm>
            <a:off x="4572000" y="1138238"/>
            <a:ext cx="4445000" cy="5035550"/>
            <a:chOff x="0" y="588"/>
            <a:chExt cx="2800" cy="3732"/>
          </a:xfrm>
        </p:grpSpPr>
        <p:grpSp>
          <p:nvGrpSpPr>
            <p:cNvPr id="21517" name="Group 4"/>
            <p:cNvGrpSpPr>
              <a:grpSpLocks/>
            </p:cNvGrpSpPr>
            <p:nvPr/>
          </p:nvGrpSpPr>
          <p:grpSpPr bwMode="auto">
            <a:xfrm>
              <a:off x="0" y="588"/>
              <a:ext cx="2800" cy="3732"/>
              <a:chOff x="0" y="588"/>
              <a:chExt cx="2800" cy="3732"/>
            </a:xfrm>
          </p:grpSpPr>
          <p:grpSp>
            <p:nvGrpSpPr>
              <p:cNvPr id="21519" name="Group 5"/>
              <p:cNvGrpSpPr>
                <a:grpSpLocks/>
              </p:cNvGrpSpPr>
              <p:nvPr/>
            </p:nvGrpSpPr>
            <p:grpSpPr bwMode="auto">
              <a:xfrm>
                <a:off x="0" y="602"/>
                <a:ext cx="2800" cy="3718"/>
                <a:chOff x="0" y="359"/>
                <a:chExt cx="2800" cy="3718"/>
              </a:xfrm>
            </p:grpSpPr>
            <p:pic>
              <p:nvPicPr>
                <p:cNvPr id="21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
                  <a:ext cx="2800" cy="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Freeform 7"/>
                <p:cNvSpPr>
                  <a:spLocks/>
                </p:cNvSpPr>
                <p:nvPr/>
              </p:nvSpPr>
              <p:spPr bwMode="auto">
                <a:xfrm>
                  <a:off x="2152" y="518"/>
                  <a:ext cx="382" cy="329"/>
                </a:xfrm>
                <a:custGeom>
                  <a:avLst/>
                  <a:gdLst>
                    <a:gd name="T0" fmla="*/ 0 w 382"/>
                    <a:gd name="T1" fmla="*/ 0 h 329"/>
                    <a:gd name="T2" fmla="*/ 75 w 382"/>
                    <a:gd name="T3" fmla="*/ 6 h 329"/>
                    <a:gd name="T4" fmla="*/ 162 w 382"/>
                    <a:gd name="T5" fmla="*/ 35 h 329"/>
                    <a:gd name="T6" fmla="*/ 213 w 382"/>
                    <a:gd name="T7" fmla="*/ 46 h 329"/>
                    <a:gd name="T8" fmla="*/ 248 w 382"/>
                    <a:gd name="T9" fmla="*/ 58 h 329"/>
                    <a:gd name="T10" fmla="*/ 288 w 382"/>
                    <a:gd name="T11" fmla="*/ 104 h 329"/>
                    <a:gd name="T12" fmla="*/ 311 w 382"/>
                    <a:gd name="T13" fmla="*/ 138 h 329"/>
                    <a:gd name="T14" fmla="*/ 369 w 382"/>
                    <a:gd name="T15" fmla="*/ 248 h 329"/>
                    <a:gd name="T16" fmla="*/ 323 w 382"/>
                    <a:gd name="T17" fmla="*/ 299 h 329"/>
                    <a:gd name="T18" fmla="*/ 271 w 382"/>
                    <a:gd name="T19" fmla="*/ 328 h 329"/>
                    <a:gd name="T20" fmla="*/ 196 w 382"/>
                    <a:gd name="T21" fmla="*/ 323 h 329"/>
                    <a:gd name="T22" fmla="*/ 185 w 382"/>
                    <a:gd name="T23" fmla="*/ 305 h 329"/>
                    <a:gd name="T24" fmla="*/ 150 w 382"/>
                    <a:gd name="T25" fmla="*/ 288 h 329"/>
                    <a:gd name="T26" fmla="*/ 23 w 382"/>
                    <a:gd name="T27" fmla="*/ 156 h 329"/>
                    <a:gd name="T28" fmla="*/ 35 w 382"/>
                    <a:gd name="T29" fmla="*/ 58 h 329"/>
                    <a:gd name="T30" fmla="*/ 0 w 382"/>
                    <a:gd name="T31" fmla="*/ 0 h 3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29"/>
                    <a:gd name="T50" fmla="*/ 382 w 382"/>
                    <a:gd name="T51" fmla="*/ 329 h 3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29">
                      <a:moveTo>
                        <a:pt x="0" y="0"/>
                      </a:moveTo>
                      <a:cubicBezTo>
                        <a:pt x="25" y="2"/>
                        <a:pt x="50" y="2"/>
                        <a:pt x="75" y="6"/>
                      </a:cubicBezTo>
                      <a:cubicBezTo>
                        <a:pt x="104" y="9"/>
                        <a:pt x="132" y="29"/>
                        <a:pt x="162" y="35"/>
                      </a:cubicBezTo>
                      <a:cubicBezTo>
                        <a:pt x="183" y="38"/>
                        <a:pt x="192" y="39"/>
                        <a:pt x="213" y="46"/>
                      </a:cubicBezTo>
                      <a:cubicBezTo>
                        <a:pt x="224" y="49"/>
                        <a:pt x="248" y="58"/>
                        <a:pt x="248" y="58"/>
                      </a:cubicBezTo>
                      <a:cubicBezTo>
                        <a:pt x="274" y="97"/>
                        <a:pt x="259" y="84"/>
                        <a:pt x="288" y="104"/>
                      </a:cubicBezTo>
                      <a:cubicBezTo>
                        <a:pt x="295" y="115"/>
                        <a:pt x="306" y="125"/>
                        <a:pt x="311" y="138"/>
                      </a:cubicBezTo>
                      <a:cubicBezTo>
                        <a:pt x="325" y="179"/>
                        <a:pt x="330" y="222"/>
                        <a:pt x="369" y="248"/>
                      </a:cubicBezTo>
                      <a:cubicBezTo>
                        <a:pt x="382" y="299"/>
                        <a:pt x="364" y="286"/>
                        <a:pt x="323" y="299"/>
                      </a:cubicBezTo>
                      <a:cubicBezTo>
                        <a:pt x="283" y="326"/>
                        <a:pt x="301" y="319"/>
                        <a:pt x="271" y="328"/>
                      </a:cubicBezTo>
                      <a:cubicBezTo>
                        <a:pt x="246" y="326"/>
                        <a:pt x="220" y="329"/>
                        <a:pt x="196" y="323"/>
                      </a:cubicBezTo>
                      <a:cubicBezTo>
                        <a:pt x="189" y="321"/>
                        <a:pt x="190" y="309"/>
                        <a:pt x="185" y="305"/>
                      </a:cubicBezTo>
                      <a:cubicBezTo>
                        <a:pt x="175" y="296"/>
                        <a:pt x="160" y="295"/>
                        <a:pt x="150" y="288"/>
                      </a:cubicBezTo>
                      <a:cubicBezTo>
                        <a:pt x="115" y="235"/>
                        <a:pt x="86" y="173"/>
                        <a:pt x="23" y="156"/>
                      </a:cubicBezTo>
                      <a:cubicBezTo>
                        <a:pt x="11" y="115"/>
                        <a:pt x="9" y="94"/>
                        <a:pt x="35" y="58"/>
                      </a:cubicBezTo>
                      <a:cubicBezTo>
                        <a:pt x="18" y="17"/>
                        <a:pt x="29" y="37"/>
                        <a:pt x="0" y="0"/>
                      </a:cubicBezTo>
                      <a:close/>
                    </a:path>
                  </a:pathLst>
                </a:custGeom>
                <a:solidFill>
                  <a:schemeClr val="bg1"/>
                </a:solidFill>
                <a:ln w="9525">
                  <a:solidFill>
                    <a:schemeClr val="bg1"/>
                  </a:solidFill>
                  <a:round/>
                  <a:headEnd/>
                  <a:tailEnd/>
                </a:ln>
              </p:spPr>
              <p:txBody>
                <a:bodyPr wrap="none" anchor="ctr"/>
                <a:lstStyle/>
                <a:p>
                  <a:endParaRPr lang="ja-JP" altLang="en-US"/>
                </a:p>
              </p:txBody>
            </p:sp>
            <p:sp>
              <p:nvSpPr>
                <p:cNvPr id="21533" name="Freeform 8"/>
                <p:cNvSpPr>
                  <a:spLocks/>
                </p:cNvSpPr>
                <p:nvPr/>
              </p:nvSpPr>
              <p:spPr bwMode="auto">
                <a:xfrm>
                  <a:off x="1669" y="1583"/>
                  <a:ext cx="340" cy="208"/>
                </a:xfrm>
                <a:custGeom>
                  <a:avLst/>
                  <a:gdLst>
                    <a:gd name="T0" fmla="*/ 0 w 340"/>
                    <a:gd name="T1" fmla="*/ 0 h 208"/>
                    <a:gd name="T2" fmla="*/ 29 w 340"/>
                    <a:gd name="T3" fmla="*/ 51 h 208"/>
                    <a:gd name="T4" fmla="*/ 40 w 340"/>
                    <a:gd name="T5" fmla="*/ 149 h 208"/>
                    <a:gd name="T6" fmla="*/ 127 w 340"/>
                    <a:gd name="T7" fmla="*/ 172 h 208"/>
                    <a:gd name="T8" fmla="*/ 340 w 340"/>
                    <a:gd name="T9" fmla="*/ 138 h 208"/>
                    <a:gd name="T10" fmla="*/ 334 w 340"/>
                    <a:gd name="T11" fmla="*/ 103 h 208"/>
                    <a:gd name="T12" fmla="*/ 265 w 340"/>
                    <a:gd name="T13" fmla="*/ 69 h 208"/>
                    <a:gd name="T14" fmla="*/ 115 w 340"/>
                    <a:gd name="T15" fmla="*/ 11 h 208"/>
                    <a:gd name="T16" fmla="*/ 0 w 340"/>
                    <a:gd name="T17" fmla="*/ 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0"/>
                    <a:gd name="T28" fmla="*/ 0 h 208"/>
                    <a:gd name="T29" fmla="*/ 340 w 340"/>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0" h="208">
                      <a:moveTo>
                        <a:pt x="0" y="0"/>
                      </a:moveTo>
                      <a:cubicBezTo>
                        <a:pt x="6" y="18"/>
                        <a:pt x="29" y="51"/>
                        <a:pt x="29" y="51"/>
                      </a:cubicBezTo>
                      <a:cubicBezTo>
                        <a:pt x="39" y="82"/>
                        <a:pt x="26" y="118"/>
                        <a:pt x="40" y="149"/>
                      </a:cubicBezTo>
                      <a:cubicBezTo>
                        <a:pt x="45" y="161"/>
                        <a:pt x="114" y="170"/>
                        <a:pt x="127" y="172"/>
                      </a:cubicBezTo>
                      <a:cubicBezTo>
                        <a:pt x="233" y="169"/>
                        <a:pt x="290" y="208"/>
                        <a:pt x="340" y="138"/>
                      </a:cubicBezTo>
                      <a:cubicBezTo>
                        <a:pt x="338" y="126"/>
                        <a:pt x="340" y="112"/>
                        <a:pt x="334" y="103"/>
                      </a:cubicBezTo>
                      <a:cubicBezTo>
                        <a:pt x="320" y="83"/>
                        <a:pt x="286" y="75"/>
                        <a:pt x="265" y="69"/>
                      </a:cubicBezTo>
                      <a:cubicBezTo>
                        <a:pt x="217" y="35"/>
                        <a:pt x="172" y="19"/>
                        <a:pt x="115" y="11"/>
                      </a:cubicBezTo>
                      <a:cubicBezTo>
                        <a:pt x="5" y="17"/>
                        <a:pt x="31" y="45"/>
                        <a:pt x="0" y="0"/>
                      </a:cubicBezTo>
                      <a:close/>
                    </a:path>
                  </a:pathLst>
                </a:custGeom>
                <a:solidFill>
                  <a:schemeClr val="bg1"/>
                </a:solidFill>
                <a:ln w="9525">
                  <a:solidFill>
                    <a:schemeClr val="bg1"/>
                  </a:solidFill>
                  <a:round/>
                  <a:headEnd/>
                  <a:tailEnd/>
                </a:ln>
              </p:spPr>
              <p:txBody>
                <a:bodyPr wrap="none" anchor="ctr"/>
                <a:lstStyle/>
                <a:p>
                  <a:endParaRPr lang="ja-JP" altLang="en-US"/>
                </a:p>
              </p:txBody>
            </p:sp>
            <p:sp>
              <p:nvSpPr>
                <p:cNvPr id="21534" name="Rectangle 9"/>
                <p:cNvSpPr>
                  <a:spLocks noChangeArrowheads="1"/>
                </p:cNvSpPr>
                <p:nvPr/>
              </p:nvSpPr>
              <p:spPr bwMode="auto">
                <a:xfrm>
                  <a:off x="1922" y="2901"/>
                  <a:ext cx="530" cy="201"/>
                </a:xfrm>
                <a:prstGeom prst="rect">
                  <a:avLst/>
                </a:prstGeom>
                <a:solidFill>
                  <a:schemeClr val="bg1"/>
                </a:solidFill>
                <a:ln w="9525">
                  <a:solidFill>
                    <a:schemeClr val="bg1"/>
                  </a:solidFill>
                  <a:miter lim="800000"/>
                  <a:headEnd/>
                  <a:tailEnd/>
                </a:ln>
              </p:spPr>
              <p:txBody>
                <a:bodyPr wrap="none" anchor="ctr"/>
                <a:lstStyle/>
                <a:p>
                  <a:pPr algn="ctr"/>
                  <a:endParaRPr lang="ja-JP" altLang="en-US">
                    <a:solidFill>
                      <a:schemeClr val="bg1"/>
                    </a:solidFill>
                    <a:latin typeface="Lucida Grande" charset="0"/>
                    <a:ea typeface="Osaka" charset="0"/>
                    <a:cs typeface="Osaka" charset="0"/>
                  </a:endParaRPr>
                </a:p>
              </p:txBody>
            </p:sp>
          </p:grpSp>
          <p:sp>
            <p:nvSpPr>
              <p:cNvPr id="21520" name="Text Box 10"/>
              <p:cNvSpPr txBox="1">
                <a:spLocks noChangeArrowheads="1"/>
              </p:cNvSpPr>
              <p:nvPr/>
            </p:nvSpPr>
            <p:spPr bwMode="auto">
              <a:xfrm>
                <a:off x="126" y="588"/>
                <a:ext cx="842"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Superconducting cavities (HER)</a:t>
                </a:r>
              </a:p>
            </p:txBody>
          </p:sp>
          <p:sp>
            <p:nvSpPr>
              <p:cNvPr id="21521" name="Text Box 11"/>
              <p:cNvSpPr txBox="1">
                <a:spLocks noChangeArrowheads="1"/>
              </p:cNvSpPr>
              <p:nvPr/>
            </p:nvSpPr>
            <p:spPr bwMode="auto">
              <a:xfrm>
                <a:off x="1552" y="946"/>
                <a:ext cx="227"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a:t>
                </a:r>
              </a:p>
            </p:txBody>
          </p:sp>
          <p:sp>
            <p:nvSpPr>
              <p:cNvPr id="21522" name="Line 12"/>
              <p:cNvSpPr>
                <a:spLocks noChangeShapeType="1"/>
              </p:cNvSpPr>
              <p:nvPr/>
            </p:nvSpPr>
            <p:spPr bwMode="auto">
              <a:xfrm flipH="1" flipV="1">
                <a:off x="2153" y="1185"/>
                <a:ext cx="133" cy="65"/>
              </a:xfrm>
              <a:prstGeom prst="line">
                <a:avLst/>
              </a:prstGeom>
              <a:noFill/>
              <a:ln w="28575">
                <a:solidFill>
                  <a:srgbClr val="E7512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3" name="Text Box 13"/>
              <p:cNvSpPr txBox="1">
                <a:spLocks noChangeArrowheads="1"/>
              </p:cNvSpPr>
              <p:nvPr/>
            </p:nvSpPr>
            <p:spPr bwMode="auto">
              <a:xfrm>
                <a:off x="2190" y="1229"/>
                <a:ext cx="22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a:t>
                </a:r>
              </a:p>
            </p:txBody>
          </p:sp>
          <p:sp>
            <p:nvSpPr>
              <p:cNvPr id="21524" name="Line 14"/>
              <p:cNvSpPr>
                <a:spLocks noChangeShapeType="1"/>
              </p:cNvSpPr>
              <p:nvPr/>
            </p:nvSpPr>
            <p:spPr bwMode="auto">
              <a:xfrm>
                <a:off x="1733" y="994"/>
                <a:ext cx="146" cy="72"/>
              </a:xfrm>
              <a:prstGeom prst="line">
                <a:avLst/>
              </a:prstGeom>
              <a:noFill/>
              <a:ln w="28575">
                <a:solidFill>
                  <a:srgbClr val="00A5F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1525" name="Text Box 15"/>
              <p:cNvSpPr txBox="1">
                <a:spLocks noChangeArrowheads="1"/>
              </p:cNvSpPr>
              <p:nvPr/>
            </p:nvSpPr>
            <p:spPr bwMode="auto">
              <a:xfrm>
                <a:off x="121" y="2065"/>
                <a:ext cx="72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ARES copper cavities (LER)</a:t>
                </a:r>
              </a:p>
            </p:txBody>
          </p:sp>
          <p:sp>
            <p:nvSpPr>
              <p:cNvPr id="21526" name="Text Box 16"/>
              <p:cNvSpPr txBox="1">
                <a:spLocks noChangeArrowheads="1"/>
              </p:cNvSpPr>
              <p:nvPr/>
            </p:nvSpPr>
            <p:spPr bwMode="auto">
              <a:xfrm>
                <a:off x="873" y="2892"/>
                <a:ext cx="5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8 GeV e- 3.5 GeV e+ Linac</a:t>
                </a:r>
              </a:p>
            </p:txBody>
          </p:sp>
          <p:sp>
            <p:nvSpPr>
              <p:cNvPr id="21527" name="Text Box 17"/>
              <p:cNvSpPr txBox="1">
                <a:spLocks noChangeArrowheads="1"/>
              </p:cNvSpPr>
              <p:nvPr/>
            </p:nvSpPr>
            <p:spPr bwMode="auto">
              <a:xfrm>
                <a:off x="1851" y="3194"/>
                <a:ext cx="54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e+ target</a:t>
                </a:r>
              </a:p>
            </p:txBody>
          </p:sp>
          <p:sp>
            <p:nvSpPr>
              <p:cNvPr id="21528" name="Text Box 18"/>
              <p:cNvSpPr txBox="1">
                <a:spLocks noChangeArrowheads="1"/>
              </p:cNvSpPr>
              <p:nvPr/>
            </p:nvSpPr>
            <p:spPr bwMode="auto">
              <a:xfrm>
                <a:off x="1582" y="1517"/>
                <a:ext cx="72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ARES copper cavities (HER)</a:t>
                </a:r>
              </a:p>
            </p:txBody>
          </p:sp>
          <p:sp>
            <p:nvSpPr>
              <p:cNvPr id="21529" name="Text Box 19"/>
              <p:cNvSpPr txBox="1">
                <a:spLocks noChangeArrowheads="1"/>
              </p:cNvSpPr>
              <p:nvPr/>
            </p:nvSpPr>
            <p:spPr bwMode="auto">
              <a:xfrm>
                <a:off x="2076" y="777"/>
                <a:ext cx="72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Belle detector</a:t>
                </a:r>
              </a:p>
            </p:txBody>
          </p:sp>
          <p:sp>
            <p:nvSpPr>
              <p:cNvPr id="21530" name="Text Box 20"/>
              <p:cNvSpPr txBox="1">
                <a:spLocks noChangeArrowheads="1"/>
              </p:cNvSpPr>
              <p:nvPr/>
            </p:nvSpPr>
            <p:spPr bwMode="auto">
              <a:xfrm>
                <a:off x="620" y="1188"/>
                <a:ext cx="179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lnSpc>
                    <a:spcPct val="80000"/>
                  </a:lnSpc>
                  <a:spcBef>
                    <a:spcPct val="50000"/>
                  </a:spcBef>
                </a:pPr>
                <a:r>
                  <a:rPr lang="en-US" altLang="ja-JP" sz="1800" u="sng">
                    <a:latin typeface="Lucida Grande" charset="0"/>
                    <a:ea typeface="Osaka" charset="0"/>
                    <a:cs typeface="Osaka" charset="0"/>
                  </a:rPr>
                  <a:t>KEKB B-Factory</a:t>
                </a:r>
              </a:p>
            </p:txBody>
          </p:sp>
        </p:grpSp>
        <p:sp>
          <p:nvSpPr>
            <p:cNvPr id="21518" name="Text Box 21"/>
            <p:cNvSpPr txBox="1">
              <a:spLocks noChangeArrowheads="1"/>
            </p:cNvSpPr>
            <p:nvPr/>
          </p:nvSpPr>
          <p:spPr bwMode="auto">
            <a:xfrm>
              <a:off x="1830" y="2281"/>
              <a:ext cx="595"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spcBef>
                  <a:spcPct val="50000"/>
                </a:spcBef>
              </a:pPr>
              <a:r>
                <a:rPr lang="en-US" altLang="ja-JP" sz="1000">
                  <a:latin typeface="Lucida Grande" charset="0"/>
                  <a:ea typeface="Osaka" charset="0"/>
                  <a:cs typeface="Osaka" charset="0"/>
                </a:rPr>
                <a:t>TRISTAN tunnel</a:t>
              </a:r>
            </a:p>
          </p:txBody>
        </p:sp>
      </p:grpSp>
      <p:sp>
        <p:nvSpPr>
          <p:cNvPr id="19460" name="Text Box 23"/>
          <p:cNvSpPr txBox="1">
            <a:spLocks noChangeArrowheads="1"/>
          </p:cNvSpPr>
          <p:nvPr/>
        </p:nvSpPr>
        <p:spPr bwMode="auto">
          <a:xfrm>
            <a:off x="0" y="2116138"/>
            <a:ext cx="63833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4572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endParaRPr lang="en-US" altLang="ja-JP" sz="1800">
              <a:latin typeface="Marker Felt" charset="0"/>
              <a:cs typeface="Marker Felt" charset="0"/>
            </a:endParaRPr>
          </a:p>
          <a:p>
            <a:r>
              <a:rPr lang="en-US" altLang="ja-JP">
                <a:latin typeface="Marker Felt" charset="0"/>
                <a:cs typeface="Marker Felt" charset="0"/>
              </a:rPr>
              <a:t>♦World-highest Peak Luminosity</a:t>
            </a:r>
            <a:endParaRPr lang="en-US" altLang="ja-JP" sz="1800">
              <a:latin typeface="Lucida Sans" charset="0"/>
              <a:cs typeface="Lucida Sans" charset="0"/>
            </a:endParaRPr>
          </a:p>
          <a:p>
            <a:pPr lvl="2">
              <a:buFontTx/>
              <a:buChar char="•"/>
            </a:pPr>
            <a:r>
              <a:rPr lang="en-US" altLang="ja-JP" sz="1800">
                <a:solidFill>
                  <a:srgbClr val="FF0000"/>
                </a:solidFill>
                <a:latin typeface="Lucida Sans" charset="0"/>
                <a:cs typeface="Lucida Sans" charset="0"/>
              </a:rPr>
              <a:t>2.11 x 10</a:t>
            </a:r>
            <a:r>
              <a:rPr lang="en-US" altLang="ja-JP" sz="1800" baseline="30000">
                <a:solidFill>
                  <a:srgbClr val="FF0000"/>
                </a:solidFill>
                <a:latin typeface="Lucida Sans" charset="0"/>
                <a:cs typeface="Lucida Sans" charset="0"/>
              </a:rPr>
              <a:t>34</a:t>
            </a:r>
            <a:r>
              <a:rPr lang="en-US" altLang="ja-JP" sz="1800">
                <a:solidFill>
                  <a:srgbClr val="FF0000"/>
                </a:solidFill>
                <a:latin typeface="Lucida Sans" charset="0"/>
                <a:cs typeface="Lucida Sans" charset="0"/>
              </a:rPr>
              <a:t>cm</a:t>
            </a:r>
            <a:r>
              <a:rPr lang="en-US" altLang="ja-JP" sz="1800" baseline="30000">
                <a:solidFill>
                  <a:srgbClr val="FF0000"/>
                </a:solidFill>
                <a:latin typeface="Lucida Sans" charset="0"/>
                <a:cs typeface="Lucida Sans" charset="0"/>
              </a:rPr>
              <a:t>-2</a:t>
            </a:r>
            <a:r>
              <a:rPr lang="en-US" altLang="ja-JP" sz="1800">
                <a:solidFill>
                  <a:srgbClr val="FF0000"/>
                </a:solidFill>
                <a:latin typeface="Lucida Sans" charset="0"/>
                <a:cs typeface="Lucida Sans" charset="0"/>
              </a:rPr>
              <a:t>s</a:t>
            </a:r>
            <a:r>
              <a:rPr lang="en-US" altLang="ja-JP" sz="1800" baseline="30000">
                <a:solidFill>
                  <a:srgbClr val="FF0000"/>
                </a:solidFill>
                <a:latin typeface="Lucida Sans" charset="0"/>
                <a:cs typeface="Lucida Sans" charset="0"/>
              </a:rPr>
              <a:t>-1 </a:t>
            </a:r>
          </a:p>
          <a:p>
            <a:pPr lvl="2">
              <a:buFontTx/>
              <a:buChar char="•"/>
            </a:pPr>
            <a:r>
              <a:rPr lang="en-US" altLang="ja-JP" sz="1800">
                <a:solidFill>
                  <a:srgbClr val="FF0000"/>
                </a:solidFill>
                <a:latin typeface="Lucida Sans" charset="0"/>
                <a:cs typeface="Lucida Sans" charset="0"/>
              </a:rPr>
              <a:t>Twice as high as design value</a:t>
            </a:r>
            <a:endParaRPr lang="en-US" altLang="ja-JP" sz="1800">
              <a:latin typeface="Lucida Sans" charset="0"/>
              <a:cs typeface="Lucida Sans" charset="0"/>
            </a:endParaRPr>
          </a:p>
        </p:txBody>
      </p:sp>
      <p:sp>
        <p:nvSpPr>
          <p:cNvPr id="29" name="テキスト ボックス 28"/>
          <p:cNvSpPr txBox="1">
            <a:spLocks noChangeArrowheads="1"/>
          </p:cNvSpPr>
          <p:nvPr/>
        </p:nvSpPr>
        <p:spPr bwMode="auto">
          <a:xfrm>
            <a:off x="0" y="3654425"/>
            <a:ext cx="5365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dirty="0">
                <a:latin typeface="Marker Felt" charset="0"/>
                <a:cs typeface="Marker Felt" charset="0"/>
              </a:rPr>
              <a:t>♦World-highest Integrated Luminosity</a:t>
            </a:r>
          </a:p>
          <a:p>
            <a:pPr lvl="1">
              <a:buFontTx/>
              <a:buChar char="•"/>
            </a:pPr>
            <a:r>
              <a:rPr lang="en-US" altLang="ja-JP" sz="1800" dirty="0">
                <a:latin typeface="Lucida Sans" charset="0"/>
                <a:cs typeface="Marker Felt" charset="0"/>
              </a:rPr>
              <a:t> </a:t>
            </a:r>
            <a:r>
              <a:rPr lang="en-US" altLang="ja-JP" sz="1800" dirty="0">
                <a:solidFill>
                  <a:srgbClr val="FF0000"/>
                </a:solidFill>
                <a:latin typeface="Lucida Sans" charset="0"/>
                <a:cs typeface="Marker Felt" charset="0"/>
              </a:rPr>
              <a:t>Total: </a:t>
            </a:r>
            <a:r>
              <a:rPr lang="en-US" altLang="ja-JP" sz="1800" dirty="0" smtClean="0">
                <a:solidFill>
                  <a:srgbClr val="FF0000"/>
                </a:solidFill>
                <a:latin typeface="Lucida Sans" charset="0"/>
                <a:cs typeface="Marker Felt" charset="0"/>
              </a:rPr>
              <a:t>1041fb</a:t>
            </a:r>
            <a:r>
              <a:rPr lang="en-US" altLang="ja-JP" sz="1800" baseline="30000" dirty="0">
                <a:solidFill>
                  <a:srgbClr val="FF0000"/>
                </a:solidFill>
                <a:latin typeface="Lucida Sans" charset="0"/>
                <a:cs typeface="Marker Felt" charset="0"/>
              </a:rPr>
              <a:t>-1</a:t>
            </a:r>
            <a:r>
              <a:rPr lang="en-US" altLang="ja-JP" sz="1800" dirty="0">
                <a:solidFill>
                  <a:srgbClr val="FF0000"/>
                </a:solidFill>
                <a:latin typeface="Lucida Sans" charset="0"/>
                <a:cs typeface="Marker Felt" charset="0"/>
              </a:rPr>
              <a:t> </a:t>
            </a:r>
            <a:r>
              <a:rPr lang="en-US" altLang="ja-JP" sz="1800" dirty="0">
                <a:latin typeface="Lucida Sans" charset="0"/>
                <a:cs typeface="Marker Felt" charset="0"/>
              </a:rPr>
              <a:t>as of June 30</a:t>
            </a:r>
            <a:r>
              <a:rPr lang="en-US" altLang="ja-JP" sz="1800" baseline="30000" dirty="0">
                <a:latin typeface="Lucida Sans" charset="0"/>
                <a:cs typeface="Marker Felt" charset="0"/>
              </a:rPr>
              <a:t>th</a:t>
            </a:r>
            <a:r>
              <a:rPr lang="en-US" altLang="ja-JP" sz="1800" dirty="0">
                <a:latin typeface="Lucida Sans" charset="0"/>
                <a:cs typeface="Marker Felt" charset="0"/>
              </a:rPr>
              <a:t> 2010</a:t>
            </a:r>
          </a:p>
        </p:txBody>
      </p:sp>
      <p:grpSp>
        <p:nvGrpSpPr>
          <p:cNvPr id="5" name="図形グループ 31"/>
          <p:cNvGrpSpPr>
            <a:grpSpLocks/>
          </p:cNvGrpSpPr>
          <p:nvPr/>
        </p:nvGrpSpPr>
        <p:grpSpPr bwMode="auto">
          <a:xfrm>
            <a:off x="484188" y="409575"/>
            <a:ext cx="7735887" cy="5340350"/>
            <a:chOff x="483419" y="410220"/>
            <a:chExt cx="7735918" cy="5340037"/>
          </a:xfrm>
        </p:grpSpPr>
        <p:grpSp>
          <p:nvGrpSpPr>
            <p:cNvPr id="21512" name="図形グループ 27"/>
            <p:cNvGrpSpPr>
              <a:grpSpLocks/>
            </p:cNvGrpSpPr>
            <p:nvPr/>
          </p:nvGrpSpPr>
          <p:grpSpPr bwMode="auto">
            <a:xfrm>
              <a:off x="5908675" y="410220"/>
              <a:ext cx="2310662" cy="1405915"/>
              <a:chOff x="5908675" y="410220"/>
              <a:chExt cx="2310662" cy="1405915"/>
            </a:xfrm>
          </p:grpSpPr>
          <p:cxnSp>
            <p:nvCxnSpPr>
              <p:cNvPr id="24" name="直線矢印コネクタ 23"/>
              <p:cNvCxnSpPr/>
              <p:nvPr/>
            </p:nvCxnSpPr>
            <p:spPr>
              <a:xfrm rot="5400000">
                <a:off x="5665869" y="930076"/>
                <a:ext cx="1128646" cy="6445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rot="5400000">
                <a:off x="5976217" y="959454"/>
                <a:ext cx="847676" cy="304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34993" y="410220"/>
                <a:ext cx="1684344" cy="70798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2000" smtClean="0">
                    <a:solidFill>
                      <a:srgbClr val="FF0000"/>
                    </a:solidFill>
                    <a:latin typeface="Calibri" charset="0"/>
                  </a:rPr>
                  <a:t>Crab cavities</a:t>
                </a:r>
              </a:p>
              <a:p>
                <a:pPr>
                  <a:defRPr/>
                </a:pPr>
                <a:r>
                  <a:rPr lang="en-US" altLang="ja-JP" sz="2000" smtClean="0">
                    <a:solidFill>
                      <a:srgbClr val="FF0000"/>
                    </a:solidFill>
                    <a:latin typeface="Calibri" charset="0"/>
                  </a:rPr>
                  <a:t>1 for each ring</a:t>
                </a:r>
                <a:endParaRPr lang="ja-JP" altLang="en-US" sz="2000" smtClean="0">
                  <a:solidFill>
                    <a:srgbClr val="FF0000"/>
                  </a:solidFill>
                  <a:latin typeface="Calibri" charset="0"/>
                </a:endParaRPr>
              </a:p>
            </p:txBody>
          </p:sp>
        </p:grpSp>
        <p:sp>
          <p:nvSpPr>
            <p:cNvPr id="21513" name="テキスト ボックス 29"/>
            <p:cNvSpPr txBox="1">
              <a:spLocks noChangeArrowheads="1"/>
            </p:cNvSpPr>
            <p:nvPr/>
          </p:nvSpPr>
          <p:spPr bwMode="auto">
            <a:xfrm>
              <a:off x="483419" y="4796197"/>
              <a:ext cx="4881582" cy="95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800">
                  <a:latin typeface="Marker Felt" charset="0"/>
                  <a:cs typeface="Marker Felt" charset="0"/>
                </a:rPr>
                <a:t>♦Crab crossing (</a:t>
              </a:r>
              <a:r>
                <a:rPr lang="en-US" altLang="ja-JP" sz="2800">
                  <a:latin typeface="Symbol" charset="0"/>
                  <a:cs typeface="Symbol" charset="0"/>
                </a:rPr>
                <a:t>f</a:t>
              </a:r>
              <a:r>
                <a:rPr lang="en-US" altLang="ja-JP" sz="2800">
                  <a:latin typeface="Marker Felt" charset="0"/>
                  <a:cs typeface="Marker Felt" charset="0"/>
                </a:rPr>
                <a:t> = 11 mrad)  </a:t>
              </a:r>
            </a:p>
            <a:p>
              <a:endParaRPr lang="ja-JP" altLang="en-US" sz="2800"/>
            </a:p>
          </p:txBody>
        </p:sp>
      </p:grpSp>
      <p:sp>
        <p:nvSpPr>
          <p:cNvPr id="31" name="テキスト ボックス 30"/>
          <p:cNvSpPr txBox="1">
            <a:spLocks noChangeArrowheads="1"/>
          </p:cNvSpPr>
          <p:nvPr/>
        </p:nvSpPr>
        <p:spPr bwMode="auto">
          <a:xfrm>
            <a:off x="484188" y="5421313"/>
            <a:ext cx="4386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800">
                <a:latin typeface="Marker Felt" charset="0"/>
                <a:cs typeface="Marker Felt" charset="0"/>
              </a:rPr>
              <a:t>♦Skew-sextupole magnets</a:t>
            </a:r>
          </a:p>
        </p:txBody>
      </p:sp>
      <p:sp>
        <p:nvSpPr>
          <p:cNvPr id="32" name="テキスト ボックス 31"/>
          <p:cNvSpPr txBox="1"/>
          <p:nvPr/>
        </p:nvSpPr>
        <p:spPr>
          <a:xfrm>
            <a:off x="772560" y="6096000"/>
            <a:ext cx="7126883" cy="646331"/>
          </a:xfrm>
          <a:prstGeom prst="rect">
            <a:avLst/>
          </a:prstGeom>
          <a:solidFill>
            <a:schemeClr val="accent6">
              <a:lumMod val="75000"/>
            </a:schemeClr>
          </a:solidFill>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defRPr/>
            </a:pPr>
            <a:r>
              <a:rPr lang="en-US" altLang="ja-JP" sz="1800" dirty="0" smtClean="0"/>
              <a:t>The KEKB operation was terminated at the end of June 2010 for the</a:t>
            </a:r>
            <a:br>
              <a:rPr lang="en-US" altLang="ja-JP" sz="1800" dirty="0" smtClean="0"/>
            </a:br>
            <a:r>
              <a:rPr lang="en-US" altLang="ja-JP" sz="1800" dirty="0" smtClean="0"/>
              <a:t>upgrade toward </a:t>
            </a:r>
            <a:r>
              <a:rPr lang="en-US" altLang="ja-JP" sz="1800" dirty="0" err="1" smtClean="0"/>
              <a:t>SuperKEKB</a:t>
            </a:r>
            <a:r>
              <a:rPr lang="en-US" altLang="ja-JP" sz="1800" dirty="0" smtClean="0"/>
              <a:t>.</a:t>
            </a:r>
            <a:endParaRPr lang="ja-JP" altLang="en-US" sz="1800" dirty="0" smtClean="0"/>
          </a:p>
        </p:txBody>
      </p:sp>
    </p:spTree>
    <p:extLst>
      <p:ext uri="{BB962C8B-B14F-4D97-AF65-F5344CB8AC3E}">
        <p14:creationId xmlns:p14="http://schemas.microsoft.com/office/powerpoint/2010/main" val="25034258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90"/>
                </a:solidFill>
                <a:latin typeface="Marker Felt"/>
                <a:cs typeface="Marker Felt"/>
              </a:rPr>
              <a:t>Magnet alignment strategy at </a:t>
            </a:r>
            <a:r>
              <a:rPr kumimoji="1" lang="en-US" altLang="ja-JP" dirty="0" err="1" smtClean="0">
                <a:solidFill>
                  <a:srgbClr val="000090"/>
                </a:solidFill>
                <a:latin typeface="Marker Felt"/>
                <a:cs typeface="Marker Felt"/>
              </a:rPr>
              <a:t>SuperKEKB</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p:txBody>
          <a:bodyPr>
            <a:normAutofit fontScale="92500" lnSpcReduction="20000"/>
          </a:bodyPr>
          <a:lstStyle/>
          <a:p>
            <a:r>
              <a:rPr kumimoji="1" lang="en-US" altLang="ja-JP" dirty="0" smtClean="0"/>
              <a:t>The target positions of the initial alignment of </a:t>
            </a:r>
            <a:r>
              <a:rPr kumimoji="1" lang="en-US" altLang="ja-JP" dirty="0" err="1" smtClean="0"/>
              <a:t>SuperKEKB</a:t>
            </a:r>
            <a:r>
              <a:rPr kumimoji="1" lang="en-US" altLang="ja-JP" dirty="0" smtClean="0"/>
              <a:t> is a smoothed curve made from present (2013 )magnet positions (not on a plane).</a:t>
            </a:r>
          </a:p>
          <a:p>
            <a:r>
              <a:rPr lang="en-US" altLang="ja-JP" dirty="0" smtClean="0"/>
              <a:t>The tolerance of magnets alignment around the target curve is the same as KEKB.</a:t>
            </a:r>
          </a:p>
          <a:p>
            <a:pPr lvl="1"/>
            <a:r>
              <a:rPr kumimoji="1" lang="en-US" altLang="ja-JP" dirty="0" smtClean="0"/>
              <a:t>Position error: 100 </a:t>
            </a:r>
            <a:r>
              <a:rPr kumimoji="1" lang="en-US" altLang="ja-JP" dirty="0" smtClean="0">
                <a:latin typeface="Symbol" charset="2"/>
                <a:cs typeface="Symbol" charset="2"/>
              </a:rPr>
              <a:t>m</a:t>
            </a:r>
            <a:r>
              <a:rPr kumimoji="1" lang="en-US" altLang="ja-JP" dirty="0" smtClean="0"/>
              <a:t>m (1 </a:t>
            </a:r>
            <a:r>
              <a:rPr kumimoji="1" lang="en-US" altLang="ja-JP" dirty="0" smtClean="0">
                <a:latin typeface="Symbol" charset="2"/>
                <a:cs typeface="Symbol" charset="2"/>
              </a:rPr>
              <a:t>s</a:t>
            </a:r>
            <a:r>
              <a:rPr kumimoji="1" lang="en-US" altLang="ja-JP" dirty="0" smtClean="0"/>
              <a:t>)</a:t>
            </a:r>
          </a:p>
          <a:p>
            <a:pPr lvl="1"/>
            <a:r>
              <a:rPr lang="en-US" altLang="ja-JP" dirty="0" smtClean="0"/>
              <a:t>Rotational error: 100 </a:t>
            </a:r>
            <a:r>
              <a:rPr lang="en-US" altLang="ja-JP" dirty="0" err="1" smtClean="0">
                <a:latin typeface="Symbol" charset="2"/>
                <a:cs typeface="Symbol" charset="2"/>
              </a:rPr>
              <a:t>m</a:t>
            </a:r>
            <a:r>
              <a:rPr lang="en-US" altLang="ja-JP" dirty="0" err="1" smtClean="0"/>
              <a:t>rad</a:t>
            </a:r>
            <a:r>
              <a:rPr lang="en-US" altLang="ja-JP" dirty="0" smtClean="0"/>
              <a:t> (1 </a:t>
            </a:r>
            <a:r>
              <a:rPr lang="en-US" altLang="ja-JP" dirty="0" smtClean="0">
                <a:latin typeface="Symbol" charset="2"/>
                <a:cs typeface="Symbol" charset="2"/>
              </a:rPr>
              <a:t>s</a:t>
            </a:r>
            <a:r>
              <a:rPr lang="en-US" altLang="ja-JP" dirty="0" smtClean="0"/>
              <a:t>)</a:t>
            </a:r>
          </a:p>
          <a:p>
            <a:pPr lvl="2"/>
            <a:r>
              <a:rPr lang="en-US" altLang="ja-JP" dirty="0" smtClean="0"/>
              <a:t>We have to rethink about this?</a:t>
            </a:r>
          </a:p>
          <a:p>
            <a:r>
              <a:rPr kumimoji="1" lang="en-US" altLang="ja-JP" dirty="0" smtClean="0"/>
              <a:t>We will need special care for the alignment of the magnets around the local chromaticity correction.</a:t>
            </a:r>
            <a:endParaRPr kumimoji="1" lang="ja-JP" altLang="en-US" dirty="0"/>
          </a:p>
        </p:txBody>
      </p:sp>
    </p:spTree>
    <p:extLst>
      <p:ext uri="{BB962C8B-B14F-4D97-AF65-F5344CB8AC3E}">
        <p14:creationId xmlns:p14="http://schemas.microsoft.com/office/powerpoint/2010/main" val="17119691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90"/>
                </a:solidFill>
                <a:latin typeface="Marker Felt"/>
                <a:cs typeface="Marker Felt"/>
              </a:rPr>
              <a:t>Effects of Tunnel deformation at </a:t>
            </a:r>
            <a:r>
              <a:rPr kumimoji="1" lang="en-US" altLang="ja-JP" dirty="0" err="1" smtClean="0">
                <a:solidFill>
                  <a:srgbClr val="000090"/>
                </a:solidFill>
                <a:latin typeface="Marker Felt"/>
                <a:cs typeface="Marker Felt"/>
              </a:rPr>
              <a:t>SuperKEKB</a:t>
            </a:r>
            <a:r>
              <a:rPr kumimoji="1" lang="en-US" altLang="ja-JP" dirty="0" smtClean="0">
                <a:solidFill>
                  <a:srgbClr val="000090"/>
                </a:solidFill>
                <a:latin typeface="Marker Felt"/>
                <a:cs typeface="Marker Felt"/>
              </a:rPr>
              <a:t> HER</a:t>
            </a:r>
            <a:endParaRPr kumimoji="1" lang="ja-JP" altLang="en-US" dirty="0">
              <a:solidFill>
                <a:srgbClr val="000090"/>
              </a:solidFill>
              <a:latin typeface="Marker Felt"/>
              <a:cs typeface="Marker Felt"/>
            </a:endParaRPr>
          </a:p>
        </p:txBody>
      </p:sp>
      <p:pic>
        <p:nvPicPr>
          <p:cNvPr id="3" name="図 2"/>
          <p:cNvPicPr>
            <a:picLocks noChangeAspect="1"/>
          </p:cNvPicPr>
          <p:nvPr/>
        </p:nvPicPr>
        <p:blipFill>
          <a:blip r:embed="rId2"/>
          <a:stretch>
            <a:fillRect/>
          </a:stretch>
        </p:blipFill>
        <p:spPr>
          <a:xfrm>
            <a:off x="5086228" y="1724121"/>
            <a:ext cx="3694343" cy="2301394"/>
          </a:xfrm>
          <a:prstGeom prst="rect">
            <a:avLst/>
          </a:prstGeom>
        </p:spPr>
      </p:pic>
      <p:sp>
        <p:nvSpPr>
          <p:cNvPr id="5" name="テキスト ボックス 4"/>
          <p:cNvSpPr txBox="1"/>
          <p:nvPr/>
        </p:nvSpPr>
        <p:spPr>
          <a:xfrm>
            <a:off x="54444" y="5065635"/>
            <a:ext cx="4832122" cy="2277547"/>
          </a:xfrm>
          <a:prstGeom prst="rect">
            <a:avLst/>
          </a:prstGeom>
          <a:noFill/>
        </p:spPr>
        <p:txBody>
          <a:bodyPr wrap="none" rtlCol="0">
            <a:spAutoFit/>
          </a:bodyPr>
          <a:lstStyle/>
          <a:p>
            <a:r>
              <a:rPr kumimoji="1" lang="en-US" altLang="ja-JP" sz="2200" b="1" dirty="0" smtClean="0">
                <a:solidFill>
                  <a:srgbClr val="0000FF"/>
                </a:solidFill>
              </a:rPr>
              <a:t>Tunnel deformation observed at KEKB</a:t>
            </a:r>
          </a:p>
          <a:p>
            <a:r>
              <a:rPr lang="en-US" altLang="ja-JP" sz="2000" dirty="0" smtClean="0"/>
              <a:t>  </a:t>
            </a:r>
            <a:r>
              <a:rPr lang="en-US" altLang="ja-JP" sz="2000" dirty="0"/>
              <a:t>- In the construction period of KEKB (1998),</a:t>
            </a:r>
            <a:br>
              <a:rPr lang="en-US" altLang="ja-JP" sz="2000" dirty="0"/>
            </a:br>
            <a:r>
              <a:rPr lang="en-US" altLang="ja-JP" sz="2000" dirty="0"/>
              <a:t>all magnets were aligned on the same plane.</a:t>
            </a:r>
          </a:p>
          <a:p>
            <a:r>
              <a:rPr lang="en-US" altLang="ja-JP" sz="2000" dirty="0" smtClean="0"/>
              <a:t>  - </a:t>
            </a:r>
            <a:r>
              <a:rPr lang="en-US" altLang="ja-JP" sz="2000" dirty="0" smtClean="0"/>
              <a:t>A </a:t>
            </a:r>
            <a:r>
              <a:rPr lang="en-US" altLang="ja-JP" sz="2000" dirty="0"/>
              <a:t>large subsidence has been observed:</a:t>
            </a:r>
          </a:p>
          <a:p>
            <a:r>
              <a:rPr lang="en-US" altLang="ja-JP" sz="2000" dirty="0"/>
              <a:t>~ 2mm/year and </a:t>
            </a:r>
            <a:r>
              <a:rPr lang="en-US" altLang="ja-JP" sz="2000" dirty="0" smtClean="0"/>
              <a:t>still </a:t>
            </a:r>
            <a:r>
              <a:rPr lang="en-US" altLang="ja-JP" sz="2000" dirty="0"/>
              <a:t>in progress</a:t>
            </a:r>
            <a:r>
              <a:rPr lang="en-US" altLang="ja-JP" sz="2000" dirty="0" smtClean="0"/>
              <a:t>.</a:t>
            </a:r>
          </a:p>
          <a:p>
            <a:endParaRPr lang="en-US" altLang="ja-JP" sz="2000" dirty="0"/>
          </a:p>
          <a:p>
            <a:endParaRPr kumimoji="1" lang="ja-JP" altLang="en-US" sz="2000" dirty="0"/>
          </a:p>
        </p:txBody>
      </p:sp>
      <p:pic>
        <p:nvPicPr>
          <p:cNvPr id="6" name="図 5"/>
          <p:cNvPicPr>
            <a:picLocks noChangeAspect="1"/>
          </p:cNvPicPr>
          <p:nvPr/>
        </p:nvPicPr>
        <p:blipFill>
          <a:blip r:embed="rId3"/>
          <a:stretch>
            <a:fillRect/>
          </a:stretch>
        </p:blipFill>
        <p:spPr>
          <a:xfrm>
            <a:off x="5457150" y="4025515"/>
            <a:ext cx="2906761" cy="321515"/>
          </a:xfrm>
          <a:prstGeom prst="rect">
            <a:avLst/>
          </a:prstGeom>
        </p:spPr>
      </p:pic>
      <p:pic>
        <p:nvPicPr>
          <p:cNvPr id="7" name="図 6"/>
          <p:cNvPicPr>
            <a:picLocks noChangeAspect="1"/>
          </p:cNvPicPr>
          <p:nvPr/>
        </p:nvPicPr>
        <p:blipFill>
          <a:blip r:embed="rId4"/>
          <a:stretch>
            <a:fillRect/>
          </a:stretch>
        </p:blipFill>
        <p:spPr>
          <a:xfrm>
            <a:off x="4726612" y="1851891"/>
            <a:ext cx="365030" cy="2127442"/>
          </a:xfrm>
          <a:prstGeom prst="rect">
            <a:avLst/>
          </a:prstGeom>
        </p:spPr>
      </p:pic>
      <p:pic>
        <p:nvPicPr>
          <p:cNvPr id="8" name="図 7"/>
          <p:cNvPicPr>
            <a:picLocks noChangeAspect="1"/>
          </p:cNvPicPr>
          <p:nvPr/>
        </p:nvPicPr>
        <p:blipFill>
          <a:blip r:embed="rId5"/>
          <a:stretch>
            <a:fillRect/>
          </a:stretch>
        </p:blipFill>
        <p:spPr>
          <a:xfrm>
            <a:off x="8818758" y="1724121"/>
            <a:ext cx="244807" cy="2429933"/>
          </a:xfrm>
          <a:prstGeom prst="rect">
            <a:avLst/>
          </a:prstGeom>
        </p:spPr>
      </p:pic>
      <p:pic>
        <p:nvPicPr>
          <p:cNvPr id="9" name="図 8"/>
          <p:cNvPicPr>
            <a:picLocks noChangeAspect="1"/>
          </p:cNvPicPr>
          <p:nvPr/>
        </p:nvPicPr>
        <p:blipFill>
          <a:blip r:embed="rId6"/>
          <a:stretch>
            <a:fillRect/>
          </a:stretch>
        </p:blipFill>
        <p:spPr>
          <a:xfrm>
            <a:off x="5288491" y="1427439"/>
            <a:ext cx="2271088" cy="972476"/>
          </a:xfrm>
          <a:prstGeom prst="rect">
            <a:avLst/>
          </a:prstGeom>
        </p:spPr>
      </p:pic>
      <p:sp>
        <p:nvSpPr>
          <p:cNvPr id="10" name="正方形/長方形 9"/>
          <p:cNvSpPr/>
          <p:nvPr/>
        </p:nvSpPr>
        <p:spPr>
          <a:xfrm>
            <a:off x="5618788" y="2392218"/>
            <a:ext cx="1169939" cy="70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2" name="直線コネクタ 11"/>
          <p:cNvCxnSpPr/>
          <p:nvPr/>
        </p:nvCxnSpPr>
        <p:spPr>
          <a:xfrm>
            <a:off x="5265187" y="2822622"/>
            <a:ext cx="3229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H="1">
            <a:off x="7340835" y="1258295"/>
            <a:ext cx="664170" cy="15643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445704" y="955371"/>
            <a:ext cx="1579128" cy="369332"/>
          </a:xfrm>
          <a:prstGeom prst="rect">
            <a:avLst/>
          </a:prstGeom>
          <a:noFill/>
        </p:spPr>
        <p:txBody>
          <a:bodyPr wrap="none" rtlCol="0">
            <a:spAutoFit/>
          </a:bodyPr>
          <a:lstStyle/>
          <a:p>
            <a:r>
              <a:rPr kumimoji="1" lang="en-US" altLang="ja-JP" dirty="0" smtClean="0"/>
              <a:t>Target </a:t>
            </a:r>
            <a:r>
              <a:rPr kumimoji="1" lang="en-US" altLang="ja-JP" dirty="0" smtClean="0"/>
              <a:t>(</a:t>
            </a:r>
            <a:r>
              <a:rPr lang="en-US" altLang="ja-JP" dirty="0" smtClean="0"/>
              <a:t>5.8</a:t>
            </a:r>
            <a:r>
              <a:rPr kumimoji="1" lang="en-US" altLang="ja-JP" dirty="0" smtClean="0"/>
              <a:t>pm</a:t>
            </a:r>
            <a:r>
              <a:rPr kumimoji="1" lang="en-US" altLang="ja-JP" dirty="0" smtClean="0"/>
              <a:t>)</a:t>
            </a:r>
            <a:endParaRPr kumimoji="1" lang="ja-JP" altLang="en-US" dirty="0"/>
          </a:p>
        </p:txBody>
      </p:sp>
      <p:sp>
        <p:nvSpPr>
          <p:cNvPr id="17" name="テキスト ボックス 16"/>
          <p:cNvSpPr txBox="1"/>
          <p:nvPr/>
        </p:nvSpPr>
        <p:spPr>
          <a:xfrm>
            <a:off x="4803900" y="4347030"/>
            <a:ext cx="4268642" cy="2616101"/>
          </a:xfrm>
          <a:prstGeom prst="rect">
            <a:avLst/>
          </a:prstGeom>
          <a:noFill/>
        </p:spPr>
        <p:txBody>
          <a:bodyPr wrap="none" rtlCol="0">
            <a:spAutoFit/>
          </a:bodyPr>
          <a:lstStyle/>
          <a:p>
            <a:r>
              <a:rPr lang="en-US" altLang="ja-JP" sz="2000" b="1" dirty="0" smtClean="0">
                <a:solidFill>
                  <a:srgbClr val="0000FF"/>
                </a:solidFill>
              </a:rPr>
              <a:t>Vertical </a:t>
            </a:r>
            <a:r>
              <a:rPr lang="en-US" altLang="ja-JP" sz="2000" b="1" dirty="0" err="1" smtClean="0">
                <a:solidFill>
                  <a:srgbClr val="0000FF"/>
                </a:solidFill>
              </a:rPr>
              <a:t>emittance</a:t>
            </a:r>
            <a:endParaRPr kumimoji="1" lang="en-US" altLang="ja-JP" sz="2000" b="1" dirty="0" smtClean="0">
              <a:solidFill>
                <a:srgbClr val="0000FF"/>
              </a:solidFill>
            </a:endParaRPr>
          </a:p>
          <a:p>
            <a:r>
              <a:rPr lang="en-US" altLang="ja-JP" dirty="0" smtClean="0"/>
              <a:t>   -If the alignment error around the V-LCC</a:t>
            </a:r>
            <a:br>
              <a:rPr lang="en-US" altLang="ja-JP" dirty="0" smtClean="0"/>
            </a:br>
            <a:r>
              <a:rPr lang="en-US" altLang="ja-JP" dirty="0" smtClean="0"/>
              <a:t> (vertical local chromaticity correction) area</a:t>
            </a:r>
            <a:br>
              <a:rPr lang="en-US" altLang="ja-JP" dirty="0" smtClean="0"/>
            </a:br>
            <a:r>
              <a:rPr lang="en-US" altLang="ja-JP" dirty="0" smtClean="0"/>
              <a:t>is excluded, the vertical </a:t>
            </a:r>
            <a:r>
              <a:rPr lang="en-US" altLang="ja-JP" dirty="0" err="1" smtClean="0"/>
              <a:t>emittance</a:t>
            </a:r>
            <a:r>
              <a:rPr lang="en-US" altLang="ja-JP" dirty="0" smtClean="0"/>
              <a:t> can be </a:t>
            </a:r>
            <a:br>
              <a:rPr lang="en-US" altLang="ja-JP" dirty="0" smtClean="0"/>
            </a:br>
            <a:r>
              <a:rPr lang="en-US" altLang="ja-JP" dirty="0" smtClean="0"/>
              <a:t>preserved well below the target value with </a:t>
            </a:r>
            <a:br>
              <a:rPr lang="en-US" altLang="ja-JP" dirty="0" smtClean="0"/>
            </a:br>
            <a:r>
              <a:rPr lang="en-US" altLang="ja-JP" dirty="0" smtClean="0"/>
              <a:t>optics corrections.</a:t>
            </a:r>
          </a:p>
          <a:p>
            <a:r>
              <a:rPr lang="en-US" altLang="ja-JP" dirty="0"/>
              <a:t> </a:t>
            </a:r>
            <a:r>
              <a:rPr lang="en-US" altLang="ja-JP" dirty="0" smtClean="0"/>
              <a:t> - As for the alignment error of V-LCC, we</a:t>
            </a:r>
            <a:br>
              <a:rPr lang="en-US" altLang="ja-JP" dirty="0" smtClean="0"/>
            </a:br>
            <a:r>
              <a:rPr lang="en-US" altLang="ja-JP" dirty="0" smtClean="0"/>
              <a:t>will need a special care. This is a remaining </a:t>
            </a:r>
            <a:br>
              <a:rPr lang="en-US" altLang="ja-JP" dirty="0" smtClean="0"/>
            </a:br>
            <a:r>
              <a:rPr lang="en-US" altLang="ja-JP" dirty="0" smtClean="0"/>
              <a:t>problem. </a:t>
            </a:r>
            <a:endParaRPr kumimoji="1" lang="ja-JP" altLang="en-US" dirty="0"/>
          </a:p>
        </p:txBody>
      </p:sp>
      <p:sp>
        <p:nvSpPr>
          <p:cNvPr id="18" name="テキスト ボックス 17"/>
          <p:cNvSpPr txBox="1"/>
          <p:nvPr/>
        </p:nvSpPr>
        <p:spPr>
          <a:xfrm>
            <a:off x="8150985" y="1378286"/>
            <a:ext cx="1069110" cy="369332"/>
          </a:xfrm>
          <a:prstGeom prst="rect">
            <a:avLst/>
          </a:prstGeom>
          <a:noFill/>
        </p:spPr>
        <p:txBody>
          <a:bodyPr wrap="none" rtlCol="0">
            <a:spAutoFit/>
          </a:bodyPr>
          <a:lstStyle/>
          <a:p>
            <a:r>
              <a:rPr kumimoji="1" lang="en-US" altLang="ja-JP" dirty="0" smtClean="0"/>
              <a:t>A. Morita</a:t>
            </a:r>
            <a:endParaRPr kumimoji="1" lang="ja-JP" altLang="en-US" dirty="0"/>
          </a:p>
        </p:txBody>
      </p:sp>
      <p:pic>
        <p:nvPicPr>
          <p:cNvPr id="19" name="図 18" descr="Leve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1" y="1660570"/>
            <a:ext cx="4726612" cy="3407927"/>
          </a:xfrm>
          <a:prstGeom prst="rect">
            <a:avLst/>
          </a:prstGeom>
        </p:spPr>
      </p:pic>
    </p:spTree>
    <p:extLst>
      <p:ext uri="{BB962C8B-B14F-4D97-AF65-F5344CB8AC3E}">
        <p14:creationId xmlns:p14="http://schemas.microsoft.com/office/powerpoint/2010/main" val="25889427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8006"/>
            <a:ext cx="8229600" cy="1143000"/>
          </a:xfrm>
        </p:spPr>
        <p:txBody>
          <a:bodyPr/>
          <a:lstStyle/>
          <a:p>
            <a:r>
              <a:rPr kumimoji="1" lang="en-US" altLang="ja-JP" dirty="0" smtClean="0">
                <a:solidFill>
                  <a:srgbClr val="000090"/>
                </a:solidFill>
                <a:latin typeface="Marker Felt"/>
                <a:cs typeface="Marker Felt"/>
              </a:rPr>
              <a:t>Beam-beam related issues</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p:txBody>
          <a:bodyPr/>
          <a:lstStyle/>
          <a:p>
            <a:r>
              <a:rPr kumimoji="1" lang="en-US" altLang="ja-JP" dirty="0" smtClean="0"/>
              <a:t>Beam lifetime shortening with beam-beam</a:t>
            </a:r>
            <a:r>
              <a:rPr lang="en-US" altLang="ja-JP" dirty="0"/>
              <a:t> </a:t>
            </a:r>
            <a:r>
              <a:rPr lang="en-US" altLang="ja-JP" dirty="0" smtClean="0"/>
              <a:t>effects</a:t>
            </a:r>
            <a:endParaRPr kumimoji="1" lang="en-US" altLang="ja-JP" dirty="0" smtClean="0"/>
          </a:p>
          <a:p>
            <a:r>
              <a:rPr lang="en-US" altLang="ja-JP" dirty="0" smtClean="0"/>
              <a:t>Luminosity degradation</a:t>
            </a:r>
          </a:p>
          <a:p>
            <a:pPr lvl="1"/>
            <a:r>
              <a:rPr lang="en-US" altLang="ja-JP" dirty="0" smtClean="0"/>
              <a:t>The design luminosity was determined based on the strong-strong beam-beam simulation. </a:t>
            </a:r>
          </a:p>
          <a:p>
            <a:pPr lvl="1"/>
            <a:r>
              <a:rPr kumimoji="1" lang="en-US" altLang="ja-JP" dirty="0" smtClean="0"/>
              <a:t>It has been shown that beam</a:t>
            </a:r>
            <a:r>
              <a:rPr kumimoji="1" lang="en-US" altLang="ja-JP" dirty="0" smtClean="0"/>
              <a:t>-beam + lattice nonlinearity and space charge </a:t>
            </a:r>
            <a:r>
              <a:rPr kumimoji="1" lang="en-US" altLang="ja-JP" dirty="0" smtClean="0"/>
              <a:t>effect may degrade the luminosity.</a:t>
            </a:r>
            <a:endParaRPr kumimoji="1" lang="ja-JP" altLang="en-US" dirty="0"/>
          </a:p>
        </p:txBody>
      </p:sp>
    </p:spTree>
    <p:extLst>
      <p:ext uri="{BB962C8B-B14F-4D97-AF65-F5344CB8AC3E}">
        <p14:creationId xmlns:p14="http://schemas.microsoft.com/office/powerpoint/2010/main" val="18657090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a:lstStyle/>
          <a:p>
            <a:r>
              <a:rPr lang="en-US" altLang="ja-JP" dirty="0">
                <a:solidFill>
                  <a:srgbClr val="000090"/>
                </a:solidFill>
                <a:latin typeface="Marker Felt"/>
                <a:cs typeface="Marker Felt"/>
              </a:rPr>
              <a:t>LER Dynamic Aperture</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9457" t="17659" r="6337" b="5960"/>
          <a:stretch>
            <a:fillRect/>
          </a:stretch>
        </p:blipFill>
        <p:spPr bwMode="auto">
          <a:xfrm>
            <a:off x="419695" y="1973461"/>
            <a:ext cx="4152305"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l="10507" t="17888" r="5254" b="5699"/>
          <a:stretch>
            <a:fillRect/>
          </a:stretch>
        </p:blipFill>
        <p:spPr bwMode="auto">
          <a:xfrm>
            <a:off x="4697015" y="1973461"/>
            <a:ext cx="4152305"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12" name="Rectangle 4"/>
          <p:cNvSpPr>
            <a:spLocks/>
          </p:cNvSpPr>
          <p:nvPr/>
        </p:nvSpPr>
        <p:spPr bwMode="auto">
          <a:xfrm>
            <a:off x="5957219" y="1616184"/>
            <a:ext cx="11328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a:ea typeface="ＭＳ Ｐゴシック" charset="0"/>
                <a:cs typeface="Helvetica Neue" charset="0"/>
              </a:rPr>
              <a:t>beam-beam</a:t>
            </a:r>
          </a:p>
        </p:txBody>
      </p:sp>
      <p:grpSp>
        <p:nvGrpSpPr>
          <p:cNvPr id="17415" name="Group 7"/>
          <p:cNvGrpSpPr>
            <a:grpSpLocks/>
          </p:cNvGrpSpPr>
          <p:nvPr/>
        </p:nvGrpSpPr>
        <p:grpSpPr bwMode="auto">
          <a:xfrm>
            <a:off x="2330649" y="2361903"/>
            <a:ext cx="1378520" cy="1665386"/>
            <a:chOff x="0" y="88"/>
            <a:chExt cx="1235" cy="1492"/>
          </a:xfrm>
        </p:grpSpPr>
        <p:sp>
          <p:nvSpPr>
            <p:cNvPr id="17413" name="Oval 5"/>
            <p:cNvSpPr>
              <a:spLocks/>
            </p:cNvSpPr>
            <p:nvPr/>
          </p:nvSpPr>
          <p:spPr bwMode="auto">
            <a:xfrm>
              <a:off x="0" y="420"/>
              <a:ext cx="600" cy="1160"/>
            </a:xfrm>
            <a:prstGeom prst="ellipse">
              <a:avLst/>
            </a:prstGeom>
            <a:noFill/>
            <a:ln w="25400" cap="flat">
              <a:solidFill>
                <a:srgbClr val="63A0C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7414" name="Rectangle 6"/>
            <p:cNvSpPr>
              <a:spLocks/>
            </p:cNvSpPr>
            <p:nvPr/>
          </p:nvSpPr>
          <p:spPr bwMode="auto">
            <a:xfrm>
              <a:off x="499" y="88"/>
              <a:ext cx="736"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a:ea typeface="ＭＳ Ｐゴシック" charset="0"/>
                  <a:cs typeface="Helvetica Neue" charset="0"/>
                </a:rPr>
                <a:t>aperture</a:t>
              </a:r>
            </a:p>
            <a:p>
              <a:r>
                <a:rPr lang="en-US" altLang="ja-JP">
                  <a:ea typeface="ＭＳ Ｐゴシック" charset="0"/>
                  <a:cs typeface="Helvetica Neue" charset="0"/>
                </a:rPr>
                <a:t>lost</a:t>
              </a:r>
            </a:p>
          </p:txBody>
        </p:sp>
      </p:grpSp>
      <p:sp>
        <p:nvSpPr>
          <p:cNvPr id="9" name="テキスト ボックス 8"/>
          <p:cNvSpPr txBox="1"/>
          <p:nvPr/>
        </p:nvSpPr>
        <p:spPr>
          <a:xfrm>
            <a:off x="7889548" y="6426160"/>
            <a:ext cx="1120507" cy="369332"/>
          </a:xfrm>
          <a:prstGeom prst="rect">
            <a:avLst/>
          </a:prstGeom>
          <a:noFill/>
        </p:spPr>
        <p:txBody>
          <a:bodyPr wrap="none" rtlCol="0">
            <a:spAutoFit/>
          </a:bodyPr>
          <a:lstStyle/>
          <a:p>
            <a:r>
              <a:rPr kumimoji="1" lang="en-US" altLang="ja-JP" dirty="0" smtClean="0"/>
              <a:t>Y. </a:t>
            </a:r>
            <a:r>
              <a:rPr lang="en-US" altLang="ja-JP" dirty="0" smtClean="0"/>
              <a:t>Ohnishi</a:t>
            </a:r>
            <a:endParaRPr kumimoji="1" lang="ja-JP" altLang="en-US" dirty="0"/>
          </a:p>
        </p:txBody>
      </p:sp>
      <p:sp>
        <p:nvSpPr>
          <p:cNvPr id="2" name="テキスト ボックス 1"/>
          <p:cNvSpPr txBox="1"/>
          <p:nvPr/>
        </p:nvSpPr>
        <p:spPr>
          <a:xfrm>
            <a:off x="1695273" y="5500096"/>
            <a:ext cx="7196877" cy="646331"/>
          </a:xfrm>
          <a:prstGeom prst="rect">
            <a:avLst/>
          </a:prstGeom>
          <a:noFill/>
        </p:spPr>
        <p:txBody>
          <a:bodyPr wrap="none" rtlCol="0">
            <a:spAutoFit/>
          </a:bodyPr>
          <a:lstStyle/>
          <a:p>
            <a:r>
              <a:rPr kumimoji="1" lang="en-US" altLang="ja-JP" dirty="0" smtClean="0"/>
              <a:t>If the crab waist scheme is available, the situation will be </a:t>
            </a:r>
            <a:r>
              <a:rPr lang="en-US" altLang="ja-JP" dirty="0" smtClean="0"/>
              <a:t>much improved…</a:t>
            </a:r>
          </a:p>
          <a:p>
            <a:r>
              <a:rPr kumimoji="1" lang="en-US" altLang="ja-JP" dirty="0" smtClean="0"/>
              <a:t>We are still studying this issue. Tune survey….</a:t>
            </a:r>
            <a:endParaRPr kumimoji="1" lang="ja-JP" altLang="en-US" dirty="0"/>
          </a:p>
        </p:txBody>
      </p:sp>
    </p:spTree>
    <p:extLst>
      <p:ext uri="{BB962C8B-B14F-4D97-AF65-F5344CB8AC3E}">
        <p14:creationId xmlns:p14="http://schemas.microsoft.com/office/powerpoint/2010/main" val="41116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wipe(left)">
                                      <p:cBhvr>
                                        <p:cTn id="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a:lstStyle/>
          <a:p>
            <a:r>
              <a:rPr lang="en-US" altLang="ja-JP" dirty="0">
                <a:solidFill>
                  <a:srgbClr val="000090"/>
                </a:solidFill>
                <a:latin typeface="Marker Felt"/>
                <a:cs typeface="Marker Felt"/>
              </a:rPr>
              <a:t>HER Dynamic Aperture</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11594" t="20758" r="5434" b="5920"/>
          <a:stretch>
            <a:fillRect/>
          </a:stretch>
        </p:blipFill>
        <p:spPr bwMode="auto">
          <a:xfrm>
            <a:off x="232172" y="1946672"/>
            <a:ext cx="4089797"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l="12137" t="20317" r="4890" b="6363"/>
          <a:stretch>
            <a:fillRect/>
          </a:stretch>
        </p:blipFill>
        <p:spPr bwMode="auto">
          <a:xfrm>
            <a:off x="4723805" y="1946672"/>
            <a:ext cx="4089797"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6" name="Rectangle 4"/>
          <p:cNvSpPr>
            <a:spLocks/>
          </p:cNvSpPr>
          <p:nvPr/>
        </p:nvSpPr>
        <p:spPr bwMode="auto">
          <a:xfrm>
            <a:off x="5957219" y="1616184"/>
            <a:ext cx="11328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a:ea typeface="ＭＳ Ｐゴシック" charset="0"/>
                <a:cs typeface="Helvetica Neue" charset="0"/>
              </a:rPr>
              <a:t>beam-beam</a:t>
            </a:r>
          </a:p>
        </p:txBody>
      </p:sp>
      <p:grpSp>
        <p:nvGrpSpPr>
          <p:cNvPr id="18439" name="Group 7"/>
          <p:cNvGrpSpPr>
            <a:grpSpLocks/>
          </p:cNvGrpSpPr>
          <p:nvPr/>
        </p:nvGrpSpPr>
        <p:grpSpPr bwMode="auto">
          <a:xfrm>
            <a:off x="1741289" y="2317253"/>
            <a:ext cx="1655341" cy="1093886"/>
            <a:chOff x="0" y="88"/>
            <a:chExt cx="1483" cy="980"/>
          </a:xfrm>
        </p:grpSpPr>
        <p:sp>
          <p:nvSpPr>
            <p:cNvPr id="18437" name="Oval 5"/>
            <p:cNvSpPr>
              <a:spLocks/>
            </p:cNvSpPr>
            <p:nvPr/>
          </p:nvSpPr>
          <p:spPr bwMode="auto">
            <a:xfrm>
              <a:off x="0" y="524"/>
              <a:ext cx="1128" cy="544"/>
            </a:xfrm>
            <a:prstGeom prst="ellipse">
              <a:avLst/>
            </a:prstGeom>
            <a:noFill/>
            <a:ln w="25400" cap="flat">
              <a:solidFill>
                <a:srgbClr val="63A0C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18438" name="Rectangle 6"/>
            <p:cNvSpPr>
              <a:spLocks/>
            </p:cNvSpPr>
            <p:nvPr/>
          </p:nvSpPr>
          <p:spPr bwMode="auto">
            <a:xfrm>
              <a:off x="747" y="88"/>
              <a:ext cx="736"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altLang="ja-JP">
                  <a:ea typeface="ＭＳ Ｐゴシック" charset="0"/>
                  <a:cs typeface="Helvetica Neue" charset="0"/>
                </a:rPr>
                <a:t>aperture</a:t>
              </a:r>
            </a:p>
            <a:p>
              <a:r>
                <a:rPr lang="en-US" altLang="ja-JP">
                  <a:ea typeface="ＭＳ Ｐゴシック" charset="0"/>
                  <a:cs typeface="Helvetica Neue" charset="0"/>
                </a:rPr>
                <a:t>lost</a:t>
              </a:r>
            </a:p>
          </p:txBody>
        </p:sp>
      </p:grpSp>
      <p:sp>
        <p:nvSpPr>
          <p:cNvPr id="9" name="テキスト ボックス 8"/>
          <p:cNvSpPr txBox="1"/>
          <p:nvPr/>
        </p:nvSpPr>
        <p:spPr>
          <a:xfrm>
            <a:off x="7889548" y="6426160"/>
            <a:ext cx="1120507" cy="369332"/>
          </a:xfrm>
          <a:prstGeom prst="rect">
            <a:avLst/>
          </a:prstGeom>
          <a:noFill/>
        </p:spPr>
        <p:txBody>
          <a:bodyPr wrap="none" rtlCol="0">
            <a:spAutoFit/>
          </a:bodyPr>
          <a:lstStyle/>
          <a:p>
            <a:r>
              <a:rPr kumimoji="1" lang="en-US" altLang="ja-JP" dirty="0" smtClean="0"/>
              <a:t>Y. </a:t>
            </a:r>
            <a:r>
              <a:rPr lang="en-US" altLang="ja-JP" dirty="0" smtClean="0"/>
              <a:t>Ohnishi</a:t>
            </a:r>
            <a:endParaRPr kumimoji="1" lang="ja-JP" altLang="en-US" dirty="0"/>
          </a:p>
        </p:txBody>
      </p:sp>
      <p:sp>
        <p:nvSpPr>
          <p:cNvPr id="2" name="テキスト ボックス 1"/>
          <p:cNvSpPr txBox="1"/>
          <p:nvPr/>
        </p:nvSpPr>
        <p:spPr>
          <a:xfrm>
            <a:off x="-106947" y="1617579"/>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407159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wipe(left)">
                                      <p:cBhvr>
                                        <p:cTn id="7"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20518954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0090"/>
                </a:solidFill>
                <a:latin typeface="Marker Felt"/>
                <a:cs typeface="Marker Felt"/>
              </a:rPr>
              <a:t>Future Plan</a:t>
            </a:r>
            <a:endParaRPr kumimoji="1" lang="ja-JP" altLang="en-US" dirty="0">
              <a:solidFill>
                <a:srgbClr val="000090"/>
              </a:solidFill>
              <a:latin typeface="Marker Felt"/>
              <a:cs typeface="Marker Felt"/>
            </a:endParaRPr>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681165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en-US" altLang="ja-JP" dirty="0" err="1" smtClean="0">
                <a:solidFill>
                  <a:srgbClr val="000090"/>
                </a:solidFill>
                <a:latin typeface="Marker Felt"/>
                <a:cs typeface="Marker Felt"/>
              </a:rPr>
              <a:t>SuperKEKB</a:t>
            </a:r>
            <a:r>
              <a:rPr kumimoji="1" lang="en-US" altLang="ja-JP" dirty="0" smtClean="0">
                <a:solidFill>
                  <a:srgbClr val="000090"/>
                </a:solidFill>
                <a:latin typeface="Marker Felt"/>
                <a:cs typeface="Marker Felt"/>
              </a:rPr>
              <a:t> commissioning phases</a:t>
            </a:r>
            <a:endParaRPr kumimoji="1" lang="ja-JP" altLang="en-US" dirty="0">
              <a:solidFill>
                <a:srgbClr val="000090"/>
              </a:solidFill>
              <a:latin typeface="Marker Felt"/>
              <a:cs typeface="Marker Felt"/>
            </a:endParaRPr>
          </a:p>
        </p:txBody>
      </p:sp>
      <p:sp>
        <p:nvSpPr>
          <p:cNvPr id="5" name="テキスト ボックス 4"/>
          <p:cNvSpPr txBox="1"/>
          <p:nvPr/>
        </p:nvSpPr>
        <p:spPr>
          <a:xfrm>
            <a:off x="95607" y="2744565"/>
            <a:ext cx="2828419" cy="1938992"/>
          </a:xfrm>
          <a:prstGeom prst="rect">
            <a:avLst/>
          </a:prstGeom>
          <a:solidFill>
            <a:schemeClr val="tx2">
              <a:lumMod val="20000"/>
              <a:lumOff val="80000"/>
            </a:schemeClr>
          </a:solidFill>
        </p:spPr>
        <p:txBody>
          <a:bodyPr wrap="none" rtlCol="0">
            <a:spAutoFit/>
          </a:bodyPr>
          <a:lstStyle/>
          <a:p>
            <a:r>
              <a:rPr kumimoji="1" lang="en-US" altLang="ja-JP" sz="2400" dirty="0" smtClean="0"/>
              <a:t>Phase 1</a:t>
            </a:r>
          </a:p>
          <a:p>
            <a:r>
              <a:rPr lang="en-US" altLang="ja-JP" sz="2400" dirty="0" smtClean="0"/>
              <a:t>w/o QCS and Belle II</a:t>
            </a:r>
          </a:p>
          <a:p>
            <a:endParaRPr kumimoji="1" lang="en-US" altLang="ja-JP" sz="2400" dirty="0"/>
          </a:p>
          <a:p>
            <a:r>
              <a:rPr lang="en-US" altLang="ja-JP" sz="2400" dirty="0" smtClean="0"/>
              <a:t>vacuum scrubbing</a:t>
            </a:r>
          </a:p>
          <a:p>
            <a:r>
              <a:rPr kumimoji="1" lang="en-US" altLang="ja-JP" sz="2400" dirty="0" smtClean="0"/>
              <a:t>basic machine tuning</a:t>
            </a:r>
            <a:endParaRPr kumimoji="1" lang="ja-JP" altLang="en-US" sz="2400" dirty="0"/>
          </a:p>
        </p:txBody>
      </p:sp>
      <p:sp>
        <p:nvSpPr>
          <p:cNvPr id="6" name="テキスト ボックス 5"/>
          <p:cNvSpPr txBox="1"/>
          <p:nvPr/>
        </p:nvSpPr>
        <p:spPr>
          <a:xfrm>
            <a:off x="3608971" y="2760464"/>
            <a:ext cx="2485777" cy="2985433"/>
          </a:xfrm>
          <a:prstGeom prst="rect">
            <a:avLst/>
          </a:prstGeom>
          <a:solidFill>
            <a:schemeClr val="tx2">
              <a:lumMod val="20000"/>
              <a:lumOff val="80000"/>
            </a:schemeClr>
          </a:solidFill>
        </p:spPr>
        <p:txBody>
          <a:bodyPr wrap="none" rtlCol="0">
            <a:spAutoFit/>
          </a:bodyPr>
          <a:lstStyle/>
          <a:p>
            <a:r>
              <a:rPr kumimoji="1" lang="en-US" altLang="ja-JP" sz="2400" dirty="0" smtClean="0"/>
              <a:t>Phase 2</a:t>
            </a:r>
          </a:p>
          <a:p>
            <a:r>
              <a:rPr lang="en-US" altLang="ja-JP" sz="2400" dirty="0" smtClean="0"/>
              <a:t>w/QCS and Belle II</a:t>
            </a:r>
          </a:p>
          <a:p>
            <a:r>
              <a:rPr lang="en-US" altLang="ja-JP" sz="2000" dirty="0" smtClean="0"/>
              <a:t>w/o Vertex detector</a:t>
            </a:r>
          </a:p>
          <a:p>
            <a:endParaRPr kumimoji="1" lang="en-US" altLang="ja-JP" sz="2400" dirty="0"/>
          </a:p>
          <a:p>
            <a:r>
              <a:rPr lang="en-US" altLang="ja-JP" sz="2400" dirty="0" smtClean="0"/>
              <a:t>BKG study</a:t>
            </a:r>
          </a:p>
          <a:p>
            <a:r>
              <a:rPr lang="en-US" altLang="ja-JP" sz="2400" dirty="0" smtClean="0"/>
              <a:t>Luminosity tuning</a:t>
            </a:r>
          </a:p>
          <a:p>
            <a:r>
              <a:rPr lang="en-US" altLang="ja-JP" sz="2400" dirty="0" smtClean="0"/>
              <a:t>Target luminosity:</a:t>
            </a:r>
            <a:br>
              <a:rPr lang="en-US" altLang="ja-JP" sz="2400" dirty="0" smtClean="0"/>
            </a:br>
            <a:r>
              <a:rPr lang="en-US" altLang="ja-JP" sz="2400" dirty="0" smtClean="0"/>
              <a:t>1 x 10</a:t>
            </a:r>
            <a:r>
              <a:rPr lang="en-US" altLang="ja-JP" sz="2400" baseline="30000" dirty="0" smtClean="0"/>
              <a:t>34</a:t>
            </a:r>
            <a:r>
              <a:rPr lang="en-US" altLang="ja-JP" sz="2400" dirty="0" smtClean="0"/>
              <a:t> cm</a:t>
            </a:r>
            <a:r>
              <a:rPr lang="en-US" altLang="ja-JP" sz="2400" baseline="30000" dirty="0" smtClean="0"/>
              <a:t>-2</a:t>
            </a:r>
            <a:r>
              <a:rPr lang="en-US" altLang="ja-JP" sz="2400" dirty="0" smtClean="0"/>
              <a:t> s</a:t>
            </a:r>
            <a:r>
              <a:rPr lang="en-US" altLang="ja-JP" sz="2400" baseline="30000" dirty="0" smtClean="0"/>
              <a:t>-1</a:t>
            </a:r>
            <a:endParaRPr kumimoji="1" lang="ja-JP" altLang="en-US" sz="2400" baseline="30000" dirty="0"/>
          </a:p>
        </p:txBody>
      </p:sp>
      <p:sp>
        <p:nvSpPr>
          <p:cNvPr id="7" name="テキスト ボックス 6"/>
          <p:cNvSpPr txBox="1"/>
          <p:nvPr/>
        </p:nvSpPr>
        <p:spPr>
          <a:xfrm>
            <a:off x="6709199" y="2744565"/>
            <a:ext cx="2422959" cy="1938992"/>
          </a:xfrm>
          <a:prstGeom prst="rect">
            <a:avLst/>
          </a:prstGeom>
          <a:solidFill>
            <a:schemeClr val="tx2">
              <a:lumMod val="20000"/>
              <a:lumOff val="80000"/>
            </a:schemeClr>
          </a:solidFill>
        </p:spPr>
        <p:txBody>
          <a:bodyPr wrap="none" rtlCol="0">
            <a:spAutoFit/>
          </a:bodyPr>
          <a:lstStyle/>
          <a:p>
            <a:r>
              <a:rPr kumimoji="1" lang="en-US" altLang="ja-JP" sz="2400" dirty="0" smtClean="0"/>
              <a:t>Phase 3</a:t>
            </a:r>
          </a:p>
          <a:p>
            <a:r>
              <a:rPr lang="en-US" altLang="ja-JP" sz="2400" dirty="0" smtClean="0"/>
              <a:t>Physics Run</a:t>
            </a:r>
          </a:p>
          <a:p>
            <a:endParaRPr kumimoji="1" lang="en-US" altLang="ja-JP" sz="2400" dirty="0"/>
          </a:p>
          <a:p>
            <a:endParaRPr lang="en-US" altLang="ja-JP" sz="2400" dirty="0" smtClean="0"/>
          </a:p>
          <a:p>
            <a:r>
              <a:rPr lang="en-US" altLang="ja-JP" sz="2400" dirty="0" smtClean="0"/>
              <a:t>Luminosity tuning</a:t>
            </a:r>
            <a:endParaRPr kumimoji="1" lang="ja-JP" altLang="en-US" sz="2400" dirty="0"/>
          </a:p>
        </p:txBody>
      </p:sp>
      <p:sp>
        <p:nvSpPr>
          <p:cNvPr id="8" name="右矢印 7"/>
          <p:cNvSpPr/>
          <p:nvPr/>
        </p:nvSpPr>
        <p:spPr>
          <a:xfrm>
            <a:off x="2924026" y="3536530"/>
            <a:ext cx="684945" cy="5325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6094748" y="3536530"/>
            <a:ext cx="684945" cy="5325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25339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solidFill>
                  <a:srgbClr val="000090"/>
                </a:solidFill>
                <a:latin typeface="Marker Felt"/>
                <a:cs typeface="Marker Felt"/>
              </a:rPr>
              <a:t>Status of </a:t>
            </a:r>
            <a:r>
              <a:rPr kumimoji="1" lang="en-US" altLang="ja-JP" dirty="0" err="1" smtClean="0">
                <a:solidFill>
                  <a:srgbClr val="000090"/>
                </a:solidFill>
                <a:latin typeface="Marker Felt"/>
                <a:cs typeface="Marker Felt"/>
              </a:rPr>
              <a:t>SuperKEKB</a:t>
            </a:r>
            <a:endParaRPr kumimoji="1" lang="ja-JP" altLang="en-US" dirty="0">
              <a:solidFill>
                <a:srgbClr val="000090"/>
              </a:solidFill>
              <a:latin typeface="Marker Felt"/>
              <a:cs typeface="Marker Felt"/>
            </a:endParaRPr>
          </a:p>
        </p:txBody>
      </p:sp>
      <p:pic>
        <p:nvPicPr>
          <p:cNvPr id="3" name="図 2"/>
          <p:cNvPicPr>
            <a:picLocks noChangeAspect="1"/>
          </p:cNvPicPr>
          <p:nvPr/>
        </p:nvPicPr>
        <p:blipFill>
          <a:blip r:embed="rId2"/>
          <a:stretch>
            <a:fillRect/>
          </a:stretch>
        </p:blipFill>
        <p:spPr>
          <a:xfrm>
            <a:off x="0" y="1892300"/>
            <a:ext cx="9144000" cy="3071537"/>
          </a:xfrm>
          <a:prstGeom prst="rect">
            <a:avLst/>
          </a:prstGeom>
        </p:spPr>
      </p:pic>
      <p:sp>
        <p:nvSpPr>
          <p:cNvPr id="4" name="テキスト ボックス 3"/>
          <p:cNvSpPr txBox="1"/>
          <p:nvPr/>
        </p:nvSpPr>
        <p:spPr>
          <a:xfrm>
            <a:off x="647700" y="5295900"/>
            <a:ext cx="8071440" cy="1200328"/>
          </a:xfrm>
          <a:prstGeom prst="rect">
            <a:avLst/>
          </a:prstGeom>
          <a:noFill/>
        </p:spPr>
        <p:txBody>
          <a:bodyPr wrap="none" rtlCol="0">
            <a:spAutoFit/>
          </a:bodyPr>
          <a:lstStyle/>
          <a:p>
            <a:pPr marL="285750" indent="-285750">
              <a:buFont typeface="Arial"/>
              <a:buChar char="•"/>
            </a:pPr>
            <a:r>
              <a:rPr lang="en-US" altLang="ja-JP" sz="2400" dirty="0"/>
              <a:t>KEKB operation finished on June 30</a:t>
            </a:r>
            <a:r>
              <a:rPr lang="en-US" altLang="ja-JP" sz="2400" baseline="30000" dirty="0"/>
              <a:t>th</a:t>
            </a:r>
            <a:r>
              <a:rPr lang="en-US" altLang="ja-JP" sz="2400" dirty="0"/>
              <a:t> </a:t>
            </a:r>
            <a:r>
              <a:rPr lang="en-US" altLang="ja-JP" sz="2400" dirty="0" smtClean="0"/>
              <a:t>2010</a:t>
            </a:r>
          </a:p>
          <a:p>
            <a:pPr marL="285750" indent="-285750">
              <a:buFont typeface="Arial"/>
              <a:buChar char="•"/>
            </a:pPr>
            <a:r>
              <a:rPr lang="en-US" altLang="ja-JP" sz="2400" dirty="0" smtClean="0"/>
              <a:t>Just after this, t</a:t>
            </a:r>
            <a:r>
              <a:rPr kumimoji="1" lang="en-US" altLang="ja-JP" sz="2400" dirty="0" smtClean="0"/>
              <a:t>he construction works for </a:t>
            </a:r>
            <a:r>
              <a:rPr kumimoji="1" lang="en-US" altLang="ja-JP" sz="2400" dirty="0" err="1" smtClean="0"/>
              <a:t>SuperKEKB</a:t>
            </a:r>
            <a:r>
              <a:rPr kumimoji="1" lang="en-US" altLang="ja-JP" sz="2400" dirty="0" smtClean="0"/>
              <a:t> started.</a:t>
            </a:r>
          </a:p>
          <a:p>
            <a:pPr marL="285750" indent="-285750">
              <a:buFont typeface="Arial"/>
              <a:buChar char="•"/>
            </a:pPr>
            <a:r>
              <a:rPr lang="en-US" altLang="ja-JP" sz="2400" dirty="0" smtClean="0"/>
              <a:t>The upgrade works for Phase 1 are approaching completion.</a:t>
            </a:r>
            <a:endParaRPr kumimoji="1" lang="ja-JP" altLang="en-US" sz="2400" dirty="0"/>
          </a:p>
        </p:txBody>
      </p:sp>
    </p:spTree>
    <p:extLst>
      <p:ext uri="{BB962C8B-B14F-4D97-AF65-F5344CB8AC3E}">
        <p14:creationId xmlns:p14="http://schemas.microsoft.com/office/powerpoint/2010/main" val="10260747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49</a:t>
            </a:fld>
            <a:endParaRPr lang="ja-JP" altLang="en-US"/>
          </a:p>
        </p:txBody>
      </p:sp>
      <p:sp>
        <p:nvSpPr>
          <p:cNvPr id="5" name="正方形/長方形 4"/>
          <p:cNvSpPr/>
          <p:nvPr/>
        </p:nvSpPr>
        <p:spPr>
          <a:xfrm>
            <a:off x="8699148" y="1016879"/>
            <a:ext cx="382271" cy="222706"/>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ja-JP" altLang="en-US" sz="1400" dirty="0">
              <a:solidFill>
                <a:prstClr val="black"/>
              </a:solidFill>
              <a:ea typeface="Osaka"/>
              <a:cs typeface="Osaka"/>
            </a:endParaRPr>
          </a:p>
        </p:txBody>
      </p:sp>
      <p:sp>
        <p:nvSpPr>
          <p:cNvPr id="6" name="テキスト ボックス 5"/>
          <p:cNvSpPr txBox="1"/>
          <p:nvPr/>
        </p:nvSpPr>
        <p:spPr>
          <a:xfrm>
            <a:off x="1551011" y="220217"/>
            <a:ext cx="6690981" cy="461665"/>
          </a:xfrm>
          <a:prstGeom prst="rect">
            <a:avLst/>
          </a:prstGeom>
          <a:noFill/>
        </p:spPr>
        <p:txBody>
          <a:bodyPr wrap="none" rtlCol="0">
            <a:spAutoFit/>
          </a:bodyPr>
          <a:lstStyle/>
          <a:p>
            <a:r>
              <a:rPr lang="en-US" altLang="ja-JP" sz="2400" dirty="0" err="1" smtClean="0">
                <a:solidFill>
                  <a:srgbClr val="000090"/>
                </a:solidFill>
                <a:latin typeface="Marker Felt"/>
                <a:cs typeface="Marker Felt"/>
              </a:rPr>
              <a:t>SuperKEKB</a:t>
            </a:r>
            <a:r>
              <a:rPr lang="en-US" altLang="ja-JP" sz="2400" dirty="0" smtClean="0">
                <a:solidFill>
                  <a:srgbClr val="000090"/>
                </a:solidFill>
                <a:latin typeface="Marker Felt"/>
                <a:cs typeface="Marker Felt"/>
              </a:rPr>
              <a:t>/Belle II Schedule (possible scenarios)</a:t>
            </a:r>
            <a:endParaRPr lang="ja-JP" altLang="en-US" sz="2400" dirty="0">
              <a:solidFill>
                <a:srgbClr val="000090"/>
              </a:solidFill>
              <a:latin typeface="Marker Felt"/>
              <a:cs typeface="Marker Felt"/>
            </a:endParaRPr>
          </a:p>
        </p:txBody>
      </p:sp>
      <p:cxnSp>
        <p:nvCxnSpPr>
          <p:cNvPr id="8" name="直線コネクタ 7"/>
          <p:cNvCxnSpPr/>
          <p:nvPr/>
        </p:nvCxnSpPr>
        <p:spPr>
          <a:xfrm rot="5400000">
            <a:off x="6559380" y="3600490"/>
            <a:ext cx="4244779" cy="1"/>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7471185" y="1248384"/>
            <a:ext cx="1633581" cy="222706"/>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JFY2018</a:t>
            </a:r>
            <a:endParaRPr lang="ja-JP" altLang="en-US" sz="1400" dirty="0">
              <a:solidFill>
                <a:prstClr val="black"/>
              </a:solidFill>
              <a:ea typeface="Osaka"/>
              <a:cs typeface="Osaka"/>
            </a:endParaRPr>
          </a:p>
        </p:txBody>
      </p:sp>
      <p:sp>
        <p:nvSpPr>
          <p:cNvPr id="10" name="正方形/長方形 9"/>
          <p:cNvSpPr/>
          <p:nvPr/>
        </p:nvSpPr>
        <p:spPr>
          <a:xfrm>
            <a:off x="7065567" y="1027078"/>
            <a:ext cx="1633581" cy="222706"/>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2018</a:t>
            </a:r>
            <a:endParaRPr lang="ja-JP" altLang="en-US" sz="1400" dirty="0">
              <a:solidFill>
                <a:prstClr val="black"/>
              </a:solidFill>
              <a:ea typeface="Osaka"/>
              <a:cs typeface="Osaka"/>
            </a:endParaRPr>
          </a:p>
        </p:txBody>
      </p:sp>
      <p:sp>
        <p:nvSpPr>
          <p:cNvPr id="11" name="正方形/長方形 10"/>
          <p:cNvSpPr/>
          <p:nvPr/>
        </p:nvSpPr>
        <p:spPr>
          <a:xfrm>
            <a:off x="7861855" y="1495692"/>
            <a:ext cx="390550" cy="4220271"/>
          </a:xfrm>
          <a:prstGeom prst="rect">
            <a:avLst/>
          </a:prstGeom>
          <a:solidFill>
            <a:srgbClr val="BAD9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1312566" y="1499554"/>
            <a:ext cx="390550" cy="4220271"/>
          </a:xfrm>
          <a:prstGeom prst="rect">
            <a:avLst/>
          </a:prstGeom>
          <a:solidFill>
            <a:srgbClr val="BAD9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cxnSp>
        <p:nvCxnSpPr>
          <p:cNvPr id="13" name="直線コネクタ 12"/>
          <p:cNvCxnSpPr/>
          <p:nvPr/>
        </p:nvCxnSpPr>
        <p:spPr>
          <a:xfrm rot="16200000" flipH="1">
            <a:off x="-1615466" y="3610515"/>
            <a:ext cx="4212868" cy="1"/>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a:off x="23515" y="3608517"/>
            <a:ext cx="4217924" cy="1287"/>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5400000">
            <a:off x="-250447" y="3611780"/>
            <a:ext cx="4235943" cy="1287"/>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rot="5400000">
            <a:off x="827808" y="3605338"/>
            <a:ext cx="4235295"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a:stCxn id="32" idx="2"/>
          </p:cNvCxnSpPr>
          <p:nvPr/>
        </p:nvCxnSpPr>
        <p:spPr>
          <a:xfrm rot="5400000">
            <a:off x="1235213" y="3596656"/>
            <a:ext cx="4243391" cy="6570"/>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1657864" y="3603172"/>
            <a:ext cx="4230960" cy="1287"/>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rot="5400000">
            <a:off x="2471147" y="3608984"/>
            <a:ext cx="4230349"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5400000">
            <a:off x="2876931" y="3605250"/>
            <a:ext cx="4235118"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a:off x="3292408" y="3598021"/>
            <a:ext cx="4243607" cy="1287"/>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34" idx="2"/>
          </p:cNvCxnSpPr>
          <p:nvPr/>
        </p:nvCxnSpPr>
        <p:spPr>
          <a:xfrm rot="5400000">
            <a:off x="4518495" y="3599166"/>
            <a:ext cx="4241677" cy="7954"/>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rot="5400000">
            <a:off x="4932688" y="3598607"/>
            <a:ext cx="4244779" cy="1"/>
          </a:xfrm>
          <a:prstGeom prst="line">
            <a:avLst/>
          </a:prstGeom>
          <a:ln w="952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rot="5400000">
            <a:off x="4103894" y="3595613"/>
            <a:ext cx="4238791"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816353" y="3600872"/>
            <a:ext cx="4241882"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5400000">
            <a:off x="-400571" y="3607137"/>
            <a:ext cx="4226654" cy="1287"/>
          </a:xfrm>
          <a:prstGeom prst="line">
            <a:avLst/>
          </a:prstGeom>
          <a:ln w="9525" cap="flat" cmpd="sng" algn="ctr">
            <a:solidFill>
              <a:schemeClr val="bg1">
                <a:lumMod val="6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498895" y="1016879"/>
            <a:ext cx="1633581" cy="222706"/>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2014</a:t>
            </a:r>
            <a:endParaRPr lang="ja-JP" altLang="en-US" sz="1400" dirty="0">
              <a:solidFill>
                <a:prstClr val="black"/>
              </a:solidFill>
              <a:ea typeface="Osaka"/>
              <a:cs typeface="Osaka"/>
            </a:endParaRPr>
          </a:p>
        </p:txBody>
      </p:sp>
      <p:sp>
        <p:nvSpPr>
          <p:cNvPr id="28" name="正方形/長方形 27"/>
          <p:cNvSpPr/>
          <p:nvPr/>
        </p:nvSpPr>
        <p:spPr>
          <a:xfrm>
            <a:off x="893866" y="1253510"/>
            <a:ext cx="1633581" cy="222706"/>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JFY2014</a:t>
            </a:r>
            <a:endParaRPr lang="ja-JP" altLang="en-US" sz="1400" dirty="0">
              <a:solidFill>
                <a:prstClr val="black"/>
              </a:solidFill>
              <a:ea typeface="Osaka"/>
              <a:cs typeface="Osaka"/>
            </a:endParaRPr>
          </a:p>
        </p:txBody>
      </p:sp>
      <p:sp>
        <p:nvSpPr>
          <p:cNvPr id="29" name="正方形/長方形 28"/>
          <p:cNvSpPr/>
          <p:nvPr/>
        </p:nvSpPr>
        <p:spPr>
          <a:xfrm>
            <a:off x="2140454" y="1025033"/>
            <a:ext cx="1633581" cy="222706"/>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2015</a:t>
            </a:r>
            <a:endParaRPr lang="ja-JP" altLang="en-US" sz="1400" dirty="0">
              <a:solidFill>
                <a:prstClr val="black"/>
              </a:solidFill>
              <a:ea typeface="Osaka"/>
              <a:cs typeface="Osaka"/>
            </a:endParaRPr>
          </a:p>
        </p:txBody>
      </p:sp>
      <p:sp>
        <p:nvSpPr>
          <p:cNvPr id="30" name="正方形/長方形 29"/>
          <p:cNvSpPr/>
          <p:nvPr/>
        </p:nvSpPr>
        <p:spPr>
          <a:xfrm>
            <a:off x="3782013" y="1025210"/>
            <a:ext cx="1633581" cy="222706"/>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2016</a:t>
            </a:r>
            <a:endParaRPr lang="ja-JP" altLang="en-US" sz="1400" dirty="0">
              <a:solidFill>
                <a:prstClr val="black"/>
              </a:solidFill>
              <a:ea typeface="Osaka"/>
              <a:cs typeface="Osaka"/>
            </a:endParaRPr>
          </a:p>
        </p:txBody>
      </p:sp>
      <p:sp>
        <p:nvSpPr>
          <p:cNvPr id="31" name="正方形/長方形 30"/>
          <p:cNvSpPr/>
          <p:nvPr/>
        </p:nvSpPr>
        <p:spPr>
          <a:xfrm>
            <a:off x="5423571" y="1025386"/>
            <a:ext cx="1633581" cy="222706"/>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2017</a:t>
            </a:r>
            <a:endParaRPr lang="ja-JP" altLang="en-US" sz="1400" dirty="0">
              <a:solidFill>
                <a:prstClr val="black"/>
              </a:solidFill>
              <a:ea typeface="Osaka"/>
              <a:cs typeface="Osaka"/>
            </a:endParaRPr>
          </a:p>
        </p:txBody>
      </p:sp>
      <p:sp>
        <p:nvSpPr>
          <p:cNvPr id="32" name="正方形/長方形 31"/>
          <p:cNvSpPr/>
          <p:nvPr/>
        </p:nvSpPr>
        <p:spPr>
          <a:xfrm>
            <a:off x="2543402" y="1255540"/>
            <a:ext cx="1633581" cy="222706"/>
          </a:xfrm>
          <a:prstGeom prst="rect">
            <a:avLst/>
          </a:prstGeom>
          <a:solidFill>
            <a:srgbClr val="FFADB0"/>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JFY2015</a:t>
            </a:r>
            <a:endParaRPr lang="ja-JP" altLang="en-US" sz="1400" dirty="0">
              <a:solidFill>
                <a:prstClr val="black"/>
              </a:solidFill>
              <a:ea typeface="Osaka"/>
              <a:cs typeface="Osaka"/>
            </a:endParaRPr>
          </a:p>
        </p:txBody>
      </p:sp>
      <p:sp>
        <p:nvSpPr>
          <p:cNvPr id="33" name="正方形/長方形 32"/>
          <p:cNvSpPr/>
          <p:nvPr/>
        </p:nvSpPr>
        <p:spPr>
          <a:xfrm>
            <a:off x="4184961" y="1257570"/>
            <a:ext cx="1633581" cy="222706"/>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JFY2016</a:t>
            </a:r>
            <a:endParaRPr lang="ja-JP" altLang="en-US" sz="1400" dirty="0">
              <a:solidFill>
                <a:prstClr val="black"/>
              </a:solidFill>
              <a:ea typeface="Osaka"/>
              <a:cs typeface="Osaka"/>
            </a:endParaRPr>
          </a:p>
        </p:txBody>
      </p:sp>
      <p:sp>
        <p:nvSpPr>
          <p:cNvPr id="34" name="正方形/長方形 33"/>
          <p:cNvSpPr/>
          <p:nvPr/>
        </p:nvSpPr>
        <p:spPr>
          <a:xfrm>
            <a:off x="5826520" y="1259599"/>
            <a:ext cx="1633581" cy="222706"/>
          </a:xfrm>
          <a:prstGeom prst="rect">
            <a:avLst/>
          </a:prstGeom>
          <a:solidFill>
            <a:srgbClr val="FFADB0"/>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prstClr val="black"/>
                </a:solidFill>
                <a:ea typeface="Osaka"/>
                <a:cs typeface="Osaka"/>
              </a:rPr>
              <a:t>JFY2017</a:t>
            </a:r>
            <a:endParaRPr lang="ja-JP" altLang="en-US" sz="1400" dirty="0">
              <a:solidFill>
                <a:prstClr val="black"/>
              </a:solidFill>
              <a:ea typeface="Osaka"/>
              <a:cs typeface="Osaka"/>
            </a:endParaRPr>
          </a:p>
        </p:txBody>
      </p:sp>
      <p:sp>
        <p:nvSpPr>
          <p:cNvPr id="35" name="正方形/長方形 34"/>
          <p:cNvSpPr/>
          <p:nvPr/>
        </p:nvSpPr>
        <p:spPr>
          <a:xfrm>
            <a:off x="53664" y="1257225"/>
            <a:ext cx="840093" cy="22270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altLang="ja-JP" sz="1200" dirty="0" smtClean="0">
                <a:solidFill>
                  <a:prstClr val="black"/>
                </a:solidFill>
                <a:ea typeface="Osaka"/>
                <a:cs typeface="Osaka"/>
              </a:rPr>
              <a:t>Japan FY</a:t>
            </a:r>
            <a:endParaRPr lang="ja-JP" altLang="en-US" sz="1200" dirty="0">
              <a:solidFill>
                <a:prstClr val="black"/>
              </a:solidFill>
              <a:ea typeface="Osaka"/>
              <a:cs typeface="Osaka"/>
            </a:endParaRPr>
          </a:p>
        </p:txBody>
      </p:sp>
      <p:cxnSp>
        <p:nvCxnSpPr>
          <p:cNvPr id="36" name="直線コネクタ 35"/>
          <p:cNvCxnSpPr/>
          <p:nvPr/>
        </p:nvCxnSpPr>
        <p:spPr>
          <a:xfrm rot="5400000">
            <a:off x="3584304" y="3484419"/>
            <a:ext cx="4473358"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5400000">
            <a:off x="1947367" y="3487176"/>
            <a:ext cx="4465499"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5400000">
            <a:off x="307086" y="3486589"/>
            <a:ext cx="4464328"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rot="5400000">
            <a:off x="-1330607" y="3488590"/>
            <a:ext cx="4457981"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 name="正方形/長方形 39"/>
          <p:cNvSpPr/>
          <p:nvPr/>
        </p:nvSpPr>
        <p:spPr>
          <a:xfrm>
            <a:off x="6235163" y="1493808"/>
            <a:ext cx="390550" cy="4220271"/>
          </a:xfrm>
          <a:prstGeom prst="rect">
            <a:avLst/>
          </a:prstGeom>
          <a:solidFill>
            <a:srgbClr val="BAD9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1" name="正方形/長方形 40"/>
          <p:cNvSpPr/>
          <p:nvPr/>
        </p:nvSpPr>
        <p:spPr>
          <a:xfrm>
            <a:off x="4595227" y="1494738"/>
            <a:ext cx="390550" cy="4220271"/>
          </a:xfrm>
          <a:prstGeom prst="rect">
            <a:avLst/>
          </a:prstGeom>
          <a:solidFill>
            <a:srgbClr val="BAD9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42" name="正方形/長方形 41"/>
          <p:cNvSpPr/>
          <p:nvPr/>
        </p:nvSpPr>
        <p:spPr>
          <a:xfrm>
            <a:off x="2960481" y="1487690"/>
            <a:ext cx="390550" cy="4220271"/>
          </a:xfrm>
          <a:prstGeom prst="rect">
            <a:avLst/>
          </a:prstGeom>
          <a:solidFill>
            <a:srgbClr val="BAD9E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cxnSp>
        <p:nvCxnSpPr>
          <p:cNvPr id="43" name="直線コネクタ 42"/>
          <p:cNvCxnSpPr/>
          <p:nvPr/>
        </p:nvCxnSpPr>
        <p:spPr>
          <a:xfrm flipV="1">
            <a:off x="53664" y="1021160"/>
            <a:ext cx="9029043" cy="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flipV="1">
            <a:off x="53664" y="1254425"/>
            <a:ext cx="9034645" cy="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flipV="1">
            <a:off x="53663" y="1479931"/>
            <a:ext cx="9051103" cy="775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1817136" y="1517289"/>
            <a:ext cx="483844" cy="246221"/>
          </a:xfrm>
          <a:prstGeom prst="rect">
            <a:avLst/>
          </a:prstGeom>
          <a:noFill/>
        </p:spPr>
        <p:txBody>
          <a:bodyPr wrap="square" rtlCol="0">
            <a:spAutoFit/>
          </a:bodyPr>
          <a:lstStyle/>
          <a:p>
            <a:r>
              <a:rPr lang="en-US" altLang="ja-JP" sz="1000" dirty="0" smtClean="0">
                <a:solidFill>
                  <a:srgbClr val="FF0000"/>
                </a:solidFill>
              </a:rPr>
              <a:t>now</a:t>
            </a:r>
            <a:endParaRPr lang="ja-JP" altLang="en-US" sz="1000" dirty="0">
              <a:solidFill>
                <a:srgbClr val="FF0000"/>
              </a:solidFill>
            </a:endParaRPr>
          </a:p>
        </p:txBody>
      </p:sp>
      <p:sp>
        <p:nvSpPr>
          <p:cNvPr id="47" name="正方形/長方形 46"/>
          <p:cNvSpPr/>
          <p:nvPr/>
        </p:nvSpPr>
        <p:spPr>
          <a:xfrm>
            <a:off x="53662" y="1016879"/>
            <a:ext cx="518369" cy="22270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noAutofit/>
          </a:bodyPr>
          <a:lstStyle/>
          <a:p>
            <a:r>
              <a:rPr lang="en-US" altLang="ja-JP" sz="1200" dirty="0" smtClean="0">
                <a:solidFill>
                  <a:prstClr val="black"/>
                </a:solidFill>
                <a:ea typeface="Osaka"/>
                <a:cs typeface="Osaka"/>
              </a:rPr>
              <a:t>Calendar</a:t>
            </a:r>
            <a:endParaRPr lang="ja-JP" altLang="en-US" sz="1200" dirty="0">
              <a:solidFill>
                <a:prstClr val="black"/>
              </a:solidFill>
              <a:ea typeface="Osaka"/>
              <a:cs typeface="Osaka"/>
            </a:endParaRPr>
          </a:p>
        </p:txBody>
      </p:sp>
      <p:sp>
        <p:nvSpPr>
          <p:cNvPr id="48" name="テキスト ボックス 47"/>
          <p:cNvSpPr txBox="1"/>
          <p:nvPr/>
        </p:nvSpPr>
        <p:spPr>
          <a:xfrm>
            <a:off x="2900880" y="1451321"/>
            <a:ext cx="1113120" cy="400110"/>
          </a:xfrm>
          <a:prstGeom prst="rect">
            <a:avLst/>
          </a:prstGeom>
          <a:noFill/>
        </p:spPr>
        <p:txBody>
          <a:bodyPr wrap="square" rtlCol="0">
            <a:spAutoFit/>
          </a:bodyPr>
          <a:lstStyle/>
          <a:p>
            <a:r>
              <a:rPr lang="en-US" altLang="ja-JP" sz="1000" dirty="0" smtClean="0">
                <a:solidFill>
                  <a:prstClr val="black"/>
                </a:solidFill>
              </a:rPr>
              <a:t>Power restriction</a:t>
            </a:r>
          </a:p>
          <a:p>
            <a:r>
              <a:rPr lang="en-US" altLang="ja-JP" sz="1000" dirty="0" smtClean="0">
                <a:solidFill>
                  <a:prstClr val="black"/>
                </a:solidFill>
              </a:rPr>
              <a:t>  in summer</a:t>
            </a:r>
            <a:endParaRPr lang="ja-JP" altLang="en-US" sz="1000" dirty="0">
              <a:solidFill>
                <a:prstClr val="black"/>
              </a:solidFill>
            </a:endParaRPr>
          </a:p>
        </p:txBody>
      </p:sp>
      <p:cxnSp>
        <p:nvCxnSpPr>
          <p:cNvPr id="49" name="直線コネクタ 48"/>
          <p:cNvCxnSpPr/>
          <p:nvPr/>
        </p:nvCxnSpPr>
        <p:spPr>
          <a:xfrm rot="5400000">
            <a:off x="5218692" y="3482245"/>
            <a:ext cx="4473358"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 name="角丸四角形 49"/>
          <p:cNvSpPr/>
          <p:nvPr/>
        </p:nvSpPr>
        <p:spPr>
          <a:xfrm>
            <a:off x="62760" y="4137001"/>
            <a:ext cx="9019945" cy="590041"/>
          </a:xfrm>
          <a:prstGeom prst="roundRect">
            <a:avLst/>
          </a:prstGeom>
          <a:solidFill>
            <a:srgbClr val="FAFF8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51" name="テキスト ボックス 50"/>
          <p:cNvSpPr txBox="1"/>
          <p:nvPr/>
        </p:nvSpPr>
        <p:spPr>
          <a:xfrm>
            <a:off x="3477499" y="4100772"/>
            <a:ext cx="948252" cy="307777"/>
          </a:xfrm>
          <a:prstGeom prst="rect">
            <a:avLst/>
          </a:prstGeom>
          <a:noFill/>
        </p:spPr>
        <p:txBody>
          <a:bodyPr wrap="square" rtlCol="0">
            <a:spAutoFit/>
          </a:bodyPr>
          <a:lstStyle/>
          <a:p>
            <a:r>
              <a:rPr lang="en-US" altLang="ja-JP" sz="1400" dirty="0" smtClean="0">
                <a:solidFill>
                  <a:srgbClr val="FF0000"/>
                </a:solidFill>
                <a:ea typeface="Osaka"/>
                <a:cs typeface="Osaka"/>
              </a:rPr>
              <a:t>phase 1</a:t>
            </a:r>
            <a:endParaRPr lang="ja-JP" altLang="en-US" sz="900" dirty="0">
              <a:solidFill>
                <a:srgbClr val="000000"/>
              </a:solidFill>
              <a:ea typeface="Osaka"/>
              <a:cs typeface="Osaka"/>
            </a:endParaRPr>
          </a:p>
        </p:txBody>
      </p:sp>
      <p:sp>
        <p:nvSpPr>
          <p:cNvPr id="52" name="テキスト ボックス 51"/>
          <p:cNvSpPr txBox="1"/>
          <p:nvPr/>
        </p:nvSpPr>
        <p:spPr>
          <a:xfrm>
            <a:off x="5640424" y="4127879"/>
            <a:ext cx="861996" cy="307777"/>
          </a:xfrm>
          <a:prstGeom prst="rect">
            <a:avLst/>
          </a:prstGeom>
          <a:noFill/>
        </p:spPr>
        <p:txBody>
          <a:bodyPr wrap="square" rtlCol="0">
            <a:spAutoFit/>
          </a:bodyPr>
          <a:lstStyle/>
          <a:p>
            <a:r>
              <a:rPr lang="en-US" altLang="ja-JP" sz="1400" dirty="0" smtClean="0">
                <a:solidFill>
                  <a:srgbClr val="FF0000"/>
                </a:solidFill>
                <a:ea typeface="Osaka"/>
                <a:cs typeface="Osaka"/>
              </a:rPr>
              <a:t>phase 2</a:t>
            </a:r>
            <a:endParaRPr lang="ja-JP" altLang="en-US" sz="900" dirty="0">
              <a:solidFill>
                <a:srgbClr val="000000"/>
              </a:solidFill>
              <a:ea typeface="Osaka"/>
              <a:cs typeface="Osaka"/>
            </a:endParaRPr>
          </a:p>
        </p:txBody>
      </p:sp>
      <p:sp>
        <p:nvSpPr>
          <p:cNvPr id="53" name="テキスト ボックス 52"/>
          <p:cNvSpPr txBox="1"/>
          <p:nvPr/>
        </p:nvSpPr>
        <p:spPr>
          <a:xfrm>
            <a:off x="6991982" y="4103183"/>
            <a:ext cx="921244" cy="307777"/>
          </a:xfrm>
          <a:prstGeom prst="rect">
            <a:avLst/>
          </a:prstGeom>
          <a:noFill/>
        </p:spPr>
        <p:txBody>
          <a:bodyPr wrap="square" rtlCol="0">
            <a:spAutoFit/>
          </a:bodyPr>
          <a:lstStyle/>
          <a:p>
            <a:r>
              <a:rPr lang="en-US" altLang="ja-JP" sz="1400" dirty="0" smtClean="0">
                <a:solidFill>
                  <a:srgbClr val="FF0000"/>
                </a:solidFill>
                <a:ea typeface="Osaka"/>
                <a:cs typeface="Osaka"/>
              </a:rPr>
              <a:t>phase 3</a:t>
            </a:r>
            <a:endParaRPr lang="ja-JP" altLang="en-US" sz="900" dirty="0">
              <a:solidFill>
                <a:srgbClr val="000000"/>
              </a:solidFill>
              <a:ea typeface="Osaka"/>
              <a:cs typeface="Osaka"/>
            </a:endParaRPr>
          </a:p>
        </p:txBody>
      </p:sp>
      <p:cxnSp>
        <p:nvCxnSpPr>
          <p:cNvPr id="54" name="直線コネクタ 53"/>
          <p:cNvCxnSpPr/>
          <p:nvPr/>
        </p:nvCxnSpPr>
        <p:spPr>
          <a:xfrm>
            <a:off x="62761" y="4405170"/>
            <a:ext cx="2473593" cy="1287"/>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2543402" y="4602932"/>
            <a:ext cx="921093"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2659065" y="4329455"/>
            <a:ext cx="881417"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Start-up</a:t>
            </a:r>
            <a:endParaRPr lang="ja-JP" altLang="en-US" sz="1400" dirty="0">
              <a:solidFill>
                <a:srgbClr val="008000"/>
              </a:solidFill>
              <a:ea typeface="Osaka"/>
              <a:cs typeface="Osaka"/>
            </a:endParaRPr>
          </a:p>
        </p:txBody>
      </p:sp>
      <p:sp>
        <p:nvSpPr>
          <p:cNvPr id="57" name="テキスト ボックス 56"/>
          <p:cNvSpPr txBox="1"/>
          <p:nvPr/>
        </p:nvSpPr>
        <p:spPr>
          <a:xfrm>
            <a:off x="4089046" y="4273351"/>
            <a:ext cx="1604977"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QCS, Belle II install</a:t>
            </a:r>
            <a:endParaRPr lang="ja-JP" altLang="en-US" sz="1400" dirty="0">
              <a:solidFill>
                <a:srgbClr val="008000"/>
              </a:solidFill>
              <a:ea typeface="Osaka"/>
              <a:cs typeface="Osaka"/>
            </a:endParaRPr>
          </a:p>
        </p:txBody>
      </p:sp>
      <p:cxnSp>
        <p:nvCxnSpPr>
          <p:cNvPr id="58" name="直線コネクタ 57"/>
          <p:cNvCxnSpPr/>
          <p:nvPr/>
        </p:nvCxnSpPr>
        <p:spPr>
          <a:xfrm>
            <a:off x="6210780" y="4575296"/>
            <a:ext cx="823563" cy="5763"/>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6156176" y="4314267"/>
            <a:ext cx="101255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VXD install</a:t>
            </a:r>
            <a:endParaRPr lang="ja-JP" altLang="en-US" sz="1400" dirty="0">
              <a:solidFill>
                <a:srgbClr val="008000"/>
              </a:solidFill>
              <a:ea typeface="Osaka"/>
              <a:cs typeface="Osaka"/>
            </a:endParaRPr>
          </a:p>
        </p:txBody>
      </p:sp>
      <p:sp>
        <p:nvSpPr>
          <p:cNvPr id="61" name="テキスト ボックス 60"/>
          <p:cNvSpPr txBox="1"/>
          <p:nvPr/>
        </p:nvSpPr>
        <p:spPr>
          <a:xfrm>
            <a:off x="3496992" y="4374472"/>
            <a:ext cx="808625" cy="369332"/>
          </a:xfrm>
          <a:prstGeom prst="rect">
            <a:avLst/>
          </a:prstGeom>
          <a:noFill/>
        </p:spPr>
        <p:txBody>
          <a:bodyPr wrap="square" rtlCol="0">
            <a:spAutoFit/>
          </a:bodyPr>
          <a:lstStyle/>
          <a:p>
            <a:r>
              <a:rPr lang="en-US" altLang="ja-JP" sz="900" dirty="0" smtClean="0">
                <a:solidFill>
                  <a:srgbClr val="000000"/>
                </a:solidFill>
                <a:ea typeface="Osaka"/>
                <a:cs typeface="Osaka"/>
              </a:rPr>
              <a:t>w/o QCS</a:t>
            </a:r>
          </a:p>
          <a:p>
            <a:r>
              <a:rPr lang="en-US" altLang="ja-JP" sz="900" dirty="0" smtClean="0">
                <a:solidFill>
                  <a:srgbClr val="000000"/>
                </a:solidFill>
                <a:ea typeface="Osaka"/>
                <a:cs typeface="Osaka"/>
              </a:rPr>
              <a:t>w/o Belle II</a:t>
            </a:r>
            <a:endParaRPr lang="ja-JP" altLang="en-US" sz="900" dirty="0">
              <a:solidFill>
                <a:srgbClr val="000000"/>
              </a:solidFill>
              <a:ea typeface="Osaka"/>
              <a:cs typeface="Osaka"/>
            </a:endParaRPr>
          </a:p>
        </p:txBody>
      </p:sp>
      <p:sp>
        <p:nvSpPr>
          <p:cNvPr id="62" name="テキスト ボックス 61"/>
          <p:cNvSpPr txBox="1"/>
          <p:nvPr/>
        </p:nvSpPr>
        <p:spPr>
          <a:xfrm>
            <a:off x="5635518" y="4370210"/>
            <a:ext cx="1106742" cy="3693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QCS</a:t>
            </a:r>
          </a:p>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Belle II (no VXD)</a:t>
            </a:r>
            <a:endParaRPr lang="ja-JP" altLang="en-US" sz="900" dirty="0">
              <a:solidFill>
                <a:srgbClr val="000000"/>
              </a:solidFill>
              <a:ea typeface="Osaka"/>
              <a:cs typeface="Osaka"/>
            </a:endParaRPr>
          </a:p>
        </p:txBody>
      </p:sp>
      <p:sp>
        <p:nvSpPr>
          <p:cNvPr id="63" name="テキスト ボックス 62"/>
          <p:cNvSpPr txBox="1"/>
          <p:nvPr/>
        </p:nvSpPr>
        <p:spPr>
          <a:xfrm>
            <a:off x="7090887" y="4390590"/>
            <a:ext cx="907199" cy="2308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full Belle II</a:t>
            </a:r>
            <a:endParaRPr lang="ja-JP" altLang="en-US" sz="900" dirty="0">
              <a:solidFill>
                <a:srgbClr val="000000"/>
              </a:solidFill>
              <a:ea typeface="Osaka"/>
              <a:cs typeface="Osaka"/>
            </a:endParaRPr>
          </a:p>
        </p:txBody>
      </p:sp>
      <p:sp>
        <p:nvSpPr>
          <p:cNvPr id="64" name="角丸四角形 63"/>
          <p:cNvSpPr/>
          <p:nvPr/>
        </p:nvSpPr>
        <p:spPr>
          <a:xfrm>
            <a:off x="65723" y="2992760"/>
            <a:ext cx="9015697" cy="590041"/>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65" name="直線コネクタ 64"/>
          <p:cNvCxnSpPr/>
          <p:nvPr/>
        </p:nvCxnSpPr>
        <p:spPr>
          <a:xfrm>
            <a:off x="3457150" y="3239665"/>
            <a:ext cx="712158"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3473413" y="2956531"/>
            <a:ext cx="840903" cy="307777"/>
          </a:xfrm>
          <a:prstGeom prst="rect">
            <a:avLst/>
          </a:prstGeom>
          <a:noFill/>
        </p:spPr>
        <p:txBody>
          <a:bodyPr wrap="square" rtlCol="0">
            <a:spAutoFit/>
          </a:bodyPr>
          <a:lstStyle/>
          <a:p>
            <a:r>
              <a:rPr lang="en-US" altLang="ja-JP" sz="1400" dirty="0" smtClean="0">
                <a:solidFill>
                  <a:srgbClr val="FF0000"/>
                </a:solidFill>
                <a:ea typeface="Osaka"/>
                <a:cs typeface="Osaka"/>
              </a:rPr>
              <a:t>phase 1</a:t>
            </a:r>
            <a:endParaRPr lang="ja-JP" altLang="en-US" sz="900" dirty="0">
              <a:solidFill>
                <a:srgbClr val="000000"/>
              </a:solidFill>
              <a:ea typeface="Osaka"/>
              <a:cs typeface="Osaka"/>
            </a:endParaRPr>
          </a:p>
        </p:txBody>
      </p:sp>
      <p:cxnSp>
        <p:nvCxnSpPr>
          <p:cNvPr id="67" name="直線コネクタ 66"/>
          <p:cNvCxnSpPr/>
          <p:nvPr/>
        </p:nvCxnSpPr>
        <p:spPr>
          <a:xfrm>
            <a:off x="5415594" y="3243525"/>
            <a:ext cx="708067"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6617174" y="3238378"/>
            <a:ext cx="1235751"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5357397" y="2961265"/>
            <a:ext cx="789822" cy="307777"/>
          </a:xfrm>
          <a:prstGeom prst="rect">
            <a:avLst/>
          </a:prstGeom>
          <a:noFill/>
        </p:spPr>
        <p:txBody>
          <a:bodyPr wrap="square" rtlCol="0">
            <a:spAutoFit/>
          </a:bodyPr>
          <a:lstStyle/>
          <a:p>
            <a:r>
              <a:rPr lang="en-US" altLang="ja-JP" sz="1400" dirty="0" smtClean="0">
                <a:solidFill>
                  <a:srgbClr val="FF0000"/>
                </a:solidFill>
                <a:ea typeface="Osaka"/>
                <a:cs typeface="Osaka"/>
              </a:rPr>
              <a:t>phase 2</a:t>
            </a:r>
            <a:endParaRPr lang="ja-JP" altLang="en-US" sz="900" dirty="0">
              <a:solidFill>
                <a:srgbClr val="000000"/>
              </a:solidFill>
              <a:ea typeface="Osaka"/>
              <a:cs typeface="Osaka"/>
            </a:endParaRPr>
          </a:p>
        </p:txBody>
      </p:sp>
      <p:sp>
        <p:nvSpPr>
          <p:cNvPr id="70" name="テキスト ボックス 69"/>
          <p:cNvSpPr txBox="1"/>
          <p:nvPr/>
        </p:nvSpPr>
        <p:spPr>
          <a:xfrm>
            <a:off x="6840064" y="2951782"/>
            <a:ext cx="901344" cy="307777"/>
          </a:xfrm>
          <a:prstGeom prst="rect">
            <a:avLst/>
          </a:prstGeom>
          <a:noFill/>
        </p:spPr>
        <p:txBody>
          <a:bodyPr wrap="square" rtlCol="0">
            <a:spAutoFit/>
          </a:bodyPr>
          <a:lstStyle/>
          <a:p>
            <a:r>
              <a:rPr lang="en-US" altLang="ja-JP" sz="1400" dirty="0" smtClean="0">
                <a:solidFill>
                  <a:srgbClr val="FF0000"/>
                </a:solidFill>
                <a:ea typeface="Osaka"/>
                <a:cs typeface="Osaka"/>
              </a:rPr>
              <a:t>phase 3</a:t>
            </a:r>
            <a:endParaRPr lang="ja-JP" altLang="en-US" sz="900" dirty="0">
              <a:solidFill>
                <a:srgbClr val="000000"/>
              </a:solidFill>
              <a:ea typeface="Osaka"/>
              <a:cs typeface="Osaka"/>
            </a:endParaRPr>
          </a:p>
        </p:txBody>
      </p:sp>
      <p:cxnSp>
        <p:nvCxnSpPr>
          <p:cNvPr id="71" name="直線コネクタ 70"/>
          <p:cNvCxnSpPr/>
          <p:nvPr/>
        </p:nvCxnSpPr>
        <p:spPr>
          <a:xfrm>
            <a:off x="65723" y="3260929"/>
            <a:ext cx="2477680" cy="1287"/>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a:off x="2543402" y="3457405"/>
            <a:ext cx="913748"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2662027" y="3185215"/>
            <a:ext cx="878455"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Start-up</a:t>
            </a:r>
            <a:endParaRPr lang="ja-JP" altLang="en-US" sz="1400" dirty="0">
              <a:solidFill>
                <a:srgbClr val="008000"/>
              </a:solidFill>
              <a:ea typeface="Osaka"/>
              <a:cs typeface="Osaka"/>
            </a:endParaRPr>
          </a:p>
        </p:txBody>
      </p:sp>
      <p:cxnSp>
        <p:nvCxnSpPr>
          <p:cNvPr id="74" name="直線コネクタ 73"/>
          <p:cNvCxnSpPr/>
          <p:nvPr/>
        </p:nvCxnSpPr>
        <p:spPr>
          <a:xfrm>
            <a:off x="4169308" y="3469814"/>
            <a:ext cx="1244259"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4019822" y="3191749"/>
            <a:ext cx="160580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QCS, Belle II install</a:t>
            </a:r>
            <a:endParaRPr lang="ja-JP" altLang="en-US" sz="1400" dirty="0">
              <a:solidFill>
                <a:srgbClr val="008000"/>
              </a:solidFill>
              <a:ea typeface="Osaka"/>
              <a:cs typeface="Osaka"/>
            </a:endParaRPr>
          </a:p>
        </p:txBody>
      </p:sp>
      <p:cxnSp>
        <p:nvCxnSpPr>
          <p:cNvPr id="76" name="直線コネクタ 75"/>
          <p:cNvCxnSpPr/>
          <p:nvPr/>
        </p:nvCxnSpPr>
        <p:spPr>
          <a:xfrm>
            <a:off x="6120700" y="3432595"/>
            <a:ext cx="508570"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6044176" y="3171565"/>
            <a:ext cx="1186534"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VXD install</a:t>
            </a:r>
            <a:endParaRPr lang="ja-JP" altLang="en-US" sz="1400" dirty="0">
              <a:solidFill>
                <a:srgbClr val="008000"/>
              </a:solidFill>
              <a:ea typeface="Osaka"/>
              <a:cs typeface="Osaka"/>
            </a:endParaRPr>
          </a:p>
        </p:txBody>
      </p:sp>
      <p:sp>
        <p:nvSpPr>
          <p:cNvPr id="78" name="テキスト ボックス 77"/>
          <p:cNvSpPr txBox="1"/>
          <p:nvPr/>
        </p:nvSpPr>
        <p:spPr>
          <a:xfrm>
            <a:off x="44905" y="3251849"/>
            <a:ext cx="2162026" cy="338554"/>
          </a:xfrm>
          <a:prstGeom prst="rect">
            <a:avLst/>
          </a:prstGeom>
          <a:noFill/>
        </p:spPr>
        <p:txBody>
          <a:bodyPr wrap="square" rtlCol="0">
            <a:spAutoFit/>
          </a:bodyPr>
          <a:lstStyle/>
          <a:p>
            <a:r>
              <a:rPr lang="en-US" altLang="ja-JP" sz="1600" dirty="0" smtClean="0">
                <a:solidFill>
                  <a:srgbClr val="FF0000"/>
                </a:solidFill>
              </a:rPr>
              <a:t>Current plan ongoing</a:t>
            </a:r>
            <a:endParaRPr lang="ja-JP" altLang="en-US" sz="1600" dirty="0">
              <a:solidFill>
                <a:srgbClr val="FF0000"/>
              </a:solidFill>
            </a:endParaRPr>
          </a:p>
        </p:txBody>
      </p:sp>
      <p:sp>
        <p:nvSpPr>
          <p:cNvPr id="79" name="テキスト ボックス 78"/>
          <p:cNvSpPr txBox="1"/>
          <p:nvPr/>
        </p:nvSpPr>
        <p:spPr>
          <a:xfrm>
            <a:off x="3457150" y="3230232"/>
            <a:ext cx="731337" cy="369332"/>
          </a:xfrm>
          <a:prstGeom prst="rect">
            <a:avLst/>
          </a:prstGeom>
          <a:noFill/>
        </p:spPr>
        <p:txBody>
          <a:bodyPr wrap="square" rtlCol="0">
            <a:spAutoFit/>
          </a:bodyPr>
          <a:lstStyle/>
          <a:p>
            <a:r>
              <a:rPr lang="en-US" altLang="ja-JP" sz="900" dirty="0" smtClean="0">
                <a:solidFill>
                  <a:srgbClr val="000000"/>
                </a:solidFill>
                <a:ea typeface="Osaka"/>
                <a:cs typeface="Osaka"/>
              </a:rPr>
              <a:t>w/o QCS</a:t>
            </a:r>
          </a:p>
          <a:p>
            <a:r>
              <a:rPr lang="en-US" altLang="ja-JP" sz="900" dirty="0" smtClean="0">
                <a:solidFill>
                  <a:srgbClr val="000000"/>
                </a:solidFill>
                <a:ea typeface="Osaka"/>
                <a:cs typeface="Osaka"/>
              </a:rPr>
              <a:t>w/o Belle II</a:t>
            </a:r>
            <a:endParaRPr lang="ja-JP" altLang="en-US" sz="900" dirty="0">
              <a:solidFill>
                <a:srgbClr val="000000"/>
              </a:solidFill>
              <a:ea typeface="Osaka"/>
              <a:cs typeface="Osaka"/>
            </a:endParaRPr>
          </a:p>
        </p:txBody>
      </p:sp>
      <p:sp>
        <p:nvSpPr>
          <p:cNvPr id="80" name="テキスト ボックス 79"/>
          <p:cNvSpPr txBox="1"/>
          <p:nvPr/>
        </p:nvSpPr>
        <p:spPr>
          <a:xfrm>
            <a:off x="5357408" y="3251585"/>
            <a:ext cx="1192947" cy="3693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QCS</a:t>
            </a:r>
          </a:p>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Belle II (no VXD)</a:t>
            </a:r>
            <a:endParaRPr lang="ja-JP" altLang="en-US" sz="900" dirty="0">
              <a:solidFill>
                <a:srgbClr val="000000"/>
              </a:solidFill>
              <a:ea typeface="Osaka"/>
              <a:cs typeface="Osaka"/>
            </a:endParaRPr>
          </a:p>
        </p:txBody>
      </p:sp>
      <p:sp>
        <p:nvSpPr>
          <p:cNvPr id="81" name="テキスト ボックス 80"/>
          <p:cNvSpPr txBox="1"/>
          <p:nvPr/>
        </p:nvSpPr>
        <p:spPr>
          <a:xfrm>
            <a:off x="6895480" y="3239189"/>
            <a:ext cx="1035722" cy="2308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full Belle II</a:t>
            </a:r>
            <a:endParaRPr lang="ja-JP" altLang="en-US" sz="900" dirty="0">
              <a:solidFill>
                <a:srgbClr val="000000"/>
              </a:solidFill>
              <a:ea typeface="Osaka"/>
              <a:cs typeface="Osaka"/>
            </a:endParaRPr>
          </a:p>
        </p:txBody>
      </p:sp>
      <p:sp>
        <p:nvSpPr>
          <p:cNvPr id="82" name="角丸四角形 81"/>
          <p:cNvSpPr/>
          <p:nvPr/>
        </p:nvSpPr>
        <p:spPr>
          <a:xfrm>
            <a:off x="67760" y="1890924"/>
            <a:ext cx="9013660" cy="590041"/>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83" name="直線コネクタ 82"/>
          <p:cNvCxnSpPr/>
          <p:nvPr/>
        </p:nvCxnSpPr>
        <p:spPr>
          <a:xfrm>
            <a:off x="2278613" y="2086900"/>
            <a:ext cx="673245"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2275632" y="1809781"/>
            <a:ext cx="803539" cy="307777"/>
          </a:xfrm>
          <a:prstGeom prst="rect">
            <a:avLst/>
          </a:prstGeom>
          <a:noFill/>
        </p:spPr>
        <p:txBody>
          <a:bodyPr wrap="square" rtlCol="0">
            <a:spAutoFit/>
          </a:bodyPr>
          <a:lstStyle/>
          <a:p>
            <a:r>
              <a:rPr lang="en-US" altLang="ja-JP" sz="1400" dirty="0" smtClean="0">
                <a:solidFill>
                  <a:srgbClr val="FF0000"/>
                </a:solidFill>
                <a:ea typeface="Osaka"/>
                <a:cs typeface="Osaka"/>
              </a:rPr>
              <a:t>phase 1</a:t>
            </a:r>
            <a:endParaRPr lang="ja-JP" altLang="en-US" sz="900" dirty="0">
              <a:solidFill>
                <a:srgbClr val="000000"/>
              </a:solidFill>
              <a:ea typeface="Osaka"/>
              <a:cs typeface="Osaka"/>
            </a:endParaRPr>
          </a:p>
        </p:txBody>
      </p:sp>
      <p:cxnSp>
        <p:nvCxnSpPr>
          <p:cNvPr id="85" name="直線コネクタ 84"/>
          <p:cNvCxnSpPr/>
          <p:nvPr/>
        </p:nvCxnSpPr>
        <p:spPr>
          <a:xfrm>
            <a:off x="4996882" y="2115395"/>
            <a:ext cx="1208829"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6" name="テキスト ボックス 85"/>
          <p:cNvSpPr txBox="1"/>
          <p:nvPr/>
        </p:nvSpPr>
        <p:spPr>
          <a:xfrm>
            <a:off x="3918310" y="1850729"/>
            <a:ext cx="857012" cy="307777"/>
          </a:xfrm>
          <a:prstGeom prst="rect">
            <a:avLst/>
          </a:prstGeom>
          <a:noFill/>
        </p:spPr>
        <p:txBody>
          <a:bodyPr wrap="square" rtlCol="0">
            <a:spAutoFit/>
          </a:bodyPr>
          <a:lstStyle/>
          <a:p>
            <a:r>
              <a:rPr lang="en-US" altLang="ja-JP" sz="1400" dirty="0" smtClean="0">
                <a:solidFill>
                  <a:srgbClr val="FF0000"/>
                </a:solidFill>
                <a:ea typeface="Osaka"/>
                <a:cs typeface="Osaka"/>
              </a:rPr>
              <a:t>phase 2</a:t>
            </a:r>
            <a:endParaRPr lang="ja-JP" altLang="en-US" sz="900" dirty="0">
              <a:solidFill>
                <a:srgbClr val="000000"/>
              </a:solidFill>
              <a:ea typeface="Osaka"/>
              <a:cs typeface="Osaka"/>
            </a:endParaRPr>
          </a:p>
        </p:txBody>
      </p:sp>
      <p:sp>
        <p:nvSpPr>
          <p:cNvPr id="87" name="テキスト ボックス 86"/>
          <p:cNvSpPr txBox="1"/>
          <p:nvPr/>
        </p:nvSpPr>
        <p:spPr>
          <a:xfrm>
            <a:off x="5181375" y="1841247"/>
            <a:ext cx="888495" cy="307777"/>
          </a:xfrm>
          <a:prstGeom prst="rect">
            <a:avLst/>
          </a:prstGeom>
          <a:noFill/>
        </p:spPr>
        <p:txBody>
          <a:bodyPr wrap="square" rtlCol="0">
            <a:spAutoFit/>
          </a:bodyPr>
          <a:lstStyle/>
          <a:p>
            <a:r>
              <a:rPr lang="en-US" altLang="ja-JP" sz="1400" dirty="0" smtClean="0">
                <a:solidFill>
                  <a:srgbClr val="FF0000"/>
                </a:solidFill>
                <a:ea typeface="Osaka"/>
                <a:cs typeface="Osaka"/>
              </a:rPr>
              <a:t>phase 3</a:t>
            </a:r>
            <a:endParaRPr lang="ja-JP" altLang="en-US" sz="900" dirty="0">
              <a:solidFill>
                <a:srgbClr val="000000"/>
              </a:solidFill>
              <a:ea typeface="Osaka"/>
              <a:cs typeface="Osaka"/>
            </a:endParaRPr>
          </a:p>
        </p:txBody>
      </p:sp>
      <p:cxnSp>
        <p:nvCxnSpPr>
          <p:cNvPr id="88" name="直線コネクタ 87"/>
          <p:cNvCxnSpPr/>
          <p:nvPr/>
        </p:nvCxnSpPr>
        <p:spPr>
          <a:xfrm>
            <a:off x="67760" y="2180240"/>
            <a:ext cx="2456556" cy="1287"/>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200059" y="1903794"/>
            <a:ext cx="2050362" cy="307777"/>
          </a:xfrm>
          <a:prstGeom prst="rect">
            <a:avLst/>
          </a:prstGeom>
          <a:noFill/>
          <a:ln>
            <a:noFill/>
          </a:ln>
        </p:spPr>
        <p:txBody>
          <a:bodyPr wrap="square" rtlCol="0">
            <a:spAutoFit/>
          </a:bodyPr>
          <a:lstStyle/>
          <a:p>
            <a:r>
              <a:rPr lang="en-US" altLang="ja-JP" sz="1400" dirty="0" err="1" smtClean="0">
                <a:solidFill>
                  <a:srgbClr val="0000FF"/>
                </a:solidFill>
                <a:ea typeface="Osaka"/>
                <a:cs typeface="Osaka"/>
              </a:rPr>
              <a:t>SuperKEKB</a:t>
            </a:r>
            <a:r>
              <a:rPr lang="en-US" altLang="ja-JP" sz="1400" dirty="0" smtClean="0">
                <a:solidFill>
                  <a:srgbClr val="0000FF"/>
                </a:solidFill>
                <a:ea typeface="Osaka"/>
                <a:cs typeface="Osaka"/>
              </a:rPr>
              <a:t> Construction</a:t>
            </a:r>
            <a:endParaRPr lang="ja-JP" altLang="en-US" sz="1400" dirty="0">
              <a:solidFill>
                <a:srgbClr val="0000FF"/>
              </a:solidFill>
              <a:ea typeface="Osaka"/>
              <a:cs typeface="Osaka"/>
            </a:endParaRPr>
          </a:p>
        </p:txBody>
      </p:sp>
      <p:cxnSp>
        <p:nvCxnSpPr>
          <p:cNvPr id="90" name="直線コネクタ 89"/>
          <p:cNvCxnSpPr/>
          <p:nvPr/>
        </p:nvCxnSpPr>
        <p:spPr>
          <a:xfrm>
            <a:off x="1692876" y="2389526"/>
            <a:ext cx="820879"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1" name="テキスト ボックス 90"/>
          <p:cNvSpPr txBox="1"/>
          <p:nvPr/>
        </p:nvSpPr>
        <p:spPr>
          <a:xfrm>
            <a:off x="1692876" y="2131070"/>
            <a:ext cx="96619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Start-up</a:t>
            </a:r>
            <a:endParaRPr lang="ja-JP" altLang="en-US" sz="1400" dirty="0">
              <a:solidFill>
                <a:srgbClr val="008000"/>
              </a:solidFill>
              <a:ea typeface="Osaka"/>
              <a:cs typeface="Osaka"/>
            </a:endParaRPr>
          </a:p>
        </p:txBody>
      </p:sp>
      <p:cxnSp>
        <p:nvCxnSpPr>
          <p:cNvPr id="92" name="直線コネクタ 91"/>
          <p:cNvCxnSpPr/>
          <p:nvPr/>
        </p:nvCxnSpPr>
        <p:spPr>
          <a:xfrm>
            <a:off x="2941065" y="2366691"/>
            <a:ext cx="1065013"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3" name="テキスト ボックス 92"/>
          <p:cNvSpPr txBox="1"/>
          <p:nvPr/>
        </p:nvSpPr>
        <p:spPr>
          <a:xfrm>
            <a:off x="2939179" y="2098612"/>
            <a:ext cx="144472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QCS, Belle II</a:t>
            </a:r>
            <a:endParaRPr lang="ja-JP" altLang="en-US" sz="1400" dirty="0">
              <a:solidFill>
                <a:srgbClr val="008000"/>
              </a:solidFill>
              <a:ea typeface="Osaka"/>
              <a:cs typeface="Osaka"/>
            </a:endParaRPr>
          </a:p>
        </p:txBody>
      </p:sp>
      <p:cxnSp>
        <p:nvCxnSpPr>
          <p:cNvPr id="94" name="直線コネクタ 93"/>
          <p:cNvCxnSpPr/>
          <p:nvPr/>
        </p:nvCxnSpPr>
        <p:spPr>
          <a:xfrm>
            <a:off x="4572739" y="2342086"/>
            <a:ext cx="427645"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5" name="テキスト ボックス 94"/>
          <p:cNvSpPr txBox="1"/>
          <p:nvPr/>
        </p:nvSpPr>
        <p:spPr>
          <a:xfrm>
            <a:off x="4467477" y="2073644"/>
            <a:ext cx="994295"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VXD install</a:t>
            </a:r>
            <a:endParaRPr lang="ja-JP" altLang="en-US" sz="1400" dirty="0">
              <a:solidFill>
                <a:srgbClr val="008000"/>
              </a:solidFill>
              <a:ea typeface="Osaka"/>
              <a:cs typeface="Osaka"/>
            </a:endParaRPr>
          </a:p>
        </p:txBody>
      </p:sp>
      <p:sp>
        <p:nvSpPr>
          <p:cNvPr id="96" name="テキスト ボックス 95"/>
          <p:cNvSpPr txBox="1"/>
          <p:nvPr/>
        </p:nvSpPr>
        <p:spPr>
          <a:xfrm>
            <a:off x="44905" y="2162335"/>
            <a:ext cx="1531114" cy="338554"/>
          </a:xfrm>
          <a:prstGeom prst="rect">
            <a:avLst/>
          </a:prstGeom>
          <a:noFill/>
        </p:spPr>
        <p:txBody>
          <a:bodyPr wrap="square" rtlCol="0">
            <a:spAutoFit/>
          </a:bodyPr>
          <a:lstStyle/>
          <a:p>
            <a:r>
              <a:rPr lang="en-US" altLang="ja-JP" sz="1600" dirty="0" smtClean="0">
                <a:solidFill>
                  <a:srgbClr val="FF0000"/>
                </a:solidFill>
              </a:rPr>
              <a:t>Original plan</a:t>
            </a:r>
          </a:p>
        </p:txBody>
      </p:sp>
      <p:sp>
        <p:nvSpPr>
          <p:cNvPr id="97" name="テキスト ボックス 96"/>
          <p:cNvSpPr txBox="1"/>
          <p:nvPr/>
        </p:nvSpPr>
        <p:spPr>
          <a:xfrm>
            <a:off x="2454964" y="2105638"/>
            <a:ext cx="829601" cy="369332"/>
          </a:xfrm>
          <a:prstGeom prst="rect">
            <a:avLst/>
          </a:prstGeom>
          <a:noFill/>
        </p:spPr>
        <p:txBody>
          <a:bodyPr wrap="square" rtlCol="0">
            <a:spAutoFit/>
          </a:bodyPr>
          <a:lstStyle/>
          <a:p>
            <a:r>
              <a:rPr lang="en-US" altLang="ja-JP" sz="900" dirty="0" smtClean="0">
                <a:solidFill>
                  <a:srgbClr val="000000"/>
                </a:solidFill>
                <a:ea typeface="Osaka"/>
                <a:cs typeface="Osaka"/>
              </a:rPr>
              <a:t>w/o QCS</a:t>
            </a:r>
          </a:p>
          <a:p>
            <a:r>
              <a:rPr lang="en-US" altLang="ja-JP" sz="900" dirty="0" smtClean="0">
                <a:solidFill>
                  <a:srgbClr val="000000"/>
                </a:solidFill>
                <a:ea typeface="Osaka"/>
                <a:cs typeface="Osaka"/>
              </a:rPr>
              <a:t>w/o Belle II</a:t>
            </a:r>
            <a:endParaRPr lang="ja-JP" altLang="en-US" sz="900" dirty="0">
              <a:solidFill>
                <a:srgbClr val="000000"/>
              </a:solidFill>
              <a:ea typeface="Osaka"/>
              <a:cs typeface="Osaka"/>
            </a:endParaRPr>
          </a:p>
        </p:txBody>
      </p:sp>
      <p:sp>
        <p:nvSpPr>
          <p:cNvPr id="98" name="テキスト ボックス 97"/>
          <p:cNvSpPr txBox="1"/>
          <p:nvPr/>
        </p:nvSpPr>
        <p:spPr>
          <a:xfrm>
            <a:off x="4057490" y="2146135"/>
            <a:ext cx="1167376" cy="3693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QCS</a:t>
            </a:r>
          </a:p>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Belle II (no VXD)</a:t>
            </a:r>
            <a:endParaRPr lang="ja-JP" altLang="en-US" sz="900" dirty="0">
              <a:solidFill>
                <a:srgbClr val="000000"/>
              </a:solidFill>
              <a:ea typeface="Osaka"/>
              <a:cs typeface="Osaka"/>
            </a:endParaRPr>
          </a:p>
        </p:txBody>
      </p:sp>
      <p:sp>
        <p:nvSpPr>
          <p:cNvPr id="99" name="テキスト ボックス 98"/>
          <p:cNvSpPr txBox="1"/>
          <p:nvPr/>
        </p:nvSpPr>
        <p:spPr>
          <a:xfrm>
            <a:off x="5459126" y="2126220"/>
            <a:ext cx="966452" cy="2308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full Belle II</a:t>
            </a:r>
            <a:endParaRPr lang="ja-JP" altLang="en-US" sz="900" dirty="0">
              <a:solidFill>
                <a:srgbClr val="000000"/>
              </a:solidFill>
              <a:ea typeface="Osaka"/>
              <a:cs typeface="Osaka"/>
            </a:endParaRPr>
          </a:p>
        </p:txBody>
      </p:sp>
      <p:cxnSp>
        <p:nvCxnSpPr>
          <p:cNvPr id="100" name="直線コネクタ 99"/>
          <p:cNvCxnSpPr/>
          <p:nvPr/>
        </p:nvCxnSpPr>
        <p:spPr>
          <a:xfrm>
            <a:off x="3970498" y="2120660"/>
            <a:ext cx="592474"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a:off x="6651729" y="2114108"/>
            <a:ext cx="1210125"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a:off x="6239973" y="2114108"/>
            <a:ext cx="389174" cy="1287"/>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3" name="角丸四角形 102"/>
          <p:cNvSpPr/>
          <p:nvPr/>
        </p:nvSpPr>
        <p:spPr>
          <a:xfrm>
            <a:off x="65723" y="4946237"/>
            <a:ext cx="9022586" cy="590041"/>
          </a:xfrm>
          <a:prstGeom prst="roundRect">
            <a:avLst/>
          </a:prstGeom>
          <a:solidFill>
            <a:srgbClr val="FAFF8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solidFill>
                <a:prstClr val="white"/>
              </a:solidFill>
            </a:endParaRPr>
          </a:p>
        </p:txBody>
      </p:sp>
      <p:sp>
        <p:nvSpPr>
          <p:cNvPr id="104" name="テキスト ボックス 103"/>
          <p:cNvSpPr txBox="1"/>
          <p:nvPr/>
        </p:nvSpPr>
        <p:spPr>
          <a:xfrm>
            <a:off x="3820951" y="4910008"/>
            <a:ext cx="971767" cy="307777"/>
          </a:xfrm>
          <a:prstGeom prst="rect">
            <a:avLst/>
          </a:prstGeom>
          <a:noFill/>
        </p:spPr>
        <p:txBody>
          <a:bodyPr wrap="square" rtlCol="0">
            <a:spAutoFit/>
          </a:bodyPr>
          <a:lstStyle/>
          <a:p>
            <a:r>
              <a:rPr lang="en-US" altLang="ja-JP" sz="1400" dirty="0" smtClean="0">
                <a:solidFill>
                  <a:srgbClr val="FF0000"/>
                </a:solidFill>
                <a:ea typeface="Osaka"/>
                <a:cs typeface="Osaka"/>
              </a:rPr>
              <a:t>phase 1</a:t>
            </a:r>
            <a:endParaRPr lang="ja-JP" altLang="en-US" sz="900" dirty="0">
              <a:solidFill>
                <a:srgbClr val="000000"/>
              </a:solidFill>
              <a:ea typeface="Osaka"/>
              <a:cs typeface="Osaka"/>
            </a:endParaRPr>
          </a:p>
        </p:txBody>
      </p:sp>
      <p:sp>
        <p:nvSpPr>
          <p:cNvPr id="105" name="テキスト ボックス 104"/>
          <p:cNvSpPr txBox="1"/>
          <p:nvPr/>
        </p:nvSpPr>
        <p:spPr>
          <a:xfrm>
            <a:off x="6017669" y="4928241"/>
            <a:ext cx="875354" cy="307777"/>
          </a:xfrm>
          <a:prstGeom prst="rect">
            <a:avLst/>
          </a:prstGeom>
          <a:noFill/>
        </p:spPr>
        <p:txBody>
          <a:bodyPr wrap="square" rtlCol="0">
            <a:spAutoFit/>
          </a:bodyPr>
          <a:lstStyle/>
          <a:p>
            <a:r>
              <a:rPr lang="en-US" altLang="ja-JP" sz="1400" dirty="0" smtClean="0">
                <a:solidFill>
                  <a:srgbClr val="FF0000"/>
                </a:solidFill>
                <a:ea typeface="Osaka"/>
                <a:cs typeface="Osaka"/>
              </a:rPr>
              <a:t>phase 2</a:t>
            </a:r>
            <a:endParaRPr lang="ja-JP" altLang="en-US" sz="900" dirty="0">
              <a:solidFill>
                <a:srgbClr val="000000"/>
              </a:solidFill>
              <a:ea typeface="Osaka"/>
              <a:cs typeface="Osaka"/>
            </a:endParaRPr>
          </a:p>
        </p:txBody>
      </p:sp>
      <p:cxnSp>
        <p:nvCxnSpPr>
          <p:cNvPr id="106" name="直線コネクタ 105"/>
          <p:cNvCxnSpPr/>
          <p:nvPr/>
        </p:nvCxnSpPr>
        <p:spPr>
          <a:xfrm>
            <a:off x="65723" y="5214406"/>
            <a:ext cx="2477680" cy="1287"/>
          </a:xfrm>
          <a:prstGeom prst="line">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2543402" y="5410882"/>
            <a:ext cx="1287947"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8" name="テキスト ボックス 107"/>
          <p:cNvSpPr txBox="1"/>
          <p:nvPr/>
        </p:nvSpPr>
        <p:spPr>
          <a:xfrm>
            <a:off x="2807280" y="5138691"/>
            <a:ext cx="965419"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Start-up</a:t>
            </a:r>
            <a:endParaRPr lang="ja-JP" altLang="en-US" sz="1400" dirty="0">
              <a:solidFill>
                <a:srgbClr val="008000"/>
              </a:solidFill>
              <a:ea typeface="Osaka"/>
              <a:cs typeface="Osaka"/>
            </a:endParaRPr>
          </a:p>
        </p:txBody>
      </p:sp>
      <p:sp>
        <p:nvSpPr>
          <p:cNvPr id="109" name="テキスト ボックス 108"/>
          <p:cNvSpPr txBox="1"/>
          <p:nvPr/>
        </p:nvSpPr>
        <p:spPr>
          <a:xfrm>
            <a:off x="4420950" y="5145226"/>
            <a:ext cx="172928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QCS, Belle II install</a:t>
            </a:r>
            <a:endParaRPr lang="ja-JP" altLang="en-US" sz="1400" dirty="0">
              <a:solidFill>
                <a:srgbClr val="008000"/>
              </a:solidFill>
              <a:ea typeface="Osaka"/>
              <a:cs typeface="Osaka"/>
            </a:endParaRPr>
          </a:p>
        </p:txBody>
      </p:sp>
      <p:sp>
        <p:nvSpPr>
          <p:cNvPr id="110" name="テキスト ボックス 109"/>
          <p:cNvSpPr txBox="1"/>
          <p:nvPr/>
        </p:nvSpPr>
        <p:spPr>
          <a:xfrm>
            <a:off x="7037762" y="5157192"/>
            <a:ext cx="1046440" cy="307777"/>
          </a:xfrm>
          <a:prstGeom prst="rect">
            <a:avLst/>
          </a:prstGeom>
          <a:noFill/>
          <a:ln>
            <a:noFill/>
          </a:ln>
        </p:spPr>
        <p:txBody>
          <a:bodyPr wrap="square" rtlCol="0">
            <a:spAutoFit/>
          </a:bodyPr>
          <a:lstStyle/>
          <a:p>
            <a:r>
              <a:rPr lang="en-US" altLang="ja-JP" sz="1400" dirty="0" smtClean="0">
                <a:solidFill>
                  <a:srgbClr val="008000"/>
                </a:solidFill>
                <a:ea typeface="Osaka"/>
                <a:cs typeface="Osaka"/>
              </a:rPr>
              <a:t>VXD install</a:t>
            </a:r>
            <a:endParaRPr lang="ja-JP" altLang="en-US" sz="1400" dirty="0">
              <a:solidFill>
                <a:srgbClr val="008000"/>
              </a:solidFill>
              <a:ea typeface="Osaka"/>
              <a:cs typeface="Osaka"/>
            </a:endParaRPr>
          </a:p>
        </p:txBody>
      </p:sp>
      <p:sp>
        <p:nvSpPr>
          <p:cNvPr id="111" name="テキスト ボックス 110"/>
          <p:cNvSpPr txBox="1"/>
          <p:nvPr/>
        </p:nvSpPr>
        <p:spPr>
          <a:xfrm>
            <a:off x="3816805" y="5183708"/>
            <a:ext cx="790726" cy="369332"/>
          </a:xfrm>
          <a:prstGeom prst="rect">
            <a:avLst/>
          </a:prstGeom>
          <a:noFill/>
        </p:spPr>
        <p:txBody>
          <a:bodyPr wrap="square" rtlCol="0">
            <a:spAutoFit/>
          </a:bodyPr>
          <a:lstStyle/>
          <a:p>
            <a:r>
              <a:rPr lang="en-US" altLang="ja-JP" sz="900" dirty="0" smtClean="0">
                <a:solidFill>
                  <a:srgbClr val="000000"/>
                </a:solidFill>
                <a:ea typeface="Osaka"/>
                <a:cs typeface="Osaka"/>
              </a:rPr>
              <a:t>w/o QCS</a:t>
            </a:r>
          </a:p>
          <a:p>
            <a:r>
              <a:rPr lang="en-US" altLang="ja-JP" sz="900" dirty="0" smtClean="0">
                <a:solidFill>
                  <a:srgbClr val="000000"/>
                </a:solidFill>
                <a:ea typeface="Osaka"/>
                <a:cs typeface="Osaka"/>
              </a:rPr>
              <a:t>w/o Belle II</a:t>
            </a:r>
            <a:endParaRPr lang="ja-JP" altLang="en-US" sz="900" dirty="0">
              <a:solidFill>
                <a:srgbClr val="000000"/>
              </a:solidFill>
              <a:ea typeface="Osaka"/>
              <a:cs typeface="Osaka"/>
            </a:endParaRPr>
          </a:p>
        </p:txBody>
      </p:sp>
      <p:sp>
        <p:nvSpPr>
          <p:cNvPr id="112" name="テキスト ボックス 111"/>
          <p:cNvSpPr txBox="1"/>
          <p:nvPr/>
        </p:nvSpPr>
        <p:spPr>
          <a:xfrm>
            <a:off x="5922222" y="5190074"/>
            <a:ext cx="1113308" cy="3693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QCS</a:t>
            </a:r>
          </a:p>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Belle II (no VXD)</a:t>
            </a:r>
            <a:endParaRPr lang="ja-JP" altLang="en-US" sz="900" dirty="0">
              <a:solidFill>
                <a:srgbClr val="000000"/>
              </a:solidFill>
              <a:ea typeface="Osaka"/>
              <a:cs typeface="Osaka"/>
            </a:endParaRPr>
          </a:p>
        </p:txBody>
      </p:sp>
      <p:sp>
        <p:nvSpPr>
          <p:cNvPr id="113" name="下矢印 112"/>
          <p:cNvSpPr/>
          <p:nvPr/>
        </p:nvSpPr>
        <p:spPr>
          <a:xfrm>
            <a:off x="885967" y="2488013"/>
            <a:ext cx="3830049" cy="497824"/>
          </a:xfrm>
          <a:prstGeom prst="downArrow">
            <a:avLst/>
          </a:prstGeom>
          <a:solidFill>
            <a:srgbClr val="86FF7D"/>
          </a:solid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200" b="1" dirty="0" smtClean="0">
                <a:solidFill>
                  <a:srgbClr val="0000FF"/>
                </a:solidFill>
              </a:rPr>
              <a:t>JFY2014 Operation budget cut by 12 Oku-Yen</a:t>
            </a:r>
            <a:endParaRPr lang="ja-JP" altLang="en-US" sz="1200" b="1" dirty="0">
              <a:solidFill>
                <a:srgbClr val="0000FF"/>
              </a:solidFill>
            </a:endParaRPr>
          </a:p>
        </p:txBody>
      </p:sp>
      <p:sp>
        <p:nvSpPr>
          <p:cNvPr id="114" name="下矢印 113"/>
          <p:cNvSpPr/>
          <p:nvPr/>
        </p:nvSpPr>
        <p:spPr>
          <a:xfrm>
            <a:off x="1680631" y="3596335"/>
            <a:ext cx="6181223" cy="548992"/>
          </a:xfrm>
          <a:prstGeom prst="downArrow">
            <a:avLst/>
          </a:prstGeom>
          <a:solidFill>
            <a:srgbClr val="86FF7D"/>
          </a:solid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200" b="1" dirty="0" smtClean="0">
                <a:solidFill>
                  <a:srgbClr val="0000FF"/>
                </a:solidFill>
              </a:rPr>
              <a:t>More realistic estimation of schedule: 11 months for phase 1-&gt;2, 6 for phase 2-&gt;3.</a:t>
            </a:r>
            <a:endParaRPr lang="ja-JP" altLang="en-US" sz="1200" b="1" dirty="0">
              <a:solidFill>
                <a:srgbClr val="0000FF"/>
              </a:solidFill>
            </a:endParaRPr>
          </a:p>
        </p:txBody>
      </p:sp>
      <p:sp>
        <p:nvSpPr>
          <p:cNvPr id="116" name="テキスト ボックス 115"/>
          <p:cNvSpPr txBox="1"/>
          <p:nvPr/>
        </p:nvSpPr>
        <p:spPr>
          <a:xfrm>
            <a:off x="200059" y="2984061"/>
            <a:ext cx="2050362" cy="307777"/>
          </a:xfrm>
          <a:prstGeom prst="rect">
            <a:avLst/>
          </a:prstGeom>
          <a:noFill/>
          <a:ln>
            <a:noFill/>
          </a:ln>
        </p:spPr>
        <p:txBody>
          <a:bodyPr wrap="square" rtlCol="0">
            <a:spAutoFit/>
          </a:bodyPr>
          <a:lstStyle/>
          <a:p>
            <a:r>
              <a:rPr lang="en-US" altLang="ja-JP" sz="1400" dirty="0" err="1" smtClean="0">
                <a:solidFill>
                  <a:srgbClr val="0000FF"/>
                </a:solidFill>
                <a:ea typeface="Osaka"/>
                <a:cs typeface="Osaka"/>
              </a:rPr>
              <a:t>SuperKEKB</a:t>
            </a:r>
            <a:r>
              <a:rPr lang="en-US" altLang="ja-JP" sz="1400" dirty="0" smtClean="0">
                <a:solidFill>
                  <a:srgbClr val="0000FF"/>
                </a:solidFill>
                <a:ea typeface="Osaka"/>
                <a:cs typeface="Osaka"/>
              </a:rPr>
              <a:t> Construction</a:t>
            </a:r>
            <a:endParaRPr lang="ja-JP" altLang="en-US" sz="1400" dirty="0">
              <a:solidFill>
                <a:srgbClr val="0000FF"/>
              </a:solidFill>
              <a:ea typeface="Osaka"/>
              <a:cs typeface="Osaka"/>
            </a:endParaRPr>
          </a:p>
        </p:txBody>
      </p:sp>
      <p:sp>
        <p:nvSpPr>
          <p:cNvPr id="117" name="テキスト ボックス 116"/>
          <p:cNvSpPr txBox="1"/>
          <p:nvPr/>
        </p:nvSpPr>
        <p:spPr>
          <a:xfrm>
            <a:off x="208253" y="4364200"/>
            <a:ext cx="2050362" cy="307777"/>
          </a:xfrm>
          <a:prstGeom prst="rect">
            <a:avLst/>
          </a:prstGeom>
          <a:noFill/>
          <a:ln>
            <a:noFill/>
          </a:ln>
        </p:spPr>
        <p:txBody>
          <a:bodyPr wrap="square" rtlCol="0">
            <a:spAutoFit/>
          </a:bodyPr>
          <a:lstStyle/>
          <a:p>
            <a:r>
              <a:rPr lang="en-US" altLang="ja-JP" sz="1400" dirty="0" err="1" smtClean="0">
                <a:solidFill>
                  <a:srgbClr val="0000FF"/>
                </a:solidFill>
                <a:ea typeface="Osaka"/>
                <a:cs typeface="Osaka"/>
              </a:rPr>
              <a:t>SuperKEKB</a:t>
            </a:r>
            <a:r>
              <a:rPr lang="en-US" altLang="ja-JP" sz="1400" dirty="0" smtClean="0">
                <a:solidFill>
                  <a:srgbClr val="0000FF"/>
                </a:solidFill>
                <a:ea typeface="Osaka"/>
                <a:cs typeface="Osaka"/>
              </a:rPr>
              <a:t> Construction</a:t>
            </a:r>
            <a:endParaRPr lang="ja-JP" altLang="en-US" sz="1400" dirty="0">
              <a:solidFill>
                <a:srgbClr val="0000FF"/>
              </a:solidFill>
              <a:ea typeface="Osaka"/>
              <a:cs typeface="Osaka"/>
            </a:endParaRPr>
          </a:p>
        </p:txBody>
      </p:sp>
      <p:sp>
        <p:nvSpPr>
          <p:cNvPr id="118" name="テキスト ボックス 117"/>
          <p:cNvSpPr txBox="1"/>
          <p:nvPr/>
        </p:nvSpPr>
        <p:spPr>
          <a:xfrm>
            <a:off x="205733" y="5183187"/>
            <a:ext cx="2050362" cy="307777"/>
          </a:xfrm>
          <a:prstGeom prst="rect">
            <a:avLst/>
          </a:prstGeom>
          <a:noFill/>
          <a:ln>
            <a:noFill/>
          </a:ln>
        </p:spPr>
        <p:txBody>
          <a:bodyPr wrap="square" rtlCol="0">
            <a:spAutoFit/>
          </a:bodyPr>
          <a:lstStyle/>
          <a:p>
            <a:r>
              <a:rPr lang="en-US" altLang="ja-JP" sz="1400" dirty="0" err="1" smtClean="0">
                <a:solidFill>
                  <a:srgbClr val="0000FF"/>
                </a:solidFill>
                <a:ea typeface="Osaka"/>
                <a:cs typeface="Osaka"/>
              </a:rPr>
              <a:t>SuperKEKB</a:t>
            </a:r>
            <a:r>
              <a:rPr lang="en-US" altLang="ja-JP" sz="1400" dirty="0" smtClean="0">
                <a:solidFill>
                  <a:srgbClr val="0000FF"/>
                </a:solidFill>
                <a:ea typeface="Osaka"/>
                <a:cs typeface="Osaka"/>
              </a:rPr>
              <a:t> Construction</a:t>
            </a:r>
            <a:endParaRPr lang="ja-JP" altLang="en-US" sz="1400" dirty="0">
              <a:solidFill>
                <a:srgbClr val="0000FF"/>
              </a:solidFill>
              <a:ea typeface="Osaka"/>
              <a:cs typeface="Osaka"/>
            </a:endParaRPr>
          </a:p>
        </p:txBody>
      </p:sp>
      <p:sp>
        <p:nvSpPr>
          <p:cNvPr id="119" name="テキスト ボックス 118"/>
          <p:cNvSpPr txBox="1"/>
          <p:nvPr/>
        </p:nvSpPr>
        <p:spPr>
          <a:xfrm>
            <a:off x="4537691" y="1453448"/>
            <a:ext cx="1195060" cy="400110"/>
          </a:xfrm>
          <a:prstGeom prst="rect">
            <a:avLst/>
          </a:prstGeom>
          <a:noFill/>
        </p:spPr>
        <p:txBody>
          <a:bodyPr wrap="square" rtlCol="0">
            <a:spAutoFit/>
          </a:bodyPr>
          <a:lstStyle/>
          <a:p>
            <a:r>
              <a:rPr lang="en-US" altLang="ja-JP" sz="1000" dirty="0" smtClean="0">
                <a:solidFill>
                  <a:prstClr val="black"/>
                </a:solidFill>
              </a:rPr>
              <a:t>Power restriction</a:t>
            </a:r>
          </a:p>
          <a:p>
            <a:r>
              <a:rPr lang="en-US" altLang="ja-JP" sz="1000" dirty="0" smtClean="0">
                <a:solidFill>
                  <a:prstClr val="black"/>
                </a:solidFill>
              </a:rPr>
              <a:t>  in summer</a:t>
            </a:r>
            <a:endParaRPr lang="ja-JP" altLang="en-US" sz="1000" dirty="0">
              <a:solidFill>
                <a:prstClr val="black"/>
              </a:solidFill>
            </a:endParaRPr>
          </a:p>
        </p:txBody>
      </p:sp>
      <p:sp>
        <p:nvSpPr>
          <p:cNvPr id="120" name="テキスト ボックス 119"/>
          <p:cNvSpPr txBox="1"/>
          <p:nvPr/>
        </p:nvSpPr>
        <p:spPr>
          <a:xfrm>
            <a:off x="6181699" y="1455575"/>
            <a:ext cx="1101199" cy="400110"/>
          </a:xfrm>
          <a:prstGeom prst="rect">
            <a:avLst/>
          </a:prstGeom>
          <a:noFill/>
        </p:spPr>
        <p:txBody>
          <a:bodyPr wrap="square" rtlCol="0">
            <a:spAutoFit/>
          </a:bodyPr>
          <a:lstStyle/>
          <a:p>
            <a:r>
              <a:rPr lang="en-US" altLang="ja-JP" sz="1000" dirty="0" smtClean="0">
                <a:solidFill>
                  <a:prstClr val="black"/>
                </a:solidFill>
              </a:rPr>
              <a:t>Power restriction</a:t>
            </a:r>
          </a:p>
          <a:p>
            <a:r>
              <a:rPr lang="en-US" altLang="ja-JP" sz="1000" dirty="0" smtClean="0">
                <a:solidFill>
                  <a:prstClr val="black"/>
                </a:solidFill>
              </a:rPr>
              <a:t>  in summer</a:t>
            </a:r>
            <a:endParaRPr lang="ja-JP" altLang="en-US" sz="1000" dirty="0">
              <a:solidFill>
                <a:prstClr val="black"/>
              </a:solidFill>
            </a:endParaRPr>
          </a:p>
        </p:txBody>
      </p:sp>
      <p:sp>
        <p:nvSpPr>
          <p:cNvPr id="121" name="テキスト ボックス 120"/>
          <p:cNvSpPr txBox="1"/>
          <p:nvPr/>
        </p:nvSpPr>
        <p:spPr>
          <a:xfrm>
            <a:off x="8272583" y="4915036"/>
            <a:ext cx="763913" cy="307777"/>
          </a:xfrm>
          <a:prstGeom prst="rect">
            <a:avLst/>
          </a:prstGeom>
          <a:noFill/>
        </p:spPr>
        <p:txBody>
          <a:bodyPr wrap="square" rtlCol="0">
            <a:spAutoFit/>
          </a:bodyPr>
          <a:lstStyle/>
          <a:p>
            <a:r>
              <a:rPr lang="en-US" altLang="ja-JP" sz="1400" dirty="0" smtClean="0">
                <a:solidFill>
                  <a:srgbClr val="FF0000"/>
                </a:solidFill>
                <a:ea typeface="Osaka"/>
                <a:cs typeface="Osaka"/>
              </a:rPr>
              <a:t>phase 3</a:t>
            </a:r>
            <a:endParaRPr lang="ja-JP" altLang="en-US" sz="900" dirty="0">
              <a:solidFill>
                <a:srgbClr val="000000"/>
              </a:solidFill>
              <a:ea typeface="Osaka"/>
              <a:cs typeface="Osaka"/>
            </a:endParaRPr>
          </a:p>
        </p:txBody>
      </p:sp>
      <p:sp>
        <p:nvSpPr>
          <p:cNvPr id="122" name="テキスト ボックス 121"/>
          <p:cNvSpPr txBox="1"/>
          <p:nvPr/>
        </p:nvSpPr>
        <p:spPr>
          <a:xfrm>
            <a:off x="8172400" y="5200165"/>
            <a:ext cx="858199" cy="230832"/>
          </a:xfrm>
          <a:prstGeom prst="rect">
            <a:avLst/>
          </a:prstGeom>
          <a:noFill/>
        </p:spPr>
        <p:txBody>
          <a:bodyPr wrap="square" rtlCol="0">
            <a:spAutoFit/>
          </a:bodyPr>
          <a:lstStyle/>
          <a:p>
            <a:r>
              <a:rPr lang="en-US" altLang="ja-JP" sz="900" dirty="0" err="1" smtClean="0">
                <a:solidFill>
                  <a:srgbClr val="000000"/>
                </a:solidFill>
                <a:ea typeface="Osaka"/>
                <a:cs typeface="Osaka"/>
              </a:rPr>
              <a:t>w</a:t>
            </a:r>
            <a:r>
              <a:rPr lang="en-US" altLang="ja-JP" sz="900" dirty="0" smtClean="0">
                <a:solidFill>
                  <a:srgbClr val="000000"/>
                </a:solidFill>
                <a:ea typeface="Osaka"/>
                <a:cs typeface="Osaka"/>
              </a:rPr>
              <a:t>/ full Belle II</a:t>
            </a:r>
            <a:endParaRPr lang="ja-JP" altLang="en-US" sz="900" dirty="0">
              <a:solidFill>
                <a:srgbClr val="000000"/>
              </a:solidFill>
              <a:ea typeface="Osaka"/>
              <a:cs typeface="Osaka"/>
            </a:endParaRPr>
          </a:p>
        </p:txBody>
      </p:sp>
      <p:cxnSp>
        <p:nvCxnSpPr>
          <p:cNvPr id="123" name="直線コネクタ 122"/>
          <p:cNvCxnSpPr/>
          <p:nvPr/>
        </p:nvCxnSpPr>
        <p:spPr>
          <a:xfrm rot="5400000">
            <a:off x="6845384" y="3484128"/>
            <a:ext cx="4473358" cy="1287"/>
          </a:xfrm>
          <a:prstGeom prst="line">
            <a:avLst/>
          </a:prstGeom>
          <a:ln w="1905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p:nvPr/>
        </p:nvCxnSpPr>
        <p:spPr>
          <a:xfrm>
            <a:off x="7097690" y="5412169"/>
            <a:ext cx="823563" cy="5763"/>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5" name="直線コネクタ 124"/>
          <p:cNvCxnSpPr/>
          <p:nvPr/>
        </p:nvCxnSpPr>
        <p:spPr>
          <a:xfrm>
            <a:off x="8287189" y="2115395"/>
            <a:ext cx="795517"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p:nvPr/>
        </p:nvCxnSpPr>
        <p:spPr>
          <a:xfrm>
            <a:off x="7875433" y="2115395"/>
            <a:ext cx="389174" cy="1287"/>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7" name="直線コネクタ 126"/>
          <p:cNvCxnSpPr/>
          <p:nvPr/>
        </p:nvCxnSpPr>
        <p:spPr>
          <a:xfrm>
            <a:off x="8281190" y="3239189"/>
            <a:ext cx="795517"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8" name="直線コネクタ 127"/>
          <p:cNvCxnSpPr/>
          <p:nvPr/>
        </p:nvCxnSpPr>
        <p:spPr>
          <a:xfrm>
            <a:off x="7869434" y="3239189"/>
            <a:ext cx="389174" cy="1287"/>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9" name="テキスト ボックス 128"/>
          <p:cNvSpPr txBox="1"/>
          <p:nvPr/>
        </p:nvSpPr>
        <p:spPr>
          <a:xfrm>
            <a:off x="7800732" y="1459703"/>
            <a:ext cx="1181795" cy="400110"/>
          </a:xfrm>
          <a:prstGeom prst="rect">
            <a:avLst/>
          </a:prstGeom>
          <a:noFill/>
        </p:spPr>
        <p:txBody>
          <a:bodyPr wrap="square" rtlCol="0">
            <a:spAutoFit/>
          </a:bodyPr>
          <a:lstStyle/>
          <a:p>
            <a:r>
              <a:rPr lang="en-US" altLang="ja-JP" sz="1000" dirty="0" smtClean="0">
                <a:solidFill>
                  <a:prstClr val="black"/>
                </a:solidFill>
              </a:rPr>
              <a:t>Power restriction</a:t>
            </a:r>
          </a:p>
          <a:p>
            <a:r>
              <a:rPr lang="en-US" altLang="ja-JP" sz="1000" dirty="0" smtClean="0">
                <a:solidFill>
                  <a:prstClr val="black"/>
                </a:solidFill>
              </a:rPr>
              <a:t>  in summer</a:t>
            </a:r>
            <a:endParaRPr lang="ja-JP" altLang="en-US" sz="1000" dirty="0">
              <a:solidFill>
                <a:prstClr val="black"/>
              </a:solidFill>
            </a:endParaRPr>
          </a:p>
        </p:txBody>
      </p:sp>
      <p:cxnSp>
        <p:nvCxnSpPr>
          <p:cNvPr id="130" name="直線コネクタ 129"/>
          <p:cNvCxnSpPr/>
          <p:nvPr/>
        </p:nvCxnSpPr>
        <p:spPr>
          <a:xfrm>
            <a:off x="4504243" y="5441963"/>
            <a:ext cx="1519200"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p:nvPr/>
        </p:nvCxnSpPr>
        <p:spPr>
          <a:xfrm>
            <a:off x="4179473" y="4559138"/>
            <a:ext cx="1519200" cy="1287"/>
          </a:xfrm>
          <a:prstGeom prst="line">
            <a:avLst/>
          </a:prstGeom>
          <a:ln w="38100" cap="flat" cmpd="sng" algn="ctr">
            <a:solidFill>
              <a:srgbClr val="008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角丸四角形 131"/>
          <p:cNvSpPr/>
          <p:nvPr/>
        </p:nvSpPr>
        <p:spPr>
          <a:xfrm>
            <a:off x="45468" y="4071581"/>
            <a:ext cx="2790892" cy="268790"/>
          </a:xfrm>
          <a:prstGeom prst="roundRect">
            <a:avLst/>
          </a:prstGeom>
          <a:solidFill>
            <a:srgbClr val="F7FF7D"/>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FF0000"/>
                </a:solidFill>
              </a:rPr>
              <a:t>(B) Desirable JFY2015 budget</a:t>
            </a:r>
            <a:endParaRPr lang="ja-JP" altLang="en-US" sz="1600" b="1" dirty="0">
              <a:solidFill>
                <a:srgbClr val="FF0000"/>
              </a:solidFill>
            </a:endParaRPr>
          </a:p>
        </p:txBody>
      </p:sp>
      <p:cxnSp>
        <p:nvCxnSpPr>
          <p:cNvPr id="135" name="直線コネクタ 134"/>
          <p:cNvCxnSpPr/>
          <p:nvPr/>
        </p:nvCxnSpPr>
        <p:spPr>
          <a:xfrm>
            <a:off x="3464495" y="4385192"/>
            <a:ext cx="723993"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6" name="直線コネクタ 135"/>
          <p:cNvCxnSpPr/>
          <p:nvPr/>
        </p:nvCxnSpPr>
        <p:spPr>
          <a:xfrm flipH="1">
            <a:off x="5698673" y="4374472"/>
            <a:ext cx="541688" cy="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7" name="直線コネクタ 136"/>
          <p:cNvCxnSpPr/>
          <p:nvPr/>
        </p:nvCxnSpPr>
        <p:spPr>
          <a:xfrm>
            <a:off x="7025081" y="4391065"/>
            <a:ext cx="797325"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8" name="直線コネクタ 137"/>
          <p:cNvCxnSpPr/>
          <p:nvPr/>
        </p:nvCxnSpPr>
        <p:spPr>
          <a:xfrm>
            <a:off x="8250670" y="4391709"/>
            <a:ext cx="795517"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9" name="直線コネクタ 138"/>
          <p:cNvCxnSpPr/>
          <p:nvPr/>
        </p:nvCxnSpPr>
        <p:spPr>
          <a:xfrm>
            <a:off x="7838914" y="4391709"/>
            <a:ext cx="389174" cy="1287"/>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0" name="直線コネクタ 139"/>
          <p:cNvCxnSpPr/>
          <p:nvPr/>
        </p:nvCxnSpPr>
        <p:spPr>
          <a:xfrm>
            <a:off x="3831349" y="5199575"/>
            <a:ext cx="682434"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1" name="直線コネクタ 140"/>
          <p:cNvCxnSpPr/>
          <p:nvPr/>
        </p:nvCxnSpPr>
        <p:spPr>
          <a:xfrm>
            <a:off x="6666939" y="5200862"/>
            <a:ext cx="416003" cy="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p:nvPr/>
        </p:nvCxnSpPr>
        <p:spPr>
          <a:xfrm>
            <a:off x="6017669" y="5197942"/>
            <a:ext cx="222304" cy="0"/>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直線コネクタ 142"/>
          <p:cNvCxnSpPr/>
          <p:nvPr/>
        </p:nvCxnSpPr>
        <p:spPr>
          <a:xfrm>
            <a:off x="6239973" y="5196613"/>
            <a:ext cx="403338" cy="0"/>
          </a:xfrm>
          <a:prstGeom prst="line">
            <a:avLst/>
          </a:pr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p:nvPr/>
        </p:nvCxnSpPr>
        <p:spPr>
          <a:xfrm>
            <a:off x="8246106" y="5182421"/>
            <a:ext cx="824302" cy="1287"/>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8" name="テキスト ボックス 147"/>
          <p:cNvSpPr txBox="1"/>
          <p:nvPr/>
        </p:nvSpPr>
        <p:spPr>
          <a:xfrm>
            <a:off x="1052131" y="5786963"/>
            <a:ext cx="6506972" cy="369332"/>
          </a:xfrm>
          <a:prstGeom prst="rect">
            <a:avLst/>
          </a:prstGeom>
          <a:noFill/>
          <a:ln w="15875" cap="flat" cmpd="sng" algn="ctr">
            <a:solidFill>
              <a:srgbClr val="0000FF"/>
            </a:solidFill>
            <a:prstDash val="solid"/>
            <a:round/>
            <a:headEnd type="none" w="med" len="med"/>
            <a:tailEnd type="none" w="med" len="med"/>
          </a:ln>
        </p:spPr>
        <p:txBody>
          <a:bodyPr wrap="none" rtlCol="0">
            <a:spAutoFit/>
          </a:bodyPr>
          <a:lstStyle/>
          <a:p>
            <a:r>
              <a:rPr kumimoji="1" lang="en-US" altLang="ja-JP" dirty="0" smtClean="0">
                <a:solidFill>
                  <a:srgbClr val="0000FF"/>
                </a:solidFill>
              </a:rPr>
              <a:t>Possible scenarios discussed in B2EB, B2GM and BPAC on Nov. 2014.</a:t>
            </a:r>
          </a:p>
        </p:txBody>
      </p:sp>
      <p:sp>
        <p:nvSpPr>
          <p:cNvPr id="150" name="角丸四角形 149"/>
          <p:cNvSpPr/>
          <p:nvPr/>
        </p:nvSpPr>
        <p:spPr>
          <a:xfrm>
            <a:off x="45468" y="4885426"/>
            <a:ext cx="3003495" cy="268790"/>
          </a:xfrm>
          <a:prstGeom prst="roundRect">
            <a:avLst/>
          </a:prstGeom>
          <a:solidFill>
            <a:srgbClr val="F7FF7D"/>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rgbClr val="FF0000"/>
                </a:solidFill>
              </a:rPr>
              <a:t>(A) Conceivable JFY2015 budget</a:t>
            </a:r>
            <a:endParaRPr lang="ja-JP" altLang="en-US" sz="1600" b="1" dirty="0">
              <a:solidFill>
                <a:srgbClr val="FF0000"/>
              </a:solidFill>
            </a:endParaRPr>
          </a:p>
        </p:txBody>
      </p:sp>
      <p:sp>
        <p:nvSpPr>
          <p:cNvPr id="2" name="テキスト ボックス 1"/>
          <p:cNvSpPr txBox="1"/>
          <p:nvPr/>
        </p:nvSpPr>
        <p:spPr>
          <a:xfrm>
            <a:off x="2172736" y="6267450"/>
            <a:ext cx="5155979" cy="461665"/>
          </a:xfrm>
          <a:prstGeom prst="rect">
            <a:avLst/>
          </a:prstGeom>
          <a:noFill/>
        </p:spPr>
        <p:txBody>
          <a:bodyPr wrap="none" rtlCol="0">
            <a:spAutoFit/>
          </a:bodyPr>
          <a:lstStyle/>
          <a:p>
            <a:r>
              <a:rPr kumimoji="1" lang="en-US" altLang="ja-JP" sz="2400" dirty="0" smtClean="0">
                <a:solidFill>
                  <a:srgbClr val="000090"/>
                </a:solidFill>
              </a:rPr>
              <a:t>Actual</a:t>
            </a:r>
            <a:r>
              <a:rPr kumimoji="1" lang="ja-JP" altLang="en-US" sz="2400" dirty="0" smtClean="0">
                <a:solidFill>
                  <a:srgbClr val="000090"/>
                </a:solidFill>
              </a:rPr>
              <a:t> </a:t>
            </a:r>
            <a:r>
              <a:rPr kumimoji="1" lang="en-US" altLang="ja-JP" sz="2400" dirty="0" smtClean="0">
                <a:solidFill>
                  <a:srgbClr val="000090"/>
                </a:solidFill>
              </a:rPr>
              <a:t>scenario</a:t>
            </a:r>
            <a:r>
              <a:rPr kumimoji="1" lang="ja-JP" altLang="en-US" sz="2400" dirty="0" smtClean="0">
                <a:solidFill>
                  <a:srgbClr val="000090"/>
                </a:solidFill>
              </a:rPr>
              <a:t> </a:t>
            </a:r>
            <a:r>
              <a:rPr kumimoji="1" lang="en-US" altLang="ja-JP" sz="2400" dirty="0" smtClean="0">
                <a:solidFill>
                  <a:srgbClr val="000090"/>
                </a:solidFill>
              </a:rPr>
              <a:t>depends</a:t>
            </a:r>
            <a:r>
              <a:rPr kumimoji="1" lang="ja-JP" altLang="en-US" sz="2400" dirty="0" smtClean="0">
                <a:solidFill>
                  <a:srgbClr val="000090"/>
                </a:solidFill>
              </a:rPr>
              <a:t> </a:t>
            </a:r>
            <a:r>
              <a:rPr kumimoji="1" lang="en-US" altLang="ja-JP" sz="2400" dirty="0" smtClean="0">
                <a:solidFill>
                  <a:srgbClr val="000090"/>
                </a:solidFill>
              </a:rPr>
              <a:t>on</a:t>
            </a:r>
            <a:r>
              <a:rPr kumimoji="1" lang="ja-JP" altLang="en-US" sz="2400" dirty="0" smtClean="0">
                <a:solidFill>
                  <a:srgbClr val="000090"/>
                </a:solidFill>
              </a:rPr>
              <a:t> </a:t>
            </a:r>
            <a:r>
              <a:rPr kumimoji="1" lang="en-US" altLang="ja-JP" sz="2400" dirty="0" smtClean="0">
                <a:solidFill>
                  <a:srgbClr val="000090"/>
                </a:solidFill>
              </a:rPr>
              <a:t>the</a:t>
            </a:r>
            <a:r>
              <a:rPr kumimoji="1" lang="ja-JP" altLang="en-US" sz="2400" dirty="0" smtClean="0">
                <a:solidFill>
                  <a:srgbClr val="000090"/>
                </a:solidFill>
              </a:rPr>
              <a:t> </a:t>
            </a:r>
            <a:r>
              <a:rPr kumimoji="1" lang="en-US" altLang="ja-JP" sz="2400" dirty="0" smtClean="0">
                <a:solidFill>
                  <a:srgbClr val="000090"/>
                </a:solidFill>
              </a:rPr>
              <a:t>budget. </a:t>
            </a:r>
            <a:endParaRPr kumimoji="1" lang="ja-JP" altLang="en-US" sz="2400" dirty="0">
              <a:solidFill>
                <a:srgbClr val="000090"/>
              </a:solidFill>
            </a:endParaRPr>
          </a:p>
        </p:txBody>
      </p:sp>
    </p:spTree>
    <p:extLst>
      <p:ext uri="{BB962C8B-B14F-4D97-AF65-F5344CB8AC3E}">
        <p14:creationId xmlns:p14="http://schemas.microsoft.com/office/powerpoint/2010/main" val="37460215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normAutofit/>
          </a:bodyPr>
          <a:lstStyle/>
          <a:p>
            <a:r>
              <a:rPr lang="en-US" altLang="ja-JP" dirty="0" smtClean="0">
                <a:solidFill>
                  <a:srgbClr val="000090"/>
                </a:solidFill>
                <a:latin typeface="Marker Felt"/>
                <a:cs typeface="Marker Felt"/>
              </a:rPr>
              <a:t>SuperKEKB Luminosity Target</a:t>
            </a:r>
            <a:endParaRPr kumimoji="1" lang="ja-JP" altLang="en-US" dirty="0">
              <a:solidFill>
                <a:srgbClr val="000090"/>
              </a:solidFill>
              <a:latin typeface="Marker Felt"/>
              <a:cs typeface="Marker Felt"/>
            </a:endParaRPr>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Feb. 24th, 2011</a:t>
            </a:r>
            <a:endParaRPr kumimoji="1" lang="ja-JP" altLang="en-US" dirty="0"/>
          </a:p>
        </p:txBody>
      </p:sp>
      <p:sp>
        <p:nvSpPr>
          <p:cNvPr id="5" name="フッター プレースホルダ 4"/>
          <p:cNvSpPr>
            <a:spLocks noGrp="1"/>
          </p:cNvSpPr>
          <p:nvPr>
            <p:ph type="ftr" sz="quarter" idx="11"/>
          </p:nvPr>
        </p:nvSpPr>
        <p:spPr/>
        <p:txBody>
          <a:bodyPr/>
          <a:lstStyle/>
          <a:p>
            <a:pPr algn="ctr"/>
            <a:r>
              <a:rPr kumimoji="1" lang="en-US" altLang="ja-JP" smtClean="0"/>
              <a:t>H.Nakayama (KEK) </a:t>
            </a:r>
            <a:endParaRPr kumimoji="1" lang="ja-JP" altLang="en-US" dirty="0"/>
          </a:p>
        </p:txBody>
      </p:sp>
      <p:pic>
        <p:nvPicPr>
          <p:cNvPr id="2050" name="Picture 2"/>
          <p:cNvPicPr>
            <a:picLocks noChangeAspect="1" noChangeArrowheads="1"/>
          </p:cNvPicPr>
          <p:nvPr/>
        </p:nvPicPr>
        <p:blipFill>
          <a:blip r:embed="rId3" cstate="print"/>
          <a:srcRect/>
          <a:stretch>
            <a:fillRect/>
          </a:stretch>
        </p:blipFill>
        <p:spPr bwMode="auto">
          <a:xfrm>
            <a:off x="291835" y="1055914"/>
            <a:ext cx="8558248" cy="5625874"/>
          </a:xfrm>
          <a:prstGeom prst="rect">
            <a:avLst/>
          </a:prstGeom>
          <a:noFill/>
          <a:ln w="9525">
            <a:noFill/>
            <a:miter lim="800000"/>
            <a:headEnd/>
            <a:tailEnd/>
          </a:ln>
        </p:spPr>
      </p:pic>
      <p:sp>
        <p:nvSpPr>
          <p:cNvPr id="7" name="テキスト ボックス 6"/>
          <p:cNvSpPr txBox="1"/>
          <p:nvPr/>
        </p:nvSpPr>
        <p:spPr>
          <a:xfrm>
            <a:off x="7260770" y="990599"/>
            <a:ext cx="1611086" cy="461665"/>
          </a:xfrm>
          <a:prstGeom prst="rect">
            <a:avLst/>
          </a:prstGeom>
          <a:solidFill>
            <a:schemeClr val="bg1"/>
          </a:solidFill>
          <a:ln>
            <a:noFill/>
          </a:ln>
        </p:spPr>
        <p:txBody>
          <a:bodyPr wrap="square" rtlCol="0">
            <a:spAutoFit/>
          </a:bodyPr>
          <a:lstStyle/>
          <a:p>
            <a:r>
              <a:rPr kumimoji="1" lang="en-US" altLang="ja-JP" sz="2400" dirty="0" smtClean="0">
                <a:solidFill>
                  <a:srgbClr val="FF3399"/>
                </a:solidFill>
              </a:rPr>
              <a:t>SuperKEKB</a:t>
            </a:r>
            <a:endParaRPr kumimoji="1" lang="ja-JP" altLang="en-US" sz="2400" dirty="0">
              <a:solidFill>
                <a:srgbClr val="FF3399"/>
              </a:solidFill>
            </a:endParaRPr>
          </a:p>
        </p:txBody>
      </p:sp>
      <p:sp>
        <p:nvSpPr>
          <p:cNvPr id="6" name="正方形/長方形 5"/>
          <p:cNvSpPr/>
          <p:nvPr/>
        </p:nvSpPr>
        <p:spPr>
          <a:xfrm>
            <a:off x="7641666" y="1844824"/>
            <a:ext cx="1502334" cy="369332"/>
          </a:xfrm>
          <a:prstGeom prst="rect">
            <a:avLst/>
          </a:prstGeom>
        </p:spPr>
        <p:txBody>
          <a:bodyPr wrap="none">
            <a:spAutoFit/>
          </a:bodyPr>
          <a:lstStyle/>
          <a:p>
            <a:r>
              <a:rPr lang="en-US" altLang="ja-JP" u="sng" dirty="0"/>
              <a:t>8x10</a:t>
            </a:r>
            <a:r>
              <a:rPr lang="en-US" altLang="ja-JP" u="sng" baseline="30000" dirty="0"/>
              <a:t>35</a:t>
            </a:r>
            <a:r>
              <a:rPr lang="en-US" altLang="ja-JP" u="sng" dirty="0"/>
              <a:t> cm</a:t>
            </a:r>
            <a:r>
              <a:rPr lang="en-US" altLang="ja-JP" u="sng" baseline="30000" dirty="0"/>
              <a:t>-2</a:t>
            </a:r>
            <a:r>
              <a:rPr lang="en-US" altLang="ja-JP" u="sng" dirty="0"/>
              <a:t>s</a:t>
            </a:r>
            <a:r>
              <a:rPr lang="en-US" altLang="ja-JP" u="sng" baseline="30000" dirty="0"/>
              <a:t>-1</a:t>
            </a:r>
            <a:r>
              <a:rPr lang="en-US" altLang="ja-JP" baseline="30000" dirty="0"/>
              <a:t> </a:t>
            </a:r>
            <a:endParaRPr lang="ja-JP" altLang="en-US" dirty="0"/>
          </a:p>
        </p:txBody>
      </p:sp>
      <p:sp>
        <p:nvSpPr>
          <p:cNvPr id="10" name="正方形/長方形 9"/>
          <p:cNvSpPr/>
          <p:nvPr/>
        </p:nvSpPr>
        <p:spPr>
          <a:xfrm>
            <a:off x="6804248" y="2636912"/>
            <a:ext cx="1502334" cy="369332"/>
          </a:xfrm>
          <a:prstGeom prst="rect">
            <a:avLst/>
          </a:prstGeom>
        </p:spPr>
        <p:txBody>
          <a:bodyPr wrap="none">
            <a:spAutoFit/>
          </a:bodyPr>
          <a:lstStyle/>
          <a:p>
            <a:r>
              <a:rPr lang="en-US" altLang="ja-JP" u="sng" dirty="0" smtClean="0"/>
              <a:t>2x10</a:t>
            </a:r>
            <a:r>
              <a:rPr lang="en-US" altLang="ja-JP" u="sng" baseline="30000" dirty="0" smtClean="0"/>
              <a:t>34</a:t>
            </a:r>
            <a:r>
              <a:rPr lang="en-US" altLang="ja-JP" u="sng" dirty="0" smtClean="0"/>
              <a:t> </a:t>
            </a:r>
            <a:r>
              <a:rPr lang="en-US" altLang="ja-JP" u="sng" dirty="0"/>
              <a:t>cm</a:t>
            </a:r>
            <a:r>
              <a:rPr lang="en-US" altLang="ja-JP" u="sng" baseline="30000" dirty="0"/>
              <a:t>-2</a:t>
            </a:r>
            <a:r>
              <a:rPr lang="en-US" altLang="ja-JP" u="sng" dirty="0"/>
              <a:t>s</a:t>
            </a:r>
            <a:r>
              <a:rPr lang="en-US" altLang="ja-JP" u="sng" baseline="30000" dirty="0"/>
              <a:t>-1</a:t>
            </a:r>
            <a:r>
              <a:rPr lang="en-US" altLang="ja-JP" baseline="30000" dirty="0"/>
              <a:t> </a:t>
            </a:r>
            <a:endParaRPr lang="ja-JP" altLang="en-US" dirty="0"/>
          </a:p>
        </p:txBody>
      </p:sp>
      <p:sp>
        <p:nvSpPr>
          <p:cNvPr id="9" name="テキスト ボックス 8"/>
          <p:cNvSpPr txBox="1"/>
          <p:nvPr/>
        </p:nvSpPr>
        <p:spPr>
          <a:xfrm>
            <a:off x="6876256" y="4941168"/>
            <a:ext cx="129614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ja-JP" sz="3200" dirty="0" smtClean="0"/>
              <a:t>x</a:t>
            </a:r>
            <a:r>
              <a:rPr kumimoji="1" lang="en-US" altLang="ja-JP" sz="3200" dirty="0" smtClean="0"/>
              <a:t>40 !!</a:t>
            </a:r>
            <a:endParaRPr kumimoji="1" lang="ja-JP" altLang="en-US" sz="3200" dirty="0"/>
          </a:p>
        </p:txBody>
      </p:sp>
      <p:sp>
        <p:nvSpPr>
          <p:cNvPr id="8" name="テキスト ボックス 7"/>
          <p:cNvSpPr txBox="1"/>
          <p:nvPr/>
        </p:nvSpPr>
        <p:spPr>
          <a:xfrm>
            <a:off x="1683844" y="1844824"/>
            <a:ext cx="3801679" cy="646331"/>
          </a:xfrm>
          <a:prstGeom prst="rect">
            <a:avLst/>
          </a:prstGeom>
          <a:noFill/>
        </p:spPr>
        <p:txBody>
          <a:bodyPr wrap="none" rtlCol="0">
            <a:spAutoFit/>
          </a:bodyPr>
          <a:lstStyle/>
          <a:p>
            <a:r>
              <a:rPr kumimoji="1" lang="en-US" altLang="ja-JP" dirty="0" smtClean="0"/>
              <a:t>Target integrated luminosity is 50 ab</a:t>
            </a:r>
            <a:r>
              <a:rPr kumimoji="1" lang="en-US" altLang="ja-JP" baseline="30000" dirty="0" smtClean="0"/>
              <a:t>-1</a:t>
            </a:r>
            <a:r>
              <a:rPr kumimoji="1" lang="en-US" altLang="ja-JP" dirty="0" smtClean="0"/>
              <a:t>.</a:t>
            </a:r>
          </a:p>
          <a:p>
            <a:r>
              <a:rPr lang="en-US" altLang="ja-JP" dirty="0"/>
              <a:t> </a:t>
            </a:r>
            <a:r>
              <a:rPr lang="en-US" altLang="ja-JP" dirty="0" smtClean="0"/>
              <a:t>(~10 year operation)</a:t>
            </a:r>
            <a:endParaRPr kumimoji="1" lang="ja-JP" altLang="en-US" dirty="0"/>
          </a:p>
        </p:txBody>
      </p:sp>
    </p:spTree>
    <p:extLst>
      <p:ext uri="{BB962C8B-B14F-4D97-AF65-F5344CB8AC3E}">
        <p14:creationId xmlns:p14="http://schemas.microsoft.com/office/powerpoint/2010/main" val="33278407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smtClean="0">
                <a:solidFill>
                  <a:srgbClr val="0000FF"/>
                </a:solidFill>
              </a:rPr>
              <a:t>Backup slides</a:t>
            </a:r>
            <a:endParaRPr kumimoji="1" lang="ja-JP" altLang="en-US" dirty="0">
              <a:solidFill>
                <a:srgbClr val="0000FF"/>
              </a:solidFill>
            </a:endParaRPr>
          </a:p>
        </p:txBody>
      </p:sp>
      <p:sp>
        <p:nvSpPr>
          <p:cNvPr id="10" name="テキスト プレースホルダー 9"/>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8585565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28179"/>
            <a:ext cx="8568952" cy="5693866"/>
          </a:xfrm>
          <a:prstGeom prst="rect">
            <a:avLst/>
          </a:prstGeom>
        </p:spPr>
        <p:txBody>
          <a:bodyPr wrap="square">
            <a:spAutoFit/>
          </a:bodyPr>
          <a:lstStyle/>
          <a:p>
            <a:pPr lvl="0"/>
            <a:r>
              <a:rPr lang="en-GB" sz="4000" dirty="0" smtClean="0">
                <a:solidFill>
                  <a:srgbClr val="0000CC"/>
                </a:solidFill>
              </a:rPr>
              <a:t>“to do” list:</a:t>
            </a:r>
            <a:endParaRPr lang="en-GB" sz="4000" dirty="0">
              <a:solidFill>
                <a:srgbClr val="0000CC"/>
              </a:solidFill>
            </a:endParaRPr>
          </a:p>
          <a:p>
            <a:pPr lvl="0" defTabSz="355600"/>
            <a:r>
              <a:rPr lang="en-GB" sz="3600" dirty="0">
                <a:solidFill>
                  <a:srgbClr val="0000CC"/>
                </a:solidFill>
              </a:rPr>
              <a:t>-	</a:t>
            </a:r>
            <a:r>
              <a:rPr lang="en-GB" sz="3600" dirty="0" smtClean="0">
                <a:solidFill>
                  <a:srgbClr val="0000CC"/>
                </a:solidFill>
              </a:rPr>
              <a:t>off-momentum optics correction</a:t>
            </a:r>
          </a:p>
          <a:p>
            <a:pPr lvl="0" defTabSz="355600"/>
            <a:r>
              <a:rPr lang="en-GB" sz="3600" dirty="0" smtClean="0">
                <a:solidFill>
                  <a:srgbClr val="0000CC"/>
                </a:solidFill>
              </a:rPr>
              <a:t>-	identify </a:t>
            </a:r>
            <a:r>
              <a:rPr lang="en-GB" sz="3600" i="1" dirty="0" smtClean="0">
                <a:solidFill>
                  <a:srgbClr val="0000CC"/>
                </a:solidFill>
              </a:rPr>
              <a:t>dominant lattice nonlinearities </a:t>
            </a:r>
            <a:r>
              <a:rPr lang="en-GB" sz="3600" dirty="0" smtClean="0">
                <a:solidFill>
                  <a:srgbClr val="0000CC"/>
                </a:solidFill>
              </a:rPr>
              <a:t>in 	both 	rings affecting luminosity</a:t>
            </a:r>
          </a:p>
          <a:p>
            <a:pPr lvl="0" defTabSz="355600"/>
            <a:r>
              <a:rPr lang="en-GB" sz="3600" dirty="0" smtClean="0">
                <a:solidFill>
                  <a:srgbClr val="0000CC"/>
                </a:solidFill>
              </a:rPr>
              <a:t>-	develop </a:t>
            </a:r>
            <a:r>
              <a:rPr lang="en-GB" sz="3600" i="1" dirty="0" smtClean="0">
                <a:solidFill>
                  <a:srgbClr val="0000CC"/>
                </a:solidFill>
              </a:rPr>
              <a:t>nonlinear </a:t>
            </a:r>
            <a:r>
              <a:rPr lang="en-GB" sz="3600" dirty="0">
                <a:solidFill>
                  <a:srgbClr val="0000CC"/>
                </a:solidFill>
              </a:rPr>
              <a:t>optics measurement &amp; </a:t>
            </a:r>
            <a:r>
              <a:rPr lang="en-GB" sz="3600" i="1" dirty="0" smtClean="0">
                <a:solidFill>
                  <a:srgbClr val="0000CC"/>
                </a:solidFill>
              </a:rPr>
              <a:t>	correction scheme</a:t>
            </a:r>
            <a:endParaRPr lang="en-GB" sz="3600" i="1" dirty="0">
              <a:solidFill>
                <a:srgbClr val="0000CC"/>
              </a:solidFill>
            </a:endParaRPr>
          </a:p>
          <a:p>
            <a:pPr marL="342900" lvl="0" indent="-342900">
              <a:buFontTx/>
              <a:buChar char="-"/>
            </a:pPr>
            <a:r>
              <a:rPr lang="en-US" sz="3600" dirty="0" smtClean="0">
                <a:solidFill>
                  <a:srgbClr val="0000CC"/>
                </a:solidFill>
              </a:rPr>
              <a:t>optimize </a:t>
            </a:r>
            <a:r>
              <a:rPr lang="en-US" sz="3600" i="1" dirty="0" smtClean="0">
                <a:solidFill>
                  <a:srgbClr val="0000CC"/>
                </a:solidFill>
              </a:rPr>
              <a:t>nonlinear optics </a:t>
            </a:r>
            <a:r>
              <a:rPr lang="en-US" sz="3600" i="1" dirty="0">
                <a:solidFill>
                  <a:srgbClr val="0000CC"/>
                </a:solidFill>
              </a:rPr>
              <a:t>&amp; DA including space charge &amp; beam-beam effect </a:t>
            </a:r>
          </a:p>
          <a:p>
            <a:pPr marL="342900" lvl="0" indent="-342900">
              <a:buFontTx/>
              <a:buChar char="-"/>
            </a:pPr>
            <a:r>
              <a:rPr lang="en-US" sz="3600" i="1" dirty="0">
                <a:solidFill>
                  <a:srgbClr val="0000CC"/>
                </a:solidFill>
              </a:rPr>
              <a:t>compensation scheme for space charge</a:t>
            </a:r>
          </a:p>
          <a:p>
            <a:pPr marL="342900" lvl="0" indent="-342900">
              <a:buFontTx/>
              <a:buChar char="-"/>
            </a:pPr>
            <a:r>
              <a:rPr lang="en-US" sz="3600" i="1" dirty="0">
                <a:solidFill>
                  <a:srgbClr val="0000CC"/>
                </a:solidFill>
              </a:rPr>
              <a:t>correction scheme with/for crab waist</a:t>
            </a:r>
            <a:endParaRPr lang="en-GB" sz="3600" i="1" dirty="0">
              <a:solidFill>
                <a:srgbClr val="0000CC"/>
              </a:solidFill>
            </a:endParaRPr>
          </a:p>
        </p:txBody>
      </p:sp>
    </p:spTree>
    <p:extLst>
      <p:ext uri="{BB962C8B-B14F-4D97-AF65-F5344CB8AC3E}">
        <p14:creationId xmlns:p14="http://schemas.microsoft.com/office/powerpoint/2010/main" val="304424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800100"/>
            <a:ext cx="9144000" cy="5234678"/>
          </a:xfrm>
          <a:prstGeom prst="rect">
            <a:avLst/>
          </a:prstGeom>
        </p:spPr>
      </p:pic>
    </p:spTree>
    <p:extLst>
      <p:ext uri="{BB962C8B-B14F-4D97-AF65-F5344CB8AC3E}">
        <p14:creationId xmlns:p14="http://schemas.microsoft.com/office/powerpoint/2010/main" val="691977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451"/>
            <a:ext cx="8229600" cy="1143000"/>
          </a:xfrm>
        </p:spPr>
        <p:txBody>
          <a:bodyPr>
            <a:normAutofit/>
          </a:bodyPr>
          <a:lstStyle/>
          <a:p>
            <a:r>
              <a:rPr kumimoji="1" lang="en-US" altLang="ja-JP" dirty="0" smtClean="0">
                <a:solidFill>
                  <a:srgbClr val="0000FF"/>
                </a:solidFill>
                <a:latin typeface="Marker Felt"/>
                <a:cs typeface="Marker Felt"/>
              </a:rPr>
              <a:t>Beam background</a:t>
            </a:r>
            <a:endParaRPr kumimoji="1" lang="ja-JP" altLang="en-US" dirty="0">
              <a:solidFill>
                <a:srgbClr val="0000FF"/>
              </a:solidFill>
              <a:latin typeface="Marker Felt"/>
              <a:cs typeface="Marker Felt"/>
            </a:endParaRPr>
          </a:p>
        </p:txBody>
      </p:sp>
      <p:sp>
        <p:nvSpPr>
          <p:cNvPr id="3" name="コンテンツ プレースホルダ 2"/>
          <p:cNvSpPr>
            <a:spLocks noGrp="1"/>
          </p:cNvSpPr>
          <p:nvPr>
            <p:ph idx="1"/>
          </p:nvPr>
        </p:nvSpPr>
        <p:spPr>
          <a:xfrm>
            <a:off x="323528" y="1268760"/>
            <a:ext cx="8229600" cy="4525963"/>
          </a:xfrm>
        </p:spPr>
        <p:txBody>
          <a:bodyPr>
            <a:normAutofit lnSpcReduction="10000"/>
          </a:bodyPr>
          <a:lstStyle/>
          <a:p>
            <a:r>
              <a:rPr lang="en-US" altLang="ja-JP" sz="2800" dirty="0" smtClean="0">
                <a:solidFill>
                  <a:srgbClr val="3399FF"/>
                </a:solidFill>
              </a:rPr>
              <a:t>At SuperKEKB with x40 larger Luminosity, beam background will also increase drastically.</a:t>
            </a:r>
          </a:p>
          <a:p>
            <a:pPr lvl="1"/>
            <a:r>
              <a:rPr lang="en-US" altLang="ja-JP" u="sng" dirty="0" smtClean="0"/>
              <a:t>Touschek scattering</a:t>
            </a:r>
          </a:p>
          <a:p>
            <a:pPr lvl="1"/>
            <a:r>
              <a:rPr lang="en-US" altLang="ja-JP" dirty="0" smtClean="0"/>
              <a:t>Beam-gas scattering</a:t>
            </a:r>
          </a:p>
          <a:p>
            <a:pPr lvl="1"/>
            <a:r>
              <a:rPr lang="en-US" altLang="ja-JP" dirty="0"/>
              <a:t>Synchrotron </a:t>
            </a:r>
            <a:r>
              <a:rPr lang="en-US" altLang="ja-JP" dirty="0" smtClean="0"/>
              <a:t>radiation</a:t>
            </a:r>
          </a:p>
          <a:p>
            <a:pPr lvl="1"/>
            <a:r>
              <a:rPr lang="en-US" altLang="ja-JP" dirty="0" smtClean="0"/>
              <a:t>Radiative Bhabha event: emitted</a:t>
            </a:r>
            <a:r>
              <a:rPr lang="en-US" altLang="ja-JP" dirty="0" smtClean="0">
                <a:latin typeface="Symbol" pitchFamily="18" charset="2"/>
              </a:rPr>
              <a:t> g</a:t>
            </a:r>
            <a:endParaRPr lang="en-US" altLang="ja-JP" dirty="0" smtClean="0"/>
          </a:p>
          <a:p>
            <a:pPr lvl="1"/>
            <a:r>
              <a:rPr lang="en-US" altLang="ja-JP" u="sng" dirty="0" smtClean="0"/>
              <a:t>Radiative Bhabha event: spent e+/e-</a:t>
            </a:r>
          </a:p>
          <a:p>
            <a:pPr lvl="1"/>
            <a:r>
              <a:rPr lang="en-US" altLang="ja-JP" dirty="0" smtClean="0"/>
              <a:t>2-photon process event: e+e-</a:t>
            </a:r>
            <a:r>
              <a:rPr lang="en-US" altLang="ja-JP" dirty="0" smtClean="0">
                <a:sym typeface="Wingdings" pitchFamily="2" charset="2"/>
              </a:rPr>
              <a:t>e+e-e+e-</a:t>
            </a:r>
            <a:endParaRPr lang="en-US" altLang="ja-JP" dirty="0" smtClean="0"/>
          </a:p>
          <a:p>
            <a:pPr lvl="1"/>
            <a:r>
              <a:rPr lang="en-US" altLang="ja-JP" dirty="0" smtClean="0"/>
              <a:t>etc…</a:t>
            </a:r>
          </a:p>
          <a:p>
            <a:pPr lvl="1"/>
            <a:endParaRPr lang="en-US" altLang="ja-JP" dirty="0"/>
          </a:p>
          <a:p>
            <a:pPr lvl="1"/>
            <a:endParaRPr lang="en-US" altLang="ja-JP" dirty="0" smtClean="0"/>
          </a:p>
          <a:p>
            <a:endParaRPr lang="ja-JP" altLang="en-US" sz="2800" dirty="0"/>
          </a:p>
        </p:txBody>
      </p:sp>
      <p:sp>
        <p:nvSpPr>
          <p:cNvPr id="5" name="フッター プレースホルダ 4"/>
          <p:cNvSpPr>
            <a:spLocks noGrp="1"/>
          </p:cNvSpPr>
          <p:nvPr>
            <p:ph type="ftr" sz="quarter" idx="11"/>
          </p:nvPr>
        </p:nvSpPr>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38" name="スライド番号プレースホルダ 3"/>
          <p:cNvSpPr>
            <a:spLocks noGrp="1"/>
          </p:cNvSpPr>
          <p:nvPr>
            <p:ph type="sldNum" sz="quarter" idx="12"/>
          </p:nvPr>
        </p:nvSpPr>
        <p:spPr>
          <a:xfrm>
            <a:off x="8252347" y="6410987"/>
            <a:ext cx="762000" cy="365125"/>
          </a:xfrm>
        </p:spPr>
        <p:txBody>
          <a:bodyPr/>
          <a:lstStyle/>
          <a:p>
            <a:fld id="{5E3EFAAC-6AC9-4CDC-B598-9EC5C0D2FA03}" type="slidenum">
              <a:rPr kumimoji="1" lang="ja-JP" altLang="en-US" smtClean="0"/>
              <a:pPr/>
              <a:t>53</a:t>
            </a:fld>
            <a:endParaRPr kumimoji="1" lang="ja-JP" altLang="en-US" dirty="0"/>
          </a:p>
        </p:txBody>
      </p:sp>
      <p:pic>
        <p:nvPicPr>
          <p:cNvPr id="41" name="Picture 2"/>
          <p:cNvPicPr>
            <a:picLocks noChangeAspect="1" noChangeArrowheads="1"/>
          </p:cNvPicPr>
          <p:nvPr/>
        </p:nvPicPr>
        <p:blipFill>
          <a:blip r:embed="rId3" cstate="print"/>
          <a:srcRect t="12681" r="59415" b="20304"/>
          <a:stretch>
            <a:fillRect/>
          </a:stretch>
        </p:blipFill>
        <p:spPr bwMode="auto">
          <a:xfrm>
            <a:off x="6516216" y="3284984"/>
            <a:ext cx="1994052" cy="1214642"/>
          </a:xfrm>
          <a:prstGeom prst="rect">
            <a:avLst/>
          </a:prstGeom>
          <a:noFill/>
          <a:ln w="9525">
            <a:noFill/>
            <a:miter lim="800000"/>
            <a:headEnd/>
            <a:tailEnd/>
          </a:ln>
        </p:spPr>
      </p:pic>
      <p:pic>
        <p:nvPicPr>
          <p:cNvPr id="44" name="Picture 2"/>
          <p:cNvPicPr>
            <a:picLocks noChangeAspect="1" noChangeArrowheads="1"/>
          </p:cNvPicPr>
          <p:nvPr/>
        </p:nvPicPr>
        <p:blipFill>
          <a:blip r:embed="rId4" cstate="print"/>
          <a:srcRect l="64222" t="14526" r="2466" b="45649"/>
          <a:stretch>
            <a:fillRect/>
          </a:stretch>
        </p:blipFill>
        <p:spPr bwMode="auto">
          <a:xfrm>
            <a:off x="6997776" y="4430485"/>
            <a:ext cx="1950282" cy="1785258"/>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7592074" y="2906486"/>
            <a:ext cx="1425342" cy="674914"/>
          </a:xfrm>
          <a:prstGeom prst="rect">
            <a:avLst/>
          </a:prstGeom>
          <a:noFill/>
          <a:ln w="9525">
            <a:noFill/>
            <a:miter lim="800000"/>
            <a:headEnd/>
            <a:tailEnd/>
          </a:ln>
        </p:spPr>
      </p:pic>
      <p:grpSp>
        <p:nvGrpSpPr>
          <p:cNvPr id="91" name="グループ化 90"/>
          <p:cNvGrpSpPr/>
          <p:nvPr/>
        </p:nvGrpSpPr>
        <p:grpSpPr>
          <a:xfrm>
            <a:off x="4019484" y="5026659"/>
            <a:ext cx="2657740" cy="1058455"/>
            <a:chOff x="2852595" y="944867"/>
            <a:chExt cx="4767406" cy="1796746"/>
          </a:xfrm>
        </p:grpSpPr>
        <p:sp>
          <p:nvSpPr>
            <p:cNvPr id="45" name="AutoShape 51"/>
            <p:cNvSpPr>
              <a:spLocks noChangeArrowheads="1"/>
            </p:cNvSpPr>
            <p:nvPr/>
          </p:nvSpPr>
          <p:spPr bwMode="auto">
            <a:xfrm rot="338626">
              <a:off x="5473700" y="1725613"/>
              <a:ext cx="842963" cy="150812"/>
            </a:xfrm>
            <a:prstGeom prst="rightArrow">
              <a:avLst>
                <a:gd name="adj1" fmla="val 50000"/>
                <a:gd name="adj2" fmla="val 139737"/>
              </a:avLst>
            </a:prstGeom>
            <a:solidFill>
              <a:schemeClr val="accent1"/>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46" name="Line 4"/>
            <p:cNvSpPr>
              <a:spLocks noChangeShapeType="1"/>
            </p:cNvSpPr>
            <p:nvPr/>
          </p:nvSpPr>
          <p:spPr bwMode="auto">
            <a:xfrm flipV="1">
              <a:off x="2984517" y="1497010"/>
              <a:ext cx="4635484" cy="960155"/>
            </a:xfrm>
            <a:prstGeom prst="line">
              <a:avLst/>
            </a:prstGeom>
            <a:noFill/>
            <a:ln w="9525">
              <a:solidFill>
                <a:schemeClr val="tx1"/>
              </a:solidFill>
              <a:round/>
              <a:headEnd/>
              <a:tailEnd type="stealth" w="med" len="med"/>
            </a:ln>
          </p:spPr>
          <p:txBody>
            <a:bodyPr wrap="none" anchor="ctr"/>
            <a:lstStyle/>
            <a:p>
              <a:endParaRPr lang="ja-JP" altLang="en-US"/>
            </a:p>
          </p:txBody>
        </p:sp>
        <p:sp>
          <p:nvSpPr>
            <p:cNvPr id="48" name="Oval 6"/>
            <p:cNvSpPr>
              <a:spLocks noChangeArrowheads="1"/>
            </p:cNvSpPr>
            <p:nvPr/>
          </p:nvSpPr>
          <p:spPr bwMode="auto">
            <a:xfrm>
              <a:off x="4313238" y="1638300"/>
              <a:ext cx="339725" cy="1103313"/>
            </a:xfrm>
            <a:prstGeom prst="ellipse">
              <a:avLst/>
            </a:prstGeom>
            <a:noFill/>
            <a:ln w="9525">
              <a:solidFill>
                <a:schemeClr val="tx1"/>
              </a:solidFill>
              <a:round/>
              <a:headEnd/>
              <a:tailEnd/>
            </a:ln>
          </p:spPr>
          <p:txBody>
            <a:bodyPr wrap="none" anchor="ctr"/>
            <a:lstStyle/>
            <a:p>
              <a:endParaRPr kumimoji="0" lang="ja-JP" altLang="en-US">
                <a:latin typeface="Tw Cen MT" pitchFamily="-108" charset="-18"/>
              </a:endParaRPr>
            </a:p>
          </p:txBody>
        </p:sp>
        <p:sp>
          <p:nvSpPr>
            <p:cNvPr id="49" name="Oval 7"/>
            <p:cNvSpPr>
              <a:spLocks noChangeArrowheads="1"/>
            </p:cNvSpPr>
            <p:nvPr/>
          </p:nvSpPr>
          <p:spPr bwMode="auto">
            <a:xfrm>
              <a:off x="5964238" y="1279525"/>
              <a:ext cx="339725" cy="1103313"/>
            </a:xfrm>
            <a:prstGeom prst="ellipse">
              <a:avLst/>
            </a:prstGeom>
            <a:noFill/>
            <a:ln w="9525">
              <a:solidFill>
                <a:schemeClr val="tx1"/>
              </a:solidFill>
              <a:round/>
              <a:headEnd/>
              <a:tailEnd/>
            </a:ln>
          </p:spPr>
          <p:txBody>
            <a:bodyPr wrap="none" anchor="ctr"/>
            <a:lstStyle/>
            <a:p>
              <a:endParaRPr kumimoji="0" lang="ja-JP" altLang="en-US">
                <a:latin typeface="Tw Cen MT" pitchFamily="-108" charset="-18"/>
              </a:endParaRPr>
            </a:p>
          </p:txBody>
        </p:sp>
        <p:sp>
          <p:nvSpPr>
            <p:cNvPr id="50" name="Line 8"/>
            <p:cNvSpPr>
              <a:spLocks noChangeShapeType="1"/>
            </p:cNvSpPr>
            <p:nvPr/>
          </p:nvSpPr>
          <p:spPr bwMode="auto">
            <a:xfrm flipV="1">
              <a:off x="4471988" y="1270000"/>
              <a:ext cx="1657350" cy="365125"/>
            </a:xfrm>
            <a:prstGeom prst="line">
              <a:avLst/>
            </a:prstGeom>
            <a:noFill/>
            <a:ln w="9525">
              <a:solidFill>
                <a:schemeClr val="tx1"/>
              </a:solidFill>
              <a:round/>
              <a:headEnd/>
              <a:tailEnd/>
            </a:ln>
          </p:spPr>
          <p:txBody>
            <a:bodyPr wrap="none" anchor="ctr"/>
            <a:lstStyle/>
            <a:p>
              <a:endParaRPr lang="ja-JP" altLang="en-US"/>
            </a:p>
          </p:txBody>
        </p:sp>
        <p:sp>
          <p:nvSpPr>
            <p:cNvPr id="51" name="Line 9"/>
            <p:cNvSpPr>
              <a:spLocks noChangeShapeType="1"/>
            </p:cNvSpPr>
            <p:nvPr/>
          </p:nvSpPr>
          <p:spPr bwMode="auto">
            <a:xfrm flipV="1">
              <a:off x="4492625" y="2373313"/>
              <a:ext cx="1657350" cy="365125"/>
            </a:xfrm>
            <a:prstGeom prst="line">
              <a:avLst/>
            </a:prstGeom>
            <a:noFill/>
            <a:ln w="9525">
              <a:solidFill>
                <a:schemeClr val="tx1"/>
              </a:solidFill>
              <a:round/>
              <a:headEnd/>
              <a:tailEnd/>
            </a:ln>
          </p:spPr>
          <p:txBody>
            <a:bodyPr wrap="none" anchor="ctr"/>
            <a:lstStyle/>
            <a:p>
              <a:endParaRPr lang="ja-JP" altLang="en-US"/>
            </a:p>
          </p:txBody>
        </p:sp>
        <p:sp>
          <p:nvSpPr>
            <p:cNvPr id="52" name="Oval 10"/>
            <p:cNvSpPr>
              <a:spLocks noChangeArrowheads="1"/>
            </p:cNvSpPr>
            <p:nvPr/>
          </p:nvSpPr>
          <p:spPr bwMode="auto">
            <a:xfrm>
              <a:off x="3182972" y="2077398"/>
              <a:ext cx="82550" cy="84137"/>
            </a:xfrm>
            <a:prstGeom prst="ellipse">
              <a:avLst/>
            </a:prstGeom>
            <a:solidFill>
              <a:srgbClr val="0000FF"/>
            </a:solidFill>
            <a:ln w="9525">
              <a:solidFill>
                <a:schemeClr val="tx1"/>
              </a:solidFill>
              <a:round/>
              <a:headEnd/>
              <a:tailEnd/>
            </a:ln>
          </p:spPr>
          <p:txBody>
            <a:bodyPr wrap="none" anchor="ctr"/>
            <a:lstStyle/>
            <a:p>
              <a:endParaRPr kumimoji="0" lang="ja-JP" altLang="en-US">
                <a:latin typeface="Tw Cen MT" pitchFamily="-108" charset="-18"/>
              </a:endParaRPr>
            </a:p>
          </p:txBody>
        </p:sp>
        <p:sp>
          <p:nvSpPr>
            <p:cNvPr id="53" name="Oval 11"/>
            <p:cNvSpPr>
              <a:spLocks noChangeArrowheads="1"/>
            </p:cNvSpPr>
            <p:nvPr/>
          </p:nvSpPr>
          <p:spPr bwMode="auto">
            <a:xfrm>
              <a:off x="4921250" y="17938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4" name="Oval 12"/>
            <p:cNvSpPr>
              <a:spLocks noChangeArrowheads="1"/>
            </p:cNvSpPr>
            <p:nvPr/>
          </p:nvSpPr>
          <p:spPr bwMode="auto">
            <a:xfrm>
              <a:off x="5073650" y="19462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5" name="Oval 13"/>
            <p:cNvSpPr>
              <a:spLocks noChangeArrowheads="1"/>
            </p:cNvSpPr>
            <p:nvPr/>
          </p:nvSpPr>
          <p:spPr bwMode="auto">
            <a:xfrm>
              <a:off x="5226050" y="20986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6" name="Oval 14"/>
            <p:cNvSpPr>
              <a:spLocks noChangeArrowheads="1"/>
            </p:cNvSpPr>
            <p:nvPr/>
          </p:nvSpPr>
          <p:spPr bwMode="auto">
            <a:xfrm>
              <a:off x="5378450" y="22510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7" name="Oval 15"/>
            <p:cNvSpPr>
              <a:spLocks noChangeArrowheads="1"/>
            </p:cNvSpPr>
            <p:nvPr/>
          </p:nvSpPr>
          <p:spPr bwMode="auto">
            <a:xfrm>
              <a:off x="5627688" y="21621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8" name="Oval 16"/>
            <p:cNvSpPr>
              <a:spLocks noChangeArrowheads="1"/>
            </p:cNvSpPr>
            <p:nvPr/>
          </p:nvSpPr>
          <p:spPr bwMode="auto">
            <a:xfrm>
              <a:off x="5351463" y="167322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9" name="Oval 17"/>
            <p:cNvSpPr>
              <a:spLocks noChangeArrowheads="1"/>
            </p:cNvSpPr>
            <p:nvPr/>
          </p:nvSpPr>
          <p:spPr bwMode="auto">
            <a:xfrm>
              <a:off x="4938713" y="24241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0" name="Oval 18"/>
            <p:cNvSpPr>
              <a:spLocks noChangeArrowheads="1"/>
            </p:cNvSpPr>
            <p:nvPr/>
          </p:nvSpPr>
          <p:spPr bwMode="auto">
            <a:xfrm>
              <a:off x="5054600" y="22304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1" name="Oval 19"/>
            <p:cNvSpPr>
              <a:spLocks noChangeArrowheads="1"/>
            </p:cNvSpPr>
            <p:nvPr/>
          </p:nvSpPr>
          <p:spPr bwMode="auto">
            <a:xfrm>
              <a:off x="5737225" y="15827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2" name="Oval 20"/>
            <p:cNvSpPr>
              <a:spLocks noChangeArrowheads="1"/>
            </p:cNvSpPr>
            <p:nvPr/>
          </p:nvSpPr>
          <p:spPr bwMode="auto">
            <a:xfrm>
              <a:off x="5530850" y="24034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3" name="Oval 21"/>
            <p:cNvSpPr>
              <a:spLocks noChangeArrowheads="1"/>
            </p:cNvSpPr>
            <p:nvPr/>
          </p:nvSpPr>
          <p:spPr bwMode="auto">
            <a:xfrm>
              <a:off x="5641975" y="19637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4" name="Oval 22"/>
            <p:cNvSpPr>
              <a:spLocks noChangeArrowheads="1"/>
            </p:cNvSpPr>
            <p:nvPr/>
          </p:nvSpPr>
          <p:spPr bwMode="auto">
            <a:xfrm>
              <a:off x="4765675" y="21701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5" name="Oval 23"/>
            <p:cNvSpPr>
              <a:spLocks noChangeArrowheads="1"/>
            </p:cNvSpPr>
            <p:nvPr/>
          </p:nvSpPr>
          <p:spPr bwMode="auto">
            <a:xfrm>
              <a:off x="6083300" y="19970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6" name="Oval 24"/>
            <p:cNvSpPr>
              <a:spLocks noChangeArrowheads="1"/>
            </p:cNvSpPr>
            <p:nvPr/>
          </p:nvSpPr>
          <p:spPr bwMode="auto">
            <a:xfrm>
              <a:off x="5897563" y="2190750"/>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7" name="Oval 25"/>
            <p:cNvSpPr>
              <a:spLocks noChangeArrowheads="1"/>
            </p:cNvSpPr>
            <p:nvPr/>
          </p:nvSpPr>
          <p:spPr bwMode="auto">
            <a:xfrm>
              <a:off x="5153025" y="16589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8" name="Oval 26"/>
            <p:cNvSpPr>
              <a:spLocks noChangeArrowheads="1"/>
            </p:cNvSpPr>
            <p:nvPr/>
          </p:nvSpPr>
          <p:spPr bwMode="auto">
            <a:xfrm>
              <a:off x="5538788" y="1803400"/>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9" name="Oval 27"/>
            <p:cNvSpPr>
              <a:spLocks noChangeArrowheads="1"/>
            </p:cNvSpPr>
            <p:nvPr/>
          </p:nvSpPr>
          <p:spPr bwMode="auto">
            <a:xfrm>
              <a:off x="5489575" y="15478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70" name="Text Box 28"/>
            <p:cNvSpPr txBox="1">
              <a:spLocks noChangeArrowheads="1"/>
            </p:cNvSpPr>
            <p:nvPr/>
          </p:nvSpPr>
          <p:spPr bwMode="auto">
            <a:xfrm>
              <a:off x="2852595" y="1607562"/>
              <a:ext cx="352424" cy="396875"/>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71" name="Text Box 29"/>
            <p:cNvSpPr txBox="1">
              <a:spLocks noChangeArrowheads="1"/>
            </p:cNvSpPr>
            <p:nvPr/>
          </p:nvSpPr>
          <p:spPr bwMode="auto">
            <a:xfrm>
              <a:off x="4786475" y="944867"/>
              <a:ext cx="390524" cy="396874"/>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72" name="AutoShape 30"/>
            <p:cNvSpPr>
              <a:spLocks noChangeArrowheads="1"/>
            </p:cNvSpPr>
            <p:nvPr/>
          </p:nvSpPr>
          <p:spPr bwMode="auto">
            <a:xfrm rot="21017021">
              <a:off x="3382817" y="1933762"/>
              <a:ext cx="842963" cy="150812"/>
            </a:xfrm>
            <a:prstGeom prst="rightArrow">
              <a:avLst>
                <a:gd name="adj1" fmla="val 50000"/>
                <a:gd name="adj2" fmla="val 139737"/>
              </a:avLst>
            </a:prstGeom>
            <a:solidFill>
              <a:schemeClr val="accent1"/>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73" name="AutoShape 31"/>
            <p:cNvSpPr>
              <a:spLocks noChangeArrowheads="1"/>
            </p:cNvSpPr>
            <p:nvPr/>
          </p:nvSpPr>
          <p:spPr bwMode="auto">
            <a:xfrm rot="20968327" flipH="1">
              <a:off x="4098925" y="1377950"/>
              <a:ext cx="842963" cy="150813"/>
            </a:xfrm>
            <a:prstGeom prst="rightArrow">
              <a:avLst>
                <a:gd name="adj1" fmla="val 50000"/>
                <a:gd name="adj2" fmla="val 139736"/>
              </a:avLst>
            </a:prstGeom>
            <a:solidFill>
              <a:srgbClr val="FF0000"/>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88" name="Oval 52"/>
            <p:cNvSpPr>
              <a:spLocks noChangeArrowheads="1"/>
            </p:cNvSpPr>
            <p:nvPr/>
          </p:nvSpPr>
          <p:spPr bwMode="auto">
            <a:xfrm>
              <a:off x="6356350" y="1814513"/>
              <a:ext cx="82550" cy="84137"/>
            </a:xfrm>
            <a:prstGeom prst="ellipse">
              <a:avLst/>
            </a:prstGeom>
            <a:solidFill>
              <a:srgbClr val="0000FF"/>
            </a:solidFill>
            <a:ln w="9525">
              <a:solidFill>
                <a:schemeClr val="tx1"/>
              </a:solidFill>
              <a:round/>
              <a:headEnd/>
              <a:tailEnd/>
            </a:ln>
          </p:spPr>
          <p:txBody>
            <a:bodyPr wrap="none" anchor="ctr"/>
            <a:lstStyle/>
            <a:p>
              <a:endParaRPr kumimoji="0" lang="ja-JP" altLang="en-US">
                <a:latin typeface="Tw Cen MT" pitchFamily="-108" charset="-18"/>
              </a:endParaRPr>
            </a:p>
          </p:txBody>
        </p:sp>
        <p:sp>
          <p:nvSpPr>
            <p:cNvPr id="89" name="Text Box 53"/>
            <p:cNvSpPr txBox="1">
              <a:spLocks noChangeArrowheads="1"/>
            </p:cNvSpPr>
            <p:nvPr/>
          </p:nvSpPr>
          <p:spPr bwMode="auto">
            <a:xfrm>
              <a:off x="6390480" y="1447288"/>
              <a:ext cx="352424" cy="396874"/>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90" name="Line 54"/>
            <p:cNvSpPr>
              <a:spLocks noChangeShapeType="1"/>
            </p:cNvSpPr>
            <p:nvPr/>
          </p:nvSpPr>
          <p:spPr bwMode="auto">
            <a:xfrm flipV="1">
              <a:off x="5494338" y="1550988"/>
              <a:ext cx="812800" cy="168275"/>
            </a:xfrm>
            <a:prstGeom prst="line">
              <a:avLst/>
            </a:prstGeom>
            <a:noFill/>
            <a:ln w="9525">
              <a:solidFill>
                <a:schemeClr val="tx1"/>
              </a:solidFill>
              <a:prstDash val="dash"/>
              <a:round/>
              <a:headEnd/>
              <a:tailEnd type="stealth" w="med" len="med"/>
            </a:ln>
          </p:spPr>
          <p:txBody>
            <a:bodyPr wrap="none" anchor="ctr"/>
            <a:lstStyle/>
            <a:p>
              <a:endParaRPr lang="ja-JP" altLang="en-US"/>
            </a:p>
          </p:txBody>
        </p:sp>
      </p:grpSp>
      <p:cxnSp>
        <p:nvCxnSpPr>
          <p:cNvPr id="8" name="直線矢印コネクタ 7"/>
          <p:cNvCxnSpPr/>
          <p:nvPr/>
        </p:nvCxnSpPr>
        <p:spPr>
          <a:xfrm>
            <a:off x="11556776" y="1412776"/>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1115616" y="1772816"/>
            <a:ext cx="3312368" cy="1728192"/>
            <a:chOff x="1115616" y="1772816"/>
            <a:chExt cx="3024336" cy="1584176"/>
          </a:xfrm>
        </p:grpSpPr>
        <p:sp>
          <p:nvSpPr>
            <p:cNvPr id="6" name="正方形/長方形 5"/>
            <p:cNvSpPr/>
            <p:nvPr/>
          </p:nvSpPr>
          <p:spPr>
            <a:xfrm>
              <a:off x="1115616" y="2060848"/>
              <a:ext cx="3024336"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979712" y="1772816"/>
              <a:ext cx="132921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Beam-origin</a:t>
              </a:r>
              <a:endParaRPr kumimoji="1" lang="ja-JP" altLang="en-US" dirty="0"/>
            </a:p>
          </p:txBody>
        </p:sp>
      </p:grpSp>
      <p:grpSp>
        <p:nvGrpSpPr>
          <p:cNvPr id="11" name="グループ化 10"/>
          <p:cNvGrpSpPr/>
          <p:nvPr/>
        </p:nvGrpSpPr>
        <p:grpSpPr>
          <a:xfrm>
            <a:off x="1115616" y="3292303"/>
            <a:ext cx="5976664" cy="1720873"/>
            <a:chOff x="1115616" y="3166116"/>
            <a:chExt cx="5400600" cy="1559028"/>
          </a:xfrm>
        </p:grpSpPr>
        <p:sp>
          <p:nvSpPr>
            <p:cNvPr id="47" name="正方形/長方形 46"/>
            <p:cNvSpPr/>
            <p:nvPr/>
          </p:nvSpPr>
          <p:spPr>
            <a:xfrm>
              <a:off x="1115616" y="3429000"/>
              <a:ext cx="5400600" cy="129614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4173787" y="3166116"/>
              <a:ext cx="229210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en-US" altLang="ja-JP" dirty="0" smtClean="0"/>
                <a:t>Luminosity dependent</a:t>
              </a:r>
              <a:endParaRPr kumimoji="1" lang="ja-JP" altLang="en-US" dirty="0"/>
            </a:p>
          </p:txBody>
        </p:sp>
      </p:grpSp>
    </p:spTree>
    <p:extLst>
      <p:ext uri="{BB962C8B-B14F-4D97-AF65-F5344CB8AC3E}">
        <p14:creationId xmlns:p14="http://schemas.microsoft.com/office/powerpoint/2010/main" val="2294837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Impact on detector</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800" dirty="0" smtClean="0"/>
              <a:t>Assuming design luminosity, BG impact on detector performance(occupancy, tracking/PID performance etc..) is tolerable.</a:t>
            </a:r>
            <a:endParaRPr lang="ja-JP" altLang="en-US" sz="2800" dirty="0"/>
          </a:p>
          <a:p>
            <a:r>
              <a:rPr kumimoji="1" lang="en-US" altLang="ja-JP" sz="2800" dirty="0" smtClean="0"/>
              <a:t>Assuming 10 years operation at design luminosity,  most of our detector components are safe for radiation damage/neutron flux.</a:t>
            </a:r>
          </a:p>
          <a:p>
            <a:pPr lvl="1"/>
            <a:r>
              <a:rPr kumimoji="1" lang="en-US" altLang="ja-JP" sz="2400" dirty="0" smtClean="0"/>
              <a:t>except for TOP PMT photocathode lifetime, which needs further x2 reduction.</a:t>
            </a:r>
            <a:endParaRPr kumimoji="1" lang="ja-JP" altLang="en-US" sz="2400" dirty="0"/>
          </a:p>
        </p:txBody>
      </p:sp>
      <p:sp>
        <p:nvSpPr>
          <p:cNvPr id="4" name="正方形/長方形 3"/>
          <p:cNvSpPr/>
          <p:nvPr/>
        </p:nvSpPr>
        <p:spPr>
          <a:xfrm>
            <a:off x="2051720" y="5733256"/>
            <a:ext cx="6804248" cy="923330"/>
          </a:xfrm>
          <a:prstGeom prst="rect">
            <a:avLst/>
          </a:prstGeom>
        </p:spPr>
        <p:txBody>
          <a:bodyPr wrap="square">
            <a:spAutoFit/>
          </a:bodyPr>
          <a:lstStyle/>
          <a:p>
            <a:r>
              <a:rPr lang="en-US" altLang="ja-JP" dirty="0"/>
              <a:t>Gammas in </a:t>
            </a:r>
            <a:r>
              <a:rPr lang="en-US" altLang="ja-JP" dirty="0" err="1" smtClean="0"/>
              <a:t>BGshower</a:t>
            </a:r>
            <a:r>
              <a:rPr lang="en-US" altLang="ja-JP" dirty="0" smtClean="0"/>
              <a:t> </a:t>
            </a:r>
            <a:r>
              <a:rPr lang="en-US" altLang="ja-JP" dirty="0"/>
              <a:t>reach </a:t>
            </a:r>
            <a:r>
              <a:rPr lang="en-US" altLang="ja-JP" dirty="0" smtClean="0"/>
              <a:t>TOP quartz </a:t>
            </a:r>
            <a:r>
              <a:rPr lang="en-US" altLang="ja-JP" dirty="0"/>
              <a:t>bar and generate electrons by Compton scattering and etc.. Those electrons emit Cerenkov photons and those photons reach PMT </a:t>
            </a:r>
            <a:r>
              <a:rPr lang="en-US" altLang="ja-JP" dirty="0" smtClean="0"/>
              <a:t>photocathode.</a:t>
            </a:r>
            <a:endParaRPr lang="ja-JP" altLang="en-US" dirty="0"/>
          </a:p>
        </p:txBody>
      </p:sp>
    </p:spTree>
    <p:extLst>
      <p:ext uri="{BB962C8B-B14F-4D97-AF65-F5344CB8AC3E}">
        <p14:creationId xmlns:p14="http://schemas.microsoft.com/office/powerpoint/2010/main" val="32097886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rotWithShape="1">
          <a:blip r:embed="rId2">
            <a:extLst>
              <a:ext uri="{28A0092B-C50C-407E-A947-70E740481C1C}">
                <a14:useLocalDpi xmlns:a14="http://schemas.microsoft.com/office/drawing/2010/main" val="0"/>
              </a:ext>
            </a:extLst>
          </a:blip>
          <a:srcRect b="3844"/>
          <a:stretch/>
        </p:blipFill>
        <p:spPr bwMode="auto">
          <a:xfrm>
            <a:off x="323528" y="1584911"/>
            <a:ext cx="2950210" cy="3141980"/>
          </a:xfrm>
          <a:prstGeom prst="rect">
            <a:avLst/>
          </a:prstGeom>
          <a:noFill/>
          <a:ln>
            <a:noFill/>
          </a:ln>
          <a:extLst>
            <a:ext uri="{53640926-AAD7-44d8-BBD7-CCE9431645EC}">
              <a14:shadowObscured xmlns:a14="http://schemas.microsoft.com/office/drawing/2010/main"/>
            </a:ext>
          </a:extLst>
        </p:spPr>
      </p:pic>
      <p:sp>
        <p:nvSpPr>
          <p:cNvPr id="2" name="タイトル 1"/>
          <p:cNvSpPr>
            <a:spLocks noGrp="1"/>
          </p:cNvSpPr>
          <p:nvPr>
            <p:ph type="title"/>
          </p:nvPr>
        </p:nvSpPr>
        <p:spPr/>
        <p:txBody>
          <a:bodyPr>
            <a:normAutofit/>
          </a:bodyPr>
          <a:lstStyle/>
          <a:p>
            <a:r>
              <a:rPr lang="en-US" altLang="ja-JP" sz="3600" dirty="0" smtClean="0">
                <a:solidFill>
                  <a:srgbClr val="0000FF"/>
                </a:solidFill>
                <a:latin typeface="Marker Felt"/>
                <a:cs typeface="Marker Felt"/>
              </a:rPr>
              <a:t>Collimators</a:t>
            </a:r>
            <a:endParaRPr kumimoji="1" lang="ja-JP" altLang="en-US" sz="3600" dirty="0">
              <a:solidFill>
                <a:srgbClr val="0000FF"/>
              </a:solidFill>
              <a:latin typeface="Marker Felt"/>
              <a:cs typeface="Marker Felt"/>
            </a:endParaRPr>
          </a:p>
        </p:txBody>
      </p:sp>
      <p:sp>
        <p:nvSpPr>
          <p:cNvPr id="6" name="正方形/長方形 5"/>
          <p:cNvSpPr/>
          <p:nvPr/>
        </p:nvSpPr>
        <p:spPr>
          <a:xfrm>
            <a:off x="3779912" y="1556792"/>
            <a:ext cx="5024268" cy="3170099"/>
          </a:xfrm>
          <a:prstGeom prst="rect">
            <a:avLst/>
          </a:prstGeom>
        </p:spPr>
        <p:txBody>
          <a:bodyPr wrap="square">
            <a:spAutoFit/>
          </a:bodyPr>
          <a:lstStyle/>
          <a:p>
            <a:pPr marL="95250" indent="-95250">
              <a:buFont typeface="Arial" pitchFamily="34" charset="0"/>
              <a:buChar char="•"/>
            </a:pPr>
            <a:r>
              <a:rPr lang="en-US" altLang="ja-JP" sz="2000" dirty="0" smtClean="0"/>
              <a:t> Horizontal collimators are effective to reduce Touschek BG in IR area </a:t>
            </a:r>
          </a:p>
          <a:p>
            <a:pPr marL="95250" indent="-95250">
              <a:buFont typeface="Arial" pitchFamily="34" charset="0"/>
              <a:buChar char="•"/>
            </a:pPr>
            <a:r>
              <a:rPr lang="en-US" altLang="ja-JP" sz="2000" dirty="0" smtClean="0"/>
              <a:t> To reduce IR loss of </a:t>
            </a:r>
            <a:r>
              <a:rPr lang="en-US" altLang="ja-JP" sz="2000" dirty="0"/>
              <a:t>b</a:t>
            </a:r>
            <a:r>
              <a:rPr lang="en-US" altLang="ja-JP" sz="2000" dirty="0" smtClean="0"/>
              <a:t>eam-gas Coulomb BG, very narrow (~2mm half width) vertical collimator is required</a:t>
            </a:r>
          </a:p>
          <a:p>
            <a:pPr marL="95250" indent="-95250">
              <a:buFont typeface="Arial" pitchFamily="34" charset="0"/>
              <a:buChar char="•"/>
            </a:pPr>
            <a:r>
              <a:rPr lang="en-US" altLang="ja-JP" sz="2000" dirty="0" smtClean="0"/>
              <a:t> TMC instability is an issue, low-impedance </a:t>
            </a:r>
            <a:r>
              <a:rPr lang="en-US" altLang="ja-JP" sz="2000" dirty="0"/>
              <a:t>design of </a:t>
            </a:r>
            <a:r>
              <a:rPr lang="en-US" altLang="ja-JP" sz="2000" dirty="0" smtClean="0"/>
              <a:t>collimator </a:t>
            </a:r>
            <a:r>
              <a:rPr lang="en-US" altLang="ja-JP" sz="2000" dirty="0"/>
              <a:t>head is </a:t>
            </a:r>
            <a:r>
              <a:rPr lang="en-US" altLang="ja-JP" sz="2000" dirty="0" smtClean="0"/>
              <a:t>important</a:t>
            </a:r>
          </a:p>
          <a:p>
            <a:pPr marL="95250" indent="-95250">
              <a:buFont typeface="Arial" pitchFamily="34" charset="0"/>
              <a:buChar char="•"/>
            </a:pPr>
            <a:r>
              <a:rPr lang="en-US" altLang="ja-JP" sz="2000" dirty="0"/>
              <a:t> </a:t>
            </a:r>
            <a:r>
              <a:rPr lang="en-US" altLang="ja-JP" sz="2000" dirty="0" smtClean="0"/>
              <a:t>Should withstand ~100GHz loss  (tungsten)</a:t>
            </a:r>
          </a:p>
          <a:p>
            <a:pPr marL="95250" indent="-95250">
              <a:buFont typeface="Arial" pitchFamily="34" charset="0"/>
              <a:buChar char="•"/>
            </a:pPr>
            <a:r>
              <a:rPr lang="en-US" altLang="ja-JP" sz="2000" dirty="0"/>
              <a:t> P</a:t>
            </a:r>
            <a:r>
              <a:rPr lang="en-US" altLang="ja-JP" sz="2000" dirty="0" smtClean="0"/>
              <a:t>recise control of collimator width is important</a:t>
            </a:r>
            <a:r>
              <a:rPr lang="ja-JP" altLang="en-US" sz="2000" dirty="0"/>
              <a:t> </a:t>
            </a:r>
            <a:r>
              <a:rPr lang="en-US" altLang="ja-JP" sz="2000" dirty="0" smtClean="0"/>
              <a:t>(otherwise IR loss rapidly increase)</a:t>
            </a:r>
            <a:endParaRPr lang="ja-JP" altLang="en-US" sz="2000" dirty="0"/>
          </a:p>
        </p:txBody>
      </p:sp>
      <p:graphicFrame>
        <p:nvGraphicFramePr>
          <p:cNvPr id="7" name="表 6"/>
          <p:cNvGraphicFramePr>
            <a:graphicFrameLocks noGrp="1"/>
          </p:cNvGraphicFramePr>
          <p:nvPr>
            <p:extLst>
              <p:ext uri="{D42A27DB-BD31-4B8C-83A1-F6EECF244321}">
                <p14:modId xmlns:p14="http://schemas.microsoft.com/office/powerpoint/2010/main" val="1374017544"/>
              </p:ext>
            </p:extLst>
          </p:nvPr>
        </p:nvGraphicFramePr>
        <p:xfrm>
          <a:off x="323528" y="5013176"/>
          <a:ext cx="4104456" cy="1493520"/>
        </p:xfrm>
        <a:graphic>
          <a:graphicData uri="http://schemas.openxmlformats.org/drawingml/2006/table">
            <a:tbl>
              <a:tblPr firstRow="1" bandRow="1">
                <a:tableStyleId>{5C22544A-7EE6-4342-B048-85BDC9FD1C3A}</a:tableStyleId>
              </a:tblPr>
              <a:tblGrid>
                <a:gridCol w="685791"/>
                <a:gridCol w="1165844"/>
                <a:gridCol w="1234423"/>
                <a:gridCol w="1018398"/>
              </a:tblGrid>
              <a:tr h="595500">
                <a:tc>
                  <a:txBody>
                    <a:bodyPr/>
                    <a:lstStyle/>
                    <a:p>
                      <a:r>
                        <a:rPr kumimoji="1" lang="en-US" altLang="ja-JP" sz="2000" dirty="0" smtClean="0"/>
                        <a:t>Life time</a:t>
                      </a:r>
                      <a:endParaRPr kumimoji="1" lang="ja-JP" altLang="en-US" sz="2000" dirty="0"/>
                    </a:p>
                  </a:txBody>
                  <a:tcPr/>
                </a:tc>
                <a:tc>
                  <a:txBody>
                    <a:bodyPr/>
                    <a:lstStyle/>
                    <a:p>
                      <a:pPr marL="0" indent="0"/>
                      <a:r>
                        <a:rPr kumimoji="1" lang="en-US" altLang="ja-JP" sz="1800" baseline="0" dirty="0" smtClean="0"/>
                        <a:t>Touschek</a:t>
                      </a:r>
                      <a:endParaRPr kumimoji="1" lang="ja-JP" altLang="en-US" sz="1800" dirty="0"/>
                    </a:p>
                  </a:txBody>
                  <a:tcPr/>
                </a:tc>
                <a:tc>
                  <a:txBody>
                    <a:bodyPr/>
                    <a:lstStyle/>
                    <a:p>
                      <a:r>
                        <a:rPr kumimoji="1" lang="en-US" altLang="ja-JP" sz="2000" dirty="0" smtClean="0"/>
                        <a:t>Beam-gas</a:t>
                      </a:r>
                      <a:r>
                        <a:rPr kumimoji="1" lang="en-US" altLang="ja-JP" sz="2000" baseline="0" dirty="0" smtClean="0"/>
                        <a:t> </a:t>
                      </a:r>
                    </a:p>
                    <a:p>
                      <a:r>
                        <a:rPr kumimoji="1" lang="en-US" altLang="ja-JP" sz="2000" baseline="0" dirty="0" smtClean="0"/>
                        <a:t>Coulomb</a:t>
                      </a:r>
                      <a:endParaRPr kumimoji="1" lang="ja-JP" altLang="en-US" sz="2000" dirty="0"/>
                    </a:p>
                  </a:txBody>
                  <a:tcPr/>
                </a:tc>
                <a:tc>
                  <a:txBody>
                    <a:bodyPr/>
                    <a:lstStyle/>
                    <a:p>
                      <a:r>
                        <a:rPr kumimoji="1" lang="en-US" altLang="ja-JP" sz="2000" dirty="0" smtClean="0"/>
                        <a:t>Rad. Bhabha</a:t>
                      </a:r>
                      <a:endParaRPr kumimoji="1" lang="ja-JP" altLang="en-US" sz="2000" dirty="0"/>
                    </a:p>
                  </a:txBody>
                  <a:tcPr/>
                </a:tc>
              </a:tr>
              <a:tr h="350322">
                <a:tc>
                  <a:txBody>
                    <a:bodyPr/>
                    <a:lstStyle/>
                    <a:p>
                      <a:r>
                        <a:rPr kumimoji="1" lang="en-US" altLang="ja-JP" sz="2000" dirty="0" smtClean="0"/>
                        <a:t>LER</a:t>
                      </a:r>
                      <a:endParaRPr kumimoji="1" lang="ja-JP" altLang="en-US" sz="2000" dirty="0"/>
                    </a:p>
                  </a:txBody>
                  <a:tcPr/>
                </a:tc>
                <a:tc>
                  <a:txBody>
                    <a:bodyPr/>
                    <a:lstStyle/>
                    <a:p>
                      <a:r>
                        <a:rPr kumimoji="1" lang="en-US" altLang="ja-JP" sz="2000" dirty="0" smtClean="0"/>
                        <a:t>10</a:t>
                      </a:r>
                      <a:r>
                        <a:rPr kumimoji="1" lang="en-US" altLang="ja-JP" sz="2000" baseline="0" dirty="0" smtClean="0"/>
                        <a:t> min.</a:t>
                      </a:r>
                      <a:endParaRPr kumimoji="1" lang="ja-JP" altLang="en-US" sz="2000" dirty="0"/>
                    </a:p>
                  </a:txBody>
                  <a:tcPr/>
                </a:tc>
                <a:tc>
                  <a:txBody>
                    <a:bodyPr/>
                    <a:lstStyle/>
                    <a:p>
                      <a:r>
                        <a:rPr kumimoji="1" lang="en-US" altLang="ja-JP" sz="2000" dirty="0" smtClean="0"/>
                        <a:t>25 min</a:t>
                      </a:r>
                      <a:endParaRPr kumimoji="1" lang="ja-JP" altLang="en-US" sz="2000" dirty="0"/>
                    </a:p>
                  </a:txBody>
                  <a:tcPr/>
                </a:tc>
                <a:tc>
                  <a:txBody>
                    <a:bodyPr/>
                    <a:lstStyle/>
                    <a:p>
                      <a:r>
                        <a:rPr kumimoji="1" lang="en-US" altLang="ja-JP" sz="2000" dirty="0" smtClean="0"/>
                        <a:t>28 min.</a:t>
                      </a:r>
                      <a:endParaRPr kumimoji="1" lang="ja-JP" altLang="en-US" sz="2000" dirty="0"/>
                    </a:p>
                  </a:txBody>
                  <a:tcPr/>
                </a:tc>
              </a:tr>
              <a:tr h="350322">
                <a:tc>
                  <a:txBody>
                    <a:bodyPr/>
                    <a:lstStyle/>
                    <a:p>
                      <a:r>
                        <a:rPr kumimoji="1" lang="en-US" altLang="ja-JP" sz="2000" dirty="0" smtClean="0"/>
                        <a:t>HER</a:t>
                      </a:r>
                      <a:endParaRPr kumimoji="1" lang="ja-JP" altLang="en-US" sz="2000" dirty="0"/>
                    </a:p>
                  </a:txBody>
                  <a:tcPr/>
                </a:tc>
                <a:tc>
                  <a:txBody>
                    <a:bodyPr/>
                    <a:lstStyle/>
                    <a:p>
                      <a:r>
                        <a:rPr kumimoji="1" lang="en-US" altLang="ja-JP" sz="2000" dirty="0" smtClean="0"/>
                        <a:t>10</a:t>
                      </a:r>
                      <a:r>
                        <a:rPr kumimoji="1" lang="en-US" altLang="ja-JP" sz="2000" baseline="0" dirty="0" smtClean="0"/>
                        <a:t> min.</a:t>
                      </a:r>
                      <a:endParaRPr kumimoji="1" lang="ja-JP" altLang="en-US" sz="2000" dirty="0"/>
                    </a:p>
                  </a:txBody>
                  <a:tcPr/>
                </a:tc>
                <a:tc>
                  <a:txBody>
                    <a:bodyPr/>
                    <a:lstStyle/>
                    <a:p>
                      <a:r>
                        <a:rPr kumimoji="1" lang="en-US" altLang="ja-JP" sz="2000" dirty="0" smtClean="0"/>
                        <a:t>46</a:t>
                      </a:r>
                      <a:r>
                        <a:rPr kumimoji="1" lang="en-US" altLang="ja-JP" sz="2000" baseline="0" dirty="0" smtClean="0"/>
                        <a:t> min.</a:t>
                      </a:r>
                      <a:endParaRPr kumimoji="1" lang="ja-JP" altLang="en-US" sz="2000" dirty="0"/>
                    </a:p>
                  </a:txBody>
                  <a:tcPr/>
                </a:tc>
                <a:tc>
                  <a:txBody>
                    <a:bodyPr/>
                    <a:lstStyle/>
                    <a:p>
                      <a:r>
                        <a:rPr kumimoji="1" lang="en-US" altLang="ja-JP" sz="2000" dirty="0" smtClean="0"/>
                        <a:t>20 min.</a:t>
                      </a:r>
                      <a:endParaRPr kumimoji="1" lang="ja-JP" altLang="en-US" sz="2000" dirty="0"/>
                    </a:p>
                  </a:txBody>
                  <a:tcP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695415183"/>
              </p:ext>
            </p:extLst>
          </p:nvPr>
        </p:nvGraphicFramePr>
        <p:xfrm>
          <a:off x="4572000" y="5013176"/>
          <a:ext cx="4464497" cy="1493520"/>
        </p:xfrm>
        <a:graphic>
          <a:graphicData uri="http://schemas.openxmlformats.org/drawingml/2006/table">
            <a:tbl>
              <a:tblPr firstRow="1" bandRow="1">
                <a:tableStyleId>{5C22544A-7EE6-4342-B048-85BDC9FD1C3A}</a:tableStyleId>
              </a:tblPr>
              <a:tblGrid>
                <a:gridCol w="1008112"/>
                <a:gridCol w="1156493"/>
                <a:gridCol w="1219771"/>
                <a:gridCol w="1080121"/>
              </a:tblGrid>
              <a:tr h="595500">
                <a:tc>
                  <a:txBody>
                    <a:bodyPr/>
                    <a:lstStyle/>
                    <a:p>
                      <a:r>
                        <a:rPr kumimoji="1" lang="en-US" altLang="ja-JP" sz="2000" dirty="0" smtClean="0"/>
                        <a:t>IR loss</a:t>
                      </a:r>
                    </a:p>
                    <a:p>
                      <a:r>
                        <a:rPr kumimoji="1" lang="en-US" altLang="ja-JP" sz="2000" dirty="0" smtClean="0"/>
                        <a:t>|s|&lt;4m</a:t>
                      </a:r>
                      <a:endParaRPr kumimoji="1" lang="ja-JP" altLang="en-US" sz="2000" dirty="0"/>
                    </a:p>
                  </a:txBody>
                  <a:tcPr/>
                </a:tc>
                <a:tc>
                  <a:txBody>
                    <a:bodyPr/>
                    <a:lstStyle/>
                    <a:p>
                      <a:r>
                        <a:rPr kumimoji="1" lang="en-US" altLang="ja-JP" sz="1800" baseline="0" dirty="0" smtClean="0"/>
                        <a:t>Touschek</a:t>
                      </a:r>
                      <a:endParaRPr kumimoji="1" lang="ja-JP" altLang="en-US" sz="1800" dirty="0"/>
                    </a:p>
                  </a:txBody>
                  <a:tcPr/>
                </a:tc>
                <a:tc>
                  <a:txBody>
                    <a:bodyPr/>
                    <a:lstStyle/>
                    <a:p>
                      <a:r>
                        <a:rPr kumimoji="1" lang="en-US" altLang="ja-JP" sz="2000" dirty="0" smtClean="0"/>
                        <a:t>Beam-gas</a:t>
                      </a:r>
                      <a:r>
                        <a:rPr kumimoji="1" lang="en-US" altLang="ja-JP" sz="2000" baseline="0" dirty="0" smtClean="0"/>
                        <a:t> </a:t>
                      </a:r>
                    </a:p>
                    <a:p>
                      <a:r>
                        <a:rPr kumimoji="1" lang="en-US" altLang="ja-JP" sz="2000" baseline="0" dirty="0" smtClean="0"/>
                        <a:t>Coulomb</a:t>
                      </a:r>
                      <a:endParaRPr kumimoji="1" lang="ja-JP" altLang="en-US" sz="2000" dirty="0"/>
                    </a:p>
                  </a:txBody>
                  <a:tcPr/>
                </a:tc>
                <a:tc>
                  <a:txBody>
                    <a:bodyPr/>
                    <a:lstStyle/>
                    <a:p>
                      <a:r>
                        <a:rPr kumimoji="1" lang="en-US" altLang="ja-JP" sz="2000" dirty="0" smtClean="0"/>
                        <a:t>Rad.</a:t>
                      </a:r>
                      <a:r>
                        <a:rPr kumimoji="1" lang="en-US" altLang="ja-JP" sz="2000" baseline="0" dirty="0" smtClean="0"/>
                        <a:t> Bhabha</a:t>
                      </a:r>
                      <a:endParaRPr kumimoji="1" lang="ja-JP" altLang="en-US" sz="2000" dirty="0"/>
                    </a:p>
                  </a:txBody>
                  <a:tcPr/>
                </a:tc>
              </a:tr>
              <a:tr h="350322">
                <a:tc>
                  <a:txBody>
                    <a:bodyPr/>
                    <a:lstStyle/>
                    <a:p>
                      <a:r>
                        <a:rPr kumimoji="1" lang="en-US" altLang="ja-JP" sz="2000" dirty="0" smtClean="0"/>
                        <a:t>LER</a:t>
                      </a:r>
                      <a:endParaRPr kumimoji="1" lang="ja-JP" altLang="en-US" sz="2000" dirty="0"/>
                    </a:p>
                  </a:txBody>
                  <a:tcPr/>
                </a:tc>
                <a:tc>
                  <a:txBody>
                    <a:bodyPr/>
                    <a:lstStyle/>
                    <a:p>
                      <a:r>
                        <a:rPr kumimoji="1" lang="en-US" altLang="ja-JP" sz="2000" dirty="0" smtClean="0"/>
                        <a:t>250 MHz</a:t>
                      </a:r>
                      <a:endParaRPr kumimoji="1" lang="ja-JP" altLang="en-US" sz="2000" dirty="0"/>
                    </a:p>
                  </a:txBody>
                  <a:tcPr/>
                </a:tc>
                <a:tc>
                  <a:txBody>
                    <a:bodyPr/>
                    <a:lstStyle/>
                    <a:p>
                      <a:r>
                        <a:rPr kumimoji="1" lang="en-US" altLang="ja-JP" sz="2000" dirty="0" smtClean="0"/>
                        <a:t>   90 MHz</a:t>
                      </a:r>
                      <a:endParaRPr kumimoji="1" lang="ja-JP" altLang="en-US" sz="2000" dirty="0"/>
                    </a:p>
                  </a:txBody>
                  <a:tcPr/>
                </a:tc>
                <a:tc>
                  <a:txBody>
                    <a:bodyPr/>
                    <a:lstStyle/>
                    <a:p>
                      <a:r>
                        <a:rPr kumimoji="1" lang="en-US" altLang="ja-JP" sz="2000" dirty="0" smtClean="0"/>
                        <a:t>0.6GHz</a:t>
                      </a:r>
                      <a:r>
                        <a:rPr kumimoji="1" lang="en-US" altLang="ja-JP" sz="2000" baseline="30000" dirty="0" smtClean="0"/>
                        <a:t>*</a:t>
                      </a:r>
                      <a:endParaRPr kumimoji="1" lang="ja-JP" altLang="en-US" sz="2000" baseline="30000" dirty="0"/>
                    </a:p>
                  </a:txBody>
                  <a:tcPr/>
                </a:tc>
              </a:tr>
              <a:tr h="350322">
                <a:tc>
                  <a:txBody>
                    <a:bodyPr/>
                    <a:lstStyle/>
                    <a:p>
                      <a:r>
                        <a:rPr kumimoji="1" lang="en-US" altLang="ja-JP" sz="2000" dirty="0" smtClean="0"/>
                        <a:t>HER</a:t>
                      </a:r>
                      <a:endParaRPr kumimoji="1" lang="ja-JP" altLang="en-US" sz="2000" dirty="0"/>
                    </a:p>
                  </a:txBody>
                  <a:tcPr/>
                </a:tc>
                <a:tc>
                  <a:txBody>
                    <a:bodyPr/>
                    <a:lstStyle/>
                    <a:p>
                      <a:r>
                        <a:rPr kumimoji="1" lang="en-US" altLang="ja-JP" sz="2000" baseline="0" dirty="0" smtClean="0"/>
                        <a:t>  30 MHz</a:t>
                      </a:r>
                      <a:endParaRPr kumimoji="1" lang="ja-JP" altLang="en-US" sz="2000" dirty="0"/>
                    </a:p>
                  </a:txBody>
                  <a:tcPr/>
                </a:tc>
                <a:tc>
                  <a:txBody>
                    <a:bodyPr/>
                    <a:lstStyle/>
                    <a:p>
                      <a:r>
                        <a:rPr kumimoji="1" lang="en-US" altLang="ja-JP" sz="2000" dirty="0" smtClean="0"/>
                        <a:t> &lt;10 MHz</a:t>
                      </a:r>
                      <a:endParaRPr kumimoji="1" lang="ja-JP" altLang="en-US" sz="2000" dirty="0"/>
                    </a:p>
                  </a:txBody>
                  <a:tcPr/>
                </a:tc>
                <a:tc>
                  <a:txBody>
                    <a:bodyPr/>
                    <a:lstStyle/>
                    <a:p>
                      <a:r>
                        <a:rPr kumimoji="1" lang="en-US" altLang="ja-JP" sz="2000" dirty="0" smtClean="0"/>
                        <a:t>0.5GHz*</a:t>
                      </a:r>
                      <a:endParaRPr kumimoji="1" lang="ja-JP" altLang="en-US" sz="2000" dirty="0"/>
                    </a:p>
                  </a:txBody>
                  <a:tcPr/>
                </a:tc>
              </a:tr>
            </a:tbl>
          </a:graphicData>
        </a:graphic>
      </p:graphicFrame>
      <p:sp>
        <p:nvSpPr>
          <p:cNvPr id="3" name="テキスト ボックス 2"/>
          <p:cNvSpPr txBox="1"/>
          <p:nvPr/>
        </p:nvSpPr>
        <p:spPr>
          <a:xfrm>
            <a:off x="7596336" y="6488668"/>
            <a:ext cx="1547664" cy="369332"/>
          </a:xfrm>
          <a:prstGeom prst="rect">
            <a:avLst/>
          </a:prstGeom>
          <a:noFill/>
        </p:spPr>
        <p:txBody>
          <a:bodyPr wrap="square" rtlCol="0">
            <a:spAutoFit/>
          </a:bodyPr>
          <a:lstStyle/>
          <a:p>
            <a:r>
              <a:rPr kumimoji="1" lang="en-US" altLang="ja-JP" dirty="0" smtClean="0"/>
              <a:t>*Effective rate</a:t>
            </a:r>
            <a:endParaRPr kumimoji="1" lang="ja-JP" altLang="en-US" dirty="0"/>
          </a:p>
        </p:txBody>
      </p:sp>
      <p:sp>
        <p:nvSpPr>
          <p:cNvPr id="4" name="テキスト ボックス 3"/>
          <p:cNvSpPr txBox="1"/>
          <p:nvPr/>
        </p:nvSpPr>
        <p:spPr>
          <a:xfrm>
            <a:off x="395536" y="892753"/>
            <a:ext cx="1296144" cy="646331"/>
          </a:xfrm>
          <a:prstGeom prst="rect">
            <a:avLst/>
          </a:prstGeom>
          <a:noFill/>
        </p:spPr>
        <p:txBody>
          <a:bodyPr wrap="square" rtlCol="0">
            <a:spAutoFit/>
          </a:bodyPr>
          <a:lstStyle/>
          <a:p>
            <a:r>
              <a:rPr kumimoji="1" lang="en-US" altLang="ja-JP" dirty="0" smtClean="0"/>
              <a:t>Vertical collimator</a:t>
            </a:r>
            <a:endParaRPr kumimoji="1" lang="ja-JP" altLang="en-US" dirty="0"/>
          </a:p>
        </p:txBody>
      </p:sp>
    </p:spTree>
    <p:extLst>
      <p:ext uri="{BB962C8B-B14F-4D97-AF65-F5344CB8AC3E}">
        <p14:creationId xmlns:p14="http://schemas.microsoft.com/office/powerpoint/2010/main" val="2654638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2"/>
          <a:stretch>
            <a:fillRect/>
          </a:stretch>
        </p:blipFill>
        <p:spPr>
          <a:xfrm>
            <a:off x="205928" y="2420888"/>
            <a:ext cx="4360545" cy="2868930"/>
          </a:xfrm>
          <a:prstGeom prst="rect">
            <a:avLst/>
          </a:prstGeom>
        </p:spPr>
      </p:pic>
      <p:pic>
        <p:nvPicPr>
          <p:cNvPr id="5" name="Picture 11"/>
          <p:cNvPicPr>
            <a:picLocks noChangeAspect="1"/>
          </p:cNvPicPr>
          <p:nvPr/>
        </p:nvPicPr>
        <p:blipFill>
          <a:blip r:embed="rId3"/>
          <a:srcRect r="798"/>
          <a:stretch>
            <a:fillRect/>
          </a:stretch>
        </p:blipFill>
        <p:spPr>
          <a:xfrm>
            <a:off x="4598416" y="2348880"/>
            <a:ext cx="4545584" cy="2992120"/>
          </a:xfrm>
          <a:prstGeom prst="rect">
            <a:avLst/>
          </a:prstGeom>
        </p:spPr>
      </p:pic>
      <p:sp>
        <p:nvSpPr>
          <p:cNvPr id="6" name="タイトル 5"/>
          <p:cNvSpPr>
            <a:spLocks noGrp="1"/>
          </p:cNvSpPr>
          <p:nvPr>
            <p:ph type="title"/>
          </p:nvPr>
        </p:nvSpPr>
        <p:spPr>
          <a:xfrm>
            <a:off x="457200" y="274638"/>
            <a:ext cx="8229600" cy="1570186"/>
          </a:xfrm>
        </p:spPr>
        <p:txBody>
          <a:bodyPr>
            <a:normAutofit/>
          </a:bodyPr>
          <a:lstStyle/>
          <a:p>
            <a:r>
              <a:rPr lang="en-US" altLang="ja-JP" sz="4000" dirty="0"/>
              <a:t>Status of SuperKEKB/Belle-II </a:t>
            </a:r>
            <a:r>
              <a:rPr lang="en-US" altLang="ja-JP" sz="4000" dirty="0" smtClean="0"/>
              <a:t>project</a:t>
            </a:r>
            <a:endParaRPr kumimoji="1" lang="ja-JP" altLang="en-US" sz="2800" dirty="0"/>
          </a:p>
        </p:txBody>
      </p:sp>
      <p:sp>
        <p:nvSpPr>
          <p:cNvPr id="10" name="正方形/長方形 9"/>
          <p:cNvSpPr/>
          <p:nvPr/>
        </p:nvSpPr>
        <p:spPr>
          <a:xfrm>
            <a:off x="2339752" y="1484784"/>
            <a:ext cx="4572000" cy="954107"/>
          </a:xfrm>
          <a:prstGeom prst="rect">
            <a:avLst/>
          </a:prstGeom>
        </p:spPr>
        <p:txBody>
          <a:bodyPr>
            <a:spAutoFit/>
          </a:bodyPr>
          <a:lstStyle/>
          <a:p>
            <a:pPr algn="ctr"/>
            <a:r>
              <a:rPr lang="en-US" altLang="ja-JP" sz="3200" dirty="0"/>
              <a:t>Hiroyuki Nakayama (KEK)</a:t>
            </a:r>
            <a:br>
              <a:rPr lang="en-US" altLang="ja-JP" sz="3200" dirty="0"/>
            </a:br>
            <a:r>
              <a:rPr lang="en-US" altLang="ja-JP" sz="2400" dirty="0" smtClean="0"/>
              <a:t>2013.01.31 Bonn university</a:t>
            </a:r>
            <a:endParaRPr lang="ja-JP" altLang="en-US" sz="2400" dirty="0"/>
          </a:p>
        </p:txBody>
      </p:sp>
      <p:sp>
        <p:nvSpPr>
          <p:cNvPr id="12" name="テキスト ボックス 11"/>
          <p:cNvSpPr txBox="1"/>
          <p:nvPr/>
        </p:nvSpPr>
        <p:spPr>
          <a:xfrm>
            <a:off x="2339752" y="5517232"/>
            <a:ext cx="4680520" cy="923330"/>
          </a:xfrm>
          <a:prstGeom prst="rect">
            <a:avLst/>
          </a:prstGeom>
          <a:noFill/>
        </p:spPr>
        <p:txBody>
          <a:bodyPr wrap="square" rtlCol="0">
            <a:spAutoFit/>
          </a:bodyPr>
          <a:lstStyle/>
          <a:p>
            <a:pPr marL="342900" indent="-342900">
              <a:buFont typeface="Arial" pitchFamily="34" charset="0"/>
              <a:buChar char="•"/>
            </a:pPr>
            <a:r>
              <a:rPr kumimoji="1" lang="en-US" altLang="ja-JP" dirty="0" smtClean="0"/>
              <a:t>KEKB and Belle(-I): successful</a:t>
            </a:r>
          </a:p>
          <a:p>
            <a:pPr marL="342900" indent="-342900">
              <a:buFont typeface="Arial" pitchFamily="34" charset="0"/>
              <a:buChar char="•"/>
            </a:pPr>
            <a:r>
              <a:rPr lang="en-US" altLang="ja-JP" dirty="0" smtClean="0"/>
              <a:t>Upgrade to SuperKEKB/Belle-II</a:t>
            </a:r>
          </a:p>
          <a:p>
            <a:pPr marL="342900" indent="-342900">
              <a:buFont typeface="Arial" pitchFamily="34" charset="0"/>
              <a:buChar char="•"/>
            </a:pPr>
            <a:r>
              <a:rPr lang="en-US" altLang="ja-JP" dirty="0" smtClean="0"/>
              <a:t>Beam background estimation</a:t>
            </a:r>
          </a:p>
        </p:txBody>
      </p:sp>
      <p:sp>
        <p:nvSpPr>
          <p:cNvPr id="2" name="テキスト ボックス 1"/>
          <p:cNvSpPr txBox="1"/>
          <p:nvPr/>
        </p:nvSpPr>
        <p:spPr>
          <a:xfrm>
            <a:off x="6588224" y="5589240"/>
            <a:ext cx="2376264" cy="1169551"/>
          </a:xfrm>
          <a:prstGeom prst="rect">
            <a:avLst/>
          </a:prstGeom>
          <a:noFill/>
        </p:spPr>
        <p:txBody>
          <a:bodyPr wrap="square" rtlCol="0">
            <a:spAutoFit/>
          </a:bodyPr>
          <a:lstStyle/>
          <a:p>
            <a:r>
              <a:rPr kumimoji="1" lang="en-US" altLang="ja-JP" sz="1400" dirty="0" smtClean="0"/>
              <a:t>Assumed audience:</a:t>
            </a:r>
          </a:p>
          <a:p>
            <a:r>
              <a:rPr lang="en-US" altLang="ja-JP" sz="1400" dirty="0" err="1"/>
              <a:t>m</a:t>
            </a:r>
            <a:r>
              <a:rPr lang="en-US" altLang="ja-JP" sz="1400" dirty="0" err="1" smtClean="0"/>
              <a:t>asters&amp;PhD</a:t>
            </a:r>
            <a:r>
              <a:rPr lang="en-US" altLang="ja-JP" sz="1400" dirty="0" smtClean="0"/>
              <a:t> </a:t>
            </a:r>
            <a:r>
              <a:rPr lang="en-US" altLang="ja-JP" sz="1400" dirty="0"/>
              <a:t>students as well as postdocs and staff working on ATLAS, ILC, Ice Cube, and Belle (II)</a:t>
            </a:r>
            <a:endParaRPr kumimoji="1" lang="ja-JP" altLang="en-US" sz="1400" dirty="0"/>
          </a:p>
        </p:txBody>
      </p:sp>
    </p:spTree>
    <p:extLst>
      <p:ext uri="{BB962C8B-B14F-4D97-AF65-F5344CB8AC3E}">
        <p14:creationId xmlns:p14="http://schemas.microsoft.com/office/powerpoint/2010/main" val="1093911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solidFill>
                  <a:srgbClr val="0000FF"/>
                </a:solidFill>
                <a:latin typeface="Marker Felt"/>
                <a:cs typeface="Marker Felt"/>
              </a:rPr>
              <a:t>Tungsten shield inside QCS cryostat </a:t>
            </a:r>
            <a:endParaRPr kumimoji="1" lang="ja-JP" altLang="en-US" dirty="0">
              <a:solidFill>
                <a:srgbClr val="0000FF"/>
              </a:solidFill>
              <a:latin typeface="Marker Felt"/>
              <a:cs typeface="Marker Felt"/>
            </a:endParaRPr>
          </a:p>
        </p:txBody>
      </p:sp>
      <p:grpSp>
        <p:nvGrpSpPr>
          <p:cNvPr id="4" name="グループ化 3"/>
          <p:cNvGrpSpPr/>
          <p:nvPr/>
        </p:nvGrpSpPr>
        <p:grpSpPr>
          <a:xfrm>
            <a:off x="787483" y="2518347"/>
            <a:ext cx="7684506" cy="2705725"/>
            <a:chOff x="436729" y="2975482"/>
            <a:chExt cx="7560860" cy="1980756"/>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17"/>
            <a:stretch/>
          </p:blipFill>
          <p:spPr bwMode="auto">
            <a:xfrm>
              <a:off x="436729" y="2975482"/>
              <a:ext cx="7560860" cy="1980756"/>
            </a:xfrm>
            <a:prstGeom prst="rect">
              <a:avLst/>
            </a:prstGeom>
            <a:noFill/>
            <a:ln>
              <a:noFill/>
            </a:ln>
            <a:effectLst>
              <a:glow rad="635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5186150" y="3289111"/>
              <a:ext cx="204716" cy="1228299"/>
            </a:xfrm>
            <a:prstGeom prst="rect">
              <a:avLst/>
            </a:prstGeom>
            <a:solidFill>
              <a:srgbClr val="FF0000"/>
            </a:solidFill>
            <a:ln>
              <a:solidFill>
                <a:srgbClr val="FF0000"/>
              </a:solidFill>
            </a:ln>
            <a:effectLst>
              <a:glow rad="139700">
                <a:schemeClr val="accent3">
                  <a:satMod val="175000"/>
                  <a:alpha val="40000"/>
                </a:schemeClr>
              </a:glo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176215" y="3916907"/>
              <a:ext cx="668740" cy="253916"/>
            </a:xfrm>
            <a:prstGeom prst="rect">
              <a:avLst/>
            </a:prstGeom>
            <a:noFill/>
          </p:spPr>
          <p:txBody>
            <a:bodyPr wrap="square" rtlCol="0">
              <a:spAutoFit/>
            </a:bodyPr>
            <a:lstStyle/>
            <a:p>
              <a:r>
                <a:rPr lang="en-US" altLang="ja-JP" sz="1050" dirty="0" smtClean="0"/>
                <a:t>QC2RP</a:t>
              </a:r>
              <a:endParaRPr kumimoji="1" lang="ja-JP" altLang="en-US" sz="1050" dirty="0"/>
            </a:p>
          </p:txBody>
        </p:sp>
        <p:sp>
          <p:nvSpPr>
            <p:cNvPr id="8" name="テキスト ボックス 7"/>
            <p:cNvSpPr txBox="1"/>
            <p:nvPr/>
          </p:nvSpPr>
          <p:spPr>
            <a:xfrm>
              <a:off x="5827594" y="3343701"/>
              <a:ext cx="668740" cy="253916"/>
            </a:xfrm>
            <a:prstGeom prst="rect">
              <a:avLst/>
            </a:prstGeom>
            <a:noFill/>
          </p:spPr>
          <p:txBody>
            <a:bodyPr wrap="square" rtlCol="0">
              <a:spAutoFit/>
            </a:bodyPr>
            <a:lstStyle/>
            <a:p>
              <a:r>
                <a:rPr lang="en-US" altLang="ja-JP" sz="1050" dirty="0" smtClean="0"/>
                <a:t>QC2RE</a:t>
              </a:r>
              <a:endParaRPr kumimoji="1" lang="ja-JP" altLang="en-US" sz="1050" dirty="0"/>
            </a:p>
          </p:txBody>
        </p:sp>
        <p:sp>
          <p:nvSpPr>
            <p:cNvPr id="9" name="テキスト ボックス 8"/>
            <p:cNvSpPr txBox="1"/>
            <p:nvPr/>
          </p:nvSpPr>
          <p:spPr>
            <a:xfrm>
              <a:off x="2115403" y="3889612"/>
              <a:ext cx="668740" cy="253916"/>
            </a:xfrm>
            <a:prstGeom prst="rect">
              <a:avLst/>
            </a:prstGeom>
            <a:noFill/>
          </p:spPr>
          <p:txBody>
            <a:bodyPr wrap="square" rtlCol="0">
              <a:spAutoFit/>
            </a:bodyPr>
            <a:lstStyle/>
            <a:p>
              <a:r>
                <a:rPr lang="en-US" altLang="ja-JP" sz="1050" dirty="0" smtClean="0"/>
                <a:t>QC1RP</a:t>
              </a:r>
              <a:endParaRPr kumimoji="1" lang="ja-JP" altLang="en-US" sz="1050" dirty="0"/>
            </a:p>
          </p:txBody>
        </p:sp>
        <p:sp>
          <p:nvSpPr>
            <p:cNvPr id="10" name="テキスト ボックス 9"/>
            <p:cNvSpPr txBox="1"/>
            <p:nvPr/>
          </p:nvSpPr>
          <p:spPr>
            <a:xfrm>
              <a:off x="2893325" y="3643952"/>
              <a:ext cx="668740" cy="253916"/>
            </a:xfrm>
            <a:prstGeom prst="rect">
              <a:avLst/>
            </a:prstGeom>
            <a:noFill/>
          </p:spPr>
          <p:txBody>
            <a:bodyPr wrap="square" rtlCol="0">
              <a:spAutoFit/>
            </a:bodyPr>
            <a:lstStyle/>
            <a:p>
              <a:r>
                <a:rPr lang="en-US" altLang="ja-JP" sz="1050" dirty="0" smtClean="0"/>
                <a:t>QC1RE</a:t>
              </a:r>
              <a:endParaRPr kumimoji="1" lang="ja-JP" altLang="en-US" sz="1050" dirty="0"/>
            </a:p>
          </p:txBody>
        </p:sp>
        <p:grpSp>
          <p:nvGrpSpPr>
            <p:cNvPr id="11" name="グループ化 10"/>
            <p:cNvGrpSpPr/>
            <p:nvPr/>
          </p:nvGrpSpPr>
          <p:grpSpPr>
            <a:xfrm>
              <a:off x="1887941" y="3577987"/>
              <a:ext cx="489045" cy="675792"/>
              <a:chOff x="1887941" y="3823647"/>
              <a:chExt cx="489045" cy="675792"/>
            </a:xfrm>
          </p:grpSpPr>
          <p:sp>
            <p:nvSpPr>
              <p:cNvPr id="12" name="正方形/長方形 11"/>
              <p:cNvSpPr/>
              <p:nvPr/>
            </p:nvSpPr>
            <p:spPr>
              <a:xfrm rot="20178321">
                <a:off x="1887941" y="3823647"/>
                <a:ext cx="486770" cy="45719"/>
              </a:xfrm>
              <a:prstGeom prst="rect">
                <a:avLst/>
              </a:prstGeom>
              <a:solidFill>
                <a:srgbClr val="FF0000"/>
              </a:solidFill>
              <a:ln>
                <a:solidFill>
                  <a:srgbClr val="FF0000"/>
                </a:solidFill>
              </a:ln>
              <a:effectLst>
                <a:glow rad="139700">
                  <a:schemeClr val="accent3">
                    <a:satMod val="175000"/>
                    <a:alpha val="40000"/>
                  </a:schemeClr>
                </a:glo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3" name="正方形/長方形 12"/>
              <p:cNvSpPr/>
              <p:nvPr/>
            </p:nvSpPr>
            <p:spPr>
              <a:xfrm rot="1193819">
                <a:off x="1890216" y="4453720"/>
                <a:ext cx="486770" cy="45719"/>
              </a:xfrm>
              <a:prstGeom prst="rect">
                <a:avLst/>
              </a:prstGeom>
              <a:solidFill>
                <a:srgbClr val="FF0000"/>
              </a:solidFill>
              <a:ln>
                <a:solidFill>
                  <a:srgbClr val="FF0000"/>
                </a:solidFill>
              </a:ln>
              <a:effectLst>
                <a:glow rad="63500">
                  <a:schemeClr val="accent3">
                    <a:satMod val="175000"/>
                    <a:alpha val="40000"/>
                  </a:schemeClr>
                </a:glo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14" name="正方形/長方形 13"/>
              <p:cNvSpPr/>
              <p:nvPr/>
            </p:nvSpPr>
            <p:spPr>
              <a:xfrm rot="5400000">
                <a:off x="1674127" y="4142097"/>
                <a:ext cx="486770" cy="45719"/>
              </a:xfrm>
              <a:prstGeom prst="rect">
                <a:avLst/>
              </a:prstGeom>
              <a:solidFill>
                <a:srgbClr val="FF0000"/>
              </a:solidFill>
              <a:ln>
                <a:solidFill>
                  <a:srgbClr val="FF0000"/>
                </a:solidFill>
              </a:ln>
              <a:effectLst>
                <a:glow rad="63500">
                  <a:schemeClr val="accent3">
                    <a:satMod val="175000"/>
                    <a:alpha val="40000"/>
                  </a:schemeClr>
                </a:glo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grpSp>
      <p:cxnSp>
        <p:nvCxnSpPr>
          <p:cNvPr id="19" name="直線矢印コネクタ 18"/>
          <p:cNvCxnSpPr/>
          <p:nvPr/>
        </p:nvCxnSpPr>
        <p:spPr>
          <a:xfrm flipH="1">
            <a:off x="2601755" y="1700808"/>
            <a:ext cx="602093" cy="15965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3275856" y="1628800"/>
            <a:ext cx="602093" cy="15965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3851920" y="1844824"/>
            <a:ext cx="1008112" cy="23042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5724128" y="1340768"/>
            <a:ext cx="602093" cy="159652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835696" y="5661248"/>
            <a:ext cx="5485028" cy="646331"/>
          </a:xfrm>
          <a:prstGeom prst="rect">
            <a:avLst/>
          </a:prstGeom>
          <a:noFill/>
        </p:spPr>
        <p:txBody>
          <a:bodyPr wrap="none" rtlCol="0">
            <a:spAutoFit/>
          </a:bodyPr>
          <a:lstStyle/>
          <a:p>
            <a:r>
              <a:rPr kumimoji="1" lang="en-US" altLang="ja-JP" dirty="0" smtClean="0"/>
              <a:t>Put as much tungsten as possible around the beam pipe </a:t>
            </a:r>
          </a:p>
          <a:p>
            <a:r>
              <a:rPr kumimoji="1" lang="en-US" altLang="ja-JP" dirty="0" smtClean="0"/>
              <a:t>to stop showers generated by beam loss</a:t>
            </a:r>
            <a:endParaRPr kumimoji="1" lang="ja-JP" altLang="en-US" dirty="0"/>
          </a:p>
        </p:txBody>
      </p:sp>
    </p:spTree>
    <p:extLst>
      <p:ext uri="{BB962C8B-B14F-4D97-AF65-F5344CB8AC3E}">
        <p14:creationId xmlns:p14="http://schemas.microsoft.com/office/powerpoint/2010/main" val="30266421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346050"/>
          </a:xfrm>
        </p:spPr>
        <p:txBody>
          <a:bodyPr>
            <a:noAutofit/>
          </a:bodyPr>
          <a:lstStyle/>
          <a:p>
            <a:r>
              <a:rPr kumimoji="1" lang="en-US" altLang="ja-JP" sz="3200" dirty="0" smtClean="0">
                <a:latin typeface="Times New Roman" pitchFamily="18" charset="0"/>
                <a:cs typeface="Times New Roman" pitchFamily="18" charset="0"/>
              </a:rPr>
              <a:t>Schedule around near-IR</a:t>
            </a:r>
            <a:endParaRPr kumimoji="1" lang="ja-JP" altLang="en-US" sz="3200" dirty="0">
              <a:latin typeface="Times New Roman" pitchFamily="18" charset="0"/>
              <a:cs typeface="Times New Roman" pitchFamily="18" charset="0"/>
            </a:endParaRPr>
          </a:p>
        </p:txBody>
      </p:sp>
      <p:sp>
        <p:nvSpPr>
          <p:cNvPr id="3" name="コンテンツ プレースホルダ 2"/>
          <p:cNvSpPr>
            <a:spLocks noGrp="1"/>
          </p:cNvSpPr>
          <p:nvPr>
            <p:ph idx="1"/>
          </p:nvPr>
        </p:nvSpPr>
        <p:spPr>
          <a:xfrm>
            <a:off x="210312" y="616112"/>
            <a:ext cx="4169664" cy="5328592"/>
          </a:xfrm>
        </p:spPr>
        <p:txBody>
          <a:bodyPr>
            <a:noAutofit/>
          </a:bodyPr>
          <a:lstStyle/>
          <a:p>
            <a:r>
              <a:rPr kumimoji="1" lang="en-US" altLang="ja-JP" sz="1400" dirty="0" smtClean="0">
                <a:latin typeface="Times New Roman" pitchFamily="18" charset="0"/>
                <a:cs typeface="Times New Roman" pitchFamily="18" charset="0"/>
              </a:rPr>
              <a:t>Phase 1 (</a:t>
            </a:r>
            <a:r>
              <a:rPr kumimoji="1" lang="en-US" altLang="ja-JP" sz="1400" b="1" dirty="0" smtClean="0">
                <a:solidFill>
                  <a:srgbClr val="FF0000"/>
                </a:solidFill>
                <a:latin typeface="Times New Roman" pitchFamily="18" charset="0"/>
                <a:cs typeface="Times New Roman" pitchFamily="18" charset="0"/>
              </a:rPr>
              <a:t>January 2015~</a:t>
            </a:r>
            <a:r>
              <a:rPr kumimoji="1" lang="en-US" altLang="ja-JP" sz="1400" dirty="0" smtClean="0">
                <a:latin typeface="Times New Roman" pitchFamily="18" charset="0"/>
                <a:cs typeface="Times New Roman" pitchFamily="18" charset="0"/>
              </a:rPr>
              <a:t>)</a:t>
            </a:r>
          </a:p>
          <a:p>
            <a:pPr lvl="1"/>
            <a:r>
              <a:rPr lang="en-US" altLang="ja-JP" sz="1100" dirty="0" smtClean="0">
                <a:latin typeface="Times New Roman" pitchFamily="18" charset="0"/>
                <a:cs typeface="Times New Roman" pitchFamily="18" charset="0"/>
              </a:rPr>
              <a:t>Magnet</a:t>
            </a:r>
          </a:p>
          <a:p>
            <a:pPr lvl="2"/>
            <a:r>
              <a:rPr kumimoji="1" lang="en-US" altLang="ja-JP" sz="1100" dirty="0" smtClean="0">
                <a:latin typeface="Times New Roman" pitchFamily="18" charset="0"/>
                <a:cs typeface="Times New Roman" pitchFamily="18" charset="0"/>
              </a:rPr>
              <a:t>Fabrication of new magnets: FY2013</a:t>
            </a:r>
          </a:p>
          <a:p>
            <a:pPr lvl="2"/>
            <a:r>
              <a:rPr lang="en-US" altLang="ja-JP" sz="1100" dirty="0" smtClean="0">
                <a:latin typeface="Times New Roman" pitchFamily="18" charset="0"/>
                <a:cs typeface="Times New Roman" pitchFamily="18" charset="0"/>
              </a:rPr>
              <a:t>Installation: June 2014~</a:t>
            </a:r>
          </a:p>
          <a:p>
            <a:pPr lvl="1"/>
            <a:r>
              <a:rPr kumimoji="1" lang="en-US" altLang="ja-JP" sz="1100" dirty="0" smtClean="0">
                <a:latin typeface="Times New Roman" pitchFamily="18" charset="0"/>
                <a:cs typeface="Times New Roman" pitchFamily="18" charset="0"/>
              </a:rPr>
              <a:t>Beam pipe</a:t>
            </a:r>
          </a:p>
          <a:p>
            <a:pPr lvl="2"/>
            <a:r>
              <a:rPr lang="en-US" altLang="ja-JP" sz="1100" dirty="0" smtClean="0">
                <a:latin typeface="Times New Roman" pitchFamily="18" charset="0"/>
                <a:cs typeface="Times New Roman" pitchFamily="18" charset="0"/>
              </a:rPr>
              <a:t>Fabrication</a:t>
            </a:r>
          </a:p>
          <a:p>
            <a:pPr lvl="3"/>
            <a:r>
              <a:rPr lang="en-US" altLang="ja-JP" sz="1100" dirty="0" smtClean="0">
                <a:latin typeface="Times New Roman" pitchFamily="18" charset="0"/>
                <a:cs typeface="Times New Roman" pitchFamily="18" charset="0"/>
              </a:rPr>
              <a:t>Outer region: FY2013</a:t>
            </a:r>
          </a:p>
          <a:p>
            <a:pPr lvl="3"/>
            <a:r>
              <a:rPr kumimoji="1" lang="en-US" altLang="ja-JP" sz="1100" dirty="0" smtClean="0">
                <a:latin typeface="Times New Roman" pitchFamily="18" charset="0"/>
                <a:cs typeface="Times New Roman" pitchFamily="18" charset="0"/>
              </a:rPr>
              <a:t>Central region: FY2014</a:t>
            </a:r>
          </a:p>
          <a:p>
            <a:pPr lvl="2"/>
            <a:r>
              <a:rPr lang="en-US" altLang="ja-JP" sz="1100" dirty="0" smtClean="0">
                <a:latin typeface="Times New Roman" pitchFamily="18" charset="0"/>
                <a:cs typeface="Times New Roman" pitchFamily="18" charset="0"/>
              </a:rPr>
              <a:t>Installation: August 2014~</a:t>
            </a:r>
          </a:p>
          <a:p>
            <a:pPr lvl="1"/>
            <a:r>
              <a:rPr kumimoji="1" lang="en-US" altLang="ja-JP" sz="1100" dirty="0" smtClean="0">
                <a:latin typeface="Times New Roman" pitchFamily="18" charset="0"/>
                <a:cs typeface="Times New Roman" pitchFamily="18" charset="0"/>
              </a:rPr>
              <a:t>Mini shield</a:t>
            </a:r>
          </a:p>
          <a:p>
            <a:pPr lvl="2"/>
            <a:r>
              <a:rPr lang="en-US" altLang="ja-JP" sz="1100" dirty="0" smtClean="0">
                <a:latin typeface="Times New Roman" pitchFamily="18" charset="0"/>
                <a:cs typeface="Times New Roman" pitchFamily="18" charset="0"/>
              </a:rPr>
              <a:t>Fabrication: FY2013</a:t>
            </a:r>
          </a:p>
          <a:p>
            <a:pPr lvl="2"/>
            <a:r>
              <a:rPr kumimoji="1" lang="en-US" altLang="ja-JP" sz="1100" dirty="0" smtClean="0">
                <a:latin typeface="Times New Roman" pitchFamily="18" charset="0"/>
                <a:cs typeface="Times New Roman" pitchFamily="18" charset="0"/>
              </a:rPr>
              <a:t>Setting with the shield support stage: May 2014(?)</a:t>
            </a:r>
          </a:p>
          <a:p>
            <a:r>
              <a:rPr lang="en-US" altLang="ja-JP" sz="1400" dirty="0" smtClean="0">
                <a:latin typeface="Times New Roman" pitchFamily="18" charset="0"/>
                <a:cs typeface="Times New Roman" pitchFamily="18" charset="0"/>
              </a:rPr>
              <a:t>Phase 2 (</a:t>
            </a:r>
            <a:r>
              <a:rPr lang="en-US" altLang="ja-JP" sz="1400" b="1" dirty="0" smtClean="0">
                <a:solidFill>
                  <a:srgbClr val="FF0000"/>
                </a:solidFill>
                <a:latin typeface="Times New Roman" pitchFamily="18" charset="0"/>
                <a:cs typeface="Times New Roman" pitchFamily="18" charset="0"/>
              </a:rPr>
              <a:t>Installation: June-December 2015</a:t>
            </a:r>
            <a:r>
              <a:rPr lang="en-US" altLang="ja-JP" sz="1400" dirty="0" smtClean="0">
                <a:latin typeface="Times New Roman" pitchFamily="18" charset="0"/>
                <a:cs typeface="Times New Roman" pitchFamily="18" charset="0"/>
              </a:rPr>
              <a:t>, </a:t>
            </a:r>
          </a:p>
          <a:p>
            <a:pPr>
              <a:buNone/>
            </a:pPr>
            <a:r>
              <a:rPr lang="en-US" altLang="ja-JP" sz="1400" dirty="0" smtClean="0">
                <a:latin typeface="Times New Roman" pitchFamily="18" charset="0"/>
                <a:cs typeface="Times New Roman" pitchFamily="18" charset="0"/>
              </a:rPr>
              <a:t>                      </a:t>
            </a:r>
            <a:r>
              <a:rPr lang="en-US" altLang="ja-JP" sz="1400" b="1" dirty="0" smtClean="0">
                <a:solidFill>
                  <a:srgbClr val="FF0000"/>
                </a:solidFill>
                <a:latin typeface="Times New Roman" pitchFamily="18" charset="0"/>
                <a:cs typeface="Times New Roman" pitchFamily="18" charset="0"/>
              </a:rPr>
              <a:t>Beam: January 2016~</a:t>
            </a:r>
            <a:r>
              <a:rPr lang="en-US" altLang="ja-JP" sz="1400" dirty="0" smtClean="0">
                <a:latin typeface="Times New Roman" pitchFamily="18" charset="0"/>
                <a:cs typeface="Times New Roman" pitchFamily="18" charset="0"/>
              </a:rPr>
              <a:t>)</a:t>
            </a:r>
          </a:p>
          <a:p>
            <a:pPr lvl="1"/>
            <a:r>
              <a:rPr lang="en-US" altLang="ja-JP" sz="1100" dirty="0" smtClean="0">
                <a:latin typeface="Times New Roman" pitchFamily="18" charset="0"/>
                <a:cs typeface="Times New Roman" pitchFamily="18" charset="0"/>
              </a:rPr>
              <a:t>IP chamber</a:t>
            </a:r>
          </a:p>
          <a:p>
            <a:pPr lvl="2"/>
            <a:r>
              <a:rPr lang="en-US" altLang="ja-JP" sz="1100" dirty="0" smtClean="0">
                <a:latin typeface="Times New Roman" pitchFamily="18" charset="0"/>
                <a:cs typeface="Times New Roman" pitchFamily="18" charset="0"/>
              </a:rPr>
              <a:t>Fabrication in progress</a:t>
            </a:r>
          </a:p>
          <a:p>
            <a:pPr lvl="1"/>
            <a:r>
              <a:rPr lang="en-US" altLang="ja-JP" sz="1100" dirty="0" smtClean="0">
                <a:latin typeface="Times New Roman" pitchFamily="18" charset="0"/>
                <a:cs typeface="Times New Roman" pitchFamily="18" charset="0"/>
              </a:rPr>
              <a:t>Bellows and BPM pipe</a:t>
            </a:r>
          </a:p>
          <a:p>
            <a:pPr lvl="2"/>
            <a:r>
              <a:rPr lang="en-US" altLang="ja-JP" sz="1100" dirty="0" smtClean="0">
                <a:latin typeface="Times New Roman" pitchFamily="18" charset="0"/>
                <a:cs typeface="Times New Roman" pitchFamily="18" charset="0"/>
              </a:rPr>
              <a:t>Design depends on a installation scenario</a:t>
            </a:r>
          </a:p>
          <a:p>
            <a:pPr lvl="2"/>
            <a:r>
              <a:rPr lang="en-US" altLang="ja-JP" sz="1100" dirty="0" smtClean="0">
                <a:latin typeface="Times New Roman" pitchFamily="18" charset="0"/>
                <a:cs typeface="Times New Roman" pitchFamily="18" charset="0"/>
              </a:rPr>
              <a:t>Fabrication: FY2014</a:t>
            </a:r>
          </a:p>
          <a:p>
            <a:pPr lvl="1"/>
            <a:r>
              <a:rPr lang="en-US" altLang="ja-JP" sz="1100" dirty="0" smtClean="0">
                <a:latin typeface="Times New Roman" pitchFamily="18" charset="0"/>
                <a:cs typeface="Times New Roman" pitchFamily="18" charset="0"/>
              </a:rPr>
              <a:t>Ta beam pipe</a:t>
            </a:r>
          </a:p>
          <a:p>
            <a:pPr lvl="2"/>
            <a:r>
              <a:rPr lang="en-US" altLang="ja-JP" sz="1100" dirty="0" smtClean="0">
                <a:latin typeface="Times New Roman" pitchFamily="18" charset="0"/>
                <a:cs typeface="Times New Roman" pitchFamily="18" charset="0"/>
              </a:rPr>
              <a:t>Model test: 2011-2012</a:t>
            </a:r>
          </a:p>
          <a:p>
            <a:pPr lvl="2"/>
            <a:r>
              <a:rPr lang="en-US" altLang="ja-JP" sz="1100" dirty="0" smtClean="0">
                <a:latin typeface="Times New Roman" pitchFamily="18" charset="0"/>
                <a:cs typeface="Times New Roman" pitchFamily="18" charset="0"/>
              </a:rPr>
              <a:t>Design study: FY2013</a:t>
            </a:r>
          </a:p>
          <a:p>
            <a:pPr lvl="2"/>
            <a:r>
              <a:rPr lang="en-US" altLang="ja-JP" sz="1100" dirty="0" smtClean="0">
                <a:latin typeface="Times New Roman" pitchFamily="18" charset="0"/>
                <a:cs typeface="Times New Roman" pitchFamily="18" charset="0"/>
              </a:rPr>
              <a:t>Fabrication: FY2014</a:t>
            </a:r>
          </a:p>
          <a:p>
            <a:pPr lvl="1"/>
            <a:r>
              <a:rPr lang="en-US" altLang="ja-JP" sz="1100" dirty="0" smtClean="0">
                <a:latin typeface="Times New Roman" pitchFamily="18" charset="0"/>
                <a:cs typeface="Times New Roman" pitchFamily="18" charset="0"/>
              </a:rPr>
              <a:t>QCS moving stage</a:t>
            </a:r>
          </a:p>
          <a:p>
            <a:pPr lvl="2"/>
            <a:r>
              <a:rPr lang="en-US" altLang="ja-JP" sz="900" dirty="0" smtClean="0">
                <a:latin typeface="Times New Roman" pitchFamily="18" charset="0"/>
                <a:cs typeface="Times New Roman" pitchFamily="18" charset="0"/>
              </a:rPr>
              <a:t>QCSL: FY2013</a:t>
            </a:r>
          </a:p>
          <a:p>
            <a:pPr lvl="2"/>
            <a:r>
              <a:rPr lang="en-US" altLang="ja-JP" sz="900" dirty="0" smtClean="0">
                <a:latin typeface="Times New Roman" pitchFamily="18" charset="0"/>
                <a:cs typeface="Times New Roman" pitchFamily="18" charset="0"/>
              </a:rPr>
              <a:t>QCSR: FY2014</a:t>
            </a:r>
          </a:p>
          <a:p>
            <a:pPr lvl="1"/>
            <a:r>
              <a:rPr lang="en-US" altLang="ja-JP" sz="1100" dirty="0" smtClean="0">
                <a:latin typeface="Times New Roman" pitchFamily="18" charset="0"/>
                <a:cs typeface="Times New Roman" pitchFamily="18" charset="0"/>
              </a:rPr>
              <a:t>Concrete shield</a:t>
            </a:r>
          </a:p>
          <a:p>
            <a:pPr lvl="2"/>
            <a:r>
              <a:rPr lang="en-US" altLang="ja-JP" sz="1100" dirty="0" smtClean="0">
                <a:latin typeface="Times New Roman" pitchFamily="18" charset="0"/>
                <a:cs typeface="Times New Roman" pitchFamily="18" charset="0"/>
              </a:rPr>
              <a:t>Design: FY2013</a:t>
            </a:r>
          </a:p>
          <a:p>
            <a:pPr lvl="2"/>
            <a:r>
              <a:rPr lang="en-US" altLang="ja-JP" sz="1100" dirty="0" smtClean="0">
                <a:latin typeface="Times New Roman" pitchFamily="18" charset="0"/>
                <a:cs typeface="Times New Roman" pitchFamily="18" charset="0"/>
              </a:rPr>
              <a:t>Fabrication: FY2014</a:t>
            </a:r>
          </a:p>
        </p:txBody>
      </p:sp>
      <p:sp>
        <p:nvSpPr>
          <p:cNvPr id="4" name="スライド番号プレースホルダ 3"/>
          <p:cNvSpPr>
            <a:spLocks noGrp="1"/>
          </p:cNvSpPr>
          <p:nvPr>
            <p:ph type="sldNum" sz="quarter" idx="12"/>
          </p:nvPr>
        </p:nvSpPr>
        <p:spPr/>
        <p:txBody>
          <a:bodyPr/>
          <a:lstStyle/>
          <a:p>
            <a:fld id="{94292E78-A438-46D9-9C81-F52E1E498DCD}" type="slidenum">
              <a:rPr kumimoji="1" lang="ja-JP" altLang="en-US" smtClean="0"/>
              <a:pPr/>
              <a:t>58</a:t>
            </a:fld>
            <a:endParaRPr kumimoji="1" lang="ja-JP" altLang="en-US"/>
          </a:p>
        </p:txBody>
      </p:sp>
      <p:sp>
        <p:nvSpPr>
          <p:cNvPr id="5" name="スライド番号プレースホルダ 3"/>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4292E78-A438-46D9-9C81-F52E1E498DCD}"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6" name="グループ化 5"/>
          <p:cNvGrpSpPr/>
          <p:nvPr/>
        </p:nvGrpSpPr>
        <p:grpSpPr>
          <a:xfrm>
            <a:off x="4450375" y="1499616"/>
            <a:ext cx="3669497" cy="2276970"/>
            <a:chOff x="1606012" y="1096391"/>
            <a:chExt cx="6613516" cy="4165184"/>
          </a:xfrm>
        </p:grpSpPr>
        <p:pic>
          <p:nvPicPr>
            <p:cNvPr id="7" name="図 6" descr="41.5IR_j_var1_sketch.tiff"/>
            <p:cNvPicPr>
              <a:picLocks noChangeAspect="1"/>
            </p:cNvPicPr>
            <p:nvPr/>
          </p:nvPicPr>
          <p:blipFill>
            <a:blip r:embed="rId2" cstate="print"/>
            <a:srcRect/>
            <a:stretch>
              <a:fillRect/>
            </a:stretch>
          </p:blipFill>
          <p:spPr>
            <a:xfrm>
              <a:off x="1732001" y="1340768"/>
              <a:ext cx="5679998" cy="3329650"/>
            </a:xfrm>
            <a:prstGeom prst="rect">
              <a:avLst/>
            </a:prstGeom>
          </p:spPr>
        </p:pic>
        <p:cxnSp>
          <p:nvCxnSpPr>
            <p:cNvPr id="8" name="直線矢印コネクタ 7"/>
            <p:cNvCxnSpPr/>
            <p:nvPr/>
          </p:nvCxnSpPr>
          <p:spPr>
            <a:xfrm>
              <a:off x="4067944" y="2060848"/>
              <a:ext cx="1008112" cy="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31591" y="1511711"/>
              <a:ext cx="2906958" cy="563006"/>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Au coat, 10~20 </a:t>
              </a:r>
              <a:r>
                <a:rPr kumimoji="1" lang="en-US" altLang="ja-JP" sz="1400" i="1" dirty="0" smtClean="0">
                  <a:latin typeface="Symbol" pitchFamily="18" charset="2"/>
                  <a:cs typeface="Times New Roman" pitchFamily="18" charset="0"/>
                </a:rPr>
                <a:t>m</a:t>
              </a:r>
              <a:r>
                <a:rPr kumimoji="1" lang="en-US" altLang="ja-JP" sz="1400" dirty="0" smtClean="0">
                  <a:latin typeface="Times New Roman" pitchFamily="18" charset="0"/>
                  <a:cs typeface="Times New Roman" pitchFamily="18" charset="0"/>
                </a:rPr>
                <a:t>m</a:t>
              </a:r>
              <a:endParaRPr kumimoji="1" lang="ja-JP" altLang="en-US" sz="1400" dirty="0">
                <a:latin typeface="Times New Roman" pitchFamily="18" charset="0"/>
                <a:cs typeface="Times New Roman" pitchFamily="18" charset="0"/>
              </a:endParaRPr>
            </a:p>
          </p:txBody>
        </p:sp>
        <p:sp>
          <p:nvSpPr>
            <p:cNvPr id="10" name="テキスト ボックス 9"/>
            <p:cNvSpPr txBox="1"/>
            <p:nvPr/>
          </p:nvSpPr>
          <p:spPr>
            <a:xfrm>
              <a:off x="4355975" y="2132855"/>
              <a:ext cx="720081" cy="407123"/>
            </a:xfrm>
            <a:prstGeom prst="rect">
              <a:avLst/>
            </a:prstGeom>
            <a:noFill/>
          </p:spPr>
          <p:txBody>
            <a:bodyPr wrap="square" rtlCol="0">
              <a:spAutoFit/>
            </a:bodyPr>
            <a:lstStyle/>
            <a:p>
              <a:r>
                <a:rPr kumimoji="1" lang="en-US" altLang="ja-JP" sz="1400" dirty="0" smtClean="0">
                  <a:latin typeface="Times New Roman" pitchFamily="18" charset="0"/>
                  <a:cs typeface="Times New Roman" pitchFamily="18" charset="0"/>
                </a:rPr>
                <a:t>Be</a:t>
              </a:r>
              <a:endParaRPr kumimoji="1" lang="ja-JP" altLang="en-US" sz="1400" dirty="0">
                <a:latin typeface="Times New Roman" pitchFamily="18" charset="0"/>
                <a:cs typeface="Times New Roman" pitchFamily="18" charset="0"/>
              </a:endParaRPr>
            </a:p>
          </p:txBody>
        </p:sp>
        <p:cxnSp>
          <p:nvCxnSpPr>
            <p:cNvPr id="11" name="直線矢印コネクタ 10"/>
            <p:cNvCxnSpPr/>
            <p:nvPr/>
          </p:nvCxnSpPr>
          <p:spPr>
            <a:xfrm flipV="1">
              <a:off x="2267744" y="3990129"/>
              <a:ext cx="1452693" cy="8070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606012" y="4698569"/>
              <a:ext cx="1306896" cy="563006"/>
            </a:xfrm>
            <a:prstGeom prst="rect">
              <a:avLst/>
            </a:prstGeom>
            <a:noFill/>
          </p:spPr>
          <p:txBody>
            <a:bodyPr wrap="square" rtlCol="0">
              <a:spAutoFit/>
            </a:bodyPr>
            <a:lstStyle/>
            <a:p>
              <a:r>
                <a:rPr lang="en-US" altLang="ja-JP" sz="1400" i="1" dirty="0" smtClean="0">
                  <a:latin typeface="Symbol" pitchFamily="18" charset="2"/>
                  <a:cs typeface="Times New Roman" pitchFamily="18" charset="0"/>
                </a:rPr>
                <a:t>f </a:t>
              </a:r>
              <a:r>
                <a:rPr lang="en-US" altLang="ja-JP" sz="1400" dirty="0" smtClean="0">
                  <a:latin typeface="Times New Roman" pitchFamily="18" charset="0"/>
                  <a:cs typeface="Times New Roman" pitchFamily="18" charset="0"/>
                </a:rPr>
                <a:t>20</a:t>
              </a:r>
              <a:endParaRPr kumimoji="1" lang="ja-JP" altLang="en-US" sz="1400" dirty="0">
                <a:latin typeface="Times New Roman" pitchFamily="18" charset="0"/>
                <a:cs typeface="Times New Roman" pitchFamily="18" charset="0"/>
              </a:endParaRPr>
            </a:p>
          </p:txBody>
        </p:sp>
        <p:sp>
          <p:nvSpPr>
            <p:cNvPr id="13" name="テキスト ボックス 12"/>
            <p:cNvSpPr txBox="1"/>
            <p:nvPr/>
          </p:nvSpPr>
          <p:spPr>
            <a:xfrm>
              <a:off x="3607240" y="3645023"/>
              <a:ext cx="1134968" cy="563006"/>
            </a:xfrm>
            <a:prstGeom prst="rect">
              <a:avLst/>
            </a:prstGeom>
            <a:noFill/>
          </p:spPr>
          <p:txBody>
            <a:bodyPr wrap="square" rtlCol="0">
              <a:spAutoFit/>
            </a:bodyPr>
            <a:lstStyle/>
            <a:p>
              <a:r>
                <a:rPr lang="en-US" altLang="ja-JP" sz="1400" i="1" dirty="0" smtClean="0">
                  <a:latin typeface="Symbol" pitchFamily="18" charset="2"/>
                  <a:cs typeface="Times New Roman" pitchFamily="18" charset="0"/>
                </a:rPr>
                <a:t>f </a:t>
              </a:r>
              <a:r>
                <a:rPr lang="en-US" altLang="ja-JP" sz="1400" dirty="0" smtClean="0">
                  <a:latin typeface="Times New Roman" pitchFamily="18" charset="0"/>
                  <a:cs typeface="Times New Roman" pitchFamily="18" charset="0"/>
                </a:rPr>
                <a:t>10</a:t>
              </a:r>
              <a:endParaRPr kumimoji="1" lang="ja-JP" altLang="en-US" sz="1400" dirty="0">
                <a:latin typeface="Times New Roman" pitchFamily="18" charset="0"/>
                <a:cs typeface="Times New Roman" pitchFamily="18" charset="0"/>
              </a:endParaRPr>
            </a:p>
          </p:txBody>
        </p:sp>
        <p:sp>
          <p:nvSpPr>
            <p:cNvPr id="14" name="テキスト ボックス 13"/>
            <p:cNvSpPr txBox="1"/>
            <p:nvPr/>
          </p:nvSpPr>
          <p:spPr>
            <a:xfrm>
              <a:off x="5720808" y="1096391"/>
              <a:ext cx="2498720" cy="563006"/>
            </a:xfrm>
            <a:prstGeom prst="rect">
              <a:avLst/>
            </a:prstGeom>
            <a:noFill/>
          </p:spPr>
          <p:txBody>
            <a:bodyPr wrap="square" rtlCol="0">
              <a:spAutoFit/>
            </a:bodyPr>
            <a:lstStyle/>
            <a:p>
              <a:r>
                <a:rPr lang="en-US" altLang="ja-JP" sz="1400" dirty="0" smtClean="0">
                  <a:latin typeface="Times New Roman" pitchFamily="18" charset="0"/>
                  <a:cs typeface="Times New Roman" pitchFamily="18" charset="0"/>
                </a:rPr>
                <a:t>C</a:t>
              </a:r>
              <a:r>
                <a:rPr kumimoji="1" lang="en-US" altLang="ja-JP" sz="1400" dirty="0" smtClean="0">
                  <a:latin typeface="Times New Roman" pitchFamily="18" charset="0"/>
                  <a:cs typeface="Times New Roman" pitchFamily="18" charset="0"/>
                </a:rPr>
                <a:t>u coat, ~10 </a:t>
              </a:r>
              <a:r>
                <a:rPr kumimoji="1" lang="en-US" altLang="ja-JP" sz="1400" i="1" dirty="0" smtClean="0">
                  <a:latin typeface="Symbol" pitchFamily="18" charset="2"/>
                  <a:cs typeface="Times New Roman" pitchFamily="18" charset="0"/>
                </a:rPr>
                <a:t>m</a:t>
              </a:r>
              <a:r>
                <a:rPr kumimoji="1" lang="en-US" altLang="ja-JP" sz="1400" dirty="0" smtClean="0">
                  <a:latin typeface="Times New Roman" pitchFamily="18" charset="0"/>
                  <a:cs typeface="Times New Roman" pitchFamily="18" charset="0"/>
                </a:rPr>
                <a:t>m</a:t>
              </a:r>
              <a:endParaRPr kumimoji="1" lang="ja-JP" altLang="en-US" sz="1400" dirty="0">
                <a:latin typeface="Times New Roman" pitchFamily="18" charset="0"/>
                <a:cs typeface="Times New Roman" pitchFamily="18" charset="0"/>
              </a:endParaRPr>
            </a:p>
          </p:txBody>
        </p:sp>
        <p:sp>
          <p:nvSpPr>
            <p:cNvPr id="15" name="テキスト ボックス 14"/>
            <p:cNvSpPr txBox="1"/>
            <p:nvPr/>
          </p:nvSpPr>
          <p:spPr>
            <a:xfrm>
              <a:off x="1637936" y="1096391"/>
              <a:ext cx="2642828" cy="563006"/>
            </a:xfrm>
            <a:prstGeom prst="rect">
              <a:avLst/>
            </a:prstGeom>
            <a:noFill/>
          </p:spPr>
          <p:txBody>
            <a:bodyPr wrap="square" rtlCol="0">
              <a:spAutoFit/>
            </a:bodyPr>
            <a:lstStyle/>
            <a:p>
              <a:r>
                <a:rPr lang="en-US" altLang="ja-JP" sz="1400" dirty="0" smtClean="0">
                  <a:latin typeface="Times New Roman" pitchFamily="18" charset="0"/>
                  <a:cs typeface="Times New Roman" pitchFamily="18" charset="0"/>
                </a:rPr>
                <a:t>C</a:t>
              </a:r>
              <a:r>
                <a:rPr kumimoji="1" lang="en-US" altLang="ja-JP" sz="1400" dirty="0" smtClean="0">
                  <a:latin typeface="Times New Roman" pitchFamily="18" charset="0"/>
                  <a:cs typeface="Times New Roman" pitchFamily="18" charset="0"/>
                </a:rPr>
                <a:t>u coat, ~10 </a:t>
              </a:r>
              <a:r>
                <a:rPr kumimoji="1" lang="en-US" altLang="ja-JP" sz="1400" i="1" dirty="0" smtClean="0">
                  <a:latin typeface="Symbol" pitchFamily="18" charset="2"/>
                  <a:cs typeface="Times New Roman" pitchFamily="18" charset="0"/>
                </a:rPr>
                <a:t>m</a:t>
              </a:r>
              <a:r>
                <a:rPr kumimoji="1" lang="en-US" altLang="ja-JP" sz="1400" dirty="0" smtClean="0">
                  <a:latin typeface="Times New Roman" pitchFamily="18" charset="0"/>
                  <a:cs typeface="Times New Roman" pitchFamily="18" charset="0"/>
                </a:rPr>
                <a:t>m</a:t>
              </a:r>
              <a:endParaRPr kumimoji="1" lang="ja-JP" altLang="en-US" sz="1400" dirty="0">
                <a:latin typeface="Times New Roman" pitchFamily="18" charset="0"/>
                <a:cs typeface="Times New Roman" pitchFamily="18" charset="0"/>
              </a:endParaRPr>
            </a:p>
          </p:txBody>
        </p:sp>
        <p:cxnSp>
          <p:nvCxnSpPr>
            <p:cNvPr id="16" name="直線コネクタ 15"/>
            <p:cNvCxnSpPr>
              <a:stCxn id="13" idx="1"/>
            </p:cNvCxnSpPr>
            <p:nvPr/>
          </p:nvCxnSpPr>
          <p:spPr>
            <a:xfrm flipH="1">
              <a:off x="2311098" y="3926527"/>
              <a:ext cx="1296142" cy="7266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580112" y="3789040"/>
              <a:ext cx="1368152" cy="8640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p:cNvGrpSpPr/>
          <p:nvPr/>
        </p:nvGrpSpPr>
        <p:grpSpPr>
          <a:xfrm>
            <a:off x="3840014" y="3974848"/>
            <a:ext cx="5144644" cy="2614223"/>
            <a:chOff x="467544" y="188640"/>
            <a:chExt cx="8208912" cy="4464496"/>
          </a:xfrm>
        </p:grpSpPr>
        <p:pic>
          <p:nvPicPr>
            <p:cNvPr id="19" name="図 18" descr="duct_layout_QCSRpositronpipe.tif"/>
            <p:cNvPicPr>
              <a:picLocks noChangeAspect="1"/>
            </p:cNvPicPr>
            <p:nvPr/>
          </p:nvPicPr>
          <p:blipFill>
            <a:blip r:embed="rId3" cstate="print"/>
            <a:srcRect/>
            <a:stretch>
              <a:fillRect/>
            </a:stretch>
          </p:blipFill>
          <p:spPr>
            <a:xfrm>
              <a:off x="467544" y="2420888"/>
              <a:ext cx="8208912" cy="2232248"/>
            </a:xfrm>
            <a:prstGeom prst="rect">
              <a:avLst/>
            </a:prstGeom>
          </p:spPr>
        </p:pic>
        <p:pic>
          <p:nvPicPr>
            <p:cNvPr id="20" name="図 2" descr="QC1RP_duct_cs.tiff"/>
            <p:cNvPicPr>
              <a:picLocks noChangeAspect="1"/>
            </p:cNvPicPr>
            <p:nvPr/>
          </p:nvPicPr>
          <p:blipFill>
            <a:blip r:embed="rId4" cstate="print"/>
            <a:srcRect/>
            <a:stretch>
              <a:fillRect/>
            </a:stretch>
          </p:blipFill>
          <p:spPr bwMode="auto">
            <a:xfrm>
              <a:off x="827584" y="836712"/>
              <a:ext cx="1529615" cy="1752407"/>
            </a:xfrm>
            <a:prstGeom prst="rect">
              <a:avLst/>
            </a:prstGeom>
            <a:noFill/>
            <a:ln w="9525">
              <a:noFill/>
              <a:miter lim="800000"/>
              <a:headEnd/>
              <a:tailEnd/>
            </a:ln>
          </p:spPr>
        </p:pic>
        <p:pic>
          <p:nvPicPr>
            <p:cNvPr id="21" name="図 3" descr="8Feb2011_2.tif"/>
            <p:cNvPicPr>
              <a:picLocks noChangeAspect="1"/>
            </p:cNvPicPr>
            <p:nvPr/>
          </p:nvPicPr>
          <p:blipFill>
            <a:blip r:embed="rId5" cstate="print"/>
            <a:srcRect/>
            <a:stretch>
              <a:fillRect/>
            </a:stretch>
          </p:blipFill>
          <p:spPr bwMode="auto">
            <a:xfrm>
              <a:off x="4355976" y="188640"/>
              <a:ext cx="3715968" cy="2462765"/>
            </a:xfrm>
            <a:prstGeom prst="rect">
              <a:avLst/>
            </a:prstGeom>
            <a:noFill/>
            <a:ln w="9525">
              <a:noFill/>
              <a:miter lim="800000"/>
              <a:headEnd/>
              <a:tailEnd/>
            </a:ln>
          </p:spPr>
        </p:pic>
        <p:cxnSp>
          <p:nvCxnSpPr>
            <p:cNvPr id="22" name="直線矢印コネクタ 21"/>
            <p:cNvCxnSpPr/>
            <p:nvPr/>
          </p:nvCxnSpPr>
          <p:spPr>
            <a:xfrm flipV="1">
              <a:off x="1475656" y="2636912"/>
              <a:ext cx="144016" cy="13681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5292080" y="2564904"/>
              <a:ext cx="144016" cy="129614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932040" y="332656"/>
              <a:ext cx="1008112" cy="1440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角丸四角形 27"/>
          <p:cNvSpPr/>
          <p:nvPr/>
        </p:nvSpPr>
        <p:spPr>
          <a:xfrm>
            <a:off x="4379976" y="923544"/>
            <a:ext cx="3739896" cy="289864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5202936" y="1014984"/>
            <a:ext cx="2121408" cy="369332"/>
          </a:xfrm>
          <a:prstGeom prst="rect">
            <a:avLst/>
          </a:prstGeom>
          <a:noFill/>
        </p:spPr>
        <p:txBody>
          <a:bodyPr wrap="square" rtlCol="0">
            <a:spAutoFit/>
          </a:bodyPr>
          <a:lstStyle/>
          <a:p>
            <a:r>
              <a:rPr lang="en-US" altLang="ja-JP" dirty="0" smtClean="0"/>
              <a:t>IP chamber (part)</a:t>
            </a:r>
            <a:endParaRPr kumimoji="1" lang="ja-JP" altLang="en-US" dirty="0"/>
          </a:p>
        </p:txBody>
      </p:sp>
      <p:sp>
        <p:nvSpPr>
          <p:cNvPr id="30" name="角丸四角形 29"/>
          <p:cNvSpPr/>
          <p:nvPr/>
        </p:nvSpPr>
        <p:spPr>
          <a:xfrm>
            <a:off x="3840480" y="3931920"/>
            <a:ext cx="5157216" cy="2703576"/>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451285" y="5853693"/>
            <a:ext cx="2778389" cy="646331"/>
          </a:xfrm>
          <a:prstGeom prst="rect">
            <a:avLst/>
          </a:prstGeom>
          <a:solidFill>
            <a:srgbClr val="FFC000"/>
          </a:solidFill>
        </p:spPr>
        <p:txBody>
          <a:bodyPr wrap="none">
            <a:spAutoFit/>
          </a:bodyPr>
          <a:lstStyle/>
          <a:p>
            <a:r>
              <a:rPr lang="en-US" altLang="ja-JP" sz="3600" dirty="0"/>
              <a:t>go as planned</a:t>
            </a:r>
            <a:endParaRPr lang="en-US" altLang="ja-JP" sz="3600" dirty="0" smtClean="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6" cstate="print"/>
          <a:srcRect/>
          <a:stretch>
            <a:fillRect/>
          </a:stretch>
        </p:blipFill>
        <p:spPr bwMode="auto">
          <a:xfrm>
            <a:off x="7094809" y="356616"/>
            <a:ext cx="1898488" cy="865632"/>
          </a:xfrm>
          <a:prstGeom prst="rect">
            <a:avLst/>
          </a:prstGeom>
          <a:noFill/>
          <a:ln w="28575">
            <a:solidFill>
              <a:schemeClr val="accent6"/>
            </a:solidFill>
            <a:prstDash val="sysDot"/>
            <a:miter lim="800000"/>
            <a:headEnd/>
            <a:tailEnd/>
          </a:ln>
        </p:spPr>
      </p:pic>
      <p:sp>
        <p:nvSpPr>
          <p:cNvPr id="33" name="テキスト ボックス 32"/>
          <p:cNvSpPr txBox="1"/>
          <p:nvPr/>
        </p:nvSpPr>
        <p:spPr>
          <a:xfrm>
            <a:off x="8083296" y="292608"/>
            <a:ext cx="923544" cy="369332"/>
          </a:xfrm>
          <a:prstGeom prst="rect">
            <a:avLst/>
          </a:prstGeom>
          <a:noFill/>
        </p:spPr>
        <p:txBody>
          <a:bodyPr wrap="square" rtlCol="0">
            <a:spAutoFit/>
          </a:bodyPr>
          <a:lstStyle/>
          <a:p>
            <a:r>
              <a:rPr kumimoji="1" lang="en-US" altLang="ja-JP" dirty="0" smtClean="0"/>
              <a:t>Phase 1</a:t>
            </a:r>
            <a:endParaRPr kumimoji="1" lang="ja-JP" altLang="en-US" dirty="0"/>
          </a:p>
        </p:txBody>
      </p:sp>
      <p:sp>
        <p:nvSpPr>
          <p:cNvPr id="32" name="テキスト ボックス 31"/>
          <p:cNvSpPr txBox="1"/>
          <p:nvPr/>
        </p:nvSpPr>
        <p:spPr>
          <a:xfrm>
            <a:off x="186799" y="18062"/>
            <a:ext cx="1197864" cy="338554"/>
          </a:xfrm>
          <a:prstGeom prst="rect">
            <a:avLst/>
          </a:prstGeom>
          <a:noFill/>
        </p:spPr>
        <p:txBody>
          <a:bodyPr wrap="square" rtlCol="0">
            <a:spAutoFit/>
          </a:bodyPr>
          <a:lstStyle/>
          <a:p>
            <a:r>
              <a:rPr lang="en-US" altLang="ja-JP" sz="1600" dirty="0">
                <a:latin typeface="Times New Roman" panose="02020603050405020304" pitchFamily="18" charset="0"/>
                <a:cs typeface="Times New Roman" panose="02020603050405020304" pitchFamily="18" charset="0"/>
              </a:rPr>
              <a:t>K</a:t>
            </a:r>
            <a:r>
              <a:rPr kumimoji="1" lang="en-US" altLang="ja-JP" sz="1600" dirty="0" smtClean="0">
                <a:latin typeface="Times New Roman" panose="02020603050405020304" pitchFamily="18" charset="0"/>
                <a:cs typeface="Times New Roman" panose="02020603050405020304" pitchFamily="18" charset="0"/>
              </a:rPr>
              <a:t>anazawa</a:t>
            </a:r>
            <a:endParaRPr kumimoji="1" lang="ja-JP" altLang="en-US" sz="1600" dirty="0">
              <a:latin typeface="Times New Roman" panose="02020603050405020304" pitchFamily="18" charset="0"/>
              <a:cs typeface="Times New Roman" panose="02020603050405020304" pitchFamily="18" charset="0"/>
            </a:endParaRPr>
          </a:p>
        </p:txBody>
      </p:sp>
      <p:cxnSp>
        <p:nvCxnSpPr>
          <p:cNvPr id="26" name="直線矢印コネクタ 25"/>
          <p:cNvCxnSpPr/>
          <p:nvPr/>
        </p:nvCxnSpPr>
        <p:spPr>
          <a:xfrm flipV="1">
            <a:off x="2847703" y="3468809"/>
            <a:ext cx="1532273" cy="46311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2554936" y="4695894"/>
            <a:ext cx="1285078" cy="11340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日付プレースホルダ 34"/>
          <p:cNvSpPr>
            <a:spLocks noGrp="1"/>
          </p:cNvSpPr>
          <p:nvPr>
            <p:ph type="dt" sz="half" idx="10"/>
          </p:nvPr>
        </p:nvSpPr>
        <p:spPr/>
        <p:txBody>
          <a:bodyPr/>
          <a:lstStyle/>
          <a:p>
            <a:r>
              <a:rPr kumimoji="1" lang="en-US" altLang="ja-JP" smtClean="0"/>
              <a:t>2013/11/15</a:t>
            </a:r>
            <a:endParaRPr kumimoji="1" lang="ja-JP" altLang="en-US" dirty="0"/>
          </a:p>
        </p:txBody>
      </p:sp>
      <p:sp>
        <p:nvSpPr>
          <p:cNvPr id="36" name="フッター プレースホルダ 35"/>
          <p:cNvSpPr>
            <a:spLocks noGrp="1"/>
          </p:cNvSpPr>
          <p:nvPr>
            <p:ph type="ftr" sz="quarter" idx="11"/>
          </p:nvPr>
        </p:nvSpPr>
        <p:spPr/>
        <p:txBody>
          <a:bodyPr/>
          <a:lstStyle/>
          <a:p>
            <a:r>
              <a:rPr kumimoji="1" lang="en-US" altLang="ja-JP" smtClean="0"/>
              <a:t>B2GM</a:t>
            </a:r>
            <a:endParaRPr kumimoji="1" lang="ja-JP" altLang="en-US" dirty="0"/>
          </a:p>
        </p:txBody>
      </p:sp>
    </p:spTree>
    <p:extLst>
      <p:ext uri="{BB962C8B-B14F-4D97-AF65-F5344CB8AC3E}">
        <p14:creationId xmlns:p14="http://schemas.microsoft.com/office/powerpoint/2010/main" val="668341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9045222" cy="1143000"/>
          </a:xfrm>
        </p:spPr>
        <p:txBody>
          <a:bodyPr>
            <a:noAutofit/>
          </a:bodyPr>
          <a:lstStyle/>
          <a:p>
            <a:r>
              <a:rPr kumimoji="1" lang="en-US" altLang="ja-JP" sz="3200" dirty="0" smtClean="0">
                <a:solidFill>
                  <a:srgbClr val="0000FF"/>
                </a:solidFill>
                <a:latin typeface="Marker Felt"/>
                <a:cs typeface="Marker Felt"/>
              </a:rPr>
              <a:t>Commissioning phase </a:t>
            </a:r>
            <a:r>
              <a:rPr lang="en-US" altLang="ja-JP" sz="3200" dirty="0">
                <a:solidFill>
                  <a:srgbClr val="0000FF"/>
                </a:solidFill>
                <a:latin typeface="Marker Felt"/>
                <a:cs typeface="Marker Felt"/>
              </a:rPr>
              <a:t>0</a:t>
            </a:r>
            <a:r>
              <a:rPr kumimoji="1" lang="en-US" altLang="ja-JP" sz="3200" dirty="0" smtClean="0">
                <a:solidFill>
                  <a:srgbClr val="0000FF"/>
                </a:solidFill>
                <a:latin typeface="Marker Felt"/>
                <a:cs typeface="Marker Felt"/>
              </a:rPr>
              <a:t>  (2013 Sep. ~ 2014 Dec.)</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457200" y="1176867"/>
            <a:ext cx="8229600" cy="5130800"/>
          </a:xfrm>
        </p:spPr>
        <p:txBody>
          <a:bodyPr>
            <a:normAutofit/>
          </a:bodyPr>
          <a:lstStyle/>
          <a:p>
            <a:r>
              <a:rPr lang="en-US" altLang="ja-JP" dirty="0" smtClean="0"/>
              <a:t>Machine condition</a:t>
            </a:r>
          </a:p>
          <a:p>
            <a:pPr lvl="1"/>
            <a:r>
              <a:rPr kumimoji="1" lang="en-US" altLang="ja-JP" dirty="0" err="1" smtClean="0"/>
              <a:t>SuperKEKB</a:t>
            </a:r>
            <a:r>
              <a:rPr kumimoji="1" lang="en-US" altLang="ja-JP" dirty="0" smtClean="0"/>
              <a:t> rings: construction</a:t>
            </a:r>
          </a:p>
          <a:p>
            <a:pPr lvl="1"/>
            <a:r>
              <a:rPr lang="en-US" altLang="ja-JP" dirty="0" err="1" smtClean="0"/>
              <a:t>Linac</a:t>
            </a:r>
            <a:r>
              <a:rPr lang="en-US" altLang="ja-JP" dirty="0" smtClean="0"/>
              <a:t> commissioning in parallel with its construction</a:t>
            </a:r>
            <a:endParaRPr kumimoji="1" lang="en-US" altLang="ja-JP" dirty="0" smtClean="0"/>
          </a:p>
          <a:p>
            <a:r>
              <a:rPr lang="en-US" altLang="ja-JP" dirty="0" smtClean="0"/>
              <a:t>Tuning items</a:t>
            </a:r>
          </a:p>
          <a:p>
            <a:pPr lvl="1"/>
            <a:r>
              <a:rPr lang="en-US" altLang="ja-JP" dirty="0" smtClean="0">
                <a:solidFill>
                  <a:srgbClr val="0000FF"/>
                </a:solidFill>
              </a:rPr>
              <a:t>To be covered by the next talk.</a:t>
            </a:r>
            <a:endParaRPr kumimoji="1" lang="ja-JP" altLang="en-US" dirty="0"/>
          </a:p>
        </p:txBody>
      </p:sp>
      <p:sp>
        <p:nvSpPr>
          <p:cNvPr id="4" name="正方形/長方形 3"/>
          <p:cNvSpPr/>
          <p:nvPr/>
        </p:nvSpPr>
        <p:spPr>
          <a:xfrm>
            <a:off x="2017889" y="4878654"/>
            <a:ext cx="3929260" cy="923330"/>
          </a:xfrm>
          <a:prstGeom prst="rect">
            <a:avLst/>
          </a:prstGeom>
          <a:ln>
            <a:solidFill>
              <a:srgbClr val="008000"/>
            </a:solidFill>
          </a:ln>
        </p:spPr>
        <p:txBody>
          <a:bodyPr wrap="square">
            <a:spAutoFit/>
          </a:bodyPr>
          <a:lstStyle/>
          <a:p>
            <a:r>
              <a:rPr lang="en-US" altLang="ja-JP" dirty="0" smtClean="0"/>
              <a:t>Nov. 11 09</a:t>
            </a:r>
            <a:r>
              <a:rPr lang="en-US" altLang="ja-JP" dirty="0"/>
              <a:t>:50</a:t>
            </a:r>
          </a:p>
          <a:p>
            <a:r>
              <a:rPr lang="en-US" altLang="ja-JP" b="1" dirty="0"/>
              <a:t>Injector commissioning and issues</a:t>
            </a:r>
            <a:r>
              <a:rPr lang="en-US" altLang="ja-JP" i="1" dirty="0"/>
              <a:t> 30'</a:t>
            </a:r>
            <a:endParaRPr lang="en-US" altLang="ja-JP" dirty="0"/>
          </a:p>
          <a:p>
            <a:r>
              <a:rPr lang="en-US" altLang="ja-JP" dirty="0"/>
              <a:t>Speaker:	Masanori Satoh (KEK)	</a:t>
            </a:r>
          </a:p>
        </p:txBody>
      </p:sp>
    </p:spTree>
    <p:extLst>
      <p:ext uri="{BB962C8B-B14F-4D97-AF65-F5344CB8AC3E}">
        <p14:creationId xmlns:p14="http://schemas.microsoft.com/office/powerpoint/2010/main" val="2510776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1"/>
          <p:cNvSpPr>
            <a:spLocks noGrp="1" noChangeArrowheads="1"/>
          </p:cNvSpPr>
          <p:nvPr>
            <p:ph type="title"/>
          </p:nvPr>
        </p:nvSpPr>
        <p:spPr>
          <a:xfrm>
            <a:off x="339725" y="142875"/>
            <a:ext cx="8638219" cy="1036638"/>
          </a:xfrm>
        </p:spPr>
        <p:txBody>
          <a:bodyPr>
            <a:normAutofit fontScale="90000"/>
          </a:bodyPr>
          <a:lstStyle/>
          <a:p>
            <a:r>
              <a:rPr kumimoji="0" lang="en-US" altLang="ja-JP" sz="4600" dirty="0" smtClean="0">
                <a:solidFill>
                  <a:srgbClr val="000090"/>
                </a:solidFill>
                <a:latin typeface="Marker Felt"/>
                <a:ea typeface="ヒラギノ角ゴ ProN W3" charset="0"/>
                <a:cs typeface="Marker Felt"/>
              </a:rPr>
              <a:t>Luminosity of KEKB and </a:t>
            </a:r>
            <a:r>
              <a:rPr kumimoji="0" lang="en-US" altLang="ja-JP" sz="4600" dirty="0" err="1" smtClean="0">
                <a:solidFill>
                  <a:srgbClr val="000090"/>
                </a:solidFill>
                <a:latin typeface="Marker Felt"/>
                <a:ea typeface="ヒラギノ角ゴ ProN W3" charset="0"/>
                <a:cs typeface="Marker Felt"/>
              </a:rPr>
              <a:t>SuperKEKB</a:t>
            </a:r>
            <a:endParaRPr kumimoji="0" lang="en-US" altLang="ja-JP" sz="4600" dirty="0">
              <a:solidFill>
                <a:srgbClr val="000090"/>
              </a:solidFill>
              <a:latin typeface="Marker Felt"/>
              <a:ea typeface="ヒラギノ角ゴ ProN W3" charset="0"/>
              <a:cs typeface="Marker Felt"/>
            </a:endParaRPr>
          </a:p>
        </p:txBody>
      </p:sp>
      <p:graphicFrame>
        <p:nvGraphicFramePr>
          <p:cNvPr id="17410" name="Group 2"/>
          <p:cNvGraphicFramePr>
            <a:graphicFrameLocks noGrp="1"/>
          </p:cNvGraphicFramePr>
          <p:nvPr>
            <p:extLst>
              <p:ext uri="{D42A27DB-BD31-4B8C-83A1-F6EECF244321}">
                <p14:modId xmlns:p14="http://schemas.microsoft.com/office/powerpoint/2010/main" val="3556412700"/>
              </p:ext>
            </p:extLst>
          </p:nvPr>
        </p:nvGraphicFramePr>
        <p:xfrm>
          <a:off x="339725" y="1446213"/>
          <a:ext cx="6121400" cy="4771709"/>
        </p:xfrm>
        <a:graphic>
          <a:graphicData uri="http://schemas.openxmlformats.org/drawingml/2006/table">
            <a:tbl>
              <a:tblPr/>
              <a:tblGrid>
                <a:gridCol w="1223963"/>
                <a:gridCol w="1225550"/>
                <a:gridCol w="1223962"/>
                <a:gridCol w="1223963"/>
                <a:gridCol w="1223962"/>
              </a:tblGrid>
              <a:tr h="893763">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endParaRPr kumimoji="0" lang="ja-JP" altLang="en-US" sz="23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dirty="0" smtClean="0">
                          <a:ln>
                            <a:noFill/>
                          </a:ln>
                          <a:solidFill>
                            <a:schemeClr val="tx1"/>
                          </a:solidFill>
                          <a:effectLst/>
                          <a:latin typeface="Chalkboard" charset="0"/>
                          <a:ea typeface="ヒラギノ角ゴ ProN W3" charset="0"/>
                          <a:cs typeface="ヒラギノ角ゴ ProN W3" charset="0"/>
                          <a:sym typeface="Chalkboard" charset="0"/>
                        </a:rPr>
                        <a:t>KEKB</a:t>
                      </a:r>
                    </a:p>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dirty="0" err="1" smtClean="0">
                          <a:ln>
                            <a:noFill/>
                          </a:ln>
                          <a:solidFill>
                            <a:schemeClr val="tx1"/>
                          </a:solidFill>
                          <a:effectLst/>
                          <a:latin typeface="Chalkboard" charset="0"/>
                          <a:ea typeface="ヒラギノ角ゴ ProN W3" charset="0"/>
                          <a:cs typeface="ヒラギノ角ゴ ProN W3" charset="0"/>
                          <a:sym typeface="Chalkboard" charset="0"/>
                        </a:rPr>
                        <a:t>Acieved</a:t>
                      </a:r>
                      <a:endParaRPr kumimoji="0" lang="ja-JP" altLang="en-US" sz="2700" b="0" i="0" u="none" strike="noStrike" cap="none" normalizeH="0" baseline="0" dirty="0">
                        <a:ln>
                          <a:noFill/>
                        </a:ln>
                        <a:solidFill>
                          <a:schemeClr val="tx1"/>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dirty="0" err="1">
                          <a:ln>
                            <a:noFill/>
                          </a:ln>
                          <a:solidFill>
                            <a:srgbClr val="FF0000"/>
                          </a:solidFill>
                          <a:effectLst/>
                          <a:latin typeface="Chalkboard" charset="0"/>
                          <a:ea typeface="ヒラギノ角ゴ ProN W3" charset="0"/>
                          <a:cs typeface="ヒラギノ角ゴ ProN W3" charset="0"/>
                          <a:sym typeface="Chalkboard" charset="0"/>
                        </a:rPr>
                        <a:t>SuperKEKB</a:t>
                      </a:r>
                      <a:endParaRPr kumimoji="0" lang="en-US" altLang="ja-JP" sz="27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endParaRPr>
                    </a:p>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rPr>
                        <a:t>Nano-Beam</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692150">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endParaRPr kumimoji="0" lang="ja-JP" altLang="en-US" sz="23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LER</a:t>
                      </a:r>
                      <a:endParaRPr kumimoji="0" lang="ja-JP" altLang="en-US"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HER</a:t>
                      </a:r>
                      <a:endParaRPr kumimoji="0" lang="ja-JP" altLang="en-US"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a:ln>
                            <a:noFill/>
                          </a:ln>
                          <a:solidFill>
                            <a:srgbClr val="FF0000"/>
                          </a:solidFill>
                          <a:effectLst/>
                          <a:latin typeface="Chalkboard" charset="0"/>
                          <a:ea typeface="ヒラギノ角ゴ ProN W3" charset="0"/>
                          <a:cs typeface="ヒラギノ角ゴ ProN W3" charset="0"/>
                          <a:sym typeface="Chalkboard" charset="0"/>
                        </a:rPr>
                        <a:t>LER</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rPr>
                        <a:t>HER</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893763">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I</a:t>
                      </a:r>
                      <a:r>
                        <a:rPr kumimoji="0" lang="en-US" altLang="ja-JP" sz="2700" b="0" i="0" u="none" strike="noStrike" cap="none" normalizeH="0" baseline="-6000">
                          <a:ln>
                            <a:noFill/>
                          </a:ln>
                          <a:solidFill>
                            <a:schemeClr val="tx1"/>
                          </a:solidFill>
                          <a:effectLst/>
                          <a:latin typeface="Chalkboard" charset="0"/>
                          <a:ea typeface="ヒラギノ角ゴ ProN W3" charset="0"/>
                          <a:cs typeface="ヒラギノ角ゴ ProN W3" charset="0"/>
                          <a:sym typeface="Chalkboard" charset="0"/>
                        </a:rPr>
                        <a:t>beam</a:t>
                      </a: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 [A]</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1.6</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1.2</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a:ln>
                            <a:noFill/>
                          </a:ln>
                          <a:solidFill>
                            <a:srgbClr val="FF0000"/>
                          </a:solidFill>
                          <a:effectLst/>
                          <a:latin typeface="Chalkboard" charset="0"/>
                          <a:ea typeface="ヒラギノ角ゴ ProN W3" charset="0"/>
                          <a:cs typeface="ヒラギノ角ゴ ProN W3" charset="0"/>
                          <a:sym typeface="Chalkboard" charset="0"/>
                        </a:rPr>
                        <a:t>3.6</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rPr>
                        <a:t>2.6</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906463">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ＭＳ Ｐゴシック" charset="0"/>
                          <a:cs typeface="Lucida Grande" charset="0"/>
                          <a:sym typeface="Chalkboard" charset="0"/>
                        </a:rPr>
                        <a:t>β</a:t>
                      </a:r>
                      <a:r>
                        <a:rPr kumimoji="0" lang="en-US" altLang="ja-JP" sz="2700" b="0" i="0" u="none" strike="noStrike" cap="none" normalizeH="0" baseline="-6000">
                          <a:ln>
                            <a:noFill/>
                          </a:ln>
                          <a:solidFill>
                            <a:schemeClr val="tx1"/>
                          </a:solidFill>
                          <a:effectLst/>
                          <a:latin typeface="Chalkboard" charset="0"/>
                          <a:ea typeface="ヒラギノ角ゴ ProN W3" charset="0"/>
                          <a:cs typeface="ヒラギノ角ゴ ProN W3" charset="0"/>
                          <a:sym typeface="Chalkboard" charset="0"/>
                        </a:rPr>
                        <a:t>y</a:t>
                      </a:r>
                      <a:r>
                        <a:rPr kumimoji="0" lang="en-US" altLang="ja-JP" sz="2700" b="0" i="0" u="none" strike="noStrike" cap="none" normalizeH="0" baseline="32000">
                          <a:ln>
                            <a:noFill/>
                          </a:ln>
                          <a:solidFill>
                            <a:schemeClr val="tx1"/>
                          </a:solidFill>
                          <a:effectLst/>
                          <a:latin typeface="Chalkboard" charset="0"/>
                          <a:ea typeface="ヒラギノ角ゴ ProN W3" charset="0"/>
                          <a:cs typeface="ヒラギノ角ゴ ProN W3" charset="0"/>
                          <a:sym typeface="Chalkboard" charset="0"/>
                        </a:rPr>
                        <a:t>*</a:t>
                      </a: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 [mm]</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5.9</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5.9</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rPr>
                        <a:t>0.27</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smtClean="0">
                          <a:ln>
                            <a:noFill/>
                          </a:ln>
                          <a:solidFill>
                            <a:srgbClr val="FF0000"/>
                          </a:solidFill>
                          <a:effectLst/>
                          <a:latin typeface="Chalkboard" charset="0"/>
                          <a:ea typeface="ヒラギノ角ゴ ProN W3" charset="0"/>
                          <a:cs typeface="ヒラギノ角ゴ ProN W3" charset="0"/>
                          <a:sym typeface="Chalkboard" charset="0"/>
                        </a:rPr>
                        <a:t>0.30</a:t>
                      </a:r>
                      <a:endPar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692150">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700" b="0" i="0" u="none" strike="noStrike" cap="none" normalizeH="0" baseline="0">
                          <a:ln>
                            <a:noFill/>
                          </a:ln>
                          <a:solidFill>
                            <a:schemeClr val="tx1"/>
                          </a:solidFill>
                          <a:effectLst/>
                          <a:latin typeface="Chalkboard" charset="0"/>
                          <a:ea typeface="ＭＳ Ｐゴシック" charset="0"/>
                          <a:cs typeface="Lucida Grande" charset="0"/>
                          <a:sym typeface="Chalkboard" charset="0"/>
                        </a:rPr>
                        <a:t>ξ</a:t>
                      </a:r>
                      <a:r>
                        <a:rPr kumimoji="0" lang="en-US" altLang="ja-JP" sz="2700" b="0" i="0" u="none" strike="noStrike" cap="none" normalizeH="0" baseline="-6000">
                          <a:ln>
                            <a:noFill/>
                          </a:ln>
                          <a:solidFill>
                            <a:schemeClr val="tx1"/>
                          </a:solidFill>
                          <a:effectLst/>
                          <a:latin typeface="Chalkboard" charset="0"/>
                          <a:ea typeface="ヒラギノ角ゴ ProN W3" charset="0"/>
                          <a:cs typeface="ヒラギノ角ゴ ProN W3" charset="0"/>
                          <a:sym typeface="Chalkboard" charset="0"/>
                        </a:rPr>
                        <a:t>y</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0.09</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0.12</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smtClean="0">
                          <a:ln>
                            <a:noFill/>
                          </a:ln>
                          <a:solidFill>
                            <a:srgbClr val="FF0000"/>
                          </a:solidFill>
                          <a:effectLst/>
                          <a:latin typeface="Chalkboard" charset="0"/>
                          <a:ea typeface="ヒラギノ角ゴ ProN W3" charset="0"/>
                          <a:cs typeface="ヒラギノ角ゴ ProN W3" charset="0"/>
                          <a:sym typeface="Chalkboard" charset="0"/>
                        </a:rPr>
                        <a:t>0.088</a:t>
                      </a:r>
                      <a:endPar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2800" b="0" i="0" u="none" strike="noStrike" cap="none" normalizeH="0" baseline="0" dirty="0" smtClean="0">
                          <a:ln>
                            <a:noFill/>
                          </a:ln>
                          <a:solidFill>
                            <a:srgbClr val="FF0000"/>
                          </a:solidFill>
                          <a:effectLst/>
                          <a:latin typeface="Chalkboard" charset="0"/>
                          <a:ea typeface="ヒラギノ角ゴ ProN W3" charset="0"/>
                          <a:cs typeface="ヒラギノ角ゴ ProN W3" charset="0"/>
                          <a:sym typeface="Chalkboard" charset="0"/>
                        </a:rPr>
                        <a:t>0.081</a:t>
                      </a:r>
                      <a:endParaRPr kumimoji="0" lang="en-US" altLang="ja-JP" sz="28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endParaRP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692150">
                <a:tc>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17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Luminosity</a:t>
                      </a:r>
                      <a:endParaRPr kumimoji="0" lang="en-US" altLang="ja-JP" sz="1400" b="0" i="0" u="none" strike="noStrike" cap="none" normalizeH="0" baseline="0">
                        <a:ln>
                          <a:noFill/>
                        </a:ln>
                        <a:solidFill>
                          <a:schemeClr val="tx1"/>
                        </a:solidFill>
                        <a:effectLst/>
                        <a:latin typeface="Chalkboard" charset="0"/>
                        <a:ea typeface="ＭＳ Ｐゴシック" charset="0"/>
                        <a:cs typeface="Lucida Grande" charset="0"/>
                        <a:sym typeface="Chalkboard" charset="0"/>
                      </a:endParaRPr>
                    </a:p>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19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[cm</a:t>
                      </a:r>
                      <a:r>
                        <a:rPr kumimoji="0" lang="en-US" altLang="ja-JP" sz="1900" b="0" i="0" u="none" strike="noStrike" cap="none" normalizeH="0" baseline="32000">
                          <a:ln>
                            <a:noFill/>
                          </a:ln>
                          <a:solidFill>
                            <a:schemeClr val="tx1"/>
                          </a:solidFill>
                          <a:effectLst/>
                          <a:latin typeface="Chalkboard" charset="0"/>
                          <a:ea typeface="ヒラギノ角ゴ ProN W3" charset="0"/>
                          <a:cs typeface="ヒラギノ角ゴ ProN W3" charset="0"/>
                          <a:sym typeface="Chalkboard" charset="0"/>
                        </a:rPr>
                        <a:t>-2</a:t>
                      </a:r>
                      <a:r>
                        <a:rPr kumimoji="0" lang="en-US" altLang="ja-JP" sz="19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 s</a:t>
                      </a:r>
                      <a:r>
                        <a:rPr kumimoji="0" lang="en-US" altLang="ja-JP" sz="1900" b="0" i="0" u="none" strike="noStrike" cap="none" normalizeH="0" baseline="32000">
                          <a:ln>
                            <a:noFill/>
                          </a:ln>
                          <a:solidFill>
                            <a:schemeClr val="tx1"/>
                          </a:solidFill>
                          <a:effectLst/>
                          <a:latin typeface="Chalkboard" charset="0"/>
                          <a:ea typeface="ヒラギノ角ゴ ProN W3" charset="0"/>
                          <a:cs typeface="ヒラギノ角ゴ ProN W3" charset="0"/>
                          <a:sym typeface="Chalkboard" charset="0"/>
                        </a:rPr>
                        <a:t>-1</a:t>
                      </a:r>
                      <a:r>
                        <a:rPr kumimoji="0" lang="en-US" altLang="ja-JP" sz="19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a:ln>
                            <a:noFill/>
                          </a:ln>
                          <a:solidFill>
                            <a:schemeClr val="tx1"/>
                          </a:solidFill>
                          <a:effectLst/>
                          <a:latin typeface="Chalkboard" charset="0"/>
                          <a:ea typeface="ヒラギノ角ゴ ProN W3" charset="0"/>
                          <a:cs typeface="ヒラギノ角ゴ ProN W3" charset="0"/>
                          <a:sym typeface="Chalkboard" charset="0"/>
                        </a:rPr>
                        <a:t>2.1 x 10</a:t>
                      </a:r>
                      <a:r>
                        <a:rPr kumimoji="0" lang="en-US" altLang="ja-JP" sz="3000" b="0" i="0" u="none" strike="noStrike" cap="none" normalizeH="0" baseline="32000">
                          <a:ln>
                            <a:noFill/>
                          </a:ln>
                          <a:solidFill>
                            <a:schemeClr val="tx1"/>
                          </a:solidFill>
                          <a:effectLst/>
                          <a:latin typeface="Chalkboard" charset="0"/>
                          <a:ea typeface="ヒラギノ角ゴ ProN W3" charset="0"/>
                          <a:cs typeface="ヒラギノ角ゴ ProN W3" charset="0"/>
                          <a:sym typeface="Chalkboard" charset="0"/>
                        </a:rPr>
                        <a:t>34</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66000"/>
                        <a:buFontTx/>
                        <a:buNone/>
                        <a:tabLst>
                          <a:tab pos="711200" algn="l"/>
                        </a:tabLst>
                      </a:pPr>
                      <a:r>
                        <a:rPr kumimoji="0" lang="en-US" altLang="ja-JP" sz="3000" b="0" i="0" u="none" strike="noStrike" cap="none" normalizeH="0" baseline="0" dirty="0">
                          <a:ln>
                            <a:noFill/>
                          </a:ln>
                          <a:solidFill>
                            <a:srgbClr val="FF0000"/>
                          </a:solidFill>
                          <a:effectLst/>
                          <a:latin typeface="Chalkboard" charset="0"/>
                          <a:ea typeface="ヒラギノ角ゴ ProN W3" charset="0"/>
                          <a:cs typeface="ヒラギノ角ゴ ProN W3" charset="0"/>
                          <a:sym typeface="Chalkboard" charset="0"/>
                        </a:rPr>
                        <a:t>8.0 x 10</a:t>
                      </a:r>
                      <a:r>
                        <a:rPr kumimoji="0" lang="en-US" altLang="ja-JP" sz="3000" b="0" i="0" u="none" strike="noStrike" cap="none" normalizeH="0" baseline="32000" dirty="0">
                          <a:ln>
                            <a:noFill/>
                          </a:ln>
                          <a:solidFill>
                            <a:srgbClr val="FF0000"/>
                          </a:solidFill>
                          <a:effectLst/>
                          <a:latin typeface="Chalkboard" charset="0"/>
                          <a:ea typeface="ヒラギノ角ゴ ProN W3" charset="0"/>
                          <a:cs typeface="ヒラギノ角ゴ ProN W3" charset="0"/>
                          <a:sym typeface="Chalkboard" charset="0"/>
                        </a:rPr>
                        <a:t>35</a:t>
                      </a:r>
                    </a:p>
                  </a:txBody>
                  <a:tcPr marL="35719" marR="35719" marT="35719" marB="35719" anchor="ctr" horzOverflow="overflow">
                    <a:lnL w="25400" cap="flat" cmpd="sng" algn="ctr">
                      <a:solidFill>
                        <a:schemeClr val="accent1"/>
                      </a:solidFill>
                      <a:prstDash val="solid"/>
                      <a:round/>
                      <a:headEnd type="none" w="med" len="med"/>
                      <a:tailEnd type="none" w="med" len="med"/>
                    </a:lnL>
                    <a:lnR w="254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bl>
          </a:graphicData>
        </a:graphic>
      </p:graphicFrame>
      <p:sp>
        <p:nvSpPr>
          <p:cNvPr id="2" name="テキスト ボックス 1"/>
          <p:cNvSpPr txBox="1"/>
          <p:nvPr/>
        </p:nvSpPr>
        <p:spPr>
          <a:xfrm>
            <a:off x="7077092" y="3215394"/>
            <a:ext cx="947608" cy="369332"/>
          </a:xfrm>
          <a:prstGeom prst="rect">
            <a:avLst/>
          </a:prstGeom>
          <a:noFill/>
        </p:spPr>
        <p:txBody>
          <a:bodyPr wrap="none" rtlCol="0">
            <a:spAutoFit/>
          </a:bodyPr>
          <a:lstStyle/>
          <a:p>
            <a:r>
              <a:rPr lang="en-US" altLang="ja-JP" dirty="0" smtClean="0"/>
              <a:t>Factor 2</a:t>
            </a:r>
            <a:endParaRPr kumimoji="1" lang="ja-JP" altLang="en-US" dirty="0"/>
          </a:p>
        </p:txBody>
      </p:sp>
      <p:sp>
        <p:nvSpPr>
          <p:cNvPr id="5" name="テキスト ボックス 4"/>
          <p:cNvSpPr txBox="1"/>
          <p:nvPr/>
        </p:nvSpPr>
        <p:spPr>
          <a:xfrm>
            <a:off x="7081187" y="4188041"/>
            <a:ext cx="1064602" cy="369332"/>
          </a:xfrm>
          <a:prstGeom prst="rect">
            <a:avLst/>
          </a:prstGeom>
          <a:noFill/>
        </p:spPr>
        <p:txBody>
          <a:bodyPr wrap="none" rtlCol="0">
            <a:spAutoFit/>
          </a:bodyPr>
          <a:lstStyle/>
          <a:p>
            <a:r>
              <a:rPr lang="en-US" altLang="ja-JP" dirty="0" smtClean="0"/>
              <a:t>Factor 20</a:t>
            </a:r>
            <a:endParaRPr kumimoji="1" lang="ja-JP" altLang="en-US" dirty="0"/>
          </a:p>
        </p:txBody>
      </p:sp>
      <p:sp>
        <p:nvSpPr>
          <p:cNvPr id="6" name="テキスト ボックス 5"/>
          <p:cNvSpPr txBox="1"/>
          <p:nvPr/>
        </p:nvSpPr>
        <p:spPr>
          <a:xfrm>
            <a:off x="7077092" y="5002484"/>
            <a:ext cx="1397212" cy="369332"/>
          </a:xfrm>
          <a:prstGeom prst="rect">
            <a:avLst/>
          </a:prstGeom>
          <a:noFill/>
        </p:spPr>
        <p:txBody>
          <a:bodyPr wrap="none" rtlCol="0">
            <a:spAutoFit/>
          </a:bodyPr>
          <a:lstStyle/>
          <a:p>
            <a:r>
              <a:rPr lang="en-US" altLang="ja-JP" dirty="0" smtClean="0"/>
              <a:t>Almost same</a:t>
            </a:r>
            <a:endParaRPr kumimoji="1" lang="ja-JP" altLang="en-US" dirty="0"/>
          </a:p>
        </p:txBody>
      </p:sp>
      <p:cxnSp>
        <p:nvCxnSpPr>
          <p:cNvPr id="4" name="直線矢印コネクタ 3"/>
          <p:cNvCxnSpPr>
            <a:stCxn id="2" idx="1"/>
          </p:cNvCxnSpPr>
          <p:nvPr/>
        </p:nvCxnSpPr>
        <p:spPr>
          <a:xfrm flipH="1">
            <a:off x="6667018" y="3400060"/>
            <a:ext cx="4100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H="1">
            <a:off x="6673910" y="4385950"/>
            <a:ext cx="4100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H="1">
            <a:off x="6641118" y="5186620"/>
            <a:ext cx="4100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7083984" y="5683010"/>
            <a:ext cx="1640668" cy="369332"/>
          </a:xfrm>
          <a:prstGeom prst="rect">
            <a:avLst/>
          </a:prstGeom>
          <a:noFill/>
        </p:spPr>
        <p:txBody>
          <a:bodyPr wrap="none" rtlCol="0">
            <a:spAutoFit/>
          </a:bodyPr>
          <a:lstStyle/>
          <a:p>
            <a:r>
              <a:rPr kumimoji="1" lang="en-US" altLang="ja-JP" dirty="0" smtClean="0"/>
              <a:t>40 times higher</a:t>
            </a:r>
            <a:endParaRPr kumimoji="1" lang="ja-JP" altLang="en-US" dirty="0"/>
          </a:p>
        </p:txBody>
      </p:sp>
      <p:cxnSp>
        <p:nvCxnSpPr>
          <p:cNvPr id="12" name="直線矢印コネクタ 11"/>
          <p:cNvCxnSpPr>
            <a:stCxn id="11" idx="1"/>
          </p:cNvCxnSpPr>
          <p:nvPr/>
        </p:nvCxnSpPr>
        <p:spPr>
          <a:xfrm flipH="1">
            <a:off x="6673910" y="5867676"/>
            <a:ext cx="4100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119" y="1366044"/>
            <a:ext cx="2502882" cy="801457"/>
          </a:xfrm>
          <a:prstGeom prst="rect">
            <a:avLst/>
          </a:prstGeom>
          <a:noFill/>
          <a:ln>
            <a:noFill/>
          </a:ln>
        </p:spPr>
      </p:pic>
    </p:spTree>
    <p:extLst>
      <p:ext uri="{BB962C8B-B14F-4D97-AF65-F5344CB8AC3E}">
        <p14:creationId xmlns:p14="http://schemas.microsoft.com/office/powerpoint/2010/main" val="262948005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8890000" cy="1143000"/>
          </a:xfrm>
        </p:spPr>
        <p:txBody>
          <a:bodyPr>
            <a:noAutofit/>
          </a:bodyPr>
          <a:lstStyle/>
          <a:p>
            <a:r>
              <a:rPr kumimoji="1" lang="en-US" altLang="ja-JP" sz="3200" dirty="0" smtClean="0">
                <a:solidFill>
                  <a:srgbClr val="0000FF"/>
                </a:solidFill>
                <a:latin typeface="Marker Felt"/>
                <a:cs typeface="Marker Felt"/>
              </a:rPr>
              <a:t>Commissioning phase 1  (2015 Jan. ~ June)</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372534" y="874889"/>
            <a:ext cx="8229600" cy="5983111"/>
          </a:xfrm>
        </p:spPr>
        <p:txBody>
          <a:bodyPr>
            <a:normAutofit fontScale="77500" lnSpcReduction="20000"/>
          </a:bodyPr>
          <a:lstStyle/>
          <a:p>
            <a:r>
              <a:rPr lang="en-US" altLang="ja-JP" dirty="0" smtClean="0"/>
              <a:t>Machine condition</a:t>
            </a:r>
          </a:p>
          <a:p>
            <a:pPr lvl="1"/>
            <a:r>
              <a:rPr kumimoji="1" lang="en-US" altLang="ja-JP" dirty="0" smtClean="0"/>
              <a:t>No QCS, No solenoid (no Belle II), No beam collision</a:t>
            </a:r>
          </a:p>
          <a:p>
            <a:r>
              <a:rPr lang="en-US" altLang="ja-JP" dirty="0" smtClean="0"/>
              <a:t>Tuning items</a:t>
            </a:r>
          </a:p>
          <a:p>
            <a:pPr lvl="1"/>
            <a:r>
              <a:rPr lang="en-US" altLang="ja-JP" dirty="0" err="1" smtClean="0"/>
              <a:t>Linac</a:t>
            </a:r>
            <a:r>
              <a:rPr lang="en-US" altLang="ja-JP" dirty="0" smtClean="0"/>
              <a:t> tuning (if necessary)</a:t>
            </a:r>
          </a:p>
          <a:p>
            <a:pPr lvl="1"/>
            <a:r>
              <a:rPr lang="en-US" altLang="ja-JP" dirty="0" smtClean="0">
                <a:solidFill>
                  <a:srgbClr val="0000FF"/>
                </a:solidFill>
              </a:rPr>
              <a:t>Basic </a:t>
            </a:r>
            <a:r>
              <a:rPr lang="en-US" altLang="ja-JP" dirty="0">
                <a:solidFill>
                  <a:srgbClr val="0000FF"/>
                </a:solidFill>
              </a:rPr>
              <a:t>commissioning of machine</a:t>
            </a:r>
            <a:r>
              <a:rPr lang="en-US" altLang="ja-JP" dirty="0"/>
              <a:t> (</a:t>
            </a:r>
            <a:r>
              <a:rPr lang="en-US" altLang="ja-JP" dirty="0">
                <a:solidFill>
                  <a:srgbClr val="FF0000"/>
                </a:solidFill>
              </a:rPr>
              <a:t>~ 1.5 month</a:t>
            </a:r>
            <a:r>
              <a:rPr lang="en-US" altLang="ja-JP" dirty="0" smtClean="0"/>
              <a:t>)</a:t>
            </a:r>
          </a:p>
          <a:p>
            <a:pPr lvl="2"/>
            <a:r>
              <a:rPr lang="en-US" altLang="ja-JP" dirty="0" smtClean="0"/>
              <a:t>Injection tuning, Hardware check and bug fix, software bug fix</a:t>
            </a:r>
          </a:p>
          <a:p>
            <a:pPr lvl="1"/>
            <a:r>
              <a:rPr lang="en-US" altLang="ja-JP" dirty="0">
                <a:solidFill>
                  <a:srgbClr val="0000FF"/>
                </a:solidFill>
              </a:rPr>
              <a:t>Vacuum scrubbing </a:t>
            </a:r>
            <a:r>
              <a:rPr lang="en-US" altLang="ja-JP" dirty="0"/>
              <a:t>(</a:t>
            </a:r>
            <a:r>
              <a:rPr lang="en-US" altLang="ja-JP" dirty="0">
                <a:solidFill>
                  <a:srgbClr val="FF0000"/>
                </a:solidFill>
              </a:rPr>
              <a:t>&gt;~3 months</a:t>
            </a:r>
            <a:r>
              <a:rPr lang="en-US" altLang="ja-JP" dirty="0" smtClean="0"/>
              <a:t>)</a:t>
            </a:r>
          </a:p>
          <a:p>
            <a:pPr lvl="2"/>
            <a:r>
              <a:rPr lang="en-US" altLang="ja-JP" dirty="0"/>
              <a:t>Belle II people request enough vacuum scrubbing in this stage (before Belle II roll-in)</a:t>
            </a:r>
            <a:r>
              <a:rPr lang="en-US" altLang="ja-JP" dirty="0" smtClean="0"/>
              <a:t>. At </a:t>
            </a:r>
            <a:r>
              <a:rPr lang="en-US" altLang="ja-JP" dirty="0"/>
              <a:t>least one month with beam currents of 0.5 ~ 1 A</a:t>
            </a:r>
            <a:r>
              <a:rPr lang="en-US" altLang="ja-JP" dirty="0" smtClean="0"/>
              <a:t>.</a:t>
            </a:r>
            <a:endParaRPr lang="en-US" altLang="ja-JP" dirty="0"/>
          </a:p>
          <a:p>
            <a:pPr lvl="1"/>
            <a:r>
              <a:rPr lang="en-US" altLang="ja-JP" dirty="0" smtClean="0">
                <a:solidFill>
                  <a:srgbClr val="0000FF"/>
                </a:solidFill>
              </a:rPr>
              <a:t>Damping ring commissioning </a:t>
            </a:r>
            <a:r>
              <a:rPr lang="en-US" altLang="ja-JP" dirty="0" smtClean="0"/>
              <a:t>(start from May 2015)</a:t>
            </a:r>
          </a:p>
          <a:p>
            <a:pPr lvl="2"/>
            <a:r>
              <a:rPr lang="en-US" altLang="ja-JP" dirty="0" smtClean="0"/>
              <a:t>Beam injection with damping ring</a:t>
            </a:r>
          </a:p>
          <a:p>
            <a:pPr lvl="1"/>
            <a:r>
              <a:rPr kumimoji="1" lang="en-US" altLang="ja-JP" dirty="0" smtClean="0">
                <a:solidFill>
                  <a:srgbClr val="0000FF"/>
                </a:solidFill>
              </a:rPr>
              <a:t>Detector beam background</a:t>
            </a:r>
          </a:p>
          <a:p>
            <a:pPr lvl="2"/>
            <a:r>
              <a:rPr lang="en-US" altLang="ja-JP" dirty="0" smtClean="0"/>
              <a:t>Study with Beast detectors, check of collimator system (two new-type collimators in LER)</a:t>
            </a:r>
            <a:endParaRPr kumimoji="1" lang="en-US" altLang="ja-JP" dirty="0" smtClean="0"/>
          </a:p>
          <a:p>
            <a:pPr lvl="1"/>
            <a:r>
              <a:rPr lang="en-US" altLang="ja-JP" dirty="0" smtClean="0">
                <a:solidFill>
                  <a:srgbClr val="0000FF"/>
                </a:solidFill>
              </a:rPr>
              <a:t>Some optics tuning</a:t>
            </a:r>
          </a:p>
          <a:p>
            <a:pPr lvl="2"/>
            <a:r>
              <a:rPr lang="en-US" altLang="ja-JP" dirty="0" smtClean="0"/>
              <a:t>With day-1 optics</a:t>
            </a:r>
          </a:p>
          <a:p>
            <a:pPr lvl="2"/>
            <a:r>
              <a:rPr kumimoji="1" lang="en-US" altLang="ja-JP" dirty="0" smtClean="0"/>
              <a:t>Low </a:t>
            </a:r>
            <a:r>
              <a:rPr kumimoji="1" lang="en-US" altLang="ja-JP" dirty="0" err="1" smtClean="0"/>
              <a:t>emittance</a:t>
            </a:r>
            <a:r>
              <a:rPr kumimoji="1" lang="en-US" altLang="ja-JP" dirty="0" smtClean="0"/>
              <a:t> tuning w/o Belle-II solenoid</a:t>
            </a:r>
          </a:p>
          <a:p>
            <a:pPr lvl="1"/>
            <a:r>
              <a:rPr lang="en-US" altLang="ja-JP" dirty="0" smtClean="0">
                <a:solidFill>
                  <a:srgbClr val="0000FF"/>
                </a:solidFill>
              </a:rPr>
              <a:t>Study of beam instability (FII, e-cloud)</a:t>
            </a:r>
          </a:p>
          <a:p>
            <a:pPr lvl="2"/>
            <a:r>
              <a:rPr lang="en-US" altLang="ja-JP" dirty="0" smtClean="0"/>
              <a:t>Tuning on bunch-by-bunch feedback</a:t>
            </a:r>
            <a:endParaRPr kumimoji="1" lang="en-US" altLang="ja-JP" dirty="0" smtClean="0"/>
          </a:p>
          <a:p>
            <a:pPr lvl="1"/>
            <a:endParaRPr kumimoji="1" lang="ja-JP" altLang="en-US" dirty="0"/>
          </a:p>
        </p:txBody>
      </p:sp>
      <p:sp>
        <p:nvSpPr>
          <p:cNvPr id="4" name="正方形/長方形 3"/>
          <p:cNvSpPr/>
          <p:nvPr/>
        </p:nvSpPr>
        <p:spPr>
          <a:xfrm>
            <a:off x="5954886" y="5817779"/>
            <a:ext cx="4572000" cy="923330"/>
          </a:xfrm>
          <a:prstGeom prst="rect">
            <a:avLst/>
          </a:prstGeom>
          <a:ln>
            <a:solidFill>
              <a:srgbClr val="008000"/>
            </a:solidFill>
          </a:ln>
        </p:spPr>
        <p:txBody>
          <a:bodyPr>
            <a:spAutoFit/>
          </a:bodyPr>
          <a:lstStyle/>
          <a:p>
            <a:r>
              <a:rPr lang="en-US" altLang="ja-JP" dirty="0" smtClean="0"/>
              <a:t>       Nov. 13 09</a:t>
            </a:r>
            <a:r>
              <a:rPr lang="en-US" altLang="ja-JP" dirty="0"/>
              <a:t>:20</a:t>
            </a:r>
          </a:p>
          <a:p>
            <a:r>
              <a:rPr lang="en-US" altLang="ja-JP" b="1" dirty="0"/>
              <a:t>Bunch-by-bunch feedback</a:t>
            </a:r>
            <a:r>
              <a:rPr lang="en-US" altLang="ja-JP" i="1" dirty="0"/>
              <a:t> 20'</a:t>
            </a:r>
            <a:endParaRPr lang="en-US" altLang="ja-JP" dirty="0"/>
          </a:p>
          <a:p>
            <a:r>
              <a:rPr lang="en-US" altLang="ja-JP" dirty="0"/>
              <a:t>Speaker:	Makoto </a:t>
            </a:r>
            <a:r>
              <a:rPr lang="en-US" altLang="ja-JP" dirty="0" err="1"/>
              <a:t>Tobiyama</a:t>
            </a:r>
            <a:r>
              <a:rPr lang="en-US" altLang="ja-JP" dirty="0"/>
              <a:t> (KEK)	</a:t>
            </a:r>
          </a:p>
        </p:txBody>
      </p:sp>
    </p:spTree>
    <p:extLst>
      <p:ext uri="{BB962C8B-B14F-4D97-AF65-F5344CB8AC3E}">
        <p14:creationId xmlns:p14="http://schemas.microsoft.com/office/powerpoint/2010/main" val="147626103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840"/>
            <a:ext cx="8229600" cy="812439"/>
          </a:xfrm>
        </p:spPr>
        <p:txBody>
          <a:bodyPr/>
          <a:lstStyle/>
          <a:p>
            <a:r>
              <a:rPr kumimoji="1" lang="en-US" altLang="ja-JP" dirty="0" smtClean="0">
                <a:solidFill>
                  <a:srgbClr val="0000FF"/>
                </a:solidFill>
                <a:latin typeface="Marker Felt"/>
                <a:cs typeface="Marker Felt"/>
              </a:rPr>
              <a:t>Phase 1 optics (HER)</a:t>
            </a:r>
            <a:endParaRPr kumimoji="1" lang="ja-JP" altLang="en-US" dirty="0">
              <a:solidFill>
                <a:srgbClr val="0000FF"/>
              </a:solidFill>
              <a:latin typeface="Marker Felt"/>
              <a:cs typeface="Marker Felt"/>
            </a:endParaRPr>
          </a:p>
        </p:txBody>
      </p:sp>
      <p:pic>
        <p:nvPicPr>
          <p:cNvPr id="4" name="コンテンツ プレースホルダー 3"/>
          <p:cNvPicPr>
            <a:picLocks noGrp="1" noChangeAspect="1"/>
          </p:cNvPicPr>
          <p:nvPr>
            <p:ph idx="1"/>
          </p:nvPr>
        </p:nvPicPr>
        <p:blipFill>
          <a:blip r:embed="rId2"/>
          <a:srcRect l="-4302" r="-4302"/>
          <a:stretch>
            <a:fillRect/>
          </a:stretch>
        </p:blipFill>
        <p:spPr>
          <a:xfrm>
            <a:off x="457200" y="836279"/>
            <a:ext cx="8229600" cy="3541364"/>
          </a:xfrm>
        </p:spPr>
      </p:pic>
      <p:pic>
        <p:nvPicPr>
          <p:cNvPr id="5" name="図 4"/>
          <p:cNvPicPr>
            <a:picLocks noChangeAspect="1"/>
          </p:cNvPicPr>
          <p:nvPr/>
        </p:nvPicPr>
        <p:blipFill>
          <a:blip r:embed="rId3"/>
          <a:stretch>
            <a:fillRect/>
          </a:stretch>
        </p:blipFill>
        <p:spPr>
          <a:xfrm>
            <a:off x="1724260" y="4352700"/>
            <a:ext cx="6160100" cy="2502713"/>
          </a:xfrm>
          <a:prstGeom prst="rect">
            <a:avLst/>
          </a:prstGeom>
        </p:spPr>
      </p:pic>
    </p:spTree>
    <p:extLst>
      <p:ext uri="{BB962C8B-B14F-4D97-AF65-F5344CB8AC3E}">
        <p14:creationId xmlns:p14="http://schemas.microsoft.com/office/powerpoint/2010/main" val="36186503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9785" y="-197739"/>
            <a:ext cx="8229600" cy="1143000"/>
          </a:xfrm>
        </p:spPr>
        <p:txBody>
          <a:bodyPr>
            <a:noAutofit/>
          </a:bodyPr>
          <a:lstStyle/>
          <a:p>
            <a:r>
              <a:rPr lang="en-US" altLang="ja-JP" sz="3200" dirty="0" smtClean="0"/>
              <a:t>Vacuum scrubbing at KEKB </a:t>
            </a:r>
            <a:r>
              <a:rPr kumimoji="1" lang="ja-JP" altLang="en-US" sz="3200" dirty="0" smtClean="0"/>
              <a:t>（</a:t>
            </a:r>
            <a:r>
              <a:rPr kumimoji="1" lang="en-US" altLang="ja-JP" sz="3200" dirty="0" smtClean="0"/>
              <a:t>HER/</a:t>
            </a:r>
            <a:r>
              <a:rPr lang="en-US" altLang="ja-JP" sz="3200" dirty="0" smtClean="0"/>
              <a:t>L</a:t>
            </a:r>
            <a:r>
              <a:rPr kumimoji="1" lang="en-US" altLang="ja-JP" sz="3200" dirty="0" smtClean="0"/>
              <a:t>ER</a:t>
            </a:r>
            <a:r>
              <a:rPr kumimoji="1" lang="ja-JP" altLang="en-US" sz="3200" dirty="0" smtClean="0"/>
              <a:t>）</a:t>
            </a:r>
            <a:endParaRPr kumimoji="1" lang="ja-JP" altLang="en-US" sz="3200" dirty="0"/>
          </a:p>
        </p:txBody>
      </p:sp>
      <p:pic>
        <p:nvPicPr>
          <p:cNvPr id="4" name="図 3"/>
          <p:cNvPicPr>
            <a:picLocks noChangeAspect="1"/>
          </p:cNvPicPr>
          <p:nvPr/>
        </p:nvPicPr>
        <p:blipFill>
          <a:blip r:embed="rId2"/>
          <a:stretch>
            <a:fillRect/>
          </a:stretch>
        </p:blipFill>
        <p:spPr>
          <a:xfrm>
            <a:off x="4584585" y="875565"/>
            <a:ext cx="4464472" cy="3076415"/>
          </a:xfrm>
          <a:prstGeom prst="rect">
            <a:avLst/>
          </a:prstGeom>
        </p:spPr>
      </p:pic>
      <p:pic>
        <p:nvPicPr>
          <p:cNvPr id="3" name="図 2"/>
          <p:cNvPicPr>
            <a:picLocks noChangeAspect="1"/>
          </p:cNvPicPr>
          <p:nvPr/>
        </p:nvPicPr>
        <p:blipFill>
          <a:blip r:embed="rId3"/>
          <a:stretch>
            <a:fillRect/>
          </a:stretch>
        </p:blipFill>
        <p:spPr>
          <a:xfrm>
            <a:off x="4700746" y="3929140"/>
            <a:ext cx="4348311" cy="2937872"/>
          </a:xfrm>
          <a:prstGeom prst="rect">
            <a:avLst/>
          </a:prstGeom>
        </p:spPr>
      </p:pic>
      <p:pic>
        <p:nvPicPr>
          <p:cNvPr id="6" name="図 5"/>
          <p:cNvPicPr>
            <a:picLocks noChangeAspect="1"/>
          </p:cNvPicPr>
          <p:nvPr/>
        </p:nvPicPr>
        <p:blipFill>
          <a:blip r:embed="rId4"/>
          <a:stretch>
            <a:fillRect/>
          </a:stretch>
        </p:blipFill>
        <p:spPr>
          <a:xfrm>
            <a:off x="113131" y="3797183"/>
            <a:ext cx="4471454" cy="3060817"/>
          </a:xfrm>
          <a:prstGeom prst="rect">
            <a:avLst/>
          </a:prstGeom>
        </p:spPr>
      </p:pic>
      <p:pic>
        <p:nvPicPr>
          <p:cNvPr id="5" name="図 4"/>
          <p:cNvPicPr>
            <a:picLocks noChangeAspect="1"/>
          </p:cNvPicPr>
          <p:nvPr/>
        </p:nvPicPr>
        <p:blipFill>
          <a:blip r:embed="rId5"/>
          <a:stretch>
            <a:fillRect/>
          </a:stretch>
        </p:blipFill>
        <p:spPr>
          <a:xfrm>
            <a:off x="77443" y="852725"/>
            <a:ext cx="4445188" cy="3076415"/>
          </a:xfrm>
          <a:prstGeom prst="rect">
            <a:avLst/>
          </a:prstGeom>
        </p:spPr>
      </p:pic>
      <p:sp>
        <p:nvSpPr>
          <p:cNvPr id="7" name="テキスト ボックス 6"/>
          <p:cNvSpPr txBox="1"/>
          <p:nvPr/>
        </p:nvSpPr>
        <p:spPr>
          <a:xfrm>
            <a:off x="3291298" y="2090795"/>
            <a:ext cx="569387" cy="369332"/>
          </a:xfrm>
          <a:prstGeom prst="rect">
            <a:avLst/>
          </a:prstGeom>
          <a:solidFill>
            <a:schemeClr val="bg1"/>
          </a:solidFill>
        </p:spPr>
        <p:txBody>
          <a:bodyPr wrap="none" rtlCol="0">
            <a:spAutoFit/>
          </a:bodyPr>
          <a:lstStyle/>
          <a:p>
            <a:r>
              <a:rPr kumimoji="1" lang="en-US" altLang="ja-JP" dirty="0" smtClean="0"/>
              <a:t>HER</a:t>
            </a:r>
            <a:endParaRPr kumimoji="1" lang="ja-JP" altLang="en-US" dirty="0"/>
          </a:p>
        </p:txBody>
      </p:sp>
      <p:sp>
        <p:nvSpPr>
          <p:cNvPr id="8" name="テキスト ボックス 7"/>
          <p:cNvSpPr txBox="1"/>
          <p:nvPr/>
        </p:nvSpPr>
        <p:spPr>
          <a:xfrm>
            <a:off x="3291298" y="4999947"/>
            <a:ext cx="519756" cy="369332"/>
          </a:xfrm>
          <a:prstGeom prst="rect">
            <a:avLst/>
          </a:prstGeom>
          <a:solidFill>
            <a:schemeClr val="bg1"/>
          </a:solidFill>
        </p:spPr>
        <p:txBody>
          <a:bodyPr wrap="none" rtlCol="0">
            <a:spAutoFit/>
          </a:bodyPr>
          <a:lstStyle/>
          <a:p>
            <a:r>
              <a:rPr lang="en-US" altLang="ja-JP" dirty="0"/>
              <a:t>L</a:t>
            </a:r>
            <a:r>
              <a:rPr kumimoji="1" lang="en-US" altLang="ja-JP" dirty="0" smtClean="0"/>
              <a:t>ER</a:t>
            </a:r>
            <a:endParaRPr kumimoji="1" lang="ja-JP" altLang="en-US" dirty="0"/>
          </a:p>
        </p:txBody>
      </p:sp>
      <p:sp>
        <p:nvSpPr>
          <p:cNvPr id="9" name="テキスト ボックス 8"/>
          <p:cNvSpPr txBox="1"/>
          <p:nvPr/>
        </p:nvSpPr>
        <p:spPr>
          <a:xfrm>
            <a:off x="6337624" y="2243195"/>
            <a:ext cx="569387" cy="369332"/>
          </a:xfrm>
          <a:prstGeom prst="rect">
            <a:avLst/>
          </a:prstGeom>
          <a:solidFill>
            <a:schemeClr val="bg1"/>
          </a:solidFill>
        </p:spPr>
        <p:txBody>
          <a:bodyPr wrap="none" rtlCol="0">
            <a:spAutoFit/>
          </a:bodyPr>
          <a:lstStyle/>
          <a:p>
            <a:r>
              <a:rPr kumimoji="1" lang="en-US" altLang="ja-JP" dirty="0" smtClean="0"/>
              <a:t>HER</a:t>
            </a:r>
            <a:endParaRPr kumimoji="1" lang="ja-JP" altLang="en-US" dirty="0"/>
          </a:p>
        </p:txBody>
      </p:sp>
      <p:sp>
        <p:nvSpPr>
          <p:cNvPr id="10" name="テキスト ボックス 9"/>
          <p:cNvSpPr txBox="1"/>
          <p:nvPr/>
        </p:nvSpPr>
        <p:spPr>
          <a:xfrm>
            <a:off x="6891653" y="5024367"/>
            <a:ext cx="519756" cy="369332"/>
          </a:xfrm>
          <a:prstGeom prst="rect">
            <a:avLst/>
          </a:prstGeom>
          <a:solidFill>
            <a:schemeClr val="bg1"/>
          </a:solidFill>
        </p:spPr>
        <p:txBody>
          <a:bodyPr wrap="none" rtlCol="0">
            <a:spAutoFit/>
          </a:bodyPr>
          <a:lstStyle/>
          <a:p>
            <a:r>
              <a:rPr lang="en-US" altLang="ja-JP" dirty="0"/>
              <a:t>L</a:t>
            </a:r>
            <a:r>
              <a:rPr kumimoji="1" lang="en-US" altLang="ja-JP" dirty="0" smtClean="0"/>
              <a:t>ER</a:t>
            </a:r>
            <a:endParaRPr kumimoji="1" lang="ja-JP" altLang="en-US" dirty="0"/>
          </a:p>
        </p:txBody>
      </p:sp>
    </p:spTree>
    <p:extLst>
      <p:ext uri="{BB962C8B-B14F-4D97-AF65-F5344CB8AC3E}">
        <p14:creationId xmlns:p14="http://schemas.microsoft.com/office/powerpoint/2010/main" val="252751552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FF"/>
                </a:solidFill>
                <a:latin typeface="Marker Felt"/>
                <a:cs typeface="Marker Felt"/>
              </a:rPr>
              <a:t>Damping ring commissioning</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lstStyle/>
          <a:p>
            <a:r>
              <a:rPr kumimoji="1" lang="en-US" altLang="ja-JP" dirty="0" smtClean="0"/>
              <a:t>We have no concrete commissioning plan so far. We need to make a plan.</a:t>
            </a:r>
            <a:endParaRPr kumimoji="1" lang="ja-JP" altLang="en-US" dirty="0"/>
          </a:p>
        </p:txBody>
      </p:sp>
      <p:sp>
        <p:nvSpPr>
          <p:cNvPr id="4" name="正方形/長方形 3"/>
          <p:cNvSpPr/>
          <p:nvPr/>
        </p:nvSpPr>
        <p:spPr>
          <a:xfrm>
            <a:off x="1259639" y="4134582"/>
            <a:ext cx="6360146" cy="1569660"/>
          </a:xfrm>
          <a:prstGeom prst="rect">
            <a:avLst/>
          </a:prstGeom>
          <a:ln>
            <a:solidFill>
              <a:srgbClr val="008000"/>
            </a:solidFill>
          </a:ln>
        </p:spPr>
        <p:txBody>
          <a:bodyPr wrap="square">
            <a:spAutoFit/>
          </a:bodyPr>
          <a:lstStyle/>
          <a:p>
            <a:r>
              <a:rPr lang="tr-TR" altLang="ja-JP" sz="2400" dirty="0"/>
              <a:t>		</a:t>
            </a:r>
            <a:r>
              <a:rPr lang="tr-TR" altLang="ja-JP" sz="2400" dirty="0" err="1" smtClean="0"/>
              <a:t>Nov</a:t>
            </a:r>
            <a:r>
              <a:rPr lang="tr-TR" altLang="ja-JP" sz="2400" dirty="0" smtClean="0"/>
              <a:t>. 12 11</a:t>
            </a:r>
            <a:r>
              <a:rPr lang="tr-TR" altLang="ja-JP" sz="2400" dirty="0"/>
              <a:t>:</a:t>
            </a:r>
            <a:r>
              <a:rPr lang="tr-TR" altLang="ja-JP" sz="2400" dirty="0" smtClean="0"/>
              <a:t>20 </a:t>
            </a:r>
            <a:r>
              <a:rPr lang="tr-TR" altLang="ja-JP" sz="2400" b="1" dirty="0" smtClean="0"/>
              <a:t>DR </a:t>
            </a:r>
            <a:r>
              <a:rPr lang="tr-TR" altLang="ja-JP" sz="2400" b="1" dirty="0"/>
              <a:t>LTR, RTL</a:t>
            </a:r>
            <a:r>
              <a:rPr lang="tr-TR" altLang="ja-JP" sz="2400" i="1" dirty="0"/>
              <a:t> 20'</a:t>
            </a:r>
            <a:endParaRPr lang="tr-TR" altLang="ja-JP" sz="2400" dirty="0"/>
          </a:p>
          <a:p>
            <a:r>
              <a:rPr lang="tr-TR" altLang="ja-JP" sz="2400" dirty="0"/>
              <a:t>		</a:t>
            </a:r>
            <a:r>
              <a:rPr lang="tr-TR" altLang="ja-JP" sz="2400" dirty="0" err="1"/>
              <a:t>Speaker</a:t>
            </a:r>
            <a:r>
              <a:rPr lang="tr-TR" altLang="ja-JP" sz="2400" dirty="0"/>
              <a:t>:			</a:t>
            </a:r>
            <a:r>
              <a:rPr lang="tr-TR" altLang="ja-JP" sz="2400" dirty="0" err="1"/>
              <a:t>Mitsuo</a:t>
            </a:r>
            <a:r>
              <a:rPr lang="tr-TR" altLang="ja-JP" sz="2400" dirty="0"/>
              <a:t> </a:t>
            </a:r>
            <a:r>
              <a:rPr lang="tr-TR" altLang="ja-JP" sz="2400" dirty="0" err="1"/>
              <a:t>Kikuchi</a:t>
            </a:r>
            <a:r>
              <a:rPr lang="tr-TR" altLang="ja-JP" sz="2400" dirty="0"/>
              <a:t> (KEK)	</a:t>
            </a:r>
          </a:p>
          <a:p>
            <a:r>
              <a:rPr lang="tr-TR" altLang="ja-JP" sz="2400" dirty="0"/>
              <a:t>		</a:t>
            </a:r>
            <a:r>
              <a:rPr lang="tr-TR" altLang="ja-JP" sz="2400" dirty="0" err="1"/>
              <a:t>Nov</a:t>
            </a:r>
            <a:r>
              <a:rPr lang="tr-TR" altLang="ja-JP" sz="2400" dirty="0"/>
              <a:t>. 12 </a:t>
            </a:r>
            <a:r>
              <a:rPr lang="tr-TR" altLang="ja-JP" sz="2400" dirty="0" smtClean="0"/>
              <a:t>11</a:t>
            </a:r>
            <a:r>
              <a:rPr lang="tr-TR" altLang="ja-JP" sz="2400" dirty="0"/>
              <a:t>:</a:t>
            </a:r>
            <a:r>
              <a:rPr lang="tr-TR" altLang="ja-JP" sz="2400" dirty="0" smtClean="0"/>
              <a:t>40 </a:t>
            </a:r>
            <a:r>
              <a:rPr lang="tr-TR" altLang="ja-JP" sz="2400" b="1" dirty="0" smtClean="0"/>
              <a:t>DR </a:t>
            </a:r>
            <a:r>
              <a:rPr lang="tr-TR" altLang="ja-JP" sz="2400" b="1" dirty="0" err="1"/>
              <a:t>beam</a:t>
            </a:r>
            <a:r>
              <a:rPr lang="tr-TR" altLang="ja-JP" sz="2400" b="1" dirty="0"/>
              <a:t> </a:t>
            </a:r>
            <a:r>
              <a:rPr lang="tr-TR" altLang="ja-JP" sz="2400" b="1" dirty="0" err="1"/>
              <a:t>monitors</a:t>
            </a:r>
            <a:r>
              <a:rPr lang="tr-TR" altLang="ja-JP" sz="2400" i="1" dirty="0"/>
              <a:t> 20'</a:t>
            </a:r>
            <a:endParaRPr lang="tr-TR" altLang="ja-JP" sz="2400" dirty="0"/>
          </a:p>
          <a:p>
            <a:r>
              <a:rPr lang="tr-TR" altLang="ja-JP" sz="2400" dirty="0"/>
              <a:t>		</a:t>
            </a:r>
            <a:r>
              <a:rPr lang="tr-TR" altLang="ja-JP" sz="2400" dirty="0" err="1"/>
              <a:t>Speaker</a:t>
            </a:r>
            <a:r>
              <a:rPr lang="tr-TR" altLang="ja-JP" sz="2400" dirty="0"/>
              <a:t>:			</a:t>
            </a:r>
            <a:r>
              <a:rPr lang="tr-TR" altLang="ja-JP" sz="2400" dirty="0" err="1"/>
              <a:t>Hitomi</a:t>
            </a:r>
            <a:r>
              <a:rPr lang="tr-TR" altLang="ja-JP" sz="2400" dirty="0"/>
              <a:t> </a:t>
            </a:r>
            <a:r>
              <a:rPr lang="tr-TR" altLang="ja-JP" sz="2400" dirty="0" err="1"/>
              <a:t>Ikeda</a:t>
            </a:r>
            <a:r>
              <a:rPr lang="tr-TR" altLang="ja-JP" sz="2400" dirty="0"/>
              <a:t> (KEK)	</a:t>
            </a:r>
          </a:p>
        </p:txBody>
      </p:sp>
    </p:spTree>
    <p:extLst>
      <p:ext uri="{BB962C8B-B14F-4D97-AF65-F5344CB8AC3E}">
        <p14:creationId xmlns:p14="http://schemas.microsoft.com/office/powerpoint/2010/main" val="261843144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8890000" cy="1143000"/>
          </a:xfrm>
        </p:spPr>
        <p:txBody>
          <a:bodyPr>
            <a:noAutofit/>
          </a:bodyPr>
          <a:lstStyle/>
          <a:p>
            <a:r>
              <a:rPr kumimoji="1" lang="en-US" altLang="ja-JP" sz="3200" dirty="0" smtClean="0">
                <a:solidFill>
                  <a:srgbClr val="0000FF"/>
                </a:solidFill>
                <a:latin typeface="Marker Felt"/>
                <a:cs typeface="Marker Felt"/>
              </a:rPr>
              <a:t>Commissioning phase 2  (2016 Jan. ~ May)</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211667" y="874889"/>
            <a:ext cx="8777111" cy="5983111"/>
          </a:xfrm>
        </p:spPr>
        <p:txBody>
          <a:bodyPr>
            <a:normAutofit fontScale="70000" lnSpcReduction="20000"/>
          </a:bodyPr>
          <a:lstStyle/>
          <a:p>
            <a:r>
              <a:rPr lang="en-US" altLang="ja-JP" dirty="0" smtClean="0"/>
              <a:t>Machine condition</a:t>
            </a:r>
          </a:p>
          <a:p>
            <a:pPr lvl="1"/>
            <a:r>
              <a:rPr lang="en-US" altLang="ja-JP" dirty="0" smtClean="0"/>
              <a:t>w/</a:t>
            </a:r>
            <a:r>
              <a:rPr kumimoji="1" lang="en-US" altLang="ja-JP" dirty="0" smtClean="0"/>
              <a:t> QCS, w/ Belle II</a:t>
            </a:r>
            <a:r>
              <a:rPr lang="en-US" altLang="ja-JP" dirty="0"/>
              <a:t> </a:t>
            </a:r>
            <a:r>
              <a:rPr lang="en-US" altLang="ja-JP" dirty="0" smtClean="0"/>
              <a:t>(w/o VXD),TOP detectors partially installed,  full accelerator tuning, no physics experiment </a:t>
            </a:r>
            <a:endParaRPr kumimoji="1" lang="en-US" altLang="ja-JP" dirty="0" smtClean="0"/>
          </a:p>
          <a:p>
            <a:r>
              <a:rPr lang="en-US" altLang="ja-JP" dirty="0" smtClean="0"/>
              <a:t>Tuning items</a:t>
            </a:r>
          </a:p>
          <a:p>
            <a:pPr lvl="1"/>
            <a:r>
              <a:rPr lang="en-US" altLang="ja-JP" dirty="0">
                <a:solidFill>
                  <a:srgbClr val="0000FF"/>
                </a:solidFill>
              </a:rPr>
              <a:t>O</a:t>
            </a:r>
            <a:r>
              <a:rPr lang="en-US" altLang="ja-JP" dirty="0" smtClean="0">
                <a:solidFill>
                  <a:srgbClr val="0000FF"/>
                </a:solidFill>
              </a:rPr>
              <a:t>ptics </a:t>
            </a:r>
            <a:r>
              <a:rPr lang="en-US" altLang="ja-JP" dirty="0">
                <a:solidFill>
                  <a:srgbClr val="0000FF"/>
                </a:solidFill>
              </a:rPr>
              <a:t>tuning</a:t>
            </a:r>
          </a:p>
          <a:p>
            <a:pPr lvl="2"/>
            <a:r>
              <a:rPr lang="en-US" altLang="ja-JP" dirty="0" smtClean="0"/>
              <a:t>Tentative target values of IP beta’s: </a:t>
            </a:r>
            <a:r>
              <a:rPr kumimoji="0" lang="en-US" altLang="ja-JP" dirty="0">
                <a:solidFill>
                  <a:srgbClr val="000000"/>
                </a:solidFill>
                <a:latin typeface="Helvetica Neue" charset="0"/>
                <a:ea typeface="ヒラギノ角ゴ Pro W3" charset="0"/>
                <a:cs typeface="Helvetica Neue" charset="0"/>
                <a:sym typeface="Helvetica Neue" charset="0"/>
              </a:rPr>
              <a:t>β</a:t>
            </a:r>
            <a:r>
              <a:rPr kumimoji="0" lang="en-US" altLang="ja-JP" baseline="-6000" dirty="0">
                <a:solidFill>
                  <a:srgbClr val="000000"/>
                </a:solidFill>
                <a:latin typeface="Helvetica Neue" charset="0"/>
                <a:ea typeface="ヒラギノ角ゴ Pro W3" charset="0"/>
                <a:cs typeface="Helvetica Neue" charset="0"/>
                <a:sym typeface="Helvetica Neue" charset="0"/>
              </a:rPr>
              <a:t>x</a:t>
            </a:r>
            <a:r>
              <a:rPr kumimoji="0" lang="en-US" altLang="ja-JP" dirty="0">
                <a:solidFill>
                  <a:srgbClr val="000000"/>
                </a:solidFill>
                <a:latin typeface="Helvetica Neue" charset="0"/>
                <a:ea typeface="ヒラギノ角ゴ Pro W3" charset="0"/>
                <a:cs typeface="Helvetica Neue" charset="0"/>
                <a:sym typeface="Helvetica Neue" charset="0"/>
              </a:rPr>
              <a:t>*: x4, β</a:t>
            </a:r>
            <a:r>
              <a:rPr kumimoji="0" lang="en-US" altLang="ja-JP" baseline="-6000" dirty="0">
                <a:solidFill>
                  <a:srgbClr val="000000"/>
                </a:solidFill>
                <a:latin typeface="Helvetica Neue" charset="0"/>
                <a:ea typeface="ヒラギノ角ゴ Pro W3" charset="0"/>
                <a:cs typeface="Helvetica Neue" charset="0"/>
                <a:sym typeface="Helvetica Neue" charset="0"/>
              </a:rPr>
              <a:t>y</a:t>
            </a:r>
            <a:r>
              <a:rPr kumimoji="0" lang="en-US" altLang="ja-JP" dirty="0">
                <a:solidFill>
                  <a:srgbClr val="000000"/>
                </a:solidFill>
                <a:latin typeface="Helvetica Neue" charset="0"/>
                <a:ea typeface="ヒラギノ角ゴ Pro W3" charset="0"/>
                <a:cs typeface="Helvetica Neue" charset="0"/>
                <a:sym typeface="Helvetica Neue" charset="0"/>
              </a:rPr>
              <a:t>*: </a:t>
            </a:r>
            <a:r>
              <a:rPr kumimoji="0" lang="en-US" altLang="ja-JP" dirty="0" smtClean="0">
                <a:solidFill>
                  <a:srgbClr val="000000"/>
                </a:solidFill>
                <a:latin typeface="Helvetica Neue" charset="0"/>
                <a:ea typeface="ヒラギノ角ゴ Pro W3" charset="0"/>
                <a:cs typeface="Helvetica Neue" charset="0"/>
                <a:sym typeface="Helvetica Neue" charset="0"/>
              </a:rPr>
              <a:t>x8</a:t>
            </a:r>
          </a:p>
          <a:p>
            <a:pPr lvl="2"/>
            <a:r>
              <a:rPr kumimoji="0" lang="en-US" altLang="ja-JP" dirty="0" smtClean="0">
                <a:solidFill>
                  <a:srgbClr val="000000"/>
                </a:solidFill>
                <a:latin typeface="+mj-lt"/>
                <a:ea typeface="ヒラギノ角ゴ Pro W3" charset="0"/>
                <a:cs typeface="Helvetica Neue" charset="0"/>
                <a:sym typeface="Helvetica Neue" charset="0"/>
              </a:rPr>
              <a:t>Optics tuning with QCS and Belle II solenoid</a:t>
            </a:r>
            <a:endParaRPr lang="en-US" altLang="ja-JP" dirty="0">
              <a:latin typeface="+mj-lt"/>
            </a:endParaRPr>
          </a:p>
          <a:p>
            <a:pPr lvl="2"/>
            <a:r>
              <a:rPr lang="en-US" altLang="ja-JP" dirty="0"/>
              <a:t>Low </a:t>
            </a:r>
            <a:r>
              <a:rPr lang="en-US" altLang="ja-JP" dirty="0" err="1"/>
              <a:t>emittance</a:t>
            </a:r>
            <a:r>
              <a:rPr lang="en-US" altLang="ja-JP" dirty="0"/>
              <a:t> tuning </a:t>
            </a:r>
            <a:r>
              <a:rPr lang="en-US" altLang="ja-JP" dirty="0" smtClean="0">
                <a:solidFill>
                  <a:srgbClr val="FF0000"/>
                </a:solidFill>
              </a:rPr>
              <a:t>w</a:t>
            </a:r>
            <a:r>
              <a:rPr lang="en-US" altLang="ja-JP" dirty="0">
                <a:solidFill>
                  <a:srgbClr val="FF0000"/>
                </a:solidFill>
              </a:rPr>
              <a:t>/</a:t>
            </a:r>
            <a:r>
              <a:rPr lang="en-US" altLang="ja-JP" dirty="0" smtClean="0">
                <a:solidFill>
                  <a:srgbClr val="FF0000"/>
                </a:solidFill>
              </a:rPr>
              <a:t> Belle II solenoid</a:t>
            </a:r>
          </a:p>
          <a:p>
            <a:pPr lvl="2"/>
            <a:r>
              <a:rPr lang="en-US" altLang="ja-JP" dirty="0" smtClean="0">
                <a:solidFill>
                  <a:srgbClr val="1E1C11"/>
                </a:solidFill>
              </a:rPr>
              <a:t>Optics tuning w/ beam collision</a:t>
            </a:r>
          </a:p>
          <a:p>
            <a:pPr lvl="1"/>
            <a:r>
              <a:rPr kumimoji="1" lang="en-US" altLang="ja-JP" dirty="0" smtClean="0">
                <a:solidFill>
                  <a:srgbClr val="0000FF"/>
                </a:solidFill>
              </a:rPr>
              <a:t>Detector beam background</a:t>
            </a:r>
          </a:p>
          <a:p>
            <a:pPr lvl="2"/>
            <a:r>
              <a:rPr lang="en-US" altLang="ja-JP" dirty="0" smtClean="0"/>
              <a:t>Study with Belle II detector, test of continuous injection</a:t>
            </a:r>
            <a:endParaRPr kumimoji="1" lang="en-US" altLang="ja-JP" dirty="0" smtClean="0"/>
          </a:p>
          <a:p>
            <a:pPr lvl="1"/>
            <a:r>
              <a:rPr lang="en-US" altLang="ja-JP" dirty="0" smtClean="0">
                <a:solidFill>
                  <a:srgbClr val="0000FF"/>
                </a:solidFill>
              </a:rPr>
              <a:t>Increase of beam currents (instability, RF power, vacuum issues)</a:t>
            </a:r>
          </a:p>
          <a:p>
            <a:pPr lvl="2"/>
            <a:r>
              <a:rPr lang="en-US" altLang="ja-JP" dirty="0" smtClean="0">
                <a:solidFill>
                  <a:schemeClr val="bg2">
                    <a:lumMod val="10000"/>
                  </a:schemeClr>
                </a:solidFill>
              </a:rPr>
              <a:t>Detector background may possibly give some restriction. </a:t>
            </a:r>
          </a:p>
          <a:p>
            <a:pPr lvl="2"/>
            <a:r>
              <a:rPr lang="en-US" altLang="ja-JP" dirty="0" smtClean="0">
                <a:solidFill>
                  <a:schemeClr val="bg2">
                    <a:lumMod val="10000"/>
                  </a:schemeClr>
                </a:solidFill>
              </a:rPr>
              <a:t>Continue upgrade for RF system (support ~70% of design beam currents)</a:t>
            </a:r>
          </a:p>
          <a:p>
            <a:pPr lvl="1"/>
            <a:r>
              <a:rPr kumimoji="1" lang="en-US" altLang="ja-JP" dirty="0" smtClean="0">
                <a:solidFill>
                  <a:srgbClr val="0000FF"/>
                </a:solidFill>
              </a:rPr>
              <a:t>Beam collision tuning</a:t>
            </a:r>
          </a:p>
          <a:p>
            <a:pPr lvl="2"/>
            <a:r>
              <a:rPr lang="en-US" altLang="ja-JP" dirty="0" smtClean="0"/>
              <a:t>Orbit feedback (fast feedback, dithering system)</a:t>
            </a:r>
          </a:p>
          <a:p>
            <a:pPr lvl="2"/>
            <a:r>
              <a:rPr kumimoji="1" lang="en-US" altLang="ja-JP" dirty="0" smtClean="0"/>
              <a:t>Collision tuning w/ “Nano-Beam” scheme</a:t>
            </a:r>
          </a:p>
          <a:p>
            <a:pPr lvl="1"/>
            <a:r>
              <a:rPr lang="en-US" altLang="ja-JP" dirty="0" smtClean="0">
                <a:solidFill>
                  <a:srgbClr val="0000FF"/>
                </a:solidFill>
              </a:rPr>
              <a:t>Luminosity tuning</a:t>
            </a:r>
          </a:p>
          <a:p>
            <a:pPr lvl="2"/>
            <a:r>
              <a:rPr lang="en-US" altLang="ja-JP" dirty="0" smtClean="0"/>
              <a:t>Tuning knobs (x-y coupling at IP etc.)</a:t>
            </a:r>
          </a:p>
          <a:p>
            <a:pPr lvl="2"/>
            <a:r>
              <a:rPr kumimoji="1" lang="en-US" altLang="ja-JP" sz="2900" dirty="0" smtClean="0">
                <a:solidFill>
                  <a:srgbClr val="FF0000"/>
                </a:solidFill>
              </a:rPr>
              <a:t>Target luminosity: 1 x 10</a:t>
            </a:r>
            <a:r>
              <a:rPr kumimoji="1" lang="en-US" altLang="ja-JP" sz="2900" baseline="30000" dirty="0" smtClean="0">
                <a:solidFill>
                  <a:srgbClr val="FF0000"/>
                </a:solidFill>
              </a:rPr>
              <a:t>34</a:t>
            </a:r>
            <a:r>
              <a:rPr kumimoji="1" lang="en-US" altLang="ja-JP" sz="2900" dirty="0" smtClean="0">
                <a:solidFill>
                  <a:srgbClr val="FF0000"/>
                </a:solidFill>
              </a:rPr>
              <a:t> cm</a:t>
            </a:r>
            <a:r>
              <a:rPr kumimoji="1" lang="en-US" altLang="ja-JP" sz="2900" baseline="30000" dirty="0" smtClean="0">
                <a:solidFill>
                  <a:srgbClr val="FF0000"/>
                </a:solidFill>
              </a:rPr>
              <a:t>-2</a:t>
            </a:r>
            <a:r>
              <a:rPr kumimoji="1" lang="en-US" altLang="ja-JP" sz="2900" dirty="0" smtClean="0">
                <a:solidFill>
                  <a:srgbClr val="FF0000"/>
                </a:solidFill>
              </a:rPr>
              <a:t> s</a:t>
            </a:r>
            <a:r>
              <a:rPr kumimoji="1" lang="en-US" altLang="ja-JP" sz="2900" baseline="30000" dirty="0" smtClean="0">
                <a:solidFill>
                  <a:srgbClr val="FF0000"/>
                </a:solidFill>
              </a:rPr>
              <a:t>-1</a:t>
            </a:r>
            <a:r>
              <a:rPr kumimoji="1" lang="en-US" altLang="ja-JP" sz="2900" dirty="0" smtClean="0">
                <a:solidFill>
                  <a:srgbClr val="FF0000"/>
                </a:solidFill>
              </a:rPr>
              <a:t> (design of KEKB)</a:t>
            </a:r>
          </a:p>
          <a:p>
            <a:pPr lvl="1"/>
            <a:endParaRPr kumimoji="1" lang="ja-JP" altLang="en-US" dirty="0"/>
          </a:p>
        </p:txBody>
      </p:sp>
      <p:sp>
        <p:nvSpPr>
          <p:cNvPr id="4" name="テキスト ボックス 3"/>
          <p:cNvSpPr txBox="1"/>
          <p:nvPr/>
        </p:nvSpPr>
        <p:spPr>
          <a:xfrm>
            <a:off x="6339058" y="665519"/>
            <a:ext cx="2095445" cy="584776"/>
          </a:xfrm>
          <a:prstGeom prst="rect">
            <a:avLst/>
          </a:prstGeom>
          <a:noFill/>
        </p:spPr>
        <p:txBody>
          <a:bodyPr wrap="none" rtlCol="0">
            <a:spAutoFit/>
          </a:bodyPr>
          <a:lstStyle/>
          <a:p>
            <a:r>
              <a:rPr kumimoji="1" lang="en-US" altLang="ja-JP" sz="3200" dirty="0" smtClean="0">
                <a:solidFill>
                  <a:srgbClr val="FF0000"/>
                </a:solidFill>
                <a:latin typeface="Marker Felt"/>
                <a:cs typeface="Marker Felt"/>
              </a:rPr>
              <a:t>Feb. </a:t>
            </a:r>
            <a:r>
              <a:rPr lang="en-US" altLang="ja-JP" sz="3200" dirty="0" smtClean="0">
                <a:solidFill>
                  <a:srgbClr val="FF0000"/>
                </a:solidFill>
                <a:latin typeface="Marker Felt"/>
                <a:cs typeface="Marker Felt"/>
              </a:rPr>
              <a:t>~ June</a:t>
            </a:r>
            <a:endParaRPr kumimoji="1" lang="ja-JP" altLang="en-US" sz="3200" dirty="0">
              <a:solidFill>
                <a:srgbClr val="FF0000"/>
              </a:solidFill>
              <a:latin typeface="Marker Felt"/>
              <a:cs typeface="Marker Felt"/>
            </a:endParaRPr>
          </a:p>
        </p:txBody>
      </p:sp>
    </p:spTree>
    <p:extLst>
      <p:ext uri="{BB962C8B-B14F-4D97-AF65-F5344CB8AC3E}">
        <p14:creationId xmlns:p14="http://schemas.microsoft.com/office/powerpoint/2010/main" val="362429229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3"/>
          <p:cNvSpPr>
            <a:spLocks noGrp="1"/>
          </p:cNvSpPr>
          <p:nvPr>
            <p:ph type="sldNum" sz="quarter" idx="10"/>
          </p:nvPr>
        </p:nvSpPr>
        <p:spPr/>
        <p:txBody>
          <a:bodyPr/>
          <a:lstStyle/>
          <a:p>
            <a:pPr>
              <a:defRPr/>
            </a:pPr>
            <a:fld id="{692EA10B-0606-254D-B122-A59FC55710F8}" type="slidenum">
              <a:rPr lang="en-US" altLang="ja-JP">
                <a:solidFill>
                  <a:srgbClr val="000000"/>
                </a:solidFill>
                <a:latin typeface="ヒラギノ角ゴ Pro W3"/>
                <a:ea typeface="ヒラギノ角ゴ Pro W3"/>
              </a:rPr>
              <a:pPr>
                <a:defRPr/>
              </a:pPr>
              <a:t>65</a:t>
            </a:fld>
            <a:endParaRPr lang="en-US" altLang="ja-JP">
              <a:solidFill>
                <a:srgbClr val="000000"/>
              </a:solidFill>
              <a:latin typeface="ヒラギノ角ゴ Pro W3"/>
              <a:ea typeface="ヒラギノ角ゴ Pro W3"/>
            </a:endParaRPr>
          </a:p>
        </p:txBody>
      </p:sp>
      <p:pic>
        <p:nvPicPr>
          <p:cNvPr id="901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39" y="1276945"/>
            <a:ext cx="6804422" cy="466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title"/>
          </p:nvPr>
        </p:nvSpPr>
        <p:spPr>
          <a:xfrm>
            <a:off x="401838" y="62508"/>
            <a:ext cx="8420695" cy="857250"/>
          </a:xfrm>
        </p:spPr>
        <p:txBody>
          <a:bodyPr/>
          <a:lstStyle/>
          <a:p>
            <a:pPr>
              <a:defRPr/>
            </a:pPr>
            <a:r>
              <a:rPr lang="en-US" altLang="ja-JP" dirty="0" smtClean="0">
                <a:solidFill>
                  <a:srgbClr val="0000FF"/>
                </a:solidFill>
                <a:latin typeface="Marker Felt"/>
                <a:cs typeface="Marker Felt"/>
              </a:rPr>
              <a:t>Detuned Optics (4x8)</a:t>
            </a:r>
          </a:p>
        </p:txBody>
      </p:sp>
      <p:sp>
        <p:nvSpPr>
          <p:cNvPr id="90116" name="Rectangle 3"/>
          <p:cNvSpPr>
            <a:spLocks/>
          </p:cNvSpPr>
          <p:nvPr/>
        </p:nvSpPr>
        <p:spPr bwMode="auto">
          <a:xfrm>
            <a:off x="401838" y="5904122"/>
            <a:ext cx="8420695"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642585" fontAlgn="base">
              <a:spcBef>
                <a:spcPct val="0"/>
              </a:spcBef>
              <a:spcAft>
                <a:spcPct val="0"/>
              </a:spcAft>
            </a:pPr>
            <a:r>
              <a:rPr kumimoji="0" lang="en-US" altLang="ja-JP" sz="2400" dirty="0">
                <a:solidFill>
                  <a:srgbClr val="FF0000"/>
                </a:solidFill>
                <a:latin typeface="Helvetica Neue" charset="0"/>
                <a:ea typeface="ヒラギノ角ゴ Pro W3" charset="0"/>
                <a:cs typeface="Helvetica Neue" charset="0"/>
                <a:sym typeface="Helvetica Neue" charset="0"/>
              </a:rPr>
              <a:t>β</a:t>
            </a:r>
            <a:r>
              <a:rPr kumimoji="0" lang="en-US" altLang="ja-JP" sz="2400" baseline="-6000" dirty="0">
                <a:solidFill>
                  <a:srgbClr val="FF0000"/>
                </a:solidFill>
                <a:latin typeface="Helvetica Neue" charset="0"/>
                <a:ea typeface="ヒラギノ角ゴ Pro W3" charset="0"/>
                <a:cs typeface="Helvetica Neue" charset="0"/>
                <a:sym typeface="Helvetica Neue" charset="0"/>
              </a:rPr>
              <a:t>x</a:t>
            </a:r>
            <a:r>
              <a:rPr kumimoji="0" lang="en-US" altLang="ja-JP" sz="2400" dirty="0">
                <a:solidFill>
                  <a:srgbClr val="FF0000"/>
                </a:solidFill>
                <a:latin typeface="Helvetica Neue" charset="0"/>
                <a:ea typeface="ヒラギノ角ゴ Pro W3" charset="0"/>
                <a:cs typeface="Helvetica Neue" charset="0"/>
                <a:sym typeface="Helvetica Neue" charset="0"/>
              </a:rPr>
              <a:t>*: x4, β</a:t>
            </a:r>
            <a:r>
              <a:rPr kumimoji="0" lang="en-US" altLang="ja-JP" sz="2400" baseline="-6000" dirty="0">
                <a:solidFill>
                  <a:srgbClr val="FF0000"/>
                </a:solidFill>
                <a:latin typeface="Helvetica Neue" charset="0"/>
                <a:ea typeface="ヒラギノ角ゴ Pro W3" charset="0"/>
                <a:cs typeface="Helvetica Neue" charset="0"/>
                <a:sym typeface="Helvetica Neue" charset="0"/>
              </a:rPr>
              <a:t>y</a:t>
            </a:r>
            <a:r>
              <a:rPr kumimoji="0" lang="en-US" altLang="ja-JP" sz="2400" dirty="0">
                <a:solidFill>
                  <a:srgbClr val="FF0000"/>
                </a:solidFill>
                <a:latin typeface="Helvetica Neue" charset="0"/>
                <a:ea typeface="ヒラギノ角ゴ Pro W3" charset="0"/>
                <a:cs typeface="Helvetica Neue" charset="0"/>
                <a:sym typeface="Helvetica Neue" charset="0"/>
              </a:rPr>
              <a:t>*: x8, </a:t>
            </a:r>
            <a:r>
              <a:rPr kumimoji="0" lang="en-US" altLang="ja-JP" sz="2400" dirty="0" smtClean="0">
                <a:solidFill>
                  <a:srgbClr val="FF0000"/>
                </a:solidFill>
                <a:latin typeface="Helvetica Neue" charset="0"/>
                <a:ea typeface="ヒラギノ角ゴ Pro W3" charset="0"/>
                <a:cs typeface="Helvetica Neue" charset="0"/>
                <a:sym typeface="Helvetica Neue" charset="0"/>
              </a:rPr>
              <a:t>x-y coupling </a:t>
            </a:r>
            <a:r>
              <a:rPr kumimoji="0" lang="en-US" altLang="ja-JP" sz="2400" dirty="0">
                <a:solidFill>
                  <a:srgbClr val="FF0000"/>
                </a:solidFill>
                <a:latin typeface="Helvetica Neue" charset="0"/>
                <a:ea typeface="ヒラギノ角ゴ Pro W3" charset="0"/>
                <a:cs typeface="Helvetica Neue" charset="0"/>
                <a:sym typeface="Helvetica Neue" charset="0"/>
              </a:rPr>
              <a:t>=2 %, </a:t>
            </a:r>
            <a:r>
              <a:rPr kumimoji="0" lang="en-US" altLang="ja-JP" sz="2400" dirty="0" err="1">
                <a:solidFill>
                  <a:srgbClr val="FF0000"/>
                </a:solidFill>
                <a:latin typeface="Helvetica Neue" charset="0"/>
                <a:ea typeface="ヒラギノ角ゴ Pro W3" charset="0"/>
                <a:cs typeface="Helvetica Neue" charset="0"/>
                <a:sym typeface="Helvetica Neue" charset="0"/>
              </a:rPr>
              <a:t>ξ</a:t>
            </a:r>
            <a:r>
              <a:rPr kumimoji="0" lang="en-US" altLang="ja-JP" sz="2400" baseline="-6000" dirty="0" err="1">
                <a:solidFill>
                  <a:srgbClr val="FF0000"/>
                </a:solidFill>
                <a:latin typeface="Helvetica Neue" charset="0"/>
                <a:ea typeface="ヒラギノ角ゴ Pro W3" charset="0"/>
                <a:cs typeface="Helvetica Neue" charset="0"/>
                <a:sym typeface="Helvetica Neue" charset="0"/>
              </a:rPr>
              <a:t>y</a:t>
            </a:r>
            <a:r>
              <a:rPr kumimoji="0" lang="en-US" altLang="ja-JP" sz="2400" dirty="0">
                <a:solidFill>
                  <a:srgbClr val="FF0000"/>
                </a:solidFill>
                <a:latin typeface="Helvetica Neue" charset="0"/>
                <a:ea typeface="ヒラギノ角ゴ Pro W3" charset="0"/>
                <a:cs typeface="Helvetica Neue" charset="0"/>
                <a:sym typeface="Helvetica Neue" charset="0"/>
              </a:rPr>
              <a:t> ~ 0.025, I</a:t>
            </a:r>
            <a:r>
              <a:rPr kumimoji="0" lang="en-US" altLang="ja-JP" sz="2400" baseline="-6000" dirty="0">
                <a:solidFill>
                  <a:srgbClr val="FF0000"/>
                </a:solidFill>
                <a:latin typeface="Helvetica Neue" charset="0"/>
                <a:ea typeface="ヒラギノ角ゴ Pro W3" charset="0"/>
                <a:cs typeface="Helvetica Neue" charset="0"/>
                <a:sym typeface="Helvetica Neue" charset="0"/>
              </a:rPr>
              <a:t>LER</a:t>
            </a:r>
            <a:r>
              <a:rPr kumimoji="0" lang="en-US" altLang="ja-JP" sz="2400" dirty="0">
                <a:solidFill>
                  <a:srgbClr val="FF0000"/>
                </a:solidFill>
                <a:latin typeface="Helvetica Neue" charset="0"/>
                <a:ea typeface="ヒラギノ角ゴ Pro W3" charset="0"/>
                <a:cs typeface="Helvetica Neue" charset="0"/>
                <a:sym typeface="Helvetica Neue" charset="0"/>
              </a:rPr>
              <a:t> = 1 A. </a:t>
            </a:r>
          </a:p>
        </p:txBody>
      </p:sp>
      <p:sp>
        <p:nvSpPr>
          <p:cNvPr id="90117" name="Rectangle 4"/>
          <p:cNvSpPr>
            <a:spLocks/>
          </p:cNvSpPr>
          <p:nvPr/>
        </p:nvSpPr>
        <p:spPr bwMode="auto">
          <a:xfrm>
            <a:off x="2777133" y="1732360"/>
            <a:ext cx="2982516" cy="27682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18" name="Rectangle 5"/>
          <p:cNvSpPr>
            <a:spLocks/>
          </p:cNvSpPr>
          <p:nvPr/>
        </p:nvSpPr>
        <p:spPr bwMode="auto">
          <a:xfrm>
            <a:off x="884039" y="861342"/>
            <a:ext cx="690671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642585" fontAlgn="base">
              <a:spcBef>
                <a:spcPct val="0"/>
              </a:spcBef>
              <a:spcAft>
                <a:spcPct val="0"/>
              </a:spcAft>
            </a:pPr>
            <a:r>
              <a:rPr kumimoji="0" lang="en-US" altLang="ja-JP" sz="2500" dirty="0" smtClean="0">
                <a:solidFill>
                  <a:srgbClr val="000000"/>
                </a:solidFill>
                <a:latin typeface="Helvetica Neue" charset="0"/>
                <a:ea typeface="ヒラギノ角ゴ Pro W3" charset="0"/>
                <a:cs typeface="Helvetica Neue" charset="0"/>
                <a:sym typeface="Helvetica Neue" charset="0"/>
              </a:rPr>
              <a:t>Example of machine parameters </a:t>
            </a:r>
            <a:r>
              <a:rPr kumimoji="0" lang="en-US" altLang="ja-JP" sz="2500" dirty="0">
                <a:solidFill>
                  <a:srgbClr val="000000"/>
                </a:solidFill>
                <a:latin typeface="Helvetica Neue" charset="0"/>
                <a:ea typeface="ヒラギノ角ゴ Pro W3" charset="0"/>
                <a:cs typeface="Helvetica Neue" charset="0"/>
                <a:sym typeface="Helvetica Neue" charset="0"/>
              </a:rPr>
              <a:t>for 10</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34</a:t>
            </a:r>
            <a:r>
              <a:rPr kumimoji="0" lang="en-US" altLang="ja-JP" sz="2500" dirty="0">
                <a:solidFill>
                  <a:srgbClr val="000000"/>
                </a:solidFill>
                <a:latin typeface="Helvetica Neue" charset="0"/>
                <a:ea typeface="ヒラギノ角ゴ Pro W3" charset="0"/>
                <a:cs typeface="Helvetica Neue" charset="0"/>
                <a:sym typeface="Helvetica Neue" charset="0"/>
              </a:rPr>
              <a:t> cm</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-2</a:t>
            </a:r>
            <a:r>
              <a:rPr kumimoji="0" lang="en-US" altLang="ja-JP" sz="2500" dirty="0">
                <a:solidFill>
                  <a:srgbClr val="000000"/>
                </a:solidFill>
                <a:latin typeface="Helvetica Neue" charset="0"/>
                <a:ea typeface="ヒラギノ角ゴ Pro W3" charset="0"/>
                <a:cs typeface="Helvetica Neue" charset="0"/>
                <a:sym typeface="Helvetica Neue" charset="0"/>
              </a:rPr>
              <a:t>s</a:t>
            </a:r>
            <a:r>
              <a:rPr kumimoji="0" lang="en-US" altLang="ja-JP" sz="2500" baseline="32000" dirty="0">
                <a:solidFill>
                  <a:srgbClr val="000000"/>
                </a:solidFill>
                <a:latin typeface="Helvetica Neue" charset="0"/>
                <a:ea typeface="ヒラギノ角ゴ Pro W3" charset="0"/>
                <a:cs typeface="Helvetica Neue" charset="0"/>
                <a:sym typeface="Helvetica Neue" charset="0"/>
              </a:rPr>
              <a:t>-1</a:t>
            </a:r>
          </a:p>
        </p:txBody>
      </p:sp>
      <p:sp>
        <p:nvSpPr>
          <p:cNvPr id="90119" name="Rectangle 6"/>
          <p:cNvSpPr>
            <a:spLocks/>
          </p:cNvSpPr>
          <p:nvPr/>
        </p:nvSpPr>
        <p:spPr bwMode="auto">
          <a:xfrm>
            <a:off x="1741300" y="3893344"/>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0" name="Rectangle 7"/>
          <p:cNvSpPr>
            <a:spLocks/>
          </p:cNvSpPr>
          <p:nvPr/>
        </p:nvSpPr>
        <p:spPr bwMode="auto">
          <a:xfrm>
            <a:off x="5000636" y="3893344"/>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1" name="Rectangle 8"/>
          <p:cNvSpPr>
            <a:spLocks/>
          </p:cNvSpPr>
          <p:nvPr/>
        </p:nvSpPr>
        <p:spPr bwMode="auto">
          <a:xfrm>
            <a:off x="1741300" y="3661172"/>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2" name="Rectangle 9"/>
          <p:cNvSpPr>
            <a:spLocks/>
          </p:cNvSpPr>
          <p:nvPr/>
        </p:nvSpPr>
        <p:spPr bwMode="auto">
          <a:xfrm>
            <a:off x="5000636" y="3652242"/>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3" name="Rectangle 10"/>
          <p:cNvSpPr>
            <a:spLocks/>
          </p:cNvSpPr>
          <p:nvPr/>
        </p:nvSpPr>
        <p:spPr bwMode="auto">
          <a:xfrm>
            <a:off x="5000636" y="3161109"/>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90124" name="Rectangle 11"/>
          <p:cNvSpPr>
            <a:spLocks/>
          </p:cNvSpPr>
          <p:nvPr/>
        </p:nvSpPr>
        <p:spPr bwMode="auto">
          <a:xfrm>
            <a:off x="1723441" y="3152180"/>
            <a:ext cx="759023" cy="17859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642585" fontAlgn="base">
              <a:spcBef>
                <a:spcPct val="0"/>
              </a:spcBef>
              <a:spcAft>
                <a:spcPct val="0"/>
              </a:spcAft>
            </a:pPr>
            <a:endParaRPr kumimoji="0" lang="ja-JP" altLang="en-US" sz="3000">
              <a:solidFill>
                <a:srgbClr val="000000"/>
              </a:solidFill>
              <a:latin typeface="ヒラギノ角ゴ Pro W3" charset="0"/>
              <a:ea typeface="ヒラギノ角ゴ Pro W3" charset="0"/>
              <a:cs typeface="ヒラギノ角ゴ Pro W3" charset="0"/>
              <a:sym typeface="ヒラギノ角ゴ Pro W3" charset="0"/>
            </a:endParaRPr>
          </a:p>
        </p:txBody>
      </p:sp>
    </p:spTree>
    <p:extLst>
      <p:ext uri="{BB962C8B-B14F-4D97-AF65-F5344CB8AC3E}">
        <p14:creationId xmlns:p14="http://schemas.microsoft.com/office/powerpoint/2010/main" val="2454216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778" y="0"/>
            <a:ext cx="8890000" cy="1143000"/>
          </a:xfrm>
        </p:spPr>
        <p:txBody>
          <a:bodyPr>
            <a:noAutofit/>
          </a:bodyPr>
          <a:lstStyle/>
          <a:p>
            <a:r>
              <a:rPr kumimoji="1" lang="en-US" altLang="ja-JP" sz="3200" dirty="0" smtClean="0">
                <a:solidFill>
                  <a:srgbClr val="0000FF"/>
                </a:solidFill>
                <a:latin typeface="Marker Felt"/>
                <a:cs typeface="Marker Felt"/>
              </a:rPr>
              <a:t>Commissioning phase 3  (2016 Oct. ~ )</a:t>
            </a:r>
            <a:endParaRPr kumimoji="1" lang="ja-JP" altLang="en-US" sz="3200" dirty="0">
              <a:solidFill>
                <a:srgbClr val="0000FF"/>
              </a:solidFill>
              <a:latin typeface="Marker Felt"/>
              <a:cs typeface="Marker Felt"/>
            </a:endParaRPr>
          </a:p>
        </p:txBody>
      </p:sp>
      <p:sp>
        <p:nvSpPr>
          <p:cNvPr id="3" name="コンテンツ プレースホルダー 2"/>
          <p:cNvSpPr>
            <a:spLocks noGrp="1"/>
          </p:cNvSpPr>
          <p:nvPr>
            <p:ph idx="1"/>
          </p:nvPr>
        </p:nvSpPr>
        <p:spPr>
          <a:xfrm>
            <a:off x="211667" y="874889"/>
            <a:ext cx="8777111" cy="5983111"/>
          </a:xfrm>
        </p:spPr>
        <p:txBody>
          <a:bodyPr>
            <a:normAutofit fontScale="77500" lnSpcReduction="20000"/>
          </a:bodyPr>
          <a:lstStyle/>
          <a:p>
            <a:r>
              <a:rPr lang="en-US" altLang="ja-JP" dirty="0" smtClean="0"/>
              <a:t>Machine condition</a:t>
            </a:r>
          </a:p>
          <a:p>
            <a:pPr lvl="1"/>
            <a:r>
              <a:rPr lang="en-US" altLang="ja-JP" dirty="0" smtClean="0"/>
              <a:t>Full set of Belle II, Physics experiment will start.</a:t>
            </a:r>
          </a:p>
          <a:p>
            <a:pPr lvl="2"/>
            <a:r>
              <a:rPr lang="en-US" altLang="ja-JP" dirty="0" smtClean="0"/>
              <a:t>Maybe s</a:t>
            </a:r>
            <a:r>
              <a:rPr kumimoji="1" lang="en-US" altLang="ja-JP" dirty="0" smtClean="0"/>
              <a:t>ome TOP counters will be delayed.</a:t>
            </a:r>
          </a:p>
          <a:p>
            <a:r>
              <a:rPr lang="en-US" altLang="ja-JP" dirty="0" smtClean="0"/>
              <a:t>Tuning items</a:t>
            </a:r>
          </a:p>
          <a:p>
            <a:pPr lvl="1"/>
            <a:r>
              <a:rPr lang="en-US" altLang="ja-JP" dirty="0">
                <a:solidFill>
                  <a:srgbClr val="0000FF"/>
                </a:solidFill>
              </a:rPr>
              <a:t>O</a:t>
            </a:r>
            <a:r>
              <a:rPr lang="en-US" altLang="ja-JP" dirty="0" smtClean="0">
                <a:solidFill>
                  <a:srgbClr val="0000FF"/>
                </a:solidFill>
              </a:rPr>
              <a:t>ptics </a:t>
            </a:r>
            <a:r>
              <a:rPr lang="en-US" altLang="ja-JP" dirty="0">
                <a:solidFill>
                  <a:srgbClr val="0000FF"/>
                </a:solidFill>
              </a:rPr>
              <a:t>tuning</a:t>
            </a:r>
          </a:p>
          <a:p>
            <a:pPr lvl="2"/>
            <a:r>
              <a:rPr lang="en-US" altLang="ja-JP" dirty="0" smtClean="0"/>
              <a:t>Toward design values of IP beta’s </a:t>
            </a:r>
          </a:p>
          <a:p>
            <a:pPr lvl="3"/>
            <a:r>
              <a:rPr lang="en-US" altLang="ja-JP" dirty="0" smtClean="0">
                <a:solidFill>
                  <a:srgbClr val="FF0000"/>
                </a:solidFill>
              </a:rPr>
              <a:t>Maybe it will take several years.</a:t>
            </a:r>
            <a:endParaRPr lang="en-US" altLang="ja-JP" dirty="0">
              <a:solidFill>
                <a:srgbClr val="FF0000"/>
              </a:solidFill>
            </a:endParaRPr>
          </a:p>
          <a:p>
            <a:pPr lvl="2"/>
            <a:r>
              <a:rPr lang="en-US" altLang="ja-JP" dirty="0"/>
              <a:t>Low </a:t>
            </a:r>
            <a:r>
              <a:rPr lang="en-US" altLang="ja-JP" dirty="0" err="1"/>
              <a:t>emittance</a:t>
            </a:r>
            <a:r>
              <a:rPr lang="en-US" altLang="ja-JP" dirty="0"/>
              <a:t> </a:t>
            </a:r>
            <a:r>
              <a:rPr lang="en-US" altLang="ja-JP" dirty="0" smtClean="0"/>
              <a:t>tuning: </a:t>
            </a:r>
          </a:p>
          <a:p>
            <a:pPr lvl="3"/>
            <a:r>
              <a:rPr lang="en-US" altLang="ja-JP" dirty="0" smtClean="0"/>
              <a:t>Design values for vertical </a:t>
            </a:r>
            <a:r>
              <a:rPr lang="en-US" altLang="ja-JP" dirty="0" err="1" smtClean="0"/>
              <a:t>emittances</a:t>
            </a:r>
            <a:r>
              <a:rPr lang="en-US" altLang="ja-JP" dirty="0" smtClean="0"/>
              <a:t> are very small. Demonstration of feasibility  of TLEP.</a:t>
            </a:r>
          </a:p>
          <a:p>
            <a:pPr lvl="2"/>
            <a:r>
              <a:rPr lang="en-US" altLang="ja-JP" dirty="0" smtClean="0">
                <a:solidFill>
                  <a:srgbClr val="1E1C11"/>
                </a:solidFill>
              </a:rPr>
              <a:t>Optics tuning w/ beam-beam effect</a:t>
            </a:r>
          </a:p>
          <a:p>
            <a:pPr lvl="1"/>
            <a:r>
              <a:rPr kumimoji="1" lang="en-US" altLang="ja-JP" dirty="0" smtClean="0">
                <a:solidFill>
                  <a:srgbClr val="0000FF"/>
                </a:solidFill>
              </a:rPr>
              <a:t>Detector beam background</a:t>
            </a:r>
          </a:p>
          <a:p>
            <a:pPr lvl="2"/>
            <a:r>
              <a:rPr lang="en-US" altLang="ja-JP" dirty="0" smtClean="0"/>
              <a:t>Establishment of continuous injection (azimuthal VETO)</a:t>
            </a:r>
            <a:endParaRPr kumimoji="1" lang="en-US" altLang="ja-JP" dirty="0" smtClean="0"/>
          </a:p>
          <a:p>
            <a:pPr lvl="1"/>
            <a:r>
              <a:rPr lang="en-US" altLang="ja-JP" dirty="0" smtClean="0">
                <a:solidFill>
                  <a:srgbClr val="0000FF"/>
                </a:solidFill>
              </a:rPr>
              <a:t>Increase of beam currents</a:t>
            </a:r>
          </a:p>
          <a:p>
            <a:pPr lvl="2"/>
            <a:r>
              <a:rPr lang="en-US" altLang="ja-JP" dirty="0" smtClean="0">
                <a:solidFill>
                  <a:schemeClr val="bg2">
                    <a:lumMod val="10000"/>
                  </a:schemeClr>
                </a:solidFill>
              </a:rPr>
              <a:t>Design values are as twice high as those of KEKB.</a:t>
            </a:r>
          </a:p>
          <a:p>
            <a:pPr lvl="1"/>
            <a:r>
              <a:rPr lang="en-US" altLang="ja-JP" dirty="0" smtClean="0">
                <a:solidFill>
                  <a:srgbClr val="0000FF"/>
                </a:solidFill>
              </a:rPr>
              <a:t>Luminosity tuning</a:t>
            </a:r>
          </a:p>
          <a:p>
            <a:pPr lvl="2"/>
            <a:r>
              <a:rPr lang="en-US" altLang="ja-JP" dirty="0" smtClean="0">
                <a:solidFill>
                  <a:srgbClr val="1E1C11"/>
                </a:solidFill>
              </a:rPr>
              <a:t>Study on effects of lattice non-linearity and space-charge</a:t>
            </a:r>
          </a:p>
          <a:p>
            <a:pPr lvl="2"/>
            <a:r>
              <a:rPr kumimoji="1" lang="en-US" altLang="ja-JP" dirty="0" smtClean="0"/>
              <a:t>Stability of tuning will be an important issue. (continuous optics correction?)</a:t>
            </a:r>
            <a:endParaRPr kumimoji="1" lang="ja-JP" altLang="en-US" dirty="0"/>
          </a:p>
        </p:txBody>
      </p:sp>
    </p:spTree>
    <p:extLst>
      <p:ext uri="{BB962C8B-B14F-4D97-AF65-F5344CB8AC3E}">
        <p14:creationId xmlns:p14="http://schemas.microsoft.com/office/powerpoint/2010/main" val="218040484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00FF"/>
                </a:solidFill>
                <a:latin typeface="Marker Felt"/>
                <a:cs typeface="Marker Felt"/>
              </a:rPr>
              <a:t>Difficulty of </a:t>
            </a:r>
            <a:r>
              <a:rPr lang="en-US" altLang="ja-JP" dirty="0" err="1" smtClean="0">
                <a:solidFill>
                  <a:srgbClr val="0000FF"/>
                </a:solidFill>
                <a:latin typeface="Marker Felt"/>
                <a:cs typeface="Marker Felt"/>
              </a:rPr>
              <a:t>SuperKEKB</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The commissioning phase 3 will be the most critical phase.</a:t>
            </a:r>
          </a:p>
          <a:p>
            <a:pPr lvl="1"/>
            <a:r>
              <a:rPr lang="en-US" altLang="ja-JP" dirty="0" smtClean="0"/>
              <a:t>The true difficulty of </a:t>
            </a:r>
            <a:r>
              <a:rPr lang="en-US" altLang="ja-JP" dirty="0" err="1" smtClean="0"/>
              <a:t>SupeKEKB</a:t>
            </a:r>
            <a:r>
              <a:rPr lang="en-US" altLang="ja-JP" dirty="0" smtClean="0"/>
              <a:t> will be recognized in this phase.</a:t>
            </a:r>
          </a:p>
          <a:p>
            <a:pPr lvl="2"/>
            <a:r>
              <a:rPr lang="en-US" altLang="ja-JP" dirty="0" smtClean="0"/>
              <a:t>Corrections of machine errors seem the key issue.</a:t>
            </a:r>
          </a:p>
          <a:p>
            <a:pPr lvl="2"/>
            <a:r>
              <a:rPr lang="en-US" altLang="ja-JP" dirty="0" smtClean="0"/>
              <a:t>Stability of machine condition seems important.</a:t>
            </a:r>
          </a:p>
          <a:p>
            <a:pPr lvl="3"/>
            <a:r>
              <a:rPr lang="en-US" altLang="ja-JP" dirty="0" smtClean="0"/>
              <a:t>Continuous optics correction?</a:t>
            </a:r>
          </a:p>
          <a:p>
            <a:pPr lvl="1"/>
            <a:r>
              <a:rPr kumimoji="1" lang="en-US" altLang="ja-JP" dirty="0" smtClean="0"/>
              <a:t>Some unknown difficulties will possibly appear. </a:t>
            </a:r>
          </a:p>
          <a:p>
            <a:pPr lvl="1"/>
            <a:r>
              <a:rPr lang="en-US" altLang="ja-JP" dirty="0">
                <a:solidFill>
                  <a:srgbClr val="FF0000"/>
                </a:solidFill>
              </a:rPr>
              <a:t>My personal impression: Important milestone of luminosity: 1 x 10</a:t>
            </a:r>
            <a:r>
              <a:rPr lang="en-US" altLang="ja-JP" baseline="30000" dirty="0">
                <a:solidFill>
                  <a:srgbClr val="FF0000"/>
                </a:solidFill>
              </a:rPr>
              <a:t>35</a:t>
            </a:r>
            <a:r>
              <a:rPr lang="en-US" altLang="ja-JP" dirty="0">
                <a:solidFill>
                  <a:srgbClr val="FF0000"/>
                </a:solidFill>
              </a:rPr>
              <a:t> cm</a:t>
            </a:r>
            <a:r>
              <a:rPr lang="en-US" altLang="ja-JP" baseline="30000" dirty="0">
                <a:solidFill>
                  <a:srgbClr val="FF0000"/>
                </a:solidFill>
              </a:rPr>
              <a:t>-2</a:t>
            </a:r>
            <a:r>
              <a:rPr lang="en-US" altLang="ja-JP" dirty="0">
                <a:solidFill>
                  <a:srgbClr val="FF0000"/>
                </a:solidFill>
              </a:rPr>
              <a:t> s</a:t>
            </a:r>
            <a:r>
              <a:rPr lang="en-US" altLang="ja-JP" baseline="30000" dirty="0">
                <a:solidFill>
                  <a:srgbClr val="FF0000"/>
                </a:solidFill>
              </a:rPr>
              <a:t>-</a:t>
            </a:r>
            <a:r>
              <a:rPr lang="en-US" altLang="ja-JP" baseline="30000" dirty="0" smtClean="0">
                <a:solidFill>
                  <a:srgbClr val="FF0000"/>
                </a:solidFill>
              </a:rPr>
              <a:t>1</a:t>
            </a:r>
            <a:r>
              <a:rPr lang="en-US" altLang="ja-JP" dirty="0" smtClean="0">
                <a:solidFill>
                  <a:srgbClr val="FF0000"/>
                </a:solidFill>
              </a:rPr>
              <a:t>. </a:t>
            </a:r>
            <a:endParaRPr lang="en-US" altLang="ja-JP" dirty="0">
              <a:solidFill>
                <a:srgbClr val="FF0000"/>
              </a:solidFill>
            </a:endParaRPr>
          </a:p>
        </p:txBody>
      </p:sp>
    </p:spTree>
    <p:extLst>
      <p:ext uri="{BB962C8B-B14F-4D97-AF65-F5344CB8AC3E}">
        <p14:creationId xmlns:p14="http://schemas.microsoft.com/office/powerpoint/2010/main" val="26533951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926455" y="1302619"/>
            <a:ext cx="7139285" cy="5316512"/>
          </a:xfrm>
          <a:prstGeom prst="rect">
            <a:avLst/>
          </a:prstGeom>
          <a:solidFill>
            <a:schemeClr val="bg2"/>
          </a:solidFill>
          <a:ln>
            <a:noFill/>
          </a:ln>
          <a:effectLst/>
        </p:spPr>
        <p:txBody>
          <a:bodyPr lIns="64291" tIns="32146" rIns="64291" bIns="32146"/>
          <a:lstStyle/>
          <a:p>
            <a:pPr>
              <a:defRPr/>
            </a:pPr>
            <a:endParaRPr lang="ja-JP" altLang="en-US"/>
          </a:p>
        </p:txBody>
      </p:sp>
      <p:pic>
        <p:nvPicPr>
          <p:cNvPr id="1331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0065" y="1452191"/>
            <a:ext cx="6582296" cy="48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89297" y="276820"/>
            <a:ext cx="8992195" cy="919758"/>
          </a:xfrm>
        </p:spPr>
        <p:txBody>
          <a:bodyPr/>
          <a:lstStyle/>
          <a:p>
            <a:pPr>
              <a:defRPr/>
            </a:pPr>
            <a:r>
              <a:rPr kumimoji="0" lang="en-US" altLang="ja-JP" sz="3800" b="1" dirty="0" err="1">
                <a:solidFill>
                  <a:srgbClr val="0000FF"/>
                </a:solidFill>
                <a:latin typeface="Marker Felt"/>
                <a:cs typeface="Marker Felt"/>
                <a:sym typeface="Helvetica Neue" charset="0"/>
              </a:rPr>
              <a:t>SuperKEKB</a:t>
            </a:r>
            <a:r>
              <a:rPr kumimoji="0" lang="en-US" altLang="ja-JP" sz="3800" b="1" dirty="0">
                <a:solidFill>
                  <a:srgbClr val="0000FF"/>
                </a:solidFill>
                <a:latin typeface="Marker Felt"/>
                <a:cs typeface="Marker Felt"/>
                <a:sym typeface="Helvetica Neue" charset="0"/>
              </a:rPr>
              <a:t> luminosity projection</a:t>
            </a:r>
            <a:endParaRPr kumimoji="0" lang="en-US" altLang="ja-JP" sz="3800" b="1" dirty="0">
              <a:solidFill>
                <a:srgbClr val="0000FF"/>
              </a:solidFill>
              <a:latin typeface="Marker Felt"/>
              <a:ea typeface="ヒラギノ角ゴ ProN W6" charset="0"/>
              <a:cs typeface="Marker Felt"/>
              <a:sym typeface="Helvetica Neue" charset="0"/>
            </a:endParaRPr>
          </a:p>
        </p:txBody>
      </p:sp>
      <p:sp>
        <p:nvSpPr>
          <p:cNvPr id="13315" name="Rectangle 3"/>
          <p:cNvSpPr>
            <a:spLocks/>
          </p:cNvSpPr>
          <p:nvPr/>
        </p:nvSpPr>
        <p:spPr bwMode="auto">
          <a:xfrm>
            <a:off x="2959076" y="2049274"/>
            <a:ext cx="2504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i="1">
                <a:solidFill>
                  <a:schemeClr val="tx1"/>
                </a:solidFill>
                <a:effectLst>
                  <a:outerShdw blurRad="38100" dist="38100" dir="2700000" algn="tl">
                    <a:srgbClr val="000000"/>
                  </a:outerShdw>
                </a:effectLst>
                <a:ea typeface="ＭＳ Ｐゴシック" charset="0"/>
                <a:cs typeface="Hoefler Text" charset="0"/>
              </a:rPr>
              <a:t>Goal of Belle II/SuperKEKB</a:t>
            </a:r>
          </a:p>
        </p:txBody>
      </p:sp>
      <p:sp>
        <p:nvSpPr>
          <p:cNvPr id="13316" name="Line 4"/>
          <p:cNvSpPr>
            <a:spLocks noChangeShapeType="1"/>
          </p:cNvSpPr>
          <p:nvPr/>
        </p:nvSpPr>
        <p:spPr bwMode="auto">
          <a:xfrm>
            <a:off x="2089547" y="2509242"/>
            <a:ext cx="5416972" cy="0"/>
          </a:xfrm>
          <a:prstGeom prst="line">
            <a:avLst/>
          </a:prstGeom>
          <a:noFill/>
          <a:ln w="50800" cap="flat">
            <a:solidFill>
              <a:srgbClr val="E6578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13318" name="Rectangle 6"/>
          <p:cNvSpPr>
            <a:spLocks/>
          </p:cNvSpPr>
          <p:nvPr/>
        </p:nvSpPr>
        <p:spPr bwMode="auto">
          <a:xfrm>
            <a:off x="6154787" y="3916530"/>
            <a:ext cx="1189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300" b="1">
                <a:effectLst>
                  <a:outerShdw blurRad="38100" dist="38100" dir="2700000" algn="tl">
                    <a:srgbClr val="000000"/>
                  </a:outerShdw>
                </a:effectLst>
                <a:latin typeface="Helvetica Neue" charset="0"/>
                <a:ea typeface="ＭＳ Ｐゴシック" charset="0"/>
                <a:cs typeface="Helvetica Neue" charset="0"/>
                <a:sym typeface="Helvetica Neue" charset="0"/>
              </a:rPr>
              <a:t>9 months/year</a:t>
            </a:r>
          </a:p>
          <a:p>
            <a:pPr>
              <a:defRPr/>
            </a:pPr>
            <a:r>
              <a:rPr lang="en-US" altLang="ja-JP" sz="1300" b="1">
                <a:effectLst>
                  <a:outerShdw blurRad="38100" dist="38100" dir="2700000" algn="tl">
                    <a:srgbClr val="000000"/>
                  </a:outerShdw>
                </a:effectLst>
                <a:latin typeface="Helvetica Neue" charset="0"/>
                <a:ea typeface="ＭＳ Ｐゴシック" charset="0"/>
                <a:cs typeface="Helvetica Neue" charset="0"/>
                <a:sym typeface="Helvetica Neue" charset="0"/>
              </a:rPr>
              <a:t>20 days/month</a:t>
            </a:r>
          </a:p>
        </p:txBody>
      </p:sp>
      <p:sp>
        <p:nvSpPr>
          <p:cNvPr id="13319" name="Rectangle 7"/>
          <p:cNvSpPr>
            <a:spLocks/>
          </p:cNvSpPr>
          <p:nvPr/>
        </p:nvSpPr>
        <p:spPr bwMode="auto">
          <a:xfrm>
            <a:off x="3174504" y="4506843"/>
            <a:ext cx="2275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Commissioning starts</a:t>
            </a:r>
          </a:p>
          <a:p>
            <a:pPr>
              <a:defRPr/>
            </a:pPr>
            <a:r>
              <a:rPr lang="en-US" altLang="ja-JP" sz="1700" b="1">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in early 2015.</a:t>
            </a:r>
          </a:p>
        </p:txBody>
      </p:sp>
      <p:sp>
        <p:nvSpPr>
          <p:cNvPr id="13321" name="Line 9"/>
          <p:cNvSpPr>
            <a:spLocks noChangeShapeType="1"/>
          </p:cNvSpPr>
          <p:nvPr/>
        </p:nvSpPr>
        <p:spPr bwMode="auto">
          <a:xfrm>
            <a:off x="2267025" y="5607844"/>
            <a:ext cx="1286991" cy="0"/>
          </a:xfrm>
          <a:prstGeom prst="line">
            <a:avLst/>
          </a:prstGeom>
          <a:noFill/>
          <a:ln w="254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13322" name="Rectangle 10"/>
          <p:cNvSpPr>
            <a:spLocks/>
          </p:cNvSpPr>
          <p:nvPr/>
        </p:nvSpPr>
        <p:spPr bwMode="auto">
          <a:xfrm>
            <a:off x="2267025" y="4971187"/>
            <a:ext cx="1218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a:effectLst>
                  <a:outerShdw blurRad="38100" dist="38100" dir="2700000" algn="tl">
                    <a:srgbClr val="000000"/>
                  </a:outerShdw>
                </a:effectLst>
                <a:latin typeface="Helvetica Neue" charset="0"/>
                <a:ea typeface="ＭＳ Ｐゴシック" charset="0"/>
                <a:cs typeface="Helvetica Neue" charset="0"/>
                <a:sym typeface="Helvetica Neue" charset="0"/>
              </a:rPr>
              <a:t>Shutdown</a:t>
            </a:r>
          </a:p>
          <a:p>
            <a:pPr>
              <a:defRPr/>
            </a:pPr>
            <a:r>
              <a:rPr lang="en-US" altLang="ja-JP" sz="1700" b="1">
                <a:effectLst>
                  <a:outerShdw blurRad="38100" dist="38100" dir="2700000" algn="tl">
                    <a:srgbClr val="000000"/>
                  </a:outerShdw>
                </a:effectLst>
                <a:latin typeface="Helvetica Neue" charset="0"/>
                <a:ea typeface="ＭＳ Ｐゴシック" charset="0"/>
                <a:cs typeface="Helvetica Neue" charset="0"/>
                <a:sym typeface="Helvetica Neue" charset="0"/>
              </a:rPr>
              <a:t>for upgrade</a:t>
            </a:r>
          </a:p>
        </p:txBody>
      </p:sp>
      <p:sp>
        <p:nvSpPr>
          <p:cNvPr id="13323" name="Rectangle 11"/>
          <p:cNvSpPr>
            <a:spLocks/>
          </p:cNvSpPr>
          <p:nvPr/>
        </p:nvSpPr>
        <p:spPr bwMode="auto">
          <a:xfrm rot="-5400000">
            <a:off x="599728" y="2784373"/>
            <a:ext cx="18210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Integrated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(ab</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4" name="Rectangle 12"/>
          <p:cNvSpPr>
            <a:spLocks/>
          </p:cNvSpPr>
          <p:nvPr/>
        </p:nvSpPr>
        <p:spPr bwMode="auto">
          <a:xfrm rot="-5400000">
            <a:off x="832793" y="5196505"/>
            <a:ext cx="13593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Peak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(cm</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-2</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s</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5" name="Rectangle 13"/>
          <p:cNvSpPr>
            <a:spLocks/>
          </p:cNvSpPr>
          <p:nvPr/>
        </p:nvSpPr>
        <p:spPr bwMode="auto">
          <a:xfrm>
            <a:off x="3812977" y="6294105"/>
            <a:ext cx="14619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dirty="0">
                <a:effectLst>
                  <a:outerShdw blurRad="38100" dist="38100" dir="2700000" algn="tl">
                    <a:srgbClr val="000000"/>
                  </a:outerShdw>
                </a:effectLst>
                <a:latin typeface="Helvetica Neue" charset="0"/>
                <a:ea typeface="ＭＳ Ｐゴシック" charset="0"/>
                <a:cs typeface="Helvetica Neue" charset="0"/>
                <a:sym typeface="Helvetica Neue" charset="0"/>
              </a:rPr>
              <a:t>Calendar Year</a:t>
            </a:r>
          </a:p>
        </p:txBody>
      </p:sp>
    </p:spTree>
    <p:extLst>
      <p:ext uri="{BB962C8B-B14F-4D97-AF65-F5344CB8AC3E}">
        <p14:creationId xmlns:p14="http://schemas.microsoft.com/office/powerpoint/2010/main" val="85748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QC1P, QC2P</a:t>
            </a:r>
            <a:endParaRPr kumimoji="1" lang="ja-JP" altLang="en-US" dirty="0"/>
          </a:p>
        </p:txBody>
      </p:sp>
      <p:pic>
        <p:nvPicPr>
          <p:cNvPr id="4" name="コンテンツ プレースホルダー 3"/>
          <p:cNvPicPr>
            <a:picLocks noGrp="1" noChangeAspect="1"/>
          </p:cNvPicPr>
          <p:nvPr>
            <p:ph idx="1"/>
          </p:nvPr>
        </p:nvPicPr>
        <p:blipFill>
          <a:blip r:embed="rId2"/>
          <a:srcRect l="-7144" r="-7144"/>
          <a:stretch>
            <a:fillRect/>
          </a:stretch>
        </p:blipFill>
        <p:spPr/>
      </p:pic>
      <p:sp>
        <p:nvSpPr>
          <p:cNvPr id="5" name="テキスト ボックス 4"/>
          <p:cNvSpPr txBox="1"/>
          <p:nvPr/>
        </p:nvSpPr>
        <p:spPr>
          <a:xfrm>
            <a:off x="2287969" y="3396695"/>
            <a:ext cx="1062798" cy="646331"/>
          </a:xfrm>
          <a:prstGeom prst="rect">
            <a:avLst/>
          </a:prstGeom>
          <a:noFill/>
        </p:spPr>
        <p:txBody>
          <a:bodyPr wrap="none" rtlCol="0">
            <a:spAutoFit/>
          </a:bodyPr>
          <a:lstStyle/>
          <a:p>
            <a:r>
              <a:rPr kumimoji="1" lang="en-US" altLang="ja-JP" dirty="0" smtClean="0"/>
              <a:t>QC2RP</a:t>
            </a:r>
          </a:p>
          <a:p>
            <a:r>
              <a:rPr lang="en-US" altLang="ja-JP" dirty="0" smtClean="0"/>
              <a:t>K1=0.865</a:t>
            </a:r>
            <a:endParaRPr kumimoji="1" lang="ja-JP" altLang="en-US" dirty="0"/>
          </a:p>
        </p:txBody>
      </p:sp>
      <p:sp>
        <p:nvSpPr>
          <p:cNvPr id="6" name="正方形/長方形 5"/>
          <p:cNvSpPr/>
          <p:nvPr/>
        </p:nvSpPr>
        <p:spPr>
          <a:xfrm>
            <a:off x="6601527" y="3388161"/>
            <a:ext cx="1167169" cy="646331"/>
          </a:xfrm>
          <a:prstGeom prst="rect">
            <a:avLst/>
          </a:prstGeom>
        </p:spPr>
        <p:txBody>
          <a:bodyPr wrap="none">
            <a:spAutoFit/>
          </a:bodyPr>
          <a:lstStyle/>
          <a:p>
            <a:r>
              <a:rPr lang="en-US" altLang="ja-JP" dirty="0" smtClean="0"/>
              <a:t>QC2LP</a:t>
            </a:r>
          </a:p>
          <a:p>
            <a:r>
              <a:rPr lang="en-US" altLang="ja-JP" dirty="0" smtClean="0"/>
              <a:t>K1 = 0.860</a:t>
            </a:r>
            <a:endParaRPr lang="ja-JP" altLang="en-US" dirty="0"/>
          </a:p>
        </p:txBody>
      </p:sp>
      <p:sp>
        <p:nvSpPr>
          <p:cNvPr id="7" name="正方形/長方形 6"/>
          <p:cNvSpPr/>
          <p:nvPr/>
        </p:nvSpPr>
        <p:spPr>
          <a:xfrm>
            <a:off x="6192213" y="2121233"/>
            <a:ext cx="1068659" cy="646331"/>
          </a:xfrm>
          <a:prstGeom prst="rect">
            <a:avLst/>
          </a:prstGeom>
        </p:spPr>
        <p:txBody>
          <a:bodyPr wrap="none">
            <a:spAutoFit/>
          </a:bodyPr>
          <a:lstStyle/>
          <a:p>
            <a:r>
              <a:rPr lang="en-US" altLang="ja-JP" dirty="0" smtClean="0"/>
              <a:t>QC1LP</a:t>
            </a:r>
          </a:p>
          <a:p>
            <a:r>
              <a:rPr lang="en-US" altLang="ja-JP" dirty="0" smtClean="0"/>
              <a:t>K1 =-1.72 </a:t>
            </a:r>
            <a:endParaRPr lang="ja-JP" altLang="en-US" dirty="0"/>
          </a:p>
        </p:txBody>
      </p:sp>
      <p:sp>
        <p:nvSpPr>
          <p:cNvPr id="8" name="正方形/長方形 7"/>
          <p:cNvSpPr/>
          <p:nvPr/>
        </p:nvSpPr>
        <p:spPr>
          <a:xfrm>
            <a:off x="2592345" y="2121233"/>
            <a:ext cx="1120845" cy="646331"/>
          </a:xfrm>
          <a:prstGeom prst="rect">
            <a:avLst/>
          </a:prstGeom>
        </p:spPr>
        <p:txBody>
          <a:bodyPr wrap="none">
            <a:spAutoFit/>
          </a:bodyPr>
          <a:lstStyle/>
          <a:p>
            <a:r>
              <a:rPr lang="en-US" altLang="ja-JP" dirty="0" smtClean="0"/>
              <a:t>QC1RP</a:t>
            </a:r>
          </a:p>
          <a:p>
            <a:r>
              <a:rPr lang="en-US" altLang="ja-JP" dirty="0" smtClean="0"/>
              <a:t>K1 = -1.72</a:t>
            </a:r>
            <a:endParaRPr lang="ja-JP" altLang="en-US" dirty="0"/>
          </a:p>
        </p:txBody>
      </p:sp>
    </p:spTree>
    <p:extLst>
      <p:ext uri="{BB962C8B-B14F-4D97-AF65-F5344CB8AC3E}">
        <p14:creationId xmlns:p14="http://schemas.microsoft.com/office/powerpoint/2010/main" val="15445676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3"/>
          <p:cNvSpPr>
            <a:spLocks/>
          </p:cNvSpPr>
          <p:nvPr/>
        </p:nvSpPr>
        <p:spPr bwMode="auto">
          <a:xfrm>
            <a:off x="2359025" y="2386013"/>
            <a:ext cx="1677988" cy="608012"/>
          </a:xfrm>
          <a:prstGeom prst="ellipse">
            <a:avLst/>
          </a:prstGeom>
          <a:solidFill>
            <a:schemeClr val="accent2">
              <a:lumMod val="40000"/>
              <a:lumOff val="60000"/>
              <a:alpha val="34901"/>
            </a:schemeClr>
          </a:solidFill>
          <a:ln w="12700" cap="flat">
            <a:solidFill>
              <a:schemeClr val="accent2">
                <a:lumMod val="75000"/>
              </a:schemeClr>
            </a:solidFill>
            <a:prstDash val="solid"/>
            <a:miter lim="800000"/>
            <a:headEnd type="none" w="med" len="med"/>
            <a:tailEnd type="none" w="med" len="med"/>
          </a:ln>
          <a:effectLst>
            <a:outerShdw blurRad="12700" dist="12700" dir="2700000" algn="ctr" rotWithShape="0">
              <a:schemeClr val="bg2">
                <a:alpha val="74998"/>
              </a:schemeClr>
            </a:outerShdw>
          </a:effectLst>
        </p:spPr>
        <p:txBody>
          <a:bodyPr lIns="0" tIns="0" rIns="0" bIns="0">
            <a:prstTxWarp prst="textNoShape">
              <a:avLst/>
            </a:prstTxWarp>
          </a:bodyPr>
          <a:lstStyle/>
          <a:p>
            <a:pPr>
              <a:defRPr/>
            </a:pPr>
            <a:endParaRPr lang="ja-JP" altLang="en-US">
              <a:latin typeface="Times" charset="0"/>
              <a:ea typeface="Osaka" charset="-128"/>
              <a:cs typeface="Osaka" charset="-128"/>
            </a:endParaRPr>
          </a:p>
        </p:txBody>
      </p:sp>
      <p:sp>
        <p:nvSpPr>
          <p:cNvPr id="22531" name="Oval 3"/>
          <p:cNvSpPr>
            <a:spLocks/>
          </p:cNvSpPr>
          <p:nvPr/>
        </p:nvSpPr>
        <p:spPr bwMode="auto">
          <a:xfrm>
            <a:off x="180975" y="2403475"/>
            <a:ext cx="1671638" cy="590550"/>
          </a:xfrm>
          <a:prstGeom prst="ellipse">
            <a:avLst/>
          </a:prstGeom>
          <a:solidFill>
            <a:schemeClr val="tx2">
              <a:lumMod val="40000"/>
              <a:lumOff val="60000"/>
              <a:alpha val="34901"/>
            </a:schemeClr>
          </a:solidFill>
          <a:ln w="12700" cap="flat">
            <a:solidFill>
              <a:schemeClr val="tx2">
                <a:lumMod val="75000"/>
              </a:schemeClr>
            </a:solidFill>
            <a:prstDash val="solid"/>
            <a:miter lim="800000"/>
            <a:headEnd type="none" w="med" len="med"/>
            <a:tailEnd type="none" w="med" len="med"/>
          </a:ln>
          <a:effectLst>
            <a:outerShdw blurRad="12700" dist="12700" dir="2700000" algn="ctr" rotWithShape="0">
              <a:schemeClr val="bg2">
                <a:alpha val="74998"/>
              </a:schemeClr>
            </a:outerShdw>
          </a:effectLst>
        </p:spPr>
        <p:txBody>
          <a:bodyPr lIns="0" tIns="0" rIns="0" bIns="0">
            <a:prstTxWarp prst="textNoShape">
              <a:avLst/>
            </a:prstTxWarp>
          </a:bodyPr>
          <a:lstStyle/>
          <a:p>
            <a:pPr>
              <a:defRPr/>
            </a:pPr>
            <a:endParaRPr lang="ja-JP" altLang="en-US">
              <a:latin typeface="Times" charset="0"/>
              <a:ea typeface="Osaka" charset="-128"/>
              <a:cs typeface="Osaka" charset="-128"/>
            </a:endParaRPr>
          </a:p>
        </p:txBody>
      </p:sp>
      <p:sp>
        <p:nvSpPr>
          <p:cNvPr id="23564" name="Line 7"/>
          <p:cNvSpPr>
            <a:spLocks noChangeShapeType="1"/>
          </p:cNvSpPr>
          <p:nvPr/>
        </p:nvSpPr>
        <p:spPr bwMode="auto">
          <a:xfrm rot="10800000" flipH="1">
            <a:off x="201613" y="2676525"/>
            <a:ext cx="768350" cy="11113"/>
          </a:xfrm>
          <a:prstGeom prst="line">
            <a:avLst/>
          </a:prstGeom>
          <a:noFill/>
          <a:ln w="19050" cap="flat" cmpd="sng" algn="ctr">
            <a:solidFill>
              <a:schemeClr val="tx2"/>
            </a:solidFill>
            <a:prstDash val="solid"/>
            <a:miter lim="800000"/>
            <a:headEnd type="stealth" w="med" len="med"/>
            <a:tailEnd type="stealth" w="med" len="med"/>
          </a:ln>
          <a:effectLst/>
        </p:spPr>
        <p:txBody>
          <a:bodyPr lIns="0" tIns="0" rIns="0" bIns="0">
            <a:prstTxWarp prst="textNoShape">
              <a:avLst/>
            </a:prstTxWarp>
          </a:bodyPr>
          <a:lstStyle/>
          <a:p>
            <a:endParaRPr lang="ja-JP" altLang="en-US"/>
          </a:p>
        </p:txBody>
      </p:sp>
      <p:sp>
        <p:nvSpPr>
          <p:cNvPr id="22540" name="Oval 12"/>
          <p:cNvSpPr>
            <a:spLocks/>
          </p:cNvSpPr>
          <p:nvPr/>
        </p:nvSpPr>
        <p:spPr bwMode="auto">
          <a:xfrm rot="11701905">
            <a:off x="4022725" y="2601913"/>
            <a:ext cx="4892675" cy="177800"/>
          </a:xfrm>
          <a:prstGeom prst="ellipse">
            <a:avLst/>
          </a:prstGeom>
          <a:solidFill>
            <a:schemeClr val="accent2">
              <a:lumMod val="40000"/>
              <a:lumOff val="60000"/>
              <a:alpha val="5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0" tIns="0" rIns="0" bIns="0">
            <a:prstTxWarp prst="textNoShape">
              <a:avLst/>
            </a:prstTxWarp>
          </a:bodyPr>
          <a:lstStyle/>
          <a:p>
            <a:pPr>
              <a:defRPr/>
            </a:pPr>
            <a:endParaRPr lang="ja-JP" altLang="en-US">
              <a:solidFill>
                <a:srgbClr val="000000"/>
              </a:solidFill>
              <a:latin typeface="Times" charset="0"/>
            </a:endParaRPr>
          </a:p>
        </p:txBody>
      </p:sp>
      <p:sp>
        <p:nvSpPr>
          <p:cNvPr id="22539" name="Oval 11"/>
          <p:cNvSpPr>
            <a:spLocks/>
          </p:cNvSpPr>
          <p:nvPr/>
        </p:nvSpPr>
        <p:spPr bwMode="auto">
          <a:xfrm rot="20702062">
            <a:off x="4022725" y="2595563"/>
            <a:ext cx="4892675" cy="179387"/>
          </a:xfrm>
          <a:prstGeom prst="ellipse">
            <a:avLst/>
          </a:prstGeom>
          <a:solidFill>
            <a:schemeClr val="tx2">
              <a:lumMod val="40000"/>
              <a:lumOff val="60000"/>
              <a:alpha val="50000"/>
            </a:schemeClr>
          </a:solidFill>
          <a:ln>
            <a:solidFill>
              <a:srgbClr val="17375E"/>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defRPr/>
            </a:pPr>
            <a:endParaRPr lang="ja-JP" altLang="en-US">
              <a:solidFill>
                <a:srgbClr val="FFFFFF"/>
              </a:solidFill>
              <a:latin typeface="Times" charset="0"/>
            </a:endParaRPr>
          </a:p>
        </p:txBody>
      </p:sp>
      <p:sp>
        <p:nvSpPr>
          <p:cNvPr id="23567" name="Line 15"/>
          <p:cNvSpPr>
            <a:spLocks noChangeShapeType="1"/>
          </p:cNvSpPr>
          <p:nvPr/>
        </p:nvSpPr>
        <p:spPr bwMode="auto">
          <a:xfrm>
            <a:off x="6477000" y="2600325"/>
            <a:ext cx="304800" cy="98425"/>
          </a:xfrm>
          <a:prstGeom prst="line">
            <a:avLst/>
          </a:prstGeom>
          <a:noFill/>
          <a:ln w="25400">
            <a:solidFill>
              <a:srgbClr val="6E7A89"/>
            </a:solidFill>
            <a:miter lim="800000"/>
            <a:headEnd/>
            <a:tailEnd/>
          </a:ln>
        </p:spPr>
        <p:txBody>
          <a:bodyPr lIns="0" tIns="0" rIns="0" bIns="0">
            <a:prstTxWarp prst="textNoShape">
              <a:avLst/>
            </a:prstTxWarp>
          </a:bodyPr>
          <a:lstStyle/>
          <a:p>
            <a:endParaRPr lang="ja-JP" altLang="en-US"/>
          </a:p>
        </p:txBody>
      </p:sp>
      <p:sp>
        <p:nvSpPr>
          <p:cNvPr id="23568" name="Line 16"/>
          <p:cNvSpPr>
            <a:spLocks noChangeShapeType="1"/>
          </p:cNvSpPr>
          <p:nvPr/>
        </p:nvSpPr>
        <p:spPr bwMode="auto">
          <a:xfrm>
            <a:off x="6477000" y="2590800"/>
            <a:ext cx="304800" cy="98425"/>
          </a:xfrm>
          <a:prstGeom prst="line">
            <a:avLst/>
          </a:prstGeom>
          <a:noFill/>
          <a:ln w="38100">
            <a:solidFill>
              <a:srgbClr val="FF6600"/>
            </a:solidFill>
            <a:miter lim="800000"/>
            <a:headEnd/>
            <a:tailEnd/>
          </a:ln>
        </p:spPr>
        <p:txBody>
          <a:bodyPr lIns="0" tIns="0" rIns="0" bIns="0">
            <a:prstTxWarp prst="textNoShape">
              <a:avLst/>
            </a:prstTxWarp>
          </a:bodyPr>
          <a:lstStyle/>
          <a:p>
            <a:endParaRPr lang="ja-JP" altLang="en-US"/>
          </a:p>
        </p:txBody>
      </p:sp>
      <p:sp>
        <p:nvSpPr>
          <p:cNvPr id="23569" name="Line 17"/>
          <p:cNvSpPr>
            <a:spLocks noChangeShapeType="1"/>
          </p:cNvSpPr>
          <p:nvPr/>
        </p:nvSpPr>
        <p:spPr bwMode="auto">
          <a:xfrm>
            <a:off x="6553200" y="2438400"/>
            <a:ext cx="66675" cy="206375"/>
          </a:xfrm>
          <a:prstGeom prst="line">
            <a:avLst/>
          </a:prstGeom>
          <a:noFill/>
          <a:ln w="25400">
            <a:solidFill>
              <a:srgbClr val="6E7A89"/>
            </a:solidFill>
            <a:miter lim="800000"/>
            <a:headEnd/>
            <a:tailEnd/>
          </a:ln>
        </p:spPr>
        <p:txBody>
          <a:bodyPr lIns="0" tIns="0" rIns="0" bIns="0">
            <a:prstTxWarp prst="textNoShape">
              <a:avLst/>
            </a:prstTxWarp>
          </a:bodyPr>
          <a:lstStyle/>
          <a:p>
            <a:endParaRPr lang="ja-JP" altLang="en-US"/>
          </a:p>
        </p:txBody>
      </p:sp>
      <p:sp>
        <p:nvSpPr>
          <p:cNvPr id="23570" name="Rectangle 18"/>
          <p:cNvSpPr>
            <a:spLocks/>
          </p:cNvSpPr>
          <p:nvPr/>
        </p:nvSpPr>
        <p:spPr bwMode="auto">
          <a:xfrm>
            <a:off x="6400800" y="2194024"/>
            <a:ext cx="134752" cy="307777"/>
          </a:xfrm>
          <a:prstGeom prst="rect">
            <a:avLst/>
          </a:prstGeom>
          <a:noFill/>
          <a:ln w="12700">
            <a:noFill/>
            <a:miter lim="800000"/>
            <a:headEnd/>
            <a:tailEnd/>
          </a:ln>
        </p:spPr>
        <p:txBody>
          <a:bodyPr wrap="none" lIns="0" tIns="0" rIns="0" bIns="0" anchor="ctr">
            <a:prstTxWarp prst="textNoShape">
              <a:avLst/>
            </a:prstTxWarp>
            <a:spAutoFit/>
          </a:bodyPr>
          <a:lstStyle/>
          <a:p>
            <a:r>
              <a:rPr lang="en-US" altLang="ja-JP" dirty="0" err="1">
                <a:solidFill>
                  <a:srgbClr val="FF6600"/>
                </a:solidFill>
                <a:latin typeface="Calibri" charset="0"/>
                <a:ea typeface="Cochin" charset="0"/>
                <a:cs typeface="Cochin" charset="0"/>
              </a:rPr>
              <a:t>d</a:t>
            </a:r>
            <a:endParaRPr lang="en-US" altLang="ja-JP" dirty="0">
              <a:solidFill>
                <a:srgbClr val="FF6600"/>
              </a:solidFill>
              <a:latin typeface="Calibri" charset="0"/>
              <a:ea typeface="Cochin" charset="0"/>
              <a:cs typeface="Cochin" charset="0"/>
            </a:endParaRPr>
          </a:p>
        </p:txBody>
      </p:sp>
      <p:sp>
        <p:nvSpPr>
          <p:cNvPr id="23573" name="テキスト ボックス 27"/>
          <p:cNvSpPr txBox="1">
            <a:spLocks noChangeArrowheads="1"/>
          </p:cNvSpPr>
          <p:nvPr/>
        </p:nvSpPr>
        <p:spPr bwMode="auto">
          <a:xfrm>
            <a:off x="4806183" y="1189038"/>
            <a:ext cx="3220315" cy="369332"/>
          </a:xfrm>
          <a:prstGeom prst="rect">
            <a:avLst/>
          </a:prstGeom>
          <a:noFill/>
          <a:ln w="9525">
            <a:solidFill>
              <a:schemeClr val="accent2"/>
            </a:solidFill>
            <a:miter lim="800000"/>
            <a:headEnd/>
            <a:tailEnd/>
          </a:ln>
        </p:spPr>
        <p:txBody>
          <a:bodyPr wrap="none">
            <a:prstTxWarp prst="textNoShape">
              <a:avLst/>
            </a:prstTxWarp>
            <a:spAutoFit/>
          </a:bodyPr>
          <a:lstStyle/>
          <a:p>
            <a:r>
              <a:rPr lang="en-US" altLang="ja-JP" b="1" dirty="0">
                <a:solidFill>
                  <a:srgbClr val="2D2D8A"/>
                </a:solidFill>
                <a:ea typeface="Arial Black" charset="0"/>
                <a:cs typeface="Lucida Grande"/>
              </a:rPr>
              <a:t>Nano-Beam </a:t>
            </a:r>
            <a:r>
              <a:rPr lang="en-US" altLang="ja-JP" b="1" dirty="0" smtClean="0">
                <a:solidFill>
                  <a:srgbClr val="2D2D8A"/>
                </a:solidFill>
                <a:ea typeface="Arial Black" charset="0"/>
                <a:cs typeface="Lucida Grande"/>
              </a:rPr>
              <a:t>Scheme </a:t>
            </a:r>
            <a:r>
              <a:rPr lang="en-US" altLang="ja-JP" b="1" dirty="0" err="1" smtClean="0">
                <a:solidFill>
                  <a:srgbClr val="2D2D8A"/>
                </a:solidFill>
                <a:ea typeface="Arial Black" charset="0"/>
                <a:cs typeface="Lucida Grande"/>
              </a:rPr>
              <a:t>SuperKEKB</a:t>
            </a:r>
            <a:endParaRPr lang="ja-JP" altLang="en-US" b="1" dirty="0">
              <a:solidFill>
                <a:srgbClr val="2D2D8A"/>
              </a:solidFill>
              <a:ea typeface="Arial Black" charset="0"/>
              <a:cs typeface="Lucida Grande"/>
            </a:endParaRPr>
          </a:p>
        </p:txBody>
      </p:sp>
      <p:sp>
        <p:nvSpPr>
          <p:cNvPr id="23574" name="テキスト ボックス 36"/>
          <p:cNvSpPr txBox="1">
            <a:spLocks noChangeArrowheads="1"/>
          </p:cNvSpPr>
          <p:nvPr/>
        </p:nvSpPr>
        <p:spPr bwMode="auto">
          <a:xfrm>
            <a:off x="6084168" y="3861048"/>
            <a:ext cx="2108269" cy="338554"/>
          </a:xfrm>
          <a:prstGeom prst="rect">
            <a:avLst/>
          </a:prstGeom>
          <a:noFill/>
          <a:ln w="9525">
            <a:noFill/>
            <a:miter lim="800000"/>
            <a:headEnd/>
            <a:tailEnd/>
          </a:ln>
        </p:spPr>
        <p:txBody>
          <a:bodyPr wrap="none">
            <a:prstTxWarp prst="textNoShape">
              <a:avLst/>
            </a:prstTxWarp>
            <a:spAutoFit/>
          </a:bodyPr>
          <a:lstStyle/>
          <a:p>
            <a:r>
              <a:rPr lang="en-US" altLang="ja-JP" sz="1600" dirty="0">
                <a:ea typeface="Arial" charset="0"/>
                <a:cs typeface="Arial" charset="0"/>
              </a:rPr>
              <a:t>Half crossing angle</a:t>
            </a:r>
            <a:r>
              <a:rPr lang="en-US" altLang="ja-JP" sz="1400" dirty="0">
                <a:latin typeface="Arial" charset="0"/>
                <a:ea typeface="Arial" charset="0"/>
                <a:cs typeface="Arial" charset="0"/>
              </a:rPr>
              <a:t>: </a:t>
            </a:r>
            <a:r>
              <a:rPr lang="en-US" altLang="ja-JP" sz="1400" dirty="0">
                <a:latin typeface="Symbol" charset="2"/>
                <a:ea typeface="Symbol" charset="2"/>
                <a:cs typeface="Symbol" charset="2"/>
              </a:rPr>
              <a:t>f</a:t>
            </a:r>
            <a:endParaRPr lang="ja-JP" altLang="en-US" sz="1400" dirty="0">
              <a:latin typeface="Symbol" charset="2"/>
              <a:ea typeface="Symbol" charset="2"/>
              <a:cs typeface="Symbol" charset="2"/>
            </a:endParaRPr>
          </a:p>
        </p:txBody>
      </p:sp>
      <p:sp>
        <p:nvSpPr>
          <p:cNvPr id="42" name="円弧 41"/>
          <p:cNvSpPr/>
          <p:nvPr/>
        </p:nvSpPr>
        <p:spPr>
          <a:xfrm rot="2125523">
            <a:off x="7129463" y="2349500"/>
            <a:ext cx="712787" cy="838200"/>
          </a:xfrm>
          <a:prstGeom prst="arc">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ja-JP" altLang="en-US">
              <a:ea typeface="ＭＳ Ｐゴシック" charset="-128"/>
              <a:cs typeface="ＭＳ Ｐゴシック" charset="-128"/>
            </a:endParaRPr>
          </a:p>
        </p:txBody>
      </p:sp>
      <p:sp>
        <p:nvSpPr>
          <p:cNvPr id="23576" name="テキスト ボックス 42"/>
          <p:cNvSpPr txBox="1">
            <a:spLocks noChangeArrowheads="1"/>
          </p:cNvSpPr>
          <p:nvPr/>
        </p:nvSpPr>
        <p:spPr bwMode="auto">
          <a:xfrm>
            <a:off x="6804248" y="2564904"/>
            <a:ext cx="1475656" cy="338554"/>
          </a:xfrm>
          <a:prstGeom prst="rect">
            <a:avLst/>
          </a:prstGeom>
          <a:noFill/>
          <a:ln w="9525">
            <a:noFill/>
            <a:miter lim="800000"/>
            <a:headEnd/>
            <a:tailEnd/>
          </a:ln>
        </p:spPr>
        <p:txBody>
          <a:bodyPr wrap="square">
            <a:prstTxWarp prst="textNoShape">
              <a:avLst/>
            </a:prstTxWarp>
            <a:spAutoFit/>
          </a:bodyPr>
          <a:lstStyle/>
          <a:p>
            <a:r>
              <a:rPr lang="en-US" altLang="ja-JP" sz="1600" dirty="0" smtClean="0"/>
              <a:t>2</a:t>
            </a:r>
            <a:r>
              <a:rPr lang="en-US" altLang="ja-JP" sz="1600" dirty="0" smtClean="0">
                <a:latin typeface="Symbol" charset="2"/>
                <a:ea typeface="Symbol" charset="2"/>
                <a:cs typeface="Symbol" charset="2"/>
              </a:rPr>
              <a:t> f</a:t>
            </a:r>
            <a:r>
              <a:rPr lang="en-US" altLang="ja-JP" sz="1600" dirty="0" smtClean="0">
                <a:ea typeface="Symbol" charset="2"/>
                <a:cs typeface="Symbol" charset="2"/>
              </a:rPr>
              <a:t> </a:t>
            </a:r>
            <a:r>
              <a:rPr lang="en-US" altLang="ja-JP" sz="1600" dirty="0" smtClean="0">
                <a:ea typeface="Symbol" charset="2"/>
                <a:cs typeface="Lucida Grande"/>
              </a:rPr>
              <a:t>= 83mrad</a:t>
            </a:r>
            <a:endParaRPr lang="ja-JP" altLang="en-US" sz="1600" dirty="0">
              <a:ea typeface="Symbol" charset="2"/>
              <a:cs typeface="Lucida Grande"/>
            </a:endParaRPr>
          </a:p>
        </p:txBody>
      </p:sp>
      <p:cxnSp>
        <p:nvCxnSpPr>
          <p:cNvPr id="46" name="直線矢印コネクタ 45"/>
          <p:cNvCxnSpPr/>
          <p:nvPr/>
        </p:nvCxnSpPr>
        <p:spPr>
          <a:xfrm rot="16200000" flipH="1" flipV="1">
            <a:off x="826294" y="2516982"/>
            <a:ext cx="304800" cy="4762"/>
          </a:xfrm>
          <a:prstGeom prst="straightConnector1">
            <a:avLst/>
          </a:prstGeom>
          <a:ln w="19050" cap="flat" cmpd="sng" algn="ctr">
            <a:solidFill>
              <a:schemeClr val="tx2"/>
            </a:solidFill>
            <a:prstDash val="solid"/>
            <a:round/>
            <a:headEnd type="stealth" w="med" len="lg"/>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4213225" y="2081213"/>
            <a:ext cx="2197100" cy="582612"/>
          </a:xfrm>
          <a:prstGeom prst="straightConnector1">
            <a:avLst/>
          </a:prstGeom>
          <a:ln w="19050" cap="flat" cmpd="sng" algn="ctr">
            <a:solidFill>
              <a:schemeClr val="tx2"/>
            </a:solidFill>
            <a:prstDash val="solid"/>
            <a:headEnd type="stealth" w="med" len="lg"/>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rot="5400000">
            <a:off x="5837238" y="2254250"/>
            <a:ext cx="212725" cy="123825"/>
          </a:xfrm>
          <a:prstGeom prst="straightConnector1">
            <a:avLst/>
          </a:prstGeom>
          <a:ln w="19050" cap="flat" cmpd="sng" algn="ctr">
            <a:solidFill>
              <a:schemeClr val="tx2"/>
            </a:solidFill>
            <a:prstDash val="solid"/>
            <a:headEnd w="med"/>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p:nvPr/>
        </p:nvCxnSpPr>
        <p:spPr>
          <a:xfrm rot="16200000">
            <a:off x="5679281" y="2528095"/>
            <a:ext cx="212725" cy="125412"/>
          </a:xfrm>
          <a:prstGeom prst="straightConnector1">
            <a:avLst/>
          </a:prstGeom>
          <a:ln w="19050" cap="flat" cmpd="sng" algn="ctr">
            <a:solidFill>
              <a:schemeClr val="tx2"/>
            </a:solidFill>
            <a:prstDash val="solid"/>
            <a:headEnd w="med"/>
            <a:tailEnd type="stealth" w="med" len="lg"/>
          </a:ln>
          <a:effectLst/>
        </p:spPr>
        <p:style>
          <a:lnRef idx="2">
            <a:schemeClr val="accent1"/>
          </a:lnRef>
          <a:fillRef idx="0">
            <a:schemeClr val="accent1"/>
          </a:fillRef>
          <a:effectRef idx="1">
            <a:schemeClr val="accent1"/>
          </a:effectRef>
          <a:fontRef idx="minor">
            <a:schemeClr val="tx1"/>
          </a:fontRef>
        </p:style>
      </p:cxnSp>
      <p:graphicFrame>
        <p:nvGraphicFramePr>
          <p:cNvPr id="23554" name="Object 2"/>
          <p:cNvGraphicFramePr>
            <a:graphicFrameLocks noChangeAspect="1"/>
          </p:cNvGraphicFramePr>
          <p:nvPr/>
        </p:nvGraphicFramePr>
        <p:xfrm>
          <a:off x="812800" y="1973263"/>
          <a:ext cx="303213" cy="344487"/>
        </p:xfrm>
        <a:graphic>
          <a:graphicData uri="http://schemas.openxmlformats.org/presentationml/2006/ole">
            <mc:AlternateContent xmlns:mc="http://schemas.openxmlformats.org/markup-compatibility/2006">
              <mc:Choice xmlns:v="urn:schemas-microsoft-com:vml" Requires="v">
                <p:oleObj spid="_x0000_s2408" name="数式" r:id="rId4" imgW="177800" imgH="203200" progId="Equation.3">
                  <p:embed/>
                </p:oleObj>
              </mc:Choice>
              <mc:Fallback>
                <p:oleObj name="数式" r:id="rId4" imgW="1778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973263"/>
                        <a:ext cx="303213"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5" name="Object 3"/>
          <p:cNvGraphicFramePr>
            <a:graphicFrameLocks noChangeAspect="1"/>
          </p:cNvGraphicFramePr>
          <p:nvPr/>
        </p:nvGraphicFramePr>
        <p:xfrm>
          <a:off x="467338" y="3059530"/>
          <a:ext cx="309562" cy="366531"/>
        </p:xfrm>
        <a:graphic>
          <a:graphicData uri="http://schemas.openxmlformats.org/presentationml/2006/ole">
            <mc:AlternateContent xmlns:mc="http://schemas.openxmlformats.org/markup-compatibility/2006">
              <mc:Choice xmlns:v="urn:schemas-microsoft-com:vml" Requires="v">
                <p:oleObj spid="_x0000_s2409" name="数式" r:id="rId6" imgW="165100" imgH="190500" progId="Equation.3">
                  <p:embed/>
                </p:oleObj>
              </mc:Choice>
              <mc:Fallback>
                <p:oleObj name="数式" r:id="rId6" imgW="165100" imgH="190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38" y="3059530"/>
                        <a:ext cx="309562" cy="366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6" name="Object 4"/>
          <p:cNvGraphicFramePr>
            <a:graphicFrameLocks noChangeAspect="1"/>
          </p:cNvGraphicFramePr>
          <p:nvPr/>
        </p:nvGraphicFramePr>
        <p:xfrm>
          <a:off x="5868144" y="2996952"/>
          <a:ext cx="1038225" cy="831850"/>
        </p:xfrm>
        <a:graphic>
          <a:graphicData uri="http://schemas.openxmlformats.org/presentationml/2006/ole">
            <mc:AlternateContent xmlns:mc="http://schemas.openxmlformats.org/markup-compatibility/2006">
              <mc:Choice xmlns:v="urn:schemas-microsoft-com:vml" Requires="v">
                <p:oleObj spid="_x0000_s2410" name="数式" r:id="rId8" imgW="482391" imgH="444307" progId="Equation.3">
                  <p:embed/>
                </p:oleObj>
              </mc:Choice>
              <mc:Fallback>
                <p:oleObj name="数式" r:id="rId8" imgW="482391" imgH="44430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2996952"/>
                        <a:ext cx="1038225"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81" name="テキスト ボックス 42"/>
          <p:cNvSpPr txBox="1">
            <a:spLocks noChangeArrowheads="1"/>
          </p:cNvSpPr>
          <p:nvPr/>
        </p:nvSpPr>
        <p:spPr bwMode="auto">
          <a:xfrm>
            <a:off x="4695825" y="4152900"/>
            <a:ext cx="3068568"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solidFill>
                  <a:srgbClr val="FF6600"/>
                </a:solidFill>
                <a:ea typeface="Arial" charset="0"/>
                <a:cs typeface="Lucida Grande"/>
              </a:rPr>
              <a:t>interaction region </a:t>
            </a:r>
            <a:r>
              <a:rPr lang="en-US" altLang="ja-JP" sz="1600" dirty="0">
                <a:solidFill>
                  <a:srgbClr val="FF6600"/>
                </a:solidFill>
                <a:ea typeface="Arial" charset="0"/>
                <a:cs typeface="Lucida Grande"/>
              </a:rPr>
              <a:t>&lt;&lt; bunch length</a:t>
            </a:r>
            <a:endParaRPr lang="ja-JP" altLang="en-US" sz="1600" dirty="0">
              <a:solidFill>
                <a:srgbClr val="FF6600"/>
              </a:solidFill>
              <a:ea typeface="Arial Black" charset="0"/>
              <a:cs typeface="Lucida Grande"/>
            </a:endParaRPr>
          </a:p>
        </p:txBody>
      </p:sp>
      <p:graphicFrame>
        <p:nvGraphicFramePr>
          <p:cNvPr id="23557" name="Object 5"/>
          <p:cNvGraphicFramePr>
            <a:graphicFrameLocks noChangeAspect="1"/>
          </p:cNvGraphicFramePr>
          <p:nvPr>
            <p:extLst>
              <p:ext uri="{D42A27DB-BD31-4B8C-83A1-F6EECF244321}">
                <p14:modId xmlns:p14="http://schemas.microsoft.com/office/powerpoint/2010/main" val="1578133918"/>
              </p:ext>
            </p:extLst>
          </p:nvPr>
        </p:nvGraphicFramePr>
        <p:xfrm>
          <a:off x="1385888" y="5039853"/>
          <a:ext cx="1101725" cy="536575"/>
        </p:xfrm>
        <a:graphic>
          <a:graphicData uri="http://schemas.openxmlformats.org/presentationml/2006/ole">
            <mc:AlternateContent xmlns:mc="http://schemas.openxmlformats.org/markup-compatibility/2006">
              <mc:Choice xmlns:v="urn:schemas-microsoft-com:vml" Requires="v">
                <p:oleObj spid="_x0000_s2411" name="数式" r:id="rId10" imgW="469900" imgH="228600" progId="Equation.3">
                  <p:embed/>
                </p:oleObj>
              </mc:Choice>
              <mc:Fallback>
                <p:oleObj name="数式" r:id="rId10" imgW="4699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5888" y="5039853"/>
                        <a:ext cx="1101725"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82" name="テキスト ボックス 42"/>
          <p:cNvSpPr txBox="1">
            <a:spLocks noChangeArrowheads="1"/>
          </p:cNvSpPr>
          <p:nvPr/>
        </p:nvSpPr>
        <p:spPr bwMode="auto">
          <a:xfrm>
            <a:off x="382588" y="4154488"/>
            <a:ext cx="2966377"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ea typeface="Arial" charset="0"/>
                <a:cs typeface="Lucida Grande"/>
              </a:rPr>
              <a:t>interaction region </a:t>
            </a:r>
            <a:r>
              <a:rPr lang="en-US" altLang="ja-JP" sz="1600" dirty="0">
                <a:ea typeface="Arial" charset="0"/>
                <a:cs typeface="Lucida Grande"/>
              </a:rPr>
              <a:t>= bunch length</a:t>
            </a:r>
            <a:endParaRPr lang="ja-JP" altLang="en-US" sz="1600" dirty="0">
              <a:ea typeface="Arial Black" charset="0"/>
              <a:cs typeface="Lucida Grande"/>
            </a:endParaRPr>
          </a:p>
        </p:txBody>
      </p:sp>
      <p:graphicFrame>
        <p:nvGraphicFramePr>
          <p:cNvPr id="23558" name="Object 6"/>
          <p:cNvGraphicFramePr>
            <a:graphicFrameLocks noChangeAspect="1"/>
          </p:cNvGraphicFramePr>
          <p:nvPr>
            <p:extLst>
              <p:ext uri="{D42A27DB-BD31-4B8C-83A1-F6EECF244321}">
                <p14:modId xmlns:p14="http://schemas.microsoft.com/office/powerpoint/2010/main" val="1814335087"/>
              </p:ext>
            </p:extLst>
          </p:nvPr>
        </p:nvGraphicFramePr>
        <p:xfrm>
          <a:off x="5076056" y="4738525"/>
          <a:ext cx="1192212" cy="984250"/>
        </p:xfrm>
        <a:graphic>
          <a:graphicData uri="http://schemas.openxmlformats.org/presentationml/2006/ole">
            <mc:AlternateContent xmlns:mc="http://schemas.openxmlformats.org/markup-compatibility/2006">
              <mc:Choice xmlns:v="urn:schemas-microsoft-com:vml" Requires="v">
                <p:oleObj spid="_x0000_s2412" name="数式" r:id="rId12" imgW="508000" imgH="419100" progId="Equation.3">
                  <p:embed/>
                </p:oleObj>
              </mc:Choice>
              <mc:Fallback>
                <p:oleObj name="数式" r:id="rId12" imgW="508000" imgH="4191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6056" y="4738525"/>
                        <a:ext cx="1192212"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5" name="直線矢印コネクタ 54"/>
          <p:cNvCxnSpPr/>
          <p:nvPr/>
        </p:nvCxnSpPr>
        <p:spPr>
          <a:xfrm flipV="1">
            <a:off x="4368800" y="3281460"/>
            <a:ext cx="527050" cy="163513"/>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rot="10800000">
            <a:off x="8120063" y="3273425"/>
            <a:ext cx="587375" cy="152400"/>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p:nvPr/>
        </p:nvCxnSpPr>
        <p:spPr>
          <a:xfrm>
            <a:off x="1568450" y="2698750"/>
            <a:ext cx="528638" cy="3175"/>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p:nvPr/>
        </p:nvCxnSpPr>
        <p:spPr>
          <a:xfrm flipH="1">
            <a:off x="2130425" y="2706688"/>
            <a:ext cx="527050" cy="3175"/>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23588" name="テキスト ボックス 38"/>
          <p:cNvSpPr txBox="1">
            <a:spLocks noChangeArrowheads="1"/>
          </p:cNvSpPr>
          <p:nvPr/>
        </p:nvSpPr>
        <p:spPr bwMode="auto">
          <a:xfrm>
            <a:off x="2555776" y="5026557"/>
            <a:ext cx="1204176" cy="461665"/>
          </a:xfrm>
          <a:prstGeom prst="rect">
            <a:avLst/>
          </a:prstGeom>
          <a:noFill/>
          <a:ln w="9525">
            <a:noFill/>
            <a:miter lim="800000"/>
            <a:headEnd/>
            <a:tailEnd/>
          </a:ln>
        </p:spPr>
        <p:txBody>
          <a:bodyPr wrap="none">
            <a:prstTxWarp prst="textNoShape">
              <a:avLst/>
            </a:prstTxWarp>
            <a:spAutoFit/>
          </a:bodyPr>
          <a:lstStyle/>
          <a:p>
            <a:r>
              <a:rPr lang="en-US" altLang="ja-JP" sz="2400" dirty="0">
                <a:ea typeface="Osaka" charset="-128"/>
                <a:cs typeface="Lucida Grande"/>
              </a:rPr>
              <a:t>~ 6 mm</a:t>
            </a:r>
            <a:endParaRPr lang="ja-JP" altLang="en-US" sz="2400" dirty="0">
              <a:ea typeface="Osaka" charset="-128"/>
              <a:cs typeface="Lucida Grande"/>
            </a:endParaRPr>
          </a:p>
        </p:txBody>
      </p:sp>
      <p:sp>
        <p:nvSpPr>
          <p:cNvPr id="23589" name="テキスト ボックス 39"/>
          <p:cNvSpPr txBox="1">
            <a:spLocks noChangeArrowheads="1"/>
          </p:cNvSpPr>
          <p:nvPr/>
        </p:nvSpPr>
        <p:spPr bwMode="auto">
          <a:xfrm flipH="1">
            <a:off x="6372200" y="5026557"/>
            <a:ext cx="1979985" cy="461665"/>
          </a:xfrm>
          <a:prstGeom prst="rect">
            <a:avLst/>
          </a:prstGeom>
          <a:noFill/>
          <a:ln w="9525">
            <a:noFill/>
            <a:miter lim="800000"/>
            <a:headEnd/>
            <a:tailEnd/>
          </a:ln>
        </p:spPr>
        <p:txBody>
          <a:bodyPr wrap="square">
            <a:prstTxWarp prst="textNoShape">
              <a:avLst/>
            </a:prstTxWarp>
            <a:spAutoFit/>
          </a:bodyPr>
          <a:lstStyle/>
          <a:p>
            <a:r>
              <a:rPr lang="en-US" altLang="ja-JP" sz="2400" dirty="0">
                <a:solidFill>
                  <a:srgbClr val="FF6600"/>
                </a:solidFill>
                <a:ea typeface="Osaka" charset="-128"/>
                <a:cs typeface="Lucida Grande"/>
              </a:rPr>
              <a:t>~ 300</a:t>
            </a:r>
            <a:r>
              <a:rPr lang="en-US" altLang="ja-JP" sz="2400" dirty="0" smtClean="0">
                <a:solidFill>
                  <a:srgbClr val="FF6600"/>
                </a:solidFill>
                <a:ea typeface="Osaka" charset="-128"/>
                <a:cs typeface="Lucida Grande"/>
              </a:rPr>
              <a:t> </a:t>
            </a:r>
            <a:r>
              <a:rPr kumimoji="0" lang="en-US" altLang="ja-JP" sz="2400" dirty="0" err="1" smtClean="0">
                <a:solidFill>
                  <a:srgbClr val="FF6600"/>
                </a:solidFill>
                <a:ea typeface="ヒラギノ角ゴ ProN W6" charset="-128"/>
                <a:cs typeface="Lucida Grande"/>
              </a:rPr>
              <a:t>μ</a:t>
            </a:r>
            <a:r>
              <a:rPr lang="en-US" altLang="ja-JP" sz="2400" dirty="0" err="1" smtClean="0">
                <a:solidFill>
                  <a:srgbClr val="FF6600"/>
                </a:solidFill>
                <a:ea typeface="Osaka" charset="-128"/>
                <a:cs typeface="Lucida Grande"/>
              </a:rPr>
              <a:t>m</a:t>
            </a:r>
            <a:endParaRPr lang="ja-JP" altLang="en-US" sz="2400" dirty="0">
              <a:solidFill>
                <a:srgbClr val="FF6600"/>
              </a:solidFill>
              <a:ea typeface="Osaka" charset="-128"/>
              <a:cs typeface="Lucida Grande"/>
            </a:endParaRPr>
          </a:p>
        </p:txBody>
      </p:sp>
      <p:graphicFrame>
        <p:nvGraphicFramePr>
          <p:cNvPr id="23559" name="Object 7"/>
          <p:cNvGraphicFramePr>
            <a:graphicFrameLocks noChangeAspect="1"/>
          </p:cNvGraphicFramePr>
          <p:nvPr/>
        </p:nvGraphicFramePr>
        <p:xfrm>
          <a:off x="5970588" y="1771650"/>
          <a:ext cx="303212" cy="344488"/>
        </p:xfrm>
        <a:graphic>
          <a:graphicData uri="http://schemas.openxmlformats.org/presentationml/2006/ole">
            <mc:AlternateContent xmlns:mc="http://schemas.openxmlformats.org/markup-compatibility/2006">
              <mc:Choice xmlns:v="urn:schemas-microsoft-com:vml" Requires="v">
                <p:oleObj spid="_x0000_s2413" name="数式" r:id="rId14" imgW="177800" imgH="203200" progId="Equation.3">
                  <p:embed/>
                </p:oleObj>
              </mc:Choice>
              <mc:Fallback>
                <p:oleObj name="数式" r:id="rId14" imgW="1778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588" y="1771650"/>
                        <a:ext cx="303212" cy="34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0" name="Object 8"/>
          <p:cNvGraphicFramePr>
            <a:graphicFrameLocks noChangeAspect="1"/>
          </p:cNvGraphicFramePr>
          <p:nvPr/>
        </p:nvGraphicFramePr>
        <p:xfrm>
          <a:off x="4112348" y="1725711"/>
          <a:ext cx="309214" cy="359718"/>
        </p:xfrm>
        <a:graphic>
          <a:graphicData uri="http://schemas.openxmlformats.org/presentationml/2006/ole">
            <mc:AlternateContent xmlns:mc="http://schemas.openxmlformats.org/markup-compatibility/2006">
              <mc:Choice xmlns:v="urn:schemas-microsoft-com:vml" Requires="v">
                <p:oleObj spid="_x0000_s2414" name="Equation" r:id="rId15" imgW="165100" imgH="190500" progId="Equation.DSMT4">
                  <p:embed/>
                </p:oleObj>
              </mc:Choice>
              <mc:Fallback>
                <p:oleObj name="Equation" r:id="rId15" imgW="165100" imgH="1905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12348" y="1725711"/>
                        <a:ext cx="309214" cy="359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91" name="正方形/長方形 42"/>
          <p:cNvSpPr>
            <a:spLocks noChangeArrowheads="1"/>
          </p:cNvSpPr>
          <p:nvPr/>
        </p:nvSpPr>
        <p:spPr bwMode="auto">
          <a:xfrm>
            <a:off x="4340435" y="1705365"/>
            <a:ext cx="1031127" cy="369332"/>
          </a:xfrm>
          <a:prstGeom prst="rect">
            <a:avLst/>
          </a:prstGeom>
          <a:noFill/>
          <a:ln w="9525">
            <a:noFill/>
            <a:miter lim="800000"/>
            <a:headEnd/>
            <a:tailEnd/>
          </a:ln>
        </p:spPr>
        <p:txBody>
          <a:bodyPr wrap="none">
            <a:prstTxWarp prst="textNoShape">
              <a:avLst/>
            </a:prstTxWarp>
            <a:spAutoFit/>
          </a:bodyPr>
          <a:lstStyle/>
          <a:p>
            <a:r>
              <a:rPr lang="en-US" altLang="ja-JP" sz="1800" dirty="0" smtClean="0">
                <a:ea typeface="Osaka" charset="-128"/>
                <a:cs typeface="Osaka" charset="-128"/>
              </a:rPr>
              <a:t> 5</a:t>
            </a:r>
            <a:r>
              <a:rPr lang="en-US" altLang="ja-JP" sz="1800" dirty="0">
                <a:ea typeface="Osaka" charset="-128"/>
                <a:cs typeface="Osaka" charset="-128"/>
              </a:rPr>
              <a:t>-6 mm</a:t>
            </a:r>
            <a:endParaRPr lang="ja-JP" altLang="en-US" sz="1800" dirty="0">
              <a:ea typeface="Osaka" charset="-128"/>
              <a:cs typeface="Osaka" charset="-128"/>
            </a:endParaRPr>
          </a:p>
        </p:txBody>
      </p:sp>
      <p:sp>
        <p:nvSpPr>
          <p:cNvPr id="23592" name="正方形/長方形 43"/>
          <p:cNvSpPr>
            <a:spLocks noChangeArrowheads="1"/>
          </p:cNvSpPr>
          <p:nvPr/>
        </p:nvSpPr>
        <p:spPr bwMode="auto">
          <a:xfrm>
            <a:off x="6225173" y="1766693"/>
            <a:ext cx="1165225" cy="368300"/>
          </a:xfrm>
          <a:prstGeom prst="rect">
            <a:avLst/>
          </a:prstGeom>
          <a:noFill/>
          <a:ln w="9525">
            <a:noFill/>
            <a:miter lim="800000"/>
            <a:headEnd/>
            <a:tailEnd/>
          </a:ln>
        </p:spPr>
        <p:txBody>
          <a:bodyPr wrap="none">
            <a:prstTxWarp prst="textNoShape">
              <a:avLst/>
            </a:prstTxWarp>
            <a:spAutoFit/>
          </a:bodyPr>
          <a:lstStyle/>
          <a:p>
            <a:r>
              <a:rPr lang="en-US" altLang="ja-JP" sz="1800" dirty="0">
                <a:ea typeface="Osaka" charset="-128"/>
                <a:cs typeface="Osaka" charset="-128"/>
              </a:rPr>
              <a:t>10-12 </a:t>
            </a:r>
            <a:r>
              <a:rPr lang="en-US" altLang="ja-JP" sz="1800" dirty="0">
                <a:latin typeface="Symbol" charset="2"/>
                <a:ea typeface="Symbol" charset="2"/>
                <a:cs typeface="Symbol" charset="2"/>
              </a:rPr>
              <a:t>m</a:t>
            </a:r>
            <a:r>
              <a:rPr lang="en-US" altLang="ja-JP" sz="1800" dirty="0">
                <a:ea typeface="Osaka" charset="-128"/>
                <a:cs typeface="Osaka" charset="-128"/>
              </a:rPr>
              <a:t>m</a:t>
            </a:r>
            <a:endParaRPr lang="ja-JP" altLang="en-US" sz="1800" dirty="0">
              <a:ea typeface="Osaka" charset="-128"/>
              <a:cs typeface="Osaka" charset="-128"/>
            </a:endParaRPr>
          </a:p>
        </p:txBody>
      </p:sp>
      <p:sp>
        <p:nvSpPr>
          <p:cNvPr id="23593" name="正方形/長方形 44"/>
          <p:cNvSpPr>
            <a:spLocks noChangeArrowheads="1"/>
          </p:cNvSpPr>
          <p:nvPr/>
        </p:nvSpPr>
        <p:spPr bwMode="auto">
          <a:xfrm>
            <a:off x="1155700" y="1963738"/>
            <a:ext cx="1420813" cy="368300"/>
          </a:xfrm>
          <a:prstGeom prst="rect">
            <a:avLst/>
          </a:prstGeom>
          <a:noFill/>
          <a:ln w="9525">
            <a:noFill/>
            <a:miter lim="800000"/>
            <a:headEnd/>
            <a:tailEnd/>
          </a:ln>
        </p:spPr>
        <p:txBody>
          <a:bodyPr wrap="none">
            <a:prstTxWarp prst="textNoShape">
              <a:avLst/>
            </a:prstTxWarp>
            <a:spAutoFit/>
          </a:bodyPr>
          <a:lstStyle/>
          <a:p>
            <a:r>
              <a:rPr lang="en-US" altLang="ja-JP" sz="1800" dirty="0">
                <a:ea typeface="Osaka" charset="-128"/>
                <a:cs typeface="Osaka" charset="-128"/>
              </a:rPr>
              <a:t>100-150 </a:t>
            </a:r>
            <a:r>
              <a:rPr lang="en-US" altLang="ja-JP" sz="1800" dirty="0">
                <a:latin typeface="Symbol" charset="2"/>
                <a:ea typeface="Symbol" charset="2"/>
                <a:cs typeface="Symbol" charset="2"/>
              </a:rPr>
              <a:t>m</a:t>
            </a:r>
            <a:r>
              <a:rPr lang="en-US" altLang="ja-JP" sz="1800" dirty="0">
                <a:ea typeface="Osaka" charset="-128"/>
                <a:cs typeface="Osaka" charset="-128"/>
              </a:rPr>
              <a:t>m</a:t>
            </a:r>
            <a:endParaRPr lang="ja-JP" altLang="en-US" sz="1800" dirty="0">
              <a:ea typeface="Osaka" charset="-128"/>
              <a:cs typeface="Osaka" charset="-128"/>
            </a:endParaRPr>
          </a:p>
        </p:txBody>
      </p:sp>
      <p:sp>
        <p:nvSpPr>
          <p:cNvPr id="23594" name="正方形/長方形 46"/>
          <p:cNvSpPr>
            <a:spLocks noChangeArrowheads="1"/>
          </p:cNvSpPr>
          <p:nvPr/>
        </p:nvSpPr>
        <p:spPr bwMode="auto">
          <a:xfrm>
            <a:off x="728663" y="3043238"/>
            <a:ext cx="1031127" cy="369332"/>
          </a:xfrm>
          <a:prstGeom prst="rect">
            <a:avLst/>
          </a:prstGeom>
          <a:noFill/>
          <a:ln w="9525">
            <a:noFill/>
            <a:miter lim="800000"/>
            <a:headEnd/>
            <a:tailEnd/>
          </a:ln>
        </p:spPr>
        <p:txBody>
          <a:bodyPr wrap="none">
            <a:prstTxWarp prst="textNoShape">
              <a:avLst/>
            </a:prstTxWarp>
            <a:spAutoFit/>
          </a:bodyPr>
          <a:lstStyle/>
          <a:p>
            <a:r>
              <a:rPr lang="en-US" altLang="ja-JP" sz="1800" dirty="0" smtClean="0">
                <a:ea typeface="Osaka" charset="-128"/>
                <a:cs typeface="Osaka" charset="-128"/>
              </a:rPr>
              <a:t> 6</a:t>
            </a:r>
            <a:r>
              <a:rPr lang="en-US" altLang="ja-JP" sz="1800" dirty="0">
                <a:ea typeface="Osaka" charset="-128"/>
                <a:cs typeface="Osaka" charset="-128"/>
              </a:rPr>
              <a:t>-7 mm</a:t>
            </a:r>
            <a:endParaRPr lang="ja-JP" altLang="en-US" sz="1800" dirty="0">
              <a:ea typeface="Osaka" charset="-128"/>
              <a:cs typeface="Osaka" charset="-128"/>
            </a:endParaRPr>
          </a:p>
        </p:txBody>
      </p:sp>
      <p:sp>
        <p:nvSpPr>
          <p:cNvPr id="58" name="正方形/長方形 57"/>
          <p:cNvSpPr/>
          <p:nvPr/>
        </p:nvSpPr>
        <p:spPr>
          <a:xfrm>
            <a:off x="450850" y="4670425"/>
            <a:ext cx="8097838" cy="10628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3597" name="テキスト ボックス 43"/>
          <p:cNvSpPr txBox="1">
            <a:spLocks noChangeArrowheads="1"/>
          </p:cNvSpPr>
          <p:nvPr/>
        </p:nvSpPr>
        <p:spPr bwMode="auto">
          <a:xfrm>
            <a:off x="801101" y="4608513"/>
            <a:ext cx="2550698" cy="369332"/>
          </a:xfrm>
          <a:prstGeom prst="rect">
            <a:avLst/>
          </a:prstGeom>
          <a:noFill/>
          <a:ln w="9525">
            <a:noFill/>
            <a:miter lim="800000"/>
            <a:headEnd/>
            <a:tailEnd/>
          </a:ln>
        </p:spPr>
        <p:txBody>
          <a:bodyPr wrap="none">
            <a:prstTxWarp prst="textNoShape">
              <a:avLst/>
            </a:prstTxWarp>
            <a:spAutoFit/>
          </a:bodyPr>
          <a:lstStyle/>
          <a:p>
            <a:pPr algn="ctr"/>
            <a:r>
              <a:rPr lang="en-US" altLang="ja-JP" dirty="0">
                <a:ea typeface="Arial Black" charset="0"/>
                <a:cs typeface="Lucida Grande"/>
              </a:rPr>
              <a:t>Hourglass requirement</a:t>
            </a:r>
            <a:endParaRPr lang="ja-JP" altLang="en-US" dirty="0">
              <a:ea typeface="Arial Black" charset="0"/>
              <a:cs typeface="Lucida Grande"/>
            </a:endParaRPr>
          </a:p>
        </p:txBody>
      </p:sp>
      <p:sp>
        <p:nvSpPr>
          <p:cNvPr id="23598" name="TextBox 59"/>
          <p:cNvSpPr txBox="1">
            <a:spLocks noChangeArrowheads="1"/>
          </p:cNvSpPr>
          <p:nvPr/>
        </p:nvSpPr>
        <p:spPr bwMode="auto">
          <a:xfrm>
            <a:off x="701903" y="5805264"/>
            <a:ext cx="5527205" cy="923330"/>
          </a:xfrm>
          <a:prstGeom prst="rect">
            <a:avLst/>
          </a:prstGeom>
          <a:solidFill>
            <a:schemeClr val="bg1"/>
          </a:solidFill>
          <a:ln w="9525">
            <a:noFill/>
            <a:miter lim="800000"/>
            <a:headEnd/>
            <a:tailEnd/>
          </a:ln>
        </p:spPr>
        <p:txBody>
          <a:bodyPr wrap="square">
            <a:prstTxWarp prst="textNoShape">
              <a:avLst/>
            </a:prstTxWarp>
            <a:spAutoFit/>
          </a:bodyPr>
          <a:lstStyle/>
          <a:p>
            <a:r>
              <a:rPr kumimoji="0" lang="en-US" altLang="ja-JP" sz="1800" dirty="0" smtClean="0">
                <a:solidFill>
                  <a:srgbClr val="FF6600"/>
                </a:solidFill>
                <a:ea typeface="ヒラギノ角ゴ ProN W6" charset="-128"/>
                <a:cs typeface="Lucida Grande"/>
              </a:rPr>
              <a:t>Vertical beta function at IP can be squeezed to ~300μm.</a:t>
            </a:r>
            <a:endParaRPr kumimoji="0" lang="en-US" altLang="ja-JP" sz="1800" dirty="0" smtClean="0">
              <a:solidFill>
                <a:srgbClr val="FF6600"/>
              </a:solidFill>
              <a:ea typeface="ヒラギノ角ゴ ProN W6" charset="-128"/>
              <a:cs typeface="ヒラギノ角ゴ ProN W6" charset="-128"/>
            </a:endParaRPr>
          </a:p>
          <a:p>
            <a:r>
              <a:rPr kumimoji="0" lang="en-US" altLang="ja-JP" sz="1800" dirty="0" smtClean="0">
                <a:solidFill>
                  <a:srgbClr val="FF6600"/>
                </a:solidFill>
                <a:ea typeface="ヒラギノ角ゴ ProN W6" charset="-128"/>
                <a:cs typeface="Lucida Grande"/>
              </a:rPr>
              <a:t>Need small horizontal beam size at IP.</a:t>
            </a:r>
          </a:p>
          <a:p>
            <a:r>
              <a:rPr kumimoji="0" lang="ja-JP" sz="1800" dirty="0">
                <a:solidFill>
                  <a:srgbClr val="FF6600"/>
                </a:solidFill>
                <a:ea typeface="ヒラギノ角ゴ ProN W6" charset="-128"/>
                <a:cs typeface="Lucida Grande"/>
              </a:rPr>
              <a:t>　</a:t>
            </a:r>
            <a:r>
              <a:rPr kumimoji="0" lang="en-US" altLang="ja-JP" sz="1800" dirty="0" smtClean="0">
                <a:solidFill>
                  <a:srgbClr val="FF6600"/>
                </a:solidFill>
                <a:ea typeface="ヒラギノ角ゴ ProN W6" charset="-128"/>
                <a:cs typeface="Lucida Grande"/>
              </a:rPr>
              <a:t>→ low emittance, small horizontal beta function at</a:t>
            </a:r>
            <a:r>
              <a:rPr kumimoji="0" lang="en-US" altLang="ja-JP" sz="1800" dirty="0" smtClean="0">
                <a:solidFill>
                  <a:srgbClr val="FF6600"/>
                </a:solidFill>
                <a:ea typeface="ヒラギノ角ゴ ProN W6" charset="-128"/>
                <a:cs typeface="ヒラギノ角ゴ ProN W6" charset="-128"/>
              </a:rPr>
              <a:t> </a:t>
            </a:r>
            <a:r>
              <a:rPr kumimoji="0" lang="en-US" altLang="ja-JP" sz="1800" dirty="0" smtClean="0">
                <a:solidFill>
                  <a:srgbClr val="FF6600"/>
                </a:solidFill>
                <a:ea typeface="ヒラギノ角ゴ ProN W6" charset="-128"/>
                <a:cs typeface="Lucida Grande"/>
              </a:rPr>
              <a:t>IP.</a:t>
            </a:r>
            <a:endParaRPr lang="ja-JP" altLang="en-US" sz="1800" dirty="0">
              <a:solidFill>
                <a:srgbClr val="FF6600"/>
              </a:solidFill>
              <a:cs typeface="Lucida Grande"/>
            </a:endParaRPr>
          </a:p>
        </p:txBody>
      </p:sp>
      <p:sp>
        <p:nvSpPr>
          <p:cNvPr id="47" name="テキスト ボックス 27"/>
          <p:cNvSpPr txBox="1">
            <a:spLocks noChangeArrowheads="1"/>
          </p:cNvSpPr>
          <p:nvPr/>
        </p:nvSpPr>
        <p:spPr bwMode="auto">
          <a:xfrm>
            <a:off x="529146" y="1192478"/>
            <a:ext cx="3228769" cy="369332"/>
          </a:xfrm>
          <a:prstGeom prst="rect">
            <a:avLst/>
          </a:prstGeom>
          <a:noFill/>
          <a:ln w="9525">
            <a:solidFill>
              <a:schemeClr val="accent2"/>
            </a:solidFill>
            <a:miter lim="800000"/>
            <a:headEnd/>
            <a:tailEnd/>
          </a:ln>
        </p:spPr>
        <p:txBody>
          <a:bodyPr wrap="none">
            <a:prstTxWarp prst="textNoShape">
              <a:avLst/>
            </a:prstTxWarp>
            <a:spAutoFit/>
          </a:bodyPr>
          <a:lstStyle/>
          <a:p>
            <a:r>
              <a:rPr lang="en-US" altLang="ja-JP" b="1" dirty="0" smtClean="0">
                <a:solidFill>
                  <a:srgbClr val="2D2D8A"/>
                </a:solidFill>
                <a:ea typeface="Arial Black" charset="0"/>
                <a:cs typeface="Lucida Grande"/>
              </a:rPr>
              <a:t>KEKB </a:t>
            </a:r>
            <a:r>
              <a:rPr lang="en-US" altLang="ja-JP" dirty="0" smtClean="0">
                <a:solidFill>
                  <a:srgbClr val="2D2D8A"/>
                </a:solidFill>
                <a:ea typeface="Arial Black" charset="0"/>
                <a:cs typeface="Lucida Grande"/>
              </a:rPr>
              <a:t>head-on (crab crossing)</a:t>
            </a:r>
            <a:endParaRPr lang="ja-JP" altLang="en-US" dirty="0">
              <a:solidFill>
                <a:srgbClr val="2D2D8A"/>
              </a:solidFill>
              <a:ea typeface="Arial Black" charset="0"/>
              <a:cs typeface="Lucida Grande"/>
            </a:endParaRPr>
          </a:p>
        </p:txBody>
      </p:sp>
      <p:sp>
        <p:nvSpPr>
          <p:cNvPr id="2" name="タイトル 1"/>
          <p:cNvSpPr>
            <a:spLocks noGrp="1"/>
          </p:cNvSpPr>
          <p:nvPr>
            <p:ph type="title"/>
          </p:nvPr>
        </p:nvSpPr>
        <p:spPr>
          <a:xfrm>
            <a:off x="382588" y="65971"/>
            <a:ext cx="8229600" cy="1143000"/>
          </a:xfrm>
        </p:spPr>
        <p:txBody>
          <a:bodyPr/>
          <a:lstStyle/>
          <a:p>
            <a:r>
              <a:rPr kumimoji="1" lang="en-US" altLang="ja-JP" dirty="0" smtClean="0">
                <a:solidFill>
                  <a:srgbClr val="000090"/>
                </a:solidFill>
                <a:latin typeface="Marker Felt"/>
                <a:cs typeface="Marker Felt"/>
              </a:rPr>
              <a:t>Collision Scheme</a:t>
            </a:r>
            <a:endParaRPr kumimoji="1" lang="ja-JP" altLang="en-US" dirty="0">
              <a:solidFill>
                <a:srgbClr val="000090"/>
              </a:solidFill>
              <a:latin typeface="Marker Felt"/>
              <a:cs typeface="Marker Felt"/>
            </a:endParaRPr>
          </a:p>
        </p:txBody>
      </p:sp>
      <p:sp>
        <p:nvSpPr>
          <p:cNvPr id="3" name="テキスト ボックス 2"/>
          <p:cNvSpPr txBox="1"/>
          <p:nvPr/>
        </p:nvSpPr>
        <p:spPr>
          <a:xfrm>
            <a:off x="6223707" y="5941950"/>
            <a:ext cx="2864887" cy="646331"/>
          </a:xfrm>
          <a:prstGeom prst="rect">
            <a:avLst/>
          </a:prstGeom>
          <a:solidFill>
            <a:schemeClr val="accent1">
              <a:lumMod val="20000"/>
              <a:lumOff val="80000"/>
            </a:schemeClr>
          </a:solidFill>
          <a:ln>
            <a:solidFill>
              <a:srgbClr val="FF0000"/>
            </a:solidFill>
          </a:ln>
        </p:spPr>
        <p:txBody>
          <a:bodyPr wrap="none" rtlCol="0">
            <a:spAutoFit/>
          </a:bodyPr>
          <a:lstStyle/>
          <a:p>
            <a:r>
              <a:rPr lang="en-US" altLang="ja-JP" dirty="0" smtClean="0"/>
              <a:t>No crab waist scheme</a:t>
            </a:r>
            <a:r>
              <a:rPr lang="en-US" altLang="ja-JP" dirty="0"/>
              <a:t> </a:t>
            </a:r>
            <a:r>
              <a:rPr lang="en-US" altLang="ja-JP" dirty="0" smtClean="0"/>
              <a:t>has</a:t>
            </a:r>
            <a:br>
              <a:rPr lang="en-US" altLang="ja-JP" dirty="0" smtClean="0"/>
            </a:br>
            <a:r>
              <a:rPr lang="en-US" altLang="ja-JP" dirty="0" smtClean="0"/>
              <a:t>been assumed at </a:t>
            </a:r>
            <a:r>
              <a:rPr lang="en-US" altLang="ja-JP" dirty="0" err="1" smtClean="0"/>
              <a:t>SuperKEKB</a:t>
            </a:r>
            <a:endParaRPr kumimoji="1" lang="ja-JP" altLang="en-US" dirty="0"/>
          </a:p>
        </p:txBody>
      </p:sp>
      <p:sp>
        <p:nvSpPr>
          <p:cNvPr id="4" name="テキスト ボックス 3"/>
          <p:cNvSpPr txBox="1"/>
          <p:nvPr/>
        </p:nvSpPr>
        <p:spPr>
          <a:xfrm>
            <a:off x="7154401" y="862165"/>
            <a:ext cx="1304902" cy="369332"/>
          </a:xfrm>
          <a:prstGeom prst="rect">
            <a:avLst/>
          </a:prstGeom>
          <a:noFill/>
        </p:spPr>
        <p:txBody>
          <a:bodyPr wrap="none" rtlCol="0">
            <a:spAutoFit/>
          </a:bodyPr>
          <a:lstStyle/>
          <a:p>
            <a:r>
              <a:rPr kumimoji="1" lang="en-US" altLang="ja-JP" dirty="0" smtClean="0"/>
              <a:t>P. Raimondi</a:t>
            </a:r>
            <a:endParaRPr kumimoji="1" lang="ja-JP" altLang="en-US" dirty="0"/>
          </a:p>
        </p:txBody>
      </p:sp>
    </p:spTree>
    <p:extLst>
      <p:ext uri="{BB962C8B-B14F-4D97-AF65-F5344CB8AC3E}">
        <p14:creationId xmlns:p14="http://schemas.microsoft.com/office/powerpoint/2010/main" val="40958919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QC1E, QC2E</a:t>
            </a:r>
            <a:endParaRPr kumimoji="1" lang="ja-JP" altLang="en-US" dirty="0"/>
          </a:p>
        </p:txBody>
      </p:sp>
      <p:pic>
        <p:nvPicPr>
          <p:cNvPr id="4" name="コンテンツ プレースホルダー 3"/>
          <p:cNvPicPr>
            <a:picLocks noGrp="1" noChangeAspect="1"/>
          </p:cNvPicPr>
          <p:nvPr>
            <p:ph idx="1"/>
          </p:nvPr>
        </p:nvPicPr>
        <p:blipFill>
          <a:blip r:embed="rId2"/>
          <a:srcRect l="-7357" r="-7357"/>
          <a:stretch>
            <a:fillRect/>
          </a:stretch>
        </p:blipFill>
        <p:spPr/>
      </p:pic>
      <p:sp>
        <p:nvSpPr>
          <p:cNvPr id="5" name="テキスト ボックス 4"/>
          <p:cNvSpPr txBox="1"/>
          <p:nvPr/>
        </p:nvSpPr>
        <p:spPr>
          <a:xfrm>
            <a:off x="2287969" y="3333719"/>
            <a:ext cx="1062798" cy="646331"/>
          </a:xfrm>
          <a:prstGeom prst="rect">
            <a:avLst/>
          </a:prstGeom>
          <a:noFill/>
        </p:spPr>
        <p:txBody>
          <a:bodyPr wrap="none" rtlCol="0">
            <a:spAutoFit/>
          </a:bodyPr>
          <a:lstStyle/>
          <a:p>
            <a:r>
              <a:rPr kumimoji="1" lang="en-US" altLang="ja-JP" dirty="0" smtClean="0"/>
              <a:t>QC2RE</a:t>
            </a:r>
          </a:p>
          <a:p>
            <a:r>
              <a:rPr lang="en-US" altLang="ja-JP" dirty="0" smtClean="0"/>
              <a:t>K1=0.558</a:t>
            </a:r>
            <a:endParaRPr kumimoji="1" lang="ja-JP" altLang="en-US" dirty="0"/>
          </a:p>
        </p:txBody>
      </p:sp>
      <p:sp>
        <p:nvSpPr>
          <p:cNvPr id="6" name="正方形/長方形 5"/>
          <p:cNvSpPr/>
          <p:nvPr/>
        </p:nvSpPr>
        <p:spPr>
          <a:xfrm>
            <a:off x="6601527" y="3388161"/>
            <a:ext cx="1167169" cy="646331"/>
          </a:xfrm>
          <a:prstGeom prst="rect">
            <a:avLst/>
          </a:prstGeom>
        </p:spPr>
        <p:txBody>
          <a:bodyPr wrap="none">
            <a:spAutoFit/>
          </a:bodyPr>
          <a:lstStyle/>
          <a:p>
            <a:r>
              <a:rPr lang="en-US" altLang="ja-JP" dirty="0" smtClean="0"/>
              <a:t>QC2LE</a:t>
            </a:r>
          </a:p>
          <a:p>
            <a:r>
              <a:rPr lang="en-US" altLang="ja-JP" dirty="0" smtClean="0"/>
              <a:t>K1 = 0.653</a:t>
            </a:r>
            <a:endParaRPr lang="ja-JP" altLang="en-US" dirty="0"/>
          </a:p>
        </p:txBody>
      </p:sp>
      <p:sp>
        <p:nvSpPr>
          <p:cNvPr id="7" name="正方形/長方形 6"/>
          <p:cNvSpPr/>
          <p:nvPr/>
        </p:nvSpPr>
        <p:spPr>
          <a:xfrm>
            <a:off x="6192213" y="2121233"/>
            <a:ext cx="1068659" cy="646331"/>
          </a:xfrm>
          <a:prstGeom prst="rect">
            <a:avLst/>
          </a:prstGeom>
        </p:spPr>
        <p:txBody>
          <a:bodyPr wrap="none">
            <a:spAutoFit/>
          </a:bodyPr>
          <a:lstStyle/>
          <a:p>
            <a:r>
              <a:rPr lang="en-US" altLang="ja-JP" dirty="0" smtClean="0"/>
              <a:t>QC1LE</a:t>
            </a:r>
          </a:p>
          <a:p>
            <a:r>
              <a:rPr lang="en-US" altLang="ja-JP" dirty="0" smtClean="0"/>
              <a:t>K1 =-1.21 </a:t>
            </a:r>
            <a:endParaRPr lang="ja-JP" altLang="en-US" dirty="0"/>
          </a:p>
        </p:txBody>
      </p:sp>
      <p:sp>
        <p:nvSpPr>
          <p:cNvPr id="8" name="正方形/長方形 7"/>
          <p:cNvSpPr/>
          <p:nvPr/>
        </p:nvSpPr>
        <p:spPr>
          <a:xfrm>
            <a:off x="2592345" y="2121233"/>
            <a:ext cx="1120845" cy="646331"/>
          </a:xfrm>
          <a:prstGeom prst="rect">
            <a:avLst/>
          </a:prstGeom>
        </p:spPr>
        <p:txBody>
          <a:bodyPr wrap="none">
            <a:spAutoFit/>
          </a:bodyPr>
          <a:lstStyle/>
          <a:p>
            <a:r>
              <a:rPr lang="en-US" altLang="ja-JP" dirty="0" smtClean="0"/>
              <a:t>QC1RE</a:t>
            </a:r>
          </a:p>
          <a:p>
            <a:r>
              <a:rPr lang="en-US" altLang="ja-JP" dirty="0" smtClean="0"/>
              <a:t>K1 = -1.14</a:t>
            </a:r>
            <a:endParaRPr lang="ja-JP" altLang="en-US" dirty="0"/>
          </a:p>
        </p:txBody>
      </p:sp>
    </p:spTree>
    <p:extLst>
      <p:ext uri="{BB962C8B-B14F-4D97-AF65-F5344CB8AC3E}">
        <p14:creationId xmlns:p14="http://schemas.microsoft.com/office/powerpoint/2010/main" val="330138763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857232"/>
          </a:xfrm>
        </p:spPr>
        <p:txBody>
          <a:bodyPr>
            <a:normAutofit/>
          </a:bodyPr>
          <a:lstStyle/>
          <a:p>
            <a:r>
              <a:rPr kumimoji="1" lang="en-US" altLang="ja-JP" dirty="0" smtClean="0"/>
              <a:t>Facilities</a:t>
            </a:r>
            <a:endParaRPr kumimoji="1" lang="ja-JP" altLang="en-US" dirty="0"/>
          </a:p>
        </p:txBody>
      </p:sp>
      <p:sp>
        <p:nvSpPr>
          <p:cNvPr id="3" name="コンテンツ プレースホルダ 2"/>
          <p:cNvSpPr>
            <a:spLocks noGrp="1"/>
          </p:cNvSpPr>
          <p:nvPr>
            <p:ph idx="1"/>
          </p:nvPr>
        </p:nvSpPr>
        <p:spPr>
          <a:xfrm>
            <a:off x="500034" y="928670"/>
            <a:ext cx="8229600" cy="2214578"/>
          </a:xfrm>
        </p:spPr>
        <p:txBody>
          <a:bodyPr>
            <a:normAutofit fontScale="77500" lnSpcReduction="20000"/>
          </a:bodyPr>
          <a:lstStyle/>
          <a:p>
            <a:pPr marL="456964" indent="-456964"/>
            <a:r>
              <a:rPr lang="en-US" altLang="ja-JP" dirty="0" smtClean="0"/>
              <a:t>Storage and staging areas needed for magnet and vacuum components.</a:t>
            </a:r>
          </a:p>
          <a:p>
            <a:pPr marL="456964" indent="-456964"/>
            <a:r>
              <a:rPr kumimoji="1" lang="en-US" altLang="ja-JP" dirty="0" smtClean="0"/>
              <a:t>Need increased cooling water for klystrons and magnets:</a:t>
            </a:r>
          </a:p>
          <a:p>
            <a:pPr marL="856810" lvl="1" indent="-456964"/>
            <a:r>
              <a:rPr kumimoji="1" lang="en-US" altLang="ja-JP" dirty="0" smtClean="0"/>
              <a:t>24 klystrons for ARES cavities, 8 klystrons for SCC</a:t>
            </a:r>
          </a:p>
          <a:p>
            <a:pPr marL="856810" lvl="1" indent="-456964"/>
            <a:r>
              <a:rPr lang="en-US" altLang="ja-JP" dirty="0" smtClean="0"/>
              <a:t>Magnet cooling water needs double (4 plants -&gt; 8)</a:t>
            </a:r>
          </a:p>
          <a:p>
            <a:pPr marL="456964" indent="-456964"/>
            <a:r>
              <a:rPr kumimoji="1" lang="en-US" altLang="ja-JP" dirty="0" smtClean="0"/>
              <a:t>Electricity:</a:t>
            </a:r>
            <a:endParaRPr kumimoji="1" lang="ja-JP" altLang="en-US" dirty="0"/>
          </a:p>
        </p:txBody>
      </p:sp>
      <p:sp>
        <p:nvSpPr>
          <p:cNvPr id="4" name="スライド番号プレースホルダ 245"/>
          <p:cNvSpPr txBox="1">
            <a:spLocks/>
          </p:cNvSpPr>
          <p:nvPr/>
        </p:nvSpPr>
        <p:spPr bwMode="auto">
          <a:xfrm>
            <a:off x="0" y="10"/>
            <a:ext cx="541337" cy="365125"/>
          </a:xfrm>
          <a:prstGeom prst="rect">
            <a:avLst/>
          </a:prstGeom>
          <a:noFill/>
          <a:ln>
            <a:miter lim="800000"/>
            <a:headEnd/>
            <a:tailEnd/>
          </a:ln>
        </p:spPr>
        <p:txBody>
          <a:bodyPr lIns="91392" tIns="45697" rIns="91392" bIns="45697"/>
          <a:lstStyle/>
          <a:p>
            <a:pPr defTabSz="913930">
              <a:defRPr/>
            </a:pPr>
            <a:fld id="{0074059E-8910-4D14-90AB-2FE0A52340F1}" type="slidenum">
              <a:rPr lang="ja-JP" altLang="en-US">
                <a:latin typeface="Arial" pitchFamily="34" charset="0"/>
                <a:ea typeface="ＭＳ Ｐゴシック" pitchFamily="50" charset="-128"/>
                <a:cs typeface="Arial" pitchFamily="34" charset="0"/>
              </a:rPr>
              <a:pPr defTabSz="913930">
                <a:defRPr/>
              </a:pPr>
              <a:t>71</a:t>
            </a:fld>
            <a:endParaRPr lang="ja-JP" altLang="en-US" dirty="0">
              <a:latin typeface="Arial" pitchFamily="34" charset="0"/>
              <a:ea typeface="ＭＳ Ｐゴシック" pitchFamily="50" charset="-128"/>
              <a:cs typeface="Arial" pitchFamily="34" charset="0"/>
            </a:endParaRPr>
          </a:p>
        </p:txBody>
      </p:sp>
      <p:sp>
        <p:nvSpPr>
          <p:cNvPr id="5" name="Rectangle 22"/>
          <p:cNvSpPr>
            <a:spLocks noChangeArrowheads="1"/>
          </p:cNvSpPr>
          <p:nvPr/>
        </p:nvSpPr>
        <p:spPr bwMode="auto">
          <a:xfrm>
            <a:off x="4714876" y="3000374"/>
            <a:ext cx="1618657" cy="373659"/>
          </a:xfrm>
          <a:prstGeom prst="rect">
            <a:avLst/>
          </a:prstGeom>
          <a:noFill/>
          <a:ln w="9525">
            <a:noFill/>
            <a:miter lim="800000"/>
            <a:headEnd/>
            <a:tailEnd/>
          </a:ln>
        </p:spPr>
        <p:txBody>
          <a:bodyPr wrap="none" lIns="91392" tIns="45697" rIns="91392" bIns="45697">
            <a:spAutoFit/>
          </a:bodyPr>
          <a:lstStyle/>
          <a:p>
            <a:r>
              <a:rPr lang="en-US" altLang="ja-JP" dirty="0"/>
              <a:t>KEKB/KEK total</a:t>
            </a:r>
          </a:p>
        </p:txBody>
      </p:sp>
      <p:sp>
        <p:nvSpPr>
          <p:cNvPr id="6" name="Rectangle 76"/>
          <p:cNvSpPr>
            <a:spLocks noChangeArrowheads="1"/>
          </p:cNvSpPr>
          <p:nvPr/>
        </p:nvSpPr>
        <p:spPr bwMode="auto">
          <a:xfrm>
            <a:off x="714348" y="3071810"/>
            <a:ext cx="4298950" cy="373659"/>
          </a:xfrm>
          <a:prstGeom prst="rect">
            <a:avLst/>
          </a:prstGeom>
          <a:noFill/>
          <a:ln w="9525">
            <a:noFill/>
            <a:miter lim="800000"/>
            <a:headEnd/>
            <a:tailEnd/>
          </a:ln>
        </p:spPr>
        <p:txBody>
          <a:bodyPr wrap="square" lIns="91392" tIns="45697" rIns="91392" bIns="45697">
            <a:spAutoFit/>
          </a:bodyPr>
          <a:lstStyle/>
          <a:p>
            <a:r>
              <a:rPr lang="en-US" altLang="ja-JP" dirty="0"/>
              <a:t>Electricity Consumption: June-09</a:t>
            </a:r>
          </a:p>
        </p:txBody>
      </p:sp>
      <p:graphicFrame>
        <p:nvGraphicFramePr>
          <p:cNvPr id="7" name="Group 209"/>
          <p:cNvGraphicFramePr>
            <a:graphicFrameLocks noGrp="1"/>
          </p:cNvGraphicFramePr>
          <p:nvPr/>
        </p:nvGraphicFramePr>
        <p:xfrm>
          <a:off x="714348" y="3500438"/>
          <a:ext cx="7239000" cy="2362202"/>
        </p:xfrm>
        <a:graphic>
          <a:graphicData uri="http://schemas.openxmlformats.org/drawingml/2006/table">
            <a:tbl>
              <a:tblPr/>
              <a:tblGrid>
                <a:gridCol w="2438400"/>
                <a:gridCol w="1447800"/>
                <a:gridCol w="1066800"/>
                <a:gridCol w="1295400"/>
                <a:gridCol w="990600"/>
              </a:tblGrid>
              <a:tr h="7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charset="0"/>
                          <a:ea typeface="Osaka" charset="-128"/>
                        </a:rPr>
                        <a:t>(Design option)</a:t>
                      </a:r>
                    </a:p>
                  </a:txBody>
                  <a:tcPr anchor="ct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charset="0"/>
                          <a:ea typeface="Osaka" charset="-128"/>
                        </a:rPr>
                        <a:t>KEKB:MW</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charset="0"/>
                          <a:ea typeface="Osaka" charset="-128"/>
                        </a:rPr>
                        <a:t>ΔMW</a:t>
                      </a:r>
                      <a:endParaRPr kumimoji="1" lang="en-US" altLang="ja-JP" sz="1400" b="0" i="0" u="none" strike="noStrike" cap="none" normalizeH="0" baseline="0" dirty="0" smtClean="0">
                        <a:ln>
                          <a:noFill/>
                        </a:ln>
                        <a:solidFill>
                          <a:schemeClr val="tx1"/>
                        </a:solidFill>
                        <a:effectLst/>
                        <a:latin typeface="Times" charset="0"/>
                        <a:ea typeface="Osaka" charset="-128"/>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KEK:MW</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ΔMW</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rgbClr val="000080"/>
                          </a:solidFill>
                          <a:effectLst/>
                          <a:latin typeface="Times" charset="0"/>
                          <a:ea typeface="Osaka" charset="-128"/>
                        </a:rPr>
                        <a:t>Present(Average)</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000080"/>
                          </a:solidFill>
                          <a:effectLst/>
                          <a:latin typeface="Times" charset="0"/>
                          <a:ea typeface="Osaka" charset="-128"/>
                        </a:rPr>
                        <a:t>45</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000080"/>
                        </a:solidFill>
                        <a:effectLst/>
                        <a:latin typeface="Times" charset="0"/>
                        <a:ea typeface="Osaka" charset="-128"/>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000080"/>
                          </a:solidFill>
                          <a:effectLst/>
                          <a:latin typeface="Times" charset="0"/>
                          <a:ea typeface="Osaka" charset="-128"/>
                        </a:rPr>
                        <a:t>64</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000080"/>
                        </a:solidFill>
                        <a:effectLst/>
                        <a:latin typeface="Times" charset="0"/>
                        <a:ea typeface="Osaka"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dirty="0" err="1" smtClean="0">
                          <a:ln>
                            <a:noFill/>
                          </a:ln>
                          <a:solidFill>
                            <a:srgbClr val="FFFF00"/>
                          </a:solidFill>
                          <a:effectLst/>
                          <a:latin typeface="Times" charset="0"/>
                          <a:ea typeface="Osaka" charset="-128"/>
                        </a:rPr>
                        <a:t>Nano</a:t>
                      </a:r>
                      <a:r>
                        <a:rPr kumimoji="1" lang="en-US" altLang="ja-JP" sz="1800" b="0" i="0" u="none" strike="noStrike" cap="none" normalizeH="0" baseline="0" dirty="0" smtClean="0">
                          <a:ln>
                            <a:noFill/>
                          </a:ln>
                          <a:solidFill>
                            <a:srgbClr val="FFFF00"/>
                          </a:solidFill>
                          <a:effectLst/>
                          <a:latin typeface="Times" charset="0"/>
                          <a:ea typeface="Osaka" charset="-128"/>
                        </a:rPr>
                        <a:t> Beam: </a:t>
                      </a:r>
                      <a:r>
                        <a:rPr kumimoji="1" lang="en-US" altLang="ja-JP" sz="1600" b="0" i="0" u="none" strike="noStrike" cap="none" normalizeH="0" baseline="0" dirty="0" smtClean="0">
                          <a:ln>
                            <a:noFill/>
                          </a:ln>
                          <a:solidFill>
                            <a:srgbClr val="FFFF00"/>
                          </a:solidFill>
                          <a:effectLst/>
                          <a:latin typeface="Times" charset="0"/>
                          <a:ea typeface="Osaka" charset="-128"/>
                        </a:rPr>
                        <a:t>June-09</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FF00"/>
                          </a:solidFill>
                          <a:effectLst/>
                          <a:latin typeface="Times" charset="0"/>
                          <a:ea typeface="Osaka" charset="-128"/>
                        </a:rPr>
                        <a:t>70.7</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FF00"/>
                          </a:solidFill>
                          <a:effectLst/>
                          <a:latin typeface="Times" charset="0"/>
                          <a:ea typeface="Osaka" charset="-128"/>
                        </a:rPr>
                        <a:t>24.3</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FF00"/>
                          </a:solidFill>
                          <a:effectLst/>
                          <a:latin typeface="Times" charset="0"/>
                          <a:ea typeface="Osaka" charset="-128"/>
                        </a:rPr>
                        <a:t>96</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rgbClr val="FFFF00"/>
                          </a:solidFill>
                          <a:effectLst/>
                          <a:latin typeface="Times" charset="0"/>
                          <a:ea typeface="Osaka" charset="-128"/>
                        </a:rPr>
                        <a:t>32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Times" charset="0"/>
                          <a:ea typeface="Osaka" charset="-128"/>
                        </a:rPr>
                        <a:t>Upgrade: </a:t>
                      </a:r>
                      <a:r>
                        <a:rPr kumimoji="1" lang="en-US" altLang="ja-JP" sz="1600" b="0" i="0" u="none" strike="noStrike" cap="none" normalizeH="0" baseline="0" smtClean="0">
                          <a:ln>
                            <a:noFill/>
                          </a:ln>
                          <a:solidFill>
                            <a:schemeClr val="tx1"/>
                          </a:solidFill>
                          <a:effectLst/>
                          <a:latin typeface="Times" charset="0"/>
                          <a:ea typeface="Osaka" charset="-128"/>
                        </a:rPr>
                        <a:t>Feb.-09</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94.8</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49.8</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120</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56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Times" charset="0"/>
                          <a:ea typeface="Osaka" charset="-128"/>
                        </a:rPr>
                        <a:t>Super: ‘07-July</a:t>
                      </a:r>
                    </a:p>
                  </a:txBody>
                  <a:tcPr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102.6</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57.6</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Times" charset="0"/>
                          <a:ea typeface="Osaka" charset="-128"/>
                        </a:rPr>
                        <a:t>128</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charset="0"/>
                          <a:ea typeface="Osaka" charset="-128"/>
                        </a:rPr>
                        <a:t>64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r>
            </a:tbl>
          </a:graphicData>
        </a:graphic>
      </p:graphicFrame>
      <p:sp>
        <p:nvSpPr>
          <p:cNvPr id="8" name="Rectangle 210"/>
          <p:cNvSpPr>
            <a:spLocks noChangeArrowheads="1"/>
          </p:cNvSpPr>
          <p:nvPr/>
        </p:nvSpPr>
        <p:spPr bwMode="auto">
          <a:xfrm>
            <a:off x="642919" y="5857893"/>
            <a:ext cx="5464009" cy="373659"/>
          </a:xfrm>
          <a:prstGeom prst="rect">
            <a:avLst/>
          </a:prstGeom>
          <a:noFill/>
          <a:ln w="9525">
            <a:noFill/>
            <a:miter lim="800000"/>
            <a:headEnd/>
            <a:tailEnd/>
          </a:ln>
        </p:spPr>
        <p:txBody>
          <a:bodyPr wrap="none" lIns="91392" tIns="45697" rIns="91392" bIns="45697">
            <a:spAutoFit/>
          </a:bodyPr>
          <a:lstStyle/>
          <a:p>
            <a:r>
              <a:rPr lang="en-US" altLang="ja-JP" dirty="0">
                <a:solidFill>
                  <a:srgbClr val="800000"/>
                </a:solidFill>
              </a:rPr>
              <a:t>Recent Design(Feb.-10): Add 2 ARES units--&gt; +(3~4)MW</a:t>
            </a:r>
          </a:p>
        </p:txBody>
      </p:sp>
      <p:sp>
        <p:nvSpPr>
          <p:cNvPr id="9" name="テキスト ボックス 8"/>
          <p:cNvSpPr txBox="1"/>
          <p:nvPr/>
        </p:nvSpPr>
        <p:spPr>
          <a:xfrm>
            <a:off x="8255625" y="1"/>
            <a:ext cx="899313" cy="373659"/>
          </a:xfrm>
          <a:prstGeom prst="rect">
            <a:avLst/>
          </a:prstGeom>
          <a:solidFill>
            <a:srgbClr val="FFFF00"/>
          </a:solidFill>
          <a:ln>
            <a:solidFill>
              <a:schemeClr val="accent1"/>
            </a:solidFill>
          </a:ln>
        </p:spPr>
        <p:txBody>
          <a:bodyPr wrap="none" lIns="91392" tIns="45697" rIns="91392" bIns="45697" rtlCol="0">
            <a:spAutoFit/>
          </a:bodyPr>
          <a:lstStyle/>
          <a:p>
            <a:r>
              <a:rPr kumimoji="1" lang="en-US" altLang="ja-JP" dirty="0" smtClean="0">
                <a:solidFill>
                  <a:srgbClr val="002060"/>
                </a:solidFill>
              </a:rPr>
              <a:t>M. Ono</a:t>
            </a:r>
            <a:endParaRPr kumimoji="1" lang="ja-JP" altLang="en-US" dirty="0">
              <a:solidFill>
                <a:srgbClr val="002060"/>
              </a:solidFill>
            </a:endParaRPr>
          </a:p>
        </p:txBody>
      </p:sp>
    </p:spTree>
    <p:extLst>
      <p:ext uri="{BB962C8B-B14F-4D97-AF65-F5344CB8AC3E}">
        <p14:creationId xmlns:p14="http://schemas.microsoft.com/office/powerpoint/2010/main" val="135798828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Overall budget (original)</a:t>
            </a:r>
            <a:endParaRPr lang="ja-JP" altLang="en-US" dirty="0"/>
          </a:p>
        </p:txBody>
      </p:sp>
      <p:sp>
        <p:nvSpPr>
          <p:cNvPr id="3" name="スライド番号プレースホルダ 2"/>
          <p:cNvSpPr>
            <a:spLocks noGrp="1"/>
          </p:cNvSpPr>
          <p:nvPr>
            <p:ph type="sldNum" sz="quarter" idx="12"/>
          </p:nvPr>
        </p:nvSpPr>
        <p:spPr/>
        <p:txBody>
          <a:bodyPr/>
          <a:lstStyle/>
          <a:p>
            <a:fld id="{9C0E2F81-601E-B447-A2CF-B5EA96351142}" type="slidenum">
              <a:rPr lang="ja-JP" altLang="en-US" smtClean="0"/>
              <a:pPr/>
              <a:t>72</a:t>
            </a:fld>
            <a:endParaRPr lang="ja-JP" altLang="en-US"/>
          </a:p>
        </p:txBody>
      </p:sp>
      <p:sp>
        <p:nvSpPr>
          <p:cNvPr id="4" name="日付プレースホルダ 3"/>
          <p:cNvSpPr>
            <a:spLocks noGrp="1"/>
          </p:cNvSpPr>
          <p:nvPr>
            <p:ph type="dt" sz="half" idx="4294967295"/>
          </p:nvPr>
        </p:nvSpPr>
        <p:spPr>
          <a:xfrm>
            <a:off x="324239" y="6576886"/>
            <a:ext cx="4800544" cy="256599"/>
          </a:xfrm>
          <a:prstGeom prst="rect">
            <a:avLst/>
          </a:prstGeom>
        </p:spPr>
        <p:txBody>
          <a:bodyPr/>
          <a:lstStyle/>
          <a:p>
            <a:r>
              <a:rPr lang="en-US" altLang="ja-JP" smtClean="0"/>
              <a:t>Overview of Ring Construction Status and Schedule, Mar. 4, 2013, K. Akai</a:t>
            </a:r>
            <a:endParaRPr lang="ja-JP" altLang="en-US" dirty="0"/>
          </a:p>
        </p:txBody>
      </p:sp>
      <p:graphicFrame>
        <p:nvGraphicFramePr>
          <p:cNvPr id="5" name="コンテンツ プレースホルダ 8"/>
          <p:cNvGraphicFramePr>
            <a:graphicFrameLocks/>
          </p:cNvGraphicFramePr>
          <p:nvPr/>
        </p:nvGraphicFramePr>
        <p:xfrm>
          <a:off x="1226818" y="4333309"/>
          <a:ext cx="6891989" cy="1807697"/>
        </p:xfrm>
        <a:graphic>
          <a:graphicData uri="http://schemas.openxmlformats.org/drawingml/2006/table">
            <a:tbl>
              <a:tblPr firstRow="1" bandRow="1">
                <a:tableStyleId>{5C22544A-7EE6-4342-B048-85BDC9FD1C3A}</a:tableStyleId>
              </a:tblPr>
              <a:tblGrid>
                <a:gridCol w="1118570"/>
                <a:gridCol w="1121707"/>
                <a:gridCol w="1168059"/>
                <a:gridCol w="1140248"/>
                <a:gridCol w="1121707"/>
                <a:gridCol w="1221698"/>
              </a:tblGrid>
              <a:tr h="283698">
                <a:tc>
                  <a:txBody>
                    <a:bodyPr/>
                    <a:lstStyle/>
                    <a:p>
                      <a:pPr algn="ctr"/>
                      <a:r>
                        <a:rPr kumimoji="1" lang="en-US" altLang="ja-JP" sz="1400" dirty="0" smtClean="0"/>
                        <a:t>JFY2010</a:t>
                      </a:r>
                      <a:endParaRPr kumimoji="1" lang="ja-JP" altLang="en-US" sz="1400" dirty="0"/>
                    </a:p>
                  </a:txBody>
                  <a:tcPr/>
                </a:tc>
                <a:tc>
                  <a:txBody>
                    <a:bodyPr/>
                    <a:lstStyle/>
                    <a:p>
                      <a:pPr algn="ctr"/>
                      <a:r>
                        <a:rPr kumimoji="1" lang="en-US" altLang="ja-JP" sz="1400" dirty="0" smtClean="0"/>
                        <a:t>JFY2011</a:t>
                      </a:r>
                      <a:endParaRPr kumimoji="1" lang="ja-JP" altLang="en-US" sz="1400" dirty="0"/>
                    </a:p>
                  </a:txBody>
                  <a:tcPr/>
                </a:tc>
                <a:tc>
                  <a:txBody>
                    <a:bodyPr/>
                    <a:lstStyle/>
                    <a:p>
                      <a:pPr algn="ctr"/>
                      <a:r>
                        <a:rPr kumimoji="1" lang="en-US" altLang="ja-JP" sz="1400" dirty="0" smtClean="0"/>
                        <a:t>JFY2012</a:t>
                      </a:r>
                      <a:endParaRPr kumimoji="1" lang="ja-JP" altLang="en-US" sz="1400" dirty="0"/>
                    </a:p>
                  </a:txBody>
                  <a:tcPr/>
                </a:tc>
                <a:tc>
                  <a:txBody>
                    <a:bodyPr/>
                    <a:lstStyle/>
                    <a:p>
                      <a:pPr algn="ctr"/>
                      <a:r>
                        <a:rPr kumimoji="1" lang="en-US" altLang="ja-JP" sz="1400" dirty="0" smtClean="0"/>
                        <a:t>JFY2013</a:t>
                      </a:r>
                      <a:endParaRPr kumimoji="1" lang="ja-JP" altLang="en-US" sz="1400" dirty="0"/>
                    </a:p>
                  </a:txBody>
                  <a:tcPr/>
                </a:tc>
                <a:tc>
                  <a:txBody>
                    <a:bodyPr/>
                    <a:lstStyle/>
                    <a:p>
                      <a:pPr algn="ctr"/>
                      <a:r>
                        <a:rPr kumimoji="1" lang="en-US" altLang="ja-JP" sz="1400" dirty="0" smtClean="0"/>
                        <a:t>JFY2014</a:t>
                      </a:r>
                      <a:endParaRPr kumimoji="1" lang="ja-JP" altLang="en-US" sz="1400" dirty="0"/>
                    </a:p>
                  </a:txBody>
                  <a:tcPr/>
                </a:tc>
                <a:tc>
                  <a:txBody>
                    <a:bodyPr/>
                    <a:lstStyle/>
                    <a:p>
                      <a:pPr algn="ctr"/>
                      <a:r>
                        <a:rPr kumimoji="1" lang="en-US" altLang="ja-JP" sz="1400" dirty="0" smtClean="0"/>
                        <a:t>Total</a:t>
                      </a:r>
                      <a:endParaRPr kumimoji="1" lang="ja-JP" altLang="en-US" sz="1400" dirty="0"/>
                    </a:p>
                  </a:txBody>
                  <a:tcPr/>
                </a:tc>
              </a:tr>
              <a:tr h="283698">
                <a:tc>
                  <a:txBody>
                    <a:bodyPr/>
                    <a:lstStyle/>
                    <a:p>
                      <a:pPr algn="r"/>
                      <a:r>
                        <a:rPr kumimoji="1" lang="en-US" altLang="ja-JP" sz="1400" dirty="0" smtClean="0"/>
                        <a:t>75.0</a:t>
                      </a:r>
                      <a:endParaRPr kumimoji="1" lang="ja-JP" altLang="en-US" sz="1400" dirty="0"/>
                    </a:p>
                  </a:txBody>
                  <a:tcPr/>
                </a:tc>
                <a:tc>
                  <a:txBody>
                    <a:bodyPr/>
                    <a:lstStyle/>
                    <a:p>
                      <a:pPr algn="r"/>
                      <a:r>
                        <a:rPr kumimoji="1" lang="en-US" altLang="ja-JP" sz="1400" dirty="0" smtClean="0"/>
                        <a:t>10.5</a:t>
                      </a:r>
                      <a:endParaRPr kumimoji="1" lang="ja-JP" altLang="en-US" sz="1400" dirty="0"/>
                    </a:p>
                  </a:txBody>
                  <a:tcPr/>
                </a:tc>
                <a:tc>
                  <a:txBody>
                    <a:bodyPr/>
                    <a:lstStyle/>
                    <a:p>
                      <a:pPr algn="r"/>
                      <a:r>
                        <a:rPr kumimoji="1" lang="en-US" altLang="ja-JP" sz="1400" dirty="0" smtClean="0"/>
                        <a:t>14.5</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100.0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41.6</a:t>
                      </a:r>
                      <a:endParaRPr kumimoji="1" lang="ja-JP" altLang="en-US" sz="1400" dirty="0"/>
                    </a:p>
                  </a:txBody>
                  <a:tcPr/>
                </a:tc>
                <a:tc>
                  <a:txBody>
                    <a:bodyPr/>
                    <a:lstStyle/>
                    <a:p>
                      <a:pPr algn="r"/>
                      <a:r>
                        <a:rPr kumimoji="1" lang="en-US" altLang="ja-JP" sz="1400" dirty="0" smtClean="0"/>
                        <a:t>40.2</a:t>
                      </a:r>
                      <a:endParaRPr kumimoji="1" lang="ja-JP" altLang="en-US" sz="1400" dirty="0"/>
                    </a:p>
                  </a:txBody>
                  <a:tcPr/>
                </a:tc>
                <a:tc>
                  <a:txBody>
                    <a:bodyPr/>
                    <a:lstStyle/>
                    <a:p>
                      <a:pPr algn="r"/>
                      <a:r>
                        <a:rPr kumimoji="1" lang="en-US" altLang="ja-JP" sz="1400" dirty="0" smtClean="0"/>
                        <a:t>61.6</a:t>
                      </a:r>
                      <a:endParaRPr kumimoji="1" lang="ja-JP" altLang="en-US" sz="1400" dirty="0"/>
                    </a:p>
                  </a:txBody>
                  <a:tcPr/>
                </a:tc>
                <a:tc>
                  <a:txBody>
                    <a:bodyPr/>
                    <a:lstStyle/>
                    <a:p>
                      <a:pPr algn="r"/>
                      <a:r>
                        <a:rPr kumimoji="1" lang="en-US" altLang="ja-JP" sz="1400" dirty="0" smtClean="0"/>
                        <a:t>46.7</a:t>
                      </a:r>
                      <a:endParaRPr kumimoji="1" lang="ja-JP" altLang="en-US" sz="1400" dirty="0"/>
                    </a:p>
                  </a:txBody>
                  <a:tcPr/>
                </a:tc>
                <a:tc>
                  <a:txBody>
                    <a:bodyPr/>
                    <a:lstStyle/>
                    <a:p>
                      <a:pPr algn="r"/>
                      <a:r>
                        <a:rPr kumimoji="1" lang="en-US" altLang="ja-JP" sz="1400" dirty="0" smtClean="0"/>
                        <a:t>190.0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4.5</a:t>
                      </a:r>
                      <a:endParaRPr kumimoji="1" lang="ja-JP" altLang="en-US" sz="1400" dirty="0"/>
                    </a:p>
                  </a:txBody>
                  <a:tcPr/>
                </a:tc>
                <a:tc>
                  <a:txBody>
                    <a:bodyPr/>
                    <a:lstStyle/>
                    <a:p>
                      <a:pPr algn="r"/>
                      <a:r>
                        <a:rPr kumimoji="1" lang="en-US" altLang="ja-JP" sz="1400" dirty="0" smtClean="0"/>
                        <a:t>12.4</a:t>
                      </a:r>
                      <a:endParaRPr kumimoji="1" lang="ja-JP" altLang="en-US" sz="1400" dirty="0"/>
                    </a:p>
                  </a:txBody>
                  <a:tcPr/>
                </a:tc>
                <a:tc>
                  <a:txBody>
                    <a:bodyPr/>
                    <a:lstStyle/>
                    <a:p>
                      <a:pPr algn="r"/>
                      <a:r>
                        <a:rPr kumimoji="1" lang="en-US" altLang="ja-JP" sz="1400" dirty="0" smtClean="0"/>
                        <a:t>7.2</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24.1</a:t>
                      </a:r>
                      <a:endParaRPr kumimoji="1" lang="ja-JP" altLang="en-US" sz="1400" dirty="0"/>
                    </a:p>
                  </a:txBody>
                  <a:tcPr/>
                </a:tc>
              </a:tr>
              <a:tr h="283698">
                <a:tc>
                  <a:txBody>
                    <a:bodyPr/>
                    <a:lstStyle/>
                    <a:p>
                      <a:pPr algn="r"/>
                      <a:r>
                        <a:rPr kumimoji="1" lang="en-US" altLang="ja-JP" sz="1400" dirty="0" smtClean="0">
                          <a:solidFill>
                            <a:schemeClr val="tx2"/>
                          </a:solidFill>
                        </a:rPr>
                        <a:t>75.0</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56.6</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67.1</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68.8</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46.7</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314.1</a:t>
                      </a:r>
                      <a:endParaRPr kumimoji="1" lang="ja-JP" altLang="en-US" sz="1400" dirty="0">
                        <a:solidFill>
                          <a:schemeClr val="tx2"/>
                        </a:solidFill>
                      </a:endParaRPr>
                    </a:p>
                  </a:txBody>
                  <a:tcPr/>
                </a:tc>
              </a:tr>
              <a:tr h="283698">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100" dirty="0" smtClean="0">
                          <a:solidFill>
                            <a:srgbClr val="008000"/>
                          </a:solidFill>
                        </a:rPr>
                        <a:t>Supplied</a:t>
                      </a:r>
                      <a:endParaRPr kumimoji="1" lang="ja-JP" altLang="en-US" sz="1100" dirty="0">
                        <a:solidFill>
                          <a:srgbClr val="008000"/>
                        </a:solidFill>
                      </a:endParaRPr>
                    </a:p>
                  </a:txBody>
                  <a:tcPr/>
                </a:tc>
                <a:tc>
                  <a:txBody>
                    <a:bodyPr/>
                    <a:lstStyle/>
                    <a:p>
                      <a:pPr algn="r"/>
                      <a:endParaRPr kumimoji="1" lang="ja-JP" altLang="en-US" sz="1100" dirty="0">
                        <a:solidFill>
                          <a:schemeClr val="tx1"/>
                        </a:solidFill>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endParaRPr>
                    </a:p>
                  </a:txBody>
                  <a:tcPr/>
                </a:tc>
                <a:tc>
                  <a:txBody>
                    <a:bodyPr/>
                    <a:lstStyle/>
                    <a:p>
                      <a:pPr algn="r"/>
                      <a:endParaRPr kumimoji="1" lang="ja-JP" altLang="en-US" sz="1100" dirty="0">
                        <a:solidFill>
                          <a:schemeClr val="tx2"/>
                        </a:solidFill>
                      </a:endParaRPr>
                    </a:p>
                  </a:txBody>
                  <a:tcPr/>
                </a:tc>
              </a:tr>
            </a:tbl>
          </a:graphicData>
        </a:graphic>
      </p:graphicFrame>
      <p:sp>
        <p:nvSpPr>
          <p:cNvPr id="6" name="正方形/長方形 5"/>
          <p:cNvSpPr/>
          <p:nvPr/>
        </p:nvSpPr>
        <p:spPr>
          <a:xfrm>
            <a:off x="1226821" y="2926764"/>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370609" y="2927768"/>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05987" y="2928772"/>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370609"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505987" y="3369149"/>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641365" y="3367141"/>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776743"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776743" y="3809526"/>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912121" y="3810530"/>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050672" y="3811534"/>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334272" y="2551029"/>
            <a:ext cx="944790" cy="369332"/>
          </a:xfrm>
          <a:prstGeom prst="rect">
            <a:avLst/>
          </a:prstGeom>
          <a:noFill/>
        </p:spPr>
        <p:txBody>
          <a:bodyPr wrap="none" rtlCol="0">
            <a:spAutoFit/>
          </a:bodyPr>
          <a:lstStyle/>
          <a:p>
            <a:r>
              <a:rPr kumimoji="1" lang="en-US" altLang="ja-JP" dirty="0" smtClean="0">
                <a:solidFill>
                  <a:srgbClr val="0000FF"/>
                </a:solidFill>
              </a:rPr>
              <a:t>JFY2010</a:t>
            </a:r>
            <a:endParaRPr kumimoji="1" lang="ja-JP" altLang="en-US" dirty="0">
              <a:solidFill>
                <a:srgbClr val="0000FF"/>
              </a:solidFill>
            </a:endParaRPr>
          </a:p>
        </p:txBody>
      </p:sp>
      <p:sp>
        <p:nvSpPr>
          <p:cNvPr id="17" name="テキスト ボックス 16"/>
          <p:cNvSpPr txBox="1"/>
          <p:nvPr/>
        </p:nvSpPr>
        <p:spPr>
          <a:xfrm>
            <a:off x="2447894" y="2559440"/>
            <a:ext cx="944790" cy="369332"/>
          </a:xfrm>
          <a:prstGeom prst="rect">
            <a:avLst/>
          </a:prstGeom>
          <a:noFill/>
        </p:spPr>
        <p:txBody>
          <a:bodyPr wrap="none" rtlCol="0">
            <a:spAutoFit/>
          </a:bodyPr>
          <a:lstStyle/>
          <a:p>
            <a:r>
              <a:rPr kumimoji="1" lang="en-US" altLang="ja-JP" dirty="0" smtClean="0">
                <a:solidFill>
                  <a:srgbClr val="0000FF"/>
                </a:solidFill>
              </a:rPr>
              <a:t>JFY2011</a:t>
            </a:r>
            <a:endParaRPr kumimoji="1" lang="ja-JP" altLang="en-US" dirty="0">
              <a:solidFill>
                <a:srgbClr val="0000FF"/>
              </a:solidFill>
            </a:endParaRPr>
          </a:p>
        </p:txBody>
      </p:sp>
      <p:sp>
        <p:nvSpPr>
          <p:cNvPr id="18" name="テキスト ボックス 17"/>
          <p:cNvSpPr txBox="1"/>
          <p:nvPr/>
        </p:nvSpPr>
        <p:spPr>
          <a:xfrm>
            <a:off x="3578336" y="2567851"/>
            <a:ext cx="944790" cy="369332"/>
          </a:xfrm>
          <a:prstGeom prst="rect">
            <a:avLst/>
          </a:prstGeom>
          <a:noFill/>
        </p:spPr>
        <p:txBody>
          <a:bodyPr wrap="none" rtlCol="0">
            <a:spAutoFit/>
          </a:bodyPr>
          <a:lstStyle/>
          <a:p>
            <a:r>
              <a:rPr kumimoji="1" lang="en-US" altLang="ja-JP" dirty="0" smtClean="0">
                <a:solidFill>
                  <a:srgbClr val="0000FF"/>
                </a:solidFill>
              </a:rPr>
              <a:t>JFY2012</a:t>
            </a:r>
            <a:endParaRPr kumimoji="1" lang="ja-JP" altLang="en-US" dirty="0">
              <a:solidFill>
                <a:srgbClr val="0000FF"/>
              </a:solidFill>
            </a:endParaRPr>
          </a:p>
        </p:txBody>
      </p:sp>
      <p:sp>
        <p:nvSpPr>
          <p:cNvPr id="19" name="テキスト ボックス 18"/>
          <p:cNvSpPr txBox="1"/>
          <p:nvPr/>
        </p:nvSpPr>
        <p:spPr>
          <a:xfrm>
            <a:off x="4708778" y="2576262"/>
            <a:ext cx="944790" cy="369332"/>
          </a:xfrm>
          <a:prstGeom prst="rect">
            <a:avLst/>
          </a:prstGeom>
          <a:noFill/>
        </p:spPr>
        <p:txBody>
          <a:bodyPr wrap="none" rtlCol="0">
            <a:spAutoFit/>
          </a:bodyPr>
          <a:lstStyle/>
          <a:p>
            <a:r>
              <a:rPr kumimoji="1" lang="en-US" altLang="ja-JP" dirty="0" smtClean="0">
                <a:solidFill>
                  <a:srgbClr val="0000FF"/>
                </a:solidFill>
              </a:rPr>
              <a:t>JFY2013</a:t>
            </a:r>
            <a:endParaRPr kumimoji="1" lang="ja-JP" altLang="en-US" dirty="0">
              <a:solidFill>
                <a:srgbClr val="0000FF"/>
              </a:solidFill>
            </a:endParaRPr>
          </a:p>
        </p:txBody>
      </p:sp>
      <p:sp>
        <p:nvSpPr>
          <p:cNvPr id="20" name="テキスト ボックス 19"/>
          <p:cNvSpPr txBox="1"/>
          <p:nvPr/>
        </p:nvSpPr>
        <p:spPr>
          <a:xfrm>
            <a:off x="5839220" y="2584673"/>
            <a:ext cx="944790" cy="369332"/>
          </a:xfrm>
          <a:prstGeom prst="rect">
            <a:avLst/>
          </a:prstGeom>
          <a:noFill/>
        </p:spPr>
        <p:txBody>
          <a:bodyPr wrap="none" rtlCol="0">
            <a:spAutoFit/>
          </a:bodyPr>
          <a:lstStyle/>
          <a:p>
            <a:r>
              <a:rPr kumimoji="1" lang="en-US" altLang="ja-JP" dirty="0" smtClean="0">
                <a:solidFill>
                  <a:srgbClr val="0000FF"/>
                </a:solidFill>
              </a:rPr>
              <a:t>JFY2014</a:t>
            </a:r>
            <a:endParaRPr kumimoji="1" lang="ja-JP" altLang="en-US" dirty="0">
              <a:solidFill>
                <a:srgbClr val="0000FF"/>
              </a:solidFill>
            </a:endParaRPr>
          </a:p>
        </p:txBody>
      </p:sp>
      <p:sp>
        <p:nvSpPr>
          <p:cNvPr id="21" name="テキスト ボックス 20"/>
          <p:cNvSpPr txBox="1"/>
          <p:nvPr/>
        </p:nvSpPr>
        <p:spPr>
          <a:xfrm>
            <a:off x="6969662" y="2593084"/>
            <a:ext cx="944790" cy="369332"/>
          </a:xfrm>
          <a:prstGeom prst="rect">
            <a:avLst/>
          </a:prstGeom>
          <a:noFill/>
        </p:spPr>
        <p:txBody>
          <a:bodyPr wrap="none" rtlCol="0">
            <a:spAutoFit/>
          </a:bodyPr>
          <a:lstStyle/>
          <a:p>
            <a:r>
              <a:rPr kumimoji="1" lang="en-US" altLang="ja-JP" dirty="0" smtClean="0">
                <a:solidFill>
                  <a:srgbClr val="0000FF"/>
                </a:solidFill>
              </a:rPr>
              <a:t>JFY2015</a:t>
            </a:r>
            <a:endParaRPr kumimoji="1" lang="ja-JP" altLang="en-US" dirty="0">
              <a:solidFill>
                <a:srgbClr val="0000FF"/>
              </a:solidFill>
            </a:endParaRPr>
          </a:p>
        </p:txBody>
      </p:sp>
      <p:sp>
        <p:nvSpPr>
          <p:cNvPr id="22" name="テキスト ボックス 21"/>
          <p:cNvSpPr txBox="1"/>
          <p:nvPr/>
        </p:nvSpPr>
        <p:spPr>
          <a:xfrm>
            <a:off x="8083284" y="2601495"/>
            <a:ext cx="944790" cy="369332"/>
          </a:xfrm>
          <a:prstGeom prst="rect">
            <a:avLst/>
          </a:prstGeom>
          <a:noFill/>
        </p:spPr>
        <p:txBody>
          <a:bodyPr wrap="none" rtlCol="0">
            <a:spAutoFit/>
          </a:bodyPr>
          <a:lstStyle/>
          <a:p>
            <a:r>
              <a:rPr kumimoji="1" lang="en-US" altLang="ja-JP" dirty="0" smtClean="0">
                <a:solidFill>
                  <a:srgbClr val="0000FF"/>
                </a:solidFill>
              </a:rPr>
              <a:t>JFY2016</a:t>
            </a:r>
          </a:p>
        </p:txBody>
      </p:sp>
      <p:sp>
        <p:nvSpPr>
          <p:cNvPr id="23" name="テキスト ボックス 22"/>
          <p:cNvSpPr txBox="1"/>
          <p:nvPr/>
        </p:nvSpPr>
        <p:spPr>
          <a:xfrm>
            <a:off x="1300650" y="2914829"/>
            <a:ext cx="3728486" cy="307777"/>
          </a:xfrm>
          <a:prstGeom prst="rect">
            <a:avLst/>
          </a:prstGeom>
          <a:noFill/>
        </p:spPr>
        <p:txBody>
          <a:bodyPr wrap="square" rtlCol="0">
            <a:spAutoFit/>
          </a:bodyPr>
          <a:lstStyle/>
          <a:p>
            <a:r>
              <a:rPr kumimoji="1" lang="en-US" altLang="ja-JP" sz="1400" b="1" dirty="0" smtClean="0"/>
              <a:t>Very Advanced Research SP (100 Oku-Yen) </a:t>
            </a:r>
            <a:endParaRPr kumimoji="1" lang="ja-JP" altLang="en-US" sz="1400" b="1" dirty="0"/>
          </a:p>
        </p:txBody>
      </p:sp>
      <p:sp>
        <p:nvSpPr>
          <p:cNvPr id="24" name="テキスト ボックス 23"/>
          <p:cNvSpPr txBox="1"/>
          <p:nvPr/>
        </p:nvSpPr>
        <p:spPr>
          <a:xfrm>
            <a:off x="2632534" y="3345106"/>
            <a:ext cx="4009141" cy="307777"/>
          </a:xfrm>
          <a:prstGeom prst="rect">
            <a:avLst/>
          </a:prstGeom>
          <a:noFill/>
        </p:spPr>
        <p:txBody>
          <a:bodyPr wrap="square" rtlCol="0">
            <a:spAutoFit/>
          </a:bodyPr>
          <a:lstStyle/>
          <a:p>
            <a:r>
              <a:rPr kumimoji="1" lang="en-US" altLang="ja-JP" sz="1400" b="1" dirty="0" smtClean="0"/>
              <a:t>Other budgets for construction (214 Oku-Yen) </a:t>
            </a:r>
            <a:endParaRPr kumimoji="1" lang="ja-JP" altLang="en-US" sz="1400" b="1" dirty="0"/>
          </a:p>
        </p:txBody>
      </p:sp>
      <p:sp>
        <p:nvSpPr>
          <p:cNvPr id="25" name="テキスト ボックス 24"/>
          <p:cNvSpPr txBox="1"/>
          <p:nvPr/>
        </p:nvSpPr>
        <p:spPr>
          <a:xfrm>
            <a:off x="5991351" y="3791651"/>
            <a:ext cx="3007378" cy="307777"/>
          </a:xfrm>
          <a:prstGeom prst="rect">
            <a:avLst/>
          </a:prstGeom>
          <a:noFill/>
        </p:spPr>
        <p:txBody>
          <a:bodyPr wrap="square" rtlCol="0">
            <a:spAutoFit/>
          </a:bodyPr>
          <a:lstStyle/>
          <a:p>
            <a:r>
              <a:rPr kumimoji="1" lang="en-US" altLang="ja-JP" sz="1400" b="1" dirty="0" smtClean="0"/>
              <a:t>Operation budget (continues - - - ) </a:t>
            </a:r>
            <a:endParaRPr kumimoji="1" lang="ja-JP" altLang="en-US" sz="1400" b="1" dirty="0"/>
          </a:p>
        </p:txBody>
      </p:sp>
      <p:cxnSp>
        <p:nvCxnSpPr>
          <p:cNvPr id="26" name="直線コネクタ 25"/>
          <p:cNvCxnSpPr/>
          <p:nvPr/>
        </p:nvCxnSpPr>
        <p:spPr>
          <a:xfrm rot="5400000">
            <a:off x="6181671" y="3697471"/>
            <a:ext cx="948711"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5857786" y="2920361"/>
            <a:ext cx="2108019" cy="307777"/>
          </a:xfrm>
          <a:prstGeom prst="rect">
            <a:avLst/>
          </a:prstGeom>
          <a:noFill/>
        </p:spPr>
        <p:txBody>
          <a:bodyPr wrap="none" rtlCol="0">
            <a:spAutoFit/>
          </a:bodyPr>
          <a:lstStyle/>
          <a:p>
            <a:r>
              <a:rPr kumimoji="1" lang="en-US" altLang="ja-JP" sz="1400" dirty="0" err="1" smtClean="0">
                <a:solidFill>
                  <a:srgbClr val="FF0000"/>
                </a:solidFill>
              </a:rPr>
              <a:t>SuperKEKB</a:t>
            </a:r>
            <a:r>
              <a:rPr kumimoji="1" lang="en-US" altLang="ja-JP" sz="1400" dirty="0" smtClean="0">
                <a:solidFill>
                  <a:srgbClr val="FF0000"/>
                </a:solidFill>
              </a:rPr>
              <a:t> commissioning</a:t>
            </a:r>
            <a:endParaRPr kumimoji="1" lang="ja-JP" altLang="en-US" sz="1400" dirty="0">
              <a:solidFill>
                <a:srgbClr val="FF0000"/>
              </a:solidFill>
            </a:endParaRPr>
          </a:p>
        </p:txBody>
      </p:sp>
      <p:cxnSp>
        <p:nvCxnSpPr>
          <p:cNvPr id="28" name="直線コネクタ 27"/>
          <p:cNvCxnSpPr/>
          <p:nvPr/>
        </p:nvCxnSpPr>
        <p:spPr>
          <a:xfrm rot="5400000">
            <a:off x="4132422" y="3581622"/>
            <a:ext cx="699869"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3961637" y="3869869"/>
            <a:ext cx="1082348" cy="307777"/>
          </a:xfrm>
          <a:prstGeom prst="rect">
            <a:avLst/>
          </a:prstGeom>
          <a:noFill/>
        </p:spPr>
        <p:txBody>
          <a:bodyPr wrap="none" rtlCol="0">
            <a:spAutoFit/>
          </a:bodyPr>
          <a:lstStyle/>
          <a:p>
            <a:r>
              <a:rPr kumimoji="1" lang="en-US" altLang="ja-JP" sz="1400" dirty="0" smtClean="0">
                <a:solidFill>
                  <a:srgbClr val="FF0000"/>
                </a:solidFill>
              </a:rPr>
              <a:t>We are here</a:t>
            </a:r>
            <a:endParaRPr kumimoji="1" lang="ja-JP" altLang="en-US" sz="1400" dirty="0">
              <a:solidFill>
                <a:srgbClr val="FF0000"/>
              </a:solidFill>
            </a:endParaRPr>
          </a:p>
        </p:txBody>
      </p:sp>
      <p:sp>
        <p:nvSpPr>
          <p:cNvPr id="30" name="コンテンツ プレースホルダ 2"/>
          <p:cNvSpPr txBox="1">
            <a:spLocks/>
          </p:cNvSpPr>
          <p:nvPr/>
        </p:nvSpPr>
        <p:spPr>
          <a:xfrm>
            <a:off x="324239" y="994622"/>
            <a:ext cx="8574330" cy="144357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ltLang="ja-JP" sz="2400" noProof="0" dirty="0" smtClean="0">
                <a:solidFill>
                  <a:srgbClr val="0000FF"/>
                </a:solidFill>
                <a:latin typeface="Osaka"/>
                <a:ea typeface="Osaka"/>
                <a:cs typeface="Osaka"/>
              </a:rPr>
              <a:t>Budget</a:t>
            </a:r>
            <a:endParaRPr kumimoji="1" lang="en-US" altLang="ja-JP" sz="2400" b="0" i="0" u="none" strike="noStrike" kern="1200" cap="none" spc="0" normalizeH="0" baseline="0" noProof="0" dirty="0" smtClean="0">
              <a:ln>
                <a:noFill/>
              </a:ln>
              <a:solidFill>
                <a:srgbClr val="0000FF"/>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Total construction budget is 314 Oku-Yen</a:t>
            </a:r>
            <a:r>
              <a:rPr kumimoji="1" lang="en-US" altLang="ja-JP" sz="1600" b="0" i="0" u="none" strike="noStrike" kern="1200" cap="none" spc="0" normalizeH="0" noProof="0" dirty="0" smtClean="0">
                <a:ln>
                  <a:noFill/>
                </a:ln>
                <a:solidFill>
                  <a:schemeClr val="tx1"/>
                </a:solidFill>
                <a:effectLst/>
                <a:uLnTx/>
                <a:uFillTx/>
                <a:latin typeface="Osaka"/>
                <a:ea typeface="Osaka"/>
                <a:cs typeface="Osaka"/>
              </a:rPr>
              <a:t> </a:t>
            </a:r>
            <a:r>
              <a:rPr lang="en-US" altLang="ja-JP" sz="1600" dirty="0" smtClean="0">
                <a:latin typeface="Osaka"/>
                <a:ea typeface="Osaka"/>
                <a:cs typeface="Osaka"/>
              </a:rPr>
              <a:t>for Rings, Injector, and Belle-II.</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altLang="ja-JP" sz="1600" dirty="0" smtClean="0">
                <a:latin typeface="Osaka"/>
                <a:ea typeface="Osaka"/>
                <a:cs typeface="Osaka"/>
              </a:rPr>
              <a:t>Most of the budget comes year-by-year based.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Operation budget is expected in FY2014 and later.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1600" b="0" i="0" u="none" strike="noStrike" kern="1200" cap="none" spc="0" normalizeH="0" baseline="0" noProof="0" dirty="0">
              <a:ln>
                <a:noFill/>
              </a:ln>
              <a:solidFill>
                <a:schemeClr val="tx1"/>
              </a:solidFill>
              <a:effectLst/>
              <a:uLnTx/>
              <a:uFillTx/>
              <a:latin typeface="Osaka"/>
              <a:ea typeface="Osaka"/>
              <a:cs typeface="Osaka"/>
            </a:endParaRPr>
          </a:p>
        </p:txBody>
      </p:sp>
      <p:sp>
        <p:nvSpPr>
          <p:cNvPr id="31" name="テキスト ボックス 30"/>
          <p:cNvSpPr txBox="1"/>
          <p:nvPr/>
        </p:nvSpPr>
        <p:spPr>
          <a:xfrm>
            <a:off x="324239" y="4621215"/>
            <a:ext cx="767458" cy="307777"/>
          </a:xfrm>
          <a:prstGeom prst="rect">
            <a:avLst/>
          </a:prstGeom>
          <a:noFill/>
        </p:spPr>
        <p:txBody>
          <a:bodyPr wrap="none" rtlCol="0">
            <a:spAutoFit/>
          </a:bodyPr>
          <a:lstStyle/>
          <a:p>
            <a:r>
              <a:rPr lang="en-US" altLang="ja-JP" sz="1400" dirty="0" smtClean="0">
                <a:latin typeface="Osaka"/>
                <a:ea typeface="Osaka"/>
                <a:cs typeface="Osaka"/>
              </a:rPr>
              <a:t>VARSP</a:t>
            </a:r>
            <a:endParaRPr kumimoji="1" lang="ja-JP" altLang="en-US" sz="1400" dirty="0">
              <a:latin typeface="Osaka"/>
              <a:ea typeface="Osaka"/>
              <a:cs typeface="Osaka"/>
            </a:endParaRPr>
          </a:p>
        </p:txBody>
      </p:sp>
      <p:sp>
        <p:nvSpPr>
          <p:cNvPr id="32" name="テキスト ボックス 31"/>
          <p:cNvSpPr txBox="1"/>
          <p:nvPr/>
        </p:nvSpPr>
        <p:spPr>
          <a:xfrm>
            <a:off x="315030" y="4928992"/>
            <a:ext cx="763951" cy="307777"/>
          </a:xfrm>
          <a:prstGeom prst="rect">
            <a:avLst/>
          </a:prstGeom>
          <a:noFill/>
        </p:spPr>
        <p:txBody>
          <a:bodyPr wrap="none" rtlCol="0">
            <a:spAutoFit/>
          </a:bodyPr>
          <a:lstStyle/>
          <a:p>
            <a:r>
              <a:rPr lang="en-US" altLang="ja-JP" sz="1400" dirty="0" smtClean="0">
                <a:latin typeface="Osaka"/>
                <a:ea typeface="Osaka"/>
                <a:cs typeface="Osaka"/>
              </a:rPr>
              <a:t>Others</a:t>
            </a:r>
            <a:endParaRPr kumimoji="1" lang="ja-JP" altLang="en-US" sz="1400" dirty="0">
              <a:latin typeface="Osaka"/>
              <a:ea typeface="Osaka"/>
              <a:cs typeface="Osaka"/>
            </a:endParaRPr>
          </a:p>
        </p:txBody>
      </p:sp>
      <p:sp>
        <p:nvSpPr>
          <p:cNvPr id="33" name="テキスト ボックス 32"/>
          <p:cNvSpPr txBox="1"/>
          <p:nvPr/>
        </p:nvSpPr>
        <p:spPr>
          <a:xfrm>
            <a:off x="315299" y="5236769"/>
            <a:ext cx="942786" cy="307777"/>
          </a:xfrm>
          <a:prstGeom prst="rect">
            <a:avLst/>
          </a:prstGeom>
          <a:noFill/>
        </p:spPr>
        <p:txBody>
          <a:bodyPr wrap="none" rtlCol="0">
            <a:spAutoFit/>
          </a:bodyPr>
          <a:lstStyle/>
          <a:p>
            <a:r>
              <a:rPr lang="en-US" altLang="ja-JP" sz="1400" dirty="0" smtClean="0">
                <a:latin typeface="Osaka"/>
                <a:ea typeface="Osaka"/>
                <a:cs typeface="Osaka"/>
              </a:rPr>
              <a:t>Buildings</a:t>
            </a:r>
            <a:endParaRPr kumimoji="1" lang="ja-JP" altLang="en-US" sz="1400" dirty="0">
              <a:latin typeface="Osaka"/>
              <a:ea typeface="Osaka"/>
              <a:cs typeface="Osaka"/>
            </a:endParaRPr>
          </a:p>
        </p:txBody>
      </p:sp>
      <p:sp>
        <p:nvSpPr>
          <p:cNvPr id="34" name="テキスト ボックス 33"/>
          <p:cNvSpPr txBox="1"/>
          <p:nvPr/>
        </p:nvSpPr>
        <p:spPr>
          <a:xfrm>
            <a:off x="299312" y="5549531"/>
            <a:ext cx="629299" cy="307777"/>
          </a:xfrm>
          <a:prstGeom prst="rect">
            <a:avLst/>
          </a:prstGeom>
          <a:noFill/>
        </p:spPr>
        <p:txBody>
          <a:bodyPr wrap="none" rtlCol="0">
            <a:spAutoFit/>
          </a:bodyPr>
          <a:lstStyle/>
          <a:p>
            <a:r>
              <a:rPr lang="en-US" altLang="ja-JP" sz="1400" dirty="0" smtClean="0">
                <a:solidFill>
                  <a:schemeClr val="tx2"/>
                </a:solidFill>
                <a:latin typeface="Osaka"/>
                <a:ea typeface="Osaka"/>
                <a:cs typeface="Osaka"/>
              </a:rPr>
              <a:t>Total</a:t>
            </a:r>
            <a:endParaRPr kumimoji="1" lang="ja-JP" altLang="en-US" sz="1400" dirty="0">
              <a:solidFill>
                <a:schemeClr val="tx2"/>
              </a:solidFill>
              <a:latin typeface="Osaka"/>
              <a:ea typeface="Osaka"/>
              <a:cs typeface="Osaka"/>
            </a:endParaRPr>
          </a:p>
        </p:txBody>
      </p:sp>
      <p:sp>
        <p:nvSpPr>
          <p:cNvPr id="35" name="テキスト ボックス 34"/>
          <p:cNvSpPr txBox="1"/>
          <p:nvPr/>
        </p:nvSpPr>
        <p:spPr>
          <a:xfrm>
            <a:off x="315299" y="5854331"/>
            <a:ext cx="748923" cy="307777"/>
          </a:xfrm>
          <a:prstGeom prst="rect">
            <a:avLst/>
          </a:prstGeom>
          <a:noFill/>
        </p:spPr>
        <p:txBody>
          <a:bodyPr wrap="none" rtlCol="0">
            <a:spAutoFit/>
          </a:bodyPr>
          <a:lstStyle/>
          <a:p>
            <a:r>
              <a:rPr lang="en-US" altLang="ja-JP" sz="1400" dirty="0" smtClean="0">
                <a:solidFill>
                  <a:srgbClr val="008000"/>
                </a:solidFill>
                <a:latin typeface="Osaka"/>
                <a:ea typeface="Osaka"/>
                <a:cs typeface="Osaka"/>
              </a:rPr>
              <a:t>Status</a:t>
            </a:r>
            <a:endParaRPr kumimoji="1" lang="ja-JP" altLang="en-US" sz="1400" dirty="0">
              <a:solidFill>
                <a:srgbClr val="008000"/>
              </a:solidFill>
              <a:latin typeface="Osaka"/>
              <a:ea typeface="Osaka"/>
              <a:cs typeface="Osaka"/>
            </a:endParaRPr>
          </a:p>
        </p:txBody>
      </p:sp>
      <p:sp>
        <p:nvSpPr>
          <p:cNvPr id="36" name="テキスト ボックス 35"/>
          <p:cNvSpPr txBox="1"/>
          <p:nvPr/>
        </p:nvSpPr>
        <p:spPr>
          <a:xfrm>
            <a:off x="299312" y="4025532"/>
            <a:ext cx="1988044" cy="276999"/>
          </a:xfrm>
          <a:prstGeom prst="rect">
            <a:avLst/>
          </a:prstGeom>
          <a:noFill/>
          <a:ln>
            <a:solidFill>
              <a:schemeClr val="tx2"/>
            </a:solidFill>
          </a:ln>
        </p:spPr>
        <p:txBody>
          <a:bodyPr wrap="none" rtlCol="0">
            <a:spAutoFit/>
          </a:bodyPr>
          <a:lstStyle/>
          <a:p>
            <a:r>
              <a:rPr lang="en-US" altLang="ja-JP" sz="1200" dirty="0" smtClean="0">
                <a:solidFill>
                  <a:schemeClr val="tx2"/>
                </a:solidFill>
                <a:latin typeface="Osaka"/>
                <a:ea typeface="Osaka"/>
                <a:cs typeface="Osaka"/>
              </a:rPr>
              <a:t>Unit: Oku-Yen (~1.1M$)</a:t>
            </a:r>
            <a:endParaRPr kumimoji="1" lang="ja-JP" altLang="en-US" sz="1200" dirty="0">
              <a:solidFill>
                <a:schemeClr val="tx2"/>
              </a:solidFill>
              <a:latin typeface="Osaka"/>
              <a:ea typeface="Osaka"/>
              <a:cs typeface="Osaka"/>
            </a:endParaRPr>
          </a:p>
        </p:txBody>
      </p:sp>
    </p:spTree>
    <p:extLst>
      <p:ext uri="{BB962C8B-B14F-4D97-AF65-F5344CB8AC3E}">
        <p14:creationId xmlns:p14="http://schemas.microsoft.com/office/powerpoint/2010/main" val="302664797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Effect of </a:t>
            </a:r>
            <a:r>
              <a:rPr lang="en-US" altLang="ja-JP" dirty="0" err="1" smtClean="0"/>
              <a:t>mis</a:t>
            </a:r>
            <a:r>
              <a:rPr lang="en-US" altLang="ja-JP" dirty="0" smtClean="0"/>
              <a:t>-alignment of SX and Q</a:t>
            </a:r>
            <a:endParaRPr kumimoji="1" lang="ja-JP" altLang="en-US" dirty="0"/>
          </a:p>
        </p:txBody>
      </p:sp>
      <p:sp>
        <p:nvSpPr>
          <p:cNvPr id="3" name="コンテンツ プレースホルダー 2"/>
          <p:cNvSpPr>
            <a:spLocks noGrp="1"/>
          </p:cNvSpPr>
          <p:nvPr>
            <p:ph idx="1"/>
          </p:nvPr>
        </p:nvSpPr>
        <p:spPr/>
        <p:txBody>
          <a:bodyPr/>
          <a:lstStyle/>
          <a:p>
            <a:r>
              <a:rPr lang="en-US" altLang="ja-JP" dirty="0"/>
              <a:t>HER(Quad rotation)</a:t>
            </a:r>
          </a:p>
          <a:p>
            <a:pPr lvl="1"/>
            <a:r>
              <a:rPr lang="en-US" altLang="ja-JP" dirty="0" smtClean="0"/>
              <a:t>Coupling term:</a:t>
            </a:r>
            <a:r>
              <a:rPr lang="ja-JP" altLang="en-US" dirty="0"/>
              <a:t>　</a:t>
            </a:r>
            <a:r>
              <a:rPr lang="en-US" altLang="ja-JP" dirty="0"/>
              <a:t>.0010816287630558967</a:t>
            </a:r>
          </a:p>
          <a:p>
            <a:pPr lvl="1"/>
            <a:r>
              <a:rPr lang="en-US" altLang="ja-JP" dirty="0" smtClean="0"/>
              <a:t>Dispersion term:</a:t>
            </a:r>
            <a:r>
              <a:rPr lang="ja-JP" altLang="en-US" dirty="0"/>
              <a:t>　</a:t>
            </a:r>
            <a:r>
              <a:rPr lang="en-US" altLang="ja-JP" dirty="0"/>
              <a:t>3.748599954860665e-05</a:t>
            </a:r>
          </a:p>
          <a:p>
            <a:endParaRPr lang="en-US" altLang="ja-JP" dirty="0"/>
          </a:p>
          <a:p>
            <a:r>
              <a:rPr lang="en-US" altLang="ja-JP" dirty="0"/>
              <a:t>HER(</a:t>
            </a:r>
            <a:r>
              <a:rPr lang="en-US" altLang="ja-JP" dirty="0" err="1" smtClean="0"/>
              <a:t>Sextu</a:t>
            </a:r>
            <a:r>
              <a:rPr lang="en-US" altLang="ja-JP" dirty="0" smtClean="0"/>
              <a:t> </a:t>
            </a:r>
            <a:r>
              <a:rPr lang="en-US" altLang="ja-JP" dirty="0"/>
              <a:t>vertical misalignment)</a:t>
            </a:r>
          </a:p>
          <a:p>
            <a:pPr lvl="1"/>
            <a:r>
              <a:rPr lang="en-US" altLang="ja-JP" dirty="0" smtClean="0"/>
              <a:t>Coupling term:</a:t>
            </a:r>
            <a:r>
              <a:rPr lang="ja-JP" altLang="en-US" dirty="0"/>
              <a:t>　</a:t>
            </a:r>
            <a:r>
              <a:rPr lang="en-US" altLang="ja-JP" dirty="0"/>
              <a:t>.044995709319378976</a:t>
            </a:r>
          </a:p>
          <a:p>
            <a:pPr lvl="1"/>
            <a:r>
              <a:rPr lang="en-US" altLang="ja-JP" dirty="0" smtClean="0"/>
              <a:t>Dispersion term:</a:t>
            </a:r>
            <a:r>
              <a:rPr lang="ja-JP" altLang="en-US" dirty="0"/>
              <a:t>　</a:t>
            </a:r>
            <a:r>
              <a:rPr lang="en-US" altLang="ja-JP" dirty="0"/>
              <a:t>.</a:t>
            </a:r>
            <a:r>
              <a:rPr lang="en-US" altLang="ja-JP" dirty="0" smtClean="0"/>
              <a:t>0045765442050508375</a:t>
            </a:r>
          </a:p>
          <a:p>
            <a:endParaRPr kumimoji="1" lang="ja-JP" altLang="en-US" dirty="0"/>
          </a:p>
        </p:txBody>
      </p:sp>
      <p:pic>
        <p:nvPicPr>
          <p:cNvPr id="4" name="図 3"/>
          <p:cNvPicPr>
            <a:picLocks noChangeAspect="1"/>
          </p:cNvPicPr>
          <p:nvPr/>
        </p:nvPicPr>
        <p:blipFill>
          <a:blip r:embed="rId3"/>
          <a:stretch>
            <a:fillRect/>
          </a:stretch>
        </p:blipFill>
        <p:spPr>
          <a:xfrm>
            <a:off x="0" y="25400"/>
            <a:ext cx="9144000" cy="6797310"/>
          </a:xfrm>
          <a:prstGeom prst="rect">
            <a:avLst/>
          </a:prstGeom>
        </p:spPr>
      </p:pic>
    </p:spTree>
    <p:extLst>
      <p:ext uri="{BB962C8B-B14F-4D97-AF65-F5344CB8AC3E}">
        <p14:creationId xmlns:p14="http://schemas.microsoft.com/office/powerpoint/2010/main" val="340438430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63500"/>
            <a:ext cx="9144000" cy="6714637"/>
          </a:xfrm>
          <a:prstGeom prst="rect">
            <a:avLst/>
          </a:prstGeom>
        </p:spPr>
      </p:pic>
    </p:spTree>
    <p:extLst>
      <p:ext uri="{BB962C8B-B14F-4D97-AF65-F5344CB8AC3E}">
        <p14:creationId xmlns:p14="http://schemas.microsoft.com/office/powerpoint/2010/main" val="24105086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77800"/>
            <a:ext cx="9144000" cy="6498697"/>
          </a:xfrm>
          <a:prstGeom prst="rect">
            <a:avLst/>
          </a:prstGeom>
        </p:spPr>
      </p:pic>
    </p:spTree>
    <p:extLst>
      <p:ext uri="{BB962C8B-B14F-4D97-AF65-F5344CB8AC3E}">
        <p14:creationId xmlns:p14="http://schemas.microsoft.com/office/powerpoint/2010/main" val="87260820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90488"/>
            <a:ext cx="8229600" cy="1143000"/>
          </a:xfrm>
        </p:spPr>
        <p:txBody>
          <a:bodyPr>
            <a:normAutofit fontScale="90000"/>
          </a:bodyPr>
          <a:lstStyle/>
          <a:p>
            <a:r>
              <a:rPr lang="en-US" altLang="ja-JP" sz="4000">
                <a:latin typeface="Calibri" charset="0"/>
                <a:ea typeface="ＭＳ Ｐゴシック" charset="0"/>
                <a:cs typeface="ＭＳ Ｐゴシック" charset="0"/>
              </a:rPr>
              <a:t>Improvement plan</a:t>
            </a:r>
            <a:br>
              <a:rPr lang="en-US" altLang="ja-JP" sz="4000">
                <a:latin typeface="Calibri" charset="0"/>
                <a:ea typeface="ＭＳ Ｐゴシック" charset="0"/>
                <a:cs typeface="ＭＳ Ｐゴシック" charset="0"/>
              </a:rPr>
            </a:br>
            <a:r>
              <a:rPr lang="en-US" altLang="ja-JP" sz="4000">
                <a:latin typeface="Calibri" charset="0"/>
                <a:ea typeface="ＭＳ Ｐゴシック" charset="0"/>
                <a:cs typeface="ＭＳ Ｐゴシック" charset="0"/>
              </a:rPr>
              <a:t>for HER Aperture</a:t>
            </a:r>
            <a:endParaRPr lang="ja-JP" altLang="en-US" sz="4000">
              <a:latin typeface="Calibri" charset="0"/>
              <a:ea typeface="ＭＳ Ｐゴシック" charset="0"/>
              <a:cs typeface="ＭＳ Ｐゴシック" charset="0"/>
            </a:endParaRPr>
          </a:p>
        </p:txBody>
      </p:sp>
      <p:pic>
        <p:nvPicPr>
          <p:cNvPr id="67587"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1574800"/>
            <a:ext cx="7594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テキスト ボックス 5"/>
          <p:cNvSpPr txBox="1">
            <a:spLocks noChangeArrowheads="1"/>
          </p:cNvSpPr>
          <p:nvPr/>
        </p:nvSpPr>
        <p:spPr bwMode="auto">
          <a:xfrm>
            <a:off x="7361238" y="90488"/>
            <a:ext cx="1573212" cy="3683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solidFill>
                  <a:srgbClr val="0000FF"/>
                </a:solidFill>
                <a:latin typeface="Calibri" charset="0"/>
              </a:rPr>
              <a:t>from A. Morita</a:t>
            </a:r>
            <a:endParaRPr lang="ja-JP" altLang="en-US" sz="1800">
              <a:solidFill>
                <a:srgbClr val="0000FF"/>
              </a:solidFill>
              <a:latin typeface="Calibri" charset="0"/>
            </a:endParaRPr>
          </a:p>
        </p:txBody>
      </p:sp>
      <p:grpSp>
        <p:nvGrpSpPr>
          <p:cNvPr id="67589" name="図形グループ 20"/>
          <p:cNvGrpSpPr>
            <a:grpSpLocks/>
          </p:cNvGrpSpPr>
          <p:nvPr/>
        </p:nvGrpSpPr>
        <p:grpSpPr bwMode="auto">
          <a:xfrm>
            <a:off x="4011613" y="4532313"/>
            <a:ext cx="1724025" cy="1509712"/>
            <a:chOff x="4011357" y="4685859"/>
            <a:chExt cx="1723830" cy="1356686"/>
          </a:xfrm>
        </p:grpSpPr>
        <p:cxnSp>
          <p:nvCxnSpPr>
            <p:cNvPr id="8" name="直線コネクタ 7"/>
            <p:cNvCxnSpPr/>
            <p:nvPr/>
          </p:nvCxnSpPr>
          <p:spPr>
            <a:xfrm>
              <a:off x="4012944" y="4685859"/>
              <a:ext cx="1720655" cy="1426"/>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5400000">
              <a:off x="5057476" y="5364835"/>
              <a:ext cx="1353833"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5400000">
              <a:off x="3335234" y="5361982"/>
              <a:ext cx="1353833" cy="1587"/>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6" name="直線コネクタ 15"/>
          <p:cNvCxnSpPr/>
          <p:nvPr/>
        </p:nvCxnSpPr>
        <p:spPr>
          <a:xfrm>
            <a:off x="2752725" y="5764213"/>
            <a:ext cx="4211638" cy="1587"/>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5400000">
            <a:off x="6825457" y="5903119"/>
            <a:ext cx="279400" cy="1587"/>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rot="5400000">
            <a:off x="2612232" y="5903119"/>
            <a:ext cx="279400" cy="1587"/>
          </a:xfrm>
          <a:prstGeom prst="line">
            <a:avLst/>
          </a:prstGeom>
          <a:ln w="381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7593" name="テキスト ボックス 25"/>
          <p:cNvSpPr txBox="1">
            <a:spLocks noChangeArrowheads="1"/>
          </p:cNvSpPr>
          <p:nvPr/>
        </p:nvSpPr>
        <p:spPr bwMode="auto">
          <a:xfrm>
            <a:off x="4011613" y="2279650"/>
            <a:ext cx="4135437"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solidFill>
                  <a:srgbClr val="FF0000"/>
                </a:solidFill>
                <a:latin typeface="Calibri" charset="0"/>
              </a:rPr>
              <a:t>No room for beam-beam kick.</a:t>
            </a:r>
          </a:p>
          <a:p>
            <a:r>
              <a:rPr lang="en-US" altLang="ja-JP" sz="1800">
                <a:solidFill>
                  <a:srgbClr val="0000FF"/>
                </a:solidFill>
                <a:latin typeface="Calibri" charset="0"/>
              </a:rPr>
              <a:t>Synchrotron injection scheme is inevitable</a:t>
            </a:r>
            <a:endParaRPr lang="ja-JP" altLang="en-US" sz="1800">
              <a:solidFill>
                <a:srgbClr val="0000FF"/>
              </a:solidFill>
              <a:latin typeface="Calibri" charset="0"/>
            </a:endParaRPr>
          </a:p>
        </p:txBody>
      </p:sp>
      <p:cxnSp>
        <p:nvCxnSpPr>
          <p:cNvPr id="28" name="直線矢印コネクタ 27"/>
          <p:cNvCxnSpPr/>
          <p:nvPr/>
        </p:nvCxnSpPr>
        <p:spPr>
          <a:xfrm>
            <a:off x="2751138" y="3868738"/>
            <a:ext cx="4211637" cy="1587"/>
          </a:xfrm>
          <a:prstGeom prst="straightConnector1">
            <a:avLst/>
          </a:prstGeom>
          <a:ln>
            <a:solidFill>
              <a:srgbClr val="0000FF"/>
            </a:solidFill>
            <a:prstDash val="lg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7595" name="テキスト ボックス 28"/>
          <p:cNvSpPr txBox="1">
            <a:spLocks noChangeArrowheads="1"/>
          </p:cNvSpPr>
          <p:nvPr/>
        </p:nvSpPr>
        <p:spPr bwMode="auto">
          <a:xfrm>
            <a:off x="4459288" y="3489325"/>
            <a:ext cx="87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Calibri" charset="0"/>
              </a:rPr>
              <a:t>±0.65%</a:t>
            </a:r>
            <a:endParaRPr lang="ja-JP" altLang="en-US" sz="1800">
              <a:latin typeface="Calibri" charset="0"/>
            </a:endParaRPr>
          </a:p>
        </p:txBody>
      </p:sp>
      <p:sp>
        <p:nvSpPr>
          <p:cNvPr id="67596" name="テキスト ボックス 29"/>
          <p:cNvSpPr txBox="1">
            <a:spLocks noChangeArrowheads="1"/>
          </p:cNvSpPr>
          <p:nvPr/>
        </p:nvSpPr>
        <p:spPr bwMode="auto">
          <a:xfrm>
            <a:off x="0" y="0"/>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Calibri" charset="0"/>
              </a:rPr>
              <a:t>[II]-(2)</a:t>
            </a:r>
            <a:endParaRPr lang="ja-JP" altLang="en-US" sz="1800">
              <a:latin typeface="Calibri" charset="0"/>
            </a:endParaRPr>
          </a:p>
        </p:txBody>
      </p:sp>
      <p:sp>
        <p:nvSpPr>
          <p:cNvPr id="31" name="フッター プレースホルダ 4"/>
          <p:cNvSpPr>
            <a:spLocks noGrp="1"/>
          </p:cNvSpPr>
          <p:nvPr>
            <p:ph type="ftr" sz="quarter" idx="11"/>
          </p:nvPr>
        </p:nvSpPr>
        <p:spPr>
          <a:xfrm>
            <a:off x="3124200" y="6489700"/>
            <a:ext cx="2895600" cy="365125"/>
          </a:xfrm>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fontAlgn="base">
              <a:spcBef>
                <a:spcPct val="0"/>
              </a:spcBef>
              <a:spcAft>
                <a:spcPct val="0"/>
              </a:spcAft>
            </a:pPr>
            <a:r>
              <a:rPr lang="en-US" altLang="ja-JP" sz="1200">
                <a:solidFill>
                  <a:srgbClr val="898989"/>
                </a:solidFill>
                <a:latin typeface="Calibri" charset="0"/>
              </a:rPr>
              <a:t>16th KEKB Review, Naoko Iida</a:t>
            </a:r>
            <a:endParaRPr lang="ja-JP" altLang="en-US" sz="1200">
              <a:solidFill>
                <a:srgbClr val="898989"/>
              </a:solidFill>
              <a:latin typeface="Calibri" charset="0"/>
            </a:endParaRPr>
          </a:p>
        </p:txBody>
      </p:sp>
      <p:sp>
        <p:nvSpPr>
          <p:cNvPr id="32" name="日付プレースホルダ 5"/>
          <p:cNvSpPr>
            <a:spLocks noGrp="1"/>
          </p:cNvSpPr>
          <p:nvPr>
            <p:ph type="dt" sz="quarter" idx="10"/>
          </p:nvPr>
        </p:nvSpPr>
        <p:spPr>
          <a:xfrm>
            <a:off x="457200" y="6489700"/>
            <a:ext cx="2133600" cy="365125"/>
          </a:xfrm>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solidFill>
                  <a:srgbClr val="898989"/>
                </a:solidFill>
                <a:latin typeface="Calibri" charset="0"/>
              </a:rPr>
              <a:t>7/FEB/2011</a:t>
            </a:r>
            <a:endParaRPr lang="ja-JP" altLang="en-US" sz="1200">
              <a:solidFill>
                <a:srgbClr val="898989"/>
              </a:solidFill>
              <a:latin typeface="Calibri" charset="0"/>
            </a:endParaRPr>
          </a:p>
        </p:txBody>
      </p:sp>
      <p:sp>
        <p:nvSpPr>
          <p:cNvPr id="2" name="テキスト ボックス 1"/>
          <p:cNvSpPr txBox="1"/>
          <p:nvPr/>
        </p:nvSpPr>
        <p:spPr>
          <a:xfrm>
            <a:off x="7918553" y="6485493"/>
            <a:ext cx="805343" cy="369332"/>
          </a:xfrm>
          <a:prstGeom prst="rect">
            <a:avLst/>
          </a:prstGeom>
          <a:noFill/>
        </p:spPr>
        <p:txBody>
          <a:bodyPr wrap="square" rtlCol="0">
            <a:spAutoFit/>
          </a:bodyPr>
          <a:lstStyle/>
          <a:p>
            <a:r>
              <a:rPr kumimoji="1" lang="en-US" altLang="ja-JP" dirty="0" smtClean="0"/>
              <a:t>N. Iida</a:t>
            </a:r>
            <a:endParaRPr kumimoji="1" lang="ja-JP" altLang="en-US" dirty="0"/>
          </a:p>
        </p:txBody>
      </p:sp>
    </p:spTree>
    <p:extLst>
      <p:ext uri="{BB962C8B-B14F-4D97-AF65-F5344CB8AC3E}">
        <p14:creationId xmlns:p14="http://schemas.microsoft.com/office/powerpoint/2010/main" val="123345971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FF"/>
                </a:solidFill>
                <a:latin typeface="Marker Felt"/>
                <a:cs typeface="Marker Felt"/>
              </a:rPr>
              <a:t>Impact on detector</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normAutofit/>
          </a:bodyPr>
          <a:lstStyle/>
          <a:p>
            <a:r>
              <a:rPr lang="en-US" altLang="ja-JP" sz="2800" dirty="0" smtClean="0"/>
              <a:t>Assuming design luminosity, BG impact on detector performance(occupancy, tracking/PID performance etc..) is tolerable.</a:t>
            </a:r>
            <a:endParaRPr lang="ja-JP" altLang="en-US" sz="2800" dirty="0"/>
          </a:p>
          <a:p>
            <a:r>
              <a:rPr kumimoji="1" lang="en-US" altLang="ja-JP" sz="2800" dirty="0" smtClean="0"/>
              <a:t>Assuming 10 years operation at design luminosity,  most of our detector components are safe for radiation damage/neutron flux.</a:t>
            </a:r>
          </a:p>
          <a:p>
            <a:pPr lvl="1"/>
            <a:r>
              <a:rPr kumimoji="1" lang="en-US" altLang="ja-JP" sz="2400" dirty="0" smtClean="0"/>
              <a:t>except for TOP PMT photocathode lifetime, which needs further x2 reduction.</a:t>
            </a:r>
            <a:endParaRPr kumimoji="1" lang="ja-JP" altLang="en-US" sz="2400" dirty="0"/>
          </a:p>
        </p:txBody>
      </p:sp>
      <p:sp>
        <p:nvSpPr>
          <p:cNvPr id="4" name="正方形/長方形 3"/>
          <p:cNvSpPr/>
          <p:nvPr/>
        </p:nvSpPr>
        <p:spPr>
          <a:xfrm>
            <a:off x="2051720" y="5216372"/>
            <a:ext cx="6804248" cy="923330"/>
          </a:xfrm>
          <a:prstGeom prst="rect">
            <a:avLst/>
          </a:prstGeom>
        </p:spPr>
        <p:txBody>
          <a:bodyPr wrap="square">
            <a:spAutoFit/>
          </a:bodyPr>
          <a:lstStyle/>
          <a:p>
            <a:r>
              <a:rPr lang="en-US" altLang="ja-JP" dirty="0"/>
              <a:t>Gammas in </a:t>
            </a:r>
            <a:r>
              <a:rPr lang="en-US" altLang="ja-JP" dirty="0" err="1" smtClean="0"/>
              <a:t>BGshower</a:t>
            </a:r>
            <a:r>
              <a:rPr lang="en-US" altLang="ja-JP" dirty="0" smtClean="0"/>
              <a:t> </a:t>
            </a:r>
            <a:r>
              <a:rPr lang="en-US" altLang="ja-JP" dirty="0"/>
              <a:t>reach </a:t>
            </a:r>
            <a:r>
              <a:rPr lang="en-US" altLang="ja-JP" dirty="0" smtClean="0"/>
              <a:t>TOP quartz </a:t>
            </a:r>
            <a:r>
              <a:rPr lang="en-US" altLang="ja-JP" dirty="0"/>
              <a:t>bar and generate electrons by Compton scattering and etc.. Those electrons emit Cerenkov photons and those photons reach PMT </a:t>
            </a:r>
            <a:r>
              <a:rPr lang="en-US" altLang="ja-JP" dirty="0" smtClean="0"/>
              <a:t>photocathode.</a:t>
            </a:r>
            <a:endParaRPr lang="ja-JP" altLang="en-US" dirty="0"/>
          </a:p>
        </p:txBody>
      </p:sp>
      <p:sp>
        <p:nvSpPr>
          <p:cNvPr id="5" name="テキスト ボックス 4"/>
          <p:cNvSpPr txBox="1"/>
          <p:nvPr/>
        </p:nvSpPr>
        <p:spPr>
          <a:xfrm>
            <a:off x="208218" y="6342309"/>
            <a:ext cx="8340745" cy="369332"/>
          </a:xfrm>
          <a:prstGeom prst="rect">
            <a:avLst/>
          </a:prstGeom>
          <a:noFill/>
        </p:spPr>
        <p:txBody>
          <a:bodyPr wrap="none" rtlCol="0">
            <a:spAutoFit/>
          </a:bodyPr>
          <a:lstStyle/>
          <a:p>
            <a:r>
              <a:rPr lang="en-US" altLang="ja-JP" dirty="0" smtClean="0"/>
              <a:t>TOP: Time</a:t>
            </a:r>
            <a:r>
              <a:rPr lang="en-US" altLang="ja-JP" dirty="0"/>
              <a:t>-of-Propagation </a:t>
            </a:r>
            <a:r>
              <a:rPr lang="en-US" altLang="ja-JP" dirty="0" smtClean="0"/>
              <a:t>counter, detect ring image Cerenkov radiation for particle ID </a:t>
            </a:r>
            <a:endParaRPr kumimoji="1" lang="ja-JP" altLang="en-US" dirty="0"/>
          </a:p>
        </p:txBody>
      </p:sp>
    </p:spTree>
    <p:extLst>
      <p:ext uri="{BB962C8B-B14F-4D97-AF65-F5344CB8AC3E}">
        <p14:creationId xmlns:p14="http://schemas.microsoft.com/office/powerpoint/2010/main" val="138981885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5580" y="5842337"/>
            <a:ext cx="8928420" cy="1015663"/>
          </a:xfrm>
          <a:prstGeom prst="rect">
            <a:avLst/>
          </a:prstGeom>
          <a:noFill/>
        </p:spPr>
        <p:txBody>
          <a:bodyPr wrap="none" rtlCol="0">
            <a:spAutoFit/>
          </a:bodyPr>
          <a:lstStyle/>
          <a:p>
            <a:r>
              <a:rPr kumimoji="1" lang="en-US" altLang="ja-JP" sz="2000" dirty="0" smtClean="0">
                <a:solidFill>
                  <a:srgbClr val="FF0000"/>
                </a:solidFill>
              </a:rPr>
              <a:t>We have considered that the crab </a:t>
            </a:r>
            <a:r>
              <a:rPr lang="en-US" altLang="ja-JP" sz="2000" dirty="0">
                <a:solidFill>
                  <a:srgbClr val="FF0000"/>
                </a:solidFill>
              </a:rPr>
              <a:t>w</a:t>
            </a:r>
            <a:r>
              <a:rPr kumimoji="1" lang="en-US" altLang="ja-JP" sz="2000" dirty="0" smtClean="0">
                <a:solidFill>
                  <a:srgbClr val="FF0000"/>
                </a:solidFill>
              </a:rPr>
              <a:t>aist scheme can not be used at </a:t>
            </a:r>
            <a:r>
              <a:rPr kumimoji="1" lang="en-US" altLang="ja-JP" sz="2000" dirty="0" err="1" smtClean="0">
                <a:solidFill>
                  <a:srgbClr val="FF0000"/>
                </a:solidFill>
              </a:rPr>
              <a:t>SuperKEKB</a:t>
            </a:r>
            <a:r>
              <a:rPr kumimoji="1" lang="en-US" altLang="ja-JP" sz="2000" dirty="0" smtClean="0">
                <a:solidFill>
                  <a:srgbClr val="FF0000"/>
                </a:solidFill>
              </a:rPr>
              <a:t> due</a:t>
            </a:r>
            <a:br>
              <a:rPr kumimoji="1" lang="en-US" altLang="ja-JP" sz="2000" dirty="0" smtClean="0">
                <a:solidFill>
                  <a:srgbClr val="FF0000"/>
                </a:solidFill>
              </a:rPr>
            </a:br>
            <a:r>
              <a:rPr kumimoji="1" lang="en-US" altLang="ja-JP" sz="2000" dirty="0" smtClean="0">
                <a:solidFill>
                  <a:srgbClr val="FF0000"/>
                </a:solidFill>
              </a:rPr>
              <a:t>to the degradation of dynamic aperture. Now, we have started to study this scheme</a:t>
            </a:r>
            <a:br>
              <a:rPr kumimoji="1" lang="en-US" altLang="ja-JP" sz="2000" dirty="0" smtClean="0">
                <a:solidFill>
                  <a:srgbClr val="FF0000"/>
                </a:solidFill>
              </a:rPr>
            </a:br>
            <a:r>
              <a:rPr kumimoji="1" lang="en-US" altLang="ja-JP" sz="2000" dirty="0" smtClean="0">
                <a:solidFill>
                  <a:srgbClr val="FF0000"/>
                </a:solidFill>
              </a:rPr>
              <a:t>more seriously.</a:t>
            </a:r>
            <a:endParaRPr kumimoji="1" lang="ja-JP" altLang="en-US" sz="2000" dirty="0">
              <a:solidFill>
                <a:srgbClr val="FF0000"/>
              </a:solidFill>
            </a:endParaRPr>
          </a:p>
        </p:txBody>
      </p:sp>
      <p:pic>
        <p:nvPicPr>
          <p:cNvPr id="19149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977" y="1241227"/>
            <a:ext cx="2887638" cy="212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713" y="1241227"/>
            <a:ext cx="2859732" cy="21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3"/>
          <p:cNvSpPr>
            <a:spLocks noGrp="1" noChangeArrowheads="1"/>
          </p:cNvSpPr>
          <p:nvPr>
            <p:ph type="title"/>
          </p:nvPr>
        </p:nvSpPr>
        <p:spPr>
          <a:xfrm>
            <a:off x="687586" y="102415"/>
            <a:ext cx="7697391" cy="759023"/>
          </a:xfrm>
        </p:spPr>
        <p:txBody>
          <a:bodyPr>
            <a:noAutofit/>
          </a:bodyPr>
          <a:lstStyle/>
          <a:p>
            <a:r>
              <a:rPr kumimoji="0" lang="en-US" altLang="ja-JP" sz="3200" b="1" dirty="0" smtClean="0">
                <a:solidFill>
                  <a:srgbClr val="0000FF"/>
                </a:solidFill>
                <a:latin typeface="Marker Felt" charset="0"/>
                <a:ea typeface="ヒラギノ明朝 ProN W3" charset="0"/>
                <a:cs typeface="ヒラギノ明朝 ProN W3" charset="0"/>
              </a:rPr>
              <a:t>Preliminary results on dynamic </a:t>
            </a:r>
            <a:r>
              <a:rPr kumimoji="0" lang="en-US" altLang="ja-JP" sz="3200" b="1" dirty="0">
                <a:solidFill>
                  <a:srgbClr val="0000FF"/>
                </a:solidFill>
                <a:latin typeface="Marker Felt" charset="0"/>
                <a:ea typeface="ヒラギノ明朝 ProN W3" charset="0"/>
                <a:cs typeface="ヒラギノ明朝 ProN W3" charset="0"/>
              </a:rPr>
              <a:t>aperture </a:t>
            </a:r>
            <a:r>
              <a:rPr kumimoji="0" lang="en-US" altLang="ja-JP" sz="3200" b="1" dirty="0" smtClean="0">
                <a:solidFill>
                  <a:srgbClr val="0000FF"/>
                </a:solidFill>
                <a:latin typeface="Marker Felt" charset="0"/>
                <a:ea typeface="ヒラギノ明朝 ProN W3" charset="0"/>
                <a:cs typeface="ヒラギノ明朝 ProN W3" charset="0"/>
              </a:rPr>
              <a:t>study with </a:t>
            </a:r>
            <a:r>
              <a:rPr kumimoji="0" lang="en-US" altLang="ja-JP" sz="3200" b="1" dirty="0" err="1">
                <a:solidFill>
                  <a:srgbClr val="0000FF"/>
                </a:solidFill>
                <a:latin typeface="Marker Felt" charset="0"/>
                <a:ea typeface="ヒラギノ明朝 ProN W3" charset="0"/>
                <a:cs typeface="ヒラギノ明朝 ProN W3" charset="0"/>
              </a:rPr>
              <a:t>sextupoles</a:t>
            </a:r>
            <a:r>
              <a:rPr kumimoji="0" lang="en-US" altLang="ja-JP" sz="3200" b="1" dirty="0">
                <a:solidFill>
                  <a:srgbClr val="0000FF"/>
                </a:solidFill>
                <a:latin typeface="Marker Felt" charset="0"/>
                <a:ea typeface="ヒラギノ明朝 ProN W3" charset="0"/>
                <a:cs typeface="ヒラギノ明朝 ProN W3" charset="0"/>
              </a:rPr>
              <a:t> for crab waist</a:t>
            </a:r>
            <a:endParaRPr kumimoji="0" lang="en-US" altLang="ja-JP" sz="3200" b="1" dirty="0">
              <a:solidFill>
                <a:srgbClr val="0000FF"/>
              </a:solidFill>
              <a:latin typeface="Marker Felt" charset="0"/>
              <a:ea typeface="ヒラギノ明朝 ProN W6" charset="0"/>
              <a:cs typeface="ヒラギノ明朝 ProN W6" charset="0"/>
            </a:endParaRPr>
          </a:p>
        </p:txBody>
      </p:sp>
      <p:pic>
        <p:nvPicPr>
          <p:cNvPr id="19149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5" y="1241226"/>
            <a:ext cx="2887638" cy="212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391" y="3460254"/>
            <a:ext cx="2917775" cy="212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Rectangle 6"/>
          <p:cNvSpPr>
            <a:spLocks/>
          </p:cNvSpPr>
          <p:nvPr/>
        </p:nvSpPr>
        <p:spPr bwMode="auto">
          <a:xfrm>
            <a:off x="2281535" y="1349052"/>
            <a:ext cx="2821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500" b="1">
                <a:latin typeface="Lucida Grande" charset="0"/>
                <a:cs typeface="Lucida Grande" charset="0"/>
                <a:sym typeface="Lucida Grande" charset="0"/>
              </a:rPr>
              <a:t>0%</a:t>
            </a:r>
          </a:p>
        </p:txBody>
      </p:sp>
      <p:pic>
        <p:nvPicPr>
          <p:cNvPr id="191496" name="Picture 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098977" y="3446859"/>
            <a:ext cx="2851919" cy="210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Rectangle 8"/>
          <p:cNvSpPr>
            <a:spLocks/>
          </p:cNvSpPr>
          <p:nvPr/>
        </p:nvSpPr>
        <p:spPr bwMode="auto">
          <a:xfrm>
            <a:off x="5351116" y="1349052"/>
            <a:ext cx="4103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500" b="1">
                <a:latin typeface="Lucida Grande" charset="0"/>
                <a:cs typeface="Lucida Grande" charset="0"/>
                <a:sym typeface="Lucida Grande" charset="0"/>
              </a:rPr>
              <a:t>50%</a:t>
            </a:r>
          </a:p>
        </p:txBody>
      </p:sp>
      <p:sp>
        <p:nvSpPr>
          <p:cNvPr id="191498" name="Rectangle 9"/>
          <p:cNvSpPr>
            <a:spLocks/>
          </p:cNvSpPr>
          <p:nvPr/>
        </p:nvSpPr>
        <p:spPr bwMode="auto">
          <a:xfrm>
            <a:off x="8253264" y="1349052"/>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500" b="1">
                <a:latin typeface="Lucida Grande" charset="0"/>
                <a:cs typeface="Lucida Grande" charset="0"/>
                <a:sym typeface="Lucida Grande" charset="0"/>
              </a:rPr>
              <a:t>100%</a:t>
            </a:r>
          </a:p>
        </p:txBody>
      </p:sp>
      <p:sp>
        <p:nvSpPr>
          <p:cNvPr id="191499" name="Rectangle 10"/>
          <p:cNvSpPr>
            <a:spLocks/>
          </p:cNvSpPr>
          <p:nvPr/>
        </p:nvSpPr>
        <p:spPr bwMode="auto">
          <a:xfrm>
            <a:off x="5351116" y="3635052"/>
            <a:ext cx="4103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500" b="1">
                <a:latin typeface="Lucida Grande" charset="0"/>
                <a:cs typeface="Lucida Grande" charset="0"/>
                <a:sym typeface="Lucida Grande" charset="0"/>
              </a:rPr>
              <a:t>50%</a:t>
            </a:r>
          </a:p>
        </p:txBody>
      </p:sp>
      <p:sp>
        <p:nvSpPr>
          <p:cNvPr id="191500" name="Rectangle 11"/>
          <p:cNvSpPr>
            <a:spLocks/>
          </p:cNvSpPr>
          <p:nvPr/>
        </p:nvSpPr>
        <p:spPr bwMode="auto">
          <a:xfrm>
            <a:off x="8253264" y="3603798"/>
            <a:ext cx="538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500" b="1">
                <a:latin typeface="Lucida Grande" charset="0"/>
                <a:cs typeface="Lucida Grande" charset="0"/>
                <a:sym typeface="Lucida Grande" charset="0"/>
              </a:rPr>
              <a:t>100%</a:t>
            </a:r>
          </a:p>
        </p:txBody>
      </p:sp>
      <p:sp>
        <p:nvSpPr>
          <p:cNvPr id="191501" name="Rectangle 12"/>
          <p:cNvSpPr>
            <a:spLocks/>
          </p:cNvSpPr>
          <p:nvPr/>
        </p:nvSpPr>
        <p:spPr bwMode="auto">
          <a:xfrm>
            <a:off x="3639964" y="3844141"/>
            <a:ext cx="185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a:cs typeface="Marker Felt" charset="0"/>
              </a:rPr>
              <a:t>before optimization</a:t>
            </a:r>
          </a:p>
        </p:txBody>
      </p:sp>
      <p:sp>
        <p:nvSpPr>
          <p:cNvPr id="191502" name="Rectangle 13"/>
          <p:cNvSpPr>
            <a:spLocks/>
          </p:cNvSpPr>
          <p:nvPr/>
        </p:nvSpPr>
        <p:spPr bwMode="auto">
          <a:xfrm>
            <a:off x="6816701" y="3848606"/>
            <a:ext cx="185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a:cs typeface="Marker Felt" charset="0"/>
              </a:rPr>
              <a:t>before optimization</a:t>
            </a:r>
          </a:p>
        </p:txBody>
      </p:sp>
      <p:sp>
        <p:nvSpPr>
          <p:cNvPr id="191503" name="Rectangle 14"/>
          <p:cNvSpPr>
            <a:spLocks/>
          </p:cNvSpPr>
          <p:nvPr/>
        </p:nvSpPr>
        <p:spPr bwMode="auto">
          <a:xfrm>
            <a:off x="3866555" y="1875145"/>
            <a:ext cx="1651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a:cs typeface="Marker Felt" charset="0"/>
              </a:rPr>
              <a:t>with optimization</a:t>
            </a:r>
          </a:p>
        </p:txBody>
      </p:sp>
      <p:sp>
        <p:nvSpPr>
          <p:cNvPr id="191504" name="Rectangle 15"/>
          <p:cNvSpPr>
            <a:spLocks/>
          </p:cNvSpPr>
          <p:nvPr/>
        </p:nvSpPr>
        <p:spPr bwMode="auto">
          <a:xfrm>
            <a:off x="6884789" y="1839426"/>
            <a:ext cx="1651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a:cs typeface="Marker Felt" charset="0"/>
              </a:rPr>
              <a:t>with optimization</a:t>
            </a:r>
          </a:p>
        </p:txBody>
      </p:sp>
      <p:sp>
        <p:nvSpPr>
          <p:cNvPr id="191505" name="Rectangle 16"/>
          <p:cNvSpPr>
            <a:spLocks/>
          </p:cNvSpPr>
          <p:nvPr/>
        </p:nvSpPr>
        <p:spPr bwMode="auto">
          <a:xfrm>
            <a:off x="328266" y="3405563"/>
            <a:ext cx="7186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ltLang="ja-JP" sz="1700" dirty="0">
                <a:cs typeface="Marker Felt" charset="0"/>
              </a:rPr>
              <a:t>H. </a:t>
            </a:r>
            <a:r>
              <a:rPr lang="en-US" altLang="ja-JP" sz="1700" dirty="0" err="1">
                <a:cs typeface="Marker Felt" charset="0"/>
              </a:rPr>
              <a:t>Koiso</a:t>
            </a:r>
            <a:endParaRPr lang="en-US" altLang="ja-JP" sz="1700" dirty="0">
              <a:cs typeface="Marker Felt" charset="0"/>
            </a:endParaRPr>
          </a:p>
        </p:txBody>
      </p:sp>
      <p:sp>
        <p:nvSpPr>
          <p:cNvPr id="3" name="テキスト ボックス 2"/>
          <p:cNvSpPr txBox="1"/>
          <p:nvPr/>
        </p:nvSpPr>
        <p:spPr>
          <a:xfrm>
            <a:off x="2563664" y="6514590"/>
            <a:ext cx="4100364" cy="369332"/>
          </a:xfrm>
          <a:prstGeom prst="rect">
            <a:avLst/>
          </a:prstGeom>
          <a:noFill/>
        </p:spPr>
        <p:txBody>
          <a:bodyPr wrap="none" rtlCol="0">
            <a:spAutoFit/>
          </a:bodyPr>
          <a:lstStyle/>
          <a:p>
            <a:r>
              <a:rPr lang="en-US" altLang="ja-JP" dirty="0" smtClean="0"/>
              <a:t>We are collaborating with people in BINP.</a:t>
            </a:r>
            <a:endParaRPr kumimoji="1" lang="ja-JP" altLang="en-US" dirty="0"/>
          </a:p>
        </p:txBody>
      </p:sp>
    </p:spTree>
    <p:extLst>
      <p:ext uri="{BB962C8B-B14F-4D97-AF65-F5344CB8AC3E}">
        <p14:creationId xmlns:p14="http://schemas.microsoft.com/office/powerpoint/2010/main" val="409788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0"/>
            <a:ext cx="9144000" cy="6846675"/>
          </a:xfrm>
          <a:prstGeom prst="rect">
            <a:avLst/>
          </a:prstGeom>
        </p:spPr>
      </p:pic>
    </p:spTree>
    <p:extLst>
      <p:ext uri="{BB962C8B-B14F-4D97-AF65-F5344CB8AC3E}">
        <p14:creationId xmlns:p14="http://schemas.microsoft.com/office/powerpoint/2010/main" val="26963351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46856" y="15875"/>
            <a:ext cx="8229600" cy="669925"/>
          </a:xfrm>
        </p:spPr>
        <p:txBody>
          <a:bodyPr lIns="64291" tIns="32146" rIns="64291" bIns="32146">
            <a:normAutofit fontScale="90000"/>
          </a:bodyPr>
          <a:lstStyle/>
          <a:p>
            <a:pPr eaLnBrk="1" hangingPunct="1">
              <a:defRPr/>
            </a:pPr>
            <a:r>
              <a:rPr lang="en-US" altLang="ja-JP" sz="4300" b="1" dirty="0" smtClean="0">
                <a:solidFill>
                  <a:srgbClr val="000090"/>
                </a:solidFill>
                <a:latin typeface="Marker Felt"/>
                <a:ea typeface="ＭＳ Ｐゴシック" pitchFamily="50" charset="-128"/>
                <a:cs typeface="Marker Felt"/>
              </a:rPr>
              <a:t>Machine Design Parameters</a:t>
            </a:r>
          </a:p>
        </p:txBody>
      </p:sp>
      <p:graphicFrame>
        <p:nvGraphicFramePr>
          <p:cNvPr id="17410" name="Group 2"/>
          <p:cNvGraphicFramePr>
            <a:graphicFrameLocks noGrp="1"/>
          </p:cNvGraphicFramePr>
          <p:nvPr>
            <p:extLst>
              <p:ext uri="{D42A27DB-BD31-4B8C-83A1-F6EECF244321}">
                <p14:modId xmlns:p14="http://schemas.microsoft.com/office/powerpoint/2010/main" val="3756082231"/>
              </p:ext>
            </p:extLst>
          </p:nvPr>
        </p:nvGraphicFramePr>
        <p:xfrm>
          <a:off x="446856" y="764704"/>
          <a:ext cx="8100392" cy="5904408"/>
        </p:xfrm>
        <a:graphic>
          <a:graphicData uri="http://schemas.openxmlformats.org/drawingml/2006/table">
            <a:tbl>
              <a:tblPr/>
              <a:tblGrid>
                <a:gridCol w="2329878"/>
                <a:gridCol w="854142"/>
                <a:gridCol w="1038268"/>
                <a:gridCol w="925776"/>
                <a:gridCol w="1176786"/>
                <a:gridCol w="961752"/>
                <a:gridCol w="813790"/>
              </a:tblGrid>
              <a:tr h="416520">
                <a:tc rowSpan="2"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5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parameters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00B050"/>
                          </a:solidFill>
                          <a:effectLst/>
                          <a:latin typeface="Marker Felt" pitchFamily="-110" charset="0"/>
                          <a:ea typeface="ＭＳ Ｐゴシック" pitchFamily="50" charset="-128"/>
                          <a:sym typeface="Marker Felt" pitchFamily="-110" charset="0"/>
                        </a:rPr>
                        <a:t>KEKB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0000FF"/>
                          </a:solidFill>
                          <a:effectLst/>
                          <a:latin typeface="Marker Felt" pitchFamily="-110" charset="0"/>
                          <a:ea typeface="ＭＳ Ｐゴシック" pitchFamily="50" charset="-128"/>
                          <a:sym typeface="Marker Felt" pitchFamily="-110" charset="0"/>
                        </a:rPr>
                        <a:t>SuperKEKB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units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LER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LER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Beam energy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E</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7.007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GeV</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Half crossing angle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φ</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41.5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mrad</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 of Bunches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N</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1584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2500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endPar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Horizontal emittance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ε</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endParaRPr kumimoji="0" lang="en-US" altLang="ja-JP" sz="2000" b="0" i="0" u="none" strike="noStrike" cap="none" normalizeH="0" baseline="-600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3.2</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4.6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nm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Emittance ratio</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Constantia" pitchFamily="18" charset="0"/>
                          <a:ea typeface="ＭＳ Ｐゴシック" pitchFamily="50" charset="-128"/>
                          <a:sym typeface="Constantia" pitchFamily="18" charset="0"/>
                        </a:rPr>
                        <a:t>κ</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0.88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0.66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0.27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0.25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Beta functions at IP</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β</a:t>
                      </a:r>
                      <a:r>
                        <a:rPr kumimoji="0" lang="en-US" altLang="ja-JP" sz="18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r>
                        <a:rPr kumimoji="0" lang="en-US" altLang="ja-JP" sz="1800" b="0" i="0" u="none" strike="noStrike" cap="none" normalizeH="0" baseline="32000" dirty="0" smtClean="0">
                          <a:ln>
                            <a:noFill/>
                          </a:ln>
                          <a:solidFill>
                            <a:schemeClr val="tx1"/>
                          </a:solidFill>
                          <a:effectLst/>
                          <a:latin typeface="Marker Felt" pitchFamily="-110" charset="0"/>
                          <a:ea typeface="ＭＳ Ｐゴシック" pitchFamily="50" charset="-128"/>
                          <a:sym typeface="Marker Felt" pitchFamily="-110" charset="0"/>
                        </a:rPr>
                        <a:t>*</a:t>
                      </a: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a:t>
                      </a:r>
                      <a:r>
                        <a:rPr kumimoji="0" lang="en-US" altLang="ja-JP" sz="18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β</a:t>
                      </a:r>
                      <a:r>
                        <a:rPr kumimoji="0" lang="en-US" altLang="ja-JP" sz="18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y</a:t>
                      </a:r>
                      <a:r>
                        <a:rPr kumimoji="0" lang="en-US" altLang="ja-JP" sz="1800" b="0" i="0" u="none" strike="noStrike" cap="none" normalizeH="0" baseline="32000" dirty="0" smtClean="0">
                          <a:ln>
                            <a:noFill/>
                          </a:ln>
                          <a:solidFill>
                            <a:schemeClr val="tx1"/>
                          </a:solidFill>
                          <a:effectLst/>
                          <a:latin typeface="Marker Felt" pitchFamily="-110" charset="0"/>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1200/5.9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32/0.27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25/0.30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mm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Beam currents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I</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b</a:t>
                      </a:r>
                      <a:endParaRPr kumimoji="0" lang="en-US" altLang="ja-JP" sz="2000" b="0" i="0" u="none" strike="noStrike" cap="none" normalizeH="0" baseline="-600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1.64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A</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beam-beam param.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ξ</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0.129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0.090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0.088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0.081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endPar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Bunch Length</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z</a:t>
                      </a:r>
                      <a:endParaRPr kumimoji="0" lang="en-US" altLang="ja-JP" sz="2000" b="0" i="0" u="none" strike="noStrike" cap="none" normalizeH="0" baseline="-6000" smtClean="0">
                        <a:ln>
                          <a:noFill/>
                        </a:ln>
                        <a:solidFill>
                          <a:schemeClr val="tx1"/>
                        </a:solidFill>
                        <a:effectLst/>
                        <a:latin typeface="Symbol" pitchFamily="18" charset="2"/>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mm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Horizontal Beam Size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dirty="0" err="1"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r>
                        <a:rPr kumimoji="0" lang="en-US" altLang="ja-JP" sz="2000" b="0" i="0" u="none" strike="noStrike" cap="none" normalizeH="0" baseline="30000" dirty="0" smtClean="0">
                          <a:ln>
                            <a:noFill/>
                          </a:ln>
                          <a:solidFill>
                            <a:schemeClr val="tx1"/>
                          </a:solidFill>
                          <a:effectLst/>
                          <a:latin typeface="Symbol" pitchFamily="18" charset="2"/>
                          <a:ea typeface="ＭＳ Ｐゴシック" pitchFamily="50" charset="-128"/>
                          <a:sym typeface="Marker Felt" pitchFamily="-110" charset="0"/>
                        </a:rPr>
                        <a:t>*</a:t>
                      </a:r>
                      <a:endParaRPr kumimoji="0" lang="en-US" altLang="ja-JP" sz="2000" b="0" i="0" u="none" strike="noStrike" cap="none" normalizeH="0" baseline="-6000" dirty="0" smtClean="0">
                        <a:ln>
                          <a:noFill/>
                        </a:ln>
                        <a:solidFill>
                          <a:schemeClr val="tx1"/>
                        </a:solidFill>
                        <a:effectLst/>
                        <a:latin typeface="Symbol" pitchFamily="18" charset="2"/>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um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Vertical Beam Size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dirty="0" err="1"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y</a:t>
                      </a:r>
                      <a:r>
                        <a:rPr kumimoji="0" lang="en-US" altLang="ja-JP" sz="2000" b="0" i="0" u="none" strike="noStrike" cap="none" normalizeH="0" baseline="30000" dirty="0" smtClean="0">
                          <a:ln>
                            <a:noFill/>
                          </a:ln>
                          <a:solidFill>
                            <a:schemeClr val="tx1"/>
                          </a:solidFill>
                          <a:effectLst/>
                          <a:latin typeface="Symbol" pitchFamily="18" charset="2"/>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0.94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0.048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0.062</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um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Luminosity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L</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2.1 x 10</a:t>
                      </a:r>
                      <a:r>
                        <a:rPr kumimoji="0" lang="en-US" altLang="ja-JP" sz="2000" b="1" i="0" u="none" strike="noStrike" cap="none" normalizeH="0" baseline="32000" smtClean="0">
                          <a:ln>
                            <a:noFill/>
                          </a:ln>
                          <a:solidFill>
                            <a:srgbClr val="FF0000"/>
                          </a:solidFill>
                          <a:effectLst/>
                          <a:latin typeface="Marker Felt" pitchFamily="-110" charset="0"/>
                          <a:ea typeface="ＭＳ Ｐゴシック" pitchFamily="50" charset="-128"/>
                          <a:sym typeface="Marker Felt" pitchFamily="-110" charset="0"/>
                        </a:rPr>
                        <a:t>34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dirty="0" smtClean="0">
                          <a:ln>
                            <a:noFill/>
                          </a:ln>
                          <a:solidFill>
                            <a:srgbClr val="FF0000"/>
                          </a:solidFill>
                          <a:effectLst/>
                          <a:latin typeface="Marker Felt" pitchFamily="-110" charset="0"/>
                          <a:ea typeface="ＭＳ Ｐゴシック" pitchFamily="50" charset="-128"/>
                          <a:sym typeface="Marker Felt" pitchFamily="-110" charset="0"/>
                        </a:rPr>
                        <a:t>8 x 10</a:t>
                      </a:r>
                      <a:r>
                        <a:rPr kumimoji="0" lang="en-US" altLang="ja-JP" sz="2000" b="1" i="0" u="none" strike="noStrike" cap="none" normalizeH="0" baseline="32000" dirty="0" smtClean="0">
                          <a:ln>
                            <a:noFill/>
                          </a:ln>
                          <a:solidFill>
                            <a:srgbClr val="FF0000"/>
                          </a:solidFill>
                          <a:effectLst/>
                          <a:latin typeface="Marker Felt" pitchFamily="-110" charset="0"/>
                          <a:ea typeface="ＭＳ Ｐゴシック" pitchFamily="50" charset="-128"/>
                          <a:sym typeface="Marker Felt" pitchFamily="-110" charset="0"/>
                        </a:rPr>
                        <a:t>35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1" i="0" u="none" strike="noStrike" cap="none" normalizeH="0" baseline="0" dirty="0" smtClean="0">
                          <a:ln>
                            <a:noFill/>
                          </a:ln>
                          <a:solidFill>
                            <a:srgbClr val="FF0000"/>
                          </a:solidFill>
                          <a:effectLst/>
                          <a:latin typeface="Marker Felt" pitchFamily="-110" charset="0"/>
                          <a:ea typeface="ＭＳ Ｐゴシック" pitchFamily="50" charset="-128"/>
                          <a:sym typeface="Marker Felt" pitchFamily="-110" charset="0"/>
                        </a:rPr>
                        <a:t>cm</a:t>
                      </a:r>
                      <a:r>
                        <a:rPr kumimoji="0" lang="en-US" altLang="ja-JP" sz="1800" b="1" i="0" u="none" strike="noStrike" cap="none" normalizeH="0" baseline="32000" dirty="0" smtClean="0">
                          <a:ln>
                            <a:noFill/>
                          </a:ln>
                          <a:solidFill>
                            <a:srgbClr val="FF0000"/>
                          </a:solidFill>
                          <a:effectLst/>
                          <a:latin typeface="Marker Felt" pitchFamily="-110" charset="0"/>
                          <a:ea typeface="ＭＳ Ｐゴシック" pitchFamily="50" charset="-128"/>
                          <a:sym typeface="Marker Felt" pitchFamily="-110" charset="0"/>
                        </a:rPr>
                        <a:t>-2</a:t>
                      </a:r>
                      <a:r>
                        <a:rPr kumimoji="0" lang="en-US" altLang="ja-JP" sz="1800" b="1" i="0" u="none" strike="noStrike" cap="none" normalizeH="0" baseline="0" dirty="0" smtClean="0">
                          <a:ln>
                            <a:noFill/>
                          </a:ln>
                          <a:solidFill>
                            <a:srgbClr val="FF0000"/>
                          </a:solidFill>
                          <a:effectLst/>
                          <a:latin typeface="Marker Felt" pitchFamily="-110" charset="0"/>
                          <a:ea typeface="ＭＳ Ｐゴシック" pitchFamily="50" charset="-128"/>
                          <a:sym typeface="Marker Felt" pitchFamily="-110" charset="0"/>
                        </a:rPr>
                        <a:t>s</a:t>
                      </a:r>
                      <a:r>
                        <a:rPr kumimoji="0" lang="en-US" altLang="ja-JP" sz="1800" b="1" i="0" u="none" strike="noStrike" cap="none" normalizeH="0" baseline="32000" dirty="0" smtClean="0">
                          <a:ln>
                            <a:noFill/>
                          </a:ln>
                          <a:solidFill>
                            <a:srgbClr val="FF0000"/>
                          </a:solidFill>
                          <a:effectLst/>
                          <a:latin typeface="Marker Felt" pitchFamily="-110" charset="0"/>
                          <a:ea typeface="ＭＳ Ｐゴシック" pitchFamily="50" charset="-128"/>
                          <a:sym typeface="Marker Felt" pitchFamily="-110" charset="0"/>
                        </a:rPr>
                        <a:t>-1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r>
            </a:tbl>
          </a:graphicData>
        </a:graphic>
      </p:graphicFrame>
      <p:sp>
        <p:nvSpPr>
          <p:cNvPr id="4" name="正方形/長方形 3"/>
          <p:cNvSpPr/>
          <p:nvPr/>
        </p:nvSpPr>
        <p:spPr>
          <a:xfrm>
            <a:off x="5594920" y="764704"/>
            <a:ext cx="2160240" cy="5904656"/>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534398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2700" y="0"/>
            <a:ext cx="9110965" cy="6858000"/>
          </a:xfrm>
          <a:prstGeom prst="rect">
            <a:avLst/>
          </a:prstGeom>
        </p:spPr>
      </p:pic>
    </p:spTree>
    <p:extLst>
      <p:ext uri="{BB962C8B-B14F-4D97-AF65-F5344CB8AC3E}">
        <p14:creationId xmlns:p14="http://schemas.microsoft.com/office/powerpoint/2010/main" val="86554033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14300"/>
            <a:ext cx="9144000" cy="6613301"/>
          </a:xfrm>
          <a:prstGeom prst="rect">
            <a:avLst/>
          </a:prstGeom>
        </p:spPr>
      </p:pic>
    </p:spTree>
    <p:extLst>
      <p:ext uri="{BB962C8B-B14F-4D97-AF65-F5344CB8AC3E}">
        <p14:creationId xmlns:p14="http://schemas.microsoft.com/office/powerpoint/2010/main" val="6238066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76200"/>
            <a:ext cx="8610600" cy="609600"/>
          </a:xfrm>
        </p:spPr>
        <p:txBody>
          <a:bodyPr/>
          <a:lstStyle/>
          <a:p>
            <a:r>
              <a:rPr lang="en-US" altLang="ja-JP" sz="3200" dirty="0" smtClean="0"/>
              <a:t>RF-Gun development strategy for </a:t>
            </a:r>
            <a:r>
              <a:rPr lang="en-US" altLang="ja-JP" sz="3200" dirty="0" err="1" smtClean="0"/>
              <a:t>SuperKEKB</a:t>
            </a:r>
            <a:endParaRPr lang="ja-JP" altLang="en-US" sz="3200" dirty="0"/>
          </a:p>
        </p:txBody>
      </p:sp>
      <p:sp>
        <p:nvSpPr>
          <p:cNvPr id="17411" name="Rectangle 3"/>
          <p:cNvSpPr>
            <a:spLocks noGrp="1" noChangeArrowheads="1"/>
          </p:cNvSpPr>
          <p:nvPr>
            <p:ph type="body" idx="1"/>
          </p:nvPr>
        </p:nvSpPr>
        <p:spPr>
          <a:xfrm>
            <a:off x="201488" y="814536"/>
            <a:ext cx="8763000" cy="5638800"/>
          </a:xfrm>
        </p:spPr>
        <p:txBody>
          <a:bodyPr>
            <a:normAutofit/>
          </a:bodyPr>
          <a:lstStyle/>
          <a:p>
            <a:pPr>
              <a:lnSpc>
                <a:spcPct val="90000"/>
              </a:lnSpc>
            </a:pPr>
            <a:r>
              <a:rPr lang="en-US" altLang="ja-JP" sz="2800" dirty="0" smtClean="0"/>
              <a:t>Cavity : Strong electric field focusing structure</a:t>
            </a:r>
            <a:endParaRPr lang="en-US" altLang="ja-JP" sz="2800" dirty="0"/>
          </a:p>
          <a:p>
            <a:pPr lvl="1">
              <a:lnSpc>
                <a:spcPct val="90000"/>
              </a:lnSpc>
            </a:pPr>
            <a:r>
              <a:rPr lang="en-US" altLang="ja-JP" sz="2400" b="1" u="sng" dirty="0">
                <a:solidFill>
                  <a:schemeClr val="accent2"/>
                </a:solidFill>
              </a:rPr>
              <a:t>Disk And Washer (DAW)</a:t>
            </a:r>
            <a:r>
              <a:rPr lang="en-US" altLang="ja-JP" sz="2400" dirty="0"/>
              <a:t>		</a:t>
            </a:r>
            <a:r>
              <a:rPr lang="en-US" altLang="ja-JP" sz="2400" dirty="0" smtClean="0"/>
              <a:t>=&gt; 3-2, A-1(test)</a:t>
            </a:r>
            <a:endParaRPr lang="en-US" altLang="ja-JP" sz="2400" dirty="0"/>
          </a:p>
          <a:p>
            <a:pPr lvl="1">
              <a:lnSpc>
                <a:spcPct val="90000"/>
              </a:lnSpc>
            </a:pPr>
            <a:r>
              <a:rPr lang="en-US" altLang="ja-JP" sz="2400" b="1" u="sng" dirty="0">
                <a:solidFill>
                  <a:srgbClr val="FF0000"/>
                </a:solidFill>
              </a:rPr>
              <a:t>Quasi Traveling </a:t>
            </a:r>
            <a:r>
              <a:rPr lang="en-US" altLang="ja-JP" sz="2400" b="1" u="sng" dirty="0" smtClean="0">
                <a:solidFill>
                  <a:srgbClr val="FF0000"/>
                </a:solidFill>
              </a:rPr>
              <a:t>Wave Side </a:t>
            </a:r>
            <a:r>
              <a:rPr lang="en-US" altLang="ja-JP" sz="2400" b="1" u="sng" dirty="0">
                <a:solidFill>
                  <a:srgbClr val="FF0000"/>
                </a:solidFill>
              </a:rPr>
              <a:t>Couple</a:t>
            </a:r>
            <a:r>
              <a:rPr lang="en-US" altLang="ja-JP" sz="2400" dirty="0"/>
              <a:t>	</a:t>
            </a:r>
            <a:r>
              <a:rPr lang="en-US" altLang="ja-JP" sz="2400" dirty="0" smtClean="0"/>
              <a:t>=&gt; </a:t>
            </a:r>
            <a:r>
              <a:rPr lang="en-US" altLang="ja-JP" sz="2400" dirty="0"/>
              <a:t>A-1</a:t>
            </a:r>
          </a:p>
          <a:p>
            <a:pPr lvl="1">
              <a:lnSpc>
                <a:spcPct val="90000"/>
              </a:lnSpc>
              <a:buFontTx/>
              <a:buNone/>
            </a:pPr>
            <a:r>
              <a:rPr lang="en-US" altLang="ja-JP" sz="2400" dirty="0"/>
              <a:t> </a:t>
            </a:r>
            <a:r>
              <a:rPr lang="en-US" altLang="ja-JP" sz="2400" dirty="0" smtClean="0"/>
              <a:t>  =&gt;  Reduce beam divergence and projected </a:t>
            </a:r>
            <a:r>
              <a:rPr lang="en-US" altLang="ja-JP" sz="2400" dirty="0" err="1" smtClean="0"/>
              <a:t>emittance</a:t>
            </a:r>
            <a:r>
              <a:rPr lang="en-US" altLang="ja-JP" sz="2400" dirty="0" smtClean="0"/>
              <a:t> dilution  </a:t>
            </a:r>
            <a:endParaRPr lang="ja-JP" altLang="en-US" sz="2400" dirty="0"/>
          </a:p>
          <a:p>
            <a:pPr>
              <a:lnSpc>
                <a:spcPct val="90000"/>
              </a:lnSpc>
            </a:pPr>
            <a:r>
              <a:rPr lang="en-US" altLang="ja-JP" sz="2800" dirty="0" smtClean="0"/>
              <a:t>Cathode : Long term stable cathode</a:t>
            </a:r>
            <a:endParaRPr lang="en-US" altLang="ja-JP" sz="2800" dirty="0"/>
          </a:p>
          <a:p>
            <a:pPr lvl="1">
              <a:lnSpc>
                <a:spcPct val="90000"/>
              </a:lnSpc>
            </a:pPr>
            <a:r>
              <a:rPr lang="en-US" altLang="ja-JP" sz="2400" dirty="0" smtClean="0"/>
              <a:t>Middle QE (QE=10</a:t>
            </a:r>
            <a:r>
              <a:rPr lang="en-US" altLang="ja-JP" sz="2400" baseline="30000" dirty="0" smtClean="0"/>
              <a:t>-4</a:t>
            </a:r>
            <a:r>
              <a:rPr lang="ja-JP" altLang="en-US" sz="2400" dirty="0"/>
              <a:t>～</a:t>
            </a:r>
            <a:r>
              <a:rPr lang="en-US" altLang="ja-JP" sz="2400" dirty="0"/>
              <a:t>10</a:t>
            </a:r>
            <a:r>
              <a:rPr lang="en-US" altLang="ja-JP" sz="2400" baseline="30000" dirty="0"/>
              <a:t>-3 </a:t>
            </a:r>
            <a:r>
              <a:rPr lang="en-US" altLang="ja-JP" sz="2400" dirty="0"/>
              <a:t>@266nm) </a:t>
            </a:r>
            <a:endParaRPr lang="ja-JP" altLang="en-US" sz="2400" dirty="0"/>
          </a:p>
          <a:p>
            <a:pPr lvl="1">
              <a:lnSpc>
                <a:spcPct val="90000"/>
              </a:lnSpc>
            </a:pPr>
            <a:r>
              <a:rPr lang="en-US" altLang="ja-JP" sz="2400" dirty="0" smtClean="0"/>
              <a:t>Solid material (no thin film)</a:t>
            </a:r>
            <a:r>
              <a:rPr lang="ja-JP" altLang="en-US" sz="2400" dirty="0" smtClean="0"/>
              <a:t>  </a:t>
            </a:r>
            <a:r>
              <a:rPr lang="en-US" altLang="ja-JP" sz="2400" dirty="0" smtClean="0"/>
              <a:t>=&gt;</a:t>
            </a:r>
            <a:r>
              <a:rPr lang="ja-JP" altLang="en-US" sz="2400" dirty="0" smtClean="0"/>
              <a:t> </a:t>
            </a:r>
            <a:r>
              <a:rPr lang="en-US" altLang="ja-JP" sz="2400" dirty="0"/>
              <a:t> </a:t>
            </a:r>
            <a:r>
              <a:rPr lang="en-US" altLang="ja-JP" sz="2400" dirty="0" smtClean="0"/>
              <a:t>Metal composite cathode</a:t>
            </a:r>
            <a:endParaRPr lang="ja-JP" altLang="en-US" sz="2400" dirty="0"/>
          </a:p>
          <a:p>
            <a:pPr lvl="1">
              <a:lnSpc>
                <a:spcPct val="90000"/>
              </a:lnSpc>
              <a:buFontTx/>
              <a:buNone/>
            </a:pPr>
            <a:r>
              <a:rPr lang="ja-JP" altLang="en-US" sz="2400" dirty="0"/>
              <a:t> </a:t>
            </a:r>
            <a:r>
              <a:rPr lang="ja-JP" altLang="en-US" sz="2400" dirty="0" smtClean="0"/>
              <a:t>   </a:t>
            </a:r>
            <a:r>
              <a:rPr lang="en-US" altLang="ja-JP" sz="2400" dirty="0" smtClean="0"/>
              <a:t>=&gt; </a:t>
            </a:r>
            <a:r>
              <a:rPr lang="ja-JP" altLang="en-US" sz="2400" dirty="0" smtClean="0"/>
              <a:t> </a:t>
            </a:r>
            <a:r>
              <a:rPr lang="en-US" altLang="ja-JP" sz="2400" dirty="0" smtClean="0"/>
              <a:t>Started from LaB</a:t>
            </a:r>
            <a:r>
              <a:rPr lang="en-US" altLang="ja-JP" sz="2400" baseline="-25000" dirty="0" smtClean="0"/>
              <a:t>6</a:t>
            </a:r>
            <a:r>
              <a:rPr lang="en-US" altLang="ja-JP" sz="2400" dirty="0" smtClean="0"/>
              <a:t> (short life time)</a:t>
            </a:r>
            <a:r>
              <a:rPr lang="en-US" altLang="ja-JP" sz="2400" dirty="0"/>
              <a:t/>
            </a:r>
            <a:br>
              <a:rPr lang="en-US" altLang="ja-JP" sz="2400" dirty="0"/>
            </a:br>
            <a:r>
              <a:rPr lang="en-US" altLang="ja-JP" sz="2400" dirty="0" smtClean="0"/>
              <a:t>   =&gt; </a:t>
            </a:r>
            <a:r>
              <a:rPr lang="ja-JP" altLang="en-US" sz="2400" dirty="0" smtClean="0"/>
              <a:t> </a:t>
            </a:r>
            <a:r>
              <a:rPr lang="en-US" altLang="ja-JP" sz="2400" b="1" u="sng" dirty="0">
                <a:solidFill>
                  <a:srgbClr val="FF0000"/>
                </a:solidFill>
              </a:rPr>
              <a:t>Ir</a:t>
            </a:r>
            <a:r>
              <a:rPr lang="en-US" altLang="ja-JP" sz="2400" b="1" u="sng" baseline="-25000" dirty="0">
                <a:solidFill>
                  <a:srgbClr val="FF0000"/>
                </a:solidFill>
              </a:rPr>
              <a:t>5</a:t>
            </a:r>
            <a:r>
              <a:rPr lang="en-US" altLang="ja-JP" sz="2400" b="1" u="sng" dirty="0">
                <a:solidFill>
                  <a:srgbClr val="FF0000"/>
                </a:solidFill>
              </a:rPr>
              <a:t>Ce </a:t>
            </a:r>
            <a:r>
              <a:rPr lang="en-US" altLang="ja-JP" sz="2400" b="1" u="sng" dirty="0" smtClean="0">
                <a:solidFill>
                  <a:srgbClr val="FF0000"/>
                </a:solidFill>
              </a:rPr>
              <a:t>has very long life time and</a:t>
            </a:r>
            <a:r>
              <a:rPr lang="ja-JP" altLang="en-US" sz="2400" b="1" u="sng" dirty="0" smtClean="0">
                <a:solidFill>
                  <a:srgbClr val="FF0000"/>
                </a:solidFill>
              </a:rPr>
              <a:t> </a:t>
            </a:r>
            <a:r>
              <a:rPr lang="en-US" altLang="ja-JP" sz="2400" b="1" u="sng" dirty="0" smtClean="0">
                <a:solidFill>
                  <a:srgbClr val="FF0000"/>
                </a:solidFill>
              </a:rPr>
              <a:t>QE&gt;10</a:t>
            </a:r>
            <a:r>
              <a:rPr lang="en-US" altLang="ja-JP" sz="2400" b="1" u="sng" baseline="30000" dirty="0" smtClean="0">
                <a:solidFill>
                  <a:srgbClr val="FF0000"/>
                </a:solidFill>
              </a:rPr>
              <a:t>-4</a:t>
            </a:r>
            <a:r>
              <a:rPr lang="en-US" altLang="ja-JP" sz="2400" dirty="0" smtClean="0"/>
              <a:t> </a:t>
            </a:r>
            <a:r>
              <a:rPr lang="en-US" altLang="ja-JP" sz="2400" dirty="0"/>
              <a:t>@266nm</a:t>
            </a:r>
          </a:p>
          <a:p>
            <a:pPr>
              <a:lnSpc>
                <a:spcPct val="90000"/>
              </a:lnSpc>
            </a:pPr>
            <a:r>
              <a:rPr lang="en-US" altLang="ja-JP" sz="2800" dirty="0" smtClean="0"/>
              <a:t>Laser :  Stable laser with temporal manipulation</a:t>
            </a:r>
            <a:endParaRPr lang="en-US" altLang="ja-JP" sz="2800" dirty="0"/>
          </a:p>
          <a:p>
            <a:pPr lvl="1">
              <a:lnSpc>
                <a:spcPct val="90000"/>
              </a:lnSpc>
            </a:pPr>
            <a:r>
              <a:rPr lang="en-US" altLang="ja-JP" sz="2400" dirty="0" smtClean="0"/>
              <a:t>LD pumped laser medium  =&gt;  </a:t>
            </a:r>
            <a:r>
              <a:rPr lang="en-US" altLang="ja-JP" sz="2400" dirty="0" err="1" smtClean="0"/>
              <a:t>Nd</a:t>
            </a:r>
            <a:r>
              <a:rPr lang="en-US" altLang="ja-JP" sz="2400" dirty="0" smtClean="0"/>
              <a:t> </a:t>
            </a:r>
            <a:r>
              <a:rPr lang="en-US" altLang="ja-JP" sz="2400" dirty="0"/>
              <a:t>/ </a:t>
            </a:r>
            <a:r>
              <a:rPr lang="en-US" altLang="ja-JP" sz="2400" dirty="0" err="1" smtClean="0"/>
              <a:t>Yb</a:t>
            </a:r>
            <a:r>
              <a:rPr lang="en-US" altLang="ja-JP" sz="2400" dirty="0"/>
              <a:t> </a:t>
            </a:r>
            <a:r>
              <a:rPr lang="en-US" altLang="ja-JP" sz="2400" dirty="0" smtClean="0"/>
              <a:t>doped</a:t>
            </a:r>
            <a:endParaRPr lang="ja-JP" altLang="en-US" sz="2400" dirty="0"/>
          </a:p>
          <a:p>
            <a:pPr lvl="1">
              <a:lnSpc>
                <a:spcPct val="90000"/>
              </a:lnSpc>
            </a:pPr>
            <a:r>
              <a:rPr lang="en-US" altLang="ja-JP" sz="2400" dirty="0" smtClean="0"/>
              <a:t>Temporal manipulation   =&gt;  </a:t>
            </a:r>
            <a:r>
              <a:rPr lang="en-US" altLang="ja-JP" sz="2400" dirty="0" err="1" smtClean="0"/>
              <a:t>Yb</a:t>
            </a:r>
            <a:r>
              <a:rPr lang="en-US" altLang="ja-JP" sz="2400" dirty="0" smtClean="0"/>
              <a:t> doped</a:t>
            </a:r>
            <a:r>
              <a:rPr lang="ja-JP" altLang="en-US" sz="2400" dirty="0"/>
              <a:t/>
            </a:r>
            <a:br>
              <a:rPr lang="ja-JP" altLang="en-US" sz="2400" dirty="0"/>
            </a:br>
            <a:r>
              <a:rPr lang="ja-JP" altLang="en-US" sz="2400" dirty="0"/>
              <a:t>	</a:t>
            </a:r>
            <a:r>
              <a:rPr lang="ja-JP" altLang="en-US" sz="2400" dirty="0" smtClean="0"/>
              <a:t>  </a:t>
            </a:r>
            <a:r>
              <a:rPr lang="en-US" altLang="ja-JP" sz="2400" dirty="0" smtClean="0"/>
              <a:t>=&gt; </a:t>
            </a:r>
            <a:r>
              <a:rPr lang="ja-JP" altLang="en-US" sz="2400" dirty="0" smtClean="0"/>
              <a:t> </a:t>
            </a:r>
            <a:r>
              <a:rPr lang="en-US" altLang="ja-JP" sz="2400" dirty="0" smtClean="0"/>
              <a:t>Minimum energy spread</a:t>
            </a:r>
            <a:endParaRPr lang="ja-JP" altLang="en-US" sz="2400" dirty="0"/>
          </a:p>
        </p:txBody>
      </p:sp>
    </p:spTree>
    <p:extLst>
      <p:ext uri="{BB962C8B-B14F-4D97-AF65-F5344CB8AC3E}">
        <p14:creationId xmlns:p14="http://schemas.microsoft.com/office/powerpoint/2010/main" val="162302616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ome\share\slide\KEKprezen2013\animationSing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69" y="3608004"/>
            <a:ext cx="4438778" cy="3107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44" y="1358892"/>
            <a:ext cx="3744416" cy="234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home\share\slide\KEKprezen2013\animationDoub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2987" y="3608003"/>
            <a:ext cx="4438780" cy="3107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1237" y="1142984"/>
            <a:ext cx="4090684" cy="30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500034" y="642918"/>
            <a:ext cx="3609280" cy="400110"/>
          </a:xfrm>
          <a:prstGeom prst="rect">
            <a:avLst/>
          </a:prstGeom>
        </p:spPr>
        <p:txBody>
          <a:bodyPr wrap="square">
            <a:spAutoFit/>
          </a:bodyPr>
          <a:lstStyle/>
          <a:p>
            <a:pPr algn="ctr"/>
            <a:r>
              <a:rPr lang="en-US" altLang="ja-JP" sz="2000" dirty="0" smtClean="0"/>
              <a:t>Normal side couple structure</a:t>
            </a:r>
            <a:endParaRPr lang="ja-JP" altLang="en-US" sz="2000" dirty="0"/>
          </a:p>
        </p:txBody>
      </p:sp>
      <p:sp>
        <p:nvSpPr>
          <p:cNvPr id="9" name="正方形/長方形 8"/>
          <p:cNvSpPr/>
          <p:nvPr/>
        </p:nvSpPr>
        <p:spPr>
          <a:xfrm>
            <a:off x="4429124" y="642918"/>
            <a:ext cx="4500562" cy="400110"/>
          </a:xfrm>
          <a:prstGeom prst="rect">
            <a:avLst/>
          </a:prstGeom>
        </p:spPr>
        <p:txBody>
          <a:bodyPr wrap="square">
            <a:spAutoFit/>
          </a:bodyPr>
          <a:lstStyle/>
          <a:p>
            <a:pPr algn="ctr"/>
            <a:r>
              <a:rPr lang="en-US" altLang="ja-JP" sz="2000" dirty="0" smtClean="0"/>
              <a:t>Quasi traveling wave </a:t>
            </a:r>
            <a:r>
              <a:rPr lang="en-US" altLang="ja-JP" sz="2000" dirty="0" err="1" smtClean="0"/>
              <a:t>sidecouple</a:t>
            </a:r>
            <a:r>
              <a:rPr lang="en-US" altLang="ja-JP" sz="2000" dirty="0" smtClean="0"/>
              <a:t> structure</a:t>
            </a:r>
            <a:endParaRPr lang="ja-JP" altLang="en-US" sz="2000" dirty="0"/>
          </a:p>
        </p:txBody>
      </p:sp>
      <p:sp>
        <p:nvSpPr>
          <p:cNvPr id="10" name="テキスト ボックス 9"/>
          <p:cNvSpPr txBox="1"/>
          <p:nvPr/>
        </p:nvSpPr>
        <p:spPr>
          <a:xfrm>
            <a:off x="142844" y="71414"/>
            <a:ext cx="8858312" cy="584775"/>
          </a:xfrm>
          <a:prstGeom prst="rect">
            <a:avLst/>
          </a:prstGeom>
          <a:noFill/>
        </p:spPr>
        <p:txBody>
          <a:bodyPr wrap="square" rtlCol="0">
            <a:spAutoFit/>
          </a:bodyPr>
          <a:lstStyle/>
          <a:p>
            <a:pPr algn="ctr"/>
            <a:r>
              <a:rPr lang="en-US" altLang="ja-JP" sz="3200" dirty="0" smtClean="0"/>
              <a:t>Design of a q</a:t>
            </a:r>
            <a:r>
              <a:rPr kumimoji="1" lang="en-US" altLang="ja-JP" sz="3200" dirty="0" smtClean="0"/>
              <a:t>uasi traveling wave side couple RF gun</a:t>
            </a:r>
            <a:endParaRPr lang="en-US" altLang="ja-JP" sz="3200" dirty="0" smtClean="0"/>
          </a:p>
        </p:txBody>
      </p:sp>
      <p:sp>
        <p:nvSpPr>
          <p:cNvPr id="11" name="テキスト ボックス 10"/>
          <p:cNvSpPr txBox="1"/>
          <p:nvPr/>
        </p:nvSpPr>
        <p:spPr>
          <a:xfrm>
            <a:off x="571472" y="6027027"/>
            <a:ext cx="8087566" cy="830997"/>
          </a:xfrm>
          <a:prstGeom prst="rect">
            <a:avLst/>
          </a:prstGeom>
          <a:noFill/>
        </p:spPr>
        <p:txBody>
          <a:bodyPr wrap="square" rtlCol="0">
            <a:spAutoFit/>
          </a:bodyPr>
          <a:lstStyle/>
          <a:p>
            <a:r>
              <a:rPr lang="en-US" altLang="ja-JP" sz="2400" dirty="0" smtClean="0">
                <a:solidFill>
                  <a:srgbClr val="0000CC"/>
                </a:solidFill>
              </a:rPr>
              <a:t>Quasi traveling wave side couple has stronger focusing and accelerated gradient than DAW.</a:t>
            </a:r>
            <a:endParaRPr kumimoji="1" lang="ja-JP" altLang="en-US" sz="2400" dirty="0">
              <a:solidFill>
                <a:srgbClr val="0000CC"/>
              </a:solidFill>
            </a:endParaRPr>
          </a:p>
        </p:txBody>
      </p:sp>
    </p:spTree>
    <p:extLst>
      <p:ext uri="{BB962C8B-B14F-4D97-AF65-F5344CB8AC3E}">
        <p14:creationId xmlns:p14="http://schemas.microsoft.com/office/powerpoint/2010/main" val="37272394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p:cNvGraphicFramePr>
            <a:graphicFrameLocks/>
          </p:cNvGraphicFramePr>
          <p:nvPr/>
        </p:nvGraphicFramePr>
        <p:xfrm>
          <a:off x="307565" y="1122326"/>
          <a:ext cx="5576542" cy="4568960"/>
        </p:xfrm>
        <a:graphic>
          <a:graphicData uri="http://schemas.openxmlformats.org/drawingml/2006/chart">
            <c:chart xmlns:c="http://schemas.openxmlformats.org/drawingml/2006/chart" xmlns:r="http://schemas.openxmlformats.org/officeDocument/2006/relationships" r:id="rId2"/>
          </a:graphicData>
        </a:graphic>
      </p:graphicFrame>
      <p:sp>
        <p:nvSpPr>
          <p:cNvPr id="27651" name="タイトル 1"/>
          <p:cNvSpPr txBox="1">
            <a:spLocks/>
          </p:cNvSpPr>
          <p:nvPr/>
        </p:nvSpPr>
        <p:spPr bwMode="auto">
          <a:xfrm>
            <a:off x="142844" y="642918"/>
            <a:ext cx="5976938" cy="642942"/>
          </a:xfrm>
          <a:prstGeom prst="rect">
            <a:avLst/>
          </a:prstGeom>
          <a:noFill/>
          <a:ln w="9525">
            <a:noFill/>
            <a:miter lim="800000"/>
            <a:headEnd/>
            <a:tailEnd/>
          </a:ln>
        </p:spPr>
        <p:txBody>
          <a:bodyPr/>
          <a:lstStyle/>
          <a:p>
            <a:pPr algn="ctr"/>
            <a:r>
              <a:rPr lang="en-US" altLang="ja-JP" sz="2000" b="1" u="sng" dirty="0" smtClean="0">
                <a:latin typeface="Calibri" pitchFamily="34" charset="0"/>
              </a:rPr>
              <a:t>Quantum efficiency improvement</a:t>
            </a:r>
            <a:br>
              <a:rPr lang="en-US" altLang="ja-JP" sz="2000" b="1" u="sng" dirty="0" smtClean="0">
                <a:latin typeface="Calibri" pitchFamily="34" charset="0"/>
              </a:rPr>
            </a:br>
            <a:r>
              <a:rPr lang="en-US" altLang="ja-JP" sz="2000" b="1" u="sng" dirty="0" smtClean="0">
                <a:latin typeface="Calibri" pitchFamily="34" charset="0"/>
              </a:rPr>
              <a:t>by Laser cleaning</a:t>
            </a:r>
            <a:endParaRPr lang="ja-JP" altLang="en-US" sz="2000" b="1" u="sng" dirty="0">
              <a:latin typeface="Calibri" pitchFamily="34" charset="0"/>
            </a:endParaRPr>
          </a:p>
        </p:txBody>
      </p:sp>
      <p:sp>
        <p:nvSpPr>
          <p:cNvPr id="27652" name="テキスト ボックス 15"/>
          <p:cNvSpPr txBox="1">
            <a:spLocks noChangeArrowheads="1"/>
          </p:cNvSpPr>
          <p:nvPr/>
        </p:nvSpPr>
        <p:spPr bwMode="auto">
          <a:xfrm>
            <a:off x="6084888" y="5499100"/>
            <a:ext cx="2879725" cy="1228725"/>
          </a:xfrm>
          <a:prstGeom prst="rect">
            <a:avLst/>
          </a:prstGeom>
          <a:noFill/>
          <a:ln w="38100">
            <a:solidFill>
              <a:srgbClr val="FF0000"/>
            </a:solidFill>
            <a:prstDash val="sysDash"/>
            <a:miter lim="800000"/>
            <a:headEnd/>
            <a:tailEnd/>
          </a:ln>
        </p:spPr>
        <p:txBody>
          <a:bodyPr>
            <a:spAutoFit/>
          </a:bodyPr>
          <a:lstStyle/>
          <a:p>
            <a:pPr algn="ctr"/>
            <a:r>
              <a:rPr lang="en-US" altLang="ja-JP" sz="1800" b="1">
                <a:latin typeface="Calibri" pitchFamily="34" charset="0"/>
              </a:rPr>
              <a:t>[SUPER-KEKB e Linac]</a:t>
            </a:r>
          </a:p>
          <a:p>
            <a:r>
              <a:rPr lang="en-US" altLang="ja-JP" sz="1800" b="1">
                <a:latin typeface="Calibri" pitchFamily="34" charset="0"/>
              </a:rPr>
              <a:t>Laser Power ; </a:t>
            </a:r>
            <a:r>
              <a:rPr lang="en-US" altLang="ja-JP" sz="1800" b="1">
                <a:solidFill>
                  <a:srgbClr val="FF0000"/>
                </a:solidFill>
                <a:latin typeface="Calibri" pitchFamily="34" charset="0"/>
              </a:rPr>
              <a:t>233μJ/pulse  </a:t>
            </a:r>
          </a:p>
          <a:p>
            <a:r>
              <a:rPr lang="en-US" altLang="ja-JP" sz="1800" b="1">
                <a:latin typeface="Calibri" pitchFamily="34" charset="0"/>
              </a:rPr>
              <a:t>                         </a:t>
            </a:r>
            <a:r>
              <a:rPr lang="ja-JP" altLang="en-US" sz="1800" b="1">
                <a:latin typeface="Calibri" pitchFamily="34" charset="0"/>
              </a:rPr>
              <a:t>（</a:t>
            </a:r>
            <a:r>
              <a:rPr lang="en-US" altLang="ja-JP" sz="1800" b="1">
                <a:latin typeface="Calibri" pitchFamily="34" charset="0"/>
              </a:rPr>
              <a:t>λ=266nm</a:t>
            </a:r>
            <a:r>
              <a:rPr lang="ja-JP" altLang="en-US" sz="1800" b="1">
                <a:latin typeface="Calibri" pitchFamily="34" charset="0"/>
              </a:rPr>
              <a:t>）</a:t>
            </a:r>
            <a:endParaRPr lang="ja-JP" altLang="en-US" sz="1800" b="1">
              <a:solidFill>
                <a:srgbClr val="FF0000"/>
              </a:solidFill>
              <a:latin typeface="Calibri" pitchFamily="34" charset="0"/>
            </a:endParaRPr>
          </a:p>
          <a:p>
            <a:r>
              <a:rPr lang="en-US" altLang="ja-JP" sz="1800" b="1">
                <a:latin typeface="Calibri" pitchFamily="34" charset="0"/>
              </a:rPr>
              <a:t>Target value ;  </a:t>
            </a:r>
            <a:r>
              <a:rPr lang="en-US" altLang="ja-JP" sz="1800" b="1">
                <a:solidFill>
                  <a:srgbClr val="FF0000"/>
                </a:solidFill>
                <a:latin typeface="Calibri" pitchFamily="34" charset="0"/>
              </a:rPr>
              <a:t>5nC</a:t>
            </a:r>
          </a:p>
        </p:txBody>
      </p:sp>
      <p:grpSp>
        <p:nvGrpSpPr>
          <p:cNvPr id="27660" name="グループ化 9"/>
          <p:cNvGrpSpPr>
            <a:grpSpLocks/>
          </p:cNvGrpSpPr>
          <p:nvPr/>
        </p:nvGrpSpPr>
        <p:grpSpPr bwMode="auto">
          <a:xfrm>
            <a:off x="6161115" y="142852"/>
            <a:ext cx="2339975" cy="1256966"/>
            <a:chOff x="6804248" y="498488"/>
            <a:chExt cx="2339752" cy="1255724"/>
          </a:xfrm>
        </p:grpSpPr>
        <p:sp>
          <p:nvSpPr>
            <p:cNvPr id="27661" name="テキスト ボックス 7"/>
            <p:cNvSpPr txBox="1">
              <a:spLocks noChangeArrowheads="1"/>
            </p:cNvSpPr>
            <p:nvPr/>
          </p:nvSpPr>
          <p:spPr bwMode="auto">
            <a:xfrm>
              <a:off x="6804248" y="839129"/>
              <a:ext cx="2339752" cy="915083"/>
            </a:xfrm>
            <a:prstGeom prst="rect">
              <a:avLst/>
            </a:prstGeom>
            <a:noFill/>
            <a:ln w="9525">
              <a:noFill/>
              <a:miter lim="800000"/>
              <a:headEnd/>
              <a:tailEnd/>
            </a:ln>
          </p:spPr>
          <p:txBody>
            <a:bodyPr>
              <a:spAutoFit/>
            </a:bodyPr>
            <a:lstStyle/>
            <a:p>
              <a:r>
                <a:rPr lang="en-US" altLang="ja-JP" sz="1800" dirty="0">
                  <a:latin typeface="Calibri" pitchFamily="34" charset="0"/>
                </a:rPr>
                <a:t>HV = 16kV</a:t>
              </a:r>
            </a:p>
            <a:p>
              <a:r>
                <a:rPr lang="en-US" altLang="ja-JP" sz="1800" dirty="0">
                  <a:latin typeface="Calibri" pitchFamily="34" charset="0"/>
                </a:rPr>
                <a:t>Vacuum ; 5.8×10</a:t>
              </a:r>
              <a:r>
                <a:rPr lang="en-US" altLang="ja-JP" sz="1800" baseline="30000" dirty="0">
                  <a:latin typeface="Calibri" pitchFamily="34" charset="0"/>
                </a:rPr>
                <a:t>-6</a:t>
              </a:r>
              <a:r>
                <a:rPr lang="en-US" altLang="ja-JP" sz="1800" dirty="0">
                  <a:latin typeface="Calibri" pitchFamily="34" charset="0"/>
                </a:rPr>
                <a:t> Pa</a:t>
              </a:r>
            </a:p>
            <a:p>
              <a:r>
                <a:rPr lang="en-US" altLang="ja-JP" sz="1800" dirty="0">
                  <a:latin typeface="Calibri" pitchFamily="34" charset="0"/>
                </a:rPr>
                <a:t>Cleaning time ; 10 min</a:t>
              </a:r>
            </a:p>
          </p:txBody>
        </p:sp>
        <p:sp>
          <p:nvSpPr>
            <p:cNvPr id="38" name="正方形/長方形 37"/>
            <p:cNvSpPr/>
            <p:nvPr/>
          </p:nvSpPr>
          <p:spPr>
            <a:xfrm>
              <a:off x="6804248" y="693224"/>
              <a:ext cx="2268321" cy="1022926"/>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sp>
          <p:nvSpPr>
            <p:cNvPr id="9" name="テキスト ボックス 8"/>
            <p:cNvSpPr txBox="1"/>
            <p:nvPr/>
          </p:nvSpPr>
          <p:spPr>
            <a:xfrm>
              <a:off x="7309025" y="498488"/>
              <a:ext cx="1223845" cy="366351"/>
            </a:xfrm>
            <a:prstGeom prst="rect">
              <a:avLst/>
            </a:prstGeom>
            <a:solidFill>
              <a:schemeClr val="bg1"/>
            </a:solidFill>
          </p:spPr>
          <p:txBody>
            <a:bodyPr>
              <a:spAutoFit/>
            </a:bodyPr>
            <a:lstStyle/>
            <a:p>
              <a:pPr fontAlgn="auto">
                <a:spcBef>
                  <a:spcPts val="0"/>
                </a:spcBef>
                <a:spcAft>
                  <a:spcPts val="0"/>
                </a:spcAft>
                <a:defRPr/>
              </a:pPr>
              <a:r>
                <a:rPr lang="ja-JP" altLang="en-US" sz="1800" b="1" dirty="0">
                  <a:effectLst>
                    <a:outerShdw blurRad="38100" dist="38100" dir="2700000" algn="tl">
                      <a:srgbClr val="000000">
                        <a:alpha val="43137"/>
                      </a:srgbClr>
                    </a:outerShdw>
                  </a:effectLst>
                  <a:latin typeface="+mn-lt"/>
                  <a:ea typeface="+mn-ea"/>
                </a:rPr>
                <a:t> </a:t>
              </a:r>
              <a:r>
                <a:rPr lang="en-US" altLang="ja-JP" b="1" dirty="0" smtClean="0">
                  <a:effectLst>
                    <a:outerShdw blurRad="38100" dist="38100" dir="2700000" algn="tl">
                      <a:srgbClr val="000000">
                        <a:alpha val="43137"/>
                      </a:srgbClr>
                    </a:outerShdw>
                  </a:effectLst>
                </a:rPr>
                <a:t>Condition</a:t>
              </a:r>
              <a:endParaRPr lang="ja-JP" altLang="en-US" sz="1800" dirty="0">
                <a:latin typeface="+mn-lt"/>
                <a:ea typeface="+mn-ea"/>
              </a:endParaRPr>
            </a:p>
          </p:txBody>
        </p:sp>
      </p:grpSp>
      <p:sp>
        <p:nvSpPr>
          <p:cNvPr id="12" name="右矢印 11"/>
          <p:cNvSpPr/>
          <p:nvPr/>
        </p:nvSpPr>
        <p:spPr bwMode="auto">
          <a:xfrm>
            <a:off x="5148263" y="6062663"/>
            <a:ext cx="936625" cy="349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cxnSp>
        <p:nvCxnSpPr>
          <p:cNvPr id="6" name="直線矢印コネクタ 5"/>
          <p:cNvCxnSpPr/>
          <p:nvPr/>
        </p:nvCxnSpPr>
        <p:spPr>
          <a:xfrm>
            <a:off x="971550" y="1841500"/>
            <a:ext cx="0" cy="2505075"/>
          </a:xfrm>
          <a:prstGeom prst="straightConnector1">
            <a:avLst/>
          </a:prstGeom>
          <a:ln w="508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087438" y="3543300"/>
            <a:ext cx="1008062" cy="457200"/>
          </a:xfrm>
          <a:prstGeom prst="rect">
            <a:avLst/>
          </a:prstGeom>
          <a:noFill/>
        </p:spPr>
        <p:txBody>
          <a:bodyPr>
            <a:spAutoFit/>
          </a:bodyPr>
          <a:lstStyle/>
          <a:p>
            <a:pPr fontAlgn="auto">
              <a:spcBef>
                <a:spcPts val="0"/>
              </a:spcBef>
              <a:spcAft>
                <a:spcPts val="0"/>
              </a:spcAft>
              <a:defRPr/>
            </a:pPr>
            <a:r>
              <a:rPr lang="en-US" altLang="ja-JP" b="1" dirty="0">
                <a:solidFill>
                  <a:srgbClr val="0070C0"/>
                </a:solidFill>
                <a:effectLst>
                  <a:outerShdw blurRad="38100" dist="38100" dir="2700000" algn="tl">
                    <a:srgbClr val="000000">
                      <a:alpha val="43137"/>
                    </a:srgbClr>
                  </a:outerShdw>
                </a:effectLst>
                <a:latin typeface="+mn-lt"/>
                <a:ea typeface="+mn-ea"/>
              </a:rPr>
              <a:t>×</a:t>
            </a:r>
            <a:r>
              <a:rPr lang="ja-JP" altLang="en-US" b="1" dirty="0">
                <a:solidFill>
                  <a:srgbClr val="0070C0"/>
                </a:solidFill>
                <a:effectLst>
                  <a:outerShdw blurRad="38100" dist="38100" dir="2700000" algn="tl">
                    <a:srgbClr val="000000">
                      <a:alpha val="43137"/>
                    </a:srgbClr>
                  </a:outerShdw>
                </a:effectLst>
                <a:latin typeface="+mn-lt"/>
                <a:ea typeface="+mn-ea"/>
              </a:rPr>
              <a:t>２０</a:t>
            </a:r>
          </a:p>
        </p:txBody>
      </p:sp>
      <p:sp>
        <p:nvSpPr>
          <p:cNvPr id="15" name="右矢印 14"/>
          <p:cNvSpPr/>
          <p:nvPr/>
        </p:nvSpPr>
        <p:spPr bwMode="auto">
          <a:xfrm>
            <a:off x="2170113" y="5956300"/>
            <a:ext cx="576262"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grpSp>
        <p:nvGrpSpPr>
          <p:cNvPr id="27676" name="グループ化 4096"/>
          <p:cNvGrpSpPr>
            <a:grpSpLocks/>
          </p:cNvGrpSpPr>
          <p:nvPr/>
        </p:nvGrpSpPr>
        <p:grpSpPr bwMode="auto">
          <a:xfrm>
            <a:off x="2756885" y="5691265"/>
            <a:ext cx="2391378" cy="636930"/>
            <a:chOff x="6299176" y="5067970"/>
            <a:chExt cx="2391404" cy="636128"/>
          </a:xfrm>
        </p:grpSpPr>
        <p:sp>
          <p:nvSpPr>
            <p:cNvPr id="31" name="正方形/長方形 30"/>
            <p:cNvSpPr/>
            <p:nvPr/>
          </p:nvSpPr>
          <p:spPr>
            <a:xfrm>
              <a:off x="6299779" y="5274008"/>
              <a:ext cx="2268562" cy="423328"/>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grpSp>
          <p:nvGrpSpPr>
            <p:cNvPr id="27678" name="グループ化 4095"/>
            <p:cNvGrpSpPr>
              <a:grpSpLocks/>
            </p:cNvGrpSpPr>
            <p:nvPr/>
          </p:nvGrpSpPr>
          <p:grpSpPr bwMode="auto">
            <a:xfrm>
              <a:off x="6336471" y="5067970"/>
              <a:ext cx="2354109" cy="636128"/>
              <a:chOff x="6336471" y="5067970"/>
              <a:chExt cx="2354109" cy="636128"/>
            </a:xfrm>
          </p:grpSpPr>
          <p:sp>
            <p:nvSpPr>
              <p:cNvPr id="28" name="テキスト ボックス 27"/>
              <p:cNvSpPr txBox="1"/>
              <p:nvPr/>
            </p:nvSpPr>
            <p:spPr>
              <a:xfrm>
                <a:off x="6336291" y="5337428"/>
                <a:ext cx="2354289" cy="366250"/>
              </a:xfrm>
              <a:prstGeom prst="rect">
                <a:avLst/>
              </a:prstGeom>
              <a:noFill/>
            </p:spPr>
            <p:txBody>
              <a:bodyPr>
                <a:spAutoFit/>
              </a:bodyPr>
              <a:lstStyle/>
              <a:p>
                <a:pPr fontAlgn="auto">
                  <a:spcBef>
                    <a:spcPts val="0"/>
                  </a:spcBef>
                  <a:spcAft>
                    <a:spcPts val="0"/>
                  </a:spcAft>
                  <a:defRPr/>
                </a:pPr>
                <a:r>
                  <a:rPr lang="en-US" altLang="ja-JP" sz="1800" dirty="0">
                    <a:latin typeface="+mn-lt"/>
                    <a:ea typeface="+mn-ea"/>
                  </a:rPr>
                  <a:t>Max </a:t>
                </a:r>
                <a:r>
                  <a:rPr lang="en-US" altLang="ja-JP" sz="1800" b="1" dirty="0">
                    <a:effectLst>
                      <a:outerShdw blurRad="38100" dist="38100" dir="2700000" algn="tl">
                        <a:srgbClr val="000000">
                          <a:alpha val="43137"/>
                        </a:srgbClr>
                      </a:outerShdw>
                    </a:effectLst>
                    <a:latin typeface="+mn-lt"/>
                    <a:ea typeface="+mn-ea"/>
                  </a:rPr>
                  <a:t>QE = </a:t>
                </a:r>
                <a:r>
                  <a:rPr lang="en-US" altLang="ja-JP" sz="1800" b="1" dirty="0">
                    <a:solidFill>
                      <a:srgbClr val="FF0000"/>
                    </a:solidFill>
                    <a:effectLst>
                      <a:outerShdw blurRad="38100" dist="38100" dir="2700000" algn="tl">
                        <a:srgbClr val="000000">
                          <a:alpha val="43137"/>
                        </a:srgbClr>
                      </a:outerShdw>
                    </a:effectLst>
                    <a:latin typeface="+mn-lt"/>
                    <a:ea typeface="+mn-ea"/>
                  </a:rPr>
                  <a:t>1.00×10</a:t>
                </a:r>
                <a:r>
                  <a:rPr lang="en-US" altLang="ja-JP" sz="1800" b="1" baseline="30000" dirty="0">
                    <a:solidFill>
                      <a:srgbClr val="FF0000"/>
                    </a:solidFill>
                    <a:effectLst>
                      <a:outerShdw blurRad="38100" dist="38100" dir="2700000" algn="tl">
                        <a:srgbClr val="000000">
                          <a:alpha val="43137"/>
                        </a:srgbClr>
                      </a:outerShdw>
                    </a:effectLst>
                    <a:latin typeface="+mn-lt"/>
                    <a:ea typeface="+mn-ea"/>
                  </a:rPr>
                  <a:t>-4</a:t>
                </a:r>
              </a:p>
            </p:txBody>
          </p:sp>
          <p:sp>
            <p:nvSpPr>
              <p:cNvPr id="27680" name="テキスト ボックス 28"/>
              <p:cNvSpPr txBox="1">
                <a:spLocks noChangeArrowheads="1"/>
              </p:cNvSpPr>
              <p:nvPr/>
            </p:nvSpPr>
            <p:spPr bwMode="auto">
              <a:xfrm>
                <a:off x="6733320" y="5067970"/>
                <a:ext cx="1511201" cy="366448"/>
              </a:xfrm>
              <a:prstGeom prst="rect">
                <a:avLst/>
              </a:prstGeom>
              <a:solidFill>
                <a:schemeClr val="bg1"/>
              </a:solidFill>
              <a:ln w="9525">
                <a:noFill/>
                <a:miter lim="800000"/>
                <a:headEnd/>
                <a:tailEnd/>
              </a:ln>
            </p:spPr>
            <p:txBody>
              <a:bodyPr>
                <a:spAutoFit/>
              </a:bodyPr>
              <a:lstStyle/>
              <a:p>
                <a:r>
                  <a:rPr lang="en-US" altLang="ja-JP" sz="1800">
                    <a:latin typeface="Calibri" pitchFamily="34" charset="0"/>
                  </a:rPr>
                  <a:t>Laser cleaning</a:t>
                </a:r>
              </a:p>
            </p:txBody>
          </p:sp>
        </p:grpSp>
      </p:grpSp>
      <p:sp>
        <p:nvSpPr>
          <p:cNvPr id="18" name="テキスト ボックス 17"/>
          <p:cNvSpPr txBox="1"/>
          <p:nvPr/>
        </p:nvSpPr>
        <p:spPr bwMode="auto">
          <a:xfrm>
            <a:off x="2168525" y="5588000"/>
            <a:ext cx="746125" cy="368300"/>
          </a:xfrm>
          <a:prstGeom prst="rect">
            <a:avLst/>
          </a:prstGeom>
          <a:noFill/>
        </p:spPr>
        <p:txBody>
          <a:bodyPr>
            <a:spAutoFit/>
          </a:bodyPr>
          <a:lstStyle/>
          <a:p>
            <a:r>
              <a:rPr lang="en-US" altLang="ja-JP" sz="1800" b="1">
                <a:solidFill>
                  <a:srgbClr val="FF0000"/>
                </a:solidFill>
                <a:effectLst>
                  <a:outerShdw blurRad="38100" dist="38100" dir="2700000" algn="tl">
                    <a:srgbClr val="C0C0C0"/>
                  </a:outerShdw>
                </a:effectLst>
                <a:latin typeface="Calibri" pitchFamily="34" charset="0"/>
              </a:rPr>
              <a:t>×20</a:t>
            </a:r>
          </a:p>
        </p:txBody>
      </p:sp>
      <p:sp>
        <p:nvSpPr>
          <p:cNvPr id="27682" name="テキスト ボックス 21"/>
          <p:cNvSpPr txBox="1">
            <a:spLocks noChangeArrowheads="1"/>
          </p:cNvSpPr>
          <p:nvPr/>
        </p:nvSpPr>
        <p:spPr bwMode="auto">
          <a:xfrm>
            <a:off x="1357290" y="2901886"/>
            <a:ext cx="2714644" cy="646331"/>
          </a:xfrm>
          <a:prstGeom prst="rect">
            <a:avLst/>
          </a:prstGeom>
          <a:noFill/>
          <a:ln w="25400">
            <a:solidFill>
              <a:srgbClr val="FF0000"/>
            </a:solidFill>
            <a:prstDash val="sysDash"/>
            <a:miter lim="800000"/>
            <a:headEnd/>
            <a:tailEnd/>
          </a:ln>
        </p:spPr>
        <p:txBody>
          <a:bodyPr wrap="square">
            <a:spAutoFit/>
          </a:bodyPr>
          <a:lstStyle/>
          <a:p>
            <a:r>
              <a:rPr lang="en-US" altLang="ja-JP" sz="1800" dirty="0" smtClean="0">
                <a:latin typeface="Calibri" pitchFamily="34" charset="0"/>
              </a:rPr>
              <a:t>Lower energy density </a:t>
            </a:r>
            <a:br>
              <a:rPr lang="en-US" altLang="ja-JP" sz="1800" dirty="0" smtClean="0">
                <a:latin typeface="Calibri" pitchFamily="34" charset="0"/>
              </a:rPr>
            </a:br>
            <a:r>
              <a:rPr lang="en-US" altLang="ja-JP" sz="1800" dirty="0" smtClean="0">
                <a:latin typeface="Calibri" pitchFamily="34" charset="0"/>
              </a:rPr>
              <a:t>is enough to activate  Ir</a:t>
            </a:r>
            <a:r>
              <a:rPr lang="en-US" altLang="ja-JP" sz="1800" baseline="-25000" dirty="0" smtClean="0">
                <a:latin typeface="Calibri" pitchFamily="34" charset="0"/>
              </a:rPr>
              <a:t>5</a:t>
            </a:r>
            <a:r>
              <a:rPr lang="en-US" altLang="ja-JP" sz="1800" dirty="0" smtClean="0">
                <a:latin typeface="Calibri" pitchFamily="34" charset="0"/>
              </a:rPr>
              <a:t>Ce</a:t>
            </a:r>
            <a:endParaRPr lang="ja-JP" altLang="en-US" sz="1800" dirty="0">
              <a:latin typeface="Calibri" pitchFamily="34" charset="0"/>
            </a:endParaRPr>
          </a:p>
        </p:txBody>
      </p:sp>
      <p:sp>
        <p:nvSpPr>
          <p:cNvPr id="27683" name="Rectangle 35"/>
          <p:cNvSpPr>
            <a:spLocks noGrp="1" noChangeArrowheads="1"/>
          </p:cNvSpPr>
          <p:nvPr>
            <p:ph type="title" idx="4294967295"/>
          </p:nvPr>
        </p:nvSpPr>
        <p:spPr>
          <a:xfrm>
            <a:off x="1571604" y="214290"/>
            <a:ext cx="5672150" cy="381000"/>
          </a:xfrm>
        </p:spPr>
        <p:txBody>
          <a:bodyPr>
            <a:normAutofit fontScale="90000"/>
          </a:bodyPr>
          <a:lstStyle/>
          <a:p>
            <a:r>
              <a:rPr lang="en-US" altLang="ja-JP" sz="3200" dirty="0" smtClean="0"/>
              <a:t>Ir</a:t>
            </a:r>
            <a:r>
              <a:rPr lang="en-US" altLang="ja-JP" sz="3200" baseline="-25000" dirty="0" smtClean="0"/>
              <a:t>5</a:t>
            </a:r>
            <a:r>
              <a:rPr lang="en-US" altLang="ja-JP" sz="3200" dirty="0" smtClean="0"/>
              <a:t>Ce Cathode</a:t>
            </a:r>
            <a:endParaRPr lang="ja-JP" altLang="en-US" sz="3200" dirty="0"/>
          </a:p>
        </p:txBody>
      </p:sp>
      <p:grpSp>
        <p:nvGrpSpPr>
          <p:cNvPr id="34" name="グループ化 4096"/>
          <p:cNvGrpSpPr>
            <a:grpSpLocks/>
          </p:cNvGrpSpPr>
          <p:nvPr/>
        </p:nvGrpSpPr>
        <p:grpSpPr bwMode="auto">
          <a:xfrm>
            <a:off x="143447" y="5715019"/>
            <a:ext cx="1999661" cy="636511"/>
            <a:chOff x="6299779" y="5067969"/>
            <a:chExt cx="2390801" cy="635709"/>
          </a:xfrm>
        </p:grpSpPr>
        <p:sp>
          <p:nvSpPr>
            <p:cNvPr id="35" name="正方形/長方形 34"/>
            <p:cNvSpPr/>
            <p:nvPr/>
          </p:nvSpPr>
          <p:spPr>
            <a:xfrm>
              <a:off x="6299779" y="5274008"/>
              <a:ext cx="2268562" cy="423328"/>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grpSp>
          <p:nvGrpSpPr>
            <p:cNvPr id="37" name="グループ化 4095"/>
            <p:cNvGrpSpPr>
              <a:grpSpLocks/>
            </p:cNvGrpSpPr>
            <p:nvPr/>
          </p:nvGrpSpPr>
          <p:grpSpPr bwMode="auto">
            <a:xfrm>
              <a:off x="6336291" y="5067969"/>
              <a:ext cx="2354289" cy="635709"/>
              <a:chOff x="6336291" y="5067969"/>
              <a:chExt cx="2354289" cy="635709"/>
            </a:xfrm>
          </p:grpSpPr>
          <p:sp>
            <p:nvSpPr>
              <p:cNvPr id="39" name="テキスト ボックス 38"/>
              <p:cNvSpPr txBox="1"/>
              <p:nvPr/>
            </p:nvSpPr>
            <p:spPr>
              <a:xfrm>
                <a:off x="6336291" y="5337428"/>
                <a:ext cx="2354289" cy="366250"/>
              </a:xfrm>
              <a:prstGeom prst="rect">
                <a:avLst/>
              </a:prstGeom>
              <a:noFill/>
            </p:spPr>
            <p:txBody>
              <a:bodyPr>
                <a:spAutoFit/>
              </a:bodyPr>
              <a:lstStyle/>
              <a:p>
                <a:pPr fontAlgn="auto">
                  <a:spcBef>
                    <a:spcPts val="0"/>
                  </a:spcBef>
                  <a:spcAft>
                    <a:spcPts val="0"/>
                  </a:spcAft>
                  <a:defRPr/>
                </a:pPr>
                <a:r>
                  <a:rPr lang="en-US" altLang="ja-JP" sz="1800" b="1" dirty="0" smtClean="0">
                    <a:effectLst>
                      <a:outerShdw blurRad="38100" dist="38100" dir="2700000" algn="tl">
                        <a:srgbClr val="000000">
                          <a:alpha val="43137"/>
                        </a:srgbClr>
                      </a:outerShdw>
                    </a:effectLst>
                    <a:latin typeface="+mn-lt"/>
                    <a:ea typeface="+mn-ea"/>
                  </a:rPr>
                  <a:t>QE </a:t>
                </a:r>
                <a:r>
                  <a:rPr lang="en-US" altLang="ja-JP" sz="1800" b="1" dirty="0">
                    <a:effectLst>
                      <a:outerShdw blurRad="38100" dist="38100" dir="2700000" algn="tl">
                        <a:srgbClr val="000000">
                          <a:alpha val="43137"/>
                        </a:srgbClr>
                      </a:outerShdw>
                    </a:effectLst>
                    <a:latin typeface="+mn-lt"/>
                    <a:ea typeface="+mn-ea"/>
                  </a:rPr>
                  <a:t>= </a:t>
                </a:r>
                <a:r>
                  <a:rPr lang="en-US" altLang="ja-JP" b="1" dirty="0" smtClean="0">
                    <a:effectLst>
                      <a:outerShdw blurRad="38100" dist="38100" dir="2700000" algn="tl">
                        <a:srgbClr val="000000">
                          <a:alpha val="43137"/>
                        </a:srgbClr>
                      </a:outerShdw>
                    </a:effectLst>
                  </a:rPr>
                  <a:t>5</a:t>
                </a:r>
                <a:r>
                  <a:rPr lang="en-US" altLang="ja-JP" sz="1800" b="1" dirty="0" smtClean="0">
                    <a:effectLst>
                      <a:outerShdw blurRad="38100" dist="38100" dir="2700000" algn="tl">
                        <a:srgbClr val="000000">
                          <a:alpha val="43137"/>
                        </a:srgbClr>
                      </a:outerShdw>
                    </a:effectLst>
                    <a:latin typeface="+mn-lt"/>
                    <a:ea typeface="+mn-ea"/>
                  </a:rPr>
                  <a:t>.00×10</a:t>
                </a:r>
                <a:r>
                  <a:rPr lang="en-US" altLang="ja-JP" sz="1800" b="1" baseline="30000" dirty="0" smtClean="0">
                    <a:effectLst>
                      <a:outerShdw blurRad="38100" dist="38100" dir="2700000" algn="tl">
                        <a:srgbClr val="000000">
                          <a:alpha val="43137"/>
                        </a:srgbClr>
                      </a:outerShdw>
                    </a:effectLst>
                    <a:latin typeface="+mn-lt"/>
                    <a:ea typeface="+mn-ea"/>
                  </a:rPr>
                  <a:t>-6</a:t>
                </a:r>
                <a:endParaRPr lang="en-US" altLang="ja-JP" sz="1800" b="1" baseline="30000" dirty="0">
                  <a:effectLst>
                    <a:outerShdw blurRad="38100" dist="38100" dir="2700000" algn="tl">
                      <a:srgbClr val="000000">
                        <a:alpha val="43137"/>
                      </a:srgbClr>
                    </a:outerShdw>
                  </a:effectLst>
                  <a:latin typeface="+mn-lt"/>
                  <a:ea typeface="+mn-ea"/>
                </a:endParaRPr>
              </a:p>
            </p:txBody>
          </p:sp>
          <p:sp>
            <p:nvSpPr>
              <p:cNvPr id="40" name="テキスト ボックス 28"/>
              <p:cNvSpPr txBox="1">
                <a:spLocks noChangeArrowheads="1"/>
              </p:cNvSpPr>
              <p:nvPr/>
            </p:nvSpPr>
            <p:spPr bwMode="auto">
              <a:xfrm>
                <a:off x="6447915" y="5067969"/>
                <a:ext cx="1986431" cy="368867"/>
              </a:xfrm>
              <a:prstGeom prst="rect">
                <a:avLst/>
              </a:prstGeom>
              <a:solidFill>
                <a:schemeClr val="bg1"/>
              </a:solidFill>
              <a:ln w="9525">
                <a:noFill/>
                <a:miter lim="800000"/>
                <a:headEnd/>
                <a:tailEnd/>
              </a:ln>
            </p:spPr>
            <p:txBody>
              <a:bodyPr wrap="square">
                <a:spAutoFit/>
              </a:bodyPr>
              <a:lstStyle/>
              <a:p>
                <a:r>
                  <a:rPr lang="en-US" altLang="ja-JP" sz="1800" dirty="0" smtClean="0">
                    <a:latin typeface="Calibri" pitchFamily="34" charset="0"/>
                  </a:rPr>
                  <a:t>Non activation</a:t>
                </a:r>
                <a:endParaRPr lang="en-US" altLang="ja-JP" sz="1800" dirty="0">
                  <a:latin typeface="Calibri" pitchFamily="34" charset="0"/>
                </a:endParaRPr>
              </a:p>
            </p:txBody>
          </p:sp>
        </p:grpSp>
      </p:grpSp>
      <p:grpSp>
        <p:nvGrpSpPr>
          <p:cNvPr id="41" name="グループ化 30"/>
          <p:cNvGrpSpPr>
            <a:grpSpLocks/>
          </p:cNvGrpSpPr>
          <p:nvPr/>
        </p:nvGrpSpPr>
        <p:grpSpPr bwMode="auto">
          <a:xfrm>
            <a:off x="5786478" y="1428736"/>
            <a:ext cx="3286116" cy="2071702"/>
            <a:chOff x="35496" y="550416"/>
            <a:chExt cx="5041900" cy="3022600"/>
          </a:xfrm>
        </p:grpSpPr>
        <p:grpSp>
          <p:nvGrpSpPr>
            <p:cNvPr id="42" name="グループ化 5"/>
            <p:cNvGrpSpPr/>
            <p:nvPr/>
          </p:nvGrpSpPr>
          <p:grpSpPr>
            <a:xfrm>
              <a:off x="35496" y="550416"/>
              <a:ext cx="5041900" cy="3022600"/>
              <a:chOff x="35496" y="692696"/>
              <a:chExt cx="5041900" cy="3022600"/>
            </a:xfrm>
            <a:solidFill>
              <a:schemeClr val="bg1"/>
            </a:solidFill>
          </p:grpSpPr>
          <p:pic>
            <p:nvPicPr>
              <p:cNvPr id="49" name="Picture 4" descr="32611"/>
              <p:cNvPicPr>
                <a:picLocks noChangeArrowheads="1"/>
              </p:cNvPicPr>
              <p:nvPr/>
            </p:nvPicPr>
            <p:blipFill>
              <a:blip r:embed="rId3" cstate="print">
                <a:extLst/>
              </a:blip>
              <a:srcRect/>
              <a:stretch>
                <a:fillRect/>
              </a:stretch>
            </p:blipFill>
            <p:spPr bwMode="auto">
              <a:xfrm>
                <a:off x="35496" y="692696"/>
                <a:ext cx="5041900" cy="3022600"/>
              </a:xfrm>
              <a:prstGeom prst="rect">
                <a:avLst/>
              </a:prstGeom>
              <a:grpFill/>
              <a:ln>
                <a:noFill/>
              </a:ln>
              <a:extLst/>
            </p:spPr>
          </p:pic>
          <p:sp>
            <p:nvSpPr>
              <p:cNvPr id="50" name="テキスト ボックス 4"/>
              <p:cNvSpPr txBox="1"/>
              <p:nvPr/>
            </p:nvSpPr>
            <p:spPr>
              <a:xfrm>
                <a:off x="3762154" y="897692"/>
                <a:ext cx="1025869" cy="538853"/>
              </a:xfrm>
              <a:prstGeom prst="rect">
                <a:avLst/>
              </a:prstGeom>
              <a:grpFill/>
            </p:spPr>
            <p:txBody>
              <a:bodyPr wrap="square">
                <a:spAutoFit/>
              </a:bodyPr>
              <a:lstStyle/>
              <a:p>
                <a:pPr fontAlgn="auto">
                  <a:spcBef>
                    <a:spcPts val="0"/>
                  </a:spcBef>
                  <a:spcAft>
                    <a:spcPts val="0"/>
                  </a:spcAft>
                  <a:defRPr/>
                </a:pPr>
                <a:r>
                  <a:rPr lang="en-US" altLang="ja-JP" sz="1800" b="1" dirty="0">
                    <a:effectLst>
                      <a:outerShdw blurRad="38100" dist="38100" dir="2700000" algn="tl">
                        <a:srgbClr val="000000">
                          <a:alpha val="43137"/>
                        </a:srgbClr>
                      </a:outerShdw>
                    </a:effectLst>
                    <a:latin typeface="+mn-lt"/>
                    <a:ea typeface="+mn-ea"/>
                  </a:rPr>
                  <a:t>LaB</a:t>
                </a:r>
                <a:r>
                  <a:rPr lang="en-US" altLang="ja-JP" sz="1800" b="1" baseline="-25000" dirty="0">
                    <a:effectLst>
                      <a:outerShdw blurRad="38100" dist="38100" dir="2700000" algn="tl">
                        <a:srgbClr val="000000">
                          <a:alpha val="43137"/>
                        </a:srgbClr>
                      </a:outerShdw>
                    </a:effectLst>
                    <a:latin typeface="+mn-lt"/>
                    <a:ea typeface="+mn-ea"/>
                  </a:rPr>
                  <a:t>6</a:t>
                </a:r>
                <a:endParaRPr lang="ja-JP" altLang="en-US" sz="1800" b="1" baseline="-25000" dirty="0">
                  <a:effectLst>
                    <a:outerShdw blurRad="38100" dist="38100" dir="2700000" algn="tl">
                      <a:srgbClr val="000000">
                        <a:alpha val="43137"/>
                      </a:srgbClr>
                    </a:outerShdw>
                  </a:effectLst>
                  <a:latin typeface="+mn-lt"/>
                  <a:ea typeface="+mn-ea"/>
                </a:endParaRPr>
              </a:p>
            </p:txBody>
          </p:sp>
        </p:grpSp>
        <p:grpSp>
          <p:nvGrpSpPr>
            <p:cNvPr id="43" name="グループ化 11"/>
            <p:cNvGrpSpPr>
              <a:grpSpLocks/>
            </p:cNvGrpSpPr>
            <p:nvPr/>
          </p:nvGrpSpPr>
          <p:grpSpPr bwMode="auto">
            <a:xfrm>
              <a:off x="1043559" y="701407"/>
              <a:ext cx="2592337" cy="538853"/>
              <a:chOff x="1043559" y="629399"/>
              <a:chExt cx="2592337" cy="538853"/>
            </a:xfrm>
          </p:grpSpPr>
          <p:cxnSp>
            <p:nvCxnSpPr>
              <p:cNvPr id="47" name="直線矢印コネクタ 46"/>
              <p:cNvCxnSpPr/>
              <p:nvPr/>
            </p:nvCxnSpPr>
            <p:spPr>
              <a:xfrm flipH="1">
                <a:off x="1043559" y="795908"/>
                <a:ext cx="576262" cy="328613"/>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a:spLocks noChangeArrowheads="1"/>
              </p:cNvSpPr>
              <p:nvPr/>
            </p:nvSpPr>
            <p:spPr bwMode="auto">
              <a:xfrm>
                <a:off x="1619672" y="629399"/>
                <a:ext cx="2016224" cy="538853"/>
              </a:xfrm>
              <a:prstGeom prst="rect">
                <a:avLst/>
              </a:prstGeom>
              <a:noFill/>
              <a:ln w="9525">
                <a:noFill/>
                <a:miter lim="800000"/>
                <a:headEnd/>
                <a:tailEnd/>
              </a:ln>
            </p:spPr>
            <p:txBody>
              <a:bodyPr>
                <a:spAutoFit/>
              </a:bodyPr>
              <a:lstStyle/>
              <a:p>
                <a:r>
                  <a:rPr lang="en-US" altLang="ja-JP" sz="1800" b="1" dirty="0" smtClean="0">
                    <a:solidFill>
                      <a:srgbClr val="0070C0"/>
                    </a:solidFill>
                    <a:latin typeface="Calibri" pitchFamily="34" charset="0"/>
                  </a:rPr>
                  <a:t>Carbon</a:t>
                </a:r>
                <a:endParaRPr lang="ja-JP" altLang="en-US" sz="1800" b="1" dirty="0">
                  <a:solidFill>
                    <a:srgbClr val="0070C0"/>
                  </a:solidFill>
                  <a:latin typeface="Calibri" pitchFamily="34" charset="0"/>
                </a:endParaRPr>
              </a:p>
            </p:txBody>
          </p:sp>
        </p:grpSp>
        <p:grpSp>
          <p:nvGrpSpPr>
            <p:cNvPr id="44" name="グループ化 12"/>
            <p:cNvGrpSpPr>
              <a:grpSpLocks/>
            </p:cNvGrpSpPr>
            <p:nvPr/>
          </p:nvGrpSpPr>
          <p:grpSpPr bwMode="auto">
            <a:xfrm>
              <a:off x="1188021" y="1574978"/>
              <a:ext cx="2617421" cy="774076"/>
              <a:chOff x="1188021" y="1574978"/>
              <a:chExt cx="2617421" cy="774076"/>
            </a:xfrm>
          </p:grpSpPr>
          <p:cxnSp>
            <p:nvCxnSpPr>
              <p:cNvPr id="45" name="直線矢印コネクタ 44"/>
              <p:cNvCxnSpPr/>
              <p:nvPr/>
            </p:nvCxnSpPr>
            <p:spPr>
              <a:xfrm flipH="1">
                <a:off x="1188021" y="1875979"/>
                <a:ext cx="647700" cy="473075"/>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15"/>
              <p:cNvSpPr txBox="1">
                <a:spLocks noChangeArrowheads="1"/>
              </p:cNvSpPr>
              <p:nvPr/>
            </p:nvSpPr>
            <p:spPr bwMode="auto">
              <a:xfrm>
                <a:off x="1789218" y="1574978"/>
                <a:ext cx="2016224" cy="538853"/>
              </a:xfrm>
              <a:prstGeom prst="rect">
                <a:avLst/>
              </a:prstGeom>
              <a:noFill/>
              <a:ln w="9525">
                <a:noFill/>
                <a:miter lim="800000"/>
                <a:headEnd/>
                <a:tailEnd/>
              </a:ln>
            </p:spPr>
            <p:txBody>
              <a:bodyPr>
                <a:spAutoFit/>
              </a:bodyPr>
              <a:lstStyle/>
              <a:p>
                <a:r>
                  <a:rPr lang="en-US" altLang="ja-JP" sz="1800" b="1" dirty="0" err="1" smtClean="0">
                    <a:solidFill>
                      <a:srgbClr val="0070C0"/>
                    </a:solidFill>
                    <a:latin typeface="Calibri" pitchFamily="34" charset="0"/>
                  </a:rPr>
                  <a:t>Oxigen</a:t>
                </a:r>
                <a:endParaRPr lang="ja-JP" altLang="en-US" sz="1800" b="1" dirty="0">
                  <a:solidFill>
                    <a:srgbClr val="0070C0"/>
                  </a:solidFill>
                  <a:latin typeface="Calibri" pitchFamily="34" charset="0"/>
                </a:endParaRPr>
              </a:p>
            </p:txBody>
          </p:sp>
        </p:grpSp>
      </p:grpSp>
      <p:sp>
        <p:nvSpPr>
          <p:cNvPr id="51" name="正方形/長方形 50"/>
          <p:cNvSpPr/>
          <p:nvPr/>
        </p:nvSpPr>
        <p:spPr>
          <a:xfrm>
            <a:off x="7786710" y="1857364"/>
            <a:ext cx="1042017" cy="369332"/>
          </a:xfrm>
          <a:prstGeom prst="rect">
            <a:avLst/>
          </a:prstGeom>
        </p:spPr>
        <p:txBody>
          <a:bodyPr wrap="none">
            <a:spAutoFit/>
          </a:bodyPr>
          <a:lstStyle/>
          <a:p>
            <a:r>
              <a:rPr lang="en-US" altLang="ja-JP" dirty="0" smtClean="0">
                <a:latin typeface="Calibri" pitchFamily="34" charset="0"/>
              </a:rPr>
              <a:t>SEM-EDX</a:t>
            </a:r>
            <a:endParaRPr lang="ja-JP" altLang="en-US" dirty="0"/>
          </a:p>
        </p:txBody>
      </p:sp>
      <p:grpSp>
        <p:nvGrpSpPr>
          <p:cNvPr id="52" name="グループ化 29"/>
          <p:cNvGrpSpPr>
            <a:grpSpLocks/>
          </p:cNvGrpSpPr>
          <p:nvPr/>
        </p:nvGrpSpPr>
        <p:grpSpPr bwMode="auto">
          <a:xfrm>
            <a:off x="5786446" y="3429000"/>
            <a:ext cx="3214710" cy="1714512"/>
            <a:chOff x="35496" y="3532087"/>
            <a:chExt cx="5112568" cy="3209281"/>
          </a:xfrm>
        </p:grpSpPr>
        <p:grpSp>
          <p:nvGrpSpPr>
            <p:cNvPr id="53" name="グループ化 21"/>
            <p:cNvGrpSpPr/>
            <p:nvPr/>
          </p:nvGrpSpPr>
          <p:grpSpPr>
            <a:xfrm>
              <a:off x="35496" y="3532087"/>
              <a:ext cx="5112568" cy="3209281"/>
              <a:chOff x="35496" y="3460078"/>
              <a:chExt cx="5112568" cy="3209281"/>
            </a:xfrm>
            <a:solidFill>
              <a:schemeClr val="bg1"/>
            </a:solidFill>
          </p:grpSpPr>
          <p:pic>
            <p:nvPicPr>
              <p:cNvPr id="57" name="Picture 5" descr="35634"/>
              <p:cNvPicPr>
                <a:picLocks noChangeArrowheads="1"/>
              </p:cNvPicPr>
              <p:nvPr/>
            </p:nvPicPr>
            <p:blipFill>
              <a:blip r:embed="rId4" cstate="print">
                <a:extLst/>
              </a:blip>
              <a:srcRect/>
              <a:stretch>
                <a:fillRect/>
              </a:stretch>
            </p:blipFill>
            <p:spPr bwMode="auto">
              <a:xfrm>
                <a:off x="35496" y="3460078"/>
                <a:ext cx="5112568" cy="3209281"/>
              </a:xfrm>
              <a:prstGeom prst="rect">
                <a:avLst/>
              </a:prstGeom>
              <a:grpFill/>
              <a:ln>
                <a:noFill/>
              </a:ln>
              <a:extLst/>
            </p:spPr>
          </p:pic>
          <p:sp>
            <p:nvSpPr>
              <p:cNvPr id="58" name="テキスト ボックス 57"/>
              <p:cNvSpPr txBox="1"/>
              <p:nvPr/>
            </p:nvSpPr>
            <p:spPr>
              <a:xfrm>
                <a:off x="3557487" y="3645023"/>
                <a:ext cx="1302544" cy="691328"/>
              </a:xfrm>
              <a:prstGeom prst="rect">
                <a:avLst/>
              </a:prstGeom>
              <a:grpFill/>
            </p:spPr>
            <p:txBody>
              <a:bodyPr wrap="square">
                <a:spAutoFit/>
              </a:bodyPr>
              <a:lstStyle/>
              <a:p>
                <a:pPr fontAlgn="auto">
                  <a:spcBef>
                    <a:spcPts val="0"/>
                  </a:spcBef>
                  <a:spcAft>
                    <a:spcPts val="0"/>
                  </a:spcAft>
                  <a:defRPr/>
                </a:pPr>
                <a:r>
                  <a:rPr lang="en-US" altLang="ja-JP" sz="1800" b="1" dirty="0">
                    <a:effectLst>
                      <a:outerShdw blurRad="38100" dist="38100" dir="2700000" algn="tl">
                        <a:srgbClr val="000000">
                          <a:alpha val="43137"/>
                        </a:srgbClr>
                      </a:outerShdw>
                    </a:effectLst>
                    <a:latin typeface="+mn-lt"/>
                    <a:ea typeface="+mn-ea"/>
                  </a:rPr>
                  <a:t>Ir</a:t>
                </a:r>
                <a:r>
                  <a:rPr lang="en-US" altLang="ja-JP" sz="1800" b="1" baseline="-25000" dirty="0">
                    <a:effectLst>
                      <a:outerShdw blurRad="38100" dist="38100" dir="2700000" algn="tl">
                        <a:srgbClr val="000000">
                          <a:alpha val="43137"/>
                        </a:srgbClr>
                      </a:outerShdw>
                    </a:effectLst>
                    <a:latin typeface="+mn-lt"/>
                    <a:ea typeface="+mn-ea"/>
                  </a:rPr>
                  <a:t>5</a:t>
                </a:r>
                <a:r>
                  <a:rPr lang="en-US" altLang="ja-JP" sz="1800" b="1" dirty="0">
                    <a:effectLst>
                      <a:outerShdw blurRad="38100" dist="38100" dir="2700000" algn="tl">
                        <a:srgbClr val="000000">
                          <a:alpha val="43137"/>
                        </a:srgbClr>
                      </a:outerShdw>
                    </a:effectLst>
                    <a:latin typeface="+mn-lt"/>
                    <a:ea typeface="+mn-ea"/>
                  </a:rPr>
                  <a:t>Ce</a:t>
                </a:r>
                <a:endParaRPr lang="ja-JP" altLang="en-US" sz="1800" b="1" dirty="0">
                  <a:effectLst>
                    <a:outerShdw blurRad="38100" dist="38100" dir="2700000" algn="tl">
                      <a:srgbClr val="000000">
                        <a:alpha val="43137"/>
                      </a:srgbClr>
                    </a:outerShdw>
                  </a:effectLst>
                  <a:latin typeface="+mn-lt"/>
                  <a:ea typeface="+mn-ea"/>
                </a:endParaRPr>
              </a:p>
            </p:txBody>
          </p:sp>
        </p:grpSp>
        <p:grpSp>
          <p:nvGrpSpPr>
            <p:cNvPr id="54" name="グループ化 17"/>
            <p:cNvGrpSpPr>
              <a:grpSpLocks/>
            </p:cNvGrpSpPr>
            <p:nvPr/>
          </p:nvGrpSpPr>
          <p:grpSpPr bwMode="auto">
            <a:xfrm>
              <a:off x="935473" y="4334407"/>
              <a:ext cx="3729337" cy="1614955"/>
              <a:chOff x="1043485" y="4478423"/>
              <a:chExt cx="3729337" cy="1614955"/>
            </a:xfrm>
          </p:grpSpPr>
          <p:cxnSp>
            <p:nvCxnSpPr>
              <p:cNvPr id="55" name="直線矢印コネクタ 54"/>
              <p:cNvCxnSpPr/>
              <p:nvPr/>
            </p:nvCxnSpPr>
            <p:spPr>
              <a:xfrm flipH="1">
                <a:off x="1043485" y="4891883"/>
                <a:ext cx="1799954" cy="1201495"/>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6" name="テキスト ボックス 20"/>
              <p:cNvSpPr txBox="1">
                <a:spLocks noChangeArrowheads="1"/>
              </p:cNvSpPr>
              <p:nvPr/>
            </p:nvSpPr>
            <p:spPr bwMode="auto">
              <a:xfrm>
                <a:off x="2756598" y="4478423"/>
                <a:ext cx="2016224" cy="691328"/>
              </a:xfrm>
              <a:prstGeom prst="rect">
                <a:avLst/>
              </a:prstGeom>
              <a:noFill/>
              <a:ln w="9525">
                <a:noFill/>
                <a:miter lim="800000"/>
                <a:headEnd/>
                <a:tailEnd/>
              </a:ln>
            </p:spPr>
            <p:txBody>
              <a:bodyPr>
                <a:spAutoFit/>
              </a:bodyPr>
              <a:lstStyle/>
              <a:p>
                <a:r>
                  <a:rPr lang="en-US" altLang="ja-JP" sz="1800" b="1" dirty="0" smtClean="0">
                    <a:solidFill>
                      <a:srgbClr val="0070C0"/>
                    </a:solidFill>
                    <a:latin typeface="Calibri" pitchFamily="34" charset="0"/>
                  </a:rPr>
                  <a:t>Carbon</a:t>
                </a:r>
                <a:endParaRPr lang="ja-JP" altLang="en-US" sz="1800" b="1" dirty="0">
                  <a:solidFill>
                    <a:srgbClr val="0070C0"/>
                  </a:solidFill>
                  <a:latin typeface="Calibri" pitchFamily="34" charset="0"/>
                </a:endParaRPr>
              </a:p>
            </p:txBody>
          </p:sp>
        </p:grpSp>
      </p:grpSp>
      <p:sp>
        <p:nvSpPr>
          <p:cNvPr id="59" name="正方形/長方形 58"/>
          <p:cNvSpPr/>
          <p:nvPr/>
        </p:nvSpPr>
        <p:spPr>
          <a:xfrm>
            <a:off x="6215074" y="3500438"/>
            <a:ext cx="1042017" cy="369332"/>
          </a:xfrm>
          <a:prstGeom prst="rect">
            <a:avLst/>
          </a:prstGeom>
        </p:spPr>
        <p:txBody>
          <a:bodyPr wrap="none">
            <a:spAutoFit/>
          </a:bodyPr>
          <a:lstStyle/>
          <a:p>
            <a:r>
              <a:rPr lang="en-US" altLang="ja-JP" dirty="0" smtClean="0">
                <a:latin typeface="Calibri" pitchFamily="34" charset="0"/>
              </a:rPr>
              <a:t>SEM-EDX</a:t>
            </a:r>
            <a:endParaRPr lang="ja-JP" altLang="en-US" dirty="0"/>
          </a:p>
        </p:txBody>
      </p:sp>
      <p:sp>
        <p:nvSpPr>
          <p:cNvPr id="60" name="テキスト ボックス 59"/>
          <p:cNvSpPr txBox="1"/>
          <p:nvPr/>
        </p:nvSpPr>
        <p:spPr>
          <a:xfrm>
            <a:off x="6215074" y="5072074"/>
            <a:ext cx="2639953" cy="369332"/>
          </a:xfrm>
          <a:prstGeom prst="rect">
            <a:avLst/>
          </a:prstGeom>
          <a:noFill/>
        </p:spPr>
        <p:txBody>
          <a:bodyPr wrap="none" rtlCol="0">
            <a:spAutoFit/>
          </a:bodyPr>
          <a:lstStyle/>
          <a:p>
            <a:r>
              <a:rPr kumimoji="1" lang="en-US" altLang="ja-JP" dirty="0" smtClean="0"/>
              <a:t>No oxidization is observed</a:t>
            </a:r>
            <a:endParaRPr kumimoji="1" lang="ja-JP" altLang="en-US" dirty="0"/>
          </a:p>
        </p:txBody>
      </p:sp>
    </p:spTree>
    <p:extLst>
      <p:ext uri="{BB962C8B-B14F-4D97-AF65-F5344CB8AC3E}">
        <p14:creationId xmlns:p14="http://schemas.microsoft.com/office/powerpoint/2010/main" val="35641201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ChangeArrowheads="1"/>
          </p:cNvSpPr>
          <p:nvPr>
            <p:ph type="title"/>
          </p:nvPr>
        </p:nvSpPr>
        <p:spPr>
          <a:xfrm>
            <a:off x="1427588" y="44624"/>
            <a:ext cx="5016620" cy="457200"/>
          </a:xfrm>
        </p:spPr>
        <p:txBody>
          <a:bodyPr>
            <a:normAutofit fontScale="90000"/>
          </a:bodyPr>
          <a:lstStyle/>
          <a:p>
            <a:r>
              <a:rPr lang="en-US" altLang="ja-JP" sz="3200" dirty="0" smtClean="0"/>
              <a:t>Properties of laser medium</a:t>
            </a:r>
            <a:endParaRPr lang="ja-JP" altLang="en-US" sz="3200" dirty="0"/>
          </a:p>
        </p:txBody>
      </p:sp>
      <p:sp>
        <p:nvSpPr>
          <p:cNvPr id="26630" name="Text Box 6"/>
          <p:cNvSpPr txBox="1">
            <a:spLocks noChangeArrowheads="1"/>
          </p:cNvSpPr>
          <p:nvPr/>
        </p:nvSpPr>
        <p:spPr bwMode="auto">
          <a:xfrm>
            <a:off x="2687599" y="855514"/>
            <a:ext cx="928459" cy="523220"/>
          </a:xfrm>
          <a:prstGeom prst="rect">
            <a:avLst/>
          </a:prstGeom>
          <a:noFill/>
          <a:ln w="9525">
            <a:solidFill>
              <a:schemeClr val="accent1"/>
            </a:solidFill>
            <a:miter lim="800000"/>
            <a:headEnd/>
            <a:tailEnd/>
          </a:ln>
          <a:effectLst/>
        </p:spPr>
        <p:txBody>
          <a:bodyPr wrap="none">
            <a:spAutoFit/>
          </a:bodyPr>
          <a:lstStyle/>
          <a:p>
            <a:r>
              <a:rPr lang="en-US" altLang="ja-JP" sz="1600" dirty="0" smtClean="0"/>
              <a:t>LD Pump</a:t>
            </a:r>
            <a:endParaRPr lang="en-US" altLang="ja-JP" sz="1600" dirty="0"/>
          </a:p>
          <a:p>
            <a:r>
              <a:rPr lang="en-US" altLang="ja-JP" sz="1200" dirty="0"/>
              <a:t>(808nm)</a:t>
            </a:r>
          </a:p>
        </p:txBody>
      </p:sp>
      <p:sp>
        <p:nvSpPr>
          <p:cNvPr id="26631" name="Text Box 7"/>
          <p:cNvSpPr txBox="1">
            <a:spLocks noChangeArrowheads="1"/>
          </p:cNvSpPr>
          <p:nvPr/>
        </p:nvSpPr>
        <p:spPr bwMode="auto">
          <a:xfrm>
            <a:off x="3878554" y="882086"/>
            <a:ext cx="841128" cy="523220"/>
          </a:xfrm>
          <a:prstGeom prst="rect">
            <a:avLst/>
          </a:prstGeom>
          <a:noFill/>
          <a:ln w="9525">
            <a:solidFill>
              <a:schemeClr val="accent1"/>
            </a:solidFill>
            <a:miter lim="800000"/>
            <a:headEnd/>
            <a:tailEnd/>
          </a:ln>
          <a:effectLst/>
        </p:spPr>
        <p:txBody>
          <a:bodyPr wrap="none">
            <a:spAutoFit/>
          </a:bodyPr>
          <a:lstStyle/>
          <a:p>
            <a:r>
              <a:rPr lang="en-US" altLang="ja-JP" sz="1400" u="sng" dirty="0"/>
              <a:t>Nd:YVO4</a:t>
            </a:r>
          </a:p>
          <a:p>
            <a:r>
              <a:rPr lang="en-US" altLang="ja-JP" sz="1400" u="sng" dirty="0" err="1" smtClean="0"/>
              <a:t>Nd:YAG</a:t>
            </a:r>
            <a:endParaRPr lang="en-US" altLang="ja-JP" sz="1400" u="sng" dirty="0"/>
          </a:p>
        </p:txBody>
      </p:sp>
      <p:sp>
        <p:nvSpPr>
          <p:cNvPr id="26632" name="Text Box 8"/>
          <p:cNvSpPr txBox="1">
            <a:spLocks noChangeArrowheads="1"/>
          </p:cNvSpPr>
          <p:nvPr/>
        </p:nvSpPr>
        <p:spPr bwMode="auto">
          <a:xfrm>
            <a:off x="4980716" y="836712"/>
            <a:ext cx="1295227" cy="646331"/>
          </a:xfrm>
          <a:prstGeom prst="rect">
            <a:avLst/>
          </a:prstGeom>
          <a:noFill/>
          <a:ln w="9525">
            <a:solidFill>
              <a:schemeClr val="accent1"/>
            </a:solidFill>
            <a:miter lim="800000"/>
            <a:headEnd/>
            <a:tailEnd/>
          </a:ln>
          <a:effectLst/>
        </p:spPr>
        <p:txBody>
          <a:bodyPr wrap="square">
            <a:spAutoFit/>
          </a:bodyPr>
          <a:lstStyle/>
          <a:p>
            <a:r>
              <a:rPr lang="en-US" altLang="ja-JP" sz="1200" dirty="0" smtClean="0"/>
              <a:t>SHG(532nm) </a:t>
            </a:r>
            <a:r>
              <a:rPr lang="en-US" altLang="ja-JP" sz="1200" dirty="0" smtClean="0">
                <a:solidFill>
                  <a:srgbClr val="FF0000"/>
                </a:solidFill>
              </a:rPr>
              <a:t>40%</a:t>
            </a:r>
          </a:p>
          <a:p>
            <a:r>
              <a:rPr lang="en-US" altLang="ja-JP" sz="1200" dirty="0" smtClean="0"/>
              <a:t>FHG(266nm) </a:t>
            </a:r>
            <a:r>
              <a:rPr lang="en-US" altLang="ja-JP" sz="1200" dirty="0" smtClean="0">
                <a:solidFill>
                  <a:srgbClr val="FF0000"/>
                </a:solidFill>
              </a:rPr>
              <a:t>20%</a:t>
            </a:r>
          </a:p>
          <a:p>
            <a:r>
              <a:rPr lang="en-US" altLang="ja-JP" sz="1200" dirty="0" smtClean="0"/>
              <a:t>5HG(213nm)   </a:t>
            </a:r>
            <a:r>
              <a:rPr lang="en-US" altLang="ja-JP" sz="1200" dirty="0" smtClean="0">
                <a:solidFill>
                  <a:srgbClr val="FF0000"/>
                </a:solidFill>
              </a:rPr>
              <a:t>3%</a:t>
            </a:r>
            <a:r>
              <a:rPr lang="en-US" altLang="ja-JP" sz="1200" dirty="0" smtClean="0"/>
              <a:t> </a:t>
            </a:r>
            <a:endParaRPr lang="en-US" altLang="ja-JP" sz="1200" dirty="0"/>
          </a:p>
        </p:txBody>
      </p:sp>
      <p:sp>
        <p:nvSpPr>
          <p:cNvPr id="26634" name="Text Box 10"/>
          <p:cNvSpPr txBox="1">
            <a:spLocks noChangeArrowheads="1"/>
          </p:cNvSpPr>
          <p:nvPr/>
        </p:nvSpPr>
        <p:spPr bwMode="auto">
          <a:xfrm>
            <a:off x="3707904" y="443765"/>
            <a:ext cx="1690687" cy="336550"/>
          </a:xfrm>
          <a:prstGeom prst="rect">
            <a:avLst/>
          </a:prstGeom>
          <a:noFill/>
          <a:ln w="9525">
            <a:noFill/>
            <a:miter lim="800000"/>
            <a:headEnd/>
            <a:tailEnd/>
          </a:ln>
          <a:effectLst/>
        </p:spPr>
        <p:txBody>
          <a:bodyPr wrap="none">
            <a:spAutoFit/>
          </a:bodyPr>
          <a:lstStyle/>
          <a:p>
            <a:r>
              <a:rPr lang="en-US" altLang="ja-JP" sz="1600" b="1" dirty="0">
                <a:solidFill>
                  <a:srgbClr val="FF0000"/>
                </a:solidFill>
              </a:rPr>
              <a:t>τ</a:t>
            </a:r>
            <a:r>
              <a:rPr lang="ja-JP" altLang="en-US" sz="1600" b="1" dirty="0">
                <a:solidFill>
                  <a:srgbClr val="FF0000"/>
                </a:solidFill>
              </a:rPr>
              <a:t>～</a:t>
            </a:r>
            <a:r>
              <a:rPr lang="en-US" altLang="ja-JP" sz="1600" b="1" dirty="0">
                <a:solidFill>
                  <a:srgbClr val="FF0000"/>
                </a:solidFill>
              </a:rPr>
              <a:t>200μs, 40%</a:t>
            </a:r>
          </a:p>
        </p:txBody>
      </p:sp>
      <p:sp>
        <p:nvSpPr>
          <p:cNvPr id="26637" name="Text Box 13"/>
          <p:cNvSpPr txBox="1">
            <a:spLocks noChangeArrowheads="1"/>
          </p:cNvSpPr>
          <p:nvPr/>
        </p:nvSpPr>
        <p:spPr bwMode="auto">
          <a:xfrm>
            <a:off x="87313" y="404664"/>
            <a:ext cx="1140056" cy="369332"/>
          </a:xfrm>
          <a:prstGeom prst="rect">
            <a:avLst/>
          </a:prstGeom>
          <a:noFill/>
          <a:ln w="9525">
            <a:noFill/>
            <a:miter lim="800000"/>
            <a:headEnd/>
            <a:tailEnd/>
          </a:ln>
          <a:effectLst/>
        </p:spPr>
        <p:txBody>
          <a:bodyPr wrap="none">
            <a:spAutoFit/>
          </a:bodyPr>
          <a:lstStyle/>
          <a:p>
            <a:r>
              <a:rPr lang="en-US" altLang="ja-JP" b="1" u="sng" dirty="0" err="1" smtClean="0"/>
              <a:t>Nd</a:t>
            </a:r>
            <a:r>
              <a:rPr lang="en-US" altLang="ja-JP" b="1" u="sng" dirty="0" smtClean="0"/>
              <a:t>-doped</a:t>
            </a:r>
            <a:endParaRPr lang="ja-JP" altLang="en-US" b="1" u="sng" dirty="0"/>
          </a:p>
        </p:txBody>
      </p:sp>
      <p:sp>
        <p:nvSpPr>
          <p:cNvPr id="26638" name="Text Box 14"/>
          <p:cNvSpPr txBox="1">
            <a:spLocks noChangeArrowheads="1"/>
          </p:cNvSpPr>
          <p:nvPr/>
        </p:nvSpPr>
        <p:spPr bwMode="auto">
          <a:xfrm>
            <a:off x="76200" y="1772816"/>
            <a:ext cx="1107996" cy="369332"/>
          </a:xfrm>
          <a:prstGeom prst="rect">
            <a:avLst/>
          </a:prstGeom>
          <a:noFill/>
          <a:ln w="9525">
            <a:noFill/>
            <a:miter lim="800000"/>
            <a:headEnd/>
            <a:tailEnd/>
          </a:ln>
          <a:effectLst/>
        </p:spPr>
        <p:txBody>
          <a:bodyPr wrap="none">
            <a:spAutoFit/>
          </a:bodyPr>
          <a:lstStyle/>
          <a:p>
            <a:r>
              <a:rPr lang="en-US" altLang="ja-JP" b="1" u="sng" dirty="0" err="1" smtClean="0"/>
              <a:t>Yb</a:t>
            </a:r>
            <a:r>
              <a:rPr lang="en-US" altLang="ja-JP" b="1" u="sng" dirty="0" smtClean="0"/>
              <a:t>-doped</a:t>
            </a:r>
            <a:endParaRPr lang="ja-JP" altLang="en-US" b="1" u="sng" dirty="0"/>
          </a:p>
        </p:txBody>
      </p:sp>
      <p:sp>
        <p:nvSpPr>
          <p:cNvPr id="26640" name="Text Box 16"/>
          <p:cNvSpPr txBox="1">
            <a:spLocks noChangeArrowheads="1"/>
          </p:cNvSpPr>
          <p:nvPr/>
        </p:nvSpPr>
        <p:spPr bwMode="auto">
          <a:xfrm>
            <a:off x="79375" y="3353398"/>
            <a:ext cx="1034257" cy="369332"/>
          </a:xfrm>
          <a:prstGeom prst="rect">
            <a:avLst/>
          </a:prstGeom>
          <a:noFill/>
          <a:ln w="9525">
            <a:noFill/>
            <a:miter lim="800000"/>
            <a:headEnd/>
            <a:tailEnd/>
          </a:ln>
          <a:effectLst/>
        </p:spPr>
        <p:txBody>
          <a:bodyPr wrap="none">
            <a:spAutoFit/>
          </a:bodyPr>
          <a:lstStyle/>
          <a:p>
            <a:r>
              <a:rPr lang="en-US" altLang="ja-JP" b="1" u="sng" dirty="0" smtClean="0"/>
              <a:t>Ti-doped</a:t>
            </a:r>
            <a:endParaRPr lang="ja-JP" altLang="en-US" b="1" u="sng" dirty="0"/>
          </a:p>
        </p:txBody>
      </p:sp>
      <p:sp>
        <p:nvSpPr>
          <p:cNvPr id="26641" name="Text Box 17"/>
          <p:cNvSpPr txBox="1">
            <a:spLocks noChangeArrowheads="1"/>
          </p:cNvSpPr>
          <p:nvPr/>
        </p:nvSpPr>
        <p:spPr bwMode="auto">
          <a:xfrm>
            <a:off x="2682036" y="2492896"/>
            <a:ext cx="1011815" cy="523220"/>
          </a:xfrm>
          <a:prstGeom prst="rect">
            <a:avLst/>
          </a:prstGeom>
          <a:noFill/>
          <a:ln w="9525">
            <a:solidFill>
              <a:schemeClr val="accent1"/>
            </a:solidFill>
            <a:miter lim="800000"/>
            <a:headEnd/>
            <a:tailEnd/>
          </a:ln>
          <a:effectLst/>
        </p:spPr>
        <p:txBody>
          <a:bodyPr wrap="none">
            <a:spAutoFit/>
          </a:bodyPr>
          <a:lstStyle/>
          <a:p>
            <a:r>
              <a:rPr lang="en-US" altLang="ja-JP" sz="1600" dirty="0" smtClean="0"/>
              <a:t>LD Pump</a:t>
            </a:r>
            <a:endParaRPr lang="en-US" altLang="ja-JP" sz="1600" dirty="0"/>
          </a:p>
          <a:p>
            <a:r>
              <a:rPr lang="en-US" altLang="ja-JP" sz="1200" dirty="0" smtClean="0"/>
              <a:t>(941/976nm</a:t>
            </a:r>
            <a:r>
              <a:rPr lang="en-US" altLang="ja-JP" sz="1200" dirty="0"/>
              <a:t>)</a:t>
            </a:r>
          </a:p>
        </p:txBody>
      </p:sp>
      <p:sp>
        <p:nvSpPr>
          <p:cNvPr id="26642" name="Text Box 18"/>
          <p:cNvSpPr txBox="1">
            <a:spLocks noChangeArrowheads="1"/>
          </p:cNvSpPr>
          <p:nvPr/>
        </p:nvSpPr>
        <p:spPr bwMode="auto">
          <a:xfrm>
            <a:off x="3862788" y="2438749"/>
            <a:ext cx="795539" cy="738664"/>
          </a:xfrm>
          <a:prstGeom prst="rect">
            <a:avLst/>
          </a:prstGeom>
          <a:noFill/>
          <a:ln w="9525">
            <a:solidFill>
              <a:schemeClr val="accent1"/>
            </a:solidFill>
            <a:miter lim="800000"/>
            <a:headEnd/>
            <a:tailEnd/>
          </a:ln>
          <a:effectLst/>
        </p:spPr>
        <p:txBody>
          <a:bodyPr wrap="none">
            <a:spAutoFit/>
          </a:bodyPr>
          <a:lstStyle/>
          <a:p>
            <a:r>
              <a:rPr lang="en-US" altLang="ja-JP" sz="1400" u="sng" dirty="0" err="1"/>
              <a:t>Yb</a:t>
            </a:r>
            <a:r>
              <a:rPr lang="en-US" altLang="ja-JP" sz="1400" u="sng" dirty="0"/>
              <a:t>-glass</a:t>
            </a:r>
          </a:p>
          <a:p>
            <a:r>
              <a:rPr lang="en-US" altLang="ja-JP" sz="1400" u="sng" dirty="0" err="1"/>
              <a:t>Yb:YAG</a:t>
            </a:r>
            <a:endParaRPr lang="en-US" altLang="ja-JP" sz="1400" u="sng" dirty="0"/>
          </a:p>
          <a:p>
            <a:r>
              <a:rPr lang="en-US" altLang="ja-JP" sz="1400" u="sng" dirty="0" err="1" smtClean="0"/>
              <a:t>Yb:BOYS</a:t>
            </a:r>
            <a:endParaRPr lang="en-US" altLang="ja-JP" sz="1400" u="sng" dirty="0"/>
          </a:p>
        </p:txBody>
      </p:sp>
      <p:sp>
        <p:nvSpPr>
          <p:cNvPr id="26647" name="AutoShape 23"/>
          <p:cNvSpPr>
            <a:spLocks noChangeArrowheads="1"/>
          </p:cNvSpPr>
          <p:nvPr/>
        </p:nvSpPr>
        <p:spPr bwMode="auto">
          <a:xfrm>
            <a:off x="3635896" y="1007914"/>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48" name="AutoShape 24"/>
          <p:cNvSpPr>
            <a:spLocks noChangeArrowheads="1"/>
          </p:cNvSpPr>
          <p:nvPr/>
        </p:nvSpPr>
        <p:spPr bwMode="auto">
          <a:xfrm>
            <a:off x="4756833" y="1053633"/>
            <a:ext cx="209643"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50" name="AutoShape 26"/>
          <p:cNvSpPr>
            <a:spLocks noChangeArrowheads="1"/>
          </p:cNvSpPr>
          <p:nvPr/>
        </p:nvSpPr>
        <p:spPr bwMode="auto">
          <a:xfrm>
            <a:off x="3618140" y="2607024"/>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51" name="AutoShape 27"/>
          <p:cNvSpPr>
            <a:spLocks noChangeArrowheads="1"/>
          </p:cNvSpPr>
          <p:nvPr/>
        </p:nvSpPr>
        <p:spPr bwMode="auto">
          <a:xfrm>
            <a:off x="4700695" y="2607024"/>
            <a:ext cx="237083" cy="304800"/>
          </a:xfrm>
          <a:prstGeom prst="rightArrow">
            <a:avLst>
              <a:gd name="adj1" fmla="val 50000"/>
              <a:gd name="adj2" fmla="val 2513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53" name="Text Box 29"/>
          <p:cNvSpPr txBox="1">
            <a:spLocks noChangeArrowheads="1"/>
          </p:cNvSpPr>
          <p:nvPr/>
        </p:nvSpPr>
        <p:spPr bwMode="auto">
          <a:xfrm>
            <a:off x="4540809" y="1484784"/>
            <a:ext cx="684213" cy="274638"/>
          </a:xfrm>
          <a:prstGeom prst="rect">
            <a:avLst/>
          </a:prstGeom>
          <a:noFill/>
          <a:ln w="9525">
            <a:noFill/>
            <a:miter lim="800000"/>
            <a:headEnd/>
            <a:tailEnd/>
          </a:ln>
          <a:effectLst/>
        </p:spPr>
        <p:txBody>
          <a:bodyPr wrap="none">
            <a:spAutoFit/>
          </a:bodyPr>
          <a:lstStyle/>
          <a:p>
            <a:r>
              <a:rPr lang="en-US" altLang="ja-JP" sz="1200" dirty="0"/>
              <a:t>1064nm</a:t>
            </a:r>
          </a:p>
        </p:txBody>
      </p:sp>
      <p:sp>
        <p:nvSpPr>
          <p:cNvPr id="26654" name="Text Box 30"/>
          <p:cNvSpPr txBox="1">
            <a:spLocks noChangeArrowheads="1"/>
          </p:cNvSpPr>
          <p:nvPr/>
        </p:nvSpPr>
        <p:spPr bwMode="auto">
          <a:xfrm>
            <a:off x="3404399" y="1385067"/>
            <a:ext cx="623889" cy="276999"/>
          </a:xfrm>
          <a:prstGeom prst="rect">
            <a:avLst/>
          </a:prstGeom>
          <a:noFill/>
          <a:ln w="9525">
            <a:noFill/>
            <a:miter lim="800000"/>
            <a:headEnd/>
            <a:tailEnd/>
          </a:ln>
          <a:effectLst/>
        </p:spPr>
        <p:txBody>
          <a:bodyPr wrap="none">
            <a:spAutoFit/>
          </a:bodyPr>
          <a:lstStyle/>
          <a:p>
            <a:r>
              <a:rPr lang="en-US" altLang="ja-JP" sz="1200" dirty="0" smtClean="0"/>
              <a:t>808nm</a:t>
            </a:r>
            <a:endParaRPr lang="en-US" altLang="ja-JP" sz="1200" dirty="0"/>
          </a:p>
        </p:txBody>
      </p:sp>
      <p:sp>
        <p:nvSpPr>
          <p:cNvPr id="26655" name="Text Box 31"/>
          <p:cNvSpPr txBox="1">
            <a:spLocks noChangeArrowheads="1"/>
          </p:cNvSpPr>
          <p:nvPr/>
        </p:nvSpPr>
        <p:spPr bwMode="auto">
          <a:xfrm>
            <a:off x="3042076" y="2970775"/>
            <a:ext cx="918841" cy="276999"/>
          </a:xfrm>
          <a:prstGeom prst="rect">
            <a:avLst/>
          </a:prstGeom>
          <a:noFill/>
          <a:ln w="9525">
            <a:noFill/>
            <a:miter lim="800000"/>
            <a:headEnd/>
            <a:tailEnd/>
          </a:ln>
          <a:effectLst/>
        </p:spPr>
        <p:txBody>
          <a:bodyPr wrap="none">
            <a:spAutoFit/>
          </a:bodyPr>
          <a:lstStyle/>
          <a:p>
            <a:r>
              <a:rPr lang="en-US" altLang="ja-JP" sz="1200" dirty="0" smtClean="0"/>
              <a:t>941/976nm</a:t>
            </a:r>
            <a:endParaRPr lang="en-US" altLang="ja-JP" sz="1200" dirty="0"/>
          </a:p>
        </p:txBody>
      </p:sp>
      <p:sp>
        <p:nvSpPr>
          <p:cNvPr id="26656" name="Text Box 32"/>
          <p:cNvSpPr txBox="1">
            <a:spLocks noChangeArrowheads="1"/>
          </p:cNvSpPr>
          <p:nvPr/>
        </p:nvSpPr>
        <p:spPr bwMode="auto">
          <a:xfrm>
            <a:off x="4654233" y="3010347"/>
            <a:ext cx="684213" cy="274637"/>
          </a:xfrm>
          <a:prstGeom prst="rect">
            <a:avLst/>
          </a:prstGeom>
          <a:noFill/>
          <a:ln w="9525">
            <a:noFill/>
            <a:miter lim="800000"/>
            <a:headEnd/>
            <a:tailEnd/>
          </a:ln>
          <a:effectLst/>
        </p:spPr>
        <p:txBody>
          <a:bodyPr wrap="none">
            <a:spAutoFit/>
          </a:bodyPr>
          <a:lstStyle/>
          <a:p>
            <a:r>
              <a:rPr lang="en-US" altLang="ja-JP" sz="1200" dirty="0"/>
              <a:t>1040nm</a:t>
            </a:r>
          </a:p>
        </p:txBody>
      </p:sp>
      <p:sp>
        <p:nvSpPr>
          <p:cNvPr id="26674" name="Text Box 50"/>
          <p:cNvSpPr txBox="1">
            <a:spLocks noChangeArrowheads="1"/>
          </p:cNvSpPr>
          <p:nvPr/>
        </p:nvSpPr>
        <p:spPr bwMode="auto">
          <a:xfrm>
            <a:off x="3633003" y="2097970"/>
            <a:ext cx="1438214" cy="338554"/>
          </a:xfrm>
          <a:prstGeom prst="rect">
            <a:avLst/>
          </a:prstGeom>
          <a:noFill/>
          <a:ln w="9525">
            <a:noFill/>
            <a:miter lim="800000"/>
            <a:headEnd/>
            <a:tailEnd/>
          </a:ln>
          <a:effectLst/>
        </p:spPr>
        <p:txBody>
          <a:bodyPr wrap="none">
            <a:spAutoFit/>
          </a:bodyPr>
          <a:lstStyle/>
          <a:p>
            <a:r>
              <a:rPr lang="en-US" altLang="ja-JP" sz="1600" b="1" dirty="0">
                <a:solidFill>
                  <a:srgbClr val="FF0000"/>
                </a:solidFill>
              </a:rPr>
              <a:t>τ</a:t>
            </a:r>
            <a:r>
              <a:rPr lang="ja-JP" altLang="en-US" sz="1600" b="1" dirty="0">
                <a:solidFill>
                  <a:srgbClr val="FF0000"/>
                </a:solidFill>
              </a:rPr>
              <a:t>～</a:t>
            </a:r>
            <a:r>
              <a:rPr lang="en-US" altLang="ja-JP" sz="1600" b="1" u="sng" dirty="0">
                <a:solidFill>
                  <a:srgbClr val="FF0000"/>
                </a:solidFill>
              </a:rPr>
              <a:t>900μs</a:t>
            </a:r>
            <a:r>
              <a:rPr lang="en-US" altLang="ja-JP" sz="1600" b="1" dirty="0">
                <a:solidFill>
                  <a:srgbClr val="FF0000"/>
                </a:solidFill>
              </a:rPr>
              <a:t>, 40%</a:t>
            </a:r>
          </a:p>
        </p:txBody>
      </p:sp>
      <p:sp>
        <p:nvSpPr>
          <p:cNvPr id="26675" name="Text Box 51"/>
          <p:cNvSpPr txBox="1">
            <a:spLocks noChangeArrowheads="1"/>
          </p:cNvSpPr>
          <p:nvPr/>
        </p:nvSpPr>
        <p:spPr bwMode="auto">
          <a:xfrm>
            <a:off x="900113" y="3716380"/>
            <a:ext cx="719137" cy="466725"/>
          </a:xfrm>
          <a:prstGeom prst="rect">
            <a:avLst/>
          </a:prstGeom>
          <a:noFill/>
          <a:ln w="9525">
            <a:solidFill>
              <a:schemeClr val="accent1"/>
            </a:solidFill>
            <a:miter lim="800000"/>
            <a:headEnd/>
            <a:tailEnd/>
          </a:ln>
          <a:effectLst/>
        </p:spPr>
        <p:txBody>
          <a:bodyPr wrap="none">
            <a:spAutoFit/>
          </a:bodyPr>
          <a:lstStyle/>
          <a:p>
            <a:r>
              <a:rPr lang="en-US" altLang="ja-JP" sz="1200"/>
              <a:t>Pump</a:t>
            </a:r>
          </a:p>
          <a:p>
            <a:r>
              <a:rPr lang="en-US" altLang="ja-JP" sz="1200"/>
              <a:t>(808nm)</a:t>
            </a:r>
          </a:p>
        </p:txBody>
      </p:sp>
      <p:sp>
        <p:nvSpPr>
          <p:cNvPr id="26676" name="Text Box 52"/>
          <p:cNvSpPr txBox="1">
            <a:spLocks noChangeArrowheads="1"/>
          </p:cNvSpPr>
          <p:nvPr/>
        </p:nvSpPr>
        <p:spPr bwMode="auto">
          <a:xfrm>
            <a:off x="1858964" y="3776705"/>
            <a:ext cx="696812" cy="276999"/>
          </a:xfrm>
          <a:prstGeom prst="rect">
            <a:avLst/>
          </a:prstGeom>
          <a:noFill/>
          <a:ln w="9525">
            <a:solidFill>
              <a:schemeClr val="accent1"/>
            </a:solidFill>
            <a:miter lim="800000"/>
            <a:headEnd/>
            <a:tailEnd/>
          </a:ln>
          <a:effectLst/>
        </p:spPr>
        <p:txBody>
          <a:bodyPr wrap="square">
            <a:spAutoFit/>
          </a:bodyPr>
          <a:lstStyle/>
          <a:p>
            <a:r>
              <a:rPr lang="en-US" altLang="ja-JP" sz="1200" dirty="0" err="1" smtClean="0"/>
              <a:t>Nd:YAG</a:t>
            </a:r>
            <a:endParaRPr lang="en-US" altLang="ja-JP" sz="1200" dirty="0" smtClean="0"/>
          </a:p>
        </p:txBody>
      </p:sp>
      <p:sp>
        <p:nvSpPr>
          <p:cNvPr id="26677" name="Text Box 53"/>
          <p:cNvSpPr txBox="1">
            <a:spLocks noChangeArrowheads="1"/>
          </p:cNvSpPr>
          <p:nvPr/>
        </p:nvSpPr>
        <p:spPr bwMode="auto">
          <a:xfrm>
            <a:off x="2841996" y="3776705"/>
            <a:ext cx="541872" cy="276999"/>
          </a:xfrm>
          <a:prstGeom prst="rect">
            <a:avLst/>
          </a:prstGeom>
          <a:noFill/>
          <a:ln w="9525">
            <a:solidFill>
              <a:schemeClr val="accent1"/>
            </a:solidFill>
            <a:miter lim="800000"/>
            <a:headEnd/>
            <a:tailEnd/>
          </a:ln>
          <a:effectLst/>
        </p:spPr>
        <p:txBody>
          <a:bodyPr wrap="square">
            <a:spAutoFit/>
          </a:bodyPr>
          <a:lstStyle/>
          <a:p>
            <a:r>
              <a:rPr lang="en-US" altLang="ja-JP" sz="1200" dirty="0"/>
              <a:t>SHG</a:t>
            </a:r>
          </a:p>
        </p:txBody>
      </p:sp>
      <p:sp>
        <p:nvSpPr>
          <p:cNvPr id="26678" name="Text Box 54"/>
          <p:cNvSpPr txBox="1">
            <a:spLocks noChangeArrowheads="1"/>
          </p:cNvSpPr>
          <p:nvPr/>
        </p:nvSpPr>
        <p:spPr bwMode="auto">
          <a:xfrm>
            <a:off x="2908670" y="3513180"/>
            <a:ext cx="590550" cy="336550"/>
          </a:xfrm>
          <a:prstGeom prst="rect">
            <a:avLst/>
          </a:prstGeom>
          <a:noFill/>
          <a:ln w="9525">
            <a:noFill/>
            <a:miter lim="800000"/>
            <a:headEnd/>
            <a:tailEnd/>
          </a:ln>
          <a:effectLst/>
        </p:spPr>
        <p:txBody>
          <a:bodyPr wrap="none">
            <a:spAutoFit/>
          </a:bodyPr>
          <a:lstStyle/>
          <a:p>
            <a:r>
              <a:rPr lang="en-US" altLang="ja-JP" sz="1600" b="1">
                <a:solidFill>
                  <a:srgbClr val="FF0000"/>
                </a:solidFill>
              </a:rPr>
              <a:t>40%</a:t>
            </a:r>
          </a:p>
        </p:txBody>
      </p:sp>
      <p:sp>
        <p:nvSpPr>
          <p:cNvPr id="26679" name="AutoShape 55"/>
          <p:cNvSpPr>
            <a:spLocks noChangeArrowheads="1"/>
          </p:cNvSpPr>
          <p:nvPr/>
        </p:nvSpPr>
        <p:spPr bwMode="auto">
          <a:xfrm>
            <a:off x="1619250" y="3773590"/>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80" name="AutoShape 56"/>
          <p:cNvSpPr>
            <a:spLocks noChangeArrowheads="1"/>
          </p:cNvSpPr>
          <p:nvPr/>
        </p:nvSpPr>
        <p:spPr bwMode="auto">
          <a:xfrm>
            <a:off x="2587408" y="3782468"/>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81" name="Text Box 57"/>
          <p:cNvSpPr txBox="1">
            <a:spLocks noChangeArrowheads="1"/>
          </p:cNvSpPr>
          <p:nvPr/>
        </p:nvSpPr>
        <p:spPr bwMode="auto">
          <a:xfrm>
            <a:off x="2295539" y="4003443"/>
            <a:ext cx="684213" cy="274637"/>
          </a:xfrm>
          <a:prstGeom prst="rect">
            <a:avLst/>
          </a:prstGeom>
          <a:noFill/>
          <a:ln w="9525">
            <a:noFill/>
            <a:miter lim="800000"/>
            <a:headEnd/>
            <a:tailEnd/>
          </a:ln>
          <a:effectLst/>
        </p:spPr>
        <p:txBody>
          <a:bodyPr wrap="none">
            <a:spAutoFit/>
          </a:bodyPr>
          <a:lstStyle/>
          <a:p>
            <a:r>
              <a:rPr lang="en-US" altLang="ja-JP" sz="1200" dirty="0"/>
              <a:t>1064nm</a:t>
            </a:r>
          </a:p>
        </p:txBody>
      </p:sp>
      <p:sp>
        <p:nvSpPr>
          <p:cNvPr id="26682" name="Text Box 58"/>
          <p:cNvSpPr txBox="1">
            <a:spLocks noChangeArrowheads="1"/>
          </p:cNvSpPr>
          <p:nvPr/>
        </p:nvSpPr>
        <p:spPr bwMode="auto">
          <a:xfrm>
            <a:off x="1585911" y="3975127"/>
            <a:ext cx="623889" cy="276999"/>
          </a:xfrm>
          <a:prstGeom prst="rect">
            <a:avLst/>
          </a:prstGeom>
          <a:noFill/>
          <a:ln w="9525">
            <a:noFill/>
            <a:miter lim="800000"/>
            <a:headEnd/>
            <a:tailEnd/>
          </a:ln>
          <a:effectLst/>
        </p:spPr>
        <p:txBody>
          <a:bodyPr wrap="none">
            <a:spAutoFit/>
          </a:bodyPr>
          <a:lstStyle/>
          <a:p>
            <a:r>
              <a:rPr lang="en-US" altLang="ja-JP" sz="1200" dirty="0" smtClean="0"/>
              <a:t>808nm</a:t>
            </a:r>
            <a:endParaRPr lang="en-US" altLang="ja-JP" sz="1200" dirty="0"/>
          </a:p>
        </p:txBody>
      </p:sp>
      <p:sp>
        <p:nvSpPr>
          <p:cNvPr id="26683" name="Text Box 59"/>
          <p:cNvSpPr txBox="1">
            <a:spLocks noChangeArrowheads="1"/>
          </p:cNvSpPr>
          <p:nvPr/>
        </p:nvSpPr>
        <p:spPr bwMode="auto">
          <a:xfrm>
            <a:off x="3665965" y="3765592"/>
            <a:ext cx="1031875" cy="314325"/>
          </a:xfrm>
          <a:prstGeom prst="rect">
            <a:avLst/>
          </a:prstGeom>
          <a:noFill/>
          <a:ln w="9525">
            <a:solidFill>
              <a:schemeClr val="accent1"/>
            </a:solidFill>
            <a:miter lim="800000"/>
            <a:headEnd/>
            <a:tailEnd/>
          </a:ln>
          <a:effectLst/>
        </p:spPr>
        <p:txBody>
          <a:bodyPr wrap="none">
            <a:spAutoFit/>
          </a:bodyPr>
          <a:lstStyle/>
          <a:p>
            <a:r>
              <a:rPr lang="en-US" altLang="ja-JP" sz="1400"/>
              <a:t>Ti:Sapphire</a:t>
            </a:r>
          </a:p>
        </p:txBody>
      </p:sp>
      <p:sp>
        <p:nvSpPr>
          <p:cNvPr id="26688" name="AutoShape 64"/>
          <p:cNvSpPr>
            <a:spLocks noChangeArrowheads="1"/>
          </p:cNvSpPr>
          <p:nvPr/>
        </p:nvSpPr>
        <p:spPr bwMode="auto">
          <a:xfrm>
            <a:off x="3424314" y="3778292"/>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89" name="AutoShape 65"/>
          <p:cNvSpPr>
            <a:spLocks noChangeArrowheads="1"/>
          </p:cNvSpPr>
          <p:nvPr/>
        </p:nvSpPr>
        <p:spPr bwMode="auto">
          <a:xfrm>
            <a:off x="4751609" y="3772272"/>
            <a:ext cx="228600" cy="3048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6691" name="Text Box 67"/>
          <p:cNvSpPr txBox="1">
            <a:spLocks noChangeArrowheads="1"/>
          </p:cNvSpPr>
          <p:nvPr/>
        </p:nvSpPr>
        <p:spPr bwMode="auto">
          <a:xfrm>
            <a:off x="3374498" y="4053283"/>
            <a:ext cx="623889" cy="276999"/>
          </a:xfrm>
          <a:prstGeom prst="rect">
            <a:avLst/>
          </a:prstGeom>
          <a:noFill/>
          <a:ln w="9525">
            <a:noFill/>
            <a:miter lim="800000"/>
            <a:headEnd/>
            <a:tailEnd/>
          </a:ln>
          <a:effectLst/>
        </p:spPr>
        <p:txBody>
          <a:bodyPr wrap="none">
            <a:spAutoFit/>
          </a:bodyPr>
          <a:lstStyle/>
          <a:p>
            <a:r>
              <a:rPr lang="en-US" altLang="ja-JP" sz="1200" dirty="0" smtClean="0"/>
              <a:t>532nm</a:t>
            </a:r>
            <a:endParaRPr lang="en-US" altLang="ja-JP" sz="1200" dirty="0"/>
          </a:p>
        </p:txBody>
      </p:sp>
      <p:sp>
        <p:nvSpPr>
          <p:cNvPr id="26692" name="Text Box 68"/>
          <p:cNvSpPr txBox="1">
            <a:spLocks noChangeArrowheads="1"/>
          </p:cNvSpPr>
          <p:nvPr/>
        </p:nvSpPr>
        <p:spPr bwMode="auto">
          <a:xfrm>
            <a:off x="4448863" y="4044849"/>
            <a:ext cx="608013" cy="274638"/>
          </a:xfrm>
          <a:prstGeom prst="rect">
            <a:avLst/>
          </a:prstGeom>
          <a:noFill/>
          <a:ln w="9525">
            <a:noFill/>
            <a:miter lim="800000"/>
            <a:headEnd/>
            <a:tailEnd/>
          </a:ln>
          <a:effectLst/>
        </p:spPr>
        <p:txBody>
          <a:bodyPr wrap="none">
            <a:spAutoFit/>
          </a:bodyPr>
          <a:lstStyle/>
          <a:p>
            <a:r>
              <a:rPr lang="en-US" altLang="ja-JP" sz="1200" dirty="0"/>
              <a:t>800nm</a:t>
            </a:r>
          </a:p>
        </p:txBody>
      </p:sp>
      <p:sp>
        <p:nvSpPr>
          <p:cNvPr id="26701" name="Text Box 77"/>
          <p:cNvSpPr txBox="1">
            <a:spLocks noChangeArrowheads="1"/>
          </p:cNvSpPr>
          <p:nvPr/>
        </p:nvSpPr>
        <p:spPr bwMode="auto">
          <a:xfrm>
            <a:off x="3605462" y="3247774"/>
            <a:ext cx="1487488" cy="336550"/>
          </a:xfrm>
          <a:prstGeom prst="rect">
            <a:avLst/>
          </a:prstGeom>
          <a:noFill/>
          <a:ln w="9525">
            <a:noFill/>
            <a:miter lim="800000"/>
            <a:headEnd/>
            <a:tailEnd/>
          </a:ln>
          <a:effectLst/>
        </p:spPr>
        <p:txBody>
          <a:bodyPr wrap="none">
            <a:spAutoFit/>
          </a:bodyPr>
          <a:lstStyle/>
          <a:p>
            <a:r>
              <a:rPr lang="en-US" altLang="ja-JP" sz="1600" b="1" dirty="0">
                <a:solidFill>
                  <a:srgbClr val="FF0000"/>
                </a:solidFill>
              </a:rPr>
              <a:t>τ</a:t>
            </a:r>
            <a:r>
              <a:rPr lang="ja-JP" altLang="en-US" sz="1600" b="1" dirty="0">
                <a:solidFill>
                  <a:srgbClr val="FF0000"/>
                </a:solidFill>
              </a:rPr>
              <a:t>～</a:t>
            </a:r>
            <a:r>
              <a:rPr lang="en-US" altLang="ja-JP" sz="1600" b="1" dirty="0">
                <a:solidFill>
                  <a:srgbClr val="FF0000"/>
                </a:solidFill>
              </a:rPr>
              <a:t>3μs, 40%</a:t>
            </a:r>
          </a:p>
        </p:txBody>
      </p:sp>
      <p:sp>
        <p:nvSpPr>
          <p:cNvPr id="26705" name="Text Box 81"/>
          <p:cNvSpPr txBox="1">
            <a:spLocks noChangeArrowheads="1"/>
          </p:cNvSpPr>
          <p:nvPr/>
        </p:nvSpPr>
        <p:spPr bwMode="auto">
          <a:xfrm>
            <a:off x="1598613" y="3317917"/>
            <a:ext cx="1601787" cy="336550"/>
          </a:xfrm>
          <a:prstGeom prst="rect">
            <a:avLst/>
          </a:prstGeom>
          <a:noFill/>
          <a:ln w="9525">
            <a:noFill/>
            <a:miter lim="800000"/>
            <a:headEnd/>
            <a:tailEnd/>
          </a:ln>
          <a:effectLst/>
        </p:spPr>
        <p:txBody>
          <a:bodyPr wrap="none">
            <a:spAutoFit/>
          </a:bodyPr>
          <a:lstStyle/>
          <a:p>
            <a:r>
              <a:rPr lang="en-US" altLang="ja-JP" sz="1600" b="1">
                <a:solidFill>
                  <a:srgbClr val="FF0000"/>
                </a:solidFill>
              </a:rPr>
              <a:t>τ=200μs, 40%</a:t>
            </a:r>
          </a:p>
        </p:txBody>
      </p:sp>
      <p:sp>
        <p:nvSpPr>
          <p:cNvPr id="26706" name="Rectangle 82"/>
          <p:cNvSpPr>
            <a:spLocks noChangeArrowheads="1"/>
          </p:cNvSpPr>
          <p:nvPr/>
        </p:nvSpPr>
        <p:spPr bwMode="auto">
          <a:xfrm>
            <a:off x="838200" y="3417930"/>
            <a:ext cx="2586114" cy="838200"/>
          </a:xfrm>
          <a:prstGeom prst="rect">
            <a:avLst/>
          </a:prstGeom>
          <a:noFill/>
          <a:ln w="9525">
            <a:solidFill>
              <a:schemeClr val="accent1"/>
            </a:solidFill>
            <a:miter lim="800000"/>
            <a:headEnd/>
            <a:tailEnd/>
          </a:ln>
          <a:effectLst/>
        </p:spPr>
        <p:txBody>
          <a:bodyPr wrap="none" anchor="ctr"/>
          <a:lstStyle/>
          <a:p>
            <a:endParaRPr lang="ja-JP" altLang="en-US"/>
          </a:p>
        </p:txBody>
      </p:sp>
      <p:sp>
        <p:nvSpPr>
          <p:cNvPr id="26710" name="Text Box 86"/>
          <p:cNvSpPr txBox="1">
            <a:spLocks noChangeArrowheads="1"/>
          </p:cNvSpPr>
          <p:nvPr/>
        </p:nvSpPr>
        <p:spPr bwMode="auto">
          <a:xfrm>
            <a:off x="92075" y="755502"/>
            <a:ext cx="2634567" cy="1015663"/>
          </a:xfrm>
          <a:prstGeom prst="rect">
            <a:avLst/>
          </a:prstGeom>
          <a:noFill/>
          <a:ln w="9525">
            <a:noFill/>
            <a:miter lim="800000"/>
            <a:headEnd/>
            <a:tailEnd/>
          </a:ln>
          <a:effectLst/>
        </p:spPr>
        <p:txBody>
          <a:bodyPr wrap="none">
            <a:spAutoFit/>
          </a:bodyPr>
          <a:lstStyle/>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4-state laser is easy to operate.</a:t>
            </a:r>
            <a:endParaRPr lang="ja-JP" altLang="en-US" sz="1200" dirty="0"/>
          </a:p>
          <a:p>
            <a:r>
              <a:rPr lang="ja-JP" altLang="en-US" sz="1200" dirty="0" smtClean="0">
                <a:latin typeface="Arial Unicode MS" pitchFamily="50" charset="-128"/>
                <a:ea typeface="Arial Unicode MS" pitchFamily="50" charset="-128"/>
                <a:cs typeface="Arial Unicode MS" pitchFamily="50" charset="-128"/>
              </a:rPr>
              <a:t>○</a:t>
            </a:r>
            <a:r>
              <a:rPr lang="en-US" altLang="ja-JP" sz="1200" dirty="0" smtClean="0"/>
              <a:t> High power pump LD is available.</a:t>
            </a:r>
            <a:endParaRPr lang="en-US" altLang="ja-JP" sz="1200" dirty="0"/>
          </a:p>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Large crystal is available</a:t>
            </a:r>
            <a:endParaRPr lang="ja-JP" altLang="en-US" sz="1200" dirty="0"/>
          </a:p>
          <a:p>
            <a:r>
              <a:rPr lang="en-US" altLang="ja-JP" sz="1200" dirty="0" smtClean="0">
                <a:latin typeface="Arial Unicode MS" pitchFamily="50" charset="-128"/>
                <a:ea typeface="Arial Unicode MS" pitchFamily="50" charset="-128"/>
                <a:cs typeface="Arial Unicode MS" pitchFamily="50" charset="-128"/>
              </a:rPr>
              <a:t>× </a:t>
            </a:r>
            <a:r>
              <a:rPr lang="en-US" altLang="ja-JP" sz="1200" dirty="0" smtClean="0"/>
              <a:t>Pulse width is determined by SESAM.</a:t>
            </a:r>
            <a:br>
              <a:rPr lang="en-US" altLang="ja-JP" sz="1200" dirty="0" smtClean="0"/>
            </a:br>
            <a:r>
              <a:rPr lang="en-US" altLang="ja-JP" sz="1200" dirty="0" smtClean="0"/>
              <a:t>     (Gaussian)</a:t>
            </a:r>
          </a:p>
        </p:txBody>
      </p:sp>
      <p:sp>
        <p:nvSpPr>
          <p:cNvPr id="26711" name="Text Box 87"/>
          <p:cNvSpPr txBox="1">
            <a:spLocks noChangeArrowheads="1"/>
          </p:cNvSpPr>
          <p:nvPr/>
        </p:nvSpPr>
        <p:spPr bwMode="auto">
          <a:xfrm>
            <a:off x="130175" y="2105025"/>
            <a:ext cx="2906565" cy="1200329"/>
          </a:xfrm>
          <a:prstGeom prst="rect">
            <a:avLst/>
          </a:prstGeom>
          <a:noFill/>
          <a:ln w="9525">
            <a:noFill/>
            <a:miter lim="800000"/>
            <a:headEnd/>
            <a:tailEnd/>
          </a:ln>
          <a:effectLst/>
        </p:spPr>
        <p:txBody>
          <a:bodyPr wrap="none">
            <a:spAutoFit/>
          </a:bodyPr>
          <a:lstStyle/>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Wide bandwidth =&gt; pulse shaping</a:t>
            </a:r>
          </a:p>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Long fluorescent time =&gt; High power</a:t>
            </a:r>
          </a:p>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Fiber laser oscillator =&gt; Stable</a:t>
            </a:r>
          </a:p>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Small state difference </a:t>
            </a:r>
          </a:p>
          <a:p>
            <a:r>
              <a:rPr lang="en-US" altLang="ja-JP" sz="1200" dirty="0" smtClean="0">
                <a:latin typeface="Arial Unicode MS" pitchFamily="50" charset="-128"/>
                <a:ea typeface="Arial Unicode MS" pitchFamily="50" charset="-128"/>
                <a:cs typeface="Arial Unicode MS" pitchFamily="50" charset="-128"/>
              </a:rPr>
              <a:t>× ASE</a:t>
            </a:r>
          </a:p>
          <a:p>
            <a:r>
              <a:rPr lang="en-US" altLang="ja-JP" sz="1200" dirty="0" smtClean="0">
                <a:latin typeface="Arial Unicode MS" pitchFamily="50" charset="-128"/>
                <a:ea typeface="Arial Unicode MS" pitchFamily="50" charset="-128"/>
                <a:cs typeface="Arial Unicode MS" pitchFamily="50" charset="-128"/>
              </a:rPr>
              <a:t>× Absorption</a:t>
            </a:r>
            <a:endParaRPr lang="ja-JP" altLang="en-US" sz="1200" dirty="0"/>
          </a:p>
        </p:txBody>
      </p:sp>
      <p:sp>
        <p:nvSpPr>
          <p:cNvPr id="26712" name="Text Box 88"/>
          <p:cNvSpPr txBox="1">
            <a:spLocks noChangeArrowheads="1"/>
          </p:cNvSpPr>
          <p:nvPr/>
        </p:nvSpPr>
        <p:spPr bwMode="auto">
          <a:xfrm>
            <a:off x="180261" y="4221088"/>
            <a:ext cx="4539448" cy="830997"/>
          </a:xfrm>
          <a:prstGeom prst="rect">
            <a:avLst/>
          </a:prstGeom>
          <a:noFill/>
          <a:ln w="9525">
            <a:noFill/>
            <a:miter lim="800000"/>
            <a:headEnd/>
            <a:tailEnd/>
          </a:ln>
          <a:effectLst/>
        </p:spPr>
        <p:txBody>
          <a:bodyPr wrap="none">
            <a:spAutoFit/>
          </a:bodyPr>
          <a:lstStyle/>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Very wide bandwidth</a:t>
            </a:r>
            <a:endParaRPr lang="ja-JP" altLang="en-US" sz="1200" dirty="0"/>
          </a:p>
          <a:p>
            <a:r>
              <a:rPr lang="ja-JP" altLang="en-US" sz="1200" dirty="0" smtClean="0">
                <a:latin typeface="Arial Unicode MS" pitchFamily="50" charset="-128"/>
                <a:ea typeface="Arial Unicode MS" pitchFamily="50" charset="-128"/>
                <a:cs typeface="Arial Unicode MS" pitchFamily="50" charset="-128"/>
              </a:rPr>
              <a:t>○ </a:t>
            </a:r>
            <a:r>
              <a:rPr lang="en-US" altLang="ja-JP" sz="1200" dirty="0" smtClean="0">
                <a:latin typeface="Arial Unicode MS" pitchFamily="50" charset="-128"/>
                <a:ea typeface="Arial Unicode MS" pitchFamily="50" charset="-128"/>
                <a:cs typeface="Arial Unicode MS" pitchFamily="50" charset="-128"/>
              </a:rPr>
              <a:t>High breakdown threshold</a:t>
            </a:r>
          </a:p>
          <a:p>
            <a:r>
              <a:rPr lang="en-US" altLang="ja-JP" sz="1200" dirty="0" smtClean="0">
                <a:latin typeface="Arial Unicode MS" pitchFamily="50" charset="-128"/>
                <a:ea typeface="Arial Unicode MS" pitchFamily="50" charset="-128"/>
                <a:cs typeface="Arial Unicode MS" pitchFamily="50" charset="-128"/>
              </a:rPr>
              <a:t>× </a:t>
            </a:r>
            <a:r>
              <a:rPr lang="en-US" altLang="ja-JP" sz="1200" dirty="0" smtClean="0"/>
              <a:t>Low cross section</a:t>
            </a:r>
            <a:endParaRPr lang="ja-JP" altLang="en-US" sz="1200" dirty="0"/>
          </a:p>
          <a:p>
            <a:r>
              <a:rPr lang="en-US" altLang="ja-JP" sz="1200" dirty="0" smtClean="0">
                <a:latin typeface="Arial Unicode MS" pitchFamily="50" charset="-128"/>
                <a:ea typeface="Arial Unicode MS" pitchFamily="50" charset="-128"/>
                <a:cs typeface="Arial Unicode MS" pitchFamily="50" charset="-128"/>
              </a:rPr>
              <a:t>× </a:t>
            </a:r>
            <a:r>
              <a:rPr lang="en-US" altLang="ja-JP" sz="1200" dirty="0" smtClean="0"/>
              <a:t>Short fluorescent time =&gt;  Q-switched laser is required for pumping</a:t>
            </a:r>
            <a:endParaRPr lang="ja-JP" altLang="en-US" sz="1200" dirty="0"/>
          </a:p>
        </p:txBody>
      </p:sp>
      <p:sp>
        <p:nvSpPr>
          <p:cNvPr id="26713" name="Text Box 89"/>
          <p:cNvSpPr txBox="1">
            <a:spLocks noChangeArrowheads="1"/>
          </p:cNvSpPr>
          <p:nvPr/>
        </p:nvSpPr>
        <p:spPr bwMode="auto">
          <a:xfrm>
            <a:off x="1021184" y="3417930"/>
            <a:ext cx="598488" cy="304800"/>
          </a:xfrm>
          <a:prstGeom prst="rect">
            <a:avLst/>
          </a:prstGeom>
          <a:noFill/>
          <a:ln w="9525">
            <a:noFill/>
            <a:miter lim="800000"/>
            <a:headEnd/>
            <a:tailEnd/>
          </a:ln>
          <a:effectLst/>
        </p:spPr>
        <p:txBody>
          <a:bodyPr wrap="none">
            <a:spAutoFit/>
          </a:bodyPr>
          <a:lstStyle/>
          <a:p>
            <a:r>
              <a:rPr lang="en-US" altLang="ja-JP" sz="1400" dirty="0"/>
              <a:t>Pump</a:t>
            </a:r>
          </a:p>
        </p:txBody>
      </p:sp>
      <p:sp>
        <p:nvSpPr>
          <p:cNvPr id="26715" name="AutoShape 91"/>
          <p:cNvSpPr>
            <a:spLocks/>
          </p:cNvSpPr>
          <p:nvPr/>
        </p:nvSpPr>
        <p:spPr bwMode="auto">
          <a:xfrm>
            <a:off x="2144818" y="4499892"/>
            <a:ext cx="152400" cy="304800"/>
          </a:xfrm>
          <a:prstGeom prst="rightBrace">
            <a:avLst>
              <a:gd name="adj1" fmla="val 16667"/>
              <a:gd name="adj2" fmla="val 50000"/>
            </a:avLst>
          </a:prstGeom>
          <a:noFill/>
          <a:ln w="9525">
            <a:solidFill>
              <a:schemeClr val="tx1"/>
            </a:solidFill>
            <a:round/>
            <a:headEnd/>
            <a:tailEnd/>
          </a:ln>
          <a:effectLst/>
        </p:spPr>
        <p:txBody>
          <a:bodyPr wrap="none" anchor="ctr"/>
          <a:lstStyle/>
          <a:p>
            <a:endParaRPr lang="ja-JP" altLang="en-US"/>
          </a:p>
        </p:txBody>
      </p:sp>
      <p:sp>
        <p:nvSpPr>
          <p:cNvPr id="26716" name="Text Box 92"/>
          <p:cNvSpPr txBox="1">
            <a:spLocks noChangeArrowheads="1"/>
          </p:cNvSpPr>
          <p:nvPr/>
        </p:nvSpPr>
        <p:spPr bwMode="auto">
          <a:xfrm>
            <a:off x="2238095" y="4499892"/>
            <a:ext cx="2549929" cy="307777"/>
          </a:xfrm>
          <a:prstGeom prst="rect">
            <a:avLst/>
          </a:prstGeom>
          <a:noFill/>
          <a:ln w="9525">
            <a:noFill/>
            <a:miter lim="800000"/>
            <a:headEnd/>
            <a:tailEnd/>
          </a:ln>
          <a:effectLst/>
        </p:spPr>
        <p:txBody>
          <a:bodyPr wrap="none">
            <a:spAutoFit/>
          </a:bodyPr>
          <a:lstStyle/>
          <a:p>
            <a:r>
              <a:rPr lang="en-US" altLang="ja-JP" sz="1400" dirty="0" smtClean="0"/>
              <a:t>TW laser is based on Ti-Sapphire</a:t>
            </a:r>
            <a:endParaRPr lang="ja-JP" altLang="en-US" sz="1400" dirty="0"/>
          </a:p>
        </p:txBody>
      </p:sp>
      <p:sp>
        <p:nvSpPr>
          <p:cNvPr id="107" name="Text Box 8"/>
          <p:cNvSpPr txBox="1">
            <a:spLocks noChangeArrowheads="1"/>
          </p:cNvSpPr>
          <p:nvPr/>
        </p:nvSpPr>
        <p:spPr bwMode="auto">
          <a:xfrm>
            <a:off x="4956700" y="2420888"/>
            <a:ext cx="1319592" cy="646331"/>
          </a:xfrm>
          <a:prstGeom prst="rect">
            <a:avLst/>
          </a:prstGeom>
          <a:noFill/>
          <a:ln w="9525">
            <a:solidFill>
              <a:schemeClr val="accent1"/>
            </a:solidFill>
            <a:miter lim="800000"/>
            <a:headEnd/>
            <a:tailEnd/>
          </a:ln>
          <a:effectLst/>
        </p:spPr>
        <p:txBody>
          <a:bodyPr wrap="none">
            <a:spAutoFit/>
          </a:bodyPr>
          <a:lstStyle/>
          <a:p>
            <a:r>
              <a:rPr lang="en-US" altLang="ja-JP" sz="1200" dirty="0" smtClean="0"/>
              <a:t>SHG(520nm)</a:t>
            </a:r>
            <a:r>
              <a:rPr lang="ja-JP" altLang="en-US" sz="1200" dirty="0" smtClean="0"/>
              <a:t> </a:t>
            </a:r>
            <a:r>
              <a:rPr lang="en-US" altLang="ja-JP" sz="1200" dirty="0" smtClean="0">
                <a:solidFill>
                  <a:srgbClr val="FF0000"/>
                </a:solidFill>
              </a:rPr>
              <a:t>40%</a:t>
            </a:r>
          </a:p>
          <a:p>
            <a:r>
              <a:rPr lang="en-US" altLang="ja-JP" sz="1200" dirty="0" smtClean="0"/>
              <a:t>FHG(260nm) </a:t>
            </a:r>
            <a:r>
              <a:rPr lang="en-US" altLang="ja-JP" sz="1200" dirty="0" smtClean="0">
                <a:solidFill>
                  <a:srgbClr val="FF0000"/>
                </a:solidFill>
              </a:rPr>
              <a:t>20%</a:t>
            </a:r>
          </a:p>
          <a:p>
            <a:r>
              <a:rPr lang="en-US" altLang="ja-JP" sz="1200" dirty="0" smtClean="0"/>
              <a:t>5HG(208nm)   </a:t>
            </a:r>
            <a:r>
              <a:rPr lang="en-US" altLang="ja-JP" sz="1200" dirty="0" smtClean="0">
                <a:solidFill>
                  <a:srgbClr val="FF0000"/>
                </a:solidFill>
              </a:rPr>
              <a:t>3%</a:t>
            </a:r>
            <a:r>
              <a:rPr lang="en-US" altLang="ja-JP" sz="1200" dirty="0" smtClean="0"/>
              <a:t> </a:t>
            </a:r>
            <a:endParaRPr lang="en-US" altLang="ja-JP" sz="1200" dirty="0"/>
          </a:p>
        </p:txBody>
      </p:sp>
      <p:sp>
        <p:nvSpPr>
          <p:cNvPr id="110" name="Text Box 8"/>
          <p:cNvSpPr txBox="1">
            <a:spLocks noChangeArrowheads="1"/>
          </p:cNvSpPr>
          <p:nvPr/>
        </p:nvSpPr>
        <p:spPr bwMode="auto">
          <a:xfrm>
            <a:off x="5010669" y="3502749"/>
            <a:ext cx="1319592" cy="646331"/>
          </a:xfrm>
          <a:prstGeom prst="rect">
            <a:avLst/>
          </a:prstGeom>
          <a:noFill/>
          <a:ln w="9525">
            <a:solidFill>
              <a:schemeClr val="accent1"/>
            </a:solidFill>
            <a:miter lim="800000"/>
            <a:headEnd/>
            <a:tailEnd/>
          </a:ln>
          <a:effectLst/>
        </p:spPr>
        <p:txBody>
          <a:bodyPr wrap="none">
            <a:spAutoFit/>
          </a:bodyPr>
          <a:lstStyle/>
          <a:p>
            <a:r>
              <a:rPr lang="en-US" altLang="ja-JP" sz="1200" dirty="0" smtClean="0"/>
              <a:t>SHG(400nm)</a:t>
            </a:r>
            <a:r>
              <a:rPr lang="ja-JP" altLang="en-US" sz="1200" dirty="0" smtClean="0"/>
              <a:t> </a:t>
            </a:r>
            <a:r>
              <a:rPr lang="en-US" altLang="ja-JP" sz="1200" dirty="0" smtClean="0">
                <a:solidFill>
                  <a:srgbClr val="FF0000"/>
                </a:solidFill>
              </a:rPr>
              <a:t>40%</a:t>
            </a:r>
          </a:p>
          <a:p>
            <a:r>
              <a:rPr lang="en-US" altLang="ja-JP" sz="1200" dirty="0" smtClean="0"/>
              <a:t>THG(266nm) </a:t>
            </a:r>
            <a:r>
              <a:rPr lang="en-US" altLang="ja-JP" sz="1200" dirty="0" smtClean="0">
                <a:solidFill>
                  <a:srgbClr val="FF0000"/>
                </a:solidFill>
              </a:rPr>
              <a:t>20%</a:t>
            </a:r>
          </a:p>
          <a:p>
            <a:r>
              <a:rPr lang="en-US" altLang="ja-JP" sz="1200" dirty="0" smtClean="0"/>
              <a:t>FHG(200nm) </a:t>
            </a:r>
            <a:r>
              <a:rPr lang="en-US" altLang="ja-JP" sz="1200" dirty="0" smtClean="0">
                <a:solidFill>
                  <a:srgbClr val="FF0000"/>
                </a:solidFill>
              </a:rPr>
              <a:t>10%</a:t>
            </a:r>
            <a:r>
              <a:rPr lang="en-US" altLang="ja-JP" sz="1200" dirty="0" smtClean="0"/>
              <a:t> </a:t>
            </a:r>
            <a:endParaRPr lang="en-US" altLang="ja-JP"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63" y="5053950"/>
            <a:ext cx="3518851" cy="175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35496" y="1771165"/>
            <a:ext cx="6312521" cy="1513819"/>
          </a:xfrm>
          <a:prstGeom prst="roundRect">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Picture 1028"/>
          <p:cNvPicPr>
            <a:picLocks noChangeAspect="1" noChangeArrowheads="1"/>
          </p:cNvPicPr>
          <p:nvPr/>
        </p:nvPicPr>
        <p:blipFill>
          <a:blip r:embed="rId3"/>
          <a:srcRect/>
          <a:stretch>
            <a:fillRect/>
          </a:stretch>
        </p:blipFill>
        <p:spPr bwMode="auto">
          <a:xfrm>
            <a:off x="6339075" y="513921"/>
            <a:ext cx="2787182" cy="1584049"/>
          </a:xfrm>
          <a:prstGeom prst="rect">
            <a:avLst/>
          </a:prstGeom>
          <a:noFill/>
          <a:ln w="9525">
            <a:noFill/>
            <a:miter lim="800000"/>
            <a:headEnd/>
            <a:tailEnd/>
          </a:ln>
          <a:effectLst/>
        </p:spPr>
      </p:pic>
      <p:sp>
        <p:nvSpPr>
          <p:cNvPr id="3" name="右矢印 2"/>
          <p:cNvSpPr/>
          <p:nvPr/>
        </p:nvSpPr>
        <p:spPr>
          <a:xfrm>
            <a:off x="6453227" y="2677244"/>
            <a:ext cx="28803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896487" y="2636912"/>
            <a:ext cx="2140009" cy="461665"/>
          </a:xfrm>
          <a:prstGeom prst="rect">
            <a:avLst/>
          </a:prstGeom>
          <a:noFill/>
        </p:spPr>
        <p:txBody>
          <a:bodyPr wrap="none" rtlCol="0">
            <a:spAutoFit/>
          </a:bodyPr>
          <a:lstStyle/>
          <a:p>
            <a:r>
              <a:rPr kumimoji="1" lang="en-US" altLang="ja-JP" sz="2400" dirty="0" smtClean="0"/>
              <a:t>Best for RF-Gun</a:t>
            </a:r>
            <a:endParaRPr kumimoji="1" lang="ja-JP" altLang="en-US" sz="2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446" y="4439765"/>
            <a:ext cx="3216351" cy="237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588224" y="206144"/>
            <a:ext cx="2475549" cy="307777"/>
          </a:xfrm>
          <a:prstGeom prst="rect">
            <a:avLst/>
          </a:prstGeom>
          <a:noFill/>
        </p:spPr>
        <p:txBody>
          <a:bodyPr wrap="none" rtlCol="0">
            <a:spAutoFit/>
          </a:bodyPr>
          <a:lstStyle/>
          <a:p>
            <a:r>
              <a:rPr kumimoji="1" lang="en-US" altLang="ja-JP" sz="1400" dirty="0" err="1" smtClean="0"/>
              <a:t>Nd</a:t>
            </a:r>
            <a:r>
              <a:rPr kumimoji="1" lang="en-US" altLang="ja-JP" sz="1400" dirty="0" smtClean="0"/>
              <a:t> laser system  f</a:t>
            </a:r>
            <a:r>
              <a:rPr lang="en-US" altLang="ja-JP" sz="1400" dirty="0" smtClean="0"/>
              <a:t>or 3-2 RF-Gun</a:t>
            </a:r>
            <a:endParaRPr kumimoji="1" lang="ja-JP" altLang="en-US" sz="1400" dirty="0"/>
          </a:p>
        </p:txBody>
      </p:sp>
      <p:sp>
        <p:nvSpPr>
          <p:cNvPr id="77" name="テキスト ボックス 76"/>
          <p:cNvSpPr txBox="1"/>
          <p:nvPr/>
        </p:nvSpPr>
        <p:spPr>
          <a:xfrm>
            <a:off x="5258410" y="4165598"/>
            <a:ext cx="3276153" cy="307777"/>
          </a:xfrm>
          <a:prstGeom prst="rect">
            <a:avLst/>
          </a:prstGeom>
          <a:noFill/>
        </p:spPr>
        <p:txBody>
          <a:bodyPr wrap="none" rtlCol="0">
            <a:spAutoFit/>
          </a:bodyPr>
          <a:lstStyle/>
          <a:p>
            <a:r>
              <a:rPr kumimoji="1" lang="en-US" altLang="ja-JP" sz="1400" dirty="0" err="1" smtClean="0"/>
              <a:t>Ti:Sapphire</a:t>
            </a:r>
            <a:r>
              <a:rPr kumimoji="1" lang="en-US" altLang="ja-JP" sz="1400" dirty="0" smtClean="0"/>
              <a:t> laser system for </a:t>
            </a:r>
            <a:r>
              <a:rPr lang="en-US" altLang="ja-JP" sz="1400" dirty="0" smtClean="0"/>
              <a:t>beam monitor.</a:t>
            </a:r>
            <a:endParaRPr kumimoji="1" lang="ja-JP" altLang="en-US" sz="1400" dirty="0"/>
          </a:p>
        </p:txBody>
      </p:sp>
      <p:pic>
        <p:nvPicPr>
          <p:cNvPr id="78" name="Picture 3" descr="C:\home\autocorrelator\autocollirator.png"/>
          <p:cNvPicPr>
            <a:picLocks noChangeAspect="1" noChangeArrowheads="1"/>
          </p:cNvPicPr>
          <p:nvPr/>
        </p:nvPicPr>
        <p:blipFill>
          <a:blip r:embed="rId5"/>
          <a:srcRect/>
          <a:stretch>
            <a:fillRect/>
          </a:stretch>
        </p:blipFill>
        <p:spPr bwMode="auto">
          <a:xfrm>
            <a:off x="7887612" y="1622102"/>
            <a:ext cx="1199017" cy="839481"/>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25166178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p:cNvSpPr/>
          <p:nvPr/>
        </p:nvSpPr>
        <p:spPr>
          <a:xfrm>
            <a:off x="6981173" y="1963925"/>
            <a:ext cx="863781" cy="7556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2578141" y="1974658"/>
            <a:ext cx="863781" cy="73368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2972962" y="6057147"/>
            <a:ext cx="856822" cy="6424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4575412" y="916091"/>
            <a:ext cx="741117" cy="6284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5098370" y="3619901"/>
            <a:ext cx="1727563" cy="6830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6304096" y="5014669"/>
            <a:ext cx="553303" cy="6284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17077" y="116632"/>
            <a:ext cx="8229600" cy="648072"/>
          </a:xfrm>
        </p:spPr>
        <p:txBody>
          <a:bodyPr>
            <a:normAutofit/>
          </a:bodyPr>
          <a:lstStyle/>
          <a:p>
            <a:r>
              <a:rPr kumimoji="1" lang="en-US" altLang="ja-JP" sz="3200" dirty="0" err="1" smtClean="0"/>
              <a:t>Yb</a:t>
            </a:r>
            <a:r>
              <a:rPr kumimoji="1" lang="en-US" altLang="ja-JP" sz="3200" dirty="0" smtClean="0"/>
              <a:t> laser system (Present status)</a:t>
            </a:r>
            <a:endParaRPr kumimoji="1" lang="ja-JP" altLang="en-US" sz="3200" dirty="0"/>
          </a:p>
        </p:txBody>
      </p:sp>
      <p:sp>
        <p:nvSpPr>
          <p:cNvPr id="6" name="テキスト ボックス 5"/>
          <p:cNvSpPr txBox="1"/>
          <p:nvPr/>
        </p:nvSpPr>
        <p:spPr>
          <a:xfrm>
            <a:off x="444916" y="476672"/>
            <a:ext cx="2686924" cy="400110"/>
          </a:xfrm>
          <a:prstGeom prst="rect">
            <a:avLst/>
          </a:prstGeom>
          <a:noFill/>
        </p:spPr>
        <p:txBody>
          <a:bodyPr wrap="square" rtlCol="0">
            <a:spAutoFit/>
          </a:bodyPr>
          <a:lstStyle/>
          <a:p>
            <a:r>
              <a:rPr kumimoji="1" lang="en-US" altLang="ja-JP" sz="2000" dirty="0" err="1" smtClean="0">
                <a:solidFill>
                  <a:srgbClr val="0070C0"/>
                </a:solidFill>
              </a:rPr>
              <a:t>Yb</a:t>
            </a:r>
            <a:r>
              <a:rPr kumimoji="1" lang="en-US" altLang="ja-JP" sz="2000" dirty="0" smtClean="0">
                <a:solidFill>
                  <a:srgbClr val="0070C0"/>
                </a:solidFill>
              </a:rPr>
              <a:t> Fiber Laser</a:t>
            </a:r>
            <a:endParaRPr kumimoji="1" lang="ja-JP" altLang="en-US" sz="2000" dirty="0">
              <a:solidFill>
                <a:srgbClr val="0070C0"/>
              </a:solidFill>
            </a:endParaRPr>
          </a:p>
        </p:txBody>
      </p:sp>
      <p:sp>
        <p:nvSpPr>
          <p:cNvPr id="8" name="テキスト ボックス 7"/>
          <p:cNvSpPr txBox="1"/>
          <p:nvPr/>
        </p:nvSpPr>
        <p:spPr>
          <a:xfrm>
            <a:off x="4204483" y="1546239"/>
            <a:ext cx="237626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smtClean="0">
                <a:ln>
                  <a:noFill/>
                </a:ln>
                <a:solidFill>
                  <a:prstClr val="black"/>
                </a:solidFill>
                <a:effectLst/>
                <a:uLnTx/>
                <a:uFillTx/>
                <a:ea typeface="ＭＳ Ｐゴシック"/>
              </a:rPr>
              <a:t>f</a:t>
            </a:r>
            <a:r>
              <a:rPr kumimoji="0" lang="en-US" altLang="ja-JP" sz="1800" b="0" i="0" u="none" strike="noStrike" kern="0" cap="none" spc="0" normalizeH="0" baseline="-25000" noProof="0" dirty="0" err="1" smtClean="0">
                <a:ln>
                  <a:noFill/>
                </a:ln>
                <a:solidFill>
                  <a:prstClr val="black"/>
                </a:solidFill>
                <a:effectLst/>
                <a:uLnTx/>
                <a:uFillTx/>
                <a:ea typeface="ＭＳ Ｐゴシック"/>
              </a:rPr>
              <a:t>rep</a:t>
            </a:r>
            <a:r>
              <a:rPr kumimoji="0" lang="en-US" altLang="ja-JP" sz="1800" b="0" i="0" u="none" strike="noStrike" kern="0" cap="none" spc="0" normalizeH="0" baseline="0" noProof="0" dirty="0" smtClean="0">
                <a:ln>
                  <a:noFill/>
                </a:ln>
                <a:solidFill>
                  <a:prstClr val="black"/>
                </a:solidFill>
                <a:effectLst/>
                <a:uLnTx/>
                <a:uFillTx/>
                <a:ea typeface="ＭＳ Ｐゴシック"/>
              </a:rPr>
              <a:t>=52MHz</a:t>
            </a:r>
            <a:r>
              <a:rPr kumimoji="0" lang="ja-JP" altLang="en-US" sz="1800" b="0" i="0" u="none" strike="noStrike" kern="0" cap="none" spc="0" normalizeH="0" baseline="0" noProof="0" dirty="0" smtClean="0">
                <a:ln>
                  <a:noFill/>
                </a:ln>
                <a:solidFill>
                  <a:prstClr val="black"/>
                </a:solidFill>
                <a:effectLst/>
                <a:uLnTx/>
                <a:uFillTx/>
                <a:ea typeface="ＭＳ Ｐゴシック"/>
              </a:rPr>
              <a:t>→</a:t>
            </a:r>
            <a:r>
              <a:rPr kumimoji="0" lang="en-US" altLang="ja-JP" sz="1800" b="0" i="0" u="none" strike="noStrike" kern="0" cap="none" spc="0" normalizeH="0" baseline="0" noProof="0" dirty="0" smtClean="0">
                <a:ln>
                  <a:noFill/>
                </a:ln>
                <a:solidFill>
                  <a:prstClr val="black"/>
                </a:solidFill>
                <a:effectLst/>
                <a:uLnTx/>
                <a:uFillTx/>
                <a:ea typeface="ＭＳ Ｐゴシック"/>
              </a:rPr>
              <a:t>10MHz</a:t>
            </a:r>
          </a:p>
        </p:txBody>
      </p:sp>
      <p:sp>
        <p:nvSpPr>
          <p:cNvPr id="10" name="テキスト ボックス 9"/>
          <p:cNvSpPr txBox="1"/>
          <p:nvPr/>
        </p:nvSpPr>
        <p:spPr>
          <a:xfrm>
            <a:off x="3236782" y="4509120"/>
            <a:ext cx="258260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0" i="0" u="none" strike="noStrike" kern="0" cap="none" spc="0" normalizeH="0" baseline="0" noProof="0" dirty="0" err="1" smtClean="0">
                <a:ln>
                  <a:noFill/>
                </a:ln>
                <a:solidFill>
                  <a:prstClr val="black"/>
                </a:solidFill>
                <a:effectLst/>
                <a:uLnTx/>
                <a:uFillTx/>
                <a:ea typeface="ＭＳ Ｐゴシック"/>
              </a:rPr>
              <a:t>f</a:t>
            </a:r>
            <a:r>
              <a:rPr kumimoji="0" lang="en-US" altLang="ja-JP" b="0" i="0" u="none" strike="noStrike" kern="0" cap="none" spc="0" normalizeH="0" baseline="-25000" noProof="0" dirty="0" err="1" smtClean="0">
                <a:ln>
                  <a:noFill/>
                </a:ln>
                <a:solidFill>
                  <a:prstClr val="black"/>
                </a:solidFill>
                <a:effectLst/>
                <a:uLnTx/>
                <a:uFillTx/>
                <a:ea typeface="ＭＳ Ｐゴシック"/>
              </a:rPr>
              <a:t>rep</a:t>
            </a:r>
            <a:r>
              <a:rPr kumimoji="0" lang="en-US" altLang="ja-JP" b="0" i="0" u="none" strike="noStrike" kern="0" cap="none" spc="0" normalizeH="0" baseline="0" noProof="0" dirty="0" smtClean="0">
                <a:ln>
                  <a:noFill/>
                </a:ln>
                <a:solidFill>
                  <a:prstClr val="black"/>
                </a:solidFill>
                <a:effectLst/>
                <a:uLnTx/>
                <a:uFillTx/>
                <a:ea typeface="ＭＳ Ｐゴシック"/>
              </a:rPr>
              <a:t>=1MHz</a:t>
            </a:r>
            <a:r>
              <a:rPr kumimoji="0" lang="ja-JP" altLang="en-US" b="0" i="0" u="none" strike="noStrike" kern="0" cap="none" spc="0" normalizeH="0" baseline="0" noProof="0" dirty="0" smtClean="0">
                <a:ln>
                  <a:noFill/>
                </a:ln>
                <a:solidFill>
                  <a:prstClr val="black"/>
                </a:solidFill>
                <a:effectLst/>
                <a:uLnTx/>
                <a:uFillTx/>
                <a:ea typeface="ＭＳ Ｐゴシック"/>
              </a:rPr>
              <a:t>→</a:t>
            </a:r>
            <a:r>
              <a:rPr kumimoji="0" lang="en-US" altLang="ja-JP" b="0" i="0" u="none" strike="noStrike" kern="0" cap="none" spc="0" normalizeH="0" baseline="0" noProof="0" dirty="0" smtClean="0">
                <a:ln>
                  <a:noFill/>
                </a:ln>
                <a:solidFill>
                  <a:prstClr val="black"/>
                </a:solidFill>
                <a:effectLst/>
                <a:uLnTx/>
                <a:uFillTx/>
                <a:ea typeface="ＭＳ Ｐゴシック"/>
              </a:rPr>
              <a:t>50Hz</a:t>
            </a:r>
            <a:r>
              <a:rPr kumimoji="0" lang="en-US" altLang="ja-JP" b="0" i="0" u="none" strike="noStrike" kern="0" cap="none" spc="0" normalizeH="0" noProof="0" dirty="0" smtClean="0">
                <a:ln>
                  <a:noFill/>
                </a:ln>
                <a:solidFill>
                  <a:prstClr val="black"/>
                </a:solidFill>
                <a:effectLst/>
                <a:uLnTx/>
                <a:uFillTx/>
                <a:ea typeface="ＭＳ Ｐゴシック"/>
              </a:rPr>
              <a:t>  </a:t>
            </a:r>
            <a:r>
              <a:rPr kumimoji="0" lang="en-US" altLang="ja-JP" kern="0" dirty="0" smtClean="0">
                <a:solidFill>
                  <a:prstClr val="black"/>
                </a:solidFill>
                <a:ea typeface="ＭＳ Ｐゴシック"/>
              </a:rPr>
              <a:t>E=1mJ</a:t>
            </a:r>
            <a:endParaRPr kumimoji="0" lang="en-US" altLang="ja-JP" b="0" i="0" u="none" strike="noStrike" kern="0" cap="none" spc="0" normalizeH="0" baseline="0" noProof="0" dirty="0" smtClean="0">
              <a:ln>
                <a:noFill/>
              </a:ln>
              <a:solidFill>
                <a:prstClr val="black"/>
              </a:solidFill>
              <a:effectLst/>
              <a:uLnTx/>
              <a:uFillTx/>
              <a:ea typeface="ＭＳ Ｐゴシック"/>
            </a:endParaRPr>
          </a:p>
        </p:txBody>
      </p:sp>
      <p:sp>
        <p:nvSpPr>
          <p:cNvPr id="12" name="正方形/長方形 11"/>
          <p:cNvSpPr/>
          <p:nvPr/>
        </p:nvSpPr>
        <p:spPr>
          <a:xfrm>
            <a:off x="4595251" y="912891"/>
            <a:ext cx="1442559" cy="648072"/>
          </a:xfrm>
          <a:prstGeom prst="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latin typeface="Calibri"/>
                <a:ea typeface="ＭＳ Ｐゴシック"/>
              </a:rPr>
              <a:t>Amplitude modulator x  </a:t>
            </a:r>
            <a:r>
              <a:rPr kumimoji="0" lang="en-US" altLang="ja-JP" sz="1600" kern="0" noProof="0" dirty="0" smtClean="0">
                <a:solidFill>
                  <a:prstClr val="black"/>
                </a:solidFill>
                <a:latin typeface="Calibri"/>
                <a:ea typeface="ＭＳ Ｐゴシック"/>
              </a:rPr>
              <a:t>2</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13" name="正方形/長方形 12"/>
          <p:cNvSpPr/>
          <p:nvPr/>
        </p:nvSpPr>
        <p:spPr>
          <a:xfrm>
            <a:off x="550285" y="1956902"/>
            <a:ext cx="1431424" cy="793465"/>
          </a:xfrm>
          <a:prstGeom prst="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noProof="0" dirty="0" smtClean="0">
                <a:solidFill>
                  <a:prstClr val="black"/>
                </a:solidFill>
                <a:latin typeface="Calibri"/>
                <a:ea typeface="ＭＳ Ｐゴシック"/>
              </a:rPr>
              <a:t>Fiber </a:t>
            </a:r>
            <a:r>
              <a:rPr kumimoji="0" lang="en-US" altLang="ja-JP" sz="1600" kern="0" noProof="0" dirty="0" err="1" smtClean="0">
                <a:solidFill>
                  <a:prstClr val="black"/>
                </a:solidFill>
                <a:latin typeface="Calibri"/>
                <a:ea typeface="ＭＳ Ｐゴシック"/>
              </a:rPr>
              <a:t>strecher</a:t>
            </a:r>
            <a:endParaRPr kumimoji="0" lang="en-US" altLang="ja-JP" sz="1600" kern="0" noProof="0" dirty="0" smtClean="0">
              <a:solidFill>
                <a:prstClr val="black"/>
              </a:solidFill>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dirty="0" smtClean="0">
                <a:ln>
                  <a:noFill/>
                </a:ln>
                <a:solidFill>
                  <a:prstClr val="black"/>
                </a:solidFill>
                <a:effectLst/>
                <a:uLnTx/>
                <a:uFillTx/>
                <a:latin typeface="Calibri"/>
                <a:ea typeface="ＭＳ Ｐゴシック"/>
              </a:rPr>
              <a:t>&amp; wavelength</a:t>
            </a:r>
            <a:r>
              <a:rPr kumimoji="0" lang="en-US" altLang="ja-JP" sz="1600" b="0" i="0" u="none" strike="noStrike" kern="0" cap="none" spc="0" normalizeH="0" dirty="0" smtClean="0">
                <a:ln>
                  <a:noFill/>
                </a:ln>
                <a:solidFill>
                  <a:prstClr val="black"/>
                </a:solidFill>
                <a:effectLst/>
                <a:uLnTx/>
                <a:uFillTx/>
                <a:latin typeface="Calibri"/>
                <a:ea typeface="ＭＳ Ｐゴシック"/>
              </a:rPr>
              <a:t> selection</a:t>
            </a:r>
            <a:endParaRPr kumimoji="0" lang="en-US" altLang="ja-JP" sz="1600" b="0" i="0" u="none" strike="noStrike" kern="0" cap="none" spc="0" normalizeH="0" baseline="0" noProof="0" dirty="0" smtClean="0">
              <a:ln>
                <a:noFill/>
              </a:ln>
              <a:solidFill>
                <a:prstClr val="black"/>
              </a:solidFill>
              <a:effectLst/>
              <a:uLnTx/>
              <a:uFillTx/>
              <a:latin typeface="Calibri"/>
              <a:ea typeface="ＭＳ Ｐゴシック"/>
            </a:endParaRPr>
          </a:p>
        </p:txBody>
      </p:sp>
      <p:sp>
        <p:nvSpPr>
          <p:cNvPr id="14" name="正方形/長方形 13"/>
          <p:cNvSpPr/>
          <p:nvPr/>
        </p:nvSpPr>
        <p:spPr>
          <a:xfrm>
            <a:off x="5097741" y="3642275"/>
            <a:ext cx="1728192" cy="904797"/>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Yb:YAG</a:t>
            </a:r>
            <a:endPar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err="1" smtClean="0">
                <a:solidFill>
                  <a:prstClr val="black"/>
                </a:solidFill>
                <a:latin typeface="Calibri"/>
                <a:ea typeface="ＭＳ Ｐゴシック"/>
              </a:rPr>
              <a:t>Multipass</a:t>
            </a:r>
            <a:r>
              <a:rPr kumimoji="0" lang="en-US" altLang="ja-JP" sz="1600" kern="0" dirty="0" smtClean="0">
                <a:solidFill>
                  <a:prstClr val="black"/>
                </a:solidFill>
                <a:latin typeface="Calibri"/>
                <a:ea typeface="ＭＳ Ｐゴシック"/>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latin typeface="Calibri"/>
                <a:ea typeface="ＭＳ Ｐゴシック"/>
              </a:rPr>
              <a:t>Amplifier ×3</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15" name="正方形/長方形 14"/>
          <p:cNvSpPr/>
          <p:nvPr/>
        </p:nvSpPr>
        <p:spPr>
          <a:xfrm>
            <a:off x="2972962" y="5008738"/>
            <a:ext cx="1728192" cy="648072"/>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Pulse</a:t>
            </a:r>
            <a:r>
              <a:rPr kumimoji="0" lang="en-US" altLang="ja-JP" sz="1600" b="0" i="0" u="none" strike="noStrike" kern="0" cap="none" spc="0" normalizeH="0" noProof="0" dirty="0" smtClean="0">
                <a:ln>
                  <a:noFill/>
                </a:ln>
                <a:solidFill>
                  <a:prstClr val="black"/>
                </a:solidFill>
                <a:effectLst/>
                <a:uLnTx/>
                <a:uFillTx/>
                <a:latin typeface="Calibri"/>
                <a:ea typeface="ＭＳ Ｐゴシック"/>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baseline="0" dirty="0" smtClean="0">
                <a:solidFill>
                  <a:prstClr val="black"/>
                </a:solidFill>
                <a:latin typeface="Calibri"/>
                <a:ea typeface="ＭＳ Ｐゴシック"/>
              </a:rPr>
              <a:t>Compression</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17" name="正方形/長方形 16"/>
          <p:cNvSpPr/>
          <p:nvPr/>
        </p:nvSpPr>
        <p:spPr>
          <a:xfrm>
            <a:off x="2972962" y="3654861"/>
            <a:ext cx="1713644" cy="892211"/>
          </a:xfrm>
          <a:prstGeom prst="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Yb:YAG</a:t>
            </a:r>
            <a:endPar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latin typeface="Calibri"/>
                <a:ea typeface="ＭＳ Ｐゴシック"/>
              </a:rPr>
              <a:t>Regenerative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Amplifier</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19" name="正方形/長方形 18"/>
          <p:cNvSpPr/>
          <p:nvPr/>
        </p:nvSpPr>
        <p:spPr>
          <a:xfrm>
            <a:off x="2720644" y="896431"/>
            <a:ext cx="1442559" cy="648072"/>
          </a:xfrm>
          <a:prstGeom prst="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lvl="0" algn="ctr">
              <a:defRPr/>
            </a:pPr>
            <a:r>
              <a:rPr kumimoji="0" lang="en-US" altLang="ja-JP" sz="1600" kern="0" dirty="0" err="1">
                <a:solidFill>
                  <a:prstClr val="black"/>
                </a:solidFill>
              </a:rPr>
              <a:t>Yb</a:t>
            </a:r>
            <a:r>
              <a:rPr kumimoji="0" lang="en-US" altLang="ja-JP" sz="1600" kern="0" dirty="0">
                <a:solidFill>
                  <a:prstClr val="black"/>
                </a:solidFill>
              </a:rPr>
              <a:t> Fiber Amplifier </a:t>
            </a:r>
            <a:endParaRPr kumimoji="0" lang="en-US" altLang="ja-JP" sz="1600" kern="0" dirty="0" smtClean="0">
              <a:solidFill>
                <a:prstClr val="black"/>
              </a:solidFill>
              <a:latin typeface="Calibri"/>
              <a:ea typeface="ＭＳ Ｐゴシック"/>
            </a:endParaRPr>
          </a:p>
        </p:txBody>
      </p:sp>
      <p:sp>
        <p:nvSpPr>
          <p:cNvPr id="20" name="正方形/長方形 19"/>
          <p:cNvSpPr/>
          <p:nvPr/>
        </p:nvSpPr>
        <p:spPr>
          <a:xfrm>
            <a:off x="550285" y="896431"/>
            <a:ext cx="1440160" cy="648072"/>
          </a:xfrm>
          <a:prstGeom prst="rect">
            <a:avLst/>
          </a:prstGeom>
          <a:solidFill>
            <a:schemeClr val="accent2">
              <a:lumMod val="40000"/>
              <a:lumOff val="60000"/>
            </a:schemeClr>
          </a:solidFill>
          <a:ln w="25400" cap="flat" cmpd="sng" algn="ctr">
            <a:solidFill>
              <a:srgbClr val="4F81B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rPr>
              <a:t>Yb</a:t>
            </a:r>
            <a:r>
              <a:rPr kumimoji="0" lang="en-US" altLang="ja-JP" sz="1600" b="0" i="0" u="none" strike="noStrike" kern="0" cap="none" spc="0" normalizeH="0" noProof="0" dirty="0" smtClean="0">
                <a:ln>
                  <a:noFill/>
                </a:ln>
                <a:solidFill>
                  <a:prstClr val="black"/>
                </a:solidFill>
                <a:effectLst/>
                <a:uLnTx/>
                <a:uFillTx/>
                <a:latin typeface="Calibri"/>
                <a:ea typeface="ＭＳ Ｐゴシック"/>
              </a:rPr>
              <a:t> Fiber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baseline="0" dirty="0" smtClean="0">
                <a:solidFill>
                  <a:prstClr val="black"/>
                </a:solidFill>
                <a:latin typeface="Calibri"/>
                <a:ea typeface="ＭＳ Ｐゴシック"/>
              </a:rPr>
              <a:t>Oscillator</a:t>
            </a:r>
            <a:endParaRPr kumimoji="0" lang="en-US" altLang="ja-JP" sz="1600" b="0" i="0" u="none" strike="noStrike" kern="0" cap="none" spc="0" normalizeH="0" baseline="0" noProof="0" dirty="0" smtClean="0">
              <a:ln>
                <a:noFill/>
              </a:ln>
              <a:solidFill>
                <a:prstClr val="black"/>
              </a:solidFill>
              <a:effectLst/>
              <a:uLnTx/>
              <a:uFillTx/>
              <a:latin typeface="Calibri"/>
              <a:ea typeface="ＭＳ Ｐゴシック"/>
            </a:endParaRPr>
          </a:p>
        </p:txBody>
      </p:sp>
      <p:sp>
        <p:nvSpPr>
          <p:cNvPr id="21" name="正方形/長方形 20"/>
          <p:cNvSpPr/>
          <p:nvPr/>
        </p:nvSpPr>
        <p:spPr>
          <a:xfrm>
            <a:off x="2555776" y="1974658"/>
            <a:ext cx="1819508" cy="744924"/>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a:t>
            </a: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 Fiber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Amplifier </a:t>
            </a:r>
            <a:r>
              <a:rPr kumimoji="0" lang="en-US" altLang="ja-JP" sz="1600" kern="0" dirty="0" smtClean="0">
                <a:solidFill>
                  <a:prstClr val="black"/>
                </a:solidFill>
                <a:latin typeface="Calibri"/>
                <a:ea typeface="ＭＳ Ｐゴシック"/>
              </a:rPr>
              <a:t>x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(20W +</a:t>
            </a:r>
            <a:r>
              <a:rPr kumimoji="0" lang="en-US" altLang="ja-JP" sz="1600" b="0" i="0" u="none" strike="noStrike" kern="0" cap="none" spc="0" normalizeH="0" noProof="0" dirty="0" smtClean="0">
                <a:ln>
                  <a:noFill/>
                </a:ln>
                <a:solidFill>
                  <a:prstClr val="black"/>
                </a:solidFill>
                <a:effectLst/>
                <a:uLnTx/>
                <a:uFillTx/>
                <a:latin typeface="Calibri"/>
                <a:ea typeface="ＭＳ Ｐゴシック"/>
                <a:cs typeface="+mn-cs"/>
              </a:rPr>
              <a:t> 70W pump</a:t>
            </a: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22" name="テキスト ボックス 21"/>
          <p:cNvSpPr txBox="1"/>
          <p:nvPr/>
        </p:nvSpPr>
        <p:spPr>
          <a:xfrm>
            <a:off x="395536" y="2748990"/>
            <a:ext cx="216023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kern="0" dirty="0" smtClean="0">
                <a:solidFill>
                  <a:prstClr val="black"/>
                </a:solidFill>
                <a:ea typeface="ＭＳ Ｐゴシック"/>
              </a:rPr>
              <a:t>λ</a:t>
            </a:r>
            <a:r>
              <a:rPr kumimoji="0" lang="en-US" altLang="ja-JP" kern="0" cap="all" baseline="-25000" dirty="0" smtClean="0">
                <a:solidFill>
                  <a:prstClr val="black"/>
                </a:solidFill>
                <a:ea typeface="ＭＳ Ｐゴシック"/>
              </a:rPr>
              <a:t>0</a:t>
            </a:r>
            <a:r>
              <a:rPr kumimoji="0" lang="ja-JP" altLang="en-US" kern="0" dirty="0" smtClean="0">
                <a:solidFill>
                  <a:prstClr val="black"/>
                </a:solidFill>
                <a:ea typeface="ＭＳ Ｐゴシック"/>
              </a:rPr>
              <a:t>→</a:t>
            </a:r>
            <a:r>
              <a:rPr kumimoji="0" lang="en-US" altLang="ja-JP" kern="0" dirty="0" smtClean="0">
                <a:solidFill>
                  <a:prstClr val="black"/>
                </a:solidFill>
                <a:ea typeface="ＭＳ Ｐゴシック"/>
              </a:rPr>
              <a:t>1030 - 1040nm</a:t>
            </a:r>
            <a:endParaRPr kumimoji="0" lang="en-US" altLang="ja-JP" sz="1800" b="0" i="0" u="none" strike="noStrike" kern="0" cap="none" spc="0" normalizeH="0" baseline="0" noProof="0" dirty="0" smtClean="0">
              <a:ln>
                <a:noFill/>
              </a:ln>
              <a:solidFill>
                <a:prstClr val="black"/>
              </a:solidFill>
              <a:effectLst/>
              <a:uLnTx/>
              <a:uFillTx/>
              <a:ea typeface="ＭＳ Ｐゴシック"/>
            </a:endParaRPr>
          </a:p>
        </p:txBody>
      </p:sp>
      <p:sp>
        <p:nvSpPr>
          <p:cNvPr id="24" name="正方形/長方形 23"/>
          <p:cNvSpPr/>
          <p:nvPr/>
        </p:nvSpPr>
        <p:spPr>
          <a:xfrm>
            <a:off x="5099307" y="4995008"/>
            <a:ext cx="1728192" cy="648072"/>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latin typeface="Calibri"/>
                <a:ea typeface="ＭＳ Ｐゴシック"/>
              </a:rPr>
              <a:t>Rotating </a:t>
            </a: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Yb:YAG</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39" name="テキスト ボックス 38"/>
          <p:cNvSpPr txBox="1"/>
          <p:nvPr/>
        </p:nvSpPr>
        <p:spPr>
          <a:xfrm>
            <a:off x="2267744" y="3212976"/>
            <a:ext cx="2106502" cy="400110"/>
          </a:xfrm>
          <a:prstGeom prst="rect">
            <a:avLst/>
          </a:prstGeom>
          <a:noFill/>
        </p:spPr>
        <p:txBody>
          <a:bodyPr wrap="square" rtlCol="0">
            <a:spAutoFit/>
          </a:bodyPr>
          <a:lstStyle/>
          <a:p>
            <a:r>
              <a:rPr kumimoji="1" lang="en-US" altLang="ja-JP" sz="2000" dirty="0" err="1" smtClean="0">
                <a:solidFill>
                  <a:srgbClr val="0070C0"/>
                </a:solidFill>
              </a:rPr>
              <a:t>Yb:YAG</a:t>
            </a:r>
            <a:r>
              <a:rPr lang="ja-JP" altLang="en-US" sz="2000" dirty="0">
                <a:solidFill>
                  <a:srgbClr val="0070C0"/>
                </a:solidFill>
              </a:rPr>
              <a:t> </a:t>
            </a:r>
            <a:r>
              <a:rPr lang="en-US" altLang="ja-JP" sz="2000" dirty="0" smtClean="0">
                <a:solidFill>
                  <a:srgbClr val="0070C0"/>
                </a:solidFill>
              </a:rPr>
              <a:t>laser</a:t>
            </a:r>
            <a:endParaRPr kumimoji="1" lang="ja-JP" altLang="en-US" sz="2000" dirty="0">
              <a:solidFill>
                <a:srgbClr val="0070C0"/>
              </a:solidFill>
            </a:endParaRPr>
          </a:p>
        </p:txBody>
      </p:sp>
      <p:cxnSp>
        <p:nvCxnSpPr>
          <p:cNvPr id="49" name="直線矢印コネクタ 48"/>
          <p:cNvCxnSpPr>
            <a:stCxn id="20" idx="3"/>
            <a:endCxn id="12" idx="1"/>
          </p:cNvCxnSpPr>
          <p:nvPr/>
        </p:nvCxnSpPr>
        <p:spPr>
          <a:xfrm>
            <a:off x="1990445" y="1220467"/>
            <a:ext cx="2604806" cy="16460"/>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12" idx="1"/>
          </p:cNvCxnSpPr>
          <p:nvPr/>
        </p:nvCxnSpPr>
        <p:spPr>
          <a:xfrm flipH="1">
            <a:off x="1981709" y="1236927"/>
            <a:ext cx="2613542" cy="737731"/>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13" idx="3"/>
            <a:endCxn id="21" idx="1"/>
          </p:cNvCxnSpPr>
          <p:nvPr/>
        </p:nvCxnSpPr>
        <p:spPr>
          <a:xfrm flipV="1">
            <a:off x="1981709" y="2347120"/>
            <a:ext cx="574067" cy="6515"/>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stCxn id="36" idx="2"/>
            <a:endCxn id="73" idx="0"/>
          </p:cNvCxnSpPr>
          <p:nvPr/>
        </p:nvCxnSpPr>
        <p:spPr>
          <a:xfrm flipH="1">
            <a:off x="7705155" y="2708849"/>
            <a:ext cx="209436" cy="334028"/>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17" idx="3"/>
            <a:endCxn id="14" idx="1"/>
          </p:cNvCxnSpPr>
          <p:nvPr/>
        </p:nvCxnSpPr>
        <p:spPr>
          <a:xfrm flipV="1">
            <a:off x="4686606" y="4094674"/>
            <a:ext cx="411135" cy="6293"/>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a:stCxn id="14" idx="2"/>
            <a:endCxn id="24" idx="0"/>
          </p:cNvCxnSpPr>
          <p:nvPr/>
        </p:nvCxnSpPr>
        <p:spPr>
          <a:xfrm>
            <a:off x="5961837" y="4547072"/>
            <a:ext cx="1566" cy="447936"/>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24" idx="1"/>
            <a:endCxn id="15" idx="3"/>
          </p:cNvCxnSpPr>
          <p:nvPr/>
        </p:nvCxnSpPr>
        <p:spPr>
          <a:xfrm flipH="1">
            <a:off x="4701154" y="5319044"/>
            <a:ext cx="398153" cy="13730"/>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2312947" y="3243939"/>
            <a:ext cx="0" cy="36914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572739" y="1544502"/>
            <a:ext cx="133496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smtClean="0">
                <a:ln>
                  <a:noFill/>
                </a:ln>
                <a:solidFill>
                  <a:prstClr val="black"/>
                </a:solidFill>
                <a:effectLst/>
                <a:uLnTx/>
                <a:uFillTx/>
                <a:ea typeface="ＭＳ Ｐゴシック"/>
              </a:rPr>
              <a:t>f</a:t>
            </a:r>
            <a:r>
              <a:rPr kumimoji="0" lang="en-US" altLang="ja-JP" sz="1800" b="0" i="0" u="none" strike="noStrike" kern="0" cap="none" spc="0" normalizeH="0" baseline="-25000" noProof="0" dirty="0" err="1" smtClean="0">
                <a:ln>
                  <a:noFill/>
                </a:ln>
                <a:solidFill>
                  <a:prstClr val="black"/>
                </a:solidFill>
                <a:effectLst/>
                <a:uLnTx/>
                <a:uFillTx/>
                <a:ea typeface="ＭＳ Ｐゴシック"/>
              </a:rPr>
              <a:t>rep</a:t>
            </a:r>
            <a:r>
              <a:rPr kumimoji="0" lang="en-US" altLang="ja-JP" sz="1800" b="0" i="0" u="none" strike="noStrike" kern="0" cap="none" spc="0" normalizeH="0" baseline="0" noProof="0" dirty="0" smtClean="0">
                <a:ln>
                  <a:noFill/>
                </a:ln>
                <a:solidFill>
                  <a:prstClr val="black"/>
                </a:solidFill>
                <a:effectLst/>
                <a:uLnTx/>
                <a:uFillTx/>
                <a:ea typeface="ＭＳ Ｐゴシック"/>
              </a:rPr>
              <a:t>=52MHz</a:t>
            </a:r>
          </a:p>
        </p:txBody>
      </p:sp>
      <p:sp>
        <p:nvSpPr>
          <p:cNvPr id="36" name="正方形/長方形 35"/>
          <p:cNvSpPr/>
          <p:nvPr/>
        </p:nvSpPr>
        <p:spPr>
          <a:xfrm>
            <a:off x="6981173" y="1963925"/>
            <a:ext cx="1866836" cy="744924"/>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a:t>
            </a: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 Fiber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Amplifier</a:t>
            </a:r>
            <a:endParaRPr kumimoji="0" lang="en-US" altLang="ja-JP" sz="1600" kern="0" dirty="0" smtClean="0">
              <a:solidFill>
                <a:prstClr val="black"/>
              </a:solidFill>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t>
            </a:r>
            <a:r>
              <a:rPr kumimoji="0" lang="en-US" altLang="ja-JP" sz="1600" b="0" i="0" u="none" strike="noStrike" kern="0" cap="none" spc="0" normalizeH="0" noProof="0" dirty="0" smtClean="0">
                <a:ln>
                  <a:noFill/>
                </a:ln>
                <a:solidFill>
                  <a:prstClr val="black"/>
                </a:solidFill>
                <a:effectLst/>
                <a:uLnTx/>
                <a:uFillTx/>
                <a:latin typeface="Calibri"/>
                <a:ea typeface="ＭＳ Ｐゴシック"/>
                <a:cs typeface="+mn-cs"/>
              </a:rPr>
              <a:t>70W pump</a:t>
            </a: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sp>
        <p:nvSpPr>
          <p:cNvPr id="38" name="正方形/長方形 37"/>
          <p:cNvSpPr/>
          <p:nvPr/>
        </p:nvSpPr>
        <p:spPr>
          <a:xfrm>
            <a:off x="4807928" y="1963416"/>
            <a:ext cx="1866836" cy="744924"/>
          </a:xfrm>
          <a:prstGeom prst="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Pulse picker</a:t>
            </a:r>
          </a:p>
        </p:txBody>
      </p:sp>
      <p:cxnSp>
        <p:nvCxnSpPr>
          <p:cNvPr id="40" name="直線矢印コネクタ 39"/>
          <p:cNvCxnSpPr>
            <a:stCxn id="21" idx="3"/>
            <a:endCxn id="38" idx="1"/>
          </p:cNvCxnSpPr>
          <p:nvPr/>
        </p:nvCxnSpPr>
        <p:spPr>
          <a:xfrm flipV="1">
            <a:off x="4375284" y="2335878"/>
            <a:ext cx="432644" cy="11242"/>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38" idx="3"/>
            <a:endCxn id="36" idx="1"/>
          </p:cNvCxnSpPr>
          <p:nvPr/>
        </p:nvCxnSpPr>
        <p:spPr>
          <a:xfrm>
            <a:off x="6674764" y="2335878"/>
            <a:ext cx="306409" cy="509"/>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731945" y="2711718"/>
            <a:ext cx="237626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smtClean="0">
                <a:ln>
                  <a:noFill/>
                </a:ln>
                <a:solidFill>
                  <a:prstClr val="black"/>
                </a:solidFill>
                <a:effectLst/>
                <a:uLnTx/>
                <a:uFillTx/>
                <a:ea typeface="ＭＳ Ｐゴシック"/>
              </a:rPr>
              <a:t>f</a:t>
            </a:r>
            <a:r>
              <a:rPr kumimoji="0" lang="en-US" altLang="ja-JP" sz="1800" b="0" i="0" u="none" strike="noStrike" kern="0" cap="none" spc="0" normalizeH="0" baseline="-25000" noProof="0" dirty="0" err="1" smtClean="0">
                <a:ln>
                  <a:noFill/>
                </a:ln>
                <a:solidFill>
                  <a:prstClr val="black"/>
                </a:solidFill>
                <a:effectLst/>
                <a:uLnTx/>
                <a:uFillTx/>
                <a:ea typeface="ＭＳ Ｐゴシック"/>
              </a:rPr>
              <a:t>rep</a:t>
            </a:r>
            <a:r>
              <a:rPr kumimoji="0" lang="en-US" altLang="ja-JP" sz="1800" b="0" i="0" u="none" strike="noStrike" kern="0" cap="none" spc="0" normalizeH="0" baseline="0" noProof="0" dirty="0" smtClean="0">
                <a:ln>
                  <a:noFill/>
                </a:ln>
                <a:solidFill>
                  <a:prstClr val="black"/>
                </a:solidFill>
                <a:effectLst/>
                <a:uLnTx/>
                <a:uFillTx/>
                <a:ea typeface="ＭＳ Ｐゴシック"/>
              </a:rPr>
              <a:t>=10 MHz</a:t>
            </a:r>
            <a:r>
              <a:rPr kumimoji="0" lang="ja-JP" altLang="en-US" sz="1800" b="0" i="0" u="none" strike="noStrike" kern="0" cap="none" spc="0" normalizeH="0" baseline="0" noProof="0" dirty="0" smtClean="0">
                <a:ln>
                  <a:noFill/>
                </a:ln>
                <a:solidFill>
                  <a:prstClr val="black"/>
                </a:solidFill>
                <a:effectLst/>
                <a:uLnTx/>
                <a:uFillTx/>
                <a:ea typeface="ＭＳ Ｐゴシック"/>
              </a:rPr>
              <a:t>→</a:t>
            </a:r>
            <a:r>
              <a:rPr kumimoji="0" lang="en-US" altLang="ja-JP" kern="0" dirty="0" smtClean="0">
                <a:solidFill>
                  <a:prstClr val="black"/>
                </a:solidFill>
                <a:ea typeface="ＭＳ Ｐゴシック"/>
              </a:rPr>
              <a:t>50 </a:t>
            </a:r>
            <a:r>
              <a:rPr kumimoji="0" lang="en-US" altLang="ja-JP" sz="1800" b="0" i="0" u="none" strike="noStrike" kern="0" cap="none" spc="0" normalizeH="0" baseline="0" noProof="0" dirty="0" smtClean="0">
                <a:ln>
                  <a:noFill/>
                </a:ln>
                <a:solidFill>
                  <a:prstClr val="black"/>
                </a:solidFill>
                <a:effectLst/>
                <a:uLnTx/>
                <a:uFillTx/>
                <a:ea typeface="ＭＳ Ｐゴシック"/>
              </a:rPr>
              <a:t>Hz</a:t>
            </a:r>
          </a:p>
        </p:txBody>
      </p:sp>
      <p:cxnSp>
        <p:nvCxnSpPr>
          <p:cNvPr id="57" name="直線矢印コネクタ 56"/>
          <p:cNvCxnSpPr>
            <a:stCxn id="15" idx="2"/>
          </p:cNvCxnSpPr>
          <p:nvPr/>
        </p:nvCxnSpPr>
        <p:spPr>
          <a:xfrm flipH="1">
            <a:off x="3829784" y="5656810"/>
            <a:ext cx="7274" cy="404548"/>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2972962" y="6051490"/>
            <a:ext cx="1728192" cy="648072"/>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Wavelength</a:t>
            </a:r>
            <a:endParaRPr kumimoji="0" lang="en-US" altLang="ja-JP" sz="1600" kern="0" dirty="0">
              <a:solidFill>
                <a:prstClr val="black"/>
              </a:solidFill>
              <a:latin typeface="Calibri"/>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rPr>
              <a:t>conversion</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cxnSp>
        <p:nvCxnSpPr>
          <p:cNvPr id="64" name="直線矢印コネクタ 63"/>
          <p:cNvCxnSpPr>
            <a:stCxn id="62" idx="3"/>
          </p:cNvCxnSpPr>
          <p:nvPr/>
        </p:nvCxnSpPr>
        <p:spPr>
          <a:xfrm>
            <a:off x="4701154" y="6375526"/>
            <a:ext cx="446910" cy="0"/>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5121506" y="6218852"/>
            <a:ext cx="1572354" cy="369332"/>
          </a:xfrm>
          <a:prstGeom prst="rect">
            <a:avLst/>
          </a:prstGeom>
          <a:noFill/>
        </p:spPr>
        <p:txBody>
          <a:bodyPr wrap="none" rtlCol="0">
            <a:spAutoFit/>
          </a:bodyPr>
          <a:lstStyle/>
          <a:p>
            <a:r>
              <a:rPr lang="en-US" altLang="ja-JP" dirty="0"/>
              <a:t>A</a:t>
            </a:r>
            <a:r>
              <a:rPr kumimoji="1" lang="en-US" altLang="ja-JP" dirty="0" smtClean="0"/>
              <a:t> few </a:t>
            </a:r>
            <a:r>
              <a:rPr kumimoji="1" lang="en-US" altLang="ja-JP" dirty="0" err="1" smtClean="0"/>
              <a:t>mJ</a:t>
            </a:r>
            <a:r>
              <a:rPr kumimoji="1" lang="en-US" altLang="ja-JP" dirty="0" smtClean="0"/>
              <a:t> @ 25</a:t>
            </a:r>
            <a:endParaRPr kumimoji="1" lang="ja-JP" altLang="en-US" dirty="0"/>
          </a:p>
        </p:txBody>
      </p:sp>
      <p:sp>
        <p:nvSpPr>
          <p:cNvPr id="67" name="テキスト ボックス 66"/>
          <p:cNvSpPr txBox="1"/>
          <p:nvPr/>
        </p:nvSpPr>
        <p:spPr>
          <a:xfrm>
            <a:off x="3965275" y="5657920"/>
            <a:ext cx="2399503" cy="369332"/>
          </a:xfrm>
          <a:prstGeom prst="rect">
            <a:avLst/>
          </a:prstGeom>
          <a:noFill/>
        </p:spPr>
        <p:txBody>
          <a:bodyPr wrap="none" rtlCol="0">
            <a:spAutoFit/>
          </a:bodyPr>
          <a:lstStyle/>
          <a:p>
            <a:r>
              <a:rPr lang="en-US" altLang="ja-JP" dirty="0"/>
              <a:t>A</a:t>
            </a:r>
            <a:r>
              <a:rPr kumimoji="1" lang="en-US" altLang="ja-JP" dirty="0" smtClean="0"/>
              <a:t> few 10 </a:t>
            </a:r>
            <a:r>
              <a:rPr kumimoji="1" lang="en-US" altLang="ja-JP" dirty="0" err="1" smtClean="0"/>
              <a:t>mJ</a:t>
            </a:r>
            <a:r>
              <a:rPr kumimoji="1" lang="en-US" altLang="ja-JP" dirty="0" smtClean="0"/>
              <a:t> @ 1035nm</a:t>
            </a:r>
            <a:endParaRPr kumimoji="1" lang="ja-JP" altLang="en-US" dirty="0"/>
          </a:p>
        </p:txBody>
      </p:sp>
      <p:sp>
        <p:nvSpPr>
          <p:cNvPr id="73" name="正方形/長方形 72"/>
          <p:cNvSpPr/>
          <p:nvPr/>
        </p:nvSpPr>
        <p:spPr>
          <a:xfrm>
            <a:off x="6841373" y="3042877"/>
            <a:ext cx="1727563" cy="6830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6827968" y="3040958"/>
            <a:ext cx="1728192" cy="904797"/>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err="1" smtClean="0">
                <a:ln>
                  <a:noFill/>
                </a:ln>
                <a:solidFill>
                  <a:prstClr val="black"/>
                </a:solidFill>
                <a:effectLst/>
                <a:uLnTx/>
                <a:uFillTx/>
                <a:latin typeface="Calibri"/>
                <a:ea typeface="ＭＳ Ｐゴシック"/>
                <a:cs typeface="+mn-cs"/>
              </a:rPr>
              <a:t>Yb:YAG</a:t>
            </a:r>
            <a:endParaRPr kumimoji="0" lang="en-US" altLang="ja-JP" sz="1600" b="0" i="0" u="none" strike="noStrike" kern="0" cap="none" spc="0" normalizeH="0" baseline="0" noProof="0" dirty="0" smtClean="0">
              <a:ln>
                <a:noFill/>
              </a:ln>
              <a:solidFill>
                <a:prstClr val="black"/>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err="1" smtClean="0">
                <a:solidFill>
                  <a:prstClr val="black"/>
                </a:solidFill>
                <a:latin typeface="Calibri"/>
                <a:ea typeface="ＭＳ Ｐゴシック"/>
              </a:rPr>
              <a:t>Multipass</a:t>
            </a:r>
            <a:r>
              <a:rPr kumimoji="0" lang="en-US" altLang="ja-JP" sz="1600" kern="0" dirty="0" smtClean="0">
                <a:solidFill>
                  <a:prstClr val="black"/>
                </a:solidFill>
                <a:latin typeface="Calibri"/>
                <a:ea typeface="ＭＳ Ｐゴシック"/>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smtClean="0">
                <a:solidFill>
                  <a:prstClr val="black"/>
                </a:solidFill>
                <a:latin typeface="Calibri"/>
                <a:ea typeface="ＭＳ Ｐゴシック"/>
              </a:rPr>
              <a:t>Amplifier</a:t>
            </a:r>
            <a:endParaRPr kumimoji="0" lang="ja-JP" altLang="en-US" sz="1600" b="0" i="0" u="none" strike="noStrike" kern="0" cap="none" spc="0" normalizeH="0" baseline="0" noProof="0" dirty="0">
              <a:ln>
                <a:noFill/>
              </a:ln>
              <a:solidFill>
                <a:prstClr val="black"/>
              </a:solidFill>
              <a:effectLst/>
              <a:uLnTx/>
              <a:uFillTx/>
              <a:latin typeface="Calibri"/>
              <a:ea typeface="ＭＳ Ｐゴシック"/>
              <a:cs typeface="+mn-cs"/>
            </a:endParaRPr>
          </a:p>
        </p:txBody>
      </p:sp>
      <p:cxnSp>
        <p:nvCxnSpPr>
          <p:cNvPr id="78" name="直線矢印コネクタ 77"/>
          <p:cNvCxnSpPr>
            <a:stCxn id="74" idx="1"/>
          </p:cNvCxnSpPr>
          <p:nvPr/>
        </p:nvCxnSpPr>
        <p:spPr>
          <a:xfrm flipH="1">
            <a:off x="4686606" y="3493357"/>
            <a:ext cx="2141362" cy="161504"/>
          </a:xfrm>
          <a:prstGeom prst="straightConnector1">
            <a:avLst/>
          </a:prstGeom>
          <a:ln w="57150">
            <a:solidFill>
              <a:srgbClr val="FF0000">
                <a:alpha val="69804"/>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7678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00FF"/>
                </a:solidFill>
                <a:latin typeface="Marker Felt"/>
                <a:cs typeface="Marker Felt"/>
              </a:rPr>
              <a:t>IP orbit control</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normAutofit/>
          </a:bodyPr>
          <a:lstStyle/>
          <a:p>
            <a:r>
              <a:rPr kumimoji="1" lang="en-US" altLang="ja-JP" sz="2800" dirty="0" smtClean="0"/>
              <a:t>The IP orbit control to maintain an optimum beam collision is more difficult than the KEKB case.</a:t>
            </a:r>
          </a:p>
          <a:p>
            <a:endParaRPr lang="en-US" altLang="ja-JP" sz="2800" dirty="0"/>
          </a:p>
          <a:p>
            <a:endParaRPr kumimoji="1" lang="en-US" altLang="ja-JP" sz="2800" dirty="0" smtClean="0"/>
          </a:p>
          <a:p>
            <a:endParaRPr lang="en-US" altLang="ja-JP" sz="2800" dirty="0"/>
          </a:p>
          <a:p>
            <a:r>
              <a:rPr kumimoji="1" lang="en-US" altLang="ja-JP" sz="2800" dirty="0" smtClean="0"/>
              <a:t>IP orbit is very sensitive to the vibration of QCS (QC1, QC2) magnets.</a:t>
            </a:r>
            <a:endParaRPr kumimoji="1" lang="ja-JP" altLang="en-US" sz="2800" dirty="0"/>
          </a:p>
        </p:txBody>
      </p:sp>
      <p:graphicFrame>
        <p:nvGraphicFramePr>
          <p:cNvPr id="4" name="表 3"/>
          <p:cNvGraphicFramePr>
            <a:graphicFrameLocks noGrp="1"/>
          </p:cNvGraphicFramePr>
          <p:nvPr>
            <p:extLst>
              <p:ext uri="{D42A27DB-BD31-4B8C-83A1-F6EECF244321}">
                <p14:modId xmlns:p14="http://schemas.microsoft.com/office/powerpoint/2010/main" val="1268604284"/>
              </p:ext>
            </p:extLst>
          </p:nvPr>
        </p:nvGraphicFramePr>
        <p:xfrm>
          <a:off x="1384300" y="2641600"/>
          <a:ext cx="6096000" cy="1483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kumimoji="1" lang="ja-JP" altLang="en-US" dirty="0"/>
                    </a:p>
                  </a:txBody>
                  <a:tcPr/>
                </a:tc>
                <a:tc>
                  <a:txBody>
                    <a:bodyPr/>
                    <a:lstStyle/>
                    <a:p>
                      <a:r>
                        <a:rPr kumimoji="1" lang="en-US" altLang="ja-JP" dirty="0" smtClean="0"/>
                        <a:t>KEKB</a:t>
                      </a:r>
                      <a:endParaRPr kumimoji="1" lang="ja-JP" altLang="en-US" dirty="0"/>
                    </a:p>
                  </a:txBody>
                  <a:tcPr/>
                </a:tc>
                <a:tc>
                  <a:txBody>
                    <a:bodyPr/>
                    <a:lstStyle/>
                    <a:p>
                      <a:r>
                        <a:rPr kumimoji="1" lang="en-US" altLang="ja-JP" dirty="0" err="1" smtClean="0"/>
                        <a:t>SuperKEKB</a:t>
                      </a:r>
                      <a:endParaRPr kumimoji="1" lang="ja-JP" altLang="en-US" dirty="0"/>
                    </a:p>
                  </a:txBody>
                  <a:tcPr/>
                </a:tc>
              </a:tr>
              <a:tr h="370840">
                <a:tc>
                  <a:txBody>
                    <a:bodyPr/>
                    <a:lstStyle/>
                    <a:p>
                      <a:r>
                        <a:rPr kumimoji="1" lang="en-US" altLang="ja-JP" dirty="0" err="1" smtClean="0">
                          <a:latin typeface="Symbol" charset="2"/>
                          <a:cs typeface="Symbol" charset="2"/>
                        </a:rPr>
                        <a:t>e</a:t>
                      </a:r>
                      <a:r>
                        <a:rPr kumimoji="1" lang="en-US" altLang="ja-JP" baseline="-25000" dirty="0" err="1" smtClean="0"/>
                        <a:t>y</a:t>
                      </a:r>
                      <a:endParaRPr kumimoji="1" lang="ja-JP" altLang="en-US" baseline="-25000" dirty="0"/>
                    </a:p>
                  </a:txBody>
                  <a:tcPr/>
                </a:tc>
                <a:tc>
                  <a:txBody>
                    <a:bodyPr/>
                    <a:lstStyle/>
                    <a:p>
                      <a:r>
                        <a:rPr kumimoji="1" lang="en-US" altLang="ja-JP" dirty="0" smtClean="0"/>
                        <a:t>150pm</a:t>
                      </a:r>
                      <a:endParaRPr kumimoji="1" lang="ja-JP" altLang="en-US" dirty="0"/>
                    </a:p>
                  </a:txBody>
                  <a:tcPr/>
                </a:tc>
                <a:tc>
                  <a:txBody>
                    <a:bodyPr/>
                    <a:lstStyle/>
                    <a:p>
                      <a:r>
                        <a:rPr kumimoji="1" lang="en-US" altLang="ja-JP" dirty="0" smtClean="0"/>
                        <a:t>~8.6pm</a:t>
                      </a:r>
                      <a:r>
                        <a:rPr kumimoji="1" lang="en-US" altLang="ja-JP" baseline="0" dirty="0" smtClean="0"/>
                        <a:t> (LER)</a:t>
                      </a:r>
                      <a:endParaRPr kumimoji="1" lang="ja-JP" altLang="en-US" dirty="0"/>
                    </a:p>
                  </a:txBody>
                  <a:tcPr/>
                </a:tc>
              </a:tr>
              <a:tr h="370840">
                <a:tc>
                  <a:txBody>
                    <a:bodyPr/>
                    <a:lstStyle/>
                    <a:p>
                      <a:r>
                        <a:rPr kumimoji="1" lang="en-US" altLang="ja-JP" dirty="0" smtClean="0">
                          <a:latin typeface="Symbol" charset="2"/>
                          <a:cs typeface="Symbol" charset="2"/>
                        </a:rPr>
                        <a:t>b</a:t>
                      </a:r>
                      <a:r>
                        <a:rPr kumimoji="1" lang="en-US" altLang="ja-JP" baseline="-25000" dirty="0" smtClean="0"/>
                        <a:t>y</a:t>
                      </a:r>
                      <a:r>
                        <a:rPr kumimoji="1" lang="en-US" altLang="ja-JP" baseline="30000" dirty="0" smtClean="0"/>
                        <a:t>*</a:t>
                      </a:r>
                      <a:endParaRPr kumimoji="1" lang="ja-JP" altLang="en-US" baseline="30000" dirty="0"/>
                    </a:p>
                  </a:txBody>
                  <a:tcPr/>
                </a:tc>
                <a:tc>
                  <a:txBody>
                    <a:bodyPr/>
                    <a:lstStyle/>
                    <a:p>
                      <a:r>
                        <a:rPr kumimoji="1" lang="en-US" altLang="ja-JP" dirty="0" smtClean="0"/>
                        <a:t>5.9mm</a:t>
                      </a:r>
                      <a:endParaRPr kumimoji="1" lang="ja-JP" altLang="en-US" dirty="0"/>
                    </a:p>
                  </a:txBody>
                  <a:tcPr/>
                </a:tc>
                <a:tc>
                  <a:txBody>
                    <a:bodyPr/>
                    <a:lstStyle/>
                    <a:p>
                      <a:r>
                        <a:rPr kumimoji="1" lang="en-US" altLang="ja-JP" dirty="0" smtClean="0"/>
                        <a:t>0.27mm(LER)</a:t>
                      </a:r>
                      <a:endParaRPr kumimoji="1" lang="ja-JP" altLang="en-US" dirty="0"/>
                    </a:p>
                  </a:txBody>
                  <a:tcPr/>
                </a:tc>
              </a:tr>
              <a:tr h="370840">
                <a:tc>
                  <a:txBody>
                    <a:bodyPr/>
                    <a:lstStyle/>
                    <a:p>
                      <a:r>
                        <a:rPr kumimoji="1" lang="en-US" altLang="ja-JP" dirty="0" err="1" smtClean="0">
                          <a:latin typeface="Symbol" charset="2"/>
                          <a:cs typeface="Symbol" charset="2"/>
                        </a:rPr>
                        <a:t>s</a:t>
                      </a:r>
                      <a:r>
                        <a:rPr kumimoji="1" lang="en-US" altLang="ja-JP" baseline="-25000" dirty="0" err="1" smtClean="0"/>
                        <a:t>y</a:t>
                      </a:r>
                      <a:r>
                        <a:rPr kumimoji="1" lang="en-US" altLang="ja-JP" baseline="30000" dirty="0" smtClean="0"/>
                        <a:t>*</a:t>
                      </a:r>
                      <a:endParaRPr kumimoji="1" lang="ja-JP" altLang="en-US" baseline="30000" dirty="0"/>
                    </a:p>
                  </a:txBody>
                  <a:tcPr/>
                </a:tc>
                <a:tc>
                  <a:txBody>
                    <a:bodyPr/>
                    <a:lstStyle/>
                    <a:p>
                      <a:r>
                        <a:rPr kumimoji="1" lang="en-US" altLang="ja-JP" dirty="0" smtClean="0"/>
                        <a:t>940nm</a:t>
                      </a:r>
                      <a:endParaRPr kumimoji="1" lang="ja-JP" altLang="en-US" dirty="0"/>
                    </a:p>
                  </a:txBody>
                  <a:tcPr/>
                </a:tc>
                <a:tc>
                  <a:txBody>
                    <a:bodyPr/>
                    <a:lstStyle/>
                    <a:p>
                      <a:r>
                        <a:rPr kumimoji="1" lang="en-US" altLang="ja-JP" dirty="0" smtClean="0"/>
                        <a:t>48nm</a:t>
                      </a:r>
                      <a:endParaRPr kumimoji="1" lang="ja-JP" altLang="en-US" dirty="0"/>
                    </a:p>
                  </a:txBody>
                  <a:tcPr/>
                </a:tc>
              </a:tr>
            </a:tbl>
          </a:graphicData>
        </a:graphic>
      </p:graphicFrame>
    </p:spTree>
    <p:extLst>
      <p:ext uri="{BB962C8B-B14F-4D97-AF65-F5344CB8AC3E}">
        <p14:creationId xmlns:p14="http://schemas.microsoft.com/office/powerpoint/2010/main" val="167091402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Autofit/>
          </a:bodyPr>
          <a:lstStyle/>
          <a:p>
            <a:pPr fontAlgn="auto">
              <a:spcAft>
                <a:spcPts val="0"/>
              </a:spcAft>
              <a:defRPr/>
            </a:pPr>
            <a:r>
              <a:rPr lang="en-US" altLang="ja-JP" sz="2800" dirty="0">
                <a:solidFill>
                  <a:srgbClr val="0000FF"/>
                </a:solidFill>
                <a:latin typeface="Marker Felt"/>
                <a:cs typeface="Marker Felt"/>
              </a:rPr>
              <a:t>QCSL vertical position oscillation (measurement) and orbit </a:t>
            </a:r>
            <a:r>
              <a:rPr lang="en-US" altLang="ja-JP" sz="3600" dirty="0">
                <a:solidFill>
                  <a:srgbClr val="0000FF"/>
                </a:solidFill>
                <a:latin typeface="Marker Felt"/>
                <a:cs typeface="Marker Felt"/>
              </a:rPr>
              <a:t>change</a:t>
            </a:r>
            <a:r>
              <a:rPr lang="en-US" altLang="ja-JP" sz="2800" dirty="0">
                <a:solidFill>
                  <a:srgbClr val="0000FF"/>
                </a:solidFill>
                <a:latin typeface="Marker Felt"/>
                <a:cs typeface="Marker Felt"/>
              </a:rPr>
              <a:t> (tracking) :  </a:t>
            </a:r>
            <a:r>
              <a:rPr lang="en-US" altLang="ja-JP" sz="2800" dirty="0" err="1" smtClean="0">
                <a:solidFill>
                  <a:srgbClr val="0000FF"/>
                </a:solidFill>
                <a:latin typeface="Marker Felt"/>
                <a:cs typeface="Marker Felt"/>
              </a:rPr>
              <a:t>SuperKEKB</a:t>
            </a:r>
            <a:r>
              <a:rPr lang="en-US" altLang="ja-JP" sz="2800" dirty="0" smtClean="0">
                <a:solidFill>
                  <a:srgbClr val="0000FF"/>
                </a:solidFill>
                <a:latin typeface="Marker Felt"/>
                <a:cs typeface="Marker Felt"/>
              </a:rPr>
              <a:t> HER</a:t>
            </a:r>
            <a:endParaRPr lang="ja-JP" altLang="en-US" sz="2800" dirty="0">
              <a:solidFill>
                <a:srgbClr val="0000FF"/>
              </a:solidFill>
              <a:latin typeface="Marker Felt"/>
              <a:cs typeface="Marker Felt"/>
            </a:endParaRPr>
          </a:p>
        </p:txBody>
      </p:sp>
      <p:sp>
        <p:nvSpPr>
          <p:cNvPr id="40962" name="テキスト プレースホルダー 4"/>
          <p:cNvSpPr>
            <a:spLocks noGrp="1"/>
          </p:cNvSpPr>
          <p:nvPr>
            <p:ph type="body" idx="1"/>
          </p:nvPr>
        </p:nvSpPr>
        <p:spPr>
          <a:xfrm>
            <a:off x="631825" y="1709738"/>
            <a:ext cx="3567113" cy="831850"/>
          </a:xfrm>
        </p:spPr>
        <p:txBody>
          <a:bodyPr rtlCol="0">
            <a:normAutofit lnSpcReduction="10000"/>
          </a:bodyPr>
          <a:lstStyle/>
          <a:p>
            <a:pPr fontAlgn="auto">
              <a:spcAft>
                <a:spcPts val="0"/>
              </a:spcAft>
              <a:buFont typeface="Arial"/>
              <a:buNone/>
              <a:defRPr/>
            </a:pPr>
            <a:r>
              <a:rPr lang="en-US" altLang="ja-JP" dirty="0" smtClean="0">
                <a:latin typeface="Calisto MT" charset="0"/>
                <a:ea typeface="ＭＳ 明朝" charset="0"/>
                <a:cs typeface="ＭＳ 明朝" charset="0"/>
              </a:rPr>
              <a:t>Vertical orbit at IP</a:t>
            </a:r>
          </a:p>
          <a:p>
            <a:pPr fontAlgn="auto">
              <a:spcAft>
                <a:spcPts val="0"/>
              </a:spcAft>
              <a:buFont typeface="Arial"/>
              <a:buNone/>
              <a:defRPr/>
            </a:pPr>
            <a:r>
              <a:rPr lang="en-US" altLang="ja-JP" dirty="0" smtClean="0">
                <a:latin typeface="Calisto MT" charset="0"/>
                <a:ea typeface="ＭＳ 明朝" charset="0"/>
                <a:cs typeface="ＭＳ 明朝" charset="0"/>
              </a:rPr>
              <a:t>(simulation)</a:t>
            </a:r>
            <a:endParaRPr lang="ja-JP" altLang="en-US" dirty="0" smtClean="0">
              <a:latin typeface="Calisto MT" charset="0"/>
              <a:ea typeface="ＭＳ 明朝" charset="0"/>
              <a:cs typeface="ＭＳ 明朝" charset="0"/>
            </a:endParaRPr>
          </a:p>
        </p:txBody>
      </p:sp>
      <p:sp>
        <p:nvSpPr>
          <p:cNvPr id="19459" name="テキスト プレースホルダー 6"/>
          <p:cNvSpPr>
            <a:spLocks noGrp="1"/>
          </p:cNvSpPr>
          <p:nvPr>
            <p:ph type="body" sz="quarter" idx="3"/>
          </p:nvPr>
        </p:nvSpPr>
        <p:spPr>
          <a:xfrm>
            <a:off x="4945063" y="1798638"/>
            <a:ext cx="3567112" cy="831850"/>
          </a:xfrm>
        </p:spPr>
        <p:txBody>
          <a:bodyPr>
            <a:normAutofit fontScale="85000" lnSpcReduction="20000"/>
          </a:bodyPr>
          <a:lstStyle/>
          <a:p>
            <a:r>
              <a:rPr lang="en-US" altLang="ja-JP" sz="2000">
                <a:latin typeface="Calisto MT" charset="0"/>
                <a:ea typeface="ＭＳ 明朝" charset="0"/>
                <a:cs typeface="ＭＳ 明朝" charset="0"/>
              </a:rPr>
              <a:t>QCSL vertical position</a:t>
            </a:r>
          </a:p>
          <a:p>
            <a:r>
              <a:rPr lang="en-US" altLang="ja-JP" sz="2000">
                <a:latin typeface="Calisto MT" charset="0"/>
                <a:ea typeface="ＭＳ 明朝" charset="0"/>
                <a:cs typeface="ＭＳ 明朝" charset="0"/>
              </a:rPr>
              <a:t>(measurement)</a:t>
            </a:r>
          </a:p>
          <a:p>
            <a:r>
              <a:rPr lang="en-US" altLang="ja-JP" sz="2000">
                <a:latin typeface="Calisto MT" charset="0"/>
                <a:ea typeface="ＭＳ 明朝" charset="0"/>
                <a:cs typeface="ＭＳ 明朝" charset="0"/>
              </a:rPr>
              <a:t>-&gt; QC1L (HER)</a:t>
            </a:r>
            <a:endParaRPr lang="ja-JP" altLang="en-US" sz="2000">
              <a:latin typeface="Calisto MT" charset="0"/>
              <a:ea typeface="ＭＳ 明朝" charset="0"/>
              <a:cs typeface="ＭＳ 明朝" charset="0"/>
            </a:endParaRPr>
          </a:p>
        </p:txBody>
      </p:sp>
      <p:pic>
        <p:nvPicPr>
          <p:cNvPr id="19460" name="コンテンツ プレースホルダー 5"/>
          <p:cNvPicPr>
            <a:picLocks noGrp="1" noChangeAspect="1"/>
          </p:cNvPicPr>
          <p:nvPr>
            <p:ph sz="half" idx="2"/>
          </p:nvPr>
        </p:nvPicPr>
        <p:blipFill>
          <a:blip r:embed="rId2">
            <a:extLst>
              <a:ext uri="{28A0092B-C50C-407E-A947-70E740481C1C}">
                <a14:useLocalDpi xmlns:a14="http://schemas.microsoft.com/office/drawing/2010/main" val="0"/>
              </a:ext>
            </a:extLst>
          </a:blip>
          <a:srcRect t="-28860" b="-28860"/>
          <a:stretch>
            <a:fillRect/>
          </a:stretch>
        </p:blipFill>
        <p:spPr>
          <a:xfrm>
            <a:off x="631825" y="2590800"/>
            <a:ext cx="3567113" cy="3484563"/>
          </a:xfrm>
        </p:spPr>
      </p:pic>
      <p:pic>
        <p:nvPicPr>
          <p:cNvPr id="19461" name="コンテンツ プレースホルダー 9"/>
          <p:cNvPicPr>
            <a:picLocks noGrp="1" noChangeAspect="1"/>
          </p:cNvPicPr>
          <p:nvPr>
            <p:ph sz="quarter" idx="4"/>
          </p:nvPr>
        </p:nvPicPr>
        <p:blipFill>
          <a:blip r:embed="rId3">
            <a:extLst>
              <a:ext uri="{28A0092B-C50C-407E-A947-70E740481C1C}">
                <a14:useLocalDpi xmlns:a14="http://schemas.microsoft.com/office/drawing/2010/main" val="0"/>
              </a:ext>
            </a:extLst>
          </a:blip>
          <a:srcRect t="-27512" b="-27512"/>
          <a:stretch>
            <a:fillRect/>
          </a:stretch>
        </p:blipFill>
        <p:spPr>
          <a:xfrm>
            <a:off x="4945063" y="2590800"/>
            <a:ext cx="3567112" cy="3484563"/>
          </a:xfrm>
        </p:spPr>
      </p:pic>
      <p:cxnSp>
        <p:nvCxnSpPr>
          <p:cNvPr id="11" name="直線矢印コネクタ 10"/>
          <p:cNvCxnSpPr/>
          <p:nvPr/>
        </p:nvCxnSpPr>
        <p:spPr>
          <a:xfrm>
            <a:off x="3125788" y="3521075"/>
            <a:ext cx="0" cy="1257300"/>
          </a:xfrm>
          <a:prstGeom prst="straightConnector1">
            <a:avLst/>
          </a:prstGeom>
          <a:ln w="12700" cmpd="sng">
            <a:headEnd type="arrow"/>
            <a:tailEnd type="arrow"/>
          </a:ln>
        </p:spPr>
        <p:style>
          <a:lnRef idx="2">
            <a:schemeClr val="accent5"/>
          </a:lnRef>
          <a:fillRef idx="0">
            <a:schemeClr val="accent5"/>
          </a:fillRef>
          <a:effectRef idx="1">
            <a:schemeClr val="accent5"/>
          </a:effectRef>
          <a:fontRef idx="minor">
            <a:schemeClr val="tx1"/>
          </a:fontRef>
        </p:style>
      </p:cxnSp>
      <p:sp>
        <p:nvSpPr>
          <p:cNvPr id="19463" name="テキスト ボックス 12"/>
          <p:cNvSpPr txBox="1">
            <a:spLocks noChangeArrowheads="1"/>
          </p:cNvSpPr>
          <p:nvPr/>
        </p:nvSpPr>
        <p:spPr bwMode="auto">
          <a:xfrm>
            <a:off x="1985963" y="3249613"/>
            <a:ext cx="1835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latin typeface="Calisto MT" charset="0"/>
                <a:ea typeface="ＭＳ 明朝" charset="0"/>
                <a:cs typeface="ＭＳ 明朝" charset="0"/>
              </a:rPr>
              <a:t>200nm -&gt; ~4</a:t>
            </a:r>
            <a:r>
              <a:rPr lang="en-US" altLang="ja-JP" sz="1800" dirty="0">
                <a:latin typeface="Symbol" charset="0"/>
                <a:cs typeface="Symbol" charset="0"/>
              </a:rPr>
              <a:t>s</a:t>
            </a:r>
            <a:r>
              <a:rPr lang="en-US" altLang="ja-JP" sz="1800" baseline="-25000" dirty="0">
                <a:latin typeface="Calisto MT" charset="0"/>
                <a:ea typeface="ＭＳ 明朝" charset="0"/>
                <a:cs typeface="ＭＳ 明朝" charset="0"/>
              </a:rPr>
              <a:t>y</a:t>
            </a:r>
            <a:r>
              <a:rPr lang="en-US" altLang="ja-JP" sz="1800" dirty="0">
                <a:latin typeface="Calisto MT" charset="0"/>
                <a:ea typeface="ＭＳ 明朝" charset="0"/>
                <a:cs typeface="ＭＳ 明朝" charset="0"/>
              </a:rPr>
              <a:t>*</a:t>
            </a:r>
            <a:endParaRPr lang="ja-JP" altLang="en-US" sz="1800" dirty="0">
              <a:latin typeface="Calisto MT" charset="0"/>
              <a:ea typeface="ＭＳ 明朝" charset="0"/>
              <a:cs typeface="ＭＳ 明朝" charset="0"/>
            </a:endParaRPr>
          </a:p>
        </p:txBody>
      </p:sp>
      <p:sp>
        <p:nvSpPr>
          <p:cNvPr id="2" name="テキスト ボックス 1"/>
          <p:cNvSpPr txBox="1"/>
          <p:nvPr/>
        </p:nvSpPr>
        <p:spPr>
          <a:xfrm>
            <a:off x="191761" y="5880100"/>
            <a:ext cx="8740644" cy="830997"/>
          </a:xfrm>
          <a:prstGeom prst="rect">
            <a:avLst/>
          </a:prstGeom>
          <a:noFill/>
        </p:spPr>
        <p:txBody>
          <a:bodyPr wrap="none" rtlCol="0">
            <a:spAutoFit/>
          </a:bodyPr>
          <a:lstStyle/>
          <a:p>
            <a:r>
              <a:rPr kumimoji="1" lang="en-US" altLang="ja-JP" sz="2400" dirty="0" smtClean="0">
                <a:solidFill>
                  <a:srgbClr val="FF0000"/>
                </a:solidFill>
              </a:rPr>
              <a:t>If the QC1L magnets of </a:t>
            </a:r>
            <a:r>
              <a:rPr kumimoji="1" lang="en-US" altLang="ja-JP" sz="2400" dirty="0" err="1" smtClean="0">
                <a:solidFill>
                  <a:srgbClr val="FF0000"/>
                </a:solidFill>
              </a:rPr>
              <a:t>SuperKEKB</a:t>
            </a:r>
            <a:r>
              <a:rPr kumimoji="1" lang="en-US" altLang="ja-JP" sz="2400" dirty="0" smtClean="0">
                <a:solidFill>
                  <a:srgbClr val="FF0000"/>
                </a:solidFill>
              </a:rPr>
              <a:t> vibrates with the same amplitude </a:t>
            </a:r>
            <a:br>
              <a:rPr kumimoji="1" lang="en-US" altLang="ja-JP" sz="2400" dirty="0" smtClean="0">
                <a:solidFill>
                  <a:srgbClr val="FF0000"/>
                </a:solidFill>
              </a:rPr>
            </a:br>
            <a:r>
              <a:rPr kumimoji="1" lang="en-US" altLang="ja-JP" sz="2400" dirty="0" smtClean="0">
                <a:solidFill>
                  <a:srgbClr val="FF0000"/>
                </a:solidFill>
              </a:rPr>
              <a:t>of the QCSL of the KEKB, the orbit change at IP </a:t>
            </a:r>
            <a:r>
              <a:rPr lang="en-US" altLang="ja-JP" sz="2400" dirty="0" smtClean="0">
                <a:solidFill>
                  <a:srgbClr val="FF0000"/>
                </a:solidFill>
              </a:rPr>
              <a:t>amounts to 4</a:t>
            </a:r>
            <a:r>
              <a:rPr lang="en-US" altLang="ja-JP" sz="2400" dirty="0">
                <a:solidFill>
                  <a:srgbClr val="FF0000"/>
                </a:solidFill>
                <a:latin typeface="Symbol" charset="0"/>
                <a:cs typeface="Symbol" charset="0"/>
              </a:rPr>
              <a:t>s</a:t>
            </a:r>
            <a:r>
              <a:rPr lang="en-US" altLang="ja-JP" sz="2400" baseline="-25000" dirty="0">
                <a:solidFill>
                  <a:srgbClr val="FF0000"/>
                </a:solidFill>
                <a:latin typeface="Calisto MT" charset="0"/>
                <a:ea typeface="ＭＳ 明朝" charset="0"/>
                <a:cs typeface="ＭＳ 明朝" charset="0"/>
              </a:rPr>
              <a:t>y</a:t>
            </a:r>
            <a:r>
              <a:rPr lang="en-US" altLang="ja-JP" sz="2400" dirty="0" smtClean="0">
                <a:solidFill>
                  <a:srgbClr val="FF0000"/>
                </a:solidFill>
                <a:latin typeface="Calisto MT" charset="0"/>
                <a:ea typeface="ＭＳ 明朝" charset="0"/>
                <a:cs typeface="ＭＳ 明朝" charset="0"/>
              </a:rPr>
              <a:t>*.</a:t>
            </a:r>
            <a:endParaRPr kumimoji="1" lang="ja-JP" altLang="en-US" sz="2400" dirty="0">
              <a:solidFill>
                <a:srgbClr val="FF0000"/>
              </a:solidFill>
            </a:endParaRPr>
          </a:p>
        </p:txBody>
      </p:sp>
    </p:spTree>
    <p:extLst>
      <p:ext uri="{BB962C8B-B14F-4D97-AF65-F5344CB8AC3E}">
        <p14:creationId xmlns:p14="http://schemas.microsoft.com/office/powerpoint/2010/main" val="15167109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solidFill>
                  <a:srgbClr val="0000FF"/>
                </a:solidFill>
                <a:latin typeface="Marker Felt"/>
                <a:cs typeface="Marker Felt"/>
              </a:rPr>
              <a:t>Countermeasures</a:t>
            </a:r>
            <a:endParaRPr kumimoji="1" lang="ja-JP" altLang="en-US" dirty="0">
              <a:solidFill>
                <a:srgbClr val="0000FF"/>
              </a:solidFill>
              <a:latin typeface="Marker Felt"/>
              <a:cs typeface="Marker Felt"/>
            </a:endParaRPr>
          </a:p>
        </p:txBody>
      </p:sp>
      <p:sp>
        <p:nvSpPr>
          <p:cNvPr id="8" name="コンテンツ プレースホルダー 7"/>
          <p:cNvSpPr>
            <a:spLocks noGrp="1"/>
          </p:cNvSpPr>
          <p:nvPr>
            <p:ph idx="1"/>
          </p:nvPr>
        </p:nvSpPr>
        <p:spPr/>
        <p:txBody>
          <a:bodyPr/>
          <a:lstStyle/>
          <a:p>
            <a:r>
              <a:rPr kumimoji="1" lang="en-US" altLang="ja-JP" dirty="0" smtClean="0"/>
              <a:t>Reinforcement of supports for QCS magnets</a:t>
            </a:r>
          </a:p>
          <a:p>
            <a:r>
              <a:rPr lang="en-US" altLang="ja-JP" dirty="0" smtClean="0">
                <a:solidFill>
                  <a:srgbClr val="FF6600"/>
                </a:solidFill>
              </a:rPr>
              <a:t>Rely on the coherency of the oscillation of QC1P and QC1E (QC2P and QC1E).</a:t>
            </a:r>
          </a:p>
          <a:p>
            <a:r>
              <a:rPr kumimoji="1" lang="en-US" altLang="ja-JP" dirty="0" smtClean="0"/>
              <a:t>Fast orbit feedback</a:t>
            </a:r>
            <a:endParaRPr kumimoji="1" lang="ja-JP" altLang="en-US" dirty="0"/>
          </a:p>
        </p:txBody>
      </p:sp>
      <p:pic>
        <p:nvPicPr>
          <p:cNvPr id="9" name="図 8"/>
          <p:cNvPicPr>
            <a:picLocks noChangeAspect="1"/>
          </p:cNvPicPr>
          <p:nvPr/>
        </p:nvPicPr>
        <p:blipFill>
          <a:blip r:embed="rId2"/>
          <a:stretch>
            <a:fillRect/>
          </a:stretch>
        </p:blipFill>
        <p:spPr>
          <a:xfrm>
            <a:off x="916527" y="3912348"/>
            <a:ext cx="7651369" cy="2330273"/>
          </a:xfrm>
          <a:prstGeom prst="rect">
            <a:avLst/>
          </a:prstGeom>
        </p:spPr>
      </p:pic>
    </p:spTree>
    <p:extLst>
      <p:ext uri="{BB962C8B-B14F-4D97-AF65-F5344CB8AC3E}">
        <p14:creationId xmlns:p14="http://schemas.microsoft.com/office/powerpoint/2010/main" val="26331504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0090"/>
                </a:solidFill>
                <a:latin typeface="Marker Felt"/>
                <a:cs typeface="Marker Felt"/>
              </a:rPr>
              <a:t>Design of </a:t>
            </a:r>
            <a:r>
              <a:rPr lang="en-US" altLang="ja-JP" dirty="0" err="1" smtClean="0">
                <a:solidFill>
                  <a:srgbClr val="000090"/>
                </a:solidFill>
                <a:latin typeface="Marker Felt"/>
                <a:cs typeface="Marker Felt"/>
              </a:rPr>
              <a:t>SuperKEKB</a:t>
            </a:r>
            <a:endParaRPr kumimoji="1" lang="ja-JP" altLang="en-US" dirty="0">
              <a:solidFill>
                <a:srgbClr val="000090"/>
              </a:solidFill>
              <a:latin typeface="Marker Felt"/>
              <a:cs typeface="Marker Felt"/>
            </a:endParaRPr>
          </a:p>
        </p:txBody>
      </p:sp>
      <p:sp>
        <p:nvSpPr>
          <p:cNvPr id="5" name="テキスト プレースホルダー 4"/>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0065119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924" y="-220587"/>
            <a:ext cx="8229600" cy="1143000"/>
          </a:xfrm>
        </p:spPr>
        <p:txBody>
          <a:bodyPr/>
          <a:lstStyle/>
          <a:p>
            <a:r>
              <a:rPr lang="en-US" altLang="ja-JP" dirty="0" smtClean="0">
                <a:solidFill>
                  <a:srgbClr val="0000FF"/>
                </a:solidFill>
                <a:latin typeface="Marker Felt"/>
                <a:cs typeface="Marker Felt"/>
              </a:rPr>
              <a:t>Electron cloud issues</a:t>
            </a:r>
            <a:endParaRPr kumimoji="1" lang="ja-JP" altLang="en-US" sz="3200" dirty="0">
              <a:solidFill>
                <a:srgbClr val="0000FF"/>
              </a:solidFill>
              <a:latin typeface="Marker Felt"/>
              <a:cs typeface="Marker Felt"/>
            </a:endParaRPr>
          </a:p>
        </p:txBody>
      </p:sp>
      <p:sp>
        <p:nvSpPr>
          <p:cNvPr id="3" name="コンテンツ プレースホルダ 2"/>
          <p:cNvSpPr>
            <a:spLocks noGrp="1"/>
          </p:cNvSpPr>
          <p:nvPr>
            <p:ph idx="1"/>
          </p:nvPr>
        </p:nvSpPr>
        <p:spPr>
          <a:xfrm>
            <a:off x="614306" y="796025"/>
            <a:ext cx="8072494" cy="3667131"/>
          </a:xfrm>
        </p:spPr>
        <p:txBody>
          <a:bodyPr>
            <a:normAutofit/>
          </a:bodyPr>
          <a:lstStyle/>
          <a:p>
            <a:pPr>
              <a:lnSpc>
                <a:spcPct val="95000"/>
              </a:lnSpc>
              <a:spcBef>
                <a:spcPts val="0"/>
              </a:spcBef>
            </a:pPr>
            <a:r>
              <a:rPr lang="en-US" altLang="ja-JP" sz="2400" b="0" dirty="0" smtClean="0"/>
              <a:t>The single bunch instability is main concern.</a:t>
            </a:r>
          </a:p>
          <a:p>
            <a:pPr lvl="1">
              <a:lnSpc>
                <a:spcPct val="95000"/>
              </a:lnSpc>
              <a:spcBef>
                <a:spcPts val="0"/>
              </a:spcBef>
            </a:pPr>
            <a:r>
              <a:rPr lang="en-US" altLang="ja-JP" sz="2000" dirty="0" smtClean="0"/>
              <a:t>Leads to increase in </a:t>
            </a:r>
            <a:r>
              <a:rPr lang="en-US" altLang="ja-JP" sz="2000" dirty="0" err="1" smtClean="0"/>
              <a:t>emittance</a:t>
            </a:r>
            <a:endParaRPr lang="en-US" altLang="ja-JP" sz="2000" dirty="0" smtClean="0"/>
          </a:p>
          <a:p>
            <a:pPr lvl="1">
              <a:lnSpc>
                <a:spcPct val="95000"/>
              </a:lnSpc>
              <a:spcBef>
                <a:spcPts val="0"/>
              </a:spcBef>
            </a:pPr>
            <a:r>
              <a:rPr lang="en-US" altLang="ja-JP" sz="2000" b="0" dirty="0" smtClean="0"/>
              <a:t>Coupled bunch instabilities will be cured by feedback system.</a:t>
            </a:r>
          </a:p>
          <a:p>
            <a:pPr>
              <a:lnSpc>
                <a:spcPct val="95000"/>
              </a:lnSpc>
              <a:spcBef>
                <a:spcPts val="0"/>
              </a:spcBef>
            </a:pPr>
            <a:r>
              <a:rPr lang="en-US" altLang="ja-JP" sz="2400" dirty="0"/>
              <a:t>Simulation and calculation by </a:t>
            </a:r>
            <a:r>
              <a:rPr lang="en-US" altLang="ja-JP" sz="2400" dirty="0" err="1"/>
              <a:t>Ohmi</a:t>
            </a:r>
            <a:r>
              <a:rPr lang="en-US" altLang="ja-JP" sz="2400" dirty="0"/>
              <a:t>, et al.</a:t>
            </a:r>
            <a:endParaRPr lang="en-US" altLang="ja-JP" sz="2400" b="0" dirty="0" smtClean="0"/>
          </a:p>
        </p:txBody>
      </p:sp>
      <p:sp>
        <p:nvSpPr>
          <p:cNvPr id="6" name="スライド番号プレースホルダ 5"/>
          <p:cNvSpPr>
            <a:spLocks noGrp="1"/>
          </p:cNvSpPr>
          <p:nvPr>
            <p:ph type="sldNum" sz="quarter" idx="12"/>
          </p:nvPr>
        </p:nvSpPr>
        <p:spPr/>
        <p:txBody>
          <a:bodyPr/>
          <a:lstStyle/>
          <a:p>
            <a:fld id="{1AB4610A-7B83-4138-AFF8-D0E9316B21DE}" type="slidenum">
              <a:rPr lang="en-US" altLang="ja-JP" smtClean="0"/>
              <a:pPr/>
              <a:t>90</a:t>
            </a:fld>
            <a:endParaRPr lang="en-US" altLang="ja-JP"/>
          </a:p>
        </p:txBody>
      </p:sp>
      <p:pic>
        <p:nvPicPr>
          <p:cNvPr id="17" name="図 16" descr="equation.JPG"/>
          <p:cNvPicPr>
            <a:picLocks noChangeAspect="1"/>
          </p:cNvPicPr>
          <p:nvPr/>
        </p:nvPicPr>
        <p:blipFill>
          <a:blip r:embed="rId3" cstate="print"/>
          <a:stretch>
            <a:fillRect/>
          </a:stretch>
        </p:blipFill>
        <p:spPr>
          <a:xfrm>
            <a:off x="2132187" y="2629591"/>
            <a:ext cx="3160842" cy="1071570"/>
          </a:xfrm>
          <a:prstGeom prst="rect">
            <a:avLst/>
          </a:prstGeom>
          <a:ln w="3175">
            <a:solidFill>
              <a:sysClr val="windowText" lastClr="000000"/>
            </a:solidFill>
          </a:ln>
        </p:spPr>
      </p:pic>
      <p:pic>
        <p:nvPicPr>
          <p:cNvPr id="18" name="図 17" descr="equation_we.JPG"/>
          <p:cNvPicPr>
            <a:picLocks noChangeAspect="1"/>
          </p:cNvPicPr>
          <p:nvPr/>
        </p:nvPicPr>
        <p:blipFill>
          <a:blip r:embed="rId4" cstate="print"/>
          <a:stretch>
            <a:fillRect/>
          </a:stretch>
        </p:blipFill>
        <p:spPr>
          <a:xfrm>
            <a:off x="5654493" y="2630160"/>
            <a:ext cx="2407874" cy="850117"/>
          </a:xfrm>
          <a:prstGeom prst="rect">
            <a:avLst/>
          </a:prstGeom>
          <a:ln w="3175">
            <a:noFill/>
          </a:ln>
        </p:spPr>
      </p:pic>
      <p:graphicFrame>
        <p:nvGraphicFramePr>
          <p:cNvPr id="19" name="表 18"/>
          <p:cNvGraphicFramePr>
            <a:graphicFrameLocks noGrp="1"/>
          </p:cNvGraphicFramePr>
          <p:nvPr/>
        </p:nvGraphicFramePr>
        <p:xfrm>
          <a:off x="1500166" y="3703336"/>
          <a:ext cx="5248978" cy="2011680"/>
        </p:xfrm>
        <a:graphic>
          <a:graphicData uri="http://schemas.openxmlformats.org/drawingml/2006/table">
            <a:tbl>
              <a:tblPr/>
              <a:tblGrid>
                <a:gridCol w="889168"/>
                <a:gridCol w="908592"/>
                <a:gridCol w="830428"/>
                <a:gridCol w="943493"/>
                <a:gridCol w="1524016"/>
                <a:gridCol w="153281"/>
              </a:tblGrid>
              <a:tr h="139709">
                <a:tc>
                  <a:txBody>
                    <a:bodyPr/>
                    <a:lstStyle/>
                    <a:p>
                      <a:pPr algn="l" fontAlgn="ctr"/>
                      <a:r>
                        <a:rPr lang="en-US" sz="1200" b="0" i="0" u="none" strike="noStrike" dirty="0">
                          <a:solidFill>
                            <a:srgbClr val="000000"/>
                          </a:solidFill>
                          <a:latin typeface="Arial" pitchFamily="34" charset="0"/>
                          <a:cs typeface="Arial" pitchFamily="34" charset="0"/>
                        </a:rPr>
                        <a:t>      </a:t>
                      </a:r>
                      <a:r>
                        <a:rPr lang="en-US" sz="1200" b="0" i="1" u="none" strike="noStrike" dirty="0" smtClean="0">
                          <a:solidFill>
                            <a:srgbClr val="000000"/>
                          </a:solidFill>
                          <a:latin typeface="Arial" pitchFamily="34" charset="0"/>
                          <a:cs typeface="Arial" pitchFamily="34" charset="0"/>
                        </a:rPr>
                        <a:t>E</a:t>
                      </a:r>
                      <a:r>
                        <a:rPr lang="en-US" sz="1200" b="0" i="0" u="none" strike="noStrike" dirty="0" smtClean="0">
                          <a:solidFill>
                            <a:srgbClr val="000000"/>
                          </a:solidFill>
                          <a:latin typeface="Arial" pitchFamily="34" charset="0"/>
                          <a:cs typeface="Arial" pitchFamily="34" charset="0"/>
                        </a:rPr>
                        <a:t> </a:t>
                      </a:r>
                      <a:r>
                        <a:rPr lang="en-US" sz="1200" b="0" i="0" u="none" strike="noStrike" dirty="0">
                          <a:solidFill>
                            <a:srgbClr val="000000"/>
                          </a:solidFill>
                          <a:latin typeface="Arial" pitchFamily="34" charset="0"/>
                          <a:cs typeface="Arial" pitchFamily="34" charset="0"/>
                        </a:rPr>
                        <a:t>[</a:t>
                      </a:r>
                      <a:r>
                        <a:rPr lang="en-US" sz="1200" b="0" i="0" u="none" strike="noStrike" dirty="0" err="1">
                          <a:solidFill>
                            <a:srgbClr val="000000"/>
                          </a:solidFill>
                          <a:latin typeface="Arial" pitchFamily="34" charset="0"/>
                          <a:cs typeface="Arial" pitchFamily="34" charset="0"/>
                        </a:rPr>
                        <a:t>GeV</a:t>
                      </a:r>
                      <a:r>
                        <a:rPr lang="en-US" sz="1200" b="0" i="0" u="none" strike="noStrike" dirty="0">
                          <a:solidFill>
                            <a:srgbClr val="000000"/>
                          </a:solidFill>
                          <a:latin typeface="Arial" pitchFamily="34" charset="0"/>
                          <a:cs typeface="Arial" pitchFamily="34" charset="0"/>
                        </a:rPr>
                        <a:t>]</a:t>
                      </a:r>
                    </a:p>
                  </a:txBody>
                  <a:tcPr marL="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4.0</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FF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FF0000"/>
                        </a:solidFill>
                        <a:latin typeface="Arial" pitchFamily="34" charset="0"/>
                        <a:cs typeface="Arial" pitchFamily="34" charset="0"/>
                      </a:endParaRPr>
                    </a:p>
                  </a:txBody>
                  <a:tcPr marL="0" marR="0" marT="0" marB="0" anchor="ctr">
                    <a:lnL>
                      <a:noFill/>
                    </a:lnL>
                    <a:lnR>
                      <a:noFill/>
                    </a:lnR>
                    <a:lnT>
                      <a:noFill/>
                    </a:lnT>
                    <a:lnB>
                      <a:noFill/>
                    </a:lnB>
                  </a:tcPr>
                </a:tc>
                <a:tc gridSpan="2">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hMerge="1">
                  <a:txBody>
                    <a:bodyPr/>
                    <a:lstStyle/>
                    <a:p>
                      <a:pPr algn="l" fontAlgn="ctr"/>
                      <a:endParaRPr lang="ja-JP" altLang="en-US" sz="1200" b="0" i="0" u="none" strike="noStrike">
                        <a:solidFill>
                          <a:srgbClr val="000000"/>
                        </a:solidFill>
                        <a:latin typeface="ＭＳ Ｐゴシック"/>
                      </a:endParaRPr>
                    </a:p>
                  </a:txBody>
                  <a:tcPr marL="0" marR="0" marT="0" marB="0" anchor="ctr">
                    <a:lnL>
                      <a:noFill/>
                    </a:lnL>
                    <a:lnR>
                      <a:noFill/>
                    </a:lnR>
                    <a:lnT>
                      <a:noFill/>
                    </a:lnT>
                    <a:lnB>
                      <a:noFill/>
                    </a:lnB>
                  </a:tcPr>
                </a:tc>
              </a:tr>
              <a:tr h="139709">
                <a:tc>
                  <a:txBody>
                    <a:bodyPr/>
                    <a:lstStyle/>
                    <a:p>
                      <a:pPr algn="l" fontAlgn="ctr"/>
                      <a:r>
                        <a:rPr lang="en-US" sz="1200" b="0" i="1" u="none" strike="noStrike" dirty="0" smtClean="0">
                          <a:solidFill>
                            <a:srgbClr val="000000"/>
                          </a:solidFill>
                          <a:latin typeface="Symbol" pitchFamily="18" charset="2"/>
                          <a:cs typeface="Arial" pitchFamily="34" charset="0"/>
                        </a:rPr>
                        <a:t>g</a:t>
                      </a:r>
                      <a:endParaRPr lang="el-GR" sz="1200" b="0" i="1" u="none" strike="noStrike" dirty="0">
                        <a:solidFill>
                          <a:srgbClr val="000000"/>
                        </a:solidFill>
                        <a:latin typeface="Arial" pitchFamily="34" charset="0"/>
                        <a:cs typeface="Arial" pitchFamily="34" charset="0"/>
                      </a:endParaRPr>
                    </a:p>
                  </a:txBody>
                  <a:tcPr marL="34290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a:t>
                      </a:r>
                      <a:r>
                        <a:rPr lang="en-US" altLang="ja-JP" sz="1200" b="0" i="0" u="none" strike="noStrike" baseline="0" dirty="0" smtClean="0">
                          <a:solidFill>
                            <a:srgbClr val="000000"/>
                          </a:solidFill>
                          <a:latin typeface="Arial" pitchFamily="34" charset="0"/>
                          <a:cs typeface="Arial" pitchFamily="34" charset="0"/>
                        </a:rPr>
                        <a:t> </a:t>
                      </a:r>
                      <a:r>
                        <a:rPr lang="en-US" altLang="ja-JP" sz="1200" b="0" i="0" u="none" strike="noStrike" dirty="0" smtClean="0">
                          <a:solidFill>
                            <a:srgbClr val="000000"/>
                          </a:solidFill>
                          <a:latin typeface="Arial" pitchFamily="34" charset="0"/>
                          <a:cs typeface="Arial" pitchFamily="34" charset="0"/>
                        </a:rPr>
                        <a:t>7828</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err="1" smtClean="0">
                          <a:solidFill>
                            <a:srgbClr val="000000"/>
                          </a:solidFill>
                          <a:latin typeface="Arial" pitchFamily="34" charset="0"/>
                          <a:cs typeface="Arial" pitchFamily="34" charset="0"/>
                        </a:rPr>
                        <a:t>N</a:t>
                      </a:r>
                      <a:r>
                        <a:rPr lang="en-US" sz="1200" b="0" i="0" u="none" strike="noStrike" baseline="-25000" dirty="0" err="1" smtClean="0">
                          <a:solidFill>
                            <a:srgbClr val="000000"/>
                          </a:solidFill>
                          <a:latin typeface="Arial" pitchFamily="34" charset="0"/>
                          <a:cs typeface="Arial" pitchFamily="34" charset="0"/>
                        </a:rPr>
                        <a:t>b</a:t>
                      </a:r>
                      <a:endParaRPr lang="en-US" sz="1200" b="0" i="0" u="none" strike="noStrike" baseline="-25000" dirty="0">
                        <a:solidFill>
                          <a:srgbClr val="000000"/>
                        </a:solidFill>
                        <a:latin typeface="Arial" pitchFamily="34" charset="0"/>
                        <a:cs typeface="Arial" pitchFamily="34" charset="0"/>
                      </a:endParaRP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6.25E+10</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gridSpan="2">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hMerge="1">
                  <a:txBody>
                    <a:bodyPr/>
                    <a:lstStyle/>
                    <a:p>
                      <a:pPr algn="l" fontAlgn="ctr"/>
                      <a:endParaRPr lang="ja-JP" altLang="en-US" sz="1200" b="0" i="0" u="none" strike="noStrike">
                        <a:solidFill>
                          <a:srgbClr val="000000"/>
                        </a:solidFill>
                        <a:latin typeface="ＭＳ Ｐゴシック"/>
                      </a:endParaRPr>
                    </a:p>
                  </a:txBody>
                  <a:tcPr marL="0" marR="0" marT="0" marB="0" anchor="ctr">
                    <a:lnL>
                      <a:noFill/>
                    </a:lnL>
                    <a:lnR>
                      <a:noFill/>
                    </a:lnR>
                    <a:lnT>
                      <a:noFill/>
                    </a:lnT>
                    <a:lnB>
                      <a:noFill/>
                    </a:lnB>
                  </a:tcPr>
                </a:tc>
              </a:tr>
              <a:tr h="139709">
                <a:tc>
                  <a:txBody>
                    <a:bodyPr/>
                    <a:lstStyle/>
                    <a:p>
                      <a:pPr algn="l" fontAlgn="ctr"/>
                      <a:r>
                        <a:rPr lang="en-US" sz="1200" b="0" i="1" u="none" strike="noStrike" dirty="0" smtClean="0">
                          <a:solidFill>
                            <a:srgbClr val="000000"/>
                          </a:solidFill>
                          <a:latin typeface="Symbol" pitchFamily="18" charset="2"/>
                          <a:cs typeface="Arial" pitchFamily="34" charset="0"/>
                        </a:rPr>
                        <a:t>n</a:t>
                      </a:r>
                      <a:r>
                        <a:rPr lang="en-US" sz="1200" b="0" i="0" u="none" strike="noStrike" baseline="-25000" dirty="0" smtClean="0">
                          <a:solidFill>
                            <a:srgbClr val="000000"/>
                          </a:solidFill>
                          <a:latin typeface="Arial" pitchFamily="34" charset="0"/>
                          <a:cs typeface="Arial" pitchFamily="34" charset="0"/>
                        </a:rPr>
                        <a:t>s</a:t>
                      </a:r>
                      <a:endParaRPr lang="en-US" sz="1200" b="0" i="0" u="none" strike="noStrike" baseline="-25000" dirty="0">
                        <a:solidFill>
                          <a:srgbClr val="000000"/>
                        </a:solidFill>
                        <a:latin typeface="Arial" pitchFamily="34" charset="0"/>
                        <a:cs typeface="Arial" pitchFamily="34" charset="0"/>
                      </a:endParaRPr>
                    </a:p>
                  </a:txBody>
                  <a:tcPr marL="34290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0.026</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err="1" smtClean="0">
                          <a:solidFill>
                            <a:srgbClr val="000000"/>
                          </a:solidFill>
                          <a:latin typeface="Arial" pitchFamily="34" charset="0"/>
                          <a:cs typeface="Arial" pitchFamily="34" charset="0"/>
                        </a:rPr>
                        <a:t>Q</a:t>
                      </a:r>
                      <a:r>
                        <a:rPr lang="en-US" sz="1200" b="0" i="0" u="none" strike="noStrike" baseline="-25000" dirty="0" err="1" smtClean="0">
                          <a:solidFill>
                            <a:srgbClr val="000000"/>
                          </a:solidFill>
                          <a:latin typeface="Arial" pitchFamily="34" charset="0"/>
                          <a:cs typeface="Arial" pitchFamily="34" charset="0"/>
                        </a:rPr>
                        <a:t>b</a:t>
                      </a:r>
                      <a:r>
                        <a:rPr lang="en-US" sz="1200" b="0" i="0" u="none" strike="noStrike" dirty="0" smtClean="0">
                          <a:solidFill>
                            <a:srgbClr val="000000"/>
                          </a:solidFill>
                          <a:latin typeface="Arial" pitchFamily="34" charset="0"/>
                          <a:cs typeface="Arial" pitchFamily="34" charset="0"/>
                        </a:rPr>
                        <a:t>[C</a:t>
                      </a:r>
                      <a:r>
                        <a:rPr lang="en-US" sz="1200" b="0" i="0" u="none" strike="noStrike" dirty="0">
                          <a:solidFill>
                            <a:srgbClr val="000000"/>
                          </a:solidFill>
                          <a:latin typeface="Arial" pitchFamily="34" charset="0"/>
                          <a:cs typeface="Arial" pitchFamily="34" charset="0"/>
                        </a:rPr>
                        <a:t>]</a:t>
                      </a: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1.4E-08</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gridSpan="2">
                  <a:txBody>
                    <a:bodyPr/>
                    <a:lstStyle/>
                    <a:p>
                      <a:pPr algn="l" fontAlgn="ctr"/>
                      <a:r>
                        <a:rPr lang="en-US" sz="1200" b="0" i="0" u="none" strike="noStrike" dirty="0">
                          <a:solidFill>
                            <a:srgbClr val="000000"/>
                          </a:solidFill>
                          <a:latin typeface="Arial" pitchFamily="34" charset="0"/>
                          <a:cs typeface="Arial" pitchFamily="34" charset="0"/>
                        </a:rPr>
                        <a:t>(</a:t>
                      </a:r>
                      <a:r>
                        <a:rPr lang="en-US" sz="1200" b="0" i="0" u="none" strike="noStrike" dirty="0" smtClean="0">
                          <a:solidFill>
                            <a:srgbClr val="000000"/>
                          </a:solidFill>
                          <a:latin typeface="Arial" pitchFamily="34" charset="0"/>
                          <a:cs typeface="Arial" pitchFamily="34" charset="0"/>
                        </a:rPr>
                        <a:t>1.4 </a:t>
                      </a:r>
                      <a:r>
                        <a:rPr lang="en-US" sz="1200" b="0" i="0" u="none" strike="noStrike" dirty="0" err="1" smtClean="0">
                          <a:solidFill>
                            <a:srgbClr val="000000"/>
                          </a:solidFill>
                          <a:latin typeface="Arial" pitchFamily="34" charset="0"/>
                          <a:cs typeface="Arial" pitchFamily="34" charset="0"/>
                        </a:rPr>
                        <a:t>mA</a:t>
                      </a:r>
                      <a:r>
                        <a:rPr lang="en-US" sz="1200" b="0" i="0" u="none" strike="noStrike" dirty="0" smtClean="0">
                          <a:solidFill>
                            <a:srgbClr val="000000"/>
                          </a:solidFill>
                          <a:latin typeface="Arial" pitchFamily="34" charset="0"/>
                          <a:cs typeface="Arial" pitchFamily="34" charset="0"/>
                        </a:rPr>
                        <a:t>/bunch</a:t>
                      </a:r>
                      <a:r>
                        <a:rPr lang="en-US" sz="1200" b="0" i="0" u="none" strike="noStrike" dirty="0">
                          <a:solidFill>
                            <a:srgbClr val="000000"/>
                          </a:solidFill>
                          <a:latin typeface="Arial" pitchFamily="34" charset="0"/>
                          <a:cs typeface="Arial" pitchFamily="34" charset="0"/>
                        </a:rPr>
                        <a:t>)</a:t>
                      </a:r>
                    </a:p>
                  </a:txBody>
                  <a:tcPr marL="0" marR="0" marT="0" marB="0" anchor="ctr">
                    <a:lnL>
                      <a:noFill/>
                    </a:lnL>
                    <a:lnR>
                      <a:noFill/>
                    </a:lnR>
                    <a:lnT>
                      <a:noFill/>
                    </a:lnT>
                    <a:lnB>
                      <a:noFill/>
                    </a:lnB>
                  </a:tcPr>
                </a:tc>
                <a:tc hMerge="1">
                  <a:txBody>
                    <a:bodyPr/>
                    <a:lstStyle/>
                    <a:p>
                      <a:endParaRPr kumimoji="1" lang="ja-JP" altLang="en-US"/>
                    </a:p>
                  </a:txBody>
                  <a:tcPr/>
                </a:tc>
              </a:tr>
              <a:tr h="139709">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34290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err="1" smtClean="0">
                          <a:solidFill>
                            <a:srgbClr val="000000"/>
                          </a:solidFill>
                          <a:latin typeface="Arial" pitchFamily="34" charset="0"/>
                          <a:cs typeface="Arial" pitchFamily="34" charset="0"/>
                        </a:rPr>
                        <a:t>S</a:t>
                      </a:r>
                      <a:r>
                        <a:rPr lang="en-US" sz="1200" b="0" i="0" u="none" strike="noStrike" baseline="-25000" dirty="0" err="1" smtClean="0">
                          <a:solidFill>
                            <a:srgbClr val="000000"/>
                          </a:solidFill>
                          <a:latin typeface="Arial" pitchFamily="34" charset="0"/>
                          <a:cs typeface="Arial" pitchFamily="34" charset="0"/>
                        </a:rPr>
                        <a:t>b</a:t>
                      </a:r>
                      <a:r>
                        <a:rPr lang="en-US" sz="1200" b="0" i="0" u="none" strike="noStrike" dirty="0" smtClean="0">
                          <a:solidFill>
                            <a:srgbClr val="000000"/>
                          </a:solidFill>
                          <a:latin typeface="Arial" pitchFamily="34" charset="0"/>
                          <a:cs typeface="Arial" pitchFamily="34" charset="0"/>
                        </a:rPr>
                        <a:t> </a:t>
                      </a:r>
                      <a:r>
                        <a:rPr lang="en-US" sz="1200" b="0" i="0" u="none" strike="noStrike" dirty="0">
                          <a:solidFill>
                            <a:srgbClr val="000000"/>
                          </a:solidFill>
                          <a:latin typeface="Arial" pitchFamily="34" charset="0"/>
                          <a:cs typeface="Arial" pitchFamily="34" charset="0"/>
                        </a:rPr>
                        <a:t>[m]</a:t>
                      </a:r>
                    </a:p>
                  </a:txBody>
                  <a:tcPr marL="17145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1.2</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a:solidFill>
                            <a:srgbClr val="000000"/>
                          </a:solidFill>
                          <a:latin typeface="Arial" pitchFamily="34" charset="0"/>
                          <a:cs typeface="Arial" pitchFamily="34" charset="0"/>
                        </a:rPr>
                        <a:t>(4ns)</a:t>
                      </a: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err="1">
                          <a:solidFill>
                            <a:srgbClr val="000000"/>
                          </a:solidFill>
                          <a:latin typeface="Symbol" pitchFamily="18" charset="2"/>
                          <a:cs typeface="Arial" pitchFamily="34" charset="0"/>
                        </a:rPr>
                        <a:t>s</a:t>
                      </a:r>
                      <a:r>
                        <a:rPr lang="en-US" sz="1200" b="0" i="0" u="none" strike="noStrike" baseline="-25000" dirty="0" err="1">
                          <a:solidFill>
                            <a:srgbClr val="000000"/>
                          </a:solidFill>
                          <a:latin typeface="Arial" pitchFamily="34" charset="0"/>
                          <a:cs typeface="Arial" pitchFamily="34" charset="0"/>
                        </a:rPr>
                        <a:t>z</a:t>
                      </a:r>
                      <a:r>
                        <a:rPr lang="en-US" sz="1200" b="0" i="0" u="none" strike="noStrike" dirty="0">
                          <a:solidFill>
                            <a:srgbClr val="000000"/>
                          </a:solidFill>
                          <a:latin typeface="Arial" pitchFamily="34" charset="0"/>
                          <a:cs typeface="Arial" pitchFamily="34" charset="0"/>
                        </a:rPr>
                        <a:t> [m]</a:t>
                      </a:r>
                    </a:p>
                  </a:txBody>
                  <a:tcPr marL="34290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6.E-03</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smtClean="0">
                          <a:solidFill>
                            <a:srgbClr val="000000"/>
                          </a:solidFill>
                          <a:latin typeface="Symbol" pitchFamily="18" charset="2"/>
                          <a:cs typeface="Arial" pitchFamily="34" charset="0"/>
                        </a:rPr>
                        <a:t>l </a:t>
                      </a:r>
                      <a:r>
                        <a:rPr lang="en-US" sz="1200" b="0" i="0" u="none" strike="noStrike" dirty="0" smtClean="0">
                          <a:solidFill>
                            <a:srgbClr val="000000"/>
                          </a:solidFill>
                          <a:latin typeface="Arial" pitchFamily="34" charset="0"/>
                          <a:cs typeface="Arial" pitchFamily="34" charset="0"/>
                        </a:rPr>
                        <a:t>[C/m</a:t>
                      </a:r>
                      <a:r>
                        <a:rPr lang="en-US" sz="1200" b="0" i="0" u="none" strike="noStrike" dirty="0">
                          <a:solidFill>
                            <a:srgbClr val="000000"/>
                          </a:solidFill>
                          <a:latin typeface="Arial" pitchFamily="34" charset="0"/>
                          <a:cs typeface="Arial" pitchFamily="34" charset="0"/>
                        </a:rPr>
                        <a:t>]</a:t>
                      </a: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5.2E+12</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a:solidFill>
                            <a:srgbClr val="000000"/>
                          </a:solidFill>
                          <a:latin typeface="Arial" pitchFamily="34" charset="0"/>
                          <a:cs typeface="Arial" pitchFamily="34" charset="0"/>
                        </a:rPr>
                        <a:t>(</a:t>
                      </a:r>
                      <a:r>
                        <a:rPr lang="en-US" sz="1200" b="0" i="0" u="none" strike="noStrike" dirty="0" err="1">
                          <a:solidFill>
                            <a:srgbClr val="000000"/>
                          </a:solidFill>
                          <a:latin typeface="Arial" pitchFamily="34" charset="0"/>
                          <a:cs typeface="Arial" pitchFamily="34" charset="0"/>
                        </a:rPr>
                        <a:t>Q</a:t>
                      </a:r>
                      <a:r>
                        <a:rPr lang="en-US" sz="1200" b="0" i="0" u="none" strike="noStrike" baseline="-25000" dirty="0" err="1">
                          <a:solidFill>
                            <a:srgbClr val="000000"/>
                          </a:solidFill>
                          <a:latin typeface="Arial" pitchFamily="34" charset="0"/>
                          <a:cs typeface="Arial" pitchFamily="34" charset="0"/>
                        </a:rPr>
                        <a:t>b</a:t>
                      </a:r>
                      <a:r>
                        <a:rPr lang="en-US" sz="1200" b="0" i="0" u="none" strike="noStrike" dirty="0">
                          <a:solidFill>
                            <a:srgbClr val="000000"/>
                          </a:solidFill>
                          <a:latin typeface="Arial" pitchFamily="34" charset="0"/>
                          <a:cs typeface="Arial" pitchFamily="34" charset="0"/>
                        </a:rPr>
                        <a:t>/2/</a:t>
                      </a:r>
                      <a:r>
                        <a:rPr lang="en-US" sz="1200" b="0" i="1" u="none" strike="noStrike" dirty="0" err="1">
                          <a:solidFill>
                            <a:srgbClr val="000000"/>
                          </a:solidFill>
                          <a:latin typeface="Symbol" pitchFamily="18" charset="2"/>
                          <a:cs typeface="Arial" pitchFamily="34" charset="0"/>
                        </a:rPr>
                        <a:t>s</a:t>
                      </a:r>
                      <a:r>
                        <a:rPr lang="en-US" sz="1200" b="0" i="0" u="none" strike="noStrike" baseline="-25000" dirty="0" err="1">
                          <a:solidFill>
                            <a:srgbClr val="000000"/>
                          </a:solidFill>
                          <a:latin typeface="Arial" pitchFamily="34" charset="0"/>
                          <a:cs typeface="Arial" pitchFamily="34" charset="0"/>
                        </a:rPr>
                        <a:t>z</a:t>
                      </a:r>
                      <a:r>
                        <a:rPr lang="en-US" sz="1200" b="0" i="0" u="none" strike="noStrike" dirty="0">
                          <a:solidFill>
                            <a:srgbClr val="000000"/>
                          </a:solidFill>
                          <a:latin typeface="Arial" pitchFamily="34" charset="0"/>
                          <a:cs typeface="Arial" pitchFamily="34" charset="0"/>
                        </a:rPr>
                        <a:t>)</a:t>
                      </a: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a:solidFill>
                            <a:srgbClr val="000000"/>
                          </a:solidFill>
                          <a:latin typeface="Arial" pitchFamily="34" charset="0"/>
                          <a:cs typeface="Arial" pitchFamily="34" charset="0"/>
                        </a:rPr>
                        <a:t>c</a:t>
                      </a:r>
                      <a:r>
                        <a:rPr lang="en-US" sz="1200" b="0" i="0" u="none" strike="noStrike" dirty="0">
                          <a:solidFill>
                            <a:srgbClr val="000000"/>
                          </a:solidFill>
                          <a:latin typeface="Arial" pitchFamily="34" charset="0"/>
                          <a:cs typeface="Arial" pitchFamily="34" charset="0"/>
                        </a:rPr>
                        <a:t> [m/s]</a:t>
                      </a:r>
                    </a:p>
                  </a:txBody>
                  <a:tcPr marL="34290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3.E+08</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smtClean="0">
                          <a:solidFill>
                            <a:srgbClr val="000000"/>
                          </a:solidFill>
                          <a:latin typeface="Symbol" pitchFamily="18" charset="2"/>
                          <a:cs typeface="Arial" pitchFamily="34" charset="0"/>
                        </a:rPr>
                        <a:t>s </a:t>
                      </a:r>
                      <a:r>
                        <a:rPr lang="en-US" sz="1200" b="0" i="0" u="none" strike="noStrike" baseline="-25000" dirty="0" smtClean="0">
                          <a:solidFill>
                            <a:srgbClr val="000000"/>
                          </a:solidFill>
                          <a:latin typeface="Arial" pitchFamily="34" charset="0"/>
                          <a:cs typeface="Arial" pitchFamily="34" charset="0"/>
                        </a:rPr>
                        <a:t>y</a:t>
                      </a:r>
                      <a:r>
                        <a:rPr lang="en-US" sz="1200" b="0" i="0" u="none" strike="noStrike" dirty="0" smtClean="0">
                          <a:solidFill>
                            <a:srgbClr val="000000"/>
                          </a:solidFill>
                          <a:latin typeface="Arial" pitchFamily="34" charset="0"/>
                          <a:cs typeface="Arial" pitchFamily="34" charset="0"/>
                        </a:rPr>
                        <a:t> </a:t>
                      </a:r>
                      <a:r>
                        <a:rPr lang="en-US" sz="1200" b="0" i="0" u="none" strike="noStrike" dirty="0">
                          <a:solidFill>
                            <a:srgbClr val="000000"/>
                          </a:solidFill>
                          <a:latin typeface="Arial" pitchFamily="34" charset="0"/>
                          <a:cs typeface="Arial" pitchFamily="34" charset="0"/>
                        </a:rPr>
                        <a:t>[m]</a:t>
                      </a: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2.E-05</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a:solidFill>
                            <a:srgbClr val="000000"/>
                          </a:solidFill>
                          <a:latin typeface="Arial" pitchFamily="34" charset="0"/>
                          <a:cs typeface="Arial" pitchFamily="34" charset="0"/>
                        </a:rPr>
                        <a:t>K</a:t>
                      </a:r>
                    </a:p>
                  </a:txBody>
                  <a:tcPr marL="34290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11</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smtClean="0">
                          <a:solidFill>
                            <a:srgbClr val="000000"/>
                          </a:solidFill>
                          <a:latin typeface="Symbol" pitchFamily="18" charset="2"/>
                          <a:cs typeface="Arial" pitchFamily="34" charset="0"/>
                        </a:rPr>
                        <a:t>s </a:t>
                      </a:r>
                      <a:r>
                        <a:rPr lang="en-US" sz="1200" b="0" i="0" u="none" strike="noStrike" baseline="-25000" dirty="0" smtClean="0">
                          <a:solidFill>
                            <a:srgbClr val="000000"/>
                          </a:solidFill>
                          <a:latin typeface="Arial" pitchFamily="34" charset="0"/>
                          <a:cs typeface="Arial" pitchFamily="34" charset="0"/>
                        </a:rPr>
                        <a:t>x</a:t>
                      </a:r>
                      <a:r>
                        <a:rPr lang="en-US" sz="1200" b="0" i="0" u="none" strike="noStrike" dirty="0" smtClean="0">
                          <a:solidFill>
                            <a:srgbClr val="000000"/>
                          </a:solidFill>
                          <a:latin typeface="Arial" pitchFamily="34" charset="0"/>
                          <a:cs typeface="Arial" pitchFamily="34" charset="0"/>
                        </a:rPr>
                        <a:t> </a:t>
                      </a:r>
                      <a:r>
                        <a:rPr lang="en-US" sz="1200" b="0" i="0" u="none" strike="noStrike" dirty="0">
                          <a:solidFill>
                            <a:srgbClr val="000000"/>
                          </a:solidFill>
                          <a:latin typeface="Arial" pitchFamily="34" charset="0"/>
                          <a:cs typeface="Arial" pitchFamily="34" charset="0"/>
                        </a:rPr>
                        <a:t>[m]</a:t>
                      </a: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2.E-04</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a:solidFill>
                            <a:srgbClr val="000000"/>
                          </a:solidFill>
                          <a:latin typeface="Arial" pitchFamily="34" charset="0"/>
                          <a:cs typeface="Arial" pitchFamily="34" charset="0"/>
                        </a:rPr>
                        <a:t>Q</a:t>
                      </a:r>
                    </a:p>
                  </a:txBody>
                  <a:tcPr marL="34290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7</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17145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a:solidFill>
                          <a:srgbClr val="000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a:solidFill>
                            <a:srgbClr val="000000"/>
                          </a:solidFill>
                          <a:latin typeface="Arial" pitchFamily="34" charset="0"/>
                          <a:cs typeface="Arial" pitchFamily="34" charset="0"/>
                        </a:rPr>
                        <a:t>r</a:t>
                      </a:r>
                      <a:r>
                        <a:rPr lang="en-US" sz="1200" b="0" i="0" u="none" strike="noStrike" baseline="-25000" dirty="0">
                          <a:solidFill>
                            <a:srgbClr val="000000"/>
                          </a:solidFill>
                          <a:latin typeface="Arial" pitchFamily="34" charset="0"/>
                          <a:cs typeface="Arial" pitchFamily="34" charset="0"/>
                        </a:rPr>
                        <a:t>e</a:t>
                      </a:r>
                      <a:r>
                        <a:rPr lang="en-US" sz="1200" b="0" i="0" u="none" strike="noStrike" dirty="0">
                          <a:solidFill>
                            <a:srgbClr val="000000"/>
                          </a:solidFill>
                          <a:latin typeface="Arial" pitchFamily="34" charset="0"/>
                          <a:cs typeface="Arial" pitchFamily="34" charset="0"/>
                        </a:rPr>
                        <a:t> [m]</a:t>
                      </a:r>
                    </a:p>
                  </a:txBody>
                  <a:tcPr marL="34290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2.80E-15</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smtClean="0">
                          <a:solidFill>
                            <a:srgbClr val="000000"/>
                          </a:solidFill>
                          <a:latin typeface="Symbol" pitchFamily="18" charset="2"/>
                          <a:cs typeface="Arial" pitchFamily="34" charset="0"/>
                        </a:rPr>
                        <a:t>w</a:t>
                      </a:r>
                      <a:r>
                        <a:rPr lang="en-US" sz="1200" b="0" i="0" u="none" strike="noStrike" baseline="-25000" dirty="0" smtClean="0">
                          <a:solidFill>
                            <a:srgbClr val="000000"/>
                          </a:solidFill>
                          <a:latin typeface="Arial" pitchFamily="34" charset="0"/>
                          <a:cs typeface="Arial" pitchFamily="34" charset="0"/>
                        </a:rPr>
                        <a:t>e</a:t>
                      </a:r>
                      <a:endParaRPr lang="en-US" sz="1200" b="0" i="0" u="none" strike="noStrike" baseline="-25000" dirty="0">
                        <a:solidFill>
                          <a:srgbClr val="000000"/>
                        </a:solidFill>
                        <a:latin typeface="Arial" pitchFamily="34" charset="0"/>
                        <a:cs typeface="Arial" pitchFamily="34" charset="0"/>
                      </a:endParaRPr>
                    </a:p>
                  </a:txBody>
                  <a:tcPr marL="17145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5.46E+11</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1" u="none" strike="noStrike" dirty="0" smtClean="0">
                          <a:solidFill>
                            <a:srgbClr val="008000"/>
                          </a:solidFill>
                          <a:latin typeface="Arial" pitchFamily="34" charset="0"/>
                          <a:cs typeface="Arial" pitchFamily="34" charset="0"/>
                        </a:rPr>
                        <a:t>K</a:t>
                      </a:r>
                      <a:r>
                        <a:rPr lang="en-US" sz="1200" b="0" i="0" u="none" strike="noStrike" dirty="0" smtClean="0">
                          <a:solidFill>
                            <a:srgbClr val="008000"/>
                          </a:solidFill>
                          <a:latin typeface="Arial" pitchFamily="34" charset="0"/>
                          <a:cs typeface="Arial" pitchFamily="34" charset="0"/>
                        </a:rPr>
                        <a:t> = </a:t>
                      </a:r>
                      <a:r>
                        <a:rPr lang="en-US" sz="1200" b="0" i="0" u="none" strike="noStrike" dirty="0" smtClean="0">
                          <a:solidFill>
                            <a:srgbClr val="008000"/>
                          </a:solidFill>
                          <a:latin typeface="Symbol" pitchFamily="18" charset="2"/>
                          <a:cs typeface="Arial" pitchFamily="34" charset="0"/>
                        </a:rPr>
                        <a:t>w</a:t>
                      </a:r>
                      <a:r>
                        <a:rPr lang="en-US" sz="1200" b="0" i="0" u="none" strike="noStrike" baseline="-25000" dirty="0" smtClean="0">
                          <a:solidFill>
                            <a:srgbClr val="008000"/>
                          </a:solidFill>
                          <a:latin typeface="Arial" pitchFamily="34" charset="0"/>
                          <a:cs typeface="Arial" pitchFamily="34" charset="0"/>
                        </a:rPr>
                        <a:t>e</a:t>
                      </a:r>
                      <a:r>
                        <a:rPr lang="en-US" sz="1200" b="0" i="0" u="none" strike="noStrike" dirty="0" smtClean="0">
                          <a:solidFill>
                            <a:srgbClr val="008000"/>
                          </a:solidFill>
                          <a:latin typeface="Arial" pitchFamily="34" charset="0"/>
                          <a:cs typeface="Arial" pitchFamily="34" charset="0"/>
                        </a:rPr>
                        <a:t> </a:t>
                      </a:r>
                      <a:r>
                        <a:rPr lang="en-US" sz="1200" b="0" i="1" u="none" strike="noStrike" dirty="0" err="1" smtClean="0">
                          <a:solidFill>
                            <a:srgbClr val="008000"/>
                          </a:solidFill>
                          <a:latin typeface="Symbol" pitchFamily="18" charset="2"/>
                          <a:cs typeface="Arial" pitchFamily="34" charset="0"/>
                        </a:rPr>
                        <a:t>s</a:t>
                      </a:r>
                      <a:r>
                        <a:rPr lang="en-US" sz="1200" b="0" i="0" u="none" strike="noStrike" baseline="-25000" dirty="0" err="1" smtClean="0">
                          <a:solidFill>
                            <a:srgbClr val="008000"/>
                          </a:solidFill>
                          <a:latin typeface="Arial" pitchFamily="34" charset="0"/>
                          <a:cs typeface="Arial" pitchFamily="34" charset="0"/>
                        </a:rPr>
                        <a:t>z</a:t>
                      </a:r>
                      <a:r>
                        <a:rPr lang="en-US" sz="1200" b="0" i="0" u="none" strike="noStrike" dirty="0" smtClean="0">
                          <a:solidFill>
                            <a:srgbClr val="008000"/>
                          </a:solidFill>
                          <a:latin typeface="Arial" pitchFamily="34" charset="0"/>
                          <a:cs typeface="Arial" pitchFamily="34" charset="0"/>
                        </a:rPr>
                        <a:t>/</a:t>
                      </a:r>
                      <a:r>
                        <a:rPr lang="en-US" sz="1200" b="0" i="1" u="none" strike="noStrike" dirty="0" smtClean="0">
                          <a:solidFill>
                            <a:srgbClr val="008000"/>
                          </a:solidFill>
                          <a:latin typeface="Arial" pitchFamily="34" charset="0"/>
                          <a:cs typeface="Arial" pitchFamily="34" charset="0"/>
                        </a:rPr>
                        <a:t>c</a:t>
                      </a:r>
                      <a:endParaRPr lang="en-US" sz="1200" b="0" i="1" u="none" strike="noStrike" dirty="0">
                        <a:solidFill>
                          <a:srgbClr val="008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en-US" sz="1200" b="0" i="0" u="none" strike="noStrike" dirty="0" smtClean="0">
                        <a:solidFill>
                          <a:srgbClr val="008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smtClean="0">
                          <a:solidFill>
                            <a:srgbClr val="000000"/>
                          </a:solidFill>
                          <a:latin typeface="Symbol" pitchFamily="18" charset="2"/>
                          <a:cs typeface="Arial" pitchFamily="34" charset="0"/>
                        </a:rPr>
                        <a:t>b </a:t>
                      </a:r>
                      <a:r>
                        <a:rPr lang="en-US" sz="1200" b="0" i="0" u="none" strike="noStrike" baseline="-25000" dirty="0" smtClean="0">
                          <a:solidFill>
                            <a:srgbClr val="000000"/>
                          </a:solidFill>
                          <a:latin typeface="Arial" pitchFamily="34" charset="0"/>
                          <a:cs typeface="Arial" pitchFamily="34" charset="0"/>
                        </a:rPr>
                        <a:t>y</a:t>
                      </a:r>
                      <a:r>
                        <a:rPr lang="en-US" sz="1200" b="0" i="0" u="none" strike="noStrike" dirty="0" smtClean="0">
                          <a:solidFill>
                            <a:srgbClr val="000000"/>
                          </a:solidFill>
                          <a:latin typeface="Arial" pitchFamily="34" charset="0"/>
                          <a:cs typeface="Arial" pitchFamily="34" charset="0"/>
                        </a:rPr>
                        <a:t> </a:t>
                      </a:r>
                      <a:r>
                        <a:rPr lang="en-US" sz="1200" b="0" i="0" u="none" strike="noStrike" dirty="0">
                          <a:solidFill>
                            <a:srgbClr val="000000"/>
                          </a:solidFill>
                          <a:latin typeface="Arial" pitchFamily="34" charset="0"/>
                          <a:cs typeface="Arial" pitchFamily="34" charset="0"/>
                        </a:rPr>
                        <a:t>[m]</a:t>
                      </a:r>
                    </a:p>
                  </a:txBody>
                  <a:tcPr marL="34290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25</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a:t>
                      </a:r>
                      <a:r>
                        <a:rPr lang="en-US" sz="1200" b="0" i="1" u="none" strike="noStrike" dirty="0" smtClean="0">
                          <a:solidFill>
                            <a:srgbClr val="000000"/>
                          </a:solidFill>
                          <a:latin typeface="Symbol" pitchFamily="18" charset="2"/>
                          <a:cs typeface="Arial" pitchFamily="34" charset="0"/>
                        </a:rPr>
                        <a:t>w</a:t>
                      </a:r>
                      <a:r>
                        <a:rPr lang="en-US" sz="1200" b="0" i="0" u="none" strike="noStrike" baseline="-25000" dirty="0" smtClean="0">
                          <a:solidFill>
                            <a:srgbClr val="000000"/>
                          </a:solidFill>
                          <a:latin typeface="Arial" pitchFamily="34" charset="0"/>
                          <a:cs typeface="Arial" pitchFamily="34" charset="0"/>
                        </a:rPr>
                        <a:t>e</a:t>
                      </a:r>
                      <a:r>
                        <a:rPr lang="en-US" sz="1200" b="0" i="0" u="none" strike="noStrike" dirty="0" smtClean="0">
                          <a:solidFill>
                            <a:srgbClr val="000000"/>
                          </a:solidFill>
                          <a:latin typeface="Arial" pitchFamily="34" charset="0"/>
                          <a:cs typeface="Arial" pitchFamily="34" charset="0"/>
                        </a:rPr>
                        <a:t> </a:t>
                      </a:r>
                      <a:r>
                        <a:rPr lang="en-US" sz="1200" b="0" i="1" u="none" strike="noStrike" dirty="0" err="1">
                          <a:solidFill>
                            <a:srgbClr val="000000"/>
                          </a:solidFill>
                          <a:latin typeface="Symbol" pitchFamily="18" charset="2"/>
                          <a:cs typeface="Arial" pitchFamily="34" charset="0"/>
                        </a:rPr>
                        <a:t>s</a:t>
                      </a:r>
                      <a:r>
                        <a:rPr lang="en-US" sz="1200" b="0" i="0" u="none" strike="noStrike" baseline="-25000" dirty="0" err="1">
                          <a:solidFill>
                            <a:srgbClr val="000000"/>
                          </a:solidFill>
                          <a:latin typeface="Arial" pitchFamily="34" charset="0"/>
                          <a:cs typeface="Arial" pitchFamily="34" charset="0"/>
                        </a:rPr>
                        <a:t>z</a:t>
                      </a:r>
                      <a:r>
                        <a:rPr lang="en-US" sz="1200" b="0" i="0" u="none" strike="noStrike" dirty="0">
                          <a:solidFill>
                            <a:srgbClr val="000000"/>
                          </a:solidFill>
                          <a:latin typeface="Arial" pitchFamily="34" charset="0"/>
                          <a:cs typeface="Arial" pitchFamily="34" charset="0"/>
                        </a:rPr>
                        <a:t>/</a:t>
                      </a:r>
                      <a:r>
                        <a:rPr lang="en-US" sz="1200" b="0" i="1" u="none" strike="noStrike" dirty="0">
                          <a:solidFill>
                            <a:srgbClr val="000000"/>
                          </a:solidFill>
                          <a:latin typeface="Arial" pitchFamily="34" charset="0"/>
                          <a:cs typeface="Arial" pitchFamily="34" charset="0"/>
                        </a:rPr>
                        <a:t>c</a:t>
                      </a:r>
                    </a:p>
                  </a:txBody>
                  <a:tcPr marL="171450" marR="0" marT="0" marB="0" anchor="ctr">
                    <a:lnL>
                      <a:noFill/>
                    </a:lnL>
                    <a:lnR>
                      <a:noFill/>
                    </a:lnR>
                    <a:lnT>
                      <a:noFill/>
                    </a:lnT>
                    <a:lnB>
                      <a:noFill/>
                    </a:lnB>
                  </a:tcPr>
                </a:tc>
                <a:tc>
                  <a:txBody>
                    <a:bodyPr/>
                    <a:lstStyle/>
                    <a:p>
                      <a:pPr algn="l" fontAlgn="ctr"/>
                      <a:r>
                        <a:rPr lang="en-US" altLang="ja-JP" sz="1200" b="0" i="0" u="none" strike="noStrike" dirty="0" smtClean="0">
                          <a:solidFill>
                            <a:srgbClr val="000000"/>
                          </a:solidFill>
                          <a:latin typeface="Arial" pitchFamily="34" charset="0"/>
                          <a:cs typeface="Arial" pitchFamily="34" charset="0"/>
                        </a:rPr>
                        <a:t>= 10.9 </a:t>
                      </a:r>
                      <a:endParaRPr lang="en-US" altLang="ja-JP"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0" i="1" u="none" strike="noStrike" dirty="0" smtClean="0">
                          <a:solidFill>
                            <a:srgbClr val="008000"/>
                          </a:solidFill>
                          <a:latin typeface="Arial" pitchFamily="34" charset="0"/>
                          <a:cs typeface="Arial" pitchFamily="34" charset="0"/>
                        </a:rPr>
                        <a:t>Q</a:t>
                      </a:r>
                      <a:r>
                        <a:rPr lang="en-US" sz="1200" b="0" i="0" u="none" strike="noStrike" dirty="0" smtClean="0">
                          <a:solidFill>
                            <a:srgbClr val="008000"/>
                          </a:solidFill>
                          <a:latin typeface="Arial" pitchFamily="34" charset="0"/>
                          <a:cs typeface="Arial" pitchFamily="34" charset="0"/>
                        </a:rPr>
                        <a:t> = </a:t>
                      </a:r>
                      <a:r>
                        <a:rPr lang="en-US" altLang="ja-JP" sz="1200" b="0" i="0" u="none" strike="noStrike" dirty="0" smtClean="0">
                          <a:solidFill>
                            <a:srgbClr val="008000"/>
                          </a:solidFill>
                          <a:latin typeface="Arial" pitchFamily="34" charset="0"/>
                          <a:cs typeface="Arial" pitchFamily="34" charset="0"/>
                        </a:rPr>
                        <a:t>Min(</a:t>
                      </a:r>
                      <a:r>
                        <a:rPr lang="en-US" altLang="ja-JP" sz="1200" b="0" i="1" u="none" strike="noStrike" dirty="0" err="1" smtClean="0">
                          <a:solidFill>
                            <a:srgbClr val="008000"/>
                          </a:solidFill>
                          <a:latin typeface="Arial" pitchFamily="34" charset="0"/>
                          <a:cs typeface="Arial" pitchFamily="34" charset="0"/>
                        </a:rPr>
                        <a:t>Q</a:t>
                      </a:r>
                      <a:r>
                        <a:rPr lang="en-US" altLang="ja-JP" sz="1200" b="0" i="0" u="none" strike="noStrike" baseline="-25000" dirty="0" err="1" smtClean="0">
                          <a:solidFill>
                            <a:srgbClr val="008000"/>
                          </a:solidFill>
                          <a:latin typeface="Arial" pitchFamily="34" charset="0"/>
                          <a:cs typeface="Arial" pitchFamily="34" charset="0"/>
                        </a:rPr>
                        <a:t>nl</a:t>
                      </a:r>
                      <a:r>
                        <a:rPr lang="en-US" altLang="ja-JP" sz="1200" b="0" i="0" u="none" strike="noStrike" dirty="0" smtClean="0">
                          <a:solidFill>
                            <a:srgbClr val="008000"/>
                          </a:solidFill>
                          <a:latin typeface="Arial" pitchFamily="34" charset="0"/>
                          <a:cs typeface="Arial" pitchFamily="34" charset="0"/>
                        </a:rPr>
                        <a:t>, </a:t>
                      </a:r>
                      <a:r>
                        <a:rPr lang="en-US" altLang="ja-JP" sz="1200" b="0" i="1" u="none" strike="noStrike" dirty="0" smtClean="0">
                          <a:solidFill>
                            <a:srgbClr val="008000"/>
                          </a:solidFill>
                          <a:latin typeface="Symbol" pitchFamily="18" charset="2"/>
                          <a:cs typeface="Arial" pitchFamily="34" charset="0"/>
                        </a:rPr>
                        <a:t>w</a:t>
                      </a:r>
                      <a:r>
                        <a:rPr lang="en-US" altLang="ja-JP" sz="1200" b="0" i="0" u="none" strike="noStrike" baseline="-25000" dirty="0" smtClean="0">
                          <a:solidFill>
                            <a:srgbClr val="008000"/>
                          </a:solidFill>
                          <a:latin typeface="Arial" pitchFamily="34" charset="0"/>
                          <a:cs typeface="Arial" pitchFamily="34" charset="0"/>
                        </a:rPr>
                        <a:t>e</a:t>
                      </a:r>
                      <a:r>
                        <a:rPr lang="en-US" altLang="ja-JP" sz="1200" b="0" i="0" u="none" strike="noStrike" baseline="0" dirty="0" smtClean="0">
                          <a:solidFill>
                            <a:srgbClr val="008000"/>
                          </a:solidFill>
                          <a:latin typeface="Arial" pitchFamily="34" charset="0"/>
                          <a:cs typeface="Arial" pitchFamily="34" charset="0"/>
                        </a:rPr>
                        <a:t> </a:t>
                      </a:r>
                      <a:r>
                        <a:rPr lang="en-US" altLang="ja-JP" sz="1200" b="0" i="1" u="none" strike="noStrike" dirty="0" err="1" smtClean="0">
                          <a:solidFill>
                            <a:srgbClr val="008000"/>
                          </a:solidFill>
                          <a:latin typeface="Symbol" pitchFamily="18" charset="2"/>
                          <a:cs typeface="Arial" pitchFamily="34" charset="0"/>
                        </a:rPr>
                        <a:t>s</a:t>
                      </a:r>
                      <a:r>
                        <a:rPr lang="en-US" altLang="ja-JP" sz="1200" b="0" i="0" u="none" strike="noStrike" baseline="-25000" dirty="0" err="1" smtClean="0">
                          <a:solidFill>
                            <a:srgbClr val="008000"/>
                          </a:solidFill>
                          <a:latin typeface="Arial" pitchFamily="34" charset="0"/>
                          <a:cs typeface="Arial" pitchFamily="34" charset="0"/>
                        </a:rPr>
                        <a:t>z</a:t>
                      </a:r>
                      <a:r>
                        <a:rPr lang="en-US" altLang="ja-JP" sz="1200" b="0" i="0" u="none" strike="noStrike" dirty="0" smtClean="0">
                          <a:solidFill>
                            <a:srgbClr val="008000"/>
                          </a:solidFill>
                          <a:latin typeface="Arial" pitchFamily="34" charset="0"/>
                          <a:cs typeface="Arial" pitchFamily="34" charset="0"/>
                        </a:rPr>
                        <a:t>/</a:t>
                      </a:r>
                      <a:r>
                        <a:rPr lang="en-US" altLang="ja-JP" sz="1200" b="0" i="1" u="none" strike="noStrike" baseline="0" dirty="0" smtClean="0">
                          <a:solidFill>
                            <a:srgbClr val="008000"/>
                          </a:solidFill>
                          <a:latin typeface="Arial" pitchFamily="34" charset="0"/>
                          <a:cs typeface="Arial" pitchFamily="34" charset="0"/>
                        </a:rPr>
                        <a:t>c</a:t>
                      </a:r>
                      <a:r>
                        <a:rPr lang="en-US" altLang="ja-JP" sz="1200" b="0" i="0" u="none" strike="noStrike" dirty="0" smtClean="0">
                          <a:solidFill>
                            <a:srgbClr val="008000"/>
                          </a:solidFill>
                          <a:latin typeface="Arial" pitchFamily="34" charset="0"/>
                          <a:cs typeface="Arial" pitchFamily="34" charset="0"/>
                        </a:rPr>
                        <a:t>)</a:t>
                      </a:r>
                    </a:p>
                  </a:txBody>
                  <a:tcPr marL="0" marR="0" marT="0" marB="0" anchor="ctr">
                    <a:lnL>
                      <a:noFill/>
                    </a:lnL>
                    <a:lnR>
                      <a:noFill/>
                    </a:lnR>
                    <a:lnT>
                      <a:noFill/>
                    </a:lnT>
                    <a:lnB>
                      <a:noFill/>
                    </a:lnB>
                  </a:tcPr>
                </a:tc>
                <a:tc>
                  <a:txBody>
                    <a:bodyPr/>
                    <a:lstStyle/>
                    <a:p>
                      <a:pPr algn="l" fontAlgn="ctr"/>
                      <a:endParaRPr lang="en-US" sz="1200" b="0" i="0" u="none" strike="noStrike" dirty="0" smtClean="0">
                        <a:solidFill>
                          <a:srgbClr val="008000"/>
                        </a:solidFill>
                        <a:latin typeface="Arial" pitchFamily="34" charset="0"/>
                        <a:cs typeface="Arial" pitchFamily="34" charset="0"/>
                      </a:endParaRPr>
                    </a:p>
                  </a:txBody>
                  <a:tcPr marL="0" marR="0" marT="0" marB="0" anchor="ctr">
                    <a:lnL>
                      <a:noFill/>
                    </a:lnL>
                    <a:lnR>
                      <a:noFill/>
                    </a:lnR>
                    <a:lnT>
                      <a:noFill/>
                    </a:lnT>
                    <a:lnB>
                      <a:noFill/>
                    </a:lnB>
                  </a:tcPr>
                </a:tc>
              </a:tr>
              <a:tr h="139709">
                <a:tc>
                  <a:txBody>
                    <a:bodyPr/>
                    <a:lstStyle/>
                    <a:p>
                      <a:pPr algn="l" fontAlgn="ctr"/>
                      <a:r>
                        <a:rPr lang="en-US" sz="1200" b="0" i="1" u="none" strike="noStrike" dirty="0">
                          <a:solidFill>
                            <a:srgbClr val="000000"/>
                          </a:solidFill>
                          <a:latin typeface="Arial" pitchFamily="34" charset="0"/>
                          <a:cs typeface="Arial" pitchFamily="34" charset="0"/>
                        </a:rPr>
                        <a:t>L</a:t>
                      </a:r>
                      <a:r>
                        <a:rPr lang="en-US" sz="1200" b="0" i="0" u="none" strike="noStrike" dirty="0">
                          <a:solidFill>
                            <a:srgbClr val="000000"/>
                          </a:solidFill>
                          <a:latin typeface="Arial" pitchFamily="34" charset="0"/>
                          <a:cs typeface="Arial" pitchFamily="34" charset="0"/>
                        </a:rPr>
                        <a:t> [m]</a:t>
                      </a:r>
                    </a:p>
                  </a:txBody>
                  <a:tcPr marL="342900" marR="0" marT="0" marB="0" anchor="ctr">
                    <a:lnL>
                      <a:noFill/>
                    </a:lnL>
                    <a:lnR>
                      <a:noFill/>
                    </a:lnR>
                    <a:lnT>
                      <a:noFill/>
                    </a:lnT>
                    <a:lnB>
                      <a:noFill/>
                    </a:lnB>
                  </a:tcPr>
                </a:tc>
                <a:tc>
                  <a:txBody>
                    <a:bodyPr/>
                    <a:lstStyle/>
                    <a:p>
                      <a:pPr algn="l" fontAlgn="ctr"/>
                      <a:r>
                        <a:rPr lang="en-US" sz="1200" b="0" i="0" u="none" strike="noStrike" dirty="0" smtClean="0">
                          <a:solidFill>
                            <a:srgbClr val="000000"/>
                          </a:solidFill>
                          <a:latin typeface="Arial" pitchFamily="34" charset="0"/>
                          <a:cs typeface="Arial" pitchFamily="34" charset="0"/>
                        </a:rPr>
                        <a:t>= 3016</a:t>
                      </a:r>
                      <a:endParaRPr 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171450" marR="0" marT="0" marB="0" anchor="ctr">
                    <a:lnL>
                      <a:noFill/>
                    </a:lnL>
                    <a:lnR>
                      <a:noFill/>
                    </a:lnR>
                    <a:lnT>
                      <a:noFill/>
                    </a:lnT>
                    <a:lnB w="6350" cap="flat" cmpd="sng" algn="ctr">
                      <a:noFill/>
                      <a:prstDash val="solid"/>
                      <a:round/>
                      <a:headEnd type="none" w="med" len="med"/>
                      <a:tailEnd type="none" w="med" len="med"/>
                    </a:lnB>
                  </a:tcPr>
                </a:tc>
                <a:tc>
                  <a:txBody>
                    <a:bodyPr/>
                    <a:lstStyle/>
                    <a:p>
                      <a:pPr algn="l" fontAlgn="ctr"/>
                      <a:endParaRPr lang="ja-JP" altLang="en-US" sz="1200" b="0"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l" fontAlgn="ctr"/>
                      <a:r>
                        <a:rPr lang="en-US" sz="1200" b="0" i="1" u="none" strike="noStrike" dirty="0" err="1" smtClean="0">
                          <a:solidFill>
                            <a:srgbClr val="008000"/>
                          </a:solidFill>
                          <a:latin typeface="Arial" pitchFamily="34" charset="0"/>
                          <a:cs typeface="Arial" pitchFamily="34" charset="0"/>
                        </a:rPr>
                        <a:t>Q</a:t>
                      </a:r>
                      <a:r>
                        <a:rPr lang="en-US" sz="1200" b="0" i="0" u="none" strike="noStrike" baseline="-25000" dirty="0" err="1" smtClean="0">
                          <a:solidFill>
                            <a:srgbClr val="008000"/>
                          </a:solidFill>
                          <a:latin typeface="Arial" pitchFamily="34" charset="0"/>
                          <a:cs typeface="Arial" pitchFamily="34" charset="0"/>
                        </a:rPr>
                        <a:t>nl</a:t>
                      </a:r>
                      <a:r>
                        <a:rPr lang="en-US" sz="1200" b="0" i="0" u="none" strike="noStrike" dirty="0" smtClean="0">
                          <a:solidFill>
                            <a:srgbClr val="008000"/>
                          </a:solidFill>
                          <a:latin typeface="Arial" pitchFamily="34" charset="0"/>
                          <a:cs typeface="Arial" pitchFamily="34" charset="0"/>
                        </a:rPr>
                        <a:t> ~7</a:t>
                      </a:r>
                      <a:endParaRPr lang="en-US" sz="1200" b="0" i="0" u="none" strike="noStrike" dirty="0">
                        <a:solidFill>
                          <a:srgbClr val="008000"/>
                        </a:solidFill>
                        <a:latin typeface="Arial" pitchFamily="34" charset="0"/>
                        <a:cs typeface="Arial" pitchFamily="34" charset="0"/>
                      </a:endParaRPr>
                    </a:p>
                  </a:txBody>
                  <a:tcPr marL="0" marR="0" marT="0" marB="0" anchor="ctr">
                    <a:lnL>
                      <a:noFill/>
                    </a:lnL>
                    <a:lnR>
                      <a:noFill/>
                    </a:lnR>
                    <a:lnT>
                      <a:noFill/>
                    </a:lnT>
                    <a:lnB>
                      <a:noFill/>
                    </a:lnB>
                  </a:tcPr>
                </a:tc>
                <a:tc>
                  <a:txBody>
                    <a:bodyPr/>
                    <a:lstStyle/>
                    <a:p>
                      <a:pPr algn="l" fontAlgn="ctr"/>
                      <a:endParaRPr lang="en-US" altLang="ja-JP" sz="1200" b="0" i="0" u="none" strike="noStrike" dirty="0">
                        <a:solidFill>
                          <a:srgbClr val="008000"/>
                        </a:solidFill>
                        <a:latin typeface="Arial" pitchFamily="34" charset="0"/>
                        <a:cs typeface="Arial" pitchFamily="34" charset="0"/>
                      </a:endParaRPr>
                    </a:p>
                  </a:txBody>
                  <a:tcPr marL="0" marR="0" marT="0" marB="0" anchor="ctr">
                    <a:lnL>
                      <a:noFill/>
                    </a:lnL>
                    <a:lnR>
                      <a:noFill/>
                    </a:lnR>
                    <a:lnT>
                      <a:noFill/>
                    </a:lnT>
                    <a:lnB>
                      <a:noFill/>
                    </a:lnB>
                  </a:tcPr>
                </a:tc>
              </a:tr>
            </a:tbl>
          </a:graphicData>
        </a:graphic>
      </p:graphicFrame>
      <p:sp>
        <p:nvSpPr>
          <p:cNvPr id="20" name="テキスト ボックス 20"/>
          <p:cNvSpPr txBox="1">
            <a:spLocks noChangeArrowheads="1"/>
          </p:cNvSpPr>
          <p:nvPr/>
        </p:nvSpPr>
        <p:spPr bwMode="auto">
          <a:xfrm>
            <a:off x="6291090" y="1846279"/>
            <a:ext cx="2575440" cy="255735"/>
          </a:xfrm>
          <a:prstGeom prst="rect">
            <a:avLst/>
          </a:prstGeom>
          <a:solidFill>
            <a:schemeClr val="bg1"/>
          </a:solidFill>
          <a:ln w="9525">
            <a:solidFill>
              <a:schemeClr val="accent6">
                <a:lumMod val="40000"/>
                <a:lumOff val="60000"/>
              </a:schemeClr>
            </a:solidFill>
            <a:miter lim="800000"/>
            <a:headEnd/>
            <a:tailEnd/>
          </a:ln>
        </p:spPr>
        <p:txBody>
          <a:bodyPr wrap="square">
            <a:spAutoFit/>
          </a:bodyPr>
          <a:lstStyle/>
          <a:p>
            <a:pPr>
              <a:defRPr/>
            </a:pPr>
            <a:r>
              <a:rPr lang="nn-NO" altLang="ja-JP" sz="1000" dirty="0" smtClean="0">
                <a:solidFill>
                  <a:schemeClr val="accent6"/>
                </a:solidFill>
                <a:latin typeface="Arial" pitchFamily="34" charset="0"/>
                <a:cs typeface="Arial" pitchFamily="34" charset="0"/>
              </a:rPr>
              <a:t>K. Ohmi , KEK Preprint 2005-100 (2006)</a:t>
            </a:r>
          </a:p>
        </p:txBody>
      </p:sp>
      <p:sp>
        <p:nvSpPr>
          <p:cNvPr id="21" name="テキスト ボックス 20"/>
          <p:cNvSpPr txBox="1"/>
          <p:nvPr/>
        </p:nvSpPr>
        <p:spPr>
          <a:xfrm>
            <a:off x="5293029" y="2539658"/>
            <a:ext cx="622286" cy="307777"/>
          </a:xfrm>
          <a:prstGeom prst="rect">
            <a:avLst/>
          </a:prstGeom>
          <a:noFill/>
        </p:spPr>
        <p:txBody>
          <a:bodyPr wrap="none" rtlCol="0">
            <a:spAutoFit/>
          </a:bodyPr>
          <a:lstStyle/>
          <a:p>
            <a:pPr marL="0" lvl="1"/>
            <a:r>
              <a:rPr lang="en-US" altLang="ja-JP" sz="1400" dirty="0" smtClean="0">
                <a:latin typeface="Arial" pitchFamily="34" charset="0"/>
                <a:cs typeface="Arial" pitchFamily="34" charset="0"/>
              </a:rPr>
              <a:t>Here,</a:t>
            </a:r>
          </a:p>
        </p:txBody>
      </p:sp>
      <p:sp>
        <p:nvSpPr>
          <p:cNvPr id="22" name="テキスト ボックス 20"/>
          <p:cNvSpPr txBox="1">
            <a:spLocks noChangeArrowheads="1"/>
          </p:cNvSpPr>
          <p:nvPr/>
        </p:nvSpPr>
        <p:spPr bwMode="auto">
          <a:xfrm>
            <a:off x="5486066" y="5864900"/>
            <a:ext cx="2347294" cy="523220"/>
          </a:xfrm>
          <a:prstGeom prst="rect">
            <a:avLst/>
          </a:prstGeom>
          <a:solidFill>
            <a:schemeClr val="bg1"/>
          </a:solidFill>
          <a:ln w="19050">
            <a:solidFill>
              <a:srgbClr val="FF0000"/>
            </a:solidFill>
            <a:miter lim="800000"/>
            <a:headEnd/>
            <a:tailEnd/>
          </a:ln>
        </p:spPr>
        <p:txBody>
          <a:bodyPr wrap="square">
            <a:spAutoFit/>
          </a:bodyPr>
          <a:lstStyle/>
          <a:p>
            <a:pPr fontAlgn="ctr"/>
            <a:r>
              <a:rPr lang="en-US" altLang="ja-JP" sz="2800" dirty="0" smtClean="0">
                <a:solidFill>
                  <a:srgbClr val="FF0000"/>
                </a:solidFill>
                <a:latin typeface="Arial" pitchFamily="34" charset="0"/>
                <a:cs typeface="Arial" pitchFamily="34" charset="0"/>
                <a:sym typeface="Wingdings" pitchFamily="2" charset="2"/>
              </a:rPr>
              <a:t>Target: </a:t>
            </a:r>
            <a:r>
              <a:rPr lang="en-US" altLang="ja-JP" sz="2800" dirty="0" smtClean="0">
                <a:solidFill>
                  <a:srgbClr val="FF0000"/>
                </a:solidFill>
                <a:latin typeface="Arial" pitchFamily="34" charset="0"/>
                <a:cs typeface="Arial" pitchFamily="34" charset="0"/>
              </a:rPr>
              <a:t>1E11</a:t>
            </a:r>
            <a:endParaRPr lang="nn-NO" altLang="ja-JP" sz="2800" dirty="0" smtClean="0">
              <a:solidFill>
                <a:srgbClr val="FF0000"/>
              </a:solidFill>
              <a:latin typeface="Arial" pitchFamily="34" charset="0"/>
              <a:cs typeface="Arial" pitchFamily="34" charset="0"/>
            </a:endParaRPr>
          </a:p>
        </p:txBody>
      </p:sp>
      <p:sp>
        <p:nvSpPr>
          <p:cNvPr id="13" name="テキスト ボックス 12"/>
          <p:cNvSpPr txBox="1"/>
          <p:nvPr/>
        </p:nvSpPr>
        <p:spPr>
          <a:xfrm>
            <a:off x="1560253" y="5825837"/>
            <a:ext cx="3320717" cy="523220"/>
          </a:xfrm>
          <a:prstGeom prst="rect">
            <a:avLst/>
          </a:prstGeom>
          <a:noFill/>
        </p:spPr>
        <p:txBody>
          <a:bodyPr wrap="none" rtlCol="0">
            <a:spAutoFit/>
          </a:bodyPr>
          <a:lstStyle/>
          <a:p>
            <a:r>
              <a:rPr lang="el-GR" altLang="ja-JP" sz="2800" dirty="0" smtClean="0">
                <a:solidFill>
                  <a:srgbClr val="C00000"/>
                </a:solidFill>
                <a:latin typeface="Arial" pitchFamily="34" charset="0"/>
                <a:cs typeface="Arial" pitchFamily="34" charset="0"/>
              </a:rPr>
              <a:t>ρ</a:t>
            </a:r>
            <a:r>
              <a:rPr lang="en-US" altLang="ja-JP" sz="2800" baseline="-25000" dirty="0" err="1" smtClean="0">
                <a:solidFill>
                  <a:srgbClr val="C00000"/>
                </a:solidFill>
                <a:latin typeface="Arial" pitchFamily="34" charset="0"/>
                <a:cs typeface="Arial" pitchFamily="34" charset="0"/>
              </a:rPr>
              <a:t>th</a:t>
            </a:r>
            <a:r>
              <a:rPr lang="el-GR" altLang="ja-JP" sz="2800" dirty="0" smtClean="0">
                <a:solidFill>
                  <a:srgbClr val="C00000"/>
                </a:solidFill>
                <a:latin typeface="Arial" pitchFamily="34" charset="0"/>
                <a:cs typeface="Arial" pitchFamily="34" charset="0"/>
              </a:rPr>
              <a:t> [</a:t>
            </a:r>
            <a:r>
              <a:rPr lang="en-US" altLang="ja-JP" sz="2800" dirty="0" smtClean="0">
                <a:solidFill>
                  <a:srgbClr val="C00000"/>
                </a:solidFill>
                <a:latin typeface="Arial" pitchFamily="34" charset="0"/>
                <a:cs typeface="Arial" pitchFamily="34" charset="0"/>
              </a:rPr>
              <a:t>e</a:t>
            </a:r>
            <a:r>
              <a:rPr lang="en-US" altLang="ja-JP" sz="2800" baseline="30000" dirty="0" smtClean="0">
                <a:solidFill>
                  <a:srgbClr val="C00000"/>
                </a:solidFill>
                <a:latin typeface="Arial" pitchFamily="34" charset="0"/>
                <a:cs typeface="Arial" pitchFamily="34" charset="0"/>
              </a:rPr>
              <a:t>-</a:t>
            </a:r>
            <a:r>
              <a:rPr lang="en-US" altLang="ja-JP" sz="2800" dirty="0" smtClean="0">
                <a:solidFill>
                  <a:srgbClr val="C00000"/>
                </a:solidFill>
                <a:latin typeface="Arial" pitchFamily="34" charset="0"/>
                <a:cs typeface="Arial" pitchFamily="34" charset="0"/>
              </a:rPr>
              <a:t>/m</a:t>
            </a:r>
            <a:r>
              <a:rPr lang="en-US" altLang="ja-JP" sz="2800" baseline="30000" dirty="0" smtClean="0">
                <a:solidFill>
                  <a:srgbClr val="C00000"/>
                </a:solidFill>
                <a:latin typeface="Arial" pitchFamily="34" charset="0"/>
                <a:cs typeface="Arial" pitchFamily="34" charset="0"/>
              </a:rPr>
              <a:t>3</a:t>
            </a:r>
            <a:r>
              <a:rPr lang="en-US" altLang="ja-JP" sz="2800" dirty="0" smtClean="0">
                <a:solidFill>
                  <a:srgbClr val="C00000"/>
                </a:solidFill>
                <a:latin typeface="Arial" pitchFamily="34" charset="0"/>
                <a:cs typeface="Arial" pitchFamily="34" charset="0"/>
              </a:rPr>
              <a:t>] =1.59E11</a:t>
            </a:r>
            <a:endParaRPr kumimoji="1" lang="ja-JP" altLang="en-US" sz="2800" dirty="0">
              <a:latin typeface="Arial" pitchFamily="34" charset="0"/>
              <a:cs typeface="Arial" pitchFamily="34" charset="0"/>
            </a:endParaRPr>
          </a:p>
        </p:txBody>
      </p:sp>
      <p:sp>
        <p:nvSpPr>
          <p:cNvPr id="14" name="右矢印 13"/>
          <p:cNvSpPr/>
          <p:nvPr/>
        </p:nvSpPr>
        <p:spPr>
          <a:xfrm>
            <a:off x="5008880" y="5984240"/>
            <a:ext cx="3454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15" name="テキスト ボックス 14"/>
          <p:cNvSpPr txBox="1"/>
          <p:nvPr/>
        </p:nvSpPr>
        <p:spPr>
          <a:xfrm>
            <a:off x="770775" y="2629591"/>
            <a:ext cx="1322185" cy="646331"/>
          </a:xfrm>
          <a:prstGeom prst="rect">
            <a:avLst/>
          </a:prstGeom>
          <a:noFill/>
          <a:ln>
            <a:solidFill>
              <a:srgbClr val="FF0000"/>
            </a:solidFill>
          </a:ln>
        </p:spPr>
        <p:txBody>
          <a:bodyPr wrap="square" rtlCol="0">
            <a:spAutoFit/>
          </a:bodyPr>
          <a:lstStyle/>
          <a:p>
            <a:r>
              <a:rPr kumimoji="1" lang="en-US" altLang="ja-JP" dirty="0" smtClean="0">
                <a:latin typeface="Arial" pitchFamily="34" charset="0"/>
                <a:cs typeface="Arial" pitchFamily="34" charset="0"/>
              </a:rPr>
              <a:t>Threshold of density</a:t>
            </a:r>
            <a:endParaRPr kumimoji="1" lang="ja-JP" altLang="en-US" dirty="0">
              <a:latin typeface="Arial" pitchFamily="34" charset="0"/>
              <a:cs typeface="Arial" pitchFamily="34" charset="0"/>
            </a:endParaRPr>
          </a:p>
        </p:txBody>
      </p:sp>
      <p:sp>
        <p:nvSpPr>
          <p:cNvPr id="7" name="テキスト ボックス 6"/>
          <p:cNvSpPr txBox="1"/>
          <p:nvPr/>
        </p:nvSpPr>
        <p:spPr>
          <a:xfrm>
            <a:off x="7833360" y="90007"/>
            <a:ext cx="1268609" cy="369332"/>
          </a:xfrm>
          <a:prstGeom prst="rect">
            <a:avLst/>
          </a:prstGeom>
          <a:noFill/>
        </p:spPr>
        <p:txBody>
          <a:bodyPr wrap="none" rtlCol="0">
            <a:spAutoFit/>
          </a:bodyPr>
          <a:lstStyle/>
          <a:p>
            <a:r>
              <a:rPr kumimoji="1" lang="en-US" altLang="ja-JP" dirty="0" smtClean="0"/>
              <a:t>Y. </a:t>
            </a:r>
            <a:r>
              <a:rPr kumimoji="1" lang="en-US" altLang="ja-JP" dirty="0" err="1" smtClean="0"/>
              <a:t>Suetsugu</a:t>
            </a:r>
            <a:endParaRPr kumimoji="1" lang="ja-JP" altLang="en-US" dirty="0"/>
          </a:p>
        </p:txBody>
      </p:sp>
    </p:spTree>
    <p:extLst>
      <p:ext uri="{BB962C8B-B14F-4D97-AF65-F5344CB8AC3E}">
        <p14:creationId xmlns:p14="http://schemas.microsoft.com/office/powerpoint/2010/main" val="1509947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FF"/>
                </a:solidFill>
                <a:latin typeface="Marker Felt"/>
                <a:cs typeface="Marker Felt"/>
              </a:rPr>
              <a:t>Latest simulation result on the threshold value of instability</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p:txBody>
          <a:bodyPr>
            <a:normAutofit fontScale="92500"/>
          </a:bodyPr>
          <a:lstStyle/>
          <a:p>
            <a:r>
              <a:rPr kumimoji="1" lang="en-US" altLang="ja-JP" dirty="0" smtClean="0"/>
              <a:t>Simulation with </a:t>
            </a:r>
            <a:r>
              <a:rPr lang="en-US" altLang="ja-JP" dirty="0" smtClean="0"/>
              <a:t>PEHTS2 by D. Zhou and K. </a:t>
            </a:r>
            <a:r>
              <a:rPr lang="en-US" altLang="ja-JP" dirty="0" err="1" smtClean="0"/>
              <a:t>Ohmi</a:t>
            </a:r>
            <a:endParaRPr lang="en-US" altLang="ja-JP" dirty="0" smtClean="0"/>
          </a:p>
          <a:p>
            <a:pPr lvl="1"/>
            <a:r>
              <a:rPr lang="en-US" altLang="ja-JP" dirty="0"/>
              <a:t>With uniform beta functions and </a:t>
            </a:r>
            <a:r>
              <a:rPr lang="en-US" altLang="ja-JP" dirty="0" smtClean="0"/>
              <a:t>uniform </a:t>
            </a:r>
            <a:r>
              <a:rPr lang="en-US" altLang="ja-JP" dirty="0"/>
              <a:t>electron cloud density along the ring, the threshold for electron cloud density is about </a:t>
            </a:r>
            <a:r>
              <a:rPr lang="en-US" altLang="ja-JP" dirty="0" smtClean="0"/>
              <a:t>5.0 x 10</a:t>
            </a:r>
            <a:r>
              <a:rPr lang="en-US" altLang="ja-JP" baseline="30000" dirty="0" smtClean="0"/>
              <a:t>11</a:t>
            </a:r>
            <a:r>
              <a:rPr lang="en-US" altLang="ja-JP" dirty="0" smtClean="0"/>
              <a:t> m</a:t>
            </a:r>
            <a:r>
              <a:rPr lang="en-US" altLang="ja-JP" baseline="30000" dirty="0" smtClean="0"/>
              <a:t>-3</a:t>
            </a:r>
            <a:r>
              <a:rPr lang="en-US" altLang="ja-JP" dirty="0" smtClean="0"/>
              <a:t>.</a:t>
            </a:r>
          </a:p>
          <a:p>
            <a:pPr lvl="1"/>
            <a:r>
              <a:rPr lang="en-US" altLang="ja-JP" dirty="0"/>
              <a:t>With </a:t>
            </a:r>
            <a:r>
              <a:rPr lang="en-US" altLang="ja-JP" dirty="0" smtClean="0"/>
              <a:t>realistic beta </a:t>
            </a:r>
            <a:r>
              <a:rPr lang="en-US" altLang="ja-JP" dirty="0"/>
              <a:t>functions and </a:t>
            </a:r>
            <a:r>
              <a:rPr lang="en-US" altLang="ja-JP" dirty="0" smtClean="0"/>
              <a:t>uniform </a:t>
            </a:r>
            <a:r>
              <a:rPr lang="en-US" altLang="ja-JP" dirty="0"/>
              <a:t>electron cloud density along the ring, the threshold </a:t>
            </a:r>
            <a:r>
              <a:rPr lang="en-US" altLang="ja-JP" dirty="0" smtClean="0"/>
              <a:t>reduces to </a:t>
            </a:r>
            <a:r>
              <a:rPr lang="en-US" altLang="ja-JP" dirty="0"/>
              <a:t>about 1.6 x 10</a:t>
            </a:r>
            <a:r>
              <a:rPr lang="en-US" altLang="ja-JP" baseline="30000" dirty="0"/>
              <a:t>11</a:t>
            </a:r>
            <a:r>
              <a:rPr lang="en-US" altLang="ja-JP" dirty="0" smtClean="0"/>
              <a:t> m</a:t>
            </a:r>
            <a:r>
              <a:rPr lang="en-US" altLang="ja-JP" baseline="30000" dirty="0"/>
              <a:t>-3</a:t>
            </a:r>
            <a:r>
              <a:rPr lang="en-US" altLang="ja-JP" dirty="0" smtClean="0"/>
              <a:t>.</a:t>
            </a:r>
          </a:p>
          <a:p>
            <a:pPr lvl="1"/>
            <a:r>
              <a:rPr lang="en-US" altLang="ja-JP" dirty="0"/>
              <a:t>With realistic beta functions and </a:t>
            </a:r>
            <a:r>
              <a:rPr lang="en-US" altLang="ja-JP" dirty="0" smtClean="0"/>
              <a:t>estimated s-dependent </a:t>
            </a:r>
            <a:r>
              <a:rPr lang="en-US" altLang="ja-JP" dirty="0"/>
              <a:t>electron cloud density along the ring, the threshold </a:t>
            </a:r>
            <a:r>
              <a:rPr lang="en-US" altLang="ja-JP" dirty="0" smtClean="0"/>
              <a:t>is about </a:t>
            </a:r>
            <a:r>
              <a:rPr lang="en-US" altLang="ja-JP" dirty="0"/>
              <a:t>5.0 x 10</a:t>
            </a:r>
            <a:r>
              <a:rPr lang="en-US" altLang="ja-JP" baseline="30000" dirty="0"/>
              <a:t>11</a:t>
            </a:r>
            <a:r>
              <a:rPr lang="en-US" altLang="ja-JP" dirty="0" smtClean="0"/>
              <a:t> m</a:t>
            </a:r>
            <a:r>
              <a:rPr lang="en-US" altLang="ja-JP" baseline="30000" dirty="0"/>
              <a:t>-3</a:t>
            </a:r>
            <a:r>
              <a:rPr lang="en-US" altLang="ja-JP" dirty="0" smtClean="0"/>
              <a:t>.</a:t>
            </a:r>
            <a:endParaRPr lang="en-US" altLang="ja-JP" dirty="0"/>
          </a:p>
          <a:p>
            <a:pPr lvl="1"/>
            <a:endParaRPr lang="en-US" altLang="ja-JP" dirty="0"/>
          </a:p>
          <a:p>
            <a:pPr lvl="1"/>
            <a:endParaRPr lang="en-US" altLang="ja-JP" dirty="0" smtClean="0"/>
          </a:p>
          <a:p>
            <a:endParaRPr kumimoji="1" lang="ja-JP" altLang="en-US" dirty="0"/>
          </a:p>
        </p:txBody>
      </p:sp>
      <p:sp>
        <p:nvSpPr>
          <p:cNvPr id="4" name="正方形/長方形 3"/>
          <p:cNvSpPr/>
          <p:nvPr/>
        </p:nvSpPr>
        <p:spPr>
          <a:xfrm>
            <a:off x="1833980" y="5934670"/>
            <a:ext cx="3170534" cy="1200329"/>
          </a:xfrm>
          <a:prstGeom prst="rect">
            <a:avLst/>
          </a:prstGeom>
          <a:ln>
            <a:solidFill>
              <a:srgbClr val="4F81BD"/>
            </a:solidFill>
          </a:ln>
        </p:spPr>
        <p:txBody>
          <a:bodyPr wrap="square">
            <a:spAutoFit/>
          </a:bodyPr>
          <a:lstStyle/>
          <a:p>
            <a:r>
              <a:rPr lang="en-US" altLang="ja-JP" dirty="0" smtClean="0"/>
              <a:t>Nov. 12 14</a:t>
            </a:r>
            <a:r>
              <a:rPr lang="en-US" altLang="ja-JP" dirty="0"/>
              <a:t>:20</a:t>
            </a:r>
          </a:p>
          <a:p>
            <a:r>
              <a:rPr lang="en-US" altLang="ja-JP" b="1" dirty="0"/>
              <a:t>Beam-beam and e-cloud</a:t>
            </a:r>
            <a:r>
              <a:rPr lang="en-US" altLang="ja-JP" i="1" dirty="0"/>
              <a:t> 20'</a:t>
            </a:r>
            <a:endParaRPr lang="en-US" altLang="ja-JP" dirty="0"/>
          </a:p>
          <a:p>
            <a:r>
              <a:rPr lang="en-US" altLang="ja-JP" dirty="0"/>
              <a:t>Speaker:	</a:t>
            </a:r>
            <a:r>
              <a:rPr lang="en-US" altLang="ja-JP" dirty="0" err="1"/>
              <a:t>Kazuhito</a:t>
            </a:r>
            <a:r>
              <a:rPr lang="en-US" altLang="ja-JP" dirty="0"/>
              <a:t> </a:t>
            </a:r>
            <a:r>
              <a:rPr lang="en-US" altLang="ja-JP" dirty="0" err="1"/>
              <a:t>Ohmi</a:t>
            </a:r>
            <a:r>
              <a:rPr lang="en-US" altLang="ja-JP" dirty="0"/>
              <a:t> (KEK)	</a:t>
            </a:r>
          </a:p>
        </p:txBody>
      </p:sp>
    </p:spTree>
    <p:extLst>
      <p:ext uri="{BB962C8B-B14F-4D97-AF65-F5344CB8AC3E}">
        <p14:creationId xmlns:p14="http://schemas.microsoft.com/office/powerpoint/2010/main" val="295570897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7197" y="-238122"/>
            <a:ext cx="8229600" cy="1143000"/>
          </a:xfrm>
        </p:spPr>
        <p:txBody>
          <a:bodyPr/>
          <a:lstStyle/>
          <a:p>
            <a:r>
              <a:rPr lang="en-US" altLang="ja-JP" dirty="0">
                <a:solidFill>
                  <a:srgbClr val="0000FF"/>
                </a:solidFill>
                <a:latin typeface="Marker Felt"/>
                <a:cs typeface="Marker Felt"/>
              </a:rPr>
              <a:t>C</a:t>
            </a:r>
            <a:r>
              <a:rPr lang="en-US" altLang="ja-JP" dirty="0" smtClean="0">
                <a:solidFill>
                  <a:srgbClr val="0000FF"/>
                </a:solidFill>
                <a:latin typeface="Marker Felt"/>
                <a:cs typeface="Marker Felt"/>
              </a:rPr>
              <a:t>ountermeasures</a:t>
            </a:r>
            <a:endParaRPr kumimoji="1" lang="ja-JP" altLang="en-US" sz="2800" dirty="0">
              <a:solidFill>
                <a:srgbClr val="0000FF"/>
              </a:solidFill>
              <a:latin typeface="Marker Felt"/>
              <a:cs typeface="Marker Felt"/>
            </a:endParaRPr>
          </a:p>
        </p:txBody>
      </p:sp>
      <p:sp>
        <p:nvSpPr>
          <p:cNvPr id="3" name="コンテンツ プレースホルダ 2"/>
          <p:cNvSpPr>
            <a:spLocks noGrp="1"/>
          </p:cNvSpPr>
          <p:nvPr>
            <p:ph idx="1"/>
          </p:nvPr>
        </p:nvSpPr>
        <p:spPr>
          <a:xfrm>
            <a:off x="928662" y="904878"/>
            <a:ext cx="8215338" cy="1098094"/>
          </a:xfrm>
        </p:spPr>
        <p:txBody>
          <a:bodyPr>
            <a:normAutofit/>
          </a:bodyPr>
          <a:lstStyle/>
          <a:p>
            <a:pPr>
              <a:lnSpc>
                <a:spcPct val="95000"/>
              </a:lnSpc>
              <a:spcBef>
                <a:spcPts val="0"/>
              </a:spcBef>
            </a:pPr>
            <a:r>
              <a:rPr lang="en-US" altLang="ja-JP" b="0" dirty="0" smtClean="0"/>
              <a:t>For </a:t>
            </a:r>
            <a:r>
              <a:rPr lang="en-US" altLang="ja-JP" dirty="0" smtClean="0"/>
              <a:t>the upgrade of the vacuum system for </a:t>
            </a:r>
            <a:r>
              <a:rPr lang="en-US" altLang="ja-JP" dirty="0" err="1" smtClean="0"/>
              <a:t>SuperKEKB</a:t>
            </a:r>
            <a:r>
              <a:rPr lang="en-US" altLang="ja-JP" dirty="0" smtClean="0"/>
              <a:t>, </a:t>
            </a:r>
            <a:r>
              <a:rPr lang="en-US" altLang="ja-JP" b="0" dirty="0" smtClean="0"/>
              <a:t>the electron cloud is a key issue.</a:t>
            </a:r>
          </a:p>
        </p:txBody>
      </p:sp>
      <p:sp>
        <p:nvSpPr>
          <p:cNvPr id="6" name="スライド番号プレースホルダ 5"/>
          <p:cNvSpPr>
            <a:spLocks noGrp="1"/>
          </p:cNvSpPr>
          <p:nvPr>
            <p:ph type="sldNum" sz="quarter" idx="12"/>
          </p:nvPr>
        </p:nvSpPr>
        <p:spPr/>
        <p:txBody>
          <a:bodyPr/>
          <a:lstStyle/>
          <a:p>
            <a:fld id="{1AB4610A-7B83-4138-AFF8-D0E9316B21DE}" type="slidenum">
              <a:rPr lang="en-US" altLang="ja-JP" smtClean="0"/>
              <a:pPr/>
              <a:t>92</a:t>
            </a:fld>
            <a:endParaRPr lang="en-US" altLang="ja-JP" dirty="0"/>
          </a:p>
        </p:txBody>
      </p:sp>
      <p:graphicFrame>
        <p:nvGraphicFramePr>
          <p:cNvPr id="11" name="表 10"/>
          <p:cNvGraphicFramePr>
            <a:graphicFrameLocks noGrp="1"/>
          </p:cNvGraphicFramePr>
          <p:nvPr/>
        </p:nvGraphicFramePr>
        <p:xfrm>
          <a:off x="1486029" y="3414890"/>
          <a:ext cx="6657996" cy="1711172"/>
        </p:xfrm>
        <a:graphic>
          <a:graphicData uri="http://schemas.openxmlformats.org/drawingml/2006/table">
            <a:tbl>
              <a:tblPr bandRow="1">
                <a:tableStyleId>{E8B1032C-EA38-4F05-BA0D-38AFFFC7BED3}</a:tableStyleId>
              </a:tblPr>
              <a:tblGrid>
                <a:gridCol w="1992461"/>
                <a:gridCol w="4665535"/>
              </a:tblGrid>
              <a:tr h="427793">
                <a:tc>
                  <a:txBody>
                    <a:bodyPr/>
                    <a:lstStyle/>
                    <a:p>
                      <a:r>
                        <a:rPr kumimoji="1" lang="en-US" altLang="ja-JP" sz="2000" dirty="0" smtClean="0">
                          <a:latin typeface="Arial" pitchFamily="34" charset="0"/>
                          <a:cs typeface="Arial" pitchFamily="34" charset="0"/>
                        </a:rPr>
                        <a:t>Drift</a:t>
                      </a:r>
                      <a:r>
                        <a:rPr kumimoji="1" lang="en-US" altLang="ja-JP" sz="2000" baseline="0" dirty="0" smtClean="0">
                          <a:latin typeface="Arial" pitchFamily="34" charset="0"/>
                          <a:cs typeface="Arial" pitchFamily="34" charset="0"/>
                        </a:rPr>
                        <a:t> section</a:t>
                      </a:r>
                      <a:endParaRPr kumimoji="1" lang="ja-JP" altLang="en-US" sz="2000" dirty="0">
                        <a:latin typeface="Arial" pitchFamily="34" charset="0"/>
                        <a:cs typeface="Arial" pitchFamily="34" charset="0"/>
                      </a:endParaRPr>
                    </a:p>
                  </a:txBody>
                  <a:tcPr/>
                </a:tc>
                <a:tc>
                  <a:txBody>
                    <a:bodyPr/>
                    <a:lstStyle/>
                    <a:p>
                      <a:r>
                        <a:rPr kumimoji="1" lang="en-US" altLang="ja-JP" sz="2000" dirty="0" smtClean="0">
                          <a:latin typeface="Arial" pitchFamily="34" charset="0"/>
                          <a:cs typeface="Arial" pitchFamily="34" charset="0"/>
                        </a:rPr>
                        <a:t>Antechamber +Solenoid +</a:t>
                      </a:r>
                      <a:r>
                        <a:rPr kumimoji="1" lang="en-US" altLang="ja-JP" sz="2000" dirty="0" err="1" smtClean="0">
                          <a:latin typeface="Arial" pitchFamily="34" charset="0"/>
                          <a:cs typeface="Arial" pitchFamily="34" charset="0"/>
                        </a:rPr>
                        <a:t>TiN</a:t>
                      </a:r>
                      <a:r>
                        <a:rPr kumimoji="1" lang="en-US" altLang="ja-JP" sz="2000" dirty="0" smtClean="0">
                          <a:latin typeface="Arial" pitchFamily="34" charset="0"/>
                          <a:cs typeface="Arial" pitchFamily="34" charset="0"/>
                        </a:rPr>
                        <a:t> Coating</a:t>
                      </a:r>
                      <a:endParaRPr kumimoji="1" lang="ja-JP" altLang="en-US" sz="2000" dirty="0">
                        <a:solidFill>
                          <a:schemeClr val="tx1"/>
                        </a:solidFill>
                        <a:latin typeface="Arial" pitchFamily="34" charset="0"/>
                        <a:cs typeface="Arial" pitchFamily="34" charset="0"/>
                      </a:endParaRPr>
                    </a:p>
                  </a:txBody>
                  <a:tcPr/>
                </a:tc>
              </a:tr>
              <a:tr h="427793">
                <a:tc>
                  <a:txBody>
                    <a:bodyPr/>
                    <a:lstStyle/>
                    <a:p>
                      <a:r>
                        <a:rPr kumimoji="1" lang="en-US" altLang="ja-JP" sz="2000" dirty="0" smtClean="0">
                          <a:latin typeface="Arial" pitchFamily="34" charset="0"/>
                          <a:cs typeface="Arial" pitchFamily="34" charset="0"/>
                        </a:rPr>
                        <a:t>Q and </a:t>
                      </a:r>
                      <a:r>
                        <a:rPr kumimoji="1" lang="en-US" altLang="ja-JP" sz="2000" dirty="0" err="1" smtClean="0">
                          <a:latin typeface="Arial" pitchFamily="34" charset="0"/>
                          <a:cs typeface="Arial" pitchFamily="34" charset="0"/>
                        </a:rPr>
                        <a:t>Sx</a:t>
                      </a:r>
                      <a:r>
                        <a:rPr kumimoji="1" lang="en-US" altLang="ja-JP" sz="2000" dirty="0" smtClean="0">
                          <a:latin typeface="Arial" pitchFamily="34" charset="0"/>
                          <a:cs typeface="Arial" pitchFamily="34" charset="0"/>
                        </a:rPr>
                        <a:t> mag.</a:t>
                      </a:r>
                      <a:endParaRPr kumimoji="1" lang="ja-JP" altLang="en-US" sz="2000" dirty="0">
                        <a:solidFill>
                          <a:schemeClr val="tx1"/>
                        </a:solidFill>
                        <a:latin typeface="Arial" pitchFamily="34" charset="0"/>
                        <a:cs typeface="Arial" pitchFamily="34" charset="0"/>
                      </a:endParaRPr>
                    </a:p>
                  </a:txBody>
                  <a:tcPr/>
                </a:tc>
                <a:tc>
                  <a:txBody>
                    <a:bodyPr/>
                    <a:lstStyle/>
                    <a:p>
                      <a:r>
                        <a:rPr kumimoji="1" lang="en-US" altLang="ja-JP" sz="2000" dirty="0" smtClean="0">
                          <a:latin typeface="Arial" pitchFamily="34" charset="0"/>
                          <a:cs typeface="Arial" pitchFamily="34" charset="0"/>
                        </a:rPr>
                        <a:t>Antechamber +Solenoid +</a:t>
                      </a:r>
                      <a:r>
                        <a:rPr kumimoji="1" lang="en-US" altLang="ja-JP" sz="2000" dirty="0" err="1" smtClean="0">
                          <a:latin typeface="Arial" pitchFamily="34" charset="0"/>
                          <a:cs typeface="Arial" pitchFamily="34" charset="0"/>
                        </a:rPr>
                        <a:t>TiN</a:t>
                      </a:r>
                      <a:r>
                        <a:rPr kumimoji="1" lang="en-US" altLang="ja-JP" sz="2000" dirty="0" smtClean="0">
                          <a:latin typeface="Arial" pitchFamily="34" charset="0"/>
                          <a:cs typeface="Arial" pitchFamily="34" charset="0"/>
                        </a:rPr>
                        <a:t> Coating</a:t>
                      </a:r>
                      <a:endParaRPr kumimoji="1" lang="ja-JP" altLang="en-US" sz="2000" dirty="0">
                        <a:solidFill>
                          <a:schemeClr val="tx1"/>
                        </a:solidFill>
                        <a:latin typeface="Arial" pitchFamily="34" charset="0"/>
                        <a:cs typeface="Arial" pitchFamily="34" charset="0"/>
                      </a:endParaRPr>
                    </a:p>
                  </a:txBody>
                  <a:tcPr/>
                </a:tc>
              </a:tr>
              <a:tr h="427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Arial" pitchFamily="34" charset="0"/>
                          <a:cs typeface="Arial" pitchFamily="34" charset="0"/>
                        </a:rPr>
                        <a:t>Bend</a:t>
                      </a:r>
                      <a:r>
                        <a:rPr kumimoji="1" lang="en-US" altLang="ja-JP" sz="2000" baseline="0" dirty="0" smtClean="0">
                          <a:latin typeface="Arial" pitchFamily="34" charset="0"/>
                          <a:cs typeface="Arial" pitchFamily="34" charset="0"/>
                        </a:rPr>
                        <a:t> section</a:t>
                      </a:r>
                      <a:endParaRPr kumimoji="1" lang="ja-JP" altLang="en-US" sz="2000" dirty="0" smtClean="0">
                        <a:solidFill>
                          <a:schemeClr val="tx1"/>
                        </a:solidFill>
                        <a:latin typeface="Arial" pitchFamily="34" charset="0"/>
                        <a:cs typeface="Arial" pitchFamily="34" charset="0"/>
                      </a:endParaRPr>
                    </a:p>
                  </a:txBody>
                  <a:tcPr/>
                </a:tc>
                <a:tc>
                  <a:txBody>
                    <a:bodyPr/>
                    <a:lstStyle/>
                    <a:p>
                      <a:r>
                        <a:rPr kumimoji="1" lang="en-US" altLang="ja-JP" sz="2000" dirty="0" smtClean="0">
                          <a:latin typeface="Arial" pitchFamily="34" charset="0"/>
                          <a:cs typeface="Arial" pitchFamily="34" charset="0"/>
                        </a:rPr>
                        <a:t>Antechamber +Groove+ </a:t>
                      </a:r>
                      <a:r>
                        <a:rPr kumimoji="1" lang="en-US" altLang="ja-JP" sz="2000" dirty="0" err="1" smtClean="0">
                          <a:latin typeface="Arial" pitchFamily="34" charset="0"/>
                          <a:cs typeface="Arial" pitchFamily="34" charset="0"/>
                        </a:rPr>
                        <a:t>TiN</a:t>
                      </a:r>
                      <a:r>
                        <a:rPr kumimoji="1" lang="en-US" altLang="ja-JP" sz="2000" dirty="0" smtClean="0">
                          <a:latin typeface="Arial" pitchFamily="34" charset="0"/>
                          <a:cs typeface="Arial" pitchFamily="34" charset="0"/>
                        </a:rPr>
                        <a:t> Coating</a:t>
                      </a:r>
                      <a:endParaRPr kumimoji="1" lang="ja-JP" altLang="en-US" sz="2000" dirty="0">
                        <a:solidFill>
                          <a:schemeClr val="tx1"/>
                        </a:solidFill>
                        <a:latin typeface="Arial" pitchFamily="34" charset="0"/>
                        <a:cs typeface="Arial" pitchFamily="34" charset="0"/>
                      </a:endParaRPr>
                    </a:p>
                  </a:txBody>
                  <a:tcPr/>
                </a:tc>
              </a:tr>
              <a:tr h="427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Arial" pitchFamily="34" charset="0"/>
                          <a:cs typeface="Arial" pitchFamily="34" charset="0"/>
                        </a:rPr>
                        <a:t>Wiggler section</a:t>
                      </a:r>
                      <a:endParaRPr kumimoji="1" lang="ja-JP" altLang="en-US" sz="2000" dirty="0" smtClean="0">
                        <a:solidFill>
                          <a:schemeClr val="tx1"/>
                        </a:solidFill>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Arial" pitchFamily="34" charset="0"/>
                          <a:cs typeface="Arial" pitchFamily="34" charset="0"/>
                        </a:rPr>
                        <a:t>Antechamber +Electrode  (Cu)</a:t>
                      </a:r>
                      <a:endParaRPr kumimoji="1" lang="ja-JP" altLang="en-US" sz="2000" dirty="0">
                        <a:solidFill>
                          <a:schemeClr val="tx1"/>
                        </a:solidFill>
                        <a:latin typeface="Arial" pitchFamily="34" charset="0"/>
                        <a:cs typeface="Arial" pitchFamily="34" charset="0"/>
                      </a:endParaRPr>
                    </a:p>
                  </a:txBody>
                  <a:tcPr/>
                </a:tc>
              </a:tr>
            </a:tbl>
          </a:graphicData>
        </a:graphic>
      </p:graphicFrame>
      <p:sp>
        <p:nvSpPr>
          <p:cNvPr id="12" name="コンテンツ プレースホルダ 2"/>
          <p:cNvSpPr txBox="1">
            <a:spLocks/>
          </p:cNvSpPr>
          <p:nvPr/>
        </p:nvSpPr>
        <p:spPr bwMode="gray">
          <a:xfrm>
            <a:off x="921435" y="1971705"/>
            <a:ext cx="8215338" cy="11633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5000"/>
              </a:lnSpc>
              <a:spcBef>
                <a:spcPts val="0"/>
              </a:spcBef>
              <a:spcAft>
                <a:spcPct val="0"/>
              </a:spcAft>
              <a:buClr>
                <a:schemeClr val="accent2"/>
              </a:buClr>
              <a:buSzPct val="50000"/>
              <a:buFont typeface="Wingdings" pitchFamily="2" charset="2"/>
              <a:buChar char="n"/>
              <a:tabLst/>
              <a:defRPr/>
            </a:pPr>
            <a:r>
              <a:rPr kumimoji="1" lang="en-US" altLang="ja-JP"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Countermeasures are carefully chosen based on the various studies.</a:t>
            </a:r>
            <a:endParaRPr kumimoji="1" lang="ja-JP" altLang="en-U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正方形/長方形 6"/>
          <p:cNvSpPr/>
          <p:nvPr/>
        </p:nvSpPr>
        <p:spPr>
          <a:xfrm>
            <a:off x="7597795" y="164110"/>
            <a:ext cx="1268609" cy="369332"/>
          </a:xfrm>
          <a:prstGeom prst="rect">
            <a:avLst/>
          </a:prstGeom>
        </p:spPr>
        <p:txBody>
          <a:bodyPr wrap="none">
            <a:spAutoFit/>
          </a:bodyPr>
          <a:lstStyle/>
          <a:p>
            <a:r>
              <a:rPr lang="en-US" altLang="ja-JP" dirty="0"/>
              <a:t>Y. </a:t>
            </a:r>
            <a:r>
              <a:rPr lang="en-US" altLang="ja-JP" dirty="0" err="1"/>
              <a:t>Suetsugu</a:t>
            </a:r>
            <a:endParaRPr lang="ja-JP" altLang="en-US" dirty="0"/>
          </a:p>
        </p:txBody>
      </p:sp>
    </p:spTree>
    <p:extLst>
      <p:ext uri="{BB962C8B-B14F-4D97-AF65-F5344CB8AC3E}">
        <p14:creationId xmlns:p14="http://schemas.microsoft.com/office/powerpoint/2010/main" val="3648279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006" y="-105390"/>
            <a:ext cx="8706585" cy="1143000"/>
          </a:xfrm>
        </p:spPr>
        <p:txBody>
          <a:bodyPr>
            <a:normAutofit fontScale="90000"/>
          </a:bodyPr>
          <a:lstStyle/>
          <a:p>
            <a:r>
              <a:rPr kumimoji="1" lang="en-US" altLang="ja-JP" dirty="0" smtClean="0">
                <a:solidFill>
                  <a:srgbClr val="0000FF"/>
                </a:solidFill>
                <a:latin typeface="Marker Felt"/>
                <a:cs typeface="Marker Felt"/>
              </a:rPr>
              <a:t>Countermeasures for electron clouds</a:t>
            </a:r>
            <a:endParaRPr kumimoji="1" lang="ja-JP" altLang="en-US" dirty="0">
              <a:solidFill>
                <a:srgbClr val="0000FF"/>
              </a:solidFill>
              <a:latin typeface="Marker Felt"/>
              <a:cs typeface="Marker Felt"/>
            </a:endParaRPr>
          </a:p>
        </p:txBody>
      </p:sp>
      <p:pic>
        <p:nvPicPr>
          <p:cNvPr id="4" name="Picture 2" descr="C:\Users\suetsugu\Desktop\Arc_Cross_90__Bend_6 レイアウト1 (2).png"/>
          <p:cNvPicPr>
            <a:picLocks noChangeAspect="1" noChangeArrowheads="1"/>
          </p:cNvPicPr>
          <p:nvPr/>
        </p:nvPicPr>
        <p:blipFill>
          <a:blip r:embed="rId2" cstate="print"/>
          <a:srcRect l="21841" t="5497" r="22561" b="37653"/>
          <a:stretch>
            <a:fillRect/>
          </a:stretch>
        </p:blipFill>
        <p:spPr bwMode="auto">
          <a:xfrm rot="16200000">
            <a:off x="5368272" y="577176"/>
            <a:ext cx="2908664" cy="4207973"/>
          </a:xfrm>
          <a:prstGeom prst="rect">
            <a:avLst/>
          </a:prstGeom>
          <a:noFill/>
        </p:spPr>
      </p:pic>
      <p:pic>
        <p:nvPicPr>
          <p:cNvPr id="5" name="Picture 330" descr="OHO_TiN_After"/>
          <p:cNvPicPr>
            <a:picLocks noChangeAspect="1" noChangeArrowheads="1"/>
          </p:cNvPicPr>
          <p:nvPr/>
        </p:nvPicPr>
        <p:blipFill>
          <a:blip r:embed="rId3" cstate="print">
            <a:lum contrast="-18000"/>
          </a:blip>
          <a:srcRect t="11472" b="18977"/>
          <a:stretch>
            <a:fillRect/>
          </a:stretch>
        </p:blipFill>
        <p:spPr bwMode="auto">
          <a:xfrm>
            <a:off x="537472" y="1462343"/>
            <a:ext cx="3639571" cy="2057901"/>
          </a:xfrm>
          <a:prstGeom prst="rect">
            <a:avLst/>
          </a:prstGeom>
          <a:noFill/>
          <a:ln w="9525">
            <a:noFill/>
            <a:miter lim="800000"/>
            <a:headEnd/>
            <a:tailEnd/>
          </a:ln>
        </p:spPr>
      </p:pic>
      <p:sp>
        <p:nvSpPr>
          <p:cNvPr id="7" name="テキスト ボックス 6"/>
          <p:cNvSpPr txBox="1"/>
          <p:nvPr/>
        </p:nvSpPr>
        <p:spPr>
          <a:xfrm>
            <a:off x="457200" y="3457093"/>
            <a:ext cx="3994641" cy="646331"/>
          </a:xfrm>
          <a:prstGeom prst="rect">
            <a:avLst/>
          </a:prstGeom>
          <a:noFill/>
        </p:spPr>
        <p:txBody>
          <a:bodyPr wrap="none" rtlCol="0">
            <a:spAutoFit/>
          </a:bodyPr>
          <a:lstStyle/>
          <a:p>
            <a:r>
              <a:rPr kumimoji="1" lang="en-US" altLang="ja-JP" dirty="0" smtClean="0">
                <a:latin typeface="+mj-lt"/>
              </a:rPr>
              <a:t>Drift section: Antechamber + </a:t>
            </a:r>
            <a:r>
              <a:rPr lang="en-US" altLang="ja-JP" dirty="0" err="1" smtClean="0">
                <a:latin typeface="+mj-lt"/>
                <a:cs typeface="Arial" pitchFamily="34" charset="0"/>
              </a:rPr>
              <a:t>TiN</a:t>
            </a:r>
            <a:r>
              <a:rPr lang="en-US" altLang="ja-JP" dirty="0" smtClean="0">
                <a:latin typeface="+mj-lt"/>
                <a:cs typeface="Arial" pitchFamily="34" charset="0"/>
              </a:rPr>
              <a:t> coating</a:t>
            </a:r>
            <a:endParaRPr lang="ja-JP" altLang="en-US" dirty="0">
              <a:latin typeface="+mj-lt"/>
              <a:cs typeface="Arial" pitchFamily="34" charset="0"/>
            </a:endParaRPr>
          </a:p>
          <a:p>
            <a:endParaRPr kumimoji="1" lang="ja-JP" altLang="en-US" dirty="0"/>
          </a:p>
        </p:txBody>
      </p:sp>
      <p:sp>
        <p:nvSpPr>
          <p:cNvPr id="8" name="テキスト ボックス 24"/>
          <p:cNvSpPr txBox="1">
            <a:spLocks noChangeArrowheads="1"/>
          </p:cNvSpPr>
          <p:nvPr/>
        </p:nvSpPr>
        <p:spPr bwMode="auto">
          <a:xfrm>
            <a:off x="7850222" y="1162495"/>
            <a:ext cx="857927" cy="338554"/>
          </a:xfrm>
          <a:prstGeom prst="rect">
            <a:avLst/>
          </a:prstGeom>
          <a:noFill/>
          <a:ln w="9525">
            <a:noFill/>
            <a:miter lim="800000"/>
            <a:headEnd/>
            <a:tailEnd/>
          </a:ln>
        </p:spPr>
        <p:txBody>
          <a:bodyPr wrap="none">
            <a:spAutoFit/>
          </a:bodyPr>
          <a:lstStyle/>
          <a:p>
            <a:r>
              <a:rPr lang="en-US" altLang="ja-JP" sz="1600" dirty="0" smtClean="0">
                <a:solidFill>
                  <a:srgbClr val="008000"/>
                </a:solidFill>
                <a:latin typeface="Arial" pitchFamily="34" charset="0"/>
                <a:cs typeface="Arial" pitchFamily="34" charset="0"/>
              </a:rPr>
              <a:t>Groove</a:t>
            </a:r>
            <a:endParaRPr lang="ja-JP" altLang="en-US" sz="1600" dirty="0">
              <a:solidFill>
                <a:srgbClr val="008000"/>
              </a:solidFill>
              <a:latin typeface="Arial" pitchFamily="34" charset="0"/>
              <a:cs typeface="Arial" pitchFamily="34" charset="0"/>
            </a:endParaRPr>
          </a:p>
        </p:txBody>
      </p:sp>
      <p:cxnSp>
        <p:nvCxnSpPr>
          <p:cNvPr id="9" name="直線矢印コネクタ 8"/>
          <p:cNvCxnSpPr>
            <a:stCxn id="8" idx="1"/>
          </p:cNvCxnSpPr>
          <p:nvPr/>
        </p:nvCxnSpPr>
        <p:spPr>
          <a:xfrm rot="10800000" flipV="1">
            <a:off x="6806154" y="1331772"/>
            <a:ext cx="1044069" cy="854578"/>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8" idx="1"/>
          </p:cNvCxnSpPr>
          <p:nvPr/>
        </p:nvCxnSpPr>
        <p:spPr>
          <a:xfrm rot="10800000" flipV="1">
            <a:off x="6777872" y="1331772"/>
            <a:ext cx="1072350" cy="2004648"/>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4" name="図 6" descr="P1070839_ed.jpg"/>
          <p:cNvPicPr>
            <a:picLocks noChangeAspect="1"/>
          </p:cNvPicPr>
          <p:nvPr/>
        </p:nvPicPr>
        <p:blipFill>
          <a:blip r:embed="rId4" cstate="print"/>
          <a:srcRect l="26488" r="25764" b="52100"/>
          <a:stretch>
            <a:fillRect/>
          </a:stretch>
        </p:blipFill>
        <p:spPr bwMode="auto">
          <a:xfrm>
            <a:off x="786885" y="4135495"/>
            <a:ext cx="3240088" cy="2438400"/>
          </a:xfrm>
          <a:prstGeom prst="rect">
            <a:avLst/>
          </a:prstGeom>
          <a:noFill/>
          <a:ln w="9525">
            <a:noFill/>
            <a:miter lim="800000"/>
            <a:headEnd/>
            <a:tailEnd/>
          </a:ln>
        </p:spPr>
      </p:pic>
      <p:sp>
        <p:nvSpPr>
          <p:cNvPr id="15" name="Text Box 6"/>
          <p:cNvSpPr txBox="1">
            <a:spLocks noChangeArrowheads="1"/>
          </p:cNvSpPr>
          <p:nvPr/>
        </p:nvSpPr>
        <p:spPr bwMode="auto">
          <a:xfrm>
            <a:off x="891245" y="4189713"/>
            <a:ext cx="1144587" cy="287337"/>
          </a:xfrm>
          <a:prstGeom prst="rect">
            <a:avLst/>
          </a:prstGeom>
          <a:solidFill>
            <a:schemeClr val="bg1">
              <a:lumMod val="85000"/>
            </a:schemeClr>
          </a:solidFill>
          <a:ln w="9525">
            <a:noFill/>
            <a:miter lim="800000"/>
            <a:headEnd/>
            <a:tailEnd/>
          </a:ln>
        </p:spPr>
        <p:txBody>
          <a:bodyPr>
            <a:spAutoFit/>
          </a:bodyPr>
          <a:lstStyle/>
          <a:p>
            <a:pPr>
              <a:lnSpc>
                <a:spcPct val="90000"/>
              </a:lnSpc>
              <a:defRPr/>
            </a:pPr>
            <a:r>
              <a:rPr lang="en-US" altLang="ja-JP" sz="1400" dirty="0">
                <a:latin typeface="Arial" pitchFamily="34" charset="0"/>
                <a:ea typeface="ＭＳ Ｐゴシック" pitchFamily="50" charset="-128"/>
                <a:cs typeface="Arial" pitchFamily="34" charset="0"/>
              </a:rPr>
              <a:t>Inside view</a:t>
            </a:r>
          </a:p>
        </p:txBody>
      </p:sp>
      <p:cxnSp>
        <p:nvCxnSpPr>
          <p:cNvPr id="16" name="直線矢印コネクタ 15"/>
          <p:cNvCxnSpPr/>
          <p:nvPr/>
        </p:nvCxnSpPr>
        <p:spPr>
          <a:xfrm flipV="1">
            <a:off x="1779284" y="5995238"/>
            <a:ext cx="424543" cy="239485"/>
          </a:xfrm>
          <a:prstGeom prst="straightConnector1">
            <a:avLst/>
          </a:prstGeom>
          <a:ln w="28575">
            <a:solidFill>
              <a:srgbClr val="FFFF00"/>
            </a:solidFill>
            <a:tailEnd type="arrow"/>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5"/>
          <p:cNvSpPr txBox="1">
            <a:spLocks noChangeArrowheads="1"/>
          </p:cNvSpPr>
          <p:nvPr/>
        </p:nvSpPr>
        <p:spPr bwMode="auto">
          <a:xfrm>
            <a:off x="783246" y="6164873"/>
            <a:ext cx="1177925" cy="338138"/>
          </a:xfrm>
          <a:prstGeom prst="rect">
            <a:avLst/>
          </a:prstGeom>
          <a:noFill/>
          <a:ln w="9525">
            <a:noFill/>
            <a:miter lim="800000"/>
            <a:headEnd/>
            <a:tailEnd/>
          </a:ln>
        </p:spPr>
        <p:txBody>
          <a:bodyPr>
            <a:spAutoFit/>
          </a:bodyPr>
          <a:lstStyle/>
          <a:p>
            <a:r>
              <a:rPr lang="en-US" altLang="ja-JP" sz="1600">
                <a:solidFill>
                  <a:srgbClr val="FFFF00"/>
                </a:solidFill>
                <a:latin typeface="Arial" pitchFamily="34" charset="0"/>
                <a:cs typeface="Arial" pitchFamily="34" charset="0"/>
              </a:rPr>
              <a:t>Electrode</a:t>
            </a:r>
            <a:endParaRPr lang="ja-JP" altLang="en-US" sz="1600">
              <a:solidFill>
                <a:srgbClr val="FFFF00"/>
              </a:solidFill>
              <a:latin typeface="Arial" pitchFamily="34" charset="0"/>
              <a:cs typeface="Arial" pitchFamily="34" charset="0"/>
            </a:endParaRPr>
          </a:p>
        </p:txBody>
      </p:sp>
      <p:sp>
        <p:nvSpPr>
          <p:cNvPr id="18" name="テキスト ボックス 17"/>
          <p:cNvSpPr txBox="1"/>
          <p:nvPr/>
        </p:nvSpPr>
        <p:spPr>
          <a:xfrm>
            <a:off x="4026973" y="5582944"/>
            <a:ext cx="3394454" cy="923330"/>
          </a:xfrm>
          <a:prstGeom prst="rect">
            <a:avLst/>
          </a:prstGeom>
          <a:noFill/>
        </p:spPr>
        <p:txBody>
          <a:bodyPr wrap="none" rtlCol="0">
            <a:spAutoFit/>
          </a:bodyPr>
          <a:lstStyle/>
          <a:p>
            <a:r>
              <a:rPr lang="en-US" altLang="ja-JP" dirty="0" smtClean="0"/>
              <a:t>Wiggler section:</a:t>
            </a:r>
          </a:p>
          <a:p>
            <a:r>
              <a:rPr lang="en-US" altLang="ja-JP" dirty="0" smtClean="0"/>
              <a:t>Antechamber + Clearing </a:t>
            </a:r>
            <a:r>
              <a:rPr lang="en-US" altLang="ja-JP" dirty="0"/>
              <a:t>electrode</a:t>
            </a:r>
          </a:p>
          <a:p>
            <a:endParaRPr kumimoji="1" lang="ja-JP" altLang="en-US" dirty="0"/>
          </a:p>
        </p:txBody>
      </p:sp>
      <p:sp>
        <p:nvSpPr>
          <p:cNvPr id="19" name="正方形/長方形 18"/>
          <p:cNvSpPr/>
          <p:nvPr/>
        </p:nvSpPr>
        <p:spPr>
          <a:xfrm>
            <a:off x="7657982" y="6321608"/>
            <a:ext cx="1268609" cy="369332"/>
          </a:xfrm>
          <a:prstGeom prst="rect">
            <a:avLst/>
          </a:prstGeom>
        </p:spPr>
        <p:txBody>
          <a:bodyPr wrap="none">
            <a:spAutoFit/>
          </a:bodyPr>
          <a:lstStyle/>
          <a:p>
            <a:r>
              <a:rPr lang="en-US" altLang="ja-JP" dirty="0"/>
              <a:t>Y. </a:t>
            </a:r>
            <a:r>
              <a:rPr lang="en-US" altLang="ja-JP" dirty="0" err="1"/>
              <a:t>Suetsugu</a:t>
            </a:r>
            <a:endParaRPr lang="ja-JP" altLang="en-US" dirty="0"/>
          </a:p>
        </p:txBody>
      </p:sp>
    </p:spTree>
    <p:extLst>
      <p:ext uri="{BB962C8B-B14F-4D97-AF65-F5344CB8AC3E}">
        <p14:creationId xmlns:p14="http://schemas.microsoft.com/office/powerpoint/2010/main" val="16263750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SKEKB_Ne_ave_14(1_4).PNG"/>
          <p:cNvPicPr>
            <a:picLocks noChangeAspect="1"/>
          </p:cNvPicPr>
          <p:nvPr/>
        </p:nvPicPr>
        <p:blipFill>
          <a:blip r:embed="rId2" cstate="print"/>
          <a:srcRect t="15873"/>
          <a:stretch>
            <a:fillRect/>
          </a:stretch>
        </p:blipFill>
        <p:spPr>
          <a:xfrm>
            <a:off x="3418800" y="3054405"/>
            <a:ext cx="5434914" cy="3085137"/>
          </a:xfrm>
          <a:prstGeom prst="rect">
            <a:avLst/>
          </a:prstGeom>
        </p:spPr>
      </p:pic>
      <p:sp>
        <p:nvSpPr>
          <p:cNvPr id="2" name="タイトル 1"/>
          <p:cNvSpPr>
            <a:spLocks noGrp="1"/>
          </p:cNvSpPr>
          <p:nvPr>
            <p:ph type="title"/>
          </p:nvPr>
        </p:nvSpPr>
        <p:spPr>
          <a:xfrm>
            <a:off x="415924" y="-230588"/>
            <a:ext cx="8229600" cy="1143000"/>
          </a:xfrm>
        </p:spPr>
        <p:txBody>
          <a:bodyPr/>
          <a:lstStyle/>
          <a:p>
            <a:r>
              <a:rPr lang="en-US" altLang="ja-JP" dirty="0" smtClean="0">
                <a:solidFill>
                  <a:srgbClr val="0000FF"/>
                </a:solidFill>
                <a:latin typeface="Marker Felt"/>
                <a:cs typeface="Marker Felt"/>
              </a:rPr>
              <a:t>Expected electron density</a:t>
            </a:r>
            <a:endParaRPr kumimoji="1" lang="ja-JP" altLang="en-US" dirty="0">
              <a:solidFill>
                <a:srgbClr val="0000FF"/>
              </a:solidFill>
              <a:latin typeface="Marker Felt"/>
              <a:cs typeface="Marker Felt"/>
            </a:endParaRPr>
          </a:p>
        </p:txBody>
      </p:sp>
      <p:sp>
        <p:nvSpPr>
          <p:cNvPr id="3" name="コンテンツ プレースホルダ 2"/>
          <p:cNvSpPr>
            <a:spLocks noGrp="1"/>
          </p:cNvSpPr>
          <p:nvPr>
            <p:ph idx="1"/>
          </p:nvPr>
        </p:nvSpPr>
        <p:spPr>
          <a:xfrm>
            <a:off x="235578" y="904877"/>
            <a:ext cx="8908422" cy="1952619"/>
          </a:xfrm>
        </p:spPr>
        <p:txBody>
          <a:bodyPr>
            <a:normAutofit fontScale="77500" lnSpcReduction="20000"/>
          </a:bodyPr>
          <a:lstStyle/>
          <a:p>
            <a:pPr>
              <a:spcBef>
                <a:spcPts val="0"/>
              </a:spcBef>
            </a:pPr>
            <a:r>
              <a:rPr lang="en-US" altLang="ja-JP" dirty="0" smtClean="0"/>
              <a:t>n</a:t>
            </a:r>
            <a:r>
              <a:rPr lang="en-US" altLang="ja-JP" baseline="-25000" dirty="0" smtClean="0"/>
              <a:t>e</a:t>
            </a:r>
            <a:r>
              <a:rPr lang="en-US" altLang="ja-JP" dirty="0" smtClean="0"/>
              <a:t> after applying countermeasures: estimated from experiments (</a:t>
            </a:r>
            <a:r>
              <a:rPr lang="en-US" altLang="ja-JP" dirty="0" smtClean="0">
                <a:solidFill>
                  <a:srgbClr val="FF0000"/>
                </a:solidFill>
              </a:rPr>
              <a:t>Red</a:t>
            </a:r>
            <a:r>
              <a:rPr lang="en-US" altLang="ja-JP" dirty="0" smtClean="0"/>
              <a:t>)</a:t>
            </a:r>
          </a:p>
          <a:p>
            <a:pPr>
              <a:spcBef>
                <a:spcPts val="0"/>
              </a:spcBef>
            </a:pPr>
            <a:r>
              <a:rPr lang="en-US" altLang="ja-JP" b="0" dirty="0" smtClean="0"/>
              <a:t>Compared with results of CLOUDLAND (</a:t>
            </a:r>
            <a:r>
              <a:rPr lang="en-US" altLang="ja-JP" b="0" dirty="0" smtClean="0">
                <a:solidFill>
                  <a:srgbClr val="3366FF"/>
                </a:solidFill>
              </a:rPr>
              <a:t>Blue</a:t>
            </a:r>
            <a:r>
              <a:rPr lang="en-US" altLang="ja-JP" b="0" dirty="0" smtClean="0"/>
              <a:t>)</a:t>
            </a:r>
          </a:p>
          <a:p>
            <a:pPr lvl="1">
              <a:spcBef>
                <a:spcPts val="0"/>
              </a:spcBef>
            </a:pPr>
            <a:r>
              <a:rPr lang="en-US" altLang="ja-JP" dirty="0" smtClean="0"/>
              <a:t> </a:t>
            </a:r>
            <a:r>
              <a:rPr lang="en-US" altLang="ja-JP" i="1" dirty="0" err="1" smtClean="0">
                <a:latin typeface="Symbol" pitchFamily="18" charset="2"/>
              </a:rPr>
              <a:t>d</a:t>
            </a:r>
            <a:r>
              <a:rPr lang="en-US" altLang="ja-JP" baseline="-25000" dirty="0" err="1" smtClean="0"/>
              <a:t>max</a:t>
            </a:r>
            <a:r>
              <a:rPr lang="en-US" altLang="ja-JP" dirty="0" smtClean="0"/>
              <a:t>=1.2, Solenoid field=50G</a:t>
            </a:r>
            <a:r>
              <a:rPr lang="ja-JP" altLang="en-US" dirty="0" smtClean="0"/>
              <a:t> </a:t>
            </a:r>
            <a:r>
              <a:rPr lang="en-US" altLang="ja-JP" dirty="0" smtClean="0"/>
              <a:t>(</a:t>
            </a:r>
            <a:r>
              <a:rPr lang="en-US" altLang="ja-JP" dirty="0" smtClean="0">
                <a:sym typeface="Wingdings" pitchFamily="2" charset="2"/>
              </a:rPr>
              <a:t></a:t>
            </a:r>
            <a:r>
              <a:rPr lang="en-US" altLang="ja-JP" dirty="0" smtClean="0"/>
              <a:t>n</a:t>
            </a:r>
            <a:r>
              <a:rPr lang="en-US" altLang="ja-JP" baseline="-25000" dirty="0" smtClean="0"/>
              <a:t>e</a:t>
            </a:r>
            <a:r>
              <a:rPr lang="en-US" altLang="ja-JP" dirty="0" smtClean="0"/>
              <a:t>=0), Antechamber; photoelectron yield =0.01 (1/10)</a:t>
            </a:r>
          </a:p>
          <a:p>
            <a:pPr>
              <a:spcBef>
                <a:spcPts val="0"/>
              </a:spcBef>
            </a:pPr>
            <a:r>
              <a:rPr lang="en-US" altLang="ja-JP" dirty="0" smtClean="0">
                <a:solidFill>
                  <a:srgbClr val="FF0000"/>
                </a:solidFill>
              </a:rPr>
              <a:t>n</a:t>
            </a:r>
            <a:r>
              <a:rPr lang="en-US" altLang="ja-JP" baseline="-25000" dirty="0" smtClean="0">
                <a:solidFill>
                  <a:srgbClr val="FF0000"/>
                </a:solidFill>
              </a:rPr>
              <a:t>e</a:t>
            </a:r>
            <a:r>
              <a:rPr lang="en-US" altLang="ja-JP" dirty="0" smtClean="0">
                <a:solidFill>
                  <a:srgbClr val="FF0000"/>
                </a:solidFill>
              </a:rPr>
              <a:t> of approx. 1/5 of the target value is expected.</a:t>
            </a:r>
          </a:p>
        </p:txBody>
      </p:sp>
      <p:sp>
        <p:nvSpPr>
          <p:cNvPr id="6" name="スライド番号プレースホルダ 5"/>
          <p:cNvSpPr>
            <a:spLocks noGrp="1"/>
          </p:cNvSpPr>
          <p:nvPr>
            <p:ph type="sldNum" sz="quarter" idx="12"/>
          </p:nvPr>
        </p:nvSpPr>
        <p:spPr/>
        <p:txBody>
          <a:bodyPr/>
          <a:lstStyle/>
          <a:p>
            <a:fld id="{1AB4610A-7B83-4138-AFF8-D0E9316B21DE}" type="slidenum">
              <a:rPr lang="en-US" altLang="ja-JP" smtClean="0"/>
              <a:pPr/>
              <a:t>94</a:t>
            </a:fld>
            <a:endParaRPr lang="en-US" altLang="ja-JP"/>
          </a:p>
        </p:txBody>
      </p:sp>
      <p:sp>
        <p:nvSpPr>
          <p:cNvPr id="20" name="テキスト ボックス 24"/>
          <p:cNvSpPr txBox="1">
            <a:spLocks noChangeArrowheads="1"/>
          </p:cNvSpPr>
          <p:nvPr/>
        </p:nvSpPr>
        <p:spPr bwMode="auto">
          <a:xfrm>
            <a:off x="4530724" y="2794002"/>
            <a:ext cx="2704920" cy="338554"/>
          </a:xfrm>
          <a:prstGeom prst="rect">
            <a:avLst/>
          </a:prstGeom>
          <a:noFill/>
          <a:ln w="9525">
            <a:noFill/>
            <a:miter lim="800000"/>
            <a:headEnd/>
            <a:tailEnd/>
          </a:ln>
        </p:spPr>
        <p:txBody>
          <a:bodyPr wrap="none">
            <a:spAutoFit/>
          </a:bodyPr>
          <a:lstStyle/>
          <a:p>
            <a:r>
              <a:rPr lang="en-US" altLang="ja-JP" sz="1600" dirty="0" smtClean="0">
                <a:solidFill>
                  <a:srgbClr val="008000"/>
                </a:solidFill>
                <a:latin typeface="Arial" pitchFamily="34" charset="0"/>
                <a:cs typeface="Arial" pitchFamily="34" charset="0"/>
              </a:rPr>
              <a:t>Target value for ne: ~1x10</a:t>
            </a:r>
            <a:r>
              <a:rPr lang="en-US" altLang="ja-JP" sz="1600" baseline="30000" dirty="0" smtClean="0">
                <a:solidFill>
                  <a:srgbClr val="008000"/>
                </a:solidFill>
                <a:latin typeface="Arial" pitchFamily="34" charset="0"/>
                <a:cs typeface="Arial" pitchFamily="34" charset="0"/>
              </a:rPr>
              <a:t>11</a:t>
            </a:r>
            <a:endParaRPr lang="ja-JP" altLang="en-US" sz="1600" dirty="0">
              <a:solidFill>
                <a:srgbClr val="008000"/>
              </a:solidFill>
              <a:latin typeface="Arial" pitchFamily="34" charset="0"/>
              <a:cs typeface="Arial" pitchFamily="34" charset="0"/>
            </a:endParaRPr>
          </a:p>
        </p:txBody>
      </p:sp>
      <p:sp>
        <p:nvSpPr>
          <p:cNvPr id="24" name="正方形/長方形 23"/>
          <p:cNvSpPr/>
          <p:nvPr/>
        </p:nvSpPr>
        <p:spPr>
          <a:xfrm>
            <a:off x="6495376" y="3168658"/>
            <a:ext cx="329631" cy="2477993"/>
          </a:xfrm>
          <a:prstGeom prst="rect">
            <a:avLst/>
          </a:prstGeom>
          <a:gradFill flip="none" rotWithShape="1">
            <a:gsLst>
              <a:gs pos="0">
                <a:srgbClr val="00B0F0">
                  <a:alpha val="46000"/>
                </a:srgbClr>
              </a:gs>
              <a:gs pos="100000">
                <a:schemeClr val="bg1">
                  <a:shade val="67500"/>
                  <a:satMod val="115000"/>
                  <a:alpha val="2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sp>
        <p:nvSpPr>
          <p:cNvPr id="25" name="正方形/長方形 24"/>
          <p:cNvSpPr/>
          <p:nvPr/>
        </p:nvSpPr>
        <p:spPr>
          <a:xfrm flipH="1">
            <a:off x="6181341" y="3168658"/>
            <a:ext cx="316714" cy="2477993"/>
          </a:xfrm>
          <a:prstGeom prst="rect">
            <a:avLst/>
          </a:prstGeom>
          <a:gradFill flip="none" rotWithShape="1">
            <a:gsLst>
              <a:gs pos="0">
                <a:srgbClr val="00B0F0">
                  <a:alpha val="50000"/>
                </a:srgbClr>
              </a:gs>
              <a:gs pos="100000">
                <a:schemeClr val="bg1">
                  <a:shade val="67500"/>
                  <a:satMod val="115000"/>
                  <a:alpha val="2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Arial" pitchFamily="34" charset="0"/>
              <a:cs typeface="Arial" pitchFamily="34" charset="0"/>
            </a:endParaRPr>
          </a:p>
        </p:txBody>
      </p:sp>
      <p:graphicFrame>
        <p:nvGraphicFramePr>
          <p:cNvPr id="19" name="表 18"/>
          <p:cNvGraphicFramePr>
            <a:graphicFrameLocks noGrp="1"/>
          </p:cNvGraphicFramePr>
          <p:nvPr/>
        </p:nvGraphicFramePr>
        <p:xfrm>
          <a:off x="537328" y="2783841"/>
          <a:ext cx="3874416" cy="2885454"/>
        </p:xfrm>
        <a:graphic>
          <a:graphicData uri="http://schemas.openxmlformats.org/drawingml/2006/table">
            <a:tbl>
              <a:tblPr firstRow="1" bandRow="1">
                <a:tableStyleId>{5C22544A-7EE6-4342-B048-85BDC9FD1C3A}</a:tableStyleId>
              </a:tblPr>
              <a:tblGrid>
                <a:gridCol w="2917072"/>
                <a:gridCol w="957344"/>
              </a:tblGrid>
              <a:tr h="336426">
                <a:tc>
                  <a:txBody>
                    <a:bodyPr/>
                    <a:lstStyle/>
                    <a:p>
                      <a:r>
                        <a:rPr kumimoji="1" lang="en-US" altLang="ja-JP" sz="1600" dirty="0" smtClean="0">
                          <a:solidFill>
                            <a:schemeClr val="tx1"/>
                          </a:solidFill>
                          <a:latin typeface="Arial" pitchFamily="34" charset="0"/>
                          <a:cs typeface="Arial" pitchFamily="34" charset="0"/>
                        </a:rPr>
                        <a:t>Condition</a:t>
                      </a:r>
                      <a:endParaRPr kumimoji="1" lang="ja-JP" altLang="en-US" sz="1600" dirty="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ne</a:t>
                      </a:r>
                      <a:r>
                        <a:rPr kumimoji="1" lang="en-US" altLang="ja-JP" sz="1600" baseline="0" dirty="0" smtClean="0">
                          <a:solidFill>
                            <a:schemeClr val="tx1"/>
                          </a:solidFill>
                          <a:latin typeface="Arial" pitchFamily="34" charset="0"/>
                          <a:cs typeface="Arial" pitchFamily="34" charset="0"/>
                        </a:rPr>
                        <a:t> </a:t>
                      </a:r>
                      <a:r>
                        <a:rPr kumimoji="1" lang="en-US" altLang="ja-JP" sz="1600" dirty="0" smtClean="0">
                          <a:solidFill>
                            <a:schemeClr val="tx1"/>
                          </a:solidFill>
                          <a:latin typeface="Arial" pitchFamily="34" charset="0"/>
                          <a:cs typeface="Arial" pitchFamily="34" charset="0"/>
                        </a:rPr>
                        <a:t>[m</a:t>
                      </a:r>
                      <a:r>
                        <a:rPr kumimoji="1" lang="en-US" altLang="ja-JP" sz="1600" baseline="30000" dirty="0" smtClean="0">
                          <a:solidFill>
                            <a:schemeClr val="tx1"/>
                          </a:solidFill>
                          <a:latin typeface="Arial" pitchFamily="34" charset="0"/>
                          <a:cs typeface="Arial" pitchFamily="34" charset="0"/>
                        </a:rPr>
                        <a:t>-3</a:t>
                      </a:r>
                      <a:r>
                        <a:rPr kumimoji="1" lang="en-US" altLang="ja-JP" sz="1600" dirty="0" smtClean="0">
                          <a:solidFill>
                            <a:schemeClr val="tx1"/>
                          </a:solidFill>
                          <a:latin typeface="Arial" pitchFamily="34" charset="0"/>
                          <a:cs typeface="Arial" pitchFamily="34" charset="0"/>
                        </a:rPr>
                        <a:t>]</a:t>
                      </a:r>
                      <a:endParaRPr kumimoji="1" lang="ja-JP" altLang="en-US" sz="1600" dirty="0">
                        <a:solidFill>
                          <a:schemeClr val="tx1"/>
                        </a:solidFill>
                        <a:latin typeface="Arial" pitchFamily="34" charset="0"/>
                        <a:cs typeface="Arial" pitchFamily="34" charset="0"/>
                      </a:endParaRPr>
                    </a:p>
                  </a:txBody>
                  <a:tcPr/>
                </a:tc>
              </a:tr>
              <a:tr h="490194">
                <a:tc>
                  <a:txBody>
                    <a:bodyPr/>
                    <a:lstStyle/>
                    <a:p>
                      <a:r>
                        <a:rPr kumimoji="1" lang="en-US" altLang="ja-JP" sz="1600" dirty="0" smtClean="0">
                          <a:solidFill>
                            <a:schemeClr val="tx1"/>
                          </a:solidFill>
                          <a:latin typeface="Arial" pitchFamily="34" charset="0"/>
                          <a:cs typeface="Arial" pitchFamily="34" charset="0"/>
                        </a:rPr>
                        <a:t>Circular Cu</a:t>
                      </a:r>
                      <a:r>
                        <a:rPr kumimoji="1" lang="en-US" altLang="ja-JP" sz="1600" baseline="0" dirty="0" smtClean="0">
                          <a:solidFill>
                            <a:schemeClr val="tx1"/>
                          </a:solidFill>
                          <a:latin typeface="Arial" pitchFamily="34" charset="0"/>
                          <a:cs typeface="Arial" pitchFamily="34" charset="0"/>
                        </a:rPr>
                        <a:t> chamber</a:t>
                      </a:r>
                    </a:p>
                    <a:p>
                      <a:r>
                        <a:rPr kumimoji="1" lang="en-US" altLang="ja-JP" sz="1600" baseline="0" dirty="0" smtClean="0">
                          <a:solidFill>
                            <a:schemeClr val="tx1"/>
                          </a:solidFill>
                          <a:latin typeface="Arial" pitchFamily="34" charset="0"/>
                          <a:cs typeface="Arial" pitchFamily="34" charset="0"/>
                        </a:rPr>
                        <a:t>[KEKB beam pipe]</a:t>
                      </a:r>
                      <a:endParaRPr kumimoji="1" lang="ja-JP" altLang="en-US" sz="1600" dirty="0">
                        <a:solidFill>
                          <a:schemeClr val="tx1"/>
                        </a:solidFill>
                        <a:latin typeface="Arial" pitchFamily="34" charset="0"/>
                        <a:cs typeface="Arial" pitchFamily="34" charset="0"/>
                      </a:endParaRPr>
                    </a:p>
                  </a:txBody>
                  <a:tcPr/>
                </a:tc>
                <a:tc>
                  <a:txBody>
                    <a:bodyPr/>
                    <a:lstStyle/>
                    <a:p>
                      <a:r>
                        <a:rPr kumimoji="1" lang="en-US" altLang="ja-JP" sz="1600" dirty="0" smtClean="0">
                          <a:solidFill>
                            <a:srgbClr val="FF0000"/>
                          </a:solidFill>
                          <a:latin typeface="Arial" pitchFamily="34" charset="0"/>
                          <a:cs typeface="Arial" pitchFamily="34" charset="0"/>
                        </a:rPr>
                        <a:t>5.2E12</a:t>
                      </a:r>
                      <a:endParaRPr kumimoji="1" lang="ja-JP" altLang="en-US" sz="1600" dirty="0">
                        <a:solidFill>
                          <a:srgbClr val="FF0000"/>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+Solenoid</a:t>
                      </a:r>
                      <a:r>
                        <a:rPr kumimoji="1" lang="en-US" altLang="ja-JP" sz="1600" baseline="0" dirty="0" smtClean="0">
                          <a:solidFill>
                            <a:schemeClr val="tx1"/>
                          </a:solidFill>
                          <a:latin typeface="Arial" pitchFamily="34" charset="0"/>
                          <a:cs typeface="Arial" pitchFamily="34" charset="0"/>
                        </a:rPr>
                        <a:t> at  Drift (1/50)</a:t>
                      </a:r>
                      <a:r>
                        <a:rPr kumimoji="1" lang="en-US" altLang="ja-JP" sz="1600" dirty="0" smtClean="0">
                          <a:solidFill>
                            <a:schemeClr val="tx1"/>
                          </a:solidFill>
                          <a:latin typeface="Arial" pitchFamily="34" charset="0"/>
                          <a:cs typeface="Arial" pitchFamily="34" charset="0"/>
                        </a:rPr>
                        <a:t>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4.7E11</a:t>
                      </a:r>
                      <a:endParaRPr kumimoji="1" lang="ja-JP" altLang="en-US" sz="1600" dirty="0">
                        <a:solidFill>
                          <a:schemeClr val="tx1"/>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+Antechamber (1/5)+</a:t>
                      </a:r>
                      <a:r>
                        <a:rPr kumimoji="1" lang="en-US" altLang="ja-JP" sz="1600" dirty="0" err="1" smtClean="0">
                          <a:solidFill>
                            <a:schemeClr val="tx1"/>
                          </a:solidFill>
                          <a:latin typeface="Arial" pitchFamily="34" charset="0"/>
                          <a:cs typeface="Arial" pitchFamily="34" charset="0"/>
                        </a:rPr>
                        <a:t>TiN</a:t>
                      </a:r>
                      <a:r>
                        <a:rPr kumimoji="1" lang="en-US" altLang="ja-JP" sz="1600" dirty="0" smtClean="0">
                          <a:solidFill>
                            <a:schemeClr val="tx1"/>
                          </a:solidFill>
                          <a:latin typeface="Arial" pitchFamily="34" charset="0"/>
                          <a:cs typeface="Arial" pitchFamily="34" charset="0"/>
                        </a:rPr>
                        <a:t> (3/5)</a:t>
                      </a:r>
                      <a:endParaRPr kumimoji="1" lang="ja-JP" altLang="en-US" sz="16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5.7e10</a:t>
                      </a:r>
                      <a:endParaRPr kumimoji="1" lang="ja-JP" altLang="en-US" sz="1600" dirty="0">
                        <a:solidFill>
                          <a:schemeClr val="tx1"/>
                        </a:solidFill>
                        <a:latin typeface="Arial" pitchFamily="34" charset="0"/>
                        <a:cs typeface="Arial" pitchFamily="34" charset="0"/>
                      </a:endParaRPr>
                    </a:p>
                  </a:txBody>
                  <a:tcPr/>
                </a:tc>
              </a:tr>
              <a:tr h="447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+Electrode in Wiggler (1/100)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chemeClr val="tx1"/>
                          </a:solidFill>
                          <a:latin typeface="Arial" pitchFamily="34" charset="0"/>
                          <a:cs typeface="Arial" pitchFamily="34" charset="0"/>
                        </a:rPr>
                        <a:t>3.5e10</a:t>
                      </a:r>
                      <a:endParaRPr kumimoji="1" lang="ja-JP" altLang="en-US" sz="1600" dirty="0">
                        <a:solidFill>
                          <a:schemeClr val="tx1"/>
                        </a:solidFill>
                        <a:latin typeface="Arial" pitchFamily="34" charset="0"/>
                        <a:cs typeface="Arial" pitchFamily="34" charset="0"/>
                      </a:endParaRPr>
                    </a:p>
                  </a:txBody>
                  <a:tcPr/>
                </a:tc>
              </a:tr>
              <a:tr h="4949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Arial" pitchFamily="34" charset="0"/>
                          <a:cs typeface="Arial" pitchFamily="34" charset="0"/>
                        </a:rPr>
                        <a:t>+Groove in Bend</a:t>
                      </a:r>
                      <a:r>
                        <a:rPr kumimoji="1" lang="en-US" altLang="ja-JP" sz="1600" baseline="0" dirty="0" smtClean="0">
                          <a:solidFill>
                            <a:schemeClr val="tx1"/>
                          </a:solidFill>
                          <a:latin typeface="Arial" pitchFamily="34" charset="0"/>
                          <a:cs typeface="Arial" pitchFamily="34" charset="0"/>
                        </a:rPr>
                        <a:t> </a:t>
                      </a:r>
                      <a:r>
                        <a:rPr kumimoji="1" lang="en-US" altLang="ja-JP" sz="1600" dirty="0" smtClean="0">
                          <a:solidFill>
                            <a:schemeClr val="tx1"/>
                          </a:solidFill>
                          <a:latin typeface="Arial" pitchFamily="34" charset="0"/>
                          <a:cs typeface="Arial" pitchFamily="34" charset="0"/>
                        </a:rPr>
                        <a:t>(1/4) </a:t>
                      </a:r>
                      <a:endParaRPr kumimoji="1" lang="ja-JP" altLang="en-US" sz="1600" dirty="0" smtClean="0">
                        <a:solidFill>
                          <a:schemeClr val="tx1"/>
                        </a:solidFill>
                        <a:latin typeface="Arial" pitchFamily="34" charset="0"/>
                        <a:cs typeface="Arial" pitchFamily="34" charset="0"/>
                      </a:endParaRPr>
                    </a:p>
                  </a:txBody>
                  <a:tcPr/>
                </a:tc>
                <a:tc>
                  <a:txBody>
                    <a:bodyPr/>
                    <a:lstStyle/>
                    <a:p>
                      <a:r>
                        <a:rPr kumimoji="1" lang="en-US" altLang="ja-JP" sz="1600" dirty="0" smtClean="0">
                          <a:solidFill>
                            <a:srgbClr val="FF0000"/>
                          </a:solidFill>
                          <a:latin typeface="Arial" pitchFamily="34" charset="0"/>
                          <a:cs typeface="Arial" pitchFamily="34" charset="0"/>
                        </a:rPr>
                        <a:t>2.0E10</a:t>
                      </a:r>
                    </a:p>
                  </a:txBody>
                  <a:tcPr/>
                </a:tc>
              </a:tr>
            </a:tbl>
          </a:graphicData>
        </a:graphic>
      </p:graphicFrame>
      <p:sp>
        <p:nvSpPr>
          <p:cNvPr id="14" name="テキスト ボックス 24"/>
          <p:cNvSpPr txBox="1">
            <a:spLocks noChangeArrowheads="1"/>
          </p:cNvSpPr>
          <p:nvPr/>
        </p:nvSpPr>
        <p:spPr bwMode="auto">
          <a:xfrm>
            <a:off x="7404705" y="3712090"/>
            <a:ext cx="1434495" cy="338554"/>
          </a:xfrm>
          <a:prstGeom prst="rect">
            <a:avLst/>
          </a:prstGeom>
          <a:noFill/>
          <a:ln w="9525">
            <a:noFill/>
            <a:miter lim="800000"/>
            <a:headEnd/>
            <a:tailEnd/>
          </a:ln>
        </p:spPr>
        <p:txBody>
          <a:bodyPr wrap="none">
            <a:spAutoFit/>
          </a:bodyPr>
          <a:lstStyle/>
          <a:p>
            <a:r>
              <a:rPr lang="en-US" altLang="ja-JP" sz="1600" dirty="0" smtClean="0">
                <a:solidFill>
                  <a:srgbClr val="008000"/>
                </a:solidFill>
                <a:latin typeface="Arial" pitchFamily="34" charset="0"/>
                <a:cs typeface="Arial" pitchFamily="34" charset="0"/>
              </a:rPr>
              <a:t>KEKB~3x10</a:t>
            </a:r>
            <a:r>
              <a:rPr lang="en-US" altLang="ja-JP" sz="1600" baseline="30000" dirty="0" smtClean="0">
                <a:solidFill>
                  <a:srgbClr val="008000"/>
                </a:solidFill>
                <a:latin typeface="Arial" pitchFamily="34" charset="0"/>
                <a:cs typeface="Arial" pitchFamily="34" charset="0"/>
              </a:rPr>
              <a:t>11</a:t>
            </a:r>
            <a:endParaRPr lang="ja-JP" altLang="en-US" sz="1600" dirty="0">
              <a:solidFill>
                <a:srgbClr val="008000"/>
              </a:solidFill>
              <a:latin typeface="Arial" pitchFamily="34" charset="0"/>
              <a:cs typeface="Arial" pitchFamily="34" charset="0"/>
            </a:endParaRPr>
          </a:p>
        </p:txBody>
      </p:sp>
      <p:sp>
        <p:nvSpPr>
          <p:cNvPr id="7" name="テキスト ボックス 6"/>
          <p:cNvSpPr txBox="1"/>
          <p:nvPr/>
        </p:nvSpPr>
        <p:spPr>
          <a:xfrm>
            <a:off x="537328" y="6171684"/>
            <a:ext cx="8149962" cy="369332"/>
          </a:xfrm>
          <a:prstGeom prst="rect">
            <a:avLst/>
          </a:prstGeom>
          <a:noFill/>
        </p:spPr>
        <p:txBody>
          <a:bodyPr wrap="none" rtlCol="0">
            <a:spAutoFit/>
          </a:bodyPr>
          <a:lstStyle/>
          <a:p>
            <a:r>
              <a:rPr kumimoji="1" lang="en-US" altLang="ja-JP" dirty="0" smtClean="0">
                <a:solidFill>
                  <a:srgbClr val="FF0000"/>
                </a:solidFill>
              </a:rPr>
              <a:t>If the latest simulation result on the threshold is true, there is a margin of a factor 25!</a:t>
            </a:r>
            <a:endParaRPr kumimoji="1" lang="ja-JP" altLang="en-US" dirty="0">
              <a:solidFill>
                <a:srgbClr val="FF0000"/>
              </a:solidFill>
            </a:endParaRPr>
          </a:p>
        </p:txBody>
      </p:sp>
      <p:sp>
        <p:nvSpPr>
          <p:cNvPr id="8" name="正方形/長方形 7"/>
          <p:cNvSpPr/>
          <p:nvPr/>
        </p:nvSpPr>
        <p:spPr>
          <a:xfrm>
            <a:off x="7875391" y="0"/>
            <a:ext cx="1268609" cy="369332"/>
          </a:xfrm>
          <a:prstGeom prst="rect">
            <a:avLst/>
          </a:prstGeom>
        </p:spPr>
        <p:txBody>
          <a:bodyPr wrap="none">
            <a:spAutoFit/>
          </a:bodyPr>
          <a:lstStyle/>
          <a:p>
            <a:r>
              <a:rPr lang="en-US" altLang="ja-JP" dirty="0"/>
              <a:t>Y. </a:t>
            </a:r>
            <a:r>
              <a:rPr lang="en-US" altLang="ja-JP" dirty="0" err="1"/>
              <a:t>Suetsugu</a:t>
            </a:r>
            <a:endParaRPr lang="ja-JP" altLang="en-US" dirty="0"/>
          </a:p>
        </p:txBody>
      </p:sp>
    </p:spTree>
    <p:extLst>
      <p:ext uri="{BB962C8B-B14F-4D97-AF65-F5344CB8AC3E}">
        <p14:creationId xmlns:p14="http://schemas.microsoft.com/office/powerpoint/2010/main" val="101979240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3332"/>
            <a:ext cx="8229600" cy="1143000"/>
          </a:xfrm>
        </p:spPr>
        <p:txBody>
          <a:bodyPr/>
          <a:lstStyle/>
          <a:p>
            <a:r>
              <a:rPr kumimoji="1" lang="en-US" altLang="ja-JP" dirty="0" smtClean="0">
                <a:solidFill>
                  <a:srgbClr val="0000FF"/>
                </a:solidFill>
                <a:latin typeface="Marker Felt"/>
                <a:cs typeface="Marker Felt"/>
              </a:rPr>
              <a:t>Beam injection issues</a:t>
            </a:r>
            <a:endParaRPr kumimoji="1" lang="ja-JP" altLang="en-US" dirty="0">
              <a:solidFill>
                <a:srgbClr val="0000FF"/>
              </a:solidFill>
              <a:latin typeface="Marker Felt"/>
              <a:cs typeface="Marker Felt"/>
            </a:endParaRPr>
          </a:p>
        </p:txBody>
      </p:sp>
      <p:sp>
        <p:nvSpPr>
          <p:cNvPr id="3" name="コンテンツ プレースホルダー 2"/>
          <p:cNvSpPr>
            <a:spLocks noGrp="1"/>
          </p:cNvSpPr>
          <p:nvPr>
            <p:ph idx="1"/>
          </p:nvPr>
        </p:nvSpPr>
        <p:spPr>
          <a:xfrm>
            <a:off x="287286" y="884848"/>
            <a:ext cx="8856714" cy="4414682"/>
          </a:xfrm>
        </p:spPr>
        <p:txBody>
          <a:bodyPr>
            <a:normAutofit fontScale="85000" lnSpcReduction="20000"/>
          </a:bodyPr>
          <a:lstStyle/>
          <a:p>
            <a:r>
              <a:rPr lang="en-US" altLang="ja-JP" dirty="0" smtClean="0"/>
              <a:t>Dynamic aperture with beam-beam effect in LER</a:t>
            </a:r>
          </a:p>
          <a:p>
            <a:pPr lvl="1"/>
            <a:r>
              <a:rPr kumimoji="1" lang="en-US" altLang="ja-JP" dirty="0" smtClean="0"/>
              <a:t>Estimated injection efficiency with beam-beam</a:t>
            </a:r>
          </a:p>
          <a:p>
            <a:pPr lvl="2"/>
            <a:r>
              <a:rPr lang="en-US" altLang="ja-JP" dirty="0" smtClean="0"/>
              <a:t>~84% w/o machine errors</a:t>
            </a:r>
          </a:p>
          <a:p>
            <a:pPr lvl="2"/>
            <a:r>
              <a:rPr lang="en-US" altLang="ja-JP" dirty="0" smtClean="0"/>
              <a:t>Requirements to </a:t>
            </a:r>
            <a:r>
              <a:rPr lang="en-US" altLang="ja-JP" dirty="0" err="1" smtClean="0"/>
              <a:t>Linac</a:t>
            </a:r>
            <a:r>
              <a:rPr lang="en-US" altLang="ja-JP" dirty="0" smtClean="0"/>
              <a:t> beam (</a:t>
            </a:r>
            <a:r>
              <a:rPr lang="en-US" altLang="ja-JP" dirty="0" err="1" smtClean="0"/>
              <a:t>emittance</a:t>
            </a:r>
            <a:r>
              <a:rPr lang="en-US" altLang="ja-JP" dirty="0" smtClean="0"/>
              <a:t> etc.) will be considered after we finish the investigation on dynamic aperture with beam-beam effects.</a:t>
            </a:r>
          </a:p>
          <a:p>
            <a:r>
              <a:rPr lang="en-US" altLang="ja-JP" dirty="0" smtClean="0"/>
              <a:t>HER injection</a:t>
            </a:r>
          </a:p>
          <a:p>
            <a:pPr lvl="1"/>
            <a:r>
              <a:rPr lang="en-US" altLang="ja-JP" dirty="0" smtClean="0"/>
              <a:t>Transverse ring acceptance is marginal with the design optics to keep enough injection efficiency.</a:t>
            </a:r>
          </a:p>
          <a:p>
            <a:pPr lvl="1"/>
            <a:r>
              <a:rPr lang="en-US" altLang="ja-JP" dirty="0" smtClean="0"/>
              <a:t>Maybe, we will need to switch to the “synchrotron injection”  in the process of squeezing beta functions at IP.</a:t>
            </a:r>
          </a:p>
          <a:p>
            <a:r>
              <a:rPr lang="en-US" altLang="ja-JP" dirty="0" smtClean="0"/>
              <a:t>Synchronization issue between </a:t>
            </a:r>
            <a:r>
              <a:rPr lang="en-US" altLang="ja-JP" dirty="0" err="1" smtClean="0"/>
              <a:t>Linac</a:t>
            </a:r>
            <a:r>
              <a:rPr lang="en-US" altLang="ja-JP" dirty="0" smtClean="0"/>
              <a:t> and </a:t>
            </a:r>
            <a:r>
              <a:rPr lang="en-US" altLang="ja-JP" dirty="0" err="1" smtClean="0"/>
              <a:t>SuperKEKB</a:t>
            </a:r>
            <a:r>
              <a:rPr lang="en-US" altLang="ja-JP" dirty="0" smtClean="0"/>
              <a:t> rings</a:t>
            </a:r>
            <a:endParaRPr lang="en-US" altLang="ja-JP" dirty="0"/>
          </a:p>
          <a:p>
            <a:pPr lvl="1"/>
            <a:r>
              <a:rPr lang="en-US" altLang="ja-JP" dirty="0" smtClean="0"/>
              <a:t>We will introduce a damping ring.</a:t>
            </a:r>
          </a:p>
        </p:txBody>
      </p:sp>
    </p:spTree>
    <p:extLst>
      <p:ext uri="{BB962C8B-B14F-4D97-AF65-F5344CB8AC3E}">
        <p14:creationId xmlns:p14="http://schemas.microsoft.com/office/powerpoint/2010/main" val="193472782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solidFill>
                  <a:srgbClr val="000090"/>
                </a:solidFill>
                <a:latin typeface="Marker Felt"/>
                <a:cs typeface="Marker Felt"/>
              </a:rPr>
              <a:t>Dynamic Aperture </a:t>
            </a:r>
            <a:r>
              <a:rPr lang="en-US" altLang="ja-JP" dirty="0" smtClean="0">
                <a:solidFill>
                  <a:srgbClr val="000090"/>
                </a:solidFill>
                <a:latin typeface="Marker Felt"/>
                <a:cs typeface="Marker Felt"/>
              </a:rPr>
              <a:t>with beam</a:t>
            </a:r>
            <a:r>
              <a:rPr lang="en-US" altLang="ja-JP" dirty="0">
                <a:solidFill>
                  <a:srgbClr val="000090"/>
                </a:solidFill>
                <a:latin typeface="Marker Felt"/>
                <a:cs typeface="Marker Felt"/>
              </a:rPr>
              <a:t>-</a:t>
            </a:r>
            <a:r>
              <a:rPr lang="en-US" altLang="ja-JP" dirty="0" smtClean="0">
                <a:solidFill>
                  <a:srgbClr val="000090"/>
                </a:solidFill>
                <a:latin typeface="Marker Felt"/>
                <a:cs typeface="Marker Felt"/>
              </a:rPr>
              <a:t>beam</a:t>
            </a:r>
            <a:br>
              <a:rPr lang="en-US" altLang="ja-JP" dirty="0" smtClean="0">
                <a:solidFill>
                  <a:srgbClr val="000090"/>
                </a:solidFill>
                <a:latin typeface="Marker Felt"/>
                <a:cs typeface="Marker Felt"/>
              </a:rPr>
            </a:br>
            <a:r>
              <a:rPr lang="en-US" altLang="ja-JP" dirty="0">
                <a:solidFill>
                  <a:srgbClr val="000090"/>
                </a:solidFill>
                <a:latin typeface="Marker Felt"/>
                <a:cs typeface="Marker Felt"/>
              </a:rPr>
              <a:t>LER </a:t>
            </a:r>
            <a:r>
              <a:rPr lang="en-US" altLang="ja-JP" dirty="0" smtClean="0">
                <a:solidFill>
                  <a:srgbClr val="000090"/>
                </a:solidFill>
                <a:latin typeface="Marker Felt"/>
                <a:cs typeface="Marker Felt"/>
              </a:rPr>
              <a:t>: w/ damping</a:t>
            </a:r>
            <a:endParaRPr kumimoji="1" lang="ja-JP" altLang="en-US" dirty="0">
              <a:solidFill>
                <a:srgbClr val="000090"/>
              </a:solidFill>
              <a:latin typeface="Marker Felt"/>
              <a:cs typeface="Marker Felt"/>
            </a:endParaRPr>
          </a:p>
        </p:txBody>
      </p:sp>
      <p:pic>
        <p:nvPicPr>
          <p:cNvPr id="5" name="コンテンツ プレースホルダー 4"/>
          <p:cNvPicPr>
            <a:picLocks noGrp="1" noChangeAspect="1"/>
          </p:cNvPicPr>
          <p:nvPr>
            <p:ph idx="1"/>
          </p:nvPr>
        </p:nvPicPr>
        <p:blipFill>
          <a:blip r:embed="rId2"/>
          <a:srcRect l="-8359" r="-8359"/>
          <a:stretch>
            <a:fillRect/>
          </a:stretch>
        </p:blipFill>
        <p:spPr/>
      </p:pic>
      <p:sp>
        <p:nvSpPr>
          <p:cNvPr id="6" name="テキスト ボックス 5"/>
          <p:cNvSpPr txBox="1"/>
          <p:nvPr/>
        </p:nvSpPr>
        <p:spPr>
          <a:xfrm>
            <a:off x="6365291" y="6034213"/>
            <a:ext cx="2413003" cy="646331"/>
          </a:xfrm>
          <a:prstGeom prst="rect">
            <a:avLst/>
          </a:prstGeom>
          <a:noFill/>
        </p:spPr>
        <p:txBody>
          <a:bodyPr wrap="none" rtlCol="0">
            <a:spAutoFit/>
          </a:bodyPr>
          <a:lstStyle/>
          <a:p>
            <a:r>
              <a:rPr lang="en-US" altLang="ja-JP" dirty="0" err="1">
                <a:latin typeface="Symbol" charset="2"/>
                <a:cs typeface="Symbol" charset="2"/>
              </a:rPr>
              <a:t>s</a:t>
            </a:r>
            <a:r>
              <a:rPr lang="en-US" altLang="ja-JP" baseline="-25000" dirty="0" err="1"/>
              <a:t>x</a:t>
            </a:r>
            <a:r>
              <a:rPr lang="en-US" altLang="ja-JP" dirty="0" err="1"/>
              <a:t>@Injection</a:t>
            </a:r>
            <a:r>
              <a:rPr lang="en-US" altLang="ja-JP" dirty="0"/>
              <a:t> = 0.55mm</a:t>
            </a:r>
          </a:p>
          <a:p>
            <a:r>
              <a:rPr lang="en-US" altLang="ja-JP" dirty="0"/>
              <a:t>-&gt; </a:t>
            </a:r>
            <a:r>
              <a:rPr lang="en-US" altLang="ja-JP" dirty="0" smtClean="0"/>
              <a:t>12</a:t>
            </a:r>
            <a:r>
              <a:rPr lang="en-US" altLang="ja-JP" dirty="0" smtClean="0">
                <a:latin typeface="Symbol" charset="2"/>
                <a:cs typeface="Symbol" charset="2"/>
              </a:rPr>
              <a:t>s</a:t>
            </a:r>
            <a:r>
              <a:rPr lang="en-US" altLang="ja-JP" baseline="-25000" dirty="0" smtClean="0"/>
              <a:t>x</a:t>
            </a:r>
            <a:r>
              <a:rPr lang="en-US" altLang="ja-JP" dirty="0" smtClean="0"/>
              <a:t> </a:t>
            </a:r>
            <a:r>
              <a:rPr lang="en-US" altLang="ja-JP" dirty="0"/>
              <a:t>~ </a:t>
            </a:r>
            <a:r>
              <a:rPr lang="en-US" altLang="ja-JP" dirty="0" smtClean="0"/>
              <a:t>6.6mm</a:t>
            </a:r>
            <a:endParaRPr lang="ja-JP" altLang="en-US" dirty="0"/>
          </a:p>
        </p:txBody>
      </p:sp>
      <p:sp>
        <p:nvSpPr>
          <p:cNvPr id="7" name="正方形/長方形 6"/>
          <p:cNvSpPr/>
          <p:nvPr/>
        </p:nvSpPr>
        <p:spPr>
          <a:xfrm>
            <a:off x="4265750" y="5671354"/>
            <a:ext cx="1205243" cy="369332"/>
          </a:xfrm>
          <a:prstGeom prst="rect">
            <a:avLst/>
          </a:prstGeom>
          <a:solidFill>
            <a:schemeClr val="bg1">
              <a:lumMod val="85000"/>
            </a:schemeClr>
          </a:solidFill>
        </p:spPr>
        <p:txBody>
          <a:bodyPr wrap="square">
            <a:spAutoFit/>
          </a:bodyPr>
          <a:lstStyle/>
          <a:p>
            <a:r>
              <a:rPr lang="en-US" altLang="ja-JP" dirty="0" smtClean="0">
                <a:latin typeface="Symbol" charset="2"/>
                <a:cs typeface="Symbol" charset="2"/>
              </a:rPr>
              <a:t>DE </a:t>
            </a:r>
            <a:r>
              <a:rPr lang="en-US" altLang="ja-JP" dirty="0" smtClean="0"/>
              <a:t>/ </a:t>
            </a:r>
            <a:r>
              <a:rPr lang="en-US" altLang="ja-JP" dirty="0" smtClean="0">
                <a:latin typeface="Symbol" charset="2"/>
                <a:cs typeface="Symbol" charset="2"/>
              </a:rPr>
              <a:t>s</a:t>
            </a:r>
            <a:r>
              <a:rPr lang="en-US" altLang="ja-JP" baseline="-25000" dirty="0" smtClean="0">
                <a:latin typeface="Symbol" charset="2"/>
                <a:cs typeface="Symbol" charset="2"/>
              </a:rPr>
              <a:t>e</a:t>
            </a:r>
            <a:endParaRPr lang="ja-JP" altLang="en-US" baseline="-25000" dirty="0">
              <a:latin typeface="Symbol" charset="2"/>
              <a:cs typeface="Symbol" charset="2"/>
            </a:endParaRPr>
          </a:p>
        </p:txBody>
      </p:sp>
      <p:sp>
        <p:nvSpPr>
          <p:cNvPr id="8" name="正方形/長方形 7"/>
          <p:cNvSpPr/>
          <p:nvPr/>
        </p:nvSpPr>
        <p:spPr>
          <a:xfrm>
            <a:off x="759025" y="3477286"/>
            <a:ext cx="1149811" cy="369332"/>
          </a:xfrm>
          <a:prstGeom prst="rect">
            <a:avLst/>
          </a:prstGeom>
          <a:solidFill>
            <a:schemeClr val="bg1">
              <a:lumMod val="85000"/>
            </a:schemeClr>
          </a:solidFill>
          <a:scene3d>
            <a:camera prst="orthographicFront">
              <a:rot lat="0" lon="0" rev="5400000"/>
            </a:camera>
            <a:lightRig rig="threePt" dir="t"/>
          </a:scene3d>
        </p:spPr>
        <p:txBody>
          <a:bodyPr wrap="square">
            <a:spAutoFit/>
          </a:bodyPr>
          <a:lstStyle/>
          <a:p>
            <a:r>
              <a:rPr lang="en-US" altLang="ja-JP" dirty="0" err="1">
                <a:latin typeface="Symbol" charset="2"/>
                <a:cs typeface="Symbol" charset="2"/>
              </a:rPr>
              <a:t>D</a:t>
            </a:r>
            <a:r>
              <a:rPr lang="en-US" altLang="ja-JP" dirty="0" err="1">
                <a:cs typeface="Symbol" charset="2"/>
              </a:rPr>
              <a:t>x</a:t>
            </a:r>
            <a:r>
              <a:rPr lang="en-US" altLang="ja-JP" dirty="0">
                <a:cs typeface="Symbol" charset="2"/>
              </a:rPr>
              <a:t> </a:t>
            </a:r>
            <a:r>
              <a:rPr lang="en-US" altLang="ja-JP" dirty="0"/>
              <a:t>/ </a:t>
            </a:r>
            <a:r>
              <a:rPr lang="en-US" altLang="ja-JP" dirty="0" err="1">
                <a:latin typeface="Symbol" charset="2"/>
                <a:cs typeface="Symbol" charset="2"/>
              </a:rPr>
              <a:t>s</a:t>
            </a:r>
            <a:r>
              <a:rPr lang="en-US" altLang="ja-JP" baseline="-25000" dirty="0" err="1">
                <a:cs typeface="Symbol" charset="2"/>
              </a:rPr>
              <a:t>x</a:t>
            </a:r>
            <a:endParaRPr lang="ja-JP" altLang="en-US" baseline="-25000" dirty="0">
              <a:cs typeface="Symbol" charset="2"/>
            </a:endParaRPr>
          </a:p>
        </p:txBody>
      </p:sp>
      <p:sp>
        <p:nvSpPr>
          <p:cNvPr id="3" name="正方形/長方形 2"/>
          <p:cNvSpPr/>
          <p:nvPr/>
        </p:nvSpPr>
        <p:spPr>
          <a:xfrm>
            <a:off x="582026" y="6343710"/>
            <a:ext cx="1326810" cy="369332"/>
          </a:xfrm>
          <a:prstGeom prst="rect">
            <a:avLst/>
          </a:prstGeom>
        </p:spPr>
        <p:txBody>
          <a:bodyPr wrap="none">
            <a:spAutoFit/>
          </a:bodyPr>
          <a:lstStyle/>
          <a:p>
            <a:r>
              <a:rPr lang="en-US" altLang="ja-JP" dirty="0">
                <a:solidFill>
                  <a:srgbClr val="0000FF"/>
                </a:solidFill>
                <a:latin typeface="Marker Felt"/>
                <a:cs typeface="Marker Felt"/>
              </a:rPr>
              <a:t>sler_1686</a:t>
            </a:r>
            <a:endParaRPr lang="ja-JP" altLang="en-US" dirty="0"/>
          </a:p>
        </p:txBody>
      </p:sp>
      <p:sp>
        <p:nvSpPr>
          <p:cNvPr id="4" name="テキスト ボックス 3"/>
          <p:cNvSpPr txBox="1"/>
          <p:nvPr/>
        </p:nvSpPr>
        <p:spPr>
          <a:xfrm>
            <a:off x="1386837" y="1985079"/>
            <a:ext cx="3981929" cy="954107"/>
          </a:xfrm>
          <a:prstGeom prst="rect">
            <a:avLst/>
          </a:prstGeom>
          <a:solidFill>
            <a:schemeClr val="bg1"/>
          </a:solidFill>
        </p:spPr>
        <p:txBody>
          <a:bodyPr wrap="none" rtlCol="0">
            <a:spAutoFit/>
          </a:bodyPr>
          <a:lstStyle/>
          <a:p>
            <a:r>
              <a:rPr kumimoji="1" lang="en-US" altLang="ja-JP" sz="2800" dirty="0" smtClean="0"/>
              <a:t>Injection efficiency: ~ 84%</a:t>
            </a:r>
          </a:p>
          <a:p>
            <a:r>
              <a:rPr lang="en-US" altLang="ja-JP" sz="2800" dirty="0" smtClean="0"/>
              <a:t>w/o machine errors</a:t>
            </a:r>
            <a:endParaRPr kumimoji="1" lang="ja-JP" altLang="en-US" sz="2800" dirty="0"/>
          </a:p>
        </p:txBody>
      </p:sp>
      <p:sp>
        <p:nvSpPr>
          <p:cNvPr id="9" name="テキスト ボックス 8"/>
          <p:cNvSpPr txBox="1"/>
          <p:nvPr/>
        </p:nvSpPr>
        <p:spPr>
          <a:xfrm>
            <a:off x="5606180" y="2043475"/>
            <a:ext cx="3255418" cy="830997"/>
          </a:xfrm>
          <a:prstGeom prst="rect">
            <a:avLst/>
          </a:prstGeom>
          <a:solidFill>
            <a:srgbClr val="FFFFFF"/>
          </a:solidFill>
        </p:spPr>
        <p:txBody>
          <a:bodyPr wrap="none" rtlCol="0">
            <a:spAutoFit/>
          </a:bodyPr>
          <a:lstStyle/>
          <a:p>
            <a:r>
              <a:rPr lang="en-US" altLang="ja-JP" sz="2400" dirty="0" err="1" smtClean="0"/>
              <a:t>Linac</a:t>
            </a:r>
            <a:r>
              <a:rPr lang="en-US" altLang="ja-JP" sz="2400" dirty="0" smtClean="0"/>
              <a:t> beam:</a:t>
            </a:r>
          </a:p>
          <a:p>
            <a:r>
              <a:rPr lang="en-US" altLang="ja-JP" sz="2400" dirty="0" err="1" smtClean="0">
                <a:latin typeface="Symbol" charset="2"/>
                <a:cs typeface="Symbol" charset="2"/>
              </a:rPr>
              <a:t>ge</a:t>
            </a:r>
            <a:r>
              <a:rPr lang="en-US" altLang="ja-JP" sz="2400" baseline="-25000" dirty="0" err="1" smtClean="0"/>
              <a:t>x</a:t>
            </a:r>
            <a:r>
              <a:rPr lang="en-US" altLang="ja-JP" sz="2400" dirty="0" smtClean="0"/>
              <a:t> ~117</a:t>
            </a:r>
            <a:r>
              <a:rPr lang="en-US" altLang="ja-JP" sz="2400" dirty="0" smtClean="0">
                <a:latin typeface="Symbol" charset="2"/>
                <a:cs typeface="Symbol" charset="2"/>
              </a:rPr>
              <a:t>m</a:t>
            </a:r>
            <a:r>
              <a:rPr lang="en-US" altLang="ja-JP" sz="2400" dirty="0" smtClean="0"/>
              <a:t>m , </a:t>
            </a:r>
            <a:r>
              <a:rPr lang="en-US" altLang="ja-JP" sz="2400" dirty="0" err="1" smtClean="0">
                <a:latin typeface="Symbol" charset="2"/>
                <a:cs typeface="Symbol" charset="2"/>
              </a:rPr>
              <a:t>ge</a:t>
            </a:r>
            <a:r>
              <a:rPr lang="en-US" altLang="ja-JP" sz="2400" baseline="-25000" dirty="0" err="1" smtClean="0"/>
              <a:t>y</a:t>
            </a:r>
            <a:r>
              <a:rPr lang="en-US" altLang="ja-JP" sz="2400" dirty="0" smtClean="0"/>
              <a:t> ~2.5</a:t>
            </a:r>
            <a:r>
              <a:rPr lang="en-US" altLang="ja-JP" sz="2400" dirty="0" smtClean="0">
                <a:latin typeface="Symbol" charset="2"/>
                <a:cs typeface="Symbol" charset="2"/>
              </a:rPr>
              <a:t>m</a:t>
            </a:r>
            <a:r>
              <a:rPr lang="en-US" altLang="ja-JP" sz="2400" dirty="0" smtClean="0"/>
              <a:t>m</a:t>
            </a:r>
            <a:endParaRPr kumimoji="1" lang="ja-JP" altLang="en-US" sz="2400" dirty="0"/>
          </a:p>
        </p:txBody>
      </p:sp>
    </p:spTree>
    <p:extLst>
      <p:ext uri="{BB962C8B-B14F-4D97-AF65-F5344CB8AC3E}">
        <p14:creationId xmlns:p14="http://schemas.microsoft.com/office/powerpoint/2010/main" val="45340705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rgbClr val="000090"/>
                </a:solidFill>
                <a:latin typeface="Marker Felt"/>
                <a:cs typeface="Marker Felt"/>
              </a:rPr>
              <a:t>Continuous injection</a:t>
            </a:r>
            <a:endParaRPr kumimoji="1" lang="ja-JP" altLang="en-US" dirty="0">
              <a:solidFill>
                <a:srgbClr val="000090"/>
              </a:solidFill>
              <a:latin typeface="Marker Felt"/>
              <a:cs typeface="Marker Felt"/>
            </a:endParaRPr>
          </a:p>
        </p:txBody>
      </p:sp>
      <p:sp>
        <p:nvSpPr>
          <p:cNvPr id="3" name="コンテンツ プレースホルダー 2"/>
          <p:cNvSpPr>
            <a:spLocks noGrp="1"/>
          </p:cNvSpPr>
          <p:nvPr>
            <p:ph idx="1"/>
          </p:nvPr>
        </p:nvSpPr>
        <p:spPr>
          <a:xfrm>
            <a:off x="457200" y="1417638"/>
            <a:ext cx="8229600" cy="4525963"/>
          </a:xfrm>
        </p:spPr>
        <p:txBody>
          <a:bodyPr>
            <a:normAutofit/>
          </a:bodyPr>
          <a:lstStyle/>
          <a:p>
            <a:r>
              <a:rPr lang="en-US" altLang="ja-JP" sz="2400" dirty="0" smtClean="0"/>
              <a:t>At </a:t>
            </a:r>
            <a:r>
              <a:rPr lang="en-US" altLang="ja-JP" sz="2400" dirty="0" err="1" smtClean="0"/>
              <a:t>SuperKEKB</a:t>
            </a:r>
            <a:r>
              <a:rPr lang="en-US" altLang="ja-JP" sz="2400" dirty="0" smtClean="0"/>
              <a:t>, the continuous injection (top-up injection) is indispensable, since the beam lifetime is very short.</a:t>
            </a:r>
          </a:p>
          <a:p>
            <a:pPr lvl="1"/>
            <a:r>
              <a:rPr kumimoji="1" lang="en-US" altLang="ja-JP" sz="2000" dirty="0" smtClean="0"/>
              <a:t>Max. 50 Hz (e- + e+)</a:t>
            </a:r>
          </a:p>
          <a:p>
            <a:pPr lvl="1"/>
            <a:r>
              <a:rPr lang="en-US" altLang="ja-JP" sz="2000" dirty="0" smtClean="0"/>
              <a:t>Azimuthal VETO (at KEKB not azimuthal 3.5msec after injection)</a:t>
            </a:r>
            <a:endParaRPr kumimoji="1" lang="ja-JP" altLang="en-US" sz="2000" dirty="0"/>
          </a:p>
        </p:txBody>
      </p:sp>
      <p:pic>
        <p:nvPicPr>
          <p:cNvPr id="4" name="図 3"/>
          <p:cNvPicPr>
            <a:picLocks noChangeAspect="1"/>
          </p:cNvPicPr>
          <p:nvPr/>
        </p:nvPicPr>
        <p:blipFill>
          <a:blip r:embed="rId2"/>
          <a:stretch>
            <a:fillRect/>
          </a:stretch>
        </p:blipFill>
        <p:spPr>
          <a:xfrm>
            <a:off x="5237348" y="3000310"/>
            <a:ext cx="4160651" cy="2756875"/>
          </a:xfrm>
          <a:prstGeom prst="rect">
            <a:avLst/>
          </a:prstGeom>
        </p:spPr>
      </p:pic>
      <p:pic>
        <p:nvPicPr>
          <p:cNvPr id="5" name="図 4"/>
          <p:cNvPicPr>
            <a:picLocks noChangeAspect="1"/>
          </p:cNvPicPr>
          <p:nvPr/>
        </p:nvPicPr>
        <p:blipFill>
          <a:blip r:embed="rId3"/>
          <a:stretch>
            <a:fillRect/>
          </a:stretch>
        </p:blipFill>
        <p:spPr>
          <a:xfrm>
            <a:off x="165099" y="3037360"/>
            <a:ext cx="4142845" cy="2756875"/>
          </a:xfrm>
          <a:prstGeom prst="rect">
            <a:avLst/>
          </a:prstGeom>
        </p:spPr>
      </p:pic>
      <p:sp>
        <p:nvSpPr>
          <p:cNvPr id="6" name="右矢印 5"/>
          <p:cNvSpPr/>
          <p:nvPr/>
        </p:nvSpPr>
        <p:spPr>
          <a:xfrm>
            <a:off x="4419600" y="4318000"/>
            <a:ext cx="635000"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49300" y="6076434"/>
            <a:ext cx="2775557" cy="369332"/>
          </a:xfrm>
          <a:prstGeom prst="rect">
            <a:avLst/>
          </a:prstGeom>
          <a:noFill/>
        </p:spPr>
        <p:txBody>
          <a:bodyPr wrap="none" rtlCol="0">
            <a:spAutoFit/>
          </a:bodyPr>
          <a:lstStyle/>
          <a:p>
            <a:r>
              <a:rPr kumimoji="1" lang="en-US" altLang="ja-JP" dirty="0" smtClean="0"/>
              <a:t>Before continuous injection</a:t>
            </a:r>
            <a:endParaRPr kumimoji="1" lang="ja-JP" altLang="en-US" dirty="0"/>
          </a:p>
        </p:txBody>
      </p:sp>
      <p:sp>
        <p:nvSpPr>
          <p:cNvPr id="8" name="テキスト ボックス 7"/>
          <p:cNvSpPr txBox="1"/>
          <p:nvPr/>
        </p:nvSpPr>
        <p:spPr>
          <a:xfrm>
            <a:off x="6070600" y="6076434"/>
            <a:ext cx="2618663" cy="369332"/>
          </a:xfrm>
          <a:prstGeom prst="rect">
            <a:avLst/>
          </a:prstGeom>
          <a:noFill/>
        </p:spPr>
        <p:txBody>
          <a:bodyPr wrap="none" rtlCol="0">
            <a:spAutoFit/>
          </a:bodyPr>
          <a:lstStyle/>
          <a:p>
            <a:r>
              <a:rPr kumimoji="1" lang="en-US" altLang="ja-JP" dirty="0" smtClean="0"/>
              <a:t>After continuous injection</a:t>
            </a:r>
            <a:endParaRPr kumimoji="1" lang="ja-JP" altLang="en-US" dirty="0"/>
          </a:p>
        </p:txBody>
      </p:sp>
      <p:sp>
        <p:nvSpPr>
          <p:cNvPr id="9" name="テキスト ボックス 8"/>
          <p:cNvSpPr txBox="1"/>
          <p:nvPr/>
        </p:nvSpPr>
        <p:spPr>
          <a:xfrm>
            <a:off x="2311400" y="6381234"/>
            <a:ext cx="5676404" cy="461665"/>
          </a:xfrm>
          <a:prstGeom prst="rect">
            <a:avLst/>
          </a:prstGeom>
          <a:noFill/>
        </p:spPr>
        <p:txBody>
          <a:bodyPr wrap="none" rtlCol="0">
            <a:spAutoFit/>
          </a:bodyPr>
          <a:lstStyle/>
          <a:p>
            <a:r>
              <a:rPr kumimoji="1" lang="en-US" altLang="ja-JP" sz="2400" dirty="0" smtClean="0">
                <a:solidFill>
                  <a:srgbClr val="FF0000"/>
                </a:solidFill>
              </a:rPr>
              <a:t>Gain in integrated luminosity at KEKB: ~30%</a:t>
            </a:r>
            <a:endParaRPr kumimoji="1" lang="ja-JP" altLang="en-US" sz="2400" dirty="0">
              <a:solidFill>
                <a:srgbClr val="FF0000"/>
              </a:solidFill>
            </a:endParaRPr>
          </a:p>
        </p:txBody>
      </p:sp>
      <p:cxnSp>
        <p:nvCxnSpPr>
          <p:cNvPr id="11" name="直線矢印コネクタ 10"/>
          <p:cNvCxnSpPr/>
          <p:nvPr/>
        </p:nvCxnSpPr>
        <p:spPr>
          <a:xfrm>
            <a:off x="361216" y="5943601"/>
            <a:ext cx="36471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1817730" y="5792138"/>
            <a:ext cx="889987" cy="369332"/>
          </a:xfrm>
          <a:prstGeom prst="rect">
            <a:avLst/>
          </a:prstGeom>
          <a:solidFill>
            <a:schemeClr val="bg1"/>
          </a:solidFill>
        </p:spPr>
        <p:txBody>
          <a:bodyPr wrap="none" rtlCol="0">
            <a:spAutoFit/>
          </a:bodyPr>
          <a:lstStyle/>
          <a:p>
            <a:r>
              <a:rPr kumimoji="1" lang="en-US" altLang="ja-JP" dirty="0" smtClean="0"/>
              <a:t>8 hours</a:t>
            </a:r>
            <a:endParaRPr kumimoji="1" lang="ja-JP" altLang="en-US" dirty="0"/>
          </a:p>
        </p:txBody>
      </p:sp>
      <p:cxnSp>
        <p:nvCxnSpPr>
          <p:cNvPr id="13" name="直線矢印コネクタ 12"/>
          <p:cNvCxnSpPr/>
          <p:nvPr/>
        </p:nvCxnSpPr>
        <p:spPr>
          <a:xfrm>
            <a:off x="5372544" y="5944538"/>
            <a:ext cx="36471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6829058" y="5793075"/>
            <a:ext cx="889987" cy="369332"/>
          </a:xfrm>
          <a:prstGeom prst="rect">
            <a:avLst/>
          </a:prstGeom>
          <a:solidFill>
            <a:schemeClr val="bg1"/>
          </a:solidFill>
        </p:spPr>
        <p:txBody>
          <a:bodyPr wrap="none" rtlCol="0">
            <a:spAutoFit/>
          </a:bodyPr>
          <a:lstStyle/>
          <a:p>
            <a:r>
              <a:rPr kumimoji="1" lang="en-US" altLang="ja-JP" dirty="0" smtClean="0"/>
              <a:t>8 hours</a:t>
            </a:r>
            <a:endParaRPr kumimoji="1" lang="ja-JP" altLang="en-US" dirty="0"/>
          </a:p>
        </p:txBody>
      </p:sp>
    </p:spTree>
    <p:extLst>
      <p:ext uri="{BB962C8B-B14F-4D97-AF65-F5344CB8AC3E}">
        <p14:creationId xmlns:p14="http://schemas.microsoft.com/office/powerpoint/2010/main" val="352931620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a:bodyPr>
          <a:lstStyle/>
          <a:p>
            <a:r>
              <a:rPr lang="en-US" altLang="ja-JP" sz="2400" dirty="0" smtClean="0"/>
              <a:t>Issues related to present ferrite HOM damper system</a:t>
            </a:r>
            <a:endParaRPr kumimoji="1" lang="ja-JP" altLang="en-US" sz="2400" dirty="0"/>
          </a:p>
        </p:txBody>
      </p:sp>
      <p:sp>
        <p:nvSpPr>
          <p:cNvPr id="3" name="コンテンツ プレースホルダ 2"/>
          <p:cNvSpPr>
            <a:spLocks noGrp="1"/>
          </p:cNvSpPr>
          <p:nvPr>
            <p:ph idx="1"/>
          </p:nvPr>
        </p:nvSpPr>
        <p:spPr>
          <a:xfrm>
            <a:off x="457200" y="1207293"/>
            <a:ext cx="5122912" cy="4525963"/>
          </a:xfrm>
        </p:spPr>
        <p:txBody>
          <a:bodyPr>
            <a:normAutofit/>
          </a:bodyPr>
          <a:lstStyle/>
          <a:p>
            <a:r>
              <a:rPr lang="en-US" altLang="ja-JP" sz="1400" dirty="0" smtClean="0"/>
              <a:t>Ferrite material is sintered on a copper base pipe by hot </a:t>
            </a:r>
            <a:r>
              <a:rPr lang="en-US" altLang="ja-JP" sz="1400" dirty="0" err="1" smtClean="0"/>
              <a:t>isostatic</a:t>
            </a:r>
            <a:r>
              <a:rPr lang="en-US" altLang="ja-JP" sz="1400" dirty="0" smtClean="0"/>
              <a:t> press (HIP) method. </a:t>
            </a:r>
            <a:endParaRPr lang="ja-JP" altLang="en-US" sz="1400" dirty="0" smtClean="0"/>
          </a:p>
          <a:p>
            <a:endParaRPr lang="en-US" altLang="ja-JP" sz="1400" dirty="0" smtClean="0"/>
          </a:p>
          <a:p>
            <a:r>
              <a:rPr lang="en-US" altLang="ja-JP" sz="1400" dirty="0" smtClean="0"/>
              <a:t>Ferrite</a:t>
            </a:r>
          </a:p>
          <a:p>
            <a:pPr lvl="1"/>
            <a:r>
              <a:rPr lang="en-US" altLang="ja-JP" sz="1400" dirty="0" smtClean="0"/>
              <a:t>Thickness: 4 mm</a:t>
            </a:r>
          </a:p>
          <a:p>
            <a:pPr lvl="1"/>
            <a:r>
              <a:rPr lang="en-US" altLang="ja-JP" sz="1400" dirty="0" smtClean="0"/>
              <a:t>Ferrite surface temperature </a:t>
            </a:r>
            <a:r>
              <a:rPr lang="ja-JP" altLang="en-US" sz="1400" dirty="0" smtClean="0"/>
              <a:t>：</a:t>
            </a:r>
            <a:r>
              <a:rPr lang="en-US" altLang="ja-JP" sz="1400" dirty="0" smtClean="0"/>
              <a:t>190</a:t>
            </a:r>
            <a:r>
              <a:rPr lang="ja-JP" altLang="en-US" sz="1400" dirty="0" smtClean="0"/>
              <a:t>℃ </a:t>
            </a:r>
            <a:r>
              <a:rPr lang="en-US" altLang="ja-JP" sz="1400" dirty="0" smtClean="0"/>
              <a:t>@2.6 A</a:t>
            </a:r>
          </a:p>
          <a:p>
            <a:pPr lvl="1"/>
            <a:r>
              <a:rPr lang="en-US" altLang="ja-JP" sz="1400" dirty="0" smtClean="0"/>
              <a:t>Gas release from ferrite triggers high voltage breakdown</a:t>
            </a:r>
          </a:p>
          <a:p>
            <a:r>
              <a:rPr lang="en-US" altLang="ja-JP" sz="1400" dirty="0" smtClean="0"/>
              <a:t>Cooling water</a:t>
            </a:r>
          </a:p>
          <a:p>
            <a:pPr lvl="1"/>
            <a:r>
              <a:rPr lang="en-US" altLang="ja-JP" sz="1400" dirty="0" smtClean="0"/>
              <a:t>Water temperature</a:t>
            </a:r>
            <a:r>
              <a:rPr lang="ja-JP" altLang="en-US" sz="1400" dirty="0" smtClean="0"/>
              <a:t>＜</a:t>
            </a:r>
            <a:r>
              <a:rPr lang="en-US" altLang="ja-JP" sz="1400" dirty="0" smtClean="0"/>
              <a:t>60</a:t>
            </a:r>
            <a:r>
              <a:rPr lang="ja-JP" altLang="en-US" sz="1400" dirty="0" smtClean="0"/>
              <a:t>℃</a:t>
            </a:r>
            <a:endParaRPr lang="en-US" altLang="ja-JP" sz="1400" dirty="0" smtClean="0"/>
          </a:p>
          <a:p>
            <a:pPr lvl="2"/>
            <a:r>
              <a:rPr lang="en-US" altLang="ja-JP" sz="1400" dirty="0" smtClean="0"/>
              <a:t>To prevent air bubbles</a:t>
            </a:r>
          </a:p>
          <a:p>
            <a:pPr lvl="2"/>
            <a:r>
              <a:rPr lang="en-US" altLang="ja-JP" sz="1400" dirty="0" err="1" smtClean="0"/>
              <a:t>Deaeration</a:t>
            </a:r>
            <a:r>
              <a:rPr lang="en-US" altLang="ja-JP" sz="1400" dirty="0" smtClean="0"/>
              <a:t> system &gt;60</a:t>
            </a:r>
            <a:r>
              <a:rPr lang="ja-JP" altLang="en-US" sz="1400" dirty="0" smtClean="0"/>
              <a:t>℃</a:t>
            </a:r>
            <a:endParaRPr lang="en-US" altLang="ja-JP" sz="1400" dirty="0" smtClean="0"/>
          </a:p>
          <a:p>
            <a:r>
              <a:rPr lang="en-US" altLang="ja-JP" sz="1400" dirty="0" smtClean="0"/>
              <a:t>Chiller unit</a:t>
            </a:r>
          </a:p>
          <a:p>
            <a:pPr lvl="1"/>
            <a:r>
              <a:rPr lang="en-US" altLang="ja-JP" sz="1400" dirty="0" smtClean="0"/>
              <a:t>Total heat load</a:t>
            </a:r>
            <a:r>
              <a:rPr lang="ja-JP" altLang="en-US" sz="1400" dirty="0" smtClean="0"/>
              <a:t>：</a:t>
            </a:r>
            <a:r>
              <a:rPr lang="en-US" altLang="ja-JP" sz="1400" dirty="0" smtClean="0"/>
              <a:t>46 kW per cavity</a:t>
            </a:r>
          </a:p>
          <a:p>
            <a:pPr lvl="1"/>
            <a:r>
              <a:rPr lang="en-US" altLang="ja-JP" sz="1400" dirty="0" smtClean="0"/>
              <a:t>Cooling capacity </a:t>
            </a:r>
            <a:r>
              <a:rPr lang="ja-JP" altLang="en-US" sz="1400" dirty="0" smtClean="0"/>
              <a:t>（</a:t>
            </a:r>
            <a:r>
              <a:rPr lang="en-US" altLang="ja-JP" sz="1400" dirty="0" smtClean="0"/>
              <a:t>with a safety margin</a:t>
            </a:r>
            <a:r>
              <a:rPr lang="ja-JP" altLang="en-US" sz="1400" dirty="0" smtClean="0"/>
              <a:t>）：</a:t>
            </a:r>
            <a:r>
              <a:rPr lang="en-US" altLang="ja-JP" sz="1400" dirty="0" smtClean="0"/>
              <a:t>60kW</a:t>
            </a:r>
          </a:p>
          <a:p>
            <a:pPr lvl="1"/>
            <a:r>
              <a:rPr lang="en-US" altLang="ja-JP" sz="1400" dirty="0" smtClean="0"/>
              <a:t>Cooling capacity of present chiller: 27 kW</a:t>
            </a:r>
          </a:p>
          <a:p>
            <a:endParaRPr lang="en-US" altLang="ja-JP" sz="1400" dirty="0" smtClean="0"/>
          </a:p>
        </p:txBody>
      </p:sp>
      <p:grpSp>
        <p:nvGrpSpPr>
          <p:cNvPr id="4" name="グループ化 17"/>
          <p:cNvGrpSpPr/>
          <p:nvPr/>
        </p:nvGrpSpPr>
        <p:grpSpPr>
          <a:xfrm>
            <a:off x="5436096" y="2708920"/>
            <a:ext cx="3704743" cy="3825136"/>
            <a:chOff x="5436096" y="1207785"/>
            <a:chExt cx="3704743" cy="3825136"/>
          </a:xfrm>
        </p:grpSpPr>
        <p:pic>
          <p:nvPicPr>
            <p:cNvPr id="9" name="Picture 31" descr="図1"/>
            <p:cNvPicPr>
              <a:picLocks noChangeAspect="1" noChangeArrowheads="1"/>
            </p:cNvPicPr>
            <p:nvPr/>
          </p:nvPicPr>
          <p:blipFill>
            <a:blip r:embed="rId2" cstate="print"/>
            <a:srcRect t="15749" b="10498"/>
            <a:stretch>
              <a:fillRect/>
            </a:stretch>
          </p:blipFill>
          <p:spPr bwMode="auto">
            <a:xfrm>
              <a:off x="5724128" y="1772816"/>
              <a:ext cx="2570162" cy="2528887"/>
            </a:xfrm>
            <a:prstGeom prst="rect">
              <a:avLst/>
            </a:prstGeom>
            <a:noFill/>
            <a:ln w="9525">
              <a:noFill/>
              <a:miter lim="800000"/>
              <a:headEnd/>
              <a:tailEnd/>
            </a:ln>
          </p:spPr>
        </p:pic>
        <p:sp>
          <p:nvSpPr>
            <p:cNvPr id="11" name="テキスト ボックス 10"/>
            <p:cNvSpPr txBox="1"/>
            <p:nvPr/>
          </p:nvSpPr>
          <p:spPr>
            <a:xfrm>
              <a:off x="5702939" y="1207785"/>
              <a:ext cx="2601994" cy="307777"/>
            </a:xfrm>
            <a:prstGeom prst="rect">
              <a:avLst/>
            </a:prstGeom>
            <a:solidFill>
              <a:schemeClr val="bg1"/>
            </a:solidFill>
          </p:spPr>
          <p:txBody>
            <a:bodyPr wrap="none" rtlCol="0">
              <a:spAutoFit/>
            </a:bodyPr>
            <a:lstStyle/>
            <a:p>
              <a:r>
                <a:rPr kumimoji="1" lang="en-US" altLang="ja-JP" sz="1400" dirty="0" err="1" smtClean="0"/>
                <a:t>HIPped</a:t>
              </a:r>
              <a:r>
                <a:rPr kumimoji="1" lang="en-US" altLang="ja-JP" sz="1400" dirty="0" smtClean="0"/>
                <a:t> ferrite </a:t>
              </a:r>
              <a:r>
                <a:rPr kumimoji="1" lang="ja-JP" altLang="en-US" sz="1400" dirty="0" smtClean="0"/>
                <a:t>（</a:t>
              </a:r>
              <a:r>
                <a:rPr lang="en-US" altLang="ja-JP" sz="1400" dirty="0" smtClean="0"/>
                <a:t>Thickness</a:t>
              </a:r>
              <a:r>
                <a:rPr kumimoji="1" lang="ja-JP" altLang="en-US" sz="1400" dirty="0" smtClean="0"/>
                <a:t>：</a:t>
              </a:r>
              <a:r>
                <a:rPr kumimoji="1" lang="en-US" altLang="ja-JP" sz="1400" dirty="0" smtClean="0"/>
                <a:t>4mm</a:t>
              </a:r>
              <a:r>
                <a:rPr kumimoji="1" lang="ja-JP" altLang="en-US" sz="1400" dirty="0" smtClean="0"/>
                <a:t>）</a:t>
              </a:r>
              <a:endParaRPr kumimoji="1" lang="ja-JP" altLang="en-US" sz="1400" dirty="0"/>
            </a:p>
          </p:txBody>
        </p:sp>
        <p:cxnSp>
          <p:nvCxnSpPr>
            <p:cNvPr id="14" name="直線矢印コネクタ 13"/>
            <p:cNvCxnSpPr/>
            <p:nvPr/>
          </p:nvCxnSpPr>
          <p:spPr>
            <a:xfrm>
              <a:off x="6012160" y="1484784"/>
              <a:ext cx="576064" cy="1296144"/>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sp>
          <p:nvSpPr>
            <p:cNvPr id="16" name="テキスト ボックス 15"/>
            <p:cNvSpPr txBox="1"/>
            <p:nvPr/>
          </p:nvSpPr>
          <p:spPr>
            <a:xfrm>
              <a:off x="6156176" y="4437112"/>
              <a:ext cx="2984663" cy="307777"/>
            </a:xfrm>
            <a:prstGeom prst="rect">
              <a:avLst/>
            </a:prstGeom>
            <a:solidFill>
              <a:schemeClr val="bg1"/>
            </a:solidFill>
          </p:spPr>
          <p:txBody>
            <a:bodyPr wrap="none" rtlCol="0">
              <a:spAutoFit/>
            </a:bodyPr>
            <a:lstStyle/>
            <a:p>
              <a:r>
                <a:rPr kumimoji="1" lang="en-US" altLang="ja-JP" sz="1400" dirty="0" smtClean="0"/>
                <a:t>Cupper pipe (3/8”) for cooling channel</a:t>
              </a:r>
              <a:endParaRPr kumimoji="1" lang="ja-JP" altLang="en-US" sz="1400" dirty="0"/>
            </a:p>
          </p:txBody>
        </p:sp>
        <p:cxnSp>
          <p:nvCxnSpPr>
            <p:cNvPr id="17" name="直線矢印コネクタ 16"/>
            <p:cNvCxnSpPr/>
            <p:nvPr/>
          </p:nvCxnSpPr>
          <p:spPr>
            <a:xfrm rot="5400000" flipH="1" flipV="1">
              <a:off x="6732240" y="3429000"/>
              <a:ext cx="1440160" cy="576064"/>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sp>
          <p:nvSpPr>
            <p:cNvPr id="10" name="テキスト ボックス 9"/>
            <p:cNvSpPr txBox="1"/>
            <p:nvPr/>
          </p:nvSpPr>
          <p:spPr>
            <a:xfrm>
              <a:off x="5436096" y="4725144"/>
              <a:ext cx="1815369" cy="307777"/>
            </a:xfrm>
            <a:prstGeom prst="rect">
              <a:avLst/>
            </a:prstGeom>
            <a:solidFill>
              <a:schemeClr val="bg1"/>
            </a:solidFill>
          </p:spPr>
          <p:txBody>
            <a:bodyPr wrap="none" rtlCol="0">
              <a:spAutoFit/>
            </a:bodyPr>
            <a:lstStyle/>
            <a:p>
              <a:r>
                <a:rPr kumimoji="1" lang="en-US" altLang="ja-JP" sz="1400" dirty="0" smtClean="0"/>
                <a:t>Flange: Stainless steel </a:t>
              </a:r>
              <a:endParaRPr kumimoji="1" lang="ja-JP" altLang="en-US" sz="1400" dirty="0"/>
            </a:p>
          </p:txBody>
        </p:sp>
        <p:cxnSp>
          <p:nvCxnSpPr>
            <p:cNvPr id="12" name="直線矢印コネクタ 11"/>
            <p:cNvCxnSpPr/>
            <p:nvPr/>
          </p:nvCxnSpPr>
          <p:spPr>
            <a:xfrm flipV="1">
              <a:off x="5868144" y="3356992"/>
              <a:ext cx="648072" cy="1296144"/>
            </a:xfrm>
            <a:prstGeom prst="straightConnector1">
              <a:avLst/>
            </a:prstGeom>
            <a:ln w="25400">
              <a:tailEnd type="arrow"/>
            </a:ln>
          </p:spPr>
          <p:style>
            <a:lnRef idx="1">
              <a:schemeClr val="accent2"/>
            </a:lnRef>
            <a:fillRef idx="0">
              <a:schemeClr val="accent2"/>
            </a:fillRef>
            <a:effectRef idx="0">
              <a:schemeClr val="accent2"/>
            </a:effectRef>
            <a:fontRef idx="minor">
              <a:schemeClr val="tx1"/>
            </a:fontRef>
          </p:style>
        </p:cxnSp>
      </p:grpSp>
      <p:graphicFrame>
        <p:nvGraphicFramePr>
          <p:cNvPr id="15" name="Group 44"/>
          <p:cNvGraphicFramePr>
            <a:graphicFrameLocks noGrp="1"/>
          </p:cNvGraphicFramePr>
          <p:nvPr/>
        </p:nvGraphicFramePr>
        <p:xfrm>
          <a:off x="5583113" y="1345704"/>
          <a:ext cx="3381375" cy="1219199"/>
        </p:xfrm>
        <a:graphic>
          <a:graphicData uri="http://schemas.openxmlformats.org/drawingml/2006/table">
            <a:tbl>
              <a:tblPr/>
              <a:tblGrid>
                <a:gridCol w="1295400"/>
                <a:gridCol w="1042988"/>
                <a:gridCol w="1042987"/>
              </a:tblGrid>
              <a:tr h="144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Beam current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SBP load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LBP load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(kW)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(kW)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2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charset="-128"/>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charset="-128"/>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rgbClr val="FF0000"/>
                          </a:solidFill>
                          <a:effectLst/>
                          <a:latin typeface="Arial" charset="0"/>
                          <a:ea typeface="ＭＳ Ｐゴシック" charset="-128"/>
                        </a:rPr>
                        <a:t>2.6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Arial" charset="0"/>
                          <a:ea typeface="ＭＳ Ｐゴシック" charset="-128"/>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Arial" charset="0"/>
                          <a:ea typeface="ＭＳ Ｐゴシック" charset="-128"/>
                        </a:rPr>
                        <a:t>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039141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アート.thmx</Template>
  <TotalTime>15910</TotalTime>
  <Words>6574</Words>
  <Application>Microsoft Macintosh PowerPoint</Application>
  <PresentationFormat>画面に合わせる (4:3)</PresentationFormat>
  <Paragraphs>1550</Paragraphs>
  <Slides>98</Slides>
  <Notes>10</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98</vt:i4>
      </vt:variant>
    </vt:vector>
  </HeadingPairs>
  <TitlesOfParts>
    <vt:vector size="101" baseType="lpstr">
      <vt:lpstr>ホワイト</vt:lpstr>
      <vt:lpstr>数式</vt:lpstr>
      <vt:lpstr>Equation</vt:lpstr>
      <vt:lpstr>Design of SuperKEKB </vt:lpstr>
      <vt:lpstr>Contents</vt:lpstr>
      <vt:lpstr>Concept of SuperKEKB</vt:lpstr>
      <vt:lpstr>KEKB B-Factory</vt:lpstr>
      <vt:lpstr>SuperKEKB Luminosity Target</vt:lpstr>
      <vt:lpstr>Luminosity of KEKB and SuperKEKB</vt:lpstr>
      <vt:lpstr>Collision Scheme</vt:lpstr>
      <vt:lpstr>Machine Design Parameters</vt:lpstr>
      <vt:lpstr>Design of SuperKEKB</vt:lpstr>
      <vt:lpstr>PowerPoint プレゼンテーション</vt:lpstr>
      <vt:lpstr>RF system upgrade</vt:lpstr>
      <vt:lpstr>KEK RF accelerating system</vt:lpstr>
      <vt:lpstr>PowerPoint プレゼンテーション</vt:lpstr>
      <vt:lpstr>SCC (superconducting cavity)</vt:lpstr>
      <vt:lpstr>PowerPoint プレゼンテーション</vt:lpstr>
      <vt:lpstr>Coupled bunch instability (CBI) with ARES (LER)</vt:lpstr>
      <vt:lpstr>Magnet system upgrade</vt:lpstr>
      <vt:lpstr>LER wiggler magnets</vt:lpstr>
      <vt:lpstr>Vacuum system upgrade</vt:lpstr>
      <vt:lpstr>Beam pipes</vt:lpstr>
      <vt:lpstr>PowerPoint プレゼンテーション</vt:lpstr>
      <vt:lpstr>PowerPoint プレゼンテーション</vt:lpstr>
      <vt:lpstr>PowerPoint プレゼンテーション</vt:lpstr>
      <vt:lpstr>Issues</vt:lpstr>
      <vt:lpstr>IR design and dynamic aperture</vt:lpstr>
      <vt:lpstr>Final Focus Quadrupoles (QCS’s)</vt:lpstr>
      <vt:lpstr>PowerPoint プレゼンテーション</vt:lpstr>
      <vt:lpstr>Corrector coils of QCS</vt:lpstr>
      <vt:lpstr>PowerPoint プレゼンテーション</vt:lpstr>
      <vt:lpstr>PowerPoint プレゼンテーション</vt:lpstr>
      <vt:lpstr>Touschek Lifetime</vt:lpstr>
      <vt:lpstr>Beam lifetime</vt:lpstr>
      <vt:lpstr>Low emittance tuning</vt:lpstr>
      <vt:lpstr>SuperKEKB beam-beam simulation</vt:lpstr>
      <vt:lpstr>Comparison of emittances of colliders</vt:lpstr>
      <vt:lpstr>PowerPoint プレゼンテーション</vt:lpstr>
      <vt:lpstr>Simulation for SuperKEKB with machine errors</vt:lpstr>
      <vt:lpstr>Results of simulation (HER)</vt:lpstr>
      <vt:lpstr>Dynamic aperture with different types of errors</vt:lpstr>
      <vt:lpstr>Magnet alignment strategy at SuperKEKB</vt:lpstr>
      <vt:lpstr>Effects of Tunnel deformation at SuperKEKB HER</vt:lpstr>
      <vt:lpstr>Beam-beam related issues</vt:lpstr>
      <vt:lpstr>LER Dynamic Aperture</vt:lpstr>
      <vt:lpstr>HER Dynamic Aperture</vt:lpstr>
      <vt:lpstr>PowerPoint プレゼンテーション</vt:lpstr>
      <vt:lpstr>Future Plan</vt:lpstr>
      <vt:lpstr>SuperKEKB commissioning phases</vt:lpstr>
      <vt:lpstr>Status of SuperKEKB</vt:lpstr>
      <vt:lpstr>PowerPoint プレゼンテーション</vt:lpstr>
      <vt:lpstr>Backup slides</vt:lpstr>
      <vt:lpstr>PowerPoint プレゼンテーション</vt:lpstr>
      <vt:lpstr>PowerPoint プレゼンテーション</vt:lpstr>
      <vt:lpstr>Beam background</vt:lpstr>
      <vt:lpstr>Impact on detector</vt:lpstr>
      <vt:lpstr>Collimators</vt:lpstr>
      <vt:lpstr>Status of SuperKEKB/Belle-II project</vt:lpstr>
      <vt:lpstr>Tungsten shield inside QCS cryostat </vt:lpstr>
      <vt:lpstr>Schedule around near-IR</vt:lpstr>
      <vt:lpstr>Commissioning phase 0  (2013 Sep. ~ 2014 Dec.)</vt:lpstr>
      <vt:lpstr>Commissioning phase 1  (2015 Jan. ~ June)</vt:lpstr>
      <vt:lpstr>Phase 1 optics (HER)</vt:lpstr>
      <vt:lpstr>Vacuum scrubbing at KEKB （HER/LER）</vt:lpstr>
      <vt:lpstr>Damping ring commissioning</vt:lpstr>
      <vt:lpstr>Commissioning phase 2  (2016 Jan. ~ May)</vt:lpstr>
      <vt:lpstr>Detuned Optics (4x8)</vt:lpstr>
      <vt:lpstr>Commissioning phase 3  (2016 Oct. ~ )</vt:lpstr>
      <vt:lpstr>Difficulty of SuperKEKB</vt:lpstr>
      <vt:lpstr>SuperKEKB luminosity projection</vt:lpstr>
      <vt:lpstr>QC1P, QC2P</vt:lpstr>
      <vt:lpstr>QC1E, QC2E</vt:lpstr>
      <vt:lpstr>Facilities</vt:lpstr>
      <vt:lpstr>Overall budget (original)</vt:lpstr>
      <vt:lpstr>Effect of mis-alignment of SX and Q</vt:lpstr>
      <vt:lpstr>PowerPoint プレゼンテーション</vt:lpstr>
      <vt:lpstr>PowerPoint プレゼンテーション</vt:lpstr>
      <vt:lpstr>Improvement plan for HER Aperture</vt:lpstr>
      <vt:lpstr>Impact on detector</vt:lpstr>
      <vt:lpstr>Preliminary results on dynamic aperture study with sextupoles for crab waist</vt:lpstr>
      <vt:lpstr>PowerPoint プレゼンテーション</vt:lpstr>
      <vt:lpstr>PowerPoint プレゼンテーション</vt:lpstr>
      <vt:lpstr>PowerPoint プレゼンテーション</vt:lpstr>
      <vt:lpstr>RF-Gun development strategy for SuperKEKB</vt:lpstr>
      <vt:lpstr>PowerPoint プレゼンテーション</vt:lpstr>
      <vt:lpstr>Ir5Ce Cathode</vt:lpstr>
      <vt:lpstr>Properties of laser medium</vt:lpstr>
      <vt:lpstr>Yb laser system (Present status)</vt:lpstr>
      <vt:lpstr>IP orbit control</vt:lpstr>
      <vt:lpstr>QCSL vertical position oscillation (measurement) and orbit change (tracking) :  SuperKEKB HER</vt:lpstr>
      <vt:lpstr>Countermeasures</vt:lpstr>
      <vt:lpstr>Electron cloud issues</vt:lpstr>
      <vt:lpstr>Latest simulation result on the threshold value of instability</vt:lpstr>
      <vt:lpstr>Countermeasures</vt:lpstr>
      <vt:lpstr>Countermeasures for electron clouds</vt:lpstr>
      <vt:lpstr>Expected electron density</vt:lpstr>
      <vt:lpstr>Beam injection issues</vt:lpstr>
      <vt:lpstr>Dynamic Aperture with beam-beam LER : w/ damping</vt:lpstr>
      <vt:lpstr>Continuous injection</vt:lpstr>
      <vt:lpstr>Issues related to present ferrite HOM damper system</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Pushing Luminosity of e+e- Colliders: the SuperKEKB project</dc:title>
  <dc:creator>Funakoshi Yoshihiro</dc:creator>
  <cp:lastModifiedBy>船越 義裕</cp:lastModifiedBy>
  <cp:revision>232</cp:revision>
  <cp:lastPrinted>2013-10-13T08:41:51Z</cp:lastPrinted>
  <dcterms:created xsi:type="dcterms:W3CDTF">2013-10-08T06:31:02Z</dcterms:created>
  <dcterms:modified xsi:type="dcterms:W3CDTF">2015-01-16T01:49:54Z</dcterms:modified>
</cp:coreProperties>
</file>