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560" r:id="rId2"/>
    <p:sldId id="579" r:id="rId3"/>
    <p:sldId id="504" r:id="rId4"/>
    <p:sldId id="260" r:id="rId5"/>
    <p:sldId id="586" r:id="rId6"/>
    <p:sldId id="617" r:id="rId7"/>
    <p:sldId id="520" r:id="rId8"/>
    <p:sldId id="495" r:id="rId9"/>
    <p:sldId id="585" r:id="rId10"/>
    <p:sldId id="432" r:id="rId11"/>
    <p:sldId id="592" r:id="rId12"/>
    <p:sldId id="591" r:id="rId13"/>
    <p:sldId id="593" r:id="rId14"/>
    <p:sldId id="491" r:id="rId15"/>
    <p:sldId id="595" r:id="rId16"/>
    <p:sldId id="597" r:id="rId17"/>
    <p:sldId id="596" r:id="rId18"/>
    <p:sldId id="615" r:id="rId19"/>
    <p:sldId id="600" r:id="rId20"/>
    <p:sldId id="602" r:id="rId21"/>
    <p:sldId id="546" r:id="rId22"/>
    <p:sldId id="613" r:id="rId23"/>
    <p:sldId id="623" r:id="rId24"/>
    <p:sldId id="603" r:id="rId25"/>
    <p:sldId id="606" r:id="rId26"/>
    <p:sldId id="607" r:id="rId27"/>
    <p:sldId id="608" r:id="rId28"/>
    <p:sldId id="609" r:id="rId29"/>
    <p:sldId id="610" r:id="rId30"/>
    <p:sldId id="624" r:id="rId31"/>
    <p:sldId id="580" r:id="rId32"/>
    <p:sldId id="611" r:id="rId33"/>
    <p:sldId id="616" r:id="rId34"/>
    <p:sldId id="480" r:id="rId35"/>
    <p:sldId id="450" r:id="rId36"/>
    <p:sldId id="627"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8DE9E3"/>
    <a:srgbClr val="61D2E8"/>
    <a:srgbClr val="E9745F"/>
    <a:srgbClr val="03C0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67" autoAdjust="0"/>
    <p:restoredTop sz="82555"/>
  </p:normalViewPr>
  <p:slideViewPr>
    <p:cSldViewPr snapToGrid="0">
      <p:cViewPr varScale="1">
        <p:scale>
          <a:sx n="103" d="100"/>
          <a:sy n="103" d="100"/>
        </p:scale>
        <p:origin x="7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E454D-C6F7-407D-94DE-08CB2C8F1D9C}" type="datetimeFigureOut">
              <a:rPr lang="zh-CN" altLang="en-US" smtClean="0"/>
              <a:t>2023/4/9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7022C-C6A9-47A6-A09A-120D7E4297A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1</a:t>
            </a:fld>
            <a:endParaRPr kumimoji="1" lang="zh-CN" altLang="en-US"/>
          </a:p>
        </p:txBody>
      </p:sp>
    </p:spTree>
    <p:extLst>
      <p:ext uri="{BB962C8B-B14F-4D97-AF65-F5344CB8AC3E}">
        <p14:creationId xmlns:p14="http://schemas.microsoft.com/office/powerpoint/2010/main" val="12727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err="1">
                <a:solidFill>
                  <a:srgbClr val="111111"/>
                </a:solidFill>
                <a:effectLst/>
                <a:latin typeface="Times" pitchFamily="2" charset="0"/>
              </a:rPr>
              <a:t>Thephotonpolarisationparameter</a:t>
            </a:r>
            <a:r>
              <a:rPr lang="el-GR" altLang="zh-CN" sz="1800" dirty="0" err="1">
                <a:solidFill>
                  <a:srgbClr val="111111"/>
                </a:solidFill>
                <a:effectLst/>
                <a:latin typeface="MTMI"/>
              </a:rPr>
              <a:t>λγ</a:t>
            </a:r>
            <a:r>
              <a:rPr lang="el-GR" altLang="zh-CN" sz="1800" dirty="0">
                <a:solidFill>
                  <a:srgbClr val="111111"/>
                </a:solidFill>
                <a:effectLst/>
                <a:latin typeface="MTMI"/>
              </a:rPr>
              <a:t> </a:t>
            </a:r>
            <a:r>
              <a:rPr lang="en" altLang="zh-CN" sz="1800" dirty="0" err="1">
                <a:solidFill>
                  <a:srgbClr val="111111"/>
                </a:solidFill>
                <a:effectLst/>
                <a:latin typeface="Times" pitchFamily="2" charset="0"/>
              </a:rPr>
              <a:t>couldbedescribed</a:t>
            </a:r>
            <a:r>
              <a:rPr lang="en" altLang="zh-CN" sz="1800" dirty="0">
                <a:solidFill>
                  <a:srgbClr val="111111"/>
                </a:solidFill>
                <a:effectLst/>
                <a:latin typeface="Times" pitchFamily="2" charset="0"/>
              </a:rPr>
              <a:t> by an up-down asymmetry (</a:t>
            </a:r>
            <a:r>
              <a:rPr lang="en" altLang="zh-CN" sz="1800" i="1" dirty="0">
                <a:solidFill>
                  <a:srgbClr val="111111"/>
                </a:solidFill>
                <a:effectLst/>
                <a:latin typeface="Times" pitchFamily="2" charset="0"/>
              </a:rPr>
              <a:t>A</a:t>
            </a:r>
            <a:r>
              <a:rPr lang="en" altLang="zh-CN" sz="1800" dirty="0">
                <a:solidFill>
                  <a:srgbClr val="111111"/>
                </a:solidFill>
                <a:effectLst/>
                <a:latin typeface="Times" pitchFamily="2" charset="0"/>
              </a:rPr>
              <a:t>UD) of the photon momentum relative to the </a:t>
            </a:r>
            <a:r>
              <a:rPr lang="en" altLang="zh-CN" sz="1800" i="1" dirty="0">
                <a:solidFill>
                  <a:srgbClr val="111111"/>
                </a:solidFill>
                <a:effectLst/>
                <a:latin typeface="Times" pitchFamily="2" charset="0"/>
              </a:rPr>
              <a:t>K</a:t>
            </a:r>
            <a:r>
              <a:rPr lang="el-GR" altLang="zh-CN" sz="1800" dirty="0" err="1">
                <a:solidFill>
                  <a:srgbClr val="111111"/>
                </a:solidFill>
                <a:effectLst/>
                <a:latin typeface="MTMI"/>
              </a:rPr>
              <a:t>ππ</a:t>
            </a:r>
            <a:r>
              <a:rPr lang="el-GR" altLang="zh-CN" sz="1800" dirty="0">
                <a:solidFill>
                  <a:srgbClr val="111111"/>
                </a:solidFill>
                <a:effectLst/>
                <a:latin typeface="MTMI"/>
              </a:rPr>
              <a:t> </a:t>
            </a:r>
            <a:r>
              <a:rPr lang="en" altLang="zh-CN" sz="1800" dirty="0">
                <a:solidFill>
                  <a:srgbClr val="111111"/>
                </a:solidFill>
                <a:effectLst/>
                <a:latin typeface="Times" pitchFamily="2" charset="0"/>
              </a:rPr>
              <a:t>decay plane in </a:t>
            </a:r>
            <a:r>
              <a:rPr lang="en" altLang="zh-CN" sz="1800" i="1" dirty="0" err="1">
                <a:solidFill>
                  <a:srgbClr val="111111"/>
                </a:solidFill>
                <a:effectLst/>
                <a:latin typeface="Times" pitchFamily="2" charset="0"/>
              </a:rPr>
              <a:t>K</a:t>
            </a:r>
            <a:r>
              <a:rPr lang="en" altLang="zh-CN" sz="1800" dirty="0" err="1">
                <a:solidFill>
                  <a:srgbClr val="111111"/>
                </a:solidFill>
                <a:effectLst/>
                <a:latin typeface="Times" pitchFamily="2" charset="0"/>
              </a:rPr>
              <a:t>res</a:t>
            </a:r>
            <a:r>
              <a:rPr lang="en" altLang="zh-CN" sz="1800" dirty="0">
                <a:solidFill>
                  <a:srgbClr val="111111"/>
                </a:solidFill>
                <a:effectLst/>
                <a:latin typeface="Times" pitchFamily="2" charset="0"/>
              </a:rPr>
              <a:t> rest frame. </a:t>
            </a:r>
            <a:endParaRPr lang="en" altLang="zh-CN" dirty="0"/>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24</a:t>
            </a:fld>
            <a:endParaRPr kumimoji="1" lang="zh-CN" altLang="en-US"/>
          </a:p>
        </p:txBody>
      </p:sp>
    </p:spTree>
    <p:extLst>
      <p:ext uri="{BB962C8B-B14F-4D97-AF65-F5344CB8AC3E}">
        <p14:creationId xmlns:p14="http://schemas.microsoft.com/office/powerpoint/2010/main" val="352075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a:solidFill>
                  <a:srgbClr val="111111"/>
                </a:solidFill>
                <a:effectLst/>
                <a:latin typeface="Times" pitchFamily="2" charset="0"/>
              </a:rPr>
              <a:t>About 109 signals are observed </a:t>
            </a:r>
            <a:endParaRPr lang="en" altLang="zh-CN" dirty="0"/>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25</a:t>
            </a:fld>
            <a:endParaRPr kumimoji="1" lang="zh-CN" altLang="en-US"/>
          </a:p>
        </p:txBody>
      </p:sp>
    </p:spTree>
    <p:extLst>
      <p:ext uri="{BB962C8B-B14F-4D97-AF65-F5344CB8AC3E}">
        <p14:creationId xmlns:p14="http://schemas.microsoft.com/office/powerpoint/2010/main" val="167160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800" dirty="0">
                <a:solidFill>
                  <a:srgbClr val="111111"/>
                </a:solidFill>
                <a:effectLst/>
                <a:latin typeface="Times" pitchFamily="2" charset="0"/>
              </a:rPr>
              <a:t>Included in the inclusive </a:t>
            </a:r>
            <a:r>
              <a:rPr lang="en" altLang="zh-CN" sz="1800" i="1" dirty="0">
                <a:solidFill>
                  <a:srgbClr val="111111"/>
                </a:solidFill>
                <a:effectLst/>
                <a:latin typeface="Times" pitchFamily="2" charset="0"/>
              </a:rPr>
              <a:t>DD </a:t>
            </a:r>
            <a:r>
              <a:rPr lang="en" altLang="zh-CN" sz="1800" dirty="0">
                <a:solidFill>
                  <a:srgbClr val="111111"/>
                </a:solidFill>
                <a:effectLst/>
                <a:latin typeface="Times" pitchFamily="2" charset="0"/>
              </a:rPr>
              <a:t>MC sample, the </a:t>
            </a:r>
            <a:r>
              <a:rPr lang="en" altLang="zh-CN" sz="1800" i="1" dirty="0">
                <a:solidFill>
                  <a:srgbClr val="111111"/>
                </a:solidFill>
                <a:effectLst/>
                <a:latin typeface="Times" pitchFamily="2" charset="0"/>
              </a:rPr>
              <a:t>D </a:t>
            </a:r>
            <a:endParaRPr lang="en" altLang="zh-CN" dirty="0"/>
          </a:p>
          <a:p>
            <a:r>
              <a:rPr lang="en" altLang="zh-CN" sz="1800" dirty="0">
                <a:solidFill>
                  <a:srgbClr val="111111"/>
                </a:solidFill>
                <a:effectLst/>
                <a:latin typeface="MTSYN"/>
              </a:rPr>
              <a:t>→ </a:t>
            </a:r>
            <a:r>
              <a:rPr lang="en" altLang="zh-CN" sz="1800" i="1" dirty="0">
                <a:solidFill>
                  <a:srgbClr val="111111"/>
                </a:solidFill>
                <a:effectLst/>
                <a:latin typeface="Times" pitchFamily="2" charset="0"/>
              </a:rPr>
              <a:t>K</a:t>
            </a:r>
            <a:r>
              <a:rPr lang="en" altLang="zh-CN" sz="1800" dirty="0">
                <a:solidFill>
                  <a:srgbClr val="111111"/>
                </a:solidFill>
                <a:effectLst/>
                <a:latin typeface="Times" pitchFamily="2" charset="0"/>
              </a:rPr>
              <a:t>1</a:t>
            </a:r>
            <a:r>
              <a:rPr lang="en" altLang="zh-CN" sz="1800" dirty="0">
                <a:solidFill>
                  <a:srgbClr val="111111"/>
                </a:solidFill>
                <a:effectLst/>
                <a:latin typeface="MTMI"/>
              </a:rPr>
              <a:t>(</a:t>
            </a:r>
            <a:r>
              <a:rPr lang="en" altLang="zh-CN" sz="1800" dirty="0">
                <a:solidFill>
                  <a:srgbClr val="111111"/>
                </a:solidFill>
                <a:effectLst/>
                <a:latin typeface="Times" pitchFamily="2" charset="0"/>
              </a:rPr>
              <a:t>1270</a:t>
            </a:r>
            <a:r>
              <a:rPr lang="en" altLang="zh-CN" sz="1800" dirty="0">
                <a:solidFill>
                  <a:srgbClr val="111111"/>
                </a:solidFill>
                <a:effectLst/>
                <a:latin typeface="MTMI"/>
              </a:rPr>
              <a:t>)</a:t>
            </a:r>
            <a:r>
              <a:rPr lang="en" altLang="zh-CN" sz="1800" dirty="0">
                <a:solidFill>
                  <a:srgbClr val="111111"/>
                </a:solidFill>
                <a:effectLst/>
                <a:latin typeface="MTSYN"/>
              </a:rPr>
              <a:t>− </a:t>
            </a:r>
            <a:r>
              <a:rPr lang="en" altLang="zh-CN" sz="1800" i="1" dirty="0">
                <a:solidFill>
                  <a:srgbClr val="111111"/>
                </a:solidFill>
                <a:effectLst/>
                <a:latin typeface="Times" pitchFamily="2" charset="0"/>
              </a:rPr>
              <a:t>e</a:t>
            </a:r>
            <a:r>
              <a:rPr lang="en" altLang="zh-CN" sz="1800" dirty="0">
                <a:solidFill>
                  <a:srgbClr val="111111"/>
                </a:solidFill>
                <a:effectLst/>
                <a:latin typeface="MTSYN"/>
              </a:rPr>
              <a:t>+</a:t>
            </a:r>
            <a:r>
              <a:rPr lang="el-GR" altLang="zh-CN" sz="1800" dirty="0">
                <a:solidFill>
                  <a:srgbClr val="111111"/>
                </a:solidFill>
                <a:effectLst/>
                <a:latin typeface="MTMI"/>
              </a:rPr>
              <a:t>ν</a:t>
            </a:r>
            <a:r>
              <a:rPr lang="en" altLang="zh-CN" sz="1800" i="1" dirty="0">
                <a:solidFill>
                  <a:srgbClr val="111111"/>
                </a:solidFill>
                <a:effectLst/>
                <a:latin typeface="Times" pitchFamily="2" charset="0"/>
              </a:rPr>
              <a:t>e </a:t>
            </a:r>
            <a:r>
              <a:rPr lang="en" altLang="zh-CN" sz="1800" dirty="0">
                <a:solidFill>
                  <a:srgbClr val="111111"/>
                </a:solidFill>
                <a:effectLst/>
                <a:latin typeface="Times" pitchFamily="2" charset="0"/>
              </a:rPr>
              <a:t>decay is generated with the ISGW2 model [</a:t>
            </a:r>
            <a:r>
              <a:rPr lang="en" altLang="zh-CN" sz="1800" dirty="0">
                <a:solidFill>
                  <a:srgbClr val="0000FF"/>
                </a:solidFill>
                <a:effectLst/>
                <a:latin typeface="Times" pitchFamily="2" charset="0"/>
              </a:rPr>
              <a:t>29</a:t>
            </a:r>
            <a:r>
              <a:rPr lang="en" altLang="zh-CN" sz="1800" dirty="0">
                <a:solidFill>
                  <a:srgbClr val="111111"/>
                </a:solidFill>
                <a:effectLst/>
                <a:latin typeface="Times" pitchFamily="2" charset="0"/>
              </a:rPr>
              <a:t>] with BF comes from </a:t>
            </a:r>
            <a:r>
              <a:rPr lang="en" altLang="zh-CN" sz="1800" dirty="0" err="1">
                <a:solidFill>
                  <a:srgbClr val="111111"/>
                </a:solidFill>
                <a:effectLst/>
                <a:latin typeface="Times" pitchFamily="2" charset="0"/>
              </a:rPr>
              <a:t>Ref.Belle</a:t>
            </a:r>
            <a:r>
              <a:rPr lang="en" altLang="zh-CN" sz="1800" dirty="0">
                <a:solidFill>
                  <a:srgbClr val="111111"/>
                </a:solidFill>
                <a:effectLst/>
                <a:latin typeface="Times" pitchFamily="2" charset="0"/>
              </a:rPr>
              <a:t> [</a:t>
            </a:r>
            <a:r>
              <a:rPr lang="en" altLang="zh-CN" sz="1800" dirty="0">
                <a:solidFill>
                  <a:srgbClr val="0000FF"/>
                </a:solidFill>
                <a:effectLst/>
                <a:latin typeface="Times" pitchFamily="2" charset="0"/>
              </a:rPr>
              <a:t>26</a:t>
            </a:r>
            <a:r>
              <a:rPr lang="en" altLang="zh-CN" sz="1800" dirty="0">
                <a:solidFill>
                  <a:srgbClr val="111111"/>
                </a:solidFill>
                <a:effectLst/>
                <a:latin typeface="Times" pitchFamily="2" charset="0"/>
              </a:rPr>
              <a:t>] and </a:t>
            </a:r>
            <a:r>
              <a:rPr lang="en" altLang="zh-CN" sz="1800" i="1" dirty="0">
                <a:solidFill>
                  <a:srgbClr val="111111"/>
                </a:solidFill>
                <a:effectLst/>
                <a:latin typeface="Times" pitchFamily="2" charset="0"/>
              </a:rPr>
              <a:t>K </a:t>
            </a:r>
            <a:r>
              <a:rPr lang="en" altLang="zh-CN" sz="1800" dirty="0">
                <a:solidFill>
                  <a:srgbClr val="111111"/>
                </a:solidFill>
                <a:effectLst/>
                <a:latin typeface="Times" pitchFamily="2" charset="0"/>
              </a:rPr>
              <a:t>1 </a:t>
            </a:r>
            <a:r>
              <a:rPr lang="en" altLang="zh-CN" sz="1800" dirty="0">
                <a:solidFill>
                  <a:srgbClr val="111111"/>
                </a:solidFill>
                <a:effectLst/>
                <a:latin typeface="MTMI"/>
              </a:rPr>
              <a:t>(</a:t>
            </a:r>
            <a:r>
              <a:rPr lang="en" altLang="zh-CN" sz="1800" dirty="0">
                <a:solidFill>
                  <a:srgbClr val="111111"/>
                </a:solidFill>
                <a:effectLst/>
                <a:latin typeface="Times" pitchFamily="2" charset="0"/>
              </a:rPr>
              <a:t>1270</a:t>
            </a:r>
            <a:r>
              <a:rPr lang="en" altLang="zh-CN" sz="1800" dirty="0">
                <a:solidFill>
                  <a:srgbClr val="111111"/>
                </a:solidFill>
                <a:effectLst/>
                <a:latin typeface="MTMI"/>
              </a:rPr>
              <a:t>)</a:t>
            </a:r>
            <a:r>
              <a:rPr lang="en" altLang="zh-CN" sz="1800" dirty="0">
                <a:solidFill>
                  <a:srgbClr val="111111"/>
                </a:solidFill>
                <a:effectLst/>
                <a:latin typeface="MTSYN"/>
              </a:rPr>
              <a:t>− </a:t>
            </a:r>
            <a:r>
              <a:rPr lang="en" altLang="zh-CN" sz="1800" dirty="0">
                <a:solidFill>
                  <a:srgbClr val="111111"/>
                </a:solidFill>
                <a:effectLst/>
                <a:latin typeface="Times" pitchFamily="2" charset="0"/>
              </a:rPr>
              <a:t>meson is allowed to decay into all intermediate processes that result in a </a:t>
            </a:r>
            <a:r>
              <a:rPr lang="en" altLang="zh-CN" sz="1800" i="1" dirty="0">
                <a:solidFill>
                  <a:srgbClr val="111111"/>
                </a:solidFill>
                <a:effectLst/>
                <a:latin typeface="Times" pitchFamily="2" charset="0"/>
              </a:rPr>
              <a:t>K </a:t>
            </a:r>
            <a:r>
              <a:rPr lang="en" altLang="zh-CN" sz="1800" dirty="0">
                <a:solidFill>
                  <a:srgbClr val="111111"/>
                </a:solidFill>
                <a:effectLst/>
                <a:latin typeface="MTSYN"/>
              </a:rPr>
              <a:t>− </a:t>
            </a:r>
            <a:r>
              <a:rPr lang="el-GR" altLang="zh-CN" sz="1800" dirty="0">
                <a:solidFill>
                  <a:srgbClr val="111111"/>
                </a:solidFill>
                <a:effectLst/>
                <a:latin typeface="MTMI"/>
              </a:rPr>
              <a:t>π </a:t>
            </a:r>
            <a:r>
              <a:rPr lang="el-GR" altLang="zh-CN" sz="1800" dirty="0">
                <a:solidFill>
                  <a:srgbClr val="111111"/>
                </a:solidFill>
                <a:effectLst/>
                <a:latin typeface="MTSYN"/>
              </a:rPr>
              <a:t>+ </a:t>
            </a:r>
            <a:r>
              <a:rPr lang="el-GR" altLang="zh-CN" sz="1800" dirty="0">
                <a:solidFill>
                  <a:srgbClr val="111111"/>
                </a:solidFill>
                <a:effectLst/>
                <a:latin typeface="MTMI"/>
              </a:rPr>
              <a:t>π </a:t>
            </a:r>
            <a:r>
              <a:rPr lang="el-GR" altLang="zh-CN" sz="1800" dirty="0">
                <a:solidFill>
                  <a:srgbClr val="111111"/>
                </a:solidFill>
                <a:effectLst/>
                <a:latin typeface="MTSYN"/>
              </a:rPr>
              <a:t>− </a:t>
            </a:r>
            <a:r>
              <a:rPr lang="en" altLang="zh-CN" sz="1800" dirty="0">
                <a:solidFill>
                  <a:srgbClr val="111111"/>
                </a:solidFill>
                <a:effectLst/>
                <a:latin typeface="Times" pitchFamily="2" charset="0"/>
              </a:rPr>
              <a:t>final state. </a:t>
            </a:r>
          </a:p>
          <a:p>
            <a:r>
              <a:rPr lang="en" altLang="zh-CN" dirty="0"/>
              <a:t>﻿The selection efficiency of signal</a:t>
            </a:r>
          </a:p>
          <a:p>
            <a:endParaRPr lang="en" altLang="zh-CN" dirty="0"/>
          </a:p>
          <a:p>
            <a:r>
              <a:rPr lang="en" altLang="zh-CN" dirty="0"/>
              <a:t>candidates with the ST modes D¯ 0 → K +</a:t>
            </a:r>
            <a:r>
              <a:rPr lang="el-GR" altLang="zh-CN" dirty="0"/>
              <a:t>π−, </a:t>
            </a:r>
            <a:r>
              <a:rPr lang="en" altLang="zh-CN" dirty="0"/>
              <a:t>K +</a:t>
            </a:r>
            <a:r>
              <a:rPr lang="el-GR" altLang="zh-CN" dirty="0"/>
              <a:t>π−π0 </a:t>
            </a:r>
            <a:r>
              <a:rPr lang="en" altLang="zh-CN" dirty="0"/>
              <a:t>and</a:t>
            </a:r>
          </a:p>
          <a:p>
            <a:endParaRPr lang="en" altLang="zh-CN" dirty="0"/>
          </a:p>
          <a:p>
            <a:r>
              <a:rPr lang="en" altLang="zh-CN" dirty="0"/>
              <a:t>K +</a:t>
            </a:r>
            <a:r>
              <a:rPr lang="el-GR" altLang="zh-CN" dirty="0"/>
              <a:t>π− π−π+ </a:t>
            </a:r>
            <a:r>
              <a:rPr lang="en" altLang="zh-CN" dirty="0"/>
              <a:t>are 12.11%, 6.93% and 6.25%</a:t>
            </a:r>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26</a:t>
            </a:fld>
            <a:endParaRPr kumimoji="1" lang="zh-CN" altLang="en-US"/>
          </a:p>
        </p:txBody>
      </p:sp>
    </p:spTree>
    <p:extLst>
      <p:ext uri="{BB962C8B-B14F-4D97-AF65-F5344CB8AC3E}">
        <p14:creationId xmlns:p14="http://schemas.microsoft.com/office/powerpoint/2010/main" val="88873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a:effectLst/>
                <a:latin typeface="CMMI10"/>
              </a:rPr>
              <a:t>D</a:t>
            </a:r>
            <a:r>
              <a:rPr lang="en" altLang="zh-CN" sz="1800" dirty="0">
                <a:effectLst/>
                <a:latin typeface="CMR7"/>
              </a:rPr>
              <a:t>0</a:t>
            </a:r>
            <a:r>
              <a:rPr lang="en" altLang="zh-CN" sz="1800" dirty="0">
                <a:effectLst/>
                <a:latin typeface="CMMI10"/>
              </a:rPr>
              <a:t>D</a:t>
            </a:r>
            <a:r>
              <a:rPr lang="en" altLang="zh-CN" sz="1800" dirty="0">
                <a:effectLst/>
                <a:latin typeface="CMR10"/>
              </a:rPr>
              <a:t> ̄</a:t>
            </a:r>
            <a:r>
              <a:rPr lang="en" altLang="zh-CN" sz="1800" dirty="0">
                <a:effectLst/>
                <a:latin typeface="CMR7"/>
              </a:rPr>
              <a:t>0 </a:t>
            </a:r>
            <a:r>
              <a:rPr lang="en" altLang="zh-CN" sz="1800" dirty="0">
                <a:effectLst/>
                <a:latin typeface="CMR10"/>
              </a:rPr>
              <a:t>pairs are in C-even states and charm mixing </a:t>
            </a:r>
            <a:r>
              <a:rPr lang="en" altLang="zh-CN" sz="1800" dirty="0" err="1">
                <a:effectLst/>
                <a:latin typeface="CMR10"/>
              </a:rPr>
              <a:t>contribu</a:t>
            </a:r>
            <a:r>
              <a:rPr lang="en" altLang="zh-CN" sz="1800" dirty="0">
                <a:effectLst/>
                <a:latin typeface="CMR10"/>
              </a:rPr>
              <a:t>- </a:t>
            </a:r>
            <a:r>
              <a:rPr lang="en" altLang="zh-CN" sz="1800" dirty="0" err="1">
                <a:effectLst/>
                <a:latin typeface="CMR10"/>
              </a:rPr>
              <a:t>tion</a:t>
            </a:r>
            <a:r>
              <a:rPr lang="en" altLang="zh-CN" sz="1800" dirty="0">
                <a:effectLst/>
                <a:latin typeface="CMR10"/>
              </a:rPr>
              <a:t> is doubled as compared with the time-dependent (un-correlated) case These sensitivities are complementary to the future precision measurements foreseen at Belle II and the </a:t>
            </a:r>
            <a:r>
              <a:rPr lang="en" altLang="zh-CN" sz="1800" dirty="0" err="1">
                <a:effectLst/>
                <a:latin typeface="CMR10"/>
              </a:rPr>
              <a:t>LHCb</a:t>
            </a:r>
            <a:r>
              <a:rPr lang="en" altLang="zh-CN" sz="1800" dirty="0">
                <a:effectLst/>
                <a:latin typeface="CMR10"/>
              </a:rPr>
              <a:t> upgrades. </a:t>
            </a: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a:p>
            <a:endParaRPr kumimoji="1" lang="zh-CN" altLang="en-US" dirty="0"/>
          </a:p>
        </p:txBody>
      </p:sp>
      <p:sp>
        <p:nvSpPr>
          <p:cNvPr id="4" name="灯片编号占位符 3"/>
          <p:cNvSpPr>
            <a:spLocks noGrp="1"/>
          </p:cNvSpPr>
          <p:nvPr>
            <p:ph type="sldNum" sz="quarter" idx="5"/>
          </p:nvPr>
        </p:nvSpPr>
        <p:spPr/>
        <p:txBody>
          <a:bodyPr/>
          <a:lstStyle/>
          <a:p>
            <a:fld id="{CBE7022C-C6A9-47A6-A09A-120D7E4297AD}" type="slidenum">
              <a:rPr lang="zh-CN" altLang="en-US" smtClean="0"/>
              <a:t>30</a:t>
            </a:fld>
            <a:endParaRPr lang="zh-CN" altLang="en-US"/>
          </a:p>
        </p:txBody>
      </p:sp>
    </p:spTree>
    <p:extLst>
      <p:ext uri="{BB962C8B-B14F-4D97-AF65-F5344CB8AC3E}">
        <p14:creationId xmlns:p14="http://schemas.microsoft.com/office/powerpoint/2010/main" val="1446242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it should be emphasized that the results are independent of luminosity and D,+D, cross section, and do not require model-dependent assumptions.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The central value of </a:t>
            </a:r>
            <a:r>
              <a:rPr lang="en" altLang="zh-CN" sz="1200" kern="1200" dirty="0" err="1">
                <a:solidFill>
                  <a:schemeClr val="tx1"/>
                </a:solidFill>
                <a:effectLst/>
                <a:latin typeface="+mn-lt"/>
                <a:ea typeface="+mn-ea"/>
                <a:cs typeface="+mn-cs"/>
              </a:rPr>
              <a:t>fo</a:t>
            </a:r>
            <a:r>
              <a:rPr lang="en" altLang="zh-CN" sz="1200" kern="1200" dirty="0">
                <a:solidFill>
                  <a:schemeClr val="tx1"/>
                </a:solidFill>
                <a:effectLst/>
                <a:latin typeface="+mn-lt"/>
                <a:ea typeface="+mn-ea"/>
                <a:cs typeface="+mn-cs"/>
              </a:rPr>
              <a:t> is larger than, but consistent with, current theoretical pre- dictions, which range from 90 to 350 MeV </a:t>
            </a: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34</a:t>
            </a:fld>
            <a:endParaRPr kumimoji="1" lang="zh-CN" altLang="en-US"/>
          </a:p>
        </p:txBody>
      </p:sp>
    </p:spTree>
    <p:extLst>
      <p:ext uri="{BB962C8B-B14F-4D97-AF65-F5344CB8AC3E}">
        <p14:creationId xmlns:p14="http://schemas.microsoft.com/office/powerpoint/2010/main" val="270481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因为</a:t>
            </a:r>
            <a:r>
              <a:rPr kumimoji="1" lang="en" altLang="zh-CN" dirty="0"/>
              <a:t>CKM</a:t>
            </a:r>
            <a:r>
              <a:rPr kumimoji="1" lang="zh-CN" altLang="en-US" dirty="0"/>
              <a:t>矩阵是复数的，这个顶点的矩阵元对应的就是复共轭的那个</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Leptonic decays of charmed mesons play an important role in this, with clean ex- </a:t>
            </a:r>
            <a:r>
              <a:rPr lang="en" altLang="zh-CN" sz="1200" kern="1200" dirty="0" err="1">
                <a:solidFill>
                  <a:schemeClr val="tx1"/>
                </a:solidFill>
                <a:effectLst/>
                <a:latin typeface="+mn-lt"/>
                <a:ea typeface="+mn-ea"/>
                <a:cs typeface="+mn-cs"/>
              </a:rPr>
              <a:t>perimental</a:t>
            </a:r>
            <a:r>
              <a:rPr lang="en" altLang="zh-CN" sz="1200" kern="1200" dirty="0">
                <a:solidFill>
                  <a:schemeClr val="tx1"/>
                </a:solidFill>
                <a:effectLst/>
                <a:latin typeface="+mn-lt"/>
                <a:ea typeface="+mn-ea"/>
                <a:cs typeface="+mn-cs"/>
              </a:rPr>
              <a:t> signatures and the opportunity for rigorous tests of strong-interaction theory, especially lattice-QCD (LQCD) calculations. </a:t>
            </a:r>
            <a:endParaRPr lang="en" altLang="zh-CN" dirty="0"/>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35</a:t>
            </a:fld>
            <a:endParaRPr kumimoji="1" lang="zh-CN" altLang="en-US"/>
          </a:p>
        </p:txBody>
      </p:sp>
    </p:spTree>
    <p:extLst>
      <p:ext uri="{BB962C8B-B14F-4D97-AF65-F5344CB8AC3E}">
        <p14:creationId xmlns:p14="http://schemas.microsoft.com/office/powerpoint/2010/main" val="375268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baseline="0" dirty="0">
                <a:latin typeface="华文楷体"/>
                <a:ea typeface="华文楷体"/>
                <a:cs typeface="华文楷体"/>
              </a:rPr>
              <a:t>具有进一步</a:t>
            </a:r>
            <a:r>
              <a:rPr lang="zh-CN" altLang="en-US" sz="1200" b="1" baseline="0" dirty="0">
                <a:solidFill>
                  <a:srgbClr val="FF0000"/>
                </a:solidFill>
                <a:latin typeface="华文楷体"/>
                <a:ea typeface="华文楷体"/>
                <a:cs typeface="华文楷体"/>
              </a:rPr>
              <a:t>提升亮度和实现极化束流</a:t>
            </a:r>
            <a:r>
              <a:rPr lang="zh-CN" altLang="en-US" sz="1200" b="1" baseline="0" dirty="0">
                <a:latin typeface="华文楷体"/>
                <a:ea typeface="华文楷体"/>
                <a:cs typeface="华文楷体"/>
              </a:rPr>
              <a:t>的潜力</a:t>
            </a:r>
            <a:endParaRPr lang="en-US" altLang="zh-CN" sz="1200" b="1" baseline="0" dirty="0">
              <a:latin typeface="华文楷体"/>
              <a:ea typeface="华文楷体"/>
              <a:cs typeface="华文楷体"/>
            </a:endParaRPr>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3</a:t>
            </a:fld>
            <a:endParaRPr kumimoji="1" lang="zh-CN" altLang="en-US"/>
          </a:p>
        </p:txBody>
      </p:sp>
    </p:spTree>
    <p:extLst>
      <p:ext uri="{BB962C8B-B14F-4D97-AF65-F5344CB8AC3E}">
        <p14:creationId xmlns:p14="http://schemas.microsoft.com/office/powerpoint/2010/main" val="321787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4</a:t>
            </a:fld>
            <a:endParaRPr kumimoji="1" lang="zh-CN" altLang="en-US"/>
          </a:p>
        </p:txBody>
      </p:sp>
    </p:spTree>
    <p:extLst>
      <p:ext uri="{BB962C8B-B14F-4D97-AF65-F5344CB8AC3E}">
        <p14:creationId xmlns:p14="http://schemas.microsoft.com/office/powerpoint/2010/main" val="227725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40DD283-3B81-4A39-8346-079C18716CF0}" type="slidenum">
              <a:rPr lang="zh-CN" altLang="en-US" smtClean="0"/>
              <a:t>5</a:t>
            </a:fld>
            <a:endParaRPr lang="zh-CN" altLang="en-US"/>
          </a:p>
        </p:txBody>
      </p:sp>
    </p:spTree>
    <p:extLst>
      <p:ext uri="{BB962C8B-B14F-4D97-AF65-F5344CB8AC3E}">
        <p14:creationId xmlns:p14="http://schemas.microsoft.com/office/powerpoint/2010/main" val="140646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D</a:t>
            </a:r>
            <a:r>
              <a:rPr lang="zh-CN" altLang="en" sz="1200" kern="1200" dirty="0">
                <a:solidFill>
                  <a:schemeClr val="tx1"/>
                </a:solidFill>
                <a:effectLst/>
                <a:latin typeface="+mn-lt"/>
                <a:ea typeface="+mn-ea"/>
                <a:cs typeface="+mn-cs"/>
              </a:rPr>
              <a:t>介子</a:t>
            </a:r>
            <a:r>
              <a:rPr lang="zh-CN" altLang="en-US" sz="1200" kern="1200" dirty="0">
                <a:solidFill>
                  <a:schemeClr val="tx1"/>
                </a:solidFill>
                <a:effectLst/>
                <a:latin typeface="+mn-lt"/>
                <a:ea typeface="+mn-ea"/>
                <a:cs typeface="+mn-cs"/>
              </a:rPr>
              <a:t>纯轻衰变的最低阶费曼如图所示；根据费曼图图，前半部分是</a:t>
            </a:r>
            <a:r>
              <a:rPr lang="en-US" altLang="zh-CN" sz="1200" kern="1200" dirty="0">
                <a:solidFill>
                  <a:schemeClr val="tx1"/>
                </a:solidFill>
                <a:effectLst/>
                <a:latin typeface="+mn-lt"/>
                <a:ea typeface="+mn-ea"/>
                <a:cs typeface="+mn-cs"/>
              </a:rPr>
              <a:t>D</a:t>
            </a:r>
            <a:r>
              <a:rPr lang="zh-CN" altLang="en-US" sz="1200" kern="1200" dirty="0">
                <a:solidFill>
                  <a:schemeClr val="tx1"/>
                </a:solidFill>
                <a:effectLst/>
                <a:latin typeface="+mn-lt"/>
                <a:ea typeface="+mn-ea"/>
                <a:cs typeface="+mn-cs"/>
              </a:rPr>
              <a:t>介子与真空之间的轴矢量流矩阵元部分。因为它是非微扰的，所以不能用第一性原理计算。一般是把它是参数化为一个衰变常数</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形状因子。</a:t>
            </a:r>
            <a:endParaRPr lang="en-US" altLang="zh-CN" sz="1200" kern="1200" dirty="0">
              <a:solidFill>
                <a:schemeClr val="tx1"/>
              </a:solidFill>
              <a:effectLst/>
              <a:latin typeface="+mn-lt"/>
              <a:ea typeface="+mn-ea"/>
              <a:cs typeface="+mn-cs"/>
            </a:endParaRPr>
          </a:p>
          <a:p>
            <a:r>
              <a:rPr lang="en-US" altLang="zh-CN" sz="1200" kern="1200" dirty="0" err="1">
                <a:solidFill>
                  <a:schemeClr val="tx1"/>
                </a:solidFill>
                <a:effectLst/>
                <a:latin typeface="+mn-lt"/>
                <a:ea typeface="+mn-ea"/>
                <a:cs typeface="+mn-cs"/>
              </a:rPr>
              <a:t>Vcq</a:t>
            </a:r>
            <a:r>
              <a:rPr lang="zh-CN" altLang="en-US" sz="1200" kern="1200" dirty="0">
                <a:solidFill>
                  <a:schemeClr val="tx1"/>
                </a:solidFill>
                <a:effectLst/>
                <a:latin typeface="+mn-lt"/>
                <a:ea typeface="+mn-ea"/>
                <a:cs typeface="+mn-cs"/>
              </a:rPr>
              <a:t>是</a:t>
            </a:r>
            <a:r>
              <a:rPr lang="en-US" altLang="zh-CN" sz="1200" kern="1200" dirty="0">
                <a:solidFill>
                  <a:schemeClr val="tx1"/>
                </a:solidFill>
                <a:effectLst/>
                <a:latin typeface="+mn-lt"/>
                <a:ea typeface="+mn-ea"/>
                <a:cs typeface="+mn-cs"/>
              </a:rPr>
              <a:t>CKM</a:t>
            </a:r>
            <a:r>
              <a:rPr lang="zh-CN" altLang="en-US" sz="1200" kern="1200" dirty="0">
                <a:solidFill>
                  <a:schemeClr val="tx1"/>
                </a:solidFill>
                <a:effectLst/>
                <a:latin typeface="+mn-lt"/>
                <a:ea typeface="+mn-ea"/>
                <a:cs typeface="+mn-cs"/>
              </a:rPr>
              <a:t>矩阵元，夸克的弱相互作用本正态与其质量本正态之间的变换矩阵，描述的是由于弱相互作用导致的夸克场之间的混合。它们是标准模型的基本参数，不能通过基本的标准模型相关理论计算，只能通过实验测量得到。</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纯轻衰变的衰变宽度可以描述为这个式子。</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利用分支比、寿命和衰变宽度之间的关系，</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可以得到分支比是正比于衰变常数与</a:t>
            </a:r>
            <a:r>
              <a:rPr lang="en-US" altLang="zh-CN" sz="1200" kern="1200" dirty="0" err="1">
                <a:solidFill>
                  <a:schemeClr val="tx1"/>
                </a:solidFill>
                <a:effectLst/>
                <a:latin typeface="+mn-lt"/>
                <a:ea typeface="+mn-ea"/>
                <a:cs typeface="+mn-cs"/>
              </a:rPr>
              <a:t>Vcs</a:t>
            </a:r>
            <a:r>
              <a:rPr lang="zh-CN" altLang="en-US" sz="1200" kern="1200" dirty="0">
                <a:solidFill>
                  <a:schemeClr val="tx1"/>
                </a:solidFill>
                <a:effectLst/>
                <a:latin typeface="+mn-lt"/>
                <a:ea typeface="+mn-ea"/>
                <a:cs typeface="+mn-cs"/>
              </a:rPr>
              <a:t>的乘积的平方。</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所以通过实验上测量的分支比，可以直接测量两者的乘积。</a:t>
            </a:r>
            <a:endParaRPr lang="en-US"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For example, </a:t>
            </a:r>
            <a:r>
              <a:rPr lang="en" altLang="zh-CN" sz="1200" kern="1200" dirty="0" err="1">
                <a:solidFill>
                  <a:schemeClr val="tx1"/>
                </a:solidFill>
                <a:effectLst/>
                <a:latin typeface="+mn-lt"/>
                <a:ea typeface="+mn-ea"/>
                <a:cs typeface="+mn-cs"/>
              </a:rPr>
              <a:t>fB</a:t>
            </a:r>
            <a:r>
              <a:rPr lang="en" altLang="zh-CN" sz="1200" kern="1200" dirty="0">
                <a:solidFill>
                  <a:schemeClr val="tx1"/>
                </a:solidFill>
                <a:effectLst/>
                <a:latin typeface="+mn-lt"/>
                <a:ea typeface="+mn-ea"/>
                <a:cs typeface="+mn-cs"/>
              </a:rPr>
              <a:t> is hard to determine experimentally </a:t>
            </a:r>
            <a:endParaRPr lang="en" altLang="zh-CN" dirty="0"/>
          </a:p>
          <a:p>
            <a:r>
              <a:rPr lang="en" altLang="zh-CN" sz="1200" kern="1200" dirty="0">
                <a:solidFill>
                  <a:schemeClr val="tx1"/>
                </a:solidFill>
                <a:effectLst/>
                <a:latin typeface="+mn-lt"/>
                <a:ea typeface="+mn-ea"/>
                <a:cs typeface="+mn-cs"/>
              </a:rPr>
              <a:t>because purely leptonic B± decays are suppressed by the very small value of 10^-3;</a:t>
            </a:r>
          </a:p>
          <a:p>
            <a:r>
              <a:rPr lang="en" altLang="zh-CN" sz="1200" kern="1200" dirty="0">
                <a:solidFill>
                  <a:schemeClr val="tx1"/>
                </a:solidFill>
                <a:effectLst/>
                <a:latin typeface="+mn-lt"/>
                <a:ea typeface="+mn-ea"/>
                <a:cs typeface="+mn-cs"/>
              </a:rPr>
              <a:t>The decay constant </a:t>
            </a:r>
            <a:r>
              <a:rPr lang="en" altLang="zh-CN" sz="1200" kern="1200" dirty="0" err="1">
                <a:solidFill>
                  <a:schemeClr val="tx1"/>
                </a:solidFill>
                <a:effectLst/>
                <a:latin typeface="+mn-lt"/>
                <a:ea typeface="+mn-ea"/>
                <a:cs typeface="+mn-cs"/>
              </a:rPr>
              <a:t>fp</a:t>
            </a:r>
            <a:r>
              <a:rPr lang="en" altLang="zh-CN" sz="1200" kern="1200" dirty="0">
                <a:solidFill>
                  <a:schemeClr val="tx1"/>
                </a:solidFill>
                <a:effectLst/>
                <a:latin typeface="+mn-lt"/>
                <a:ea typeface="+mn-ea"/>
                <a:cs typeface="+mn-cs"/>
              </a:rPr>
              <a:t> is proportional to the matrix element of the axial current(</a:t>
            </a:r>
            <a:r>
              <a:rPr lang="zh-CN" altLang="en" sz="1200" kern="1200" dirty="0">
                <a:solidFill>
                  <a:schemeClr val="tx1"/>
                </a:solidFill>
                <a:effectLst/>
                <a:latin typeface="+mn-lt"/>
                <a:ea typeface="+mn-ea"/>
                <a:cs typeface="+mn-cs"/>
              </a:rPr>
              <a:t>轴</a:t>
            </a:r>
            <a:r>
              <a:rPr lang="zh-CN" altLang="en-US" sz="1200" kern="1200" dirty="0">
                <a:solidFill>
                  <a:schemeClr val="tx1"/>
                </a:solidFill>
                <a:effectLst/>
                <a:latin typeface="+mn-lt"/>
                <a:ea typeface="+mn-ea"/>
                <a:cs typeface="+mn-cs"/>
              </a:rPr>
              <a:t>矢流</a:t>
            </a:r>
            <a:r>
              <a:rPr lang="en" altLang="zh-CN" sz="1200" kern="1200" dirty="0">
                <a:solidFill>
                  <a:schemeClr val="tx1"/>
                </a:solidFill>
                <a:effectLst/>
                <a:latin typeface="+mn-lt"/>
                <a:ea typeface="+mn-ea"/>
                <a:cs typeface="+mn-cs"/>
              </a:rPr>
              <a:t>) between the one-P-meson state and the vacuum.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SimSun" panose="02010600030101010101" pitchFamily="2" charset="-122"/>
                <a:ea typeface="SimSun" panose="02010600030101010101" pitchFamily="2" charset="-122"/>
              </a:rPr>
              <a:t>强子矩阵元</a:t>
            </a:r>
            <a:r>
              <a:rPr lang="en-US" altLang="zh-CN" sz="1200" b="1" dirty="0">
                <a:latin typeface="SimSun" panose="02010600030101010101" pitchFamily="2" charset="-122"/>
                <a:ea typeface="SimSun" panose="02010600030101010101" pitchFamily="2" charset="-12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轴矢量流；电弱流；轴矢量对称性有一个</a:t>
            </a:r>
            <a:r>
              <a:rPr kumimoji="1" lang="en-US" altLang="zh-CN" dirty="0" err="1"/>
              <a:t>i</a:t>
            </a:r>
            <a:r>
              <a:rPr kumimoji="1" lang="zh-CN" altLang="en-US" dirty="0"/>
              <a:t>虚数。在强子层次上，只有一个物理量。</a:t>
            </a:r>
            <a:r>
              <a:rPr kumimoji="1" lang="en-US" altLang="zh-CN" dirty="0" err="1"/>
              <a:t>p_mu</a:t>
            </a:r>
            <a:r>
              <a:rPr kumimoji="1" lang="zh-CN" altLang="en-US" dirty="0"/>
              <a:t>是因为只有一个动量。</a:t>
            </a:r>
            <a:r>
              <a:rPr kumimoji="1" lang="en-US" altLang="zh-CN" dirty="0"/>
              <a:t>D</a:t>
            </a:r>
            <a:r>
              <a:rPr kumimoji="1" lang="zh-CN" altLang="en-US" dirty="0"/>
              <a:t>强子通过一个电弱流。强子矩阵元给参数化形式之后，</a:t>
            </a:r>
            <a:r>
              <a:rPr kumimoji="1" lang="en-US" altLang="zh-CN" dirty="0"/>
              <a:t>V-A</a:t>
            </a:r>
            <a:r>
              <a:rPr kumimoji="1" lang="zh-CN" altLang="en-US" dirty="0"/>
              <a:t>，轴矢量流包含一个空的指标</a:t>
            </a:r>
            <a:r>
              <a:rPr kumimoji="1" lang="en-US" altLang="zh-CN" dirty="0"/>
              <a:t>mu</a:t>
            </a:r>
            <a:r>
              <a:rPr kumimoji="1" lang="zh-CN" altLang="en-US" dirty="0"/>
              <a:t>；</a:t>
            </a:r>
            <a:endParaRPr kumimoji="1" lang="en-US" altLang="zh-CN" dirty="0"/>
          </a:p>
          <a:p>
            <a:r>
              <a:rPr lang="zh-CN" altLang="en-US" sz="1200" b="1" dirty="0">
                <a:solidFill>
                  <a:schemeClr val="tx1"/>
                </a:solidFill>
                <a:latin typeface="SimSun" panose="02010600030101010101" pitchFamily="2" charset="-122"/>
                <a:ea typeface="SimSun" panose="02010600030101010101" pitchFamily="2" charset="-122"/>
              </a:rPr>
              <a:t>检验</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LQCD</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理论</a:t>
            </a:r>
            <a:r>
              <a:rPr lang="zh-CN" altLang="en-US" sz="1200" b="1" dirty="0">
                <a:latin typeface="SimSun" panose="02010600030101010101" pitchFamily="2" charset="-122"/>
                <a:ea typeface="SimSun" panose="02010600030101010101" pitchFamily="2" charset="-122"/>
              </a:rPr>
              <a:t>计算</a:t>
            </a:r>
            <a:endParaRPr lang="en-US" altLang="zh-CN" sz="1200" b="1" dirty="0">
              <a:latin typeface="SimSun" panose="02010600030101010101" pitchFamily="2" charset="-122"/>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检验</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CKM</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矩阵元的</a:t>
            </a:r>
            <a:r>
              <a:rPr lang="zh-CN" altLang="en-US" sz="1200" b="1" dirty="0">
                <a:latin typeface="SimSun" panose="02010600030101010101" pitchFamily="2" charset="-122"/>
                <a:ea typeface="SimSun" panose="02010600030101010101" pitchFamily="2" charset="-122"/>
              </a:rPr>
              <a:t>幺正性；</a:t>
            </a:r>
            <a:endParaRPr lang="en-US" altLang="zh-CN" sz="1200" b="1" dirty="0">
              <a:latin typeface="SimSun" panose="02010600030101010101" pitchFamily="2" charset="-122"/>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432FF"/>
                </a:solidFill>
                <a:latin typeface="SimSun" panose="02010600030101010101" pitchFamily="2" charset="-122"/>
                <a:ea typeface="SimSun" panose="02010600030101010101" pitchFamily="2" charset="-122"/>
              </a:rPr>
              <a:t>检验标准模型</a:t>
            </a:r>
            <a:endParaRPr lang="en-US" altLang="zh-CN" sz="1200" b="1" dirty="0">
              <a:solidFill>
                <a:srgbClr val="0432FF"/>
              </a:solidFill>
              <a:latin typeface="SimSun" panose="02010600030101010101" pitchFamily="2" charset="-122"/>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432FF"/>
                </a:solidFill>
                <a:latin typeface="SimSun" panose="02010600030101010101" pitchFamily="2" charset="-122"/>
                <a:ea typeface="SimSun" panose="02010600030101010101" pitchFamily="2" charset="-122"/>
              </a:rPr>
              <a:t>CKM</a:t>
            </a:r>
            <a:r>
              <a:rPr lang="zh-CN" altLang="en-US" sz="1200" b="1" dirty="0">
                <a:solidFill>
                  <a:srgbClr val="0432FF"/>
                </a:solidFill>
                <a:latin typeface="SimSun" panose="02010600030101010101" pitchFamily="2" charset="-122"/>
                <a:ea typeface="SimSun" panose="02010600030101010101" pitchFamily="2" charset="-122"/>
              </a:rPr>
              <a:t>：夸克耦合强度，</a:t>
            </a:r>
            <a:r>
              <a:rPr lang="en-US" altLang="zh-CN" sz="1200" b="1" dirty="0">
                <a:solidFill>
                  <a:srgbClr val="0432FF"/>
                </a:solidFill>
                <a:latin typeface="SimSun" panose="02010600030101010101" pitchFamily="2" charset="-122"/>
                <a:ea typeface="SimSun" panose="02010600030101010101" pitchFamily="2" charset="-122"/>
              </a:rPr>
              <a:t>c-&gt;s</a:t>
            </a:r>
            <a:r>
              <a:rPr lang="zh-CN" altLang="en-US" sz="1200" b="1" dirty="0">
                <a:solidFill>
                  <a:srgbClr val="0432FF"/>
                </a:solidFill>
                <a:latin typeface="SimSun" panose="02010600030101010101" pitchFamily="2" charset="-122"/>
                <a:ea typeface="SimSun" panose="02010600030101010101" pitchFamily="2" charset="-122"/>
              </a:rPr>
              <a:t> 跃迁几率。从纯轻</a:t>
            </a:r>
            <a:r>
              <a:rPr lang="en-US" altLang="zh-CN" sz="1200" b="1" dirty="0">
                <a:solidFill>
                  <a:srgbClr val="0432FF"/>
                </a:solidFill>
                <a:latin typeface="SimSun" panose="02010600030101010101" pitchFamily="2" charset="-122"/>
                <a:ea typeface="SimSun" panose="02010600030101010101" pitchFamily="2" charset="-122"/>
              </a:rPr>
              <a:t>/</a:t>
            </a:r>
            <a:r>
              <a:rPr lang="zh-CN" altLang="en-US" sz="1200" b="1" dirty="0">
                <a:solidFill>
                  <a:srgbClr val="0432FF"/>
                </a:solidFill>
                <a:latin typeface="SimSun" panose="02010600030101010101" pitchFamily="2" charset="-122"/>
                <a:ea typeface="SimSun" panose="02010600030101010101" pitchFamily="2" charset="-122"/>
              </a:rPr>
              <a:t>半轻衰变测量，只能从实验上得到。</a:t>
            </a:r>
            <a:endParaRPr lang="en-US" altLang="zh-CN" sz="1200" b="1" dirty="0">
              <a:solidFill>
                <a:srgbClr val="0432FF"/>
              </a:solidFill>
              <a:latin typeface="SimSun" panose="02010600030101010101" pitchFamily="2" charset="-122"/>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err="1">
                <a:solidFill>
                  <a:schemeClr val="tx1"/>
                </a:solidFill>
                <a:effectLst/>
                <a:latin typeface="+mn-lt"/>
                <a:ea typeface="+mn-ea"/>
                <a:cs typeface="+mn-cs"/>
              </a:rPr>
              <a:t>Cabbibo</a:t>
            </a:r>
            <a:r>
              <a:rPr lang="en" altLang="zh-CN" sz="1200" kern="1200" dirty="0">
                <a:solidFill>
                  <a:schemeClr val="tx1"/>
                </a:solidFill>
                <a:effectLst/>
                <a:latin typeface="+mn-lt"/>
                <a:ea typeface="+mn-ea"/>
                <a:cs typeface="+mn-cs"/>
              </a:rPr>
              <a:t>-Kobayashi-</a:t>
            </a:r>
            <a:r>
              <a:rPr lang="en" altLang="zh-CN" sz="1200" kern="1200" dirty="0" err="1">
                <a:solidFill>
                  <a:schemeClr val="tx1"/>
                </a:solidFill>
                <a:effectLst/>
                <a:latin typeface="+mn-lt"/>
                <a:ea typeface="+mn-ea"/>
                <a:cs typeface="+mn-cs"/>
              </a:rPr>
              <a:t>Maskawa</a:t>
            </a:r>
            <a:r>
              <a:rPr lang="en" altLang="zh-CN" sz="1200" kern="1200" dirty="0">
                <a:solidFill>
                  <a:schemeClr val="tx1"/>
                </a:solidFill>
                <a:effectLst/>
                <a:latin typeface="+mn-lt"/>
                <a:ea typeface="+mn-ea"/>
                <a:cs typeface="+mn-cs"/>
              </a:rPr>
              <a:t> </a:t>
            </a:r>
            <a:endParaRPr lang="en" altLang="zh-CN" dirty="0"/>
          </a:p>
          <a:p>
            <a:r>
              <a:rPr lang="en" altLang="zh-CN" sz="1200" kern="1200" dirty="0">
                <a:solidFill>
                  <a:schemeClr val="tx1"/>
                </a:solidFill>
                <a:effectLst/>
                <a:latin typeface="+mn-lt"/>
                <a:ea typeface="+mn-ea"/>
                <a:cs typeface="+mn-cs"/>
              </a:rPr>
              <a:t>The parameter </a:t>
            </a:r>
            <a:r>
              <a:rPr lang="en" altLang="zh-CN" sz="1200" kern="1200" dirty="0" err="1">
                <a:solidFill>
                  <a:schemeClr val="tx1"/>
                </a:solidFill>
                <a:effectLst/>
                <a:latin typeface="+mn-lt"/>
                <a:ea typeface="+mn-ea"/>
                <a:cs typeface="+mn-cs"/>
              </a:rPr>
              <a:t>fDq</a:t>
            </a:r>
            <a:r>
              <a:rPr lang="en" altLang="zh-CN" sz="1200" kern="1200" dirty="0">
                <a:solidFill>
                  <a:schemeClr val="tx1"/>
                </a:solidFill>
                <a:effectLst/>
                <a:latin typeface="+mn-lt"/>
                <a:ea typeface="+mn-ea"/>
                <a:cs typeface="+mn-cs"/>
              </a:rPr>
              <a:t> is the </a:t>
            </a:r>
            <a:r>
              <a:rPr lang="en" altLang="zh-CN" sz="1200" kern="1200" dirty="0" err="1">
                <a:solidFill>
                  <a:schemeClr val="tx1"/>
                </a:solidFill>
                <a:effectLst/>
                <a:latin typeface="+mn-lt"/>
                <a:ea typeface="+mn-ea"/>
                <a:cs typeface="+mn-cs"/>
              </a:rPr>
              <a:t>Dq</a:t>
            </a:r>
            <a:r>
              <a:rPr lang="en" altLang="zh-CN" sz="1200" kern="1200" dirty="0">
                <a:solidFill>
                  <a:schemeClr val="tx1"/>
                </a:solidFill>
                <a:effectLst/>
                <a:latin typeface="+mn-lt"/>
                <a:ea typeface="+mn-ea"/>
                <a:cs typeface="+mn-cs"/>
              </a:rPr>
              <a:t> meson decay constant and parameterizes the overlap of the wave </a:t>
            </a:r>
            <a:endParaRPr lang="en" altLang="zh-CN" dirty="0">
              <a:effectLst/>
            </a:endParaRPr>
          </a:p>
          <a:p>
            <a:r>
              <a:rPr lang="en" altLang="zh-CN" sz="1200" kern="1200" dirty="0">
                <a:solidFill>
                  <a:schemeClr val="tx1"/>
                </a:solidFill>
                <a:effectLst/>
                <a:latin typeface="+mn-lt"/>
                <a:ea typeface="+mn-ea"/>
                <a:cs typeface="+mn-cs"/>
              </a:rPr>
              <a:t> functions of the constituent quark and anti-quark. </a:t>
            </a:r>
          </a:p>
          <a:p>
            <a:r>
              <a:rPr lang="en-US" altLang="zh-CN" sz="1200" kern="1200" dirty="0">
                <a:solidFill>
                  <a:schemeClr val="tx1"/>
                </a:solidFill>
                <a:effectLst/>
                <a:latin typeface="+mn-lt"/>
                <a:ea typeface="+mn-ea"/>
                <a:cs typeface="+mn-cs"/>
              </a:rPr>
              <a:t>D</a:t>
            </a:r>
            <a:r>
              <a:rPr lang="zh-CN" altLang="en-US" sz="1200" kern="1200" dirty="0">
                <a:solidFill>
                  <a:schemeClr val="tx1"/>
                </a:solidFill>
                <a:effectLst/>
                <a:latin typeface="+mn-lt"/>
                <a:ea typeface="+mn-ea"/>
                <a:cs typeface="+mn-cs"/>
              </a:rPr>
              <a:t>介子的</a:t>
            </a:r>
            <a:r>
              <a:rPr lang="zh-CN" altLang="en" sz="1200" kern="1200" dirty="0">
                <a:solidFill>
                  <a:schemeClr val="tx1"/>
                </a:solidFill>
                <a:effectLst/>
                <a:latin typeface="+mn-lt"/>
                <a:ea typeface="+mn-ea"/>
                <a:cs typeface="+mn-cs"/>
              </a:rPr>
              <a:t>强子</a:t>
            </a:r>
            <a:r>
              <a:rPr lang="zh-CN" altLang="en-US" sz="1200" kern="1200" dirty="0">
                <a:solidFill>
                  <a:schemeClr val="tx1"/>
                </a:solidFill>
                <a:effectLst/>
                <a:latin typeface="+mn-lt"/>
                <a:ea typeface="+mn-ea"/>
                <a:cs typeface="+mn-cs"/>
              </a:rPr>
              <a:t>矩阵元，非微扰，不能从第一原理直接得到，参数化为衰变参数</a:t>
            </a:r>
            <a:endParaRPr lang="en" altLang="zh-CN"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The CKM matrix elements are fundamental SM parameters that describe the mixing of quark fields due to the weak interaction.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These parameters cannot be predicted from the basic SM theory, they must be measured by experiment. Measurements of the CKM matrix elements are important for understanding the dynamics of quark mixing and the source of CP violation. </a:t>
            </a: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latin typeface="SimSun" panose="02010600030101010101" pitchFamily="2" charset="-122"/>
              <a:ea typeface="SimSun" panose="02010600030101010101" pitchFamily="2" charset="-122"/>
            </a:endParaRPr>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8</a:t>
            </a:fld>
            <a:endParaRPr kumimoji="1" lang="zh-CN" altLang="en-US"/>
          </a:p>
        </p:txBody>
      </p:sp>
    </p:spTree>
    <p:extLst>
      <p:ext uri="{BB962C8B-B14F-4D97-AF65-F5344CB8AC3E}">
        <p14:creationId xmlns:p14="http://schemas.microsoft.com/office/powerpoint/2010/main" val="373542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Times New Roman" panose="02020603050405020304" pitchFamily="18" charset="0"/>
                <a:cs typeface="Times New Roman" panose="02020603050405020304" pitchFamily="18" charset="0"/>
              </a:rPr>
              <a:t>The precision can be improved further based on larger statistics.</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10</a:t>
            </a:fld>
            <a:endParaRPr kumimoji="1" lang="zh-CN" altLang="en-US"/>
          </a:p>
        </p:txBody>
      </p:sp>
    </p:spTree>
    <p:extLst>
      <p:ext uri="{BB962C8B-B14F-4D97-AF65-F5344CB8AC3E}">
        <p14:creationId xmlns:p14="http://schemas.microsoft.com/office/powerpoint/2010/main" val="675041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Semi-leptonic B decays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Combine R(D*)</a:t>
            </a:r>
            <a:r>
              <a:rPr kumimoji="1" lang="zh-CN" altLang="en-US" dirty="0"/>
              <a:t>和</a:t>
            </a:r>
            <a:r>
              <a:rPr kumimoji="1" lang="en-US" altLang="zh-CN" dirty="0"/>
              <a:t>R(D)</a:t>
            </a:r>
            <a:r>
              <a:rPr kumimoji="1" lang="zh-CN" altLang="en-US" dirty="0"/>
              <a:t>一起拟合。黑色</a:t>
            </a:r>
            <a:r>
              <a:rPr kumimoji="1" lang="en-US" altLang="zh-CN" dirty="0"/>
              <a:t>/</a:t>
            </a:r>
            <a:r>
              <a:rPr kumimoji="1" lang="zh-CN" altLang="en-US" dirty="0"/>
              <a:t>蓝色的数据点是</a:t>
            </a:r>
            <a:r>
              <a:rPr kumimoji="1" lang="en-US" altLang="zh-CN" dirty="0"/>
              <a:t>SM</a:t>
            </a:r>
            <a:r>
              <a:rPr kumimoji="1" lang="zh-CN" altLang="en-US" dirty="0"/>
              <a:t>预期的，红色的</a:t>
            </a:r>
            <a:r>
              <a:rPr kumimoji="1" lang="en-US" altLang="zh-CN" dirty="0"/>
              <a:t>average</a:t>
            </a:r>
            <a:r>
              <a:rPr kumimoji="1" lang="zh-CN" altLang="en-US" dirty="0"/>
              <a:t>是实验平均值，有</a:t>
            </a:r>
            <a:r>
              <a:rPr kumimoji="1" lang="en-US" altLang="zh-CN" dirty="0"/>
              <a:t>3.4\sigma</a:t>
            </a:r>
            <a:r>
              <a:rPr kumimoji="1" lang="zh-CN" altLang="en-US" dirty="0"/>
              <a:t>的偏差。</a:t>
            </a:r>
            <a:endParaRPr kumimoji="1" lang="en-US" altLang="zh-CN" dirty="0"/>
          </a:p>
          <a:p>
            <a:r>
              <a:rPr kumimoji="1" lang="en-US" altLang="zh-CN" dirty="0"/>
              <a:t>Combine the two lattice calculations, with the experimental Form Factor of B-&gt; D</a:t>
            </a:r>
            <a:r>
              <a:rPr kumimoji="1" lang="zh-CN" altLang="en-US" dirty="0"/>
              <a:t> </a:t>
            </a:r>
            <a:r>
              <a:rPr kumimoji="1" lang="en-US" altLang="zh-CN" dirty="0"/>
              <a:t>l nu from </a:t>
            </a:r>
            <a:r>
              <a:rPr kumimoji="1" lang="en-US" altLang="zh-CN" dirty="0" err="1"/>
              <a:t>BaBar</a:t>
            </a:r>
            <a:r>
              <a:rPr kumimoji="1" lang="en-US" altLang="zh-CN" dirty="0"/>
              <a:t>(2010)</a:t>
            </a:r>
          </a:p>
          <a:p>
            <a:r>
              <a:rPr lang="en" altLang="zh-CN" sz="1200" b="0" i="0" u="none" strike="noStrike" kern="1200" dirty="0">
                <a:solidFill>
                  <a:schemeClr val="tx1"/>
                </a:solidFill>
                <a:effectLst/>
                <a:latin typeface="+mn-lt"/>
                <a:ea typeface="+mn-ea"/>
                <a:cs typeface="+mn-cs"/>
              </a:rPr>
              <a:t>R(D) and R(D</a:t>
            </a:r>
            <a:r>
              <a:rPr lang="en" altLang="zh-CN" sz="1200" b="0" i="0" u="none" strike="noStrike" kern="1200" baseline="30000" dirty="0">
                <a:solidFill>
                  <a:schemeClr val="tx1"/>
                </a:solidFill>
                <a:effectLst/>
                <a:latin typeface="+mn-lt"/>
                <a:ea typeface="+mn-ea"/>
                <a:cs typeface="+mn-cs"/>
              </a:rPr>
              <a:t>*</a:t>
            </a:r>
            <a:r>
              <a:rPr lang="en" altLang="zh-CN" sz="1200" b="0" i="0" u="none" strike="noStrike" kern="1200" dirty="0">
                <a:solidFill>
                  <a:schemeClr val="tx1"/>
                </a:solidFill>
                <a:effectLst/>
                <a:latin typeface="+mn-lt"/>
                <a:ea typeface="+mn-ea"/>
                <a:cs typeface="+mn-cs"/>
              </a:rPr>
              <a:t>) exceed the SM predictions given above, by 1.4</a:t>
            </a:r>
            <a:r>
              <a:rPr lang="el-GR" altLang="zh-CN" sz="1200" b="0" i="0" u="none" strike="noStrike" kern="1200" dirty="0">
                <a:solidFill>
                  <a:schemeClr val="tx1"/>
                </a:solidFill>
                <a:effectLst/>
                <a:latin typeface="+mn-lt"/>
                <a:ea typeface="+mn-ea"/>
                <a:cs typeface="+mn-cs"/>
              </a:rPr>
              <a:t>σ </a:t>
            </a:r>
            <a:r>
              <a:rPr lang="en" altLang="zh-CN" sz="1200" b="0" i="0" u="none" strike="noStrike" kern="1200" dirty="0">
                <a:solidFill>
                  <a:schemeClr val="tx1"/>
                </a:solidFill>
                <a:effectLst/>
                <a:latin typeface="+mn-lt"/>
                <a:ea typeface="+mn-ea"/>
                <a:cs typeface="+mn-cs"/>
              </a:rPr>
              <a:t>and 2.9</a:t>
            </a:r>
            <a:r>
              <a:rPr lang="el-GR" altLang="zh-CN" sz="1200" b="0" i="0" u="none" strike="noStrike" kern="1200" dirty="0">
                <a:solidFill>
                  <a:schemeClr val="tx1"/>
                </a:solidFill>
                <a:effectLst/>
                <a:latin typeface="+mn-lt"/>
                <a:ea typeface="+mn-ea"/>
                <a:cs typeface="+mn-cs"/>
              </a:rPr>
              <a:t>σ </a:t>
            </a:r>
            <a:r>
              <a:rPr lang="en" altLang="zh-CN" sz="1200" b="0" i="0" u="none" strike="noStrike" kern="1200" dirty="0">
                <a:solidFill>
                  <a:schemeClr val="tx1"/>
                </a:solidFill>
                <a:effectLst/>
                <a:latin typeface="+mn-lt"/>
                <a:ea typeface="+mn-ea"/>
                <a:cs typeface="+mn-cs"/>
              </a:rPr>
              <a:t>respectively. Considering the R(D)-R(D</a:t>
            </a:r>
            <a:r>
              <a:rPr lang="en" altLang="zh-CN" sz="1200" b="0" i="0" u="none" strike="noStrike" kern="1200" baseline="30000" dirty="0">
                <a:solidFill>
                  <a:schemeClr val="tx1"/>
                </a:solidFill>
                <a:effectLst/>
                <a:latin typeface="+mn-lt"/>
                <a:ea typeface="+mn-ea"/>
                <a:cs typeface="+mn-cs"/>
              </a:rPr>
              <a:t>*</a:t>
            </a:r>
            <a:r>
              <a:rPr lang="en" altLang="zh-CN" sz="1200" b="0" i="0" u="none" strike="noStrike" kern="1200" dirty="0">
                <a:solidFill>
                  <a:schemeClr val="tx1"/>
                </a:solidFill>
                <a:effectLst/>
                <a:latin typeface="+mn-lt"/>
                <a:ea typeface="+mn-ea"/>
                <a:cs typeface="+mn-cs"/>
              </a:rPr>
              <a:t>)) correlation of -0.38, the resulting combined </a:t>
            </a:r>
            <a:r>
              <a:rPr lang="el-GR" altLang="zh-CN" sz="1200" b="0" i="0" u="none" strike="noStrike" kern="1200" dirty="0">
                <a:solidFill>
                  <a:schemeClr val="tx1"/>
                </a:solidFill>
                <a:effectLst/>
                <a:latin typeface="+mn-lt"/>
                <a:ea typeface="+mn-ea"/>
                <a:cs typeface="+mn-cs"/>
              </a:rPr>
              <a:t>χ</a:t>
            </a:r>
            <a:r>
              <a:rPr lang="el-GR" altLang="zh-CN" sz="1200" b="0" i="0" u="none" strike="noStrike" kern="1200" baseline="30000" dirty="0">
                <a:solidFill>
                  <a:schemeClr val="tx1"/>
                </a:solidFill>
                <a:effectLst/>
                <a:latin typeface="+mn-lt"/>
                <a:ea typeface="+mn-ea"/>
                <a:cs typeface="+mn-cs"/>
              </a:rPr>
              <a:t>2</a:t>
            </a:r>
            <a:r>
              <a:rPr lang="el-GR" altLang="zh-CN" sz="1200" b="0" i="0" u="none" strike="noStrike" kern="1200" dirty="0">
                <a:solidFill>
                  <a:schemeClr val="tx1"/>
                </a:solidFill>
                <a:effectLst/>
                <a:latin typeface="+mn-lt"/>
                <a:ea typeface="+mn-ea"/>
                <a:cs typeface="+mn-cs"/>
              </a:rPr>
              <a:t> </a:t>
            </a:r>
            <a:r>
              <a:rPr lang="en" altLang="zh-CN" sz="1200" b="0" i="0" u="none" strike="noStrike" kern="1200" dirty="0">
                <a:solidFill>
                  <a:schemeClr val="tx1"/>
                </a:solidFill>
                <a:effectLst/>
                <a:latin typeface="+mn-lt"/>
                <a:ea typeface="+mn-ea"/>
                <a:cs typeface="+mn-cs"/>
              </a:rPr>
              <a:t>is 15.02 for 2 degree of freedom, corresponding to a p-value of 0.54 x 10</a:t>
            </a:r>
            <a:r>
              <a:rPr lang="en" altLang="zh-CN" sz="1200" b="0" i="0" u="none" strike="noStrike" kern="1200" baseline="30000" dirty="0">
                <a:solidFill>
                  <a:schemeClr val="tx1"/>
                </a:solidFill>
                <a:effectLst/>
                <a:latin typeface="+mn-lt"/>
                <a:ea typeface="+mn-ea"/>
                <a:cs typeface="+mn-cs"/>
              </a:rPr>
              <a:t>-3</a:t>
            </a:r>
            <a:r>
              <a:rPr lang="en" altLang="zh-CN" sz="1200" b="0" i="0" u="none" strike="noStrike" kern="1200" dirty="0">
                <a:solidFill>
                  <a:schemeClr val="tx1"/>
                </a:solidFill>
                <a:effectLst/>
                <a:latin typeface="+mn-lt"/>
                <a:ea typeface="+mn-ea"/>
                <a:cs typeface="+mn-cs"/>
              </a:rPr>
              <a:t>. The difference with the SM predictions reported above, corresponds to about 3.4</a:t>
            </a:r>
            <a:r>
              <a:rPr lang="el-GR" altLang="zh-CN" sz="1200" b="0" i="0" u="none" strike="noStrike" kern="1200" dirty="0">
                <a:solidFill>
                  <a:schemeClr val="tx1"/>
                </a:solidFill>
                <a:effectLst/>
                <a:latin typeface="+mn-lt"/>
                <a:ea typeface="+mn-ea"/>
                <a:cs typeface="+mn-cs"/>
              </a:rPr>
              <a:t>σ.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13</a:t>
            </a:fld>
            <a:endParaRPr kumimoji="1" lang="zh-CN" altLang="en-US"/>
          </a:p>
        </p:txBody>
      </p:sp>
    </p:spTree>
    <p:extLst>
      <p:ext uri="{BB962C8B-B14F-4D97-AF65-F5344CB8AC3E}">
        <p14:creationId xmlns:p14="http://schemas.microsoft.com/office/powerpoint/2010/main" val="73493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a:solidFill>
                  <a:srgbClr val="111111"/>
                </a:solidFill>
                <a:effectLst/>
                <a:latin typeface="Times" pitchFamily="2" charset="0"/>
              </a:rPr>
              <a:t>For low-momentum tracks, e.g. </a:t>
            </a:r>
            <a:r>
              <a:rPr lang="en" altLang="zh-CN" sz="1800" i="1" dirty="0" err="1">
                <a:solidFill>
                  <a:srgbClr val="111111"/>
                </a:solidFill>
                <a:effectLst/>
                <a:latin typeface="Times" pitchFamily="2" charset="0"/>
              </a:rPr>
              <a:t>pT</a:t>
            </a:r>
            <a:r>
              <a:rPr lang="en" altLang="zh-CN" sz="1800" i="1" dirty="0">
                <a:solidFill>
                  <a:srgbClr val="111111"/>
                </a:solidFill>
                <a:effectLst/>
                <a:latin typeface="Times" pitchFamily="2" charset="0"/>
              </a:rPr>
              <a:t> </a:t>
            </a:r>
            <a:r>
              <a:rPr lang="en" altLang="zh-CN" sz="1800" dirty="0">
                <a:solidFill>
                  <a:srgbClr val="111111"/>
                </a:solidFill>
                <a:effectLst/>
                <a:latin typeface="MTSYN"/>
              </a:rPr>
              <a:t>= </a:t>
            </a:r>
            <a:r>
              <a:rPr lang="en" altLang="zh-CN" sz="1800" dirty="0">
                <a:solidFill>
                  <a:srgbClr val="111111"/>
                </a:solidFill>
                <a:effectLst/>
                <a:latin typeface="Times" pitchFamily="2" charset="0"/>
              </a:rPr>
              <a:t>0</a:t>
            </a:r>
            <a:r>
              <a:rPr lang="en" altLang="zh-CN" sz="1800" dirty="0">
                <a:solidFill>
                  <a:srgbClr val="111111"/>
                </a:solidFill>
                <a:effectLst/>
                <a:latin typeface="MTMI"/>
              </a:rPr>
              <a:t>.</a:t>
            </a:r>
            <a:r>
              <a:rPr lang="en" altLang="zh-CN" sz="1800" dirty="0">
                <a:solidFill>
                  <a:srgbClr val="111111"/>
                </a:solidFill>
                <a:effectLst/>
                <a:latin typeface="Times" pitchFamily="2" charset="0"/>
              </a:rPr>
              <a:t>1 GeV/</a:t>
            </a:r>
            <a:r>
              <a:rPr lang="en" altLang="zh-CN" sz="1800" i="1" dirty="0">
                <a:solidFill>
                  <a:srgbClr val="111111"/>
                </a:solidFill>
                <a:effectLst/>
                <a:latin typeface="Times" pitchFamily="2" charset="0"/>
              </a:rPr>
              <a:t>c </a:t>
            </a:r>
            <a:r>
              <a:rPr lang="en" altLang="zh-CN" sz="1800" dirty="0">
                <a:solidFill>
                  <a:srgbClr val="111111"/>
                </a:solidFill>
                <a:effectLst/>
                <a:latin typeface="Times" pitchFamily="2" charset="0"/>
              </a:rPr>
              <a:t>of charged </a:t>
            </a:r>
            <a:r>
              <a:rPr lang="en" altLang="zh-CN" sz="1800" dirty="0" err="1">
                <a:solidFill>
                  <a:srgbClr val="111111"/>
                </a:solidFill>
                <a:effectLst/>
                <a:latin typeface="Times" pitchFamily="2" charset="0"/>
              </a:rPr>
              <a:t>pions</a:t>
            </a:r>
            <a:r>
              <a:rPr lang="en" altLang="zh-CN" sz="1800" dirty="0">
                <a:solidFill>
                  <a:srgbClr val="111111"/>
                </a:solidFill>
                <a:effectLst/>
                <a:latin typeface="Times" pitchFamily="2" charset="0"/>
              </a:rPr>
              <a:t>, the tracking efficiency is low due to various effects such as electromagnetic multiple scattering, electric field leakage, ionization energy loss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a:solidFill>
                  <a:srgbClr val="111111"/>
                </a:solidFill>
                <a:effectLst/>
                <a:latin typeface="Times" pitchFamily="2" charset="0"/>
              </a:rPr>
              <a:t>The momentum resolution of a charged track is affected by the multiple scattering and the accuracy of the track </a:t>
            </a:r>
            <a:r>
              <a:rPr lang="en" altLang="zh-CN" sz="1800" dirty="0" err="1">
                <a:solidFill>
                  <a:srgbClr val="111111"/>
                </a:solidFill>
                <a:effectLst/>
                <a:latin typeface="Times" pitchFamily="2" charset="0"/>
              </a:rPr>
              <a:t>posi</a:t>
            </a:r>
            <a:r>
              <a:rPr lang="en" altLang="zh-CN" sz="1800" dirty="0">
                <a:solidFill>
                  <a:srgbClr val="111111"/>
                </a:solidFill>
                <a:effectLst/>
                <a:latin typeface="Times" pitchFamily="2" charset="0"/>
              </a:rPr>
              <a:t>- </a:t>
            </a:r>
            <a:r>
              <a:rPr lang="en" altLang="zh-CN" sz="1800" dirty="0" err="1">
                <a:solidFill>
                  <a:srgbClr val="111111"/>
                </a:solidFill>
                <a:effectLst/>
                <a:latin typeface="Times" pitchFamily="2" charset="0"/>
              </a:rPr>
              <a:t>tion</a:t>
            </a:r>
            <a:r>
              <a:rPr lang="en" altLang="zh-CN" sz="1800" dirty="0">
                <a:solidFill>
                  <a:srgbClr val="111111"/>
                </a:solidFill>
                <a:effectLst/>
                <a:latin typeface="Times" pitchFamily="2" charset="0"/>
              </a:rPr>
              <a:t> from its flight trajectory. </a:t>
            </a:r>
            <a:endParaRPr lang="en" altLang="zh-CN"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1800" dirty="0">
              <a:solidFill>
                <a:srgbClr val="111111"/>
              </a:solidFill>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a:solidFill>
                  <a:srgbClr val="111111"/>
                </a:solidFill>
                <a:effectLst/>
                <a:latin typeface="Times" pitchFamily="2" charset="0"/>
              </a:rPr>
              <a:t>a set of </a:t>
            </a:r>
            <a:r>
              <a:rPr lang="el-GR" altLang="zh-CN" sz="1800" dirty="0">
                <a:solidFill>
                  <a:srgbClr val="111111"/>
                </a:solidFill>
                <a:effectLst/>
                <a:latin typeface="MTMI"/>
              </a:rPr>
              <a:t>σ</a:t>
            </a:r>
            <a:r>
              <a:rPr lang="en" altLang="zh-CN" sz="1800" i="1" dirty="0" err="1">
                <a:solidFill>
                  <a:srgbClr val="111111"/>
                </a:solidFill>
                <a:effectLst/>
                <a:latin typeface="Times" pitchFamily="2" charset="0"/>
              </a:rPr>
              <a:t>xy</a:t>
            </a:r>
            <a:r>
              <a:rPr lang="en" altLang="zh-CN" sz="1800" i="1" dirty="0">
                <a:solidFill>
                  <a:srgbClr val="111111"/>
                </a:solidFill>
                <a:effectLst/>
                <a:latin typeface="Times" pitchFamily="2" charset="0"/>
              </a:rPr>
              <a:t> </a:t>
            </a:r>
            <a:r>
              <a:rPr lang="en" altLang="zh-CN" sz="1800" dirty="0">
                <a:solidFill>
                  <a:srgbClr val="111111"/>
                </a:solidFill>
                <a:effectLst/>
                <a:latin typeface="Times" pitchFamily="2" charset="0"/>
              </a:rPr>
              <a:t>from 65 to 130 </a:t>
            </a:r>
            <a:r>
              <a:rPr lang="el-GR" altLang="zh-CN" sz="1800" dirty="0">
                <a:solidFill>
                  <a:srgbClr val="111111"/>
                </a:solidFill>
                <a:effectLst/>
                <a:latin typeface="MTGU"/>
              </a:rPr>
              <a:t>μ</a:t>
            </a:r>
            <a:r>
              <a:rPr lang="en" altLang="zh-CN" sz="1800" dirty="0">
                <a:solidFill>
                  <a:srgbClr val="111111"/>
                </a:solidFill>
                <a:effectLst/>
                <a:latin typeface="Times" pitchFamily="2" charset="0"/>
              </a:rPr>
              <a:t>m and </a:t>
            </a:r>
            <a:r>
              <a:rPr lang="el-GR" altLang="zh-CN" sz="1800" dirty="0">
                <a:solidFill>
                  <a:srgbClr val="111111"/>
                </a:solidFill>
                <a:effectLst/>
                <a:latin typeface="MTMI"/>
              </a:rPr>
              <a:t>σ</a:t>
            </a:r>
            <a:r>
              <a:rPr lang="en" altLang="zh-CN" sz="1800" i="1" dirty="0">
                <a:solidFill>
                  <a:srgbClr val="111111"/>
                </a:solidFill>
                <a:effectLst/>
                <a:latin typeface="Times" pitchFamily="2" charset="0"/>
              </a:rPr>
              <a:t>z </a:t>
            </a:r>
            <a:r>
              <a:rPr lang="en" altLang="zh-CN" sz="1800" dirty="0">
                <a:solidFill>
                  <a:srgbClr val="111111"/>
                </a:solidFill>
                <a:effectLst/>
                <a:latin typeface="Times" pitchFamily="2" charset="0"/>
              </a:rPr>
              <a:t>from 1240 to 2480 </a:t>
            </a:r>
            <a:r>
              <a:rPr lang="el-GR" altLang="zh-CN" sz="1800" dirty="0">
                <a:solidFill>
                  <a:srgbClr val="111111"/>
                </a:solidFill>
                <a:effectLst/>
                <a:latin typeface="MTGU"/>
              </a:rPr>
              <a:t>μ</a:t>
            </a:r>
            <a:r>
              <a:rPr lang="en" altLang="zh-CN" sz="1800" dirty="0">
                <a:solidFill>
                  <a:srgbClr val="111111"/>
                </a:solidFill>
                <a:effectLst/>
                <a:latin typeface="Times" pitchFamily="2" charset="0"/>
              </a:rPr>
              <a:t>m proportionally. </a:t>
            </a:r>
            <a:endParaRPr lang="en" altLang="zh-CN" dirty="0"/>
          </a:p>
          <a:p>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20</a:t>
            </a:fld>
            <a:endParaRPr kumimoji="1" lang="zh-CN" altLang="en-US"/>
          </a:p>
        </p:txBody>
      </p:sp>
    </p:spTree>
    <p:extLst>
      <p:ext uri="{BB962C8B-B14F-4D97-AF65-F5344CB8AC3E}">
        <p14:creationId xmlns:p14="http://schemas.microsoft.com/office/powerpoint/2010/main" val="401431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solidFill>
                  <a:schemeClr val="tx1"/>
                </a:solidFill>
                <a:latin typeface="Times New Roman" panose="02020603050405020304" pitchFamily="18" charset="0"/>
                <a:cs typeface="Times New Roman" panose="02020603050405020304" pitchFamily="18" charset="0"/>
              </a:rPr>
              <a:t>ionization energy loss </a:t>
            </a:r>
            <a:endParaRPr kumimoji="1" lang="zh-CN" altLang="en-US" dirty="0"/>
          </a:p>
        </p:txBody>
      </p:sp>
      <p:sp>
        <p:nvSpPr>
          <p:cNvPr id="4" name="灯片编号占位符 3"/>
          <p:cNvSpPr>
            <a:spLocks noGrp="1"/>
          </p:cNvSpPr>
          <p:nvPr>
            <p:ph type="sldNum" sz="quarter" idx="5"/>
          </p:nvPr>
        </p:nvSpPr>
        <p:spPr/>
        <p:txBody>
          <a:bodyPr/>
          <a:lstStyle/>
          <a:p>
            <a:fld id="{E455D4AA-7A32-BB44-9FEF-276590BAC10C}" type="slidenum">
              <a:rPr kumimoji="1" lang="zh-CN" altLang="en-US" smtClean="0"/>
              <a:t>21</a:t>
            </a:fld>
            <a:endParaRPr kumimoji="1" lang="zh-CN" altLang="en-US"/>
          </a:p>
        </p:txBody>
      </p:sp>
    </p:spTree>
    <p:extLst>
      <p:ext uri="{BB962C8B-B14F-4D97-AF65-F5344CB8AC3E}">
        <p14:creationId xmlns:p14="http://schemas.microsoft.com/office/powerpoint/2010/main" val="158638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pic>
        <p:nvPicPr>
          <p:cNvPr id="5" name="图片 4" descr="学校校准logo红"/>
          <p:cNvPicPr>
            <a:picLocks noChangeAspect="1"/>
          </p:cNvPicPr>
          <p:nvPr userDrawn="1"/>
        </p:nvPicPr>
        <p:blipFill>
          <a:blip r:embed="rId3"/>
          <a:stretch>
            <a:fillRect/>
          </a:stretch>
        </p:blipFill>
        <p:spPr>
          <a:xfrm>
            <a:off x="485142" y="302260"/>
            <a:ext cx="2972647" cy="528320"/>
          </a:xfrm>
          <a:prstGeom prst="rect">
            <a:avLst/>
          </a:prstGeom>
        </p:spPr>
      </p:pic>
    </p:spTree>
    <p:extLst>
      <p:ext uri="{BB962C8B-B14F-4D97-AF65-F5344CB8AC3E}">
        <p14:creationId xmlns:p14="http://schemas.microsoft.com/office/powerpoint/2010/main" val="22415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5A8E84-BE06-44FF-A094-CC880EEC59D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A8E84-BE06-44FF-A094-CC880EEC59D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huijing@htu.edu.c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0.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2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9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62.png"/><Relationship Id="rId5" Type="http://schemas.openxmlformats.org/officeDocument/2006/relationships/image" Target="../media/image155.png"/><Relationship Id="rId10" Type="http://schemas.openxmlformats.org/officeDocument/2006/relationships/image" Target="../media/image161.png"/><Relationship Id="rId4" Type="http://schemas.openxmlformats.org/officeDocument/2006/relationships/image" Target="../media/image154.png"/><Relationship Id="rId9" Type="http://schemas.openxmlformats.org/officeDocument/2006/relationships/image" Target="../media/image159.png"/></Relationships>
</file>

<file path=ppt/slides/_rels/slide35.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3.png"/><Relationship Id="rId5" Type="http://schemas.openxmlformats.org/officeDocument/2006/relationships/image" Target="../media/image166.png"/><Relationship Id="rId10" Type="http://schemas.openxmlformats.org/officeDocument/2006/relationships/image" Target="../media/image172.png"/><Relationship Id="rId4" Type="http://schemas.openxmlformats.org/officeDocument/2006/relationships/image" Target="../media/image165.png"/><Relationship Id="rId9" Type="http://schemas.openxmlformats.org/officeDocument/2006/relationships/image" Target="../media/image171.png"/></Relationships>
</file>

<file path=ppt/slides/_rels/slide3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10.png"/><Relationship Id="rId7"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7.emf"/><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0087A707-0A70-644B-B296-F6BAF0DF9853}"/>
              </a:ext>
            </a:extLst>
          </p:cNvPr>
          <p:cNvSpPr/>
          <p:nvPr/>
        </p:nvSpPr>
        <p:spPr>
          <a:xfrm>
            <a:off x="4053187" y="3187888"/>
            <a:ext cx="3816424" cy="4885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8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Huijing</a:t>
            </a:r>
            <a:r>
              <a:rPr lang="en-US" altLang="zh-CN"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Li</a:t>
            </a:r>
            <a:r>
              <a:rPr lang="zh-C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800" dirty="0">
                <a:solidFill>
                  <a:schemeClr val="tx1"/>
                </a:solidFill>
                <a:latin typeface="SimSun" panose="02010600030101010101" pitchFamily="2" charset="-122"/>
                <a:ea typeface="SimSun" panose="02010600030101010101" pitchFamily="2" charset="-122"/>
                <a:cs typeface="Times New Roman" panose="02020603050405020304" pitchFamily="18" charset="0"/>
              </a:rPr>
              <a:t>(</a:t>
            </a:r>
            <a:r>
              <a:rPr lang="zh-CN" altLang="en-US" sz="28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李惠静</a:t>
            </a:r>
            <a:r>
              <a:rPr lang="en-US" altLang="zh-CN" sz="2800" dirty="0">
                <a:solidFill>
                  <a:schemeClr val="tx1"/>
                </a:solidFill>
                <a:latin typeface="SimSun" panose="02010600030101010101" pitchFamily="2" charset="-122"/>
                <a:ea typeface="SimSun" panose="02010600030101010101" pitchFamily="2" charset="-122"/>
                <a:cs typeface="Times New Roman" panose="02020603050405020304" pitchFamily="18" charset="0"/>
              </a:rPr>
              <a:t>)</a:t>
            </a:r>
            <a:endParaRPr lang="en-US" altLang="zh-CN" sz="2800" baseline="30000" dirty="0">
              <a:solidFill>
                <a:schemeClr val="tx1"/>
              </a:solidFill>
              <a:latin typeface="SimSun" panose="02010600030101010101" pitchFamily="2" charset="-122"/>
              <a:ea typeface="SimSun" panose="02010600030101010101" pitchFamily="2" charset="-122"/>
              <a:cs typeface="Times New Roman" panose="02020603050405020304" pitchFamily="18" charset="0"/>
            </a:endParaRPr>
          </a:p>
        </p:txBody>
      </p:sp>
      <p:cxnSp>
        <p:nvCxnSpPr>
          <p:cNvPr id="2" name="直线连接符 1">
            <a:extLst>
              <a:ext uri="{FF2B5EF4-FFF2-40B4-BE49-F238E27FC236}">
                <a16:creationId xmlns:a16="http://schemas.microsoft.com/office/drawing/2014/main" id="{821D7D8A-E4B1-377C-DE57-A03AEE013DD1}"/>
              </a:ext>
            </a:extLst>
          </p:cNvPr>
          <p:cNvCxnSpPr>
            <a:cxnSpLocks/>
          </p:cNvCxnSpPr>
          <p:nvPr/>
        </p:nvCxnSpPr>
        <p:spPr>
          <a:xfrm>
            <a:off x="1515165" y="2680567"/>
            <a:ext cx="9197265"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8E4FF0EB-0BA0-0C49-09B0-C5BCF1DA86A1}"/>
              </a:ext>
            </a:extLst>
          </p:cNvPr>
          <p:cNvSpPr/>
          <p:nvPr/>
        </p:nvSpPr>
        <p:spPr>
          <a:xfrm>
            <a:off x="0" y="6287670"/>
            <a:ext cx="2232628" cy="3663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zh-CN"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hlinkClick r:id="rId3"/>
              </a:rPr>
              <a:t>lihuijing@htu.edu.cn</a:t>
            </a:r>
            <a:r>
              <a:rPr lang="en-US" altLang="zh-CN"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 </a:t>
            </a:r>
          </a:p>
        </p:txBody>
      </p:sp>
      <p:sp>
        <p:nvSpPr>
          <p:cNvPr id="5" name="文本框 4">
            <a:extLst>
              <a:ext uri="{FF2B5EF4-FFF2-40B4-BE49-F238E27FC236}">
                <a16:creationId xmlns:a16="http://schemas.microsoft.com/office/drawing/2014/main" id="{7772F9CD-5A5B-4BB7-0053-F3A752E260F8}"/>
              </a:ext>
            </a:extLst>
          </p:cNvPr>
          <p:cNvSpPr txBox="1"/>
          <p:nvPr/>
        </p:nvSpPr>
        <p:spPr>
          <a:xfrm>
            <a:off x="2117751" y="1814856"/>
            <a:ext cx="8576881" cy="707886"/>
          </a:xfrm>
          <a:prstGeom prst="rect">
            <a:avLst/>
          </a:prstGeom>
          <a:noFill/>
        </p:spPr>
        <p:txBody>
          <a:bodyPr wrap="square" rtlCol="0">
            <a:spAutoFit/>
          </a:bodyPr>
          <a:lstStyle/>
          <a:p>
            <a:r>
              <a:rPr lang="en" altLang="zh-CN" sz="4000" b="1" i="0" u="none" strike="noStrike" dirty="0">
                <a:solidFill>
                  <a:srgbClr val="0432FF"/>
                </a:solidFill>
                <a:effectLst/>
                <a:latin typeface="Times New Roman" panose="02020603050405020304" pitchFamily="18" charset="0"/>
                <a:cs typeface="Times New Roman" panose="02020603050405020304" pitchFamily="18" charset="0"/>
              </a:rPr>
              <a:t>Prospect of Charm </a:t>
            </a:r>
            <a:r>
              <a:rPr lang="en" altLang="zh-CN" sz="4000" b="1" dirty="0">
                <a:solidFill>
                  <a:srgbClr val="0432FF"/>
                </a:solidFill>
                <a:latin typeface="Times New Roman" panose="02020603050405020304" pitchFamily="18" charset="0"/>
                <a:cs typeface="Times New Roman" panose="02020603050405020304" pitchFamily="18" charset="0"/>
              </a:rPr>
              <a:t>P</a:t>
            </a:r>
            <a:r>
              <a:rPr lang="en" altLang="zh-CN" sz="4000" b="1" i="0" u="none" strike="noStrike" dirty="0">
                <a:solidFill>
                  <a:srgbClr val="0432FF"/>
                </a:solidFill>
                <a:effectLst/>
                <a:latin typeface="Times New Roman" panose="02020603050405020304" pitchFamily="18" charset="0"/>
                <a:cs typeface="Times New Roman" panose="02020603050405020304" pitchFamily="18" charset="0"/>
              </a:rPr>
              <a:t>hysics at STCF</a:t>
            </a:r>
            <a:endParaRPr kumimoji="1" lang="zh-CN" altLang="en-US" sz="4000" dirty="0">
              <a:solidFill>
                <a:srgbClr val="0432FF"/>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A4325BED-912A-456A-BF08-A0396EF7A6BA}"/>
              </a:ext>
            </a:extLst>
          </p:cNvPr>
          <p:cNvSpPr/>
          <p:nvPr/>
        </p:nvSpPr>
        <p:spPr>
          <a:xfrm>
            <a:off x="2956296" y="3925142"/>
            <a:ext cx="6553200" cy="48850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On behave of STCF working group</a:t>
            </a:r>
          </a:p>
        </p:txBody>
      </p:sp>
      <p:sp>
        <p:nvSpPr>
          <p:cNvPr id="7" name="矩形 6">
            <a:extLst>
              <a:ext uri="{FF2B5EF4-FFF2-40B4-BE49-F238E27FC236}">
                <a16:creationId xmlns:a16="http://schemas.microsoft.com/office/drawing/2014/main" id="{CE2E41C7-6E1D-298B-529A-7A75D9022348}"/>
              </a:ext>
            </a:extLst>
          </p:cNvPr>
          <p:cNvSpPr/>
          <p:nvPr/>
        </p:nvSpPr>
        <p:spPr>
          <a:xfrm>
            <a:off x="4406672" y="4662390"/>
            <a:ext cx="2862319" cy="3663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800"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2023. 04.09</a:t>
            </a:r>
            <a:endParaRPr lang="en-US" altLang="zh-CN" sz="28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4E1D524F-9DBD-EC88-2EBB-8B1C400F005E}"/>
              </a:ext>
            </a:extLst>
          </p:cNvPr>
          <p:cNvSpPr txBox="1"/>
          <p:nvPr/>
        </p:nvSpPr>
        <p:spPr>
          <a:xfrm>
            <a:off x="1515165" y="5396612"/>
            <a:ext cx="9855946" cy="523220"/>
          </a:xfrm>
          <a:prstGeom prst="rect">
            <a:avLst/>
          </a:prstGeom>
          <a:noFill/>
        </p:spPr>
        <p:txBody>
          <a:bodyPr wrap="square">
            <a:spAutoFit/>
          </a:bodyPr>
          <a:lstStyle/>
          <a:p>
            <a:r>
              <a:rPr lang="en-US" altLang="zh-CN" sz="2800" b="0" i="0" strike="noStrike" dirty="0">
                <a:effectLst/>
                <a:latin typeface="Times New Roman" panose="02020603050405020304" pitchFamily="18" charset="0"/>
                <a:cs typeface="Times New Roman" panose="02020603050405020304" pitchFamily="18" charset="0"/>
              </a:rPr>
              <a:t>2023.04.06 – 04.09, BESIII </a:t>
            </a:r>
            <a:r>
              <a:rPr lang="zh-CN" altLang="en-US" sz="2800" b="0" i="0" strike="noStrike" dirty="0">
                <a:effectLst/>
                <a:latin typeface="Microsoft YaHei" panose="020B0503020204020204" pitchFamily="34" charset="-122"/>
                <a:ea typeface="Microsoft YaHei" panose="020B0503020204020204" pitchFamily="34" charset="-122"/>
              </a:rPr>
              <a:t>粲强子物理研讨会，中科大，合肥</a:t>
            </a:r>
            <a:endParaRPr lang="zh-CN" altLang="en-US" sz="2800" dirty="0">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299F2740-386E-7918-BF43-4628FE0DBBCD}"/>
              </a:ext>
            </a:extLst>
          </p:cNvPr>
          <p:cNvSpPr/>
          <p:nvPr/>
        </p:nvSpPr>
        <p:spPr>
          <a:xfrm>
            <a:off x="358346" y="113301"/>
            <a:ext cx="3262183" cy="719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a:extLst>
              <a:ext uri="{FF2B5EF4-FFF2-40B4-BE49-F238E27FC236}">
                <a16:creationId xmlns:a16="http://schemas.microsoft.com/office/drawing/2014/main" id="{98706A02-D0E9-BD8B-281D-360C059AF62F}"/>
              </a:ext>
            </a:extLst>
          </p:cNvPr>
          <p:cNvPicPr>
            <a:picLocks noChangeAspect="1"/>
          </p:cNvPicPr>
          <p:nvPr/>
        </p:nvPicPr>
        <p:blipFill>
          <a:blip r:embed="rId4"/>
          <a:stretch>
            <a:fillRect/>
          </a:stretch>
        </p:blipFill>
        <p:spPr>
          <a:xfrm>
            <a:off x="133646" y="113301"/>
            <a:ext cx="2822650" cy="1156824"/>
          </a:xfrm>
          <a:prstGeom prst="rect">
            <a:avLst/>
          </a:prstGeom>
        </p:spPr>
      </p:pic>
    </p:spTree>
    <p:extLst>
      <p:ext uri="{BB962C8B-B14F-4D97-AF65-F5344CB8AC3E}">
        <p14:creationId xmlns:p14="http://schemas.microsoft.com/office/powerpoint/2010/main" val="34550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3507E74-422E-8348-AEC2-DA7343A6D495}"/>
              </a:ext>
            </a:extLst>
          </p:cNvPr>
          <p:cNvSpPr>
            <a:spLocks noGrp="1"/>
          </p:cNvSpPr>
          <p:nvPr>
            <p:ph type="sldNum" sz="quarter" idx="12"/>
          </p:nvPr>
        </p:nvSpPr>
        <p:spPr/>
        <p:txBody>
          <a:bodyPr/>
          <a:lstStyle/>
          <a:p>
            <a:fld id="{EE9F59AE-630A-460B-A6BC-38F7F70D14DE}" type="slidenum">
              <a:rPr lang="zh-CN" altLang="en-US" smtClean="0"/>
              <a:t>10</a:t>
            </a:fld>
            <a:endParaRPr lang="zh-CN" altLang="en-US"/>
          </a:p>
        </p:txBody>
      </p:sp>
      <p:sp>
        <p:nvSpPr>
          <p:cNvPr id="3" name="矩形 2">
            <a:extLst>
              <a:ext uri="{FF2B5EF4-FFF2-40B4-BE49-F238E27FC236}">
                <a16:creationId xmlns:a16="http://schemas.microsoft.com/office/drawing/2014/main" id="{E6EA8378-ECF0-D641-990D-F5A3D6DCE353}"/>
              </a:ext>
            </a:extLst>
          </p:cNvPr>
          <p:cNvSpPr/>
          <p:nvPr/>
        </p:nvSpPr>
        <p:spPr>
          <a:xfrm>
            <a:off x="139080" y="0"/>
            <a:ext cx="5749656" cy="634341"/>
          </a:xfrm>
          <a:prstGeom prst="rect">
            <a:avLst/>
          </a:prstGeom>
        </p:spPr>
        <p:txBody>
          <a:bodyPr wrap="square">
            <a:spAutoFit/>
          </a:bodyPr>
          <a:lstStyle/>
          <a:p>
            <a:pPr marL="342891" indent="-342891">
              <a:lnSpc>
                <a:spcPct val="150000"/>
              </a:lnSpc>
              <a:buSzPct val="100000"/>
              <a:buFont typeface="Wingdings" pitchFamily="2" charset="2"/>
              <a:buChar char="p"/>
              <a:defRPr sz="2000" b="1">
                <a:solidFill>
                  <a:srgbClr val="FF0000"/>
                </a:solidFill>
              </a:defRPr>
            </a:pPr>
            <a:r>
              <a:rPr lang="en-US" altLang="zh-CN" sz="2667" dirty="0">
                <a:solidFill>
                  <a:srgbClr val="FF0000"/>
                </a:solidFill>
                <a:latin typeface="Times New Roman" panose="02020603050405020304" pitchFamily="18" charset="0"/>
                <a:cs typeface="Times New Roman" panose="02020603050405020304" pitchFamily="18" charset="0"/>
              </a:rPr>
              <a:t>Lepton flavor universality (LFU):</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049179D0-911F-8642-A845-E0C8DBA7A214}"/>
                  </a:ext>
                </a:extLst>
              </p:cNvPr>
              <p:cNvSpPr/>
              <p:nvPr/>
            </p:nvSpPr>
            <p:spPr>
              <a:xfrm>
                <a:off x="3013909" y="43341"/>
                <a:ext cx="6576609" cy="297703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CN" sz="2667" b="1" i="1">
                          <a:latin typeface="Cambria Math" panose="02040503050406030204" pitchFamily="18" charset="0"/>
                        </a:rPr>
                        <m:t>𝑹</m:t>
                      </m:r>
                      <m:r>
                        <a:rPr lang="en-US" altLang="zh-CN" sz="2667" b="1" i="1">
                          <a:latin typeface="Cambria Math" panose="02040503050406030204" pitchFamily="18" charset="0"/>
                        </a:rPr>
                        <m:t>=</m:t>
                      </m:r>
                      <m:f>
                        <m:fPr>
                          <m:ctrlPr>
                            <a:rPr lang="en-US" altLang="zh-CN" sz="2667" b="1" i="1">
                              <a:latin typeface="Cambria Math" panose="02040503050406030204" pitchFamily="18" charset="0"/>
                            </a:rPr>
                          </m:ctrlPr>
                        </m:fPr>
                        <m:num>
                          <m:r>
                            <a:rPr lang="en-US" altLang="zh-CN" sz="2667" b="1">
                              <a:latin typeface="Cambria Math" panose="02040503050406030204" pitchFamily="18" charset="0"/>
                            </a:rPr>
                            <m:t>𝚪</m:t>
                          </m:r>
                          <m:r>
                            <a:rPr lang="en-US" altLang="zh-CN" sz="2667" b="1" i="1">
                              <a:latin typeface="Cambria Math" panose="02040503050406030204" pitchFamily="18" charset="0"/>
                            </a:rPr>
                            <m:t> (</m:t>
                          </m:r>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r>
                            <a:rPr lang="en-US" altLang="zh-CN" sz="2667" b="1" i="1">
                              <a:latin typeface="Cambria Math" panose="02040503050406030204" pitchFamily="18" charset="0"/>
                            </a:rPr>
                            <m:t>→</m:t>
                          </m:r>
                          <m:sSup>
                            <m:sSupPr>
                              <m:ctrlPr>
                                <a:rPr lang="en-US" altLang="zh-CN" sz="2667" b="1" i="1">
                                  <a:solidFill>
                                    <a:srgbClr val="FF0000"/>
                                  </a:solidFill>
                                  <a:latin typeface="Cambria Math" panose="02040503050406030204" pitchFamily="18" charset="0"/>
                                </a:rPr>
                              </m:ctrlPr>
                            </m:sSupPr>
                            <m:e>
                              <m:r>
                                <a:rPr lang="en-US" altLang="zh-CN" sz="2667" b="1" i="1">
                                  <a:solidFill>
                                    <a:srgbClr val="FF0000"/>
                                  </a:solidFill>
                                  <a:latin typeface="Cambria Math" panose="02040503050406030204" pitchFamily="18" charset="0"/>
                                </a:rPr>
                                <m:t>𝝉</m:t>
                              </m:r>
                            </m:e>
                            <m:sup>
                              <m:r>
                                <a:rPr lang="en-US" altLang="zh-CN" sz="2667" b="1" i="1">
                                  <a:solidFill>
                                    <a:srgbClr val="FF0000"/>
                                  </a:solidFill>
                                  <a:latin typeface="Cambria Math" panose="02040503050406030204" pitchFamily="18" charset="0"/>
                                </a:rPr>
                                <m:t>+</m:t>
                              </m:r>
                            </m:sup>
                          </m:sSup>
                          <m:sSub>
                            <m:sSubPr>
                              <m:ctrlPr>
                                <a:rPr lang="en-US" altLang="zh-CN" sz="2667" b="1" i="1">
                                  <a:solidFill>
                                    <a:srgbClr val="FF0000"/>
                                  </a:solidFill>
                                  <a:latin typeface="Cambria Math" panose="02040503050406030204" pitchFamily="18" charset="0"/>
                                </a:rPr>
                              </m:ctrlPr>
                            </m:sSubPr>
                            <m:e>
                              <m:r>
                                <a:rPr lang="en-US" altLang="zh-CN" sz="2667" b="1" i="1">
                                  <a:solidFill>
                                    <a:srgbClr val="FF0000"/>
                                  </a:solidFill>
                                  <a:latin typeface="Cambria Math" panose="02040503050406030204" pitchFamily="18" charset="0"/>
                                </a:rPr>
                                <m:t>𝝂</m:t>
                              </m:r>
                            </m:e>
                            <m:sub>
                              <m:r>
                                <a:rPr lang="en-US" altLang="zh-CN" sz="2667" b="1" i="1">
                                  <a:solidFill>
                                    <a:srgbClr val="FF0000"/>
                                  </a:solidFill>
                                  <a:latin typeface="Cambria Math" panose="02040503050406030204" pitchFamily="18" charset="0"/>
                                </a:rPr>
                                <m:t>𝝉</m:t>
                              </m:r>
                            </m:sub>
                          </m:sSub>
                          <m:r>
                            <a:rPr lang="en-US" altLang="zh-CN" sz="2667" b="1" i="1">
                              <a:latin typeface="Cambria Math" panose="02040503050406030204" pitchFamily="18" charset="0"/>
                            </a:rPr>
                            <m:t>)</m:t>
                          </m:r>
                        </m:num>
                        <m:den>
                          <m:r>
                            <a:rPr lang="en-US" altLang="zh-CN" sz="2667" b="1">
                              <a:latin typeface="Cambria Math" panose="02040503050406030204" pitchFamily="18" charset="0"/>
                            </a:rPr>
                            <m:t>𝚪</m:t>
                          </m:r>
                          <m:r>
                            <a:rPr lang="en-US" altLang="zh-CN" sz="2667" b="1" i="1">
                              <a:latin typeface="Cambria Math" panose="02040503050406030204" pitchFamily="18" charset="0"/>
                            </a:rPr>
                            <m:t> (</m:t>
                          </m:r>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r>
                            <a:rPr lang="en-US" altLang="zh-CN" sz="2667" b="1" i="1">
                              <a:latin typeface="Cambria Math" panose="02040503050406030204" pitchFamily="18" charset="0"/>
                            </a:rPr>
                            <m:t>→</m:t>
                          </m:r>
                          <m:sSup>
                            <m:sSupPr>
                              <m:ctrlPr>
                                <a:rPr lang="en-US" altLang="zh-CN" sz="2667" b="1" i="1">
                                  <a:solidFill>
                                    <a:srgbClr val="FF40FF"/>
                                  </a:solidFill>
                                  <a:latin typeface="Cambria Math" panose="02040503050406030204" pitchFamily="18" charset="0"/>
                                </a:rPr>
                              </m:ctrlPr>
                            </m:sSupPr>
                            <m:e>
                              <m:r>
                                <a:rPr lang="en-US" altLang="zh-CN" sz="2667" b="1" i="1">
                                  <a:solidFill>
                                    <a:srgbClr val="FF40FF"/>
                                  </a:solidFill>
                                  <a:latin typeface="Cambria Math" panose="02040503050406030204" pitchFamily="18" charset="0"/>
                                </a:rPr>
                                <m:t>𝝁</m:t>
                              </m:r>
                            </m:e>
                            <m:sup>
                              <m:r>
                                <a:rPr lang="en-US" altLang="zh-CN" sz="2667" b="1" i="1">
                                  <a:solidFill>
                                    <a:srgbClr val="FF40FF"/>
                                  </a:solidFill>
                                  <a:latin typeface="Cambria Math" panose="02040503050406030204" pitchFamily="18" charset="0"/>
                                </a:rPr>
                                <m:t>+</m:t>
                              </m:r>
                            </m:sup>
                          </m:sSup>
                          <m:sSub>
                            <m:sSubPr>
                              <m:ctrlPr>
                                <a:rPr lang="en-US" altLang="zh-CN" sz="2667" b="1" i="1">
                                  <a:solidFill>
                                    <a:srgbClr val="FF40FF"/>
                                  </a:solidFill>
                                  <a:latin typeface="Cambria Math" panose="02040503050406030204" pitchFamily="18" charset="0"/>
                                </a:rPr>
                              </m:ctrlPr>
                            </m:sSubPr>
                            <m:e>
                              <m:r>
                                <a:rPr lang="en-US" altLang="zh-CN" sz="2667" b="1" i="1">
                                  <a:solidFill>
                                    <a:srgbClr val="FF40FF"/>
                                  </a:solidFill>
                                  <a:latin typeface="Cambria Math" panose="02040503050406030204" pitchFamily="18" charset="0"/>
                                </a:rPr>
                                <m:t>𝝂</m:t>
                              </m:r>
                            </m:e>
                            <m:sub>
                              <m:r>
                                <a:rPr lang="en-US" altLang="zh-CN" sz="2667" b="1" i="1">
                                  <a:solidFill>
                                    <a:srgbClr val="FF40FF"/>
                                  </a:solidFill>
                                  <a:latin typeface="Cambria Math" panose="02040503050406030204" pitchFamily="18" charset="0"/>
                                </a:rPr>
                                <m:t>𝝁</m:t>
                              </m:r>
                            </m:sub>
                          </m:sSub>
                          <m:r>
                            <a:rPr lang="en-US" altLang="zh-CN" sz="2667" b="1" i="1">
                              <a:latin typeface="Cambria Math" panose="02040503050406030204" pitchFamily="18" charset="0"/>
                            </a:rPr>
                            <m:t>)</m:t>
                          </m:r>
                        </m:den>
                      </m:f>
                      <m:r>
                        <a:rPr lang="en-US" altLang="zh-CN" sz="2667" b="1" i="1">
                          <a:latin typeface="Cambria Math" panose="02040503050406030204" pitchFamily="18" charset="0"/>
                        </a:rPr>
                        <m:t>=</m:t>
                      </m:r>
                      <m:f>
                        <m:fPr>
                          <m:ctrlPr>
                            <a:rPr lang="en-US" altLang="zh-CN" sz="2667" b="1" i="1">
                              <a:latin typeface="Cambria Math" panose="02040503050406030204" pitchFamily="18" charset="0"/>
                            </a:rPr>
                          </m:ctrlPr>
                        </m:fPr>
                        <m:num>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𝝉</m:t>
                                  </m:r>
                                </m:e>
                                <m:sup>
                                  <m:r>
                                    <a:rPr lang="en-US" altLang="zh-CN" sz="2667" b="1" i="1">
                                      <a:latin typeface="Cambria Math" panose="02040503050406030204" pitchFamily="18" charset="0"/>
                                    </a:rPr>
                                    <m:t>+</m:t>
                                  </m:r>
                                </m:sup>
                              </m:sSup>
                            </m:sub>
                            <m:sup>
                              <m:r>
                                <a:rPr lang="en-US" altLang="zh-CN" sz="2667" b="1" i="1">
                                  <a:latin typeface="Cambria Math" panose="02040503050406030204" pitchFamily="18" charset="0"/>
                                </a:rPr>
                                <m:t>𝟐</m:t>
                              </m:r>
                            </m:sup>
                          </m:sSubSup>
                          <m:sSup>
                            <m:sSupPr>
                              <m:ctrlPr>
                                <a:rPr lang="en-US" altLang="zh-CN" sz="2667" b="1" i="1">
                                  <a:latin typeface="Cambria Math" panose="02040503050406030204" pitchFamily="18" charset="0"/>
                                </a:rPr>
                              </m:ctrlPr>
                            </m:sSupPr>
                            <m:e>
                              <m:d>
                                <m:dPr>
                                  <m:ctrlPr>
                                    <a:rPr lang="en-US" altLang="zh-CN" sz="2667" b="1" i="1">
                                      <a:latin typeface="Cambria Math" panose="02040503050406030204" pitchFamily="18" charset="0"/>
                                    </a:rPr>
                                  </m:ctrlPr>
                                </m:dPr>
                                <m:e>
                                  <m:r>
                                    <a:rPr lang="en-US" altLang="zh-CN" sz="2667" b="1" i="1">
                                      <a:latin typeface="Cambria Math" panose="02040503050406030204" pitchFamily="18" charset="0"/>
                                    </a:rPr>
                                    <m:t>𝟏</m:t>
                                  </m:r>
                                  <m:r>
                                    <a:rPr lang="en-US" altLang="zh-CN" sz="2667" b="1" i="1">
                                      <a:latin typeface="Cambria Math" panose="02040503050406030204" pitchFamily="18" charset="0"/>
                                    </a:rPr>
                                    <m:t>−</m:t>
                                  </m:r>
                                  <m:f>
                                    <m:fPr>
                                      <m:ctrlPr>
                                        <a:rPr lang="en-US" altLang="zh-CN" sz="2667" b="1" i="1">
                                          <a:latin typeface="Cambria Math" panose="02040503050406030204" pitchFamily="18" charset="0"/>
                                        </a:rPr>
                                      </m:ctrlPr>
                                    </m:fPr>
                                    <m:num>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𝝉</m:t>
                                              </m:r>
                                            </m:e>
                                            <m:sup>
                                              <m:r>
                                                <a:rPr lang="en-US" altLang="zh-CN" sz="2667" b="1" i="1">
                                                  <a:latin typeface="Cambria Math" panose="02040503050406030204" pitchFamily="18" charset="0"/>
                                                </a:rPr>
                                                <m:t>+</m:t>
                                              </m:r>
                                            </m:sup>
                                          </m:sSup>
                                        </m:sub>
                                        <m:sup>
                                          <m:r>
                                            <a:rPr lang="en-US" altLang="zh-CN" sz="2667" b="1" i="1">
                                              <a:latin typeface="Cambria Math" panose="02040503050406030204" pitchFamily="18" charset="0"/>
                                            </a:rPr>
                                            <m:t>𝟐</m:t>
                                          </m:r>
                                        </m:sup>
                                      </m:sSubSup>
                                    </m:num>
                                    <m:den>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sub>
                                        <m:sup>
                                          <m:r>
                                            <a:rPr lang="en-US" altLang="zh-CN" sz="2667" b="1" i="1">
                                              <a:latin typeface="Cambria Math" panose="02040503050406030204" pitchFamily="18" charset="0"/>
                                            </a:rPr>
                                            <m:t>𝟐</m:t>
                                          </m:r>
                                        </m:sup>
                                      </m:sSubSup>
                                    </m:den>
                                  </m:f>
                                </m:e>
                              </m:d>
                            </m:e>
                            <m:sup>
                              <m:r>
                                <a:rPr lang="en-US" altLang="zh-CN" sz="2667" b="1" i="1">
                                  <a:latin typeface="Cambria Math" panose="02040503050406030204" pitchFamily="18" charset="0"/>
                                </a:rPr>
                                <m:t>𝟐</m:t>
                              </m:r>
                            </m:sup>
                          </m:sSup>
                        </m:num>
                        <m:den>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𝝁</m:t>
                                  </m:r>
                                </m:e>
                                <m:sup>
                                  <m:r>
                                    <a:rPr lang="en-US" altLang="zh-CN" sz="2667" b="1" i="1">
                                      <a:latin typeface="Cambria Math" panose="02040503050406030204" pitchFamily="18" charset="0"/>
                                    </a:rPr>
                                    <m:t>+</m:t>
                                  </m:r>
                                </m:sup>
                              </m:sSup>
                            </m:sub>
                            <m:sup>
                              <m:r>
                                <a:rPr lang="en-US" altLang="zh-CN" sz="2667" b="1" i="1">
                                  <a:latin typeface="Cambria Math" panose="02040503050406030204" pitchFamily="18" charset="0"/>
                                </a:rPr>
                                <m:t>𝟐</m:t>
                              </m:r>
                            </m:sup>
                          </m:sSubSup>
                          <m:sSup>
                            <m:sSupPr>
                              <m:ctrlPr>
                                <a:rPr lang="en-US" altLang="zh-CN" sz="2667" b="1" i="1">
                                  <a:latin typeface="Cambria Math" panose="02040503050406030204" pitchFamily="18" charset="0"/>
                                </a:rPr>
                              </m:ctrlPr>
                            </m:sSupPr>
                            <m:e>
                              <m:d>
                                <m:dPr>
                                  <m:ctrlPr>
                                    <a:rPr lang="en-US" altLang="zh-CN" sz="2667" b="1" i="1">
                                      <a:latin typeface="Cambria Math" panose="02040503050406030204" pitchFamily="18" charset="0"/>
                                    </a:rPr>
                                  </m:ctrlPr>
                                </m:dPr>
                                <m:e>
                                  <m:r>
                                    <a:rPr lang="en-US" altLang="zh-CN" sz="2667" b="1" i="1">
                                      <a:latin typeface="Cambria Math" panose="02040503050406030204" pitchFamily="18" charset="0"/>
                                    </a:rPr>
                                    <m:t>𝟏</m:t>
                                  </m:r>
                                  <m:r>
                                    <a:rPr lang="en-US" altLang="zh-CN" sz="2667" b="1" i="1">
                                      <a:latin typeface="Cambria Math" panose="02040503050406030204" pitchFamily="18" charset="0"/>
                                    </a:rPr>
                                    <m:t>−</m:t>
                                  </m:r>
                                  <m:f>
                                    <m:fPr>
                                      <m:ctrlPr>
                                        <a:rPr lang="en-US" altLang="zh-CN" sz="2667" b="1" i="1">
                                          <a:latin typeface="Cambria Math" panose="02040503050406030204" pitchFamily="18" charset="0"/>
                                        </a:rPr>
                                      </m:ctrlPr>
                                    </m:fPr>
                                    <m:num>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𝝁</m:t>
                                              </m:r>
                                            </m:e>
                                            <m:sup>
                                              <m:r>
                                                <a:rPr lang="en-US" altLang="zh-CN" sz="2667" b="1" i="1">
                                                  <a:latin typeface="Cambria Math" panose="02040503050406030204" pitchFamily="18" charset="0"/>
                                                </a:rPr>
                                                <m:t>+</m:t>
                                              </m:r>
                                            </m:sup>
                                          </m:sSup>
                                        </m:sub>
                                        <m:sup>
                                          <m:r>
                                            <a:rPr lang="en-US" altLang="zh-CN" sz="2667" b="1" i="1">
                                              <a:latin typeface="Cambria Math" panose="02040503050406030204" pitchFamily="18" charset="0"/>
                                            </a:rPr>
                                            <m:t>𝟐</m:t>
                                          </m:r>
                                        </m:sup>
                                      </m:sSubSup>
                                    </m:num>
                                    <m:den>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sub>
                                        <m:sup>
                                          <m:r>
                                            <a:rPr lang="en-US" altLang="zh-CN" sz="2667" b="1" i="1">
                                              <a:latin typeface="Cambria Math" panose="02040503050406030204" pitchFamily="18" charset="0"/>
                                            </a:rPr>
                                            <m:t>𝟐</m:t>
                                          </m:r>
                                        </m:sup>
                                      </m:sSubSup>
                                    </m:den>
                                  </m:f>
                                </m:e>
                              </m:d>
                            </m:e>
                            <m:sup>
                              <m:r>
                                <a:rPr lang="en-US" altLang="zh-CN" sz="2667" b="1" i="1">
                                  <a:latin typeface="Cambria Math" panose="02040503050406030204" pitchFamily="18" charset="0"/>
                                </a:rPr>
                                <m:t>𝟐</m:t>
                              </m:r>
                            </m:sup>
                          </m:sSup>
                        </m:den>
                      </m:f>
                    </m:oMath>
                  </m:oMathPara>
                </a14:m>
                <a:endParaRPr lang="zh-CN" altLang="en-US" sz="2667" dirty="0"/>
              </a:p>
            </p:txBody>
          </p:sp>
        </mc:Choice>
        <mc:Fallback xmlns="">
          <p:sp>
            <p:nvSpPr>
              <p:cNvPr id="4" name="矩形 3">
                <a:extLst>
                  <a:ext uri="{FF2B5EF4-FFF2-40B4-BE49-F238E27FC236}">
                    <a16:creationId xmlns:a16="http://schemas.microsoft.com/office/drawing/2014/main" id="{049179D0-911F-8642-A845-E0C8DBA7A214}"/>
                  </a:ext>
                </a:extLst>
              </p:cNvPr>
              <p:cNvSpPr>
                <a:spLocks noRot="1" noChangeAspect="1" noMove="1" noResize="1" noEditPoints="1" noAdjustHandles="1" noChangeArrowheads="1" noChangeShapeType="1" noTextEdit="1"/>
              </p:cNvSpPr>
              <p:nvPr/>
            </p:nvSpPr>
            <p:spPr>
              <a:xfrm>
                <a:off x="3013909" y="43341"/>
                <a:ext cx="6576609" cy="2977033"/>
              </a:xfrm>
              <a:prstGeom prst="rect">
                <a:avLst/>
              </a:prstGeom>
              <a:blipFill>
                <a:blip r:embed="rId3"/>
                <a:stretch>
                  <a:fillRect l="-385"/>
                </a:stretch>
              </a:blipFill>
            </p:spPr>
            <p:txBody>
              <a:bodyPr/>
              <a:lstStyle/>
              <a:p>
                <a:r>
                  <a:rPr lang="zh-CN" altLang="en-US">
                    <a:noFill/>
                  </a:rPr>
                  <a:t> </a:t>
                </a:r>
              </a:p>
            </p:txBody>
          </p:sp>
        </mc:Fallback>
      </mc:AlternateContent>
      <p:sp>
        <p:nvSpPr>
          <p:cNvPr id="7" name="矩形 6">
            <a:extLst>
              <a:ext uri="{FF2B5EF4-FFF2-40B4-BE49-F238E27FC236}">
                <a16:creationId xmlns:a16="http://schemas.microsoft.com/office/drawing/2014/main" id="{BD90D128-86AB-EB45-8A55-78151206AACD}"/>
              </a:ext>
            </a:extLst>
          </p:cNvPr>
          <p:cNvSpPr/>
          <p:nvPr/>
        </p:nvSpPr>
        <p:spPr>
          <a:xfrm>
            <a:off x="201651" y="4556358"/>
            <a:ext cx="11570524" cy="1034450"/>
          </a:xfrm>
          <a:prstGeom prst="rect">
            <a:avLst/>
          </a:prstGeom>
        </p:spPr>
        <p:txBody>
          <a:bodyPr wrap="square">
            <a:spAutoFit/>
          </a:bodyPr>
          <a:lstStyle/>
          <a:p>
            <a:pPr>
              <a:lnSpc>
                <a:spcPct val="120000"/>
              </a:lnSpc>
            </a:pPr>
            <a:r>
              <a:rPr lang="en-US" altLang="zh-CN" sz="2667" b="1" dirty="0">
                <a:solidFill>
                  <a:srgbClr val="FF0000"/>
                </a:solidFill>
                <a:latin typeface="Times New Roman" panose="02020603050405020304" pitchFamily="18" charset="0"/>
                <a:cs typeface="Times New Roman" panose="02020603050405020304" pitchFamily="18" charset="0"/>
              </a:rPr>
              <a:t>Any deviation from experimental measurements potentially indicates the existence of New Physics beyond SM.</a:t>
            </a: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B7974118-7E6C-DC47-B51F-212FDAE346D8}"/>
                  </a:ext>
                </a:extLst>
              </p:cNvPr>
              <p:cNvSpPr/>
              <p:nvPr/>
            </p:nvSpPr>
            <p:spPr>
              <a:xfrm>
                <a:off x="201651" y="5749797"/>
                <a:ext cx="11735520" cy="572208"/>
              </a:xfrm>
              <a:prstGeom prst="rect">
                <a:avLst/>
              </a:prstGeom>
            </p:spPr>
            <p:txBody>
              <a:bodyPr wrap="none">
                <a:spAutoFit/>
              </a:bodyPr>
              <a:lstStyle/>
              <a:p>
                <a:r>
                  <a:rPr lang="en-US" altLang="zh-CN" sz="2667" b="1" dirty="0">
                    <a:solidFill>
                      <a:srgbClr val="000000"/>
                    </a:solidFill>
                    <a:latin typeface="Times New Roman" panose="02020603050405020304" pitchFamily="18" charset="0"/>
                    <a:cs typeface="Times New Roman" panose="02020603050405020304" pitchFamily="18" charset="0"/>
                  </a:rPr>
                  <a:t>SM predicted: </a:t>
                </a:r>
                <a14:m>
                  <m:oMath xmlns:m="http://schemas.openxmlformats.org/officeDocument/2006/math">
                    <m:r>
                      <a:rPr lang="en-US" altLang="zh-CN" sz="2667" b="1" i="1">
                        <a:solidFill>
                          <a:srgbClr val="000000"/>
                        </a:solidFill>
                        <a:latin typeface="Cambria Math" panose="02040503050406030204" pitchFamily="18" charset="0"/>
                      </a:rPr>
                      <m:t>𝑩</m:t>
                    </m:r>
                    <m:r>
                      <a:rPr lang="en-US" altLang="zh-CN" sz="2667" b="1" i="1">
                        <a:solidFill>
                          <a:srgbClr val="000000"/>
                        </a:solidFill>
                        <a:latin typeface="Cambria Math" panose="02040503050406030204" pitchFamily="18" charset="0"/>
                      </a:rPr>
                      <m:t>(</m:t>
                    </m:r>
                    <m:sSubSup>
                      <m:sSubSupPr>
                        <m:ctrlPr>
                          <a:rPr lang="en-US" altLang="zh-CN" sz="2667" b="1" i="1">
                            <a:solidFill>
                              <a:srgbClr val="000000"/>
                            </a:solidFill>
                            <a:latin typeface="Cambria Math" panose="02040503050406030204" pitchFamily="18" charset="0"/>
                          </a:rPr>
                        </m:ctrlPr>
                      </m:sSubSupPr>
                      <m:e>
                        <m:r>
                          <a:rPr lang="en-US" altLang="zh-CN" sz="2667" b="1" i="1">
                            <a:solidFill>
                              <a:srgbClr val="000000"/>
                            </a:solidFill>
                            <a:latin typeface="Cambria Math" panose="02040503050406030204" pitchFamily="18" charset="0"/>
                          </a:rPr>
                          <m:t>𝑫</m:t>
                        </m:r>
                      </m:e>
                      <m:sub>
                        <m:d>
                          <m:dPr>
                            <m:ctrlPr>
                              <a:rPr lang="en-US" altLang="zh-CN" sz="2667" b="1" i="1">
                                <a:solidFill>
                                  <a:srgbClr val="000000"/>
                                </a:solidFill>
                                <a:latin typeface="Cambria Math" panose="02040503050406030204" pitchFamily="18" charset="0"/>
                              </a:rPr>
                            </m:ctrlPr>
                          </m:dPr>
                          <m:e>
                            <m:r>
                              <a:rPr lang="en-US" altLang="zh-CN" sz="2667" b="1" i="1">
                                <a:solidFill>
                                  <a:srgbClr val="000000"/>
                                </a:solidFill>
                                <a:latin typeface="Cambria Math" panose="02040503050406030204" pitchFamily="18" charset="0"/>
                              </a:rPr>
                              <m:t>𝒔</m:t>
                            </m:r>
                          </m:e>
                        </m:d>
                      </m:sub>
                      <m:sup>
                        <m:r>
                          <a:rPr lang="en-US" altLang="zh-CN" sz="2667" b="1" i="1">
                            <a:solidFill>
                              <a:srgbClr val="000000"/>
                            </a:solidFill>
                            <a:latin typeface="Cambria Math" panose="02040503050406030204" pitchFamily="18" charset="0"/>
                          </a:rPr>
                          <m:t>+</m:t>
                        </m:r>
                      </m:sup>
                    </m:sSubSup>
                    <m:r>
                      <a:rPr lang="en-US" altLang="zh-CN" sz="2667" b="1" i="1">
                        <a:solidFill>
                          <a:srgbClr val="000000"/>
                        </a:solidFill>
                        <a:latin typeface="Cambria Math" panose="02040503050406030204" pitchFamily="18" charset="0"/>
                      </a:rPr>
                      <m:t>→</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𝒆</m:t>
                        </m:r>
                      </m:e>
                      <m:sup>
                        <m:r>
                          <a:rPr lang="en-US" altLang="zh-CN" sz="2667" b="1" i="1">
                            <a:solidFill>
                              <a:srgbClr val="000000"/>
                            </a:solidFill>
                            <a:latin typeface="Cambria Math" panose="02040503050406030204" pitchFamily="18" charset="0"/>
                          </a:rPr>
                          <m:t>+</m:t>
                        </m:r>
                      </m:sup>
                    </m:sSup>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𝝂</m:t>
                        </m:r>
                      </m:e>
                      <m:sub>
                        <m:r>
                          <a:rPr lang="en-US" altLang="zh-CN" sz="2667" b="1" i="1">
                            <a:solidFill>
                              <a:srgbClr val="000000"/>
                            </a:solidFill>
                            <a:latin typeface="Cambria Math" panose="02040503050406030204" pitchFamily="18" charset="0"/>
                          </a:rPr>
                          <m:t>𝒆</m:t>
                        </m:r>
                      </m:sub>
                    </m:sSub>
                    <m:r>
                      <a:rPr lang="en-US" altLang="zh-CN" sz="2667" b="1" i="1">
                        <a:solidFill>
                          <a:srgbClr val="000000"/>
                        </a:solidFill>
                        <a:latin typeface="Cambria Math" panose="02040503050406030204" pitchFamily="18" charset="0"/>
                      </a:rPr>
                      <m:t>)&lt;</m:t>
                    </m:r>
                    <m:r>
                      <a:rPr lang="en-US" altLang="zh-CN" sz="2667" b="1" i="1">
                        <a:solidFill>
                          <a:srgbClr val="000000"/>
                        </a:solidFill>
                        <a:latin typeface="Cambria Math" panose="02040503050406030204" pitchFamily="18" charset="0"/>
                      </a:rPr>
                      <m:t>𝟏</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𝟎</m:t>
                        </m:r>
                      </m:e>
                      <m:sup>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𝟖</m:t>
                        </m:r>
                      </m:sup>
                    </m:sSup>
                  </m:oMath>
                </a14:m>
                <a:r>
                  <a:rPr lang="en-US" altLang="zh-CN" sz="2667" b="1" dirty="0">
                    <a:latin typeface="Times New Roman" panose="02020603050405020304" pitchFamily="18" charset="0"/>
                    <a:cs typeface="Times New Roman" panose="02020603050405020304" pitchFamily="18" charset="0"/>
                  </a:rPr>
                  <a:t>, not yet experimentally observed</a:t>
                </a:r>
                <a:r>
                  <a:rPr lang="zh-CN" altLang="en-US" sz="2667" b="1" dirty="0">
                    <a:latin typeface="Times New Roman" panose="02020603050405020304" pitchFamily="18" charset="0"/>
                    <a:cs typeface="Times New Roman" panose="02020603050405020304" pitchFamily="18" charset="0"/>
                  </a:rPr>
                  <a:t> </a:t>
                </a:r>
                <a:r>
                  <a:rPr lang="en-US" altLang="zh-CN" sz="2667" b="1" dirty="0">
                    <a:latin typeface="Times New Roman" panose="02020603050405020304" pitchFamily="18" charset="0"/>
                    <a:cs typeface="Times New Roman" panose="02020603050405020304" pitchFamily="18" charset="0"/>
                  </a:rPr>
                  <a:t>so far</a:t>
                </a:r>
                <a:r>
                  <a:rPr lang="en-US" altLang="zh-CN" sz="2667" dirty="0"/>
                  <a:t>.</a:t>
                </a:r>
                <a:endParaRPr lang="zh-CN" altLang="en-US" sz="2667" dirty="0"/>
              </a:p>
            </p:txBody>
          </p:sp>
        </mc:Choice>
        <mc:Fallback xmlns="">
          <p:sp>
            <p:nvSpPr>
              <p:cNvPr id="9" name="矩形 8">
                <a:extLst>
                  <a:ext uri="{FF2B5EF4-FFF2-40B4-BE49-F238E27FC236}">
                    <a16:creationId xmlns:a16="http://schemas.microsoft.com/office/drawing/2014/main" id="{B7974118-7E6C-DC47-B51F-212FDAE346D8}"/>
                  </a:ext>
                </a:extLst>
              </p:cNvPr>
              <p:cNvSpPr>
                <a:spLocks noRot="1" noChangeAspect="1" noMove="1" noResize="1" noEditPoints="1" noAdjustHandles="1" noChangeArrowheads="1" noChangeShapeType="1" noTextEdit="1"/>
              </p:cNvSpPr>
              <p:nvPr/>
            </p:nvSpPr>
            <p:spPr>
              <a:xfrm>
                <a:off x="201651" y="5749797"/>
                <a:ext cx="11735520" cy="572208"/>
              </a:xfrm>
              <a:prstGeom prst="rect">
                <a:avLst/>
              </a:prstGeom>
              <a:blipFill>
                <a:blip r:embed="rId4"/>
                <a:stretch>
                  <a:fillRect l="-973" t="-6522" b="-195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0EB65C4C-96E3-CB42-AE5A-ECB0B0550469}"/>
                  </a:ext>
                </a:extLst>
              </p:cNvPr>
              <p:cNvSpPr/>
              <p:nvPr/>
            </p:nvSpPr>
            <p:spPr>
              <a:xfrm>
                <a:off x="521791" y="3240167"/>
                <a:ext cx="8139536" cy="565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667" b="1" i="1">
                          <a:solidFill>
                            <a:srgbClr val="000000"/>
                          </a:solidFill>
                          <a:latin typeface="Cambria Math" panose="02040503050406030204" pitchFamily="18" charset="0"/>
                        </a:rPr>
                        <m:t>𝑹</m:t>
                      </m:r>
                      <m:d>
                        <m:dPr>
                          <m:ctrlPr>
                            <a:rPr lang="en-US" altLang="zh-CN" sz="2667" b="1" i="1">
                              <a:solidFill>
                                <a:srgbClr val="000000"/>
                              </a:solidFill>
                              <a:latin typeface="Cambria Math" panose="02040503050406030204" pitchFamily="18" charset="0"/>
                            </a:rPr>
                          </m:ctrlPr>
                        </m:dPr>
                        <m:e>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𝑫</m:t>
                              </m:r>
                            </m:e>
                            <m:sup>
                              <m:r>
                                <a:rPr lang="en-US" altLang="zh-CN" sz="2667" b="1" i="1">
                                  <a:solidFill>
                                    <a:srgbClr val="000000"/>
                                  </a:solidFill>
                                  <a:latin typeface="Cambria Math" panose="02040503050406030204" pitchFamily="18" charset="0"/>
                                </a:rPr>
                                <m:t>+</m:t>
                              </m:r>
                            </m:sup>
                          </m:sSup>
                          <m:r>
                            <a:rPr lang="en-US" altLang="zh-CN" sz="2667" b="1" i="1">
                              <a:solidFill>
                                <a:srgbClr val="000000"/>
                              </a:solidFill>
                              <a:latin typeface="Cambria Math" panose="02040503050406030204" pitchFamily="18" charset="0"/>
                            </a:rPr>
                            <m:t>→</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𝝉</m:t>
                              </m:r>
                            </m:e>
                            <m:sup>
                              <m:r>
                                <a:rPr lang="en-US" altLang="zh-CN" sz="2667" b="1" i="1">
                                  <a:solidFill>
                                    <a:srgbClr val="000000"/>
                                  </a:solidFill>
                                  <a:latin typeface="Cambria Math" panose="02040503050406030204" pitchFamily="18" charset="0"/>
                                </a:rPr>
                                <m:t>+</m:t>
                              </m:r>
                            </m:sup>
                          </m:sSup>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𝝂</m:t>
                              </m:r>
                            </m:e>
                            <m:sub>
                              <m:r>
                                <a:rPr lang="en-US" altLang="zh-CN" sz="2667" b="1" i="1">
                                  <a:solidFill>
                                    <a:srgbClr val="000000"/>
                                  </a:solidFill>
                                  <a:latin typeface="Cambria Math" panose="02040503050406030204" pitchFamily="18" charset="0"/>
                                </a:rPr>
                                <m:t>𝝉</m:t>
                              </m:r>
                            </m:sub>
                          </m:sSub>
                          <m:r>
                            <a:rPr lang="en-US" altLang="zh-CN" sz="2667" b="1" i="1">
                              <a:solidFill>
                                <a:srgbClr val="000000"/>
                              </a:solidFill>
                              <a:latin typeface="Cambria Math" panose="02040503050406030204" pitchFamily="18" charset="0"/>
                            </a:rPr>
                            <m:t>:  </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𝝁</m:t>
                              </m:r>
                            </m:e>
                            <m:sup>
                              <m:r>
                                <a:rPr lang="en-US" altLang="zh-CN" sz="2667" b="1" i="1">
                                  <a:solidFill>
                                    <a:srgbClr val="000000"/>
                                  </a:solidFill>
                                  <a:latin typeface="Cambria Math" panose="02040503050406030204" pitchFamily="18" charset="0"/>
                                </a:rPr>
                                <m:t>+</m:t>
                              </m:r>
                            </m:sup>
                          </m:sSup>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𝝂</m:t>
                              </m:r>
                            </m:e>
                            <m:sub>
                              <m:r>
                                <a:rPr lang="en-US" altLang="zh-CN" sz="2667" b="1" i="1">
                                  <a:solidFill>
                                    <a:srgbClr val="000000"/>
                                  </a:solidFill>
                                  <a:latin typeface="Cambria Math" panose="02040503050406030204" pitchFamily="18" charset="0"/>
                                </a:rPr>
                                <m:t>𝝁</m:t>
                              </m:r>
                            </m:sub>
                          </m:sSub>
                          <m:r>
                            <a:rPr lang="en-US" altLang="zh-CN" sz="2667" b="1" i="1">
                              <a:solidFill>
                                <a:srgbClr val="000000"/>
                              </a:solidFill>
                              <a:latin typeface="Cambria Math" panose="02040503050406030204" pitchFamily="18" charset="0"/>
                            </a:rPr>
                            <m:t>:  </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𝒆</m:t>
                              </m:r>
                            </m:e>
                            <m:sup>
                              <m:r>
                                <a:rPr lang="en-US" altLang="zh-CN" sz="2667" b="1" i="1">
                                  <a:solidFill>
                                    <a:srgbClr val="000000"/>
                                  </a:solidFill>
                                  <a:latin typeface="Cambria Math" panose="02040503050406030204" pitchFamily="18" charset="0"/>
                                </a:rPr>
                                <m:t>+</m:t>
                              </m:r>
                            </m:sup>
                          </m:sSup>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𝝂</m:t>
                              </m:r>
                            </m:e>
                            <m:sub>
                              <m:r>
                                <a:rPr lang="en-US" altLang="zh-CN" sz="2667" b="1" i="1">
                                  <a:solidFill>
                                    <a:srgbClr val="000000"/>
                                  </a:solidFill>
                                  <a:latin typeface="Cambria Math" panose="02040503050406030204" pitchFamily="18" charset="0"/>
                                </a:rPr>
                                <m:t>𝒆</m:t>
                              </m:r>
                            </m:sub>
                          </m:sSub>
                        </m:e>
                      </m:d>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𝟐</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𝟔𝟕</m:t>
                      </m:r>
                      <m:r>
                        <a:rPr lang="en-US" altLang="zh-CN" sz="2667" b="1" i="1">
                          <a:solidFill>
                            <a:srgbClr val="000000"/>
                          </a:solidFill>
                          <a:latin typeface="Cambria Math" panose="02040503050406030204" pitchFamily="18" charset="0"/>
                        </a:rPr>
                        <m:t>: </m:t>
                      </m:r>
                      <m:r>
                        <a:rPr lang="en-US" altLang="zh-CN" sz="2667" b="1" i="1">
                          <a:solidFill>
                            <a:srgbClr val="000000"/>
                          </a:solidFill>
                          <a:latin typeface="Cambria Math" panose="02040503050406030204" pitchFamily="18" charset="0"/>
                        </a:rPr>
                        <m:t>𝟏</m:t>
                      </m:r>
                      <m:r>
                        <a:rPr lang="en-US" altLang="zh-CN" sz="2667" b="1" i="1">
                          <a:solidFill>
                            <a:srgbClr val="000000"/>
                          </a:solidFill>
                          <a:latin typeface="Cambria Math" panose="02040503050406030204" pitchFamily="18" charset="0"/>
                        </a:rPr>
                        <m:t>: </m:t>
                      </m:r>
                      <m:r>
                        <a:rPr lang="en-US" altLang="zh-CN" sz="2667" b="1" i="1">
                          <a:solidFill>
                            <a:srgbClr val="000000"/>
                          </a:solidFill>
                          <a:latin typeface="Cambria Math" panose="02040503050406030204" pitchFamily="18" charset="0"/>
                        </a:rPr>
                        <m:t>𝟐</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𝟑𝟓</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𝟏</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𝟎</m:t>
                          </m:r>
                        </m:e>
                        <m:sup>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𝟓</m:t>
                          </m:r>
                        </m:sup>
                      </m:sSup>
                    </m:oMath>
                  </m:oMathPara>
                </a14:m>
                <a:endParaRPr lang="zh-CN" altLang="en-US" sz="2667" dirty="0"/>
              </a:p>
            </p:txBody>
          </p:sp>
        </mc:Choice>
        <mc:Fallback xmlns="">
          <p:sp>
            <p:nvSpPr>
              <p:cNvPr id="10" name="矩形 9">
                <a:extLst>
                  <a:ext uri="{FF2B5EF4-FFF2-40B4-BE49-F238E27FC236}">
                    <a16:creationId xmlns:a16="http://schemas.microsoft.com/office/drawing/2014/main" id="{0EB65C4C-96E3-CB42-AE5A-ECB0B0550469}"/>
                  </a:ext>
                </a:extLst>
              </p:cNvPr>
              <p:cNvSpPr>
                <a:spLocks noRot="1" noChangeAspect="1" noMove="1" noResize="1" noEditPoints="1" noAdjustHandles="1" noChangeArrowheads="1" noChangeShapeType="1" noTextEdit="1"/>
              </p:cNvSpPr>
              <p:nvPr/>
            </p:nvSpPr>
            <p:spPr>
              <a:xfrm>
                <a:off x="521791" y="3240167"/>
                <a:ext cx="8139536" cy="565283"/>
              </a:xfrm>
              <a:prstGeom prst="rect">
                <a:avLst/>
              </a:prstGeom>
              <a:blipFill>
                <a:blip r:embed="rId5"/>
                <a:stretch>
                  <a:fillRect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01AEE7B-D4F1-5B43-912E-EAF0161752DF}"/>
                  </a:ext>
                </a:extLst>
              </p:cNvPr>
              <p:cNvSpPr/>
              <p:nvPr/>
            </p:nvSpPr>
            <p:spPr>
              <a:xfrm>
                <a:off x="596598" y="3898262"/>
                <a:ext cx="8064195" cy="565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667" b="1" i="1">
                          <a:solidFill>
                            <a:srgbClr val="000000"/>
                          </a:solidFill>
                          <a:latin typeface="Cambria Math" panose="02040503050406030204" pitchFamily="18" charset="0"/>
                        </a:rPr>
                        <m:t>𝑹</m:t>
                      </m:r>
                      <m:d>
                        <m:dPr>
                          <m:ctrlPr>
                            <a:rPr lang="en-US" altLang="zh-CN" sz="2667" b="1" i="1">
                              <a:solidFill>
                                <a:srgbClr val="000000"/>
                              </a:solidFill>
                              <a:latin typeface="Cambria Math" panose="02040503050406030204" pitchFamily="18" charset="0"/>
                            </a:rPr>
                          </m:ctrlPr>
                        </m:dPr>
                        <m:e>
                          <m:sSubSup>
                            <m:sSubSupPr>
                              <m:ctrlPr>
                                <a:rPr lang="en-US" altLang="zh-CN" sz="2667" b="1" i="1">
                                  <a:solidFill>
                                    <a:srgbClr val="000000"/>
                                  </a:solidFill>
                                  <a:latin typeface="Cambria Math" panose="02040503050406030204" pitchFamily="18" charset="0"/>
                                </a:rPr>
                              </m:ctrlPr>
                            </m:sSubSupPr>
                            <m:e>
                              <m:r>
                                <a:rPr lang="en-US" altLang="zh-CN" sz="2667" b="1" i="1">
                                  <a:solidFill>
                                    <a:srgbClr val="000000"/>
                                  </a:solidFill>
                                  <a:latin typeface="Cambria Math" panose="02040503050406030204" pitchFamily="18" charset="0"/>
                                </a:rPr>
                                <m:t>𝑫</m:t>
                              </m:r>
                            </m:e>
                            <m:sub>
                              <m:r>
                                <a:rPr lang="en-US" altLang="zh-CN" sz="2667" b="1" i="1">
                                  <a:solidFill>
                                    <a:srgbClr val="000000"/>
                                  </a:solidFill>
                                  <a:latin typeface="Cambria Math" panose="02040503050406030204" pitchFamily="18" charset="0"/>
                                </a:rPr>
                                <m:t>𝒔</m:t>
                              </m:r>
                            </m:sub>
                            <m:sup>
                              <m:r>
                                <a:rPr lang="en-US" altLang="zh-CN" sz="2667" b="1" i="1">
                                  <a:solidFill>
                                    <a:srgbClr val="000000"/>
                                  </a:solidFill>
                                  <a:latin typeface="Cambria Math" panose="02040503050406030204" pitchFamily="18" charset="0"/>
                                </a:rPr>
                                <m:t>+</m:t>
                              </m:r>
                            </m:sup>
                          </m:sSubSup>
                          <m:r>
                            <a:rPr lang="en-US" altLang="zh-CN" sz="2667" b="1" i="1">
                              <a:solidFill>
                                <a:srgbClr val="000000"/>
                              </a:solidFill>
                              <a:latin typeface="Cambria Math" panose="02040503050406030204" pitchFamily="18" charset="0"/>
                            </a:rPr>
                            <m:t>→</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𝝉</m:t>
                              </m:r>
                            </m:e>
                            <m:sup>
                              <m:r>
                                <a:rPr lang="en-US" altLang="zh-CN" sz="2667" b="1" i="1">
                                  <a:solidFill>
                                    <a:srgbClr val="000000"/>
                                  </a:solidFill>
                                  <a:latin typeface="Cambria Math" panose="02040503050406030204" pitchFamily="18" charset="0"/>
                                </a:rPr>
                                <m:t>+</m:t>
                              </m:r>
                            </m:sup>
                          </m:sSup>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𝝂</m:t>
                              </m:r>
                            </m:e>
                            <m:sub>
                              <m:r>
                                <a:rPr lang="en-US" altLang="zh-CN" sz="2667" b="1" i="1">
                                  <a:solidFill>
                                    <a:srgbClr val="000000"/>
                                  </a:solidFill>
                                  <a:latin typeface="Cambria Math" panose="02040503050406030204" pitchFamily="18" charset="0"/>
                                </a:rPr>
                                <m:t>𝝉</m:t>
                              </m:r>
                            </m:sub>
                          </m:sSub>
                          <m:r>
                            <a:rPr lang="en-US" altLang="zh-CN" sz="2667" b="1" i="1">
                              <a:solidFill>
                                <a:srgbClr val="000000"/>
                              </a:solidFill>
                              <a:latin typeface="Cambria Math" panose="02040503050406030204" pitchFamily="18" charset="0"/>
                            </a:rPr>
                            <m:t>:  </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𝝁</m:t>
                              </m:r>
                            </m:e>
                            <m:sup>
                              <m:r>
                                <a:rPr lang="en-US" altLang="zh-CN" sz="2667" b="1" i="1">
                                  <a:solidFill>
                                    <a:srgbClr val="000000"/>
                                  </a:solidFill>
                                  <a:latin typeface="Cambria Math" panose="02040503050406030204" pitchFamily="18" charset="0"/>
                                </a:rPr>
                                <m:t>+</m:t>
                              </m:r>
                            </m:sup>
                          </m:sSup>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𝝂</m:t>
                              </m:r>
                            </m:e>
                            <m:sub>
                              <m:r>
                                <a:rPr lang="en-US" altLang="zh-CN" sz="2667" b="1" i="1">
                                  <a:solidFill>
                                    <a:srgbClr val="000000"/>
                                  </a:solidFill>
                                  <a:latin typeface="Cambria Math" panose="02040503050406030204" pitchFamily="18" charset="0"/>
                                </a:rPr>
                                <m:t>𝝁</m:t>
                              </m:r>
                            </m:sub>
                          </m:sSub>
                          <m:r>
                            <a:rPr lang="en-US" altLang="zh-CN" sz="2667" b="1" i="1">
                              <a:solidFill>
                                <a:srgbClr val="000000"/>
                              </a:solidFill>
                              <a:latin typeface="Cambria Math" panose="02040503050406030204" pitchFamily="18" charset="0"/>
                            </a:rPr>
                            <m:t>: </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𝒆</m:t>
                              </m:r>
                            </m:e>
                            <m:sup>
                              <m:r>
                                <a:rPr lang="en-US" altLang="zh-CN" sz="2667" b="1" i="1">
                                  <a:solidFill>
                                    <a:srgbClr val="000000"/>
                                  </a:solidFill>
                                  <a:latin typeface="Cambria Math" panose="02040503050406030204" pitchFamily="18" charset="0"/>
                                </a:rPr>
                                <m:t>+</m:t>
                              </m:r>
                            </m:sup>
                          </m:sSup>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𝝂</m:t>
                              </m:r>
                            </m:e>
                            <m:sub>
                              <m:r>
                                <a:rPr lang="en-US" altLang="zh-CN" sz="2667" b="1" i="1">
                                  <a:solidFill>
                                    <a:srgbClr val="000000"/>
                                  </a:solidFill>
                                  <a:latin typeface="Cambria Math" panose="02040503050406030204" pitchFamily="18" charset="0"/>
                                </a:rPr>
                                <m:t>𝒆</m:t>
                              </m:r>
                            </m:sub>
                          </m:sSub>
                        </m:e>
                      </m:d>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𝟗</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𝟕𝟓</m:t>
                      </m:r>
                      <m:r>
                        <a:rPr lang="en-US" altLang="zh-CN" sz="2667" b="1" i="1">
                          <a:solidFill>
                            <a:srgbClr val="000000"/>
                          </a:solidFill>
                          <a:latin typeface="Cambria Math" panose="02040503050406030204" pitchFamily="18" charset="0"/>
                        </a:rPr>
                        <m:t>: </m:t>
                      </m:r>
                      <m:r>
                        <a:rPr lang="en-US" altLang="zh-CN" sz="2667" b="1" i="1">
                          <a:solidFill>
                            <a:srgbClr val="000000"/>
                          </a:solidFill>
                          <a:latin typeface="Cambria Math" panose="02040503050406030204" pitchFamily="18" charset="0"/>
                        </a:rPr>
                        <m:t>𝟏</m:t>
                      </m:r>
                      <m:r>
                        <a:rPr lang="en-US" altLang="zh-CN" sz="2667" b="1" i="1">
                          <a:solidFill>
                            <a:srgbClr val="000000"/>
                          </a:solidFill>
                          <a:latin typeface="Cambria Math" panose="02040503050406030204" pitchFamily="18" charset="0"/>
                        </a:rPr>
                        <m:t>: </m:t>
                      </m:r>
                      <m:r>
                        <a:rPr lang="en-US" altLang="zh-CN" sz="2667" b="1" i="1">
                          <a:solidFill>
                            <a:srgbClr val="000000"/>
                          </a:solidFill>
                          <a:latin typeface="Cambria Math" panose="02040503050406030204" pitchFamily="18" charset="0"/>
                        </a:rPr>
                        <m:t>𝟐</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𝟑𝟓</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𝟏</m:t>
                      </m:r>
                      <m:sSup>
                        <m:sSupPr>
                          <m:ctrlPr>
                            <a:rPr lang="en-US" altLang="zh-CN" sz="2667" b="1" i="1">
                              <a:solidFill>
                                <a:srgbClr val="000000"/>
                              </a:solidFill>
                              <a:latin typeface="Cambria Math" panose="02040503050406030204" pitchFamily="18" charset="0"/>
                            </a:rPr>
                          </m:ctrlPr>
                        </m:sSupPr>
                        <m:e>
                          <m:r>
                            <a:rPr lang="en-US" altLang="zh-CN" sz="2667" b="1" i="1">
                              <a:solidFill>
                                <a:srgbClr val="000000"/>
                              </a:solidFill>
                              <a:latin typeface="Cambria Math" panose="02040503050406030204" pitchFamily="18" charset="0"/>
                            </a:rPr>
                            <m:t>𝟎</m:t>
                          </m:r>
                        </m:e>
                        <m:sup>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𝟓</m:t>
                          </m:r>
                        </m:sup>
                      </m:sSup>
                    </m:oMath>
                  </m:oMathPara>
                </a14:m>
                <a:endParaRPr lang="zh-CN" altLang="en-US" sz="2667" dirty="0"/>
              </a:p>
            </p:txBody>
          </p:sp>
        </mc:Choice>
        <mc:Fallback xmlns="">
          <p:sp>
            <p:nvSpPr>
              <p:cNvPr id="11" name="矩形 10">
                <a:extLst>
                  <a:ext uri="{FF2B5EF4-FFF2-40B4-BE49-F238E27FC236}">
                    <a16:creationId xmlns:a16="http://schemas.microsoft.com/office/drawing/2014/main" id="{501AEE7B-D4F1-5B43-912E-EAF0161752DF}"/>
                  </a:ext>
                </a:extLst>
              </p:cNvPr>
              <p:cNvSpPr>
                <a:spLocks noRot="1" noChangeAspect="1" noMove="1" noResize="1" noEditPoints="1" noAdjustHandles="1" noChangeArrowheads="1" noChangeShapeType="1" noTextEdit="1"/>
              </p:cNvSpPr>
              <p:nvPr/>
            </p:nvSpPr>
            <p:spPr>
              <a:xfrm>
                <a:off x="596598" y="3898262"/>
                <a:ext cx="8064195" cy="565283"/>
              </a:xfrm>
              <a:prstGeom prst="rect">
                <a:avLst/>
              </a:prstGeom>
              <a:blipFill>
                <a:blip r:embed="rId6"/>
                <a:stretch>
                  <a:fillRect b="-15217"/>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0EF40019-7507-254C-BC1E-A37867A696CC}"/>
              </a:ext>
            </a:extLst>
          </p:cNvPr>
          <p:cNvSpPr/>
          <p:nvPr/>
        </p:nvSpPr>
        <p:spPr>
          <a:xfrm>
            <a:off x="201651" y="2611643"/>
            <a:ext cx="3747180" cy="502766"/>
          </a:xfrm>
          <a:prstGeom prst="rect">
            <a:avLst/>
          </a:prstGeom>
        </p:spPr>
        <p:txBody>
          <a:bodyPr wrap="square">
            <a:spAutoFit/>
          </a:bodyPr>
          <a:lstStyle/>
          <a:p>
            <a:r>
              <a:rPr lang="en-US" altLang="zh-CN" sz="2667" b="1" dirty="0">
                <a:solidFill>
                  <a:srgbClr val="0432FF"/>
                </a:solidFill>
                <a:latin typeface="Times New Roman" panose="02020603050405020304" pitchFamily="18" charset="0"/>
                <a:cs typeface="Times New Roman" panose="02020603050405020304" pitchFamily="18" charset="0"/>
              </a:rPr>
              <a:t>Expectations in the SM:</a:t>
            </a:r>
            <a:endParaRPr lang="zh-CN" altLang="en-US" sz="2667" dirty="0">
              <a:solidFill>
                <a:srgbClr val="0432FF"/>
              </a:solidFill>
            </a:endParaRPr>
          </a:p>
        </p:txBody>
      </p:sp>
    </p:spTree>
    <p:extLst>
      <p:ext uri="{BB962C8B-B14F-4D97-AF65-F5344CB8AC3E}">
        <p14:creationId xmlns:p14="http://schemas.microsoft.com/office/powerpoint/2010/main" val="389000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E78F9D2-79DE-0FE0-48C3-2D196A32670F}"/>
              </a:ext>
            </a:extLst>
          </p:cNvPr>
          <p:cNvSpPr>
            <a:spLocks noGrp="1"/>
          </p:cNvSpPr>
          <p:nvPr>
            <p:ph type="sldNum" sz="quarter" idx="12"/>
          </p:nvPr>
        </p:nvSpPr>
        <p:spPr/>
        <p:txBody>
          <a:bodyPr/>
          <a:lstStyle/>
          <a:p>
            <a:fld id="{EE9F59AE-630A-460B-A6BC-38F7F70D14DE}" type="slidenum">
              <a:rPr lang="zh-CN" altLang="en-US" smtClean="0"/>
              <a:t>11</a:t>
            </a:fld>
            <a:endParaRPr lang="zh-CN" altLang="en-US"/>
          </a:p>
        </p:txBody>
      </p:sp>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F0AB0D53-DAE3-B6A5-B401-9E3479731A06}"/>
                  </a:ext>
                </a:extLst>
              </p:cNvPr>
              <p:cNvSpPr/>
              <p:nvPr/>
            </p:nvSpPr>
            <p:spPr>
              <a:xfrm>
                <a:off x="132032" y="831096"/>
                <a:ext cx="8931740" cy="502766"/>
              </a:xfrm>
              <a:prstGeom prst="rect">
                <a:avLst/>
              </a:prstGeom>
            </p:spPr>
            <p:txBody>
              <a:bodyPr wrap="none">
                <a:spAutoFit/>
              </a:bodyPr>
              <a:lstStyle/>
              <a:p>
                <a:r>
                  <a:rPr lang="en-US" altLang="zh-CN" sz="2667" b="1" dirty="0">
                    <a:latin typeface="Times New Roman" panose="02020603050405020304" pitchFamily="18" charset="0"/>
                    <a:ea typeface="Microsoft YaHei" panose="020B0503020204020204" pitchFamily="34" charset="-122"/>
                    <a:cs typeface="Times New Roman" panose="02020603050405020304" pitchFamily="18" charset="0"/>
                  </a:rPr>
                  <a:t>Taking</a:t>
                </a:r>
                <a:r>
                  <a:rPr lang="en-US" altLang="zh-CN" sz="2667" dirty="0">
                    <a:latin typeface="Times New Roman" panose="02020603050405020304" pitchFamily="18" charset="0"/>
                    <a:ea typeface="Microsoft YaHei" panose="020B0503020204020204" pitchFamily="34" charset="-122"/>
                    <a:cs typeface="Times New Roman" panose="02020603050405020304" pitchFamily="18" charset="0"/>
                  </a:rPr>
                  <a:t> </a:t>
                </a:r>
                <a14:m>
                  <m:oMath xmlns:m="http://schemas.openxmlformats.org/officeDocument/2006/math">
                    <m:d>
                      <m:dPr>
                        <m:begChr m:val="|"/>
                        <m:endChr m:val="|"/>
                        <m:ctrlPr>
                          <a:rPr lang="en-US" altLang="zh-CN" sz="2667" b="1" i="1">
                            <a:latin typeface="Cambria Math" panose="02040503050406030204" pitchFamily="18" charset="0"/>
                          </a:rPr>
                        </m:ctrlPr>
                      </m:dPr>
                      <m:e>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𝑽</m:t>
                            </m:r>
                          </m:e>
                          <m:sub>
                            <m:r>
                              <a:rPr lang="en-US" altLang="zh-CN" sz="2667" b="1" i="1">
                                <a:latin typeface="Cambria Math" panose="02040503050406030204" pitchFamily="18" charset="0"/>
                              </a:rPr>
                              <m:t>𝒄𝒔</m:t>
                            </m:r>
                          </m:sub>
                        </m:sSub>
                      </m:e>
                    </m:d>
                    <m:r>
                      <a:rPr lang="en-US" altLang="zh-CN" sz="2667" b="1" i="1">
                        <a:latin typeface="Cambria Math" panose="02040503050406030204" pitchFamily="18" charset="0"/>
                      </a:rPr>
                      <m:t>=</m:t>
                    </m:r>
                    <m:r>
                      <a:rPr lang="en-US" altLang="zh-CN" sz="2667" b="1" i="1">
                        <a:latin typeface="Cambria Math" panose="02040503050406030204" pitchFamily="18" charset="0"/>
                      </a:rPr>
                      <m:t>𝟎</m:t>
                    </m:r>
                    <m:r>
                      <a:rPr lang="en-US" altLang="zh-CN" sz="2667" b="1" i="1">
                        <a:latin typeface="Cambria Math" panose="02040503050406030204" pitchFamily="18" charset="0"/>
                      </a:rPr>
                      <m:t>.</m:t>
                    </m:r>
                    <m:r>
                      <a:rPr lang="en-US" altLang="zh-CN" sz="2667" b="1" i="1">
                        <a:latin typeface="Cambria Math" panose="02040503050406030204" pitchFamily="18" charset="0"/>
                      </a:rPr>
                      <m:t>𝟗𝟕𝟑𝟐𝟎</m:t>
                    </m:r>
                    <m:r>
                      <a:rPr lang="en-US" altLang="zh-CN" sz="2667" b="1" i="1">
                        <a:latin typeface="Cambria Math" panose="02040503050406030204" pitchFamily="18" charset="0"/>
                      </a:rPr>
                      <m:t>±</m:t>
                    </m:r>
                    <m:r>
                      <a:rPr lang="en-US" altLang="zh-CN" sz="2667" b="1" i="1">
                        <a:latin typeface="Cambria Math" panose="02040503050406030204" pitchFamily="18" charset="0"/>
                      </a:rPr>
                      <m:t>𝟎</m:t>
                    </m:r>
                    <m:r>
                      <a:rPr lang="en-US" altLang="zh-CN" sz="2667" b="0" i="1">
                        <a:latin typeface="Cambria Math" panose="02040503050406030204" pitchFamily="18" charset="0"/>
                      </a:rPr>
                      <m:t>.</m:t>
                    </m:r>
                    <m:r>
                      <a:rPr lang="en-US" altLang="zh-CN" sz="2667" b="1" i="0">
                        <a:latin typeface="Cambria Math" panose="02040503050406030204" pitchFamily="18" charset="0"/>
                      </a:rPr>
                      <m:t>𝟎𝟎𝟎𝟏</m:t>
                    </m:r>
                    <m:r>
                      <a:rPr lang="en-US" altLang="zh-CN" sz="2667" b="1" i="1" smtClean="0">
                        <a:latin typeface="Cambria Math" panose="02040503050406030204" pitchFamily="18" charset="0"/>
                      </a:rPr>
                      <m:t>𝟏</m:t>
                    </m:r>
                    <m:r>
                      <a:rPr lang="en-US" altLang="zh-CN" sz="2667" b="1" i="1">
                        <a:latin typeface="Cambria Math" panose="02040503050406030204" pitchFamily="18" charset="0"/>
                      </a:rPr>
                      <m:t> </m:t>
                    </m:r>
                  </m:oMath>
                </a14:m>
                <a:r>
                  <a:rPr lang="en-US" altLang="zh-CN" sz="2667" b="1" dirty="0">
                    <a:latin typeface="Times New Roman" panose="02020603050405020304" pitchFamily="18" charset="0"/>
                    <a:ea typeface="Microsoft YaHei" panose="020B0503020204020204" pitchFamily="34" charset="-122"/>
                    <a:cs typeface="Times New Roman" panose="02020603050405020304" pitchFamily="18" charset="0"/>
                  </a:rPr>
                  <a:t>[1] from SM global fit:</a:t>
                </a:r>
                <a:endParaRPr lang="zh-CN" altLang="en-US" sz="2667" dirty="0">
                  <a:latin typeface="Times New Roman" panose="02020603050405020304" pitchFamily="18" charset="0"/>
                  <a:ea typeface="Microsoft YaHei" panose="020B0503020204020204" pitchFamily="34" charset="-122"/>
                  <a:cs typeface="Times New Roman" panose="02020603050405020304" pitchFamily="18" charset="0"/>
                </a:endParaRPr>
              </a:p>
            </p:txBody>
          </p:sp>
        </mc:Choice>
        <mc:Fallback>
          <p:sp>
            <p:nvSpPr>
              <p:cNvPr id="6" name="矩形 5">
                <a:extLst>
                  <a:ext uri="{FF2B5EF4-FFF2-40B4-BE49-F238E27FC236}">
                    <a16:creationId xmlns:a16="http://schemas.microsoft.com/office/drawing/2014/main" id="{F0AB0D53-DAE3-B6A5-B401-9E3479731A06}"/>
                  </a:ext>
                </a:extLst>
              </p:cNvPr>
              <p:cNvSpPr>
                <a:spLocks noRot="1" noChangeAspect="1" noMove="1" noResize="1" noEditPoints="1" noAdjustHandles="1" noChangeArrowheads="1" noChangeShapeType="1" noTextEdit="1"/>
              </p:cNvSpPr>
              <p:nvPr/>
            </p:nvSpPr>
            <p:spPr>
              <a:xfrm>
                <a:off x="132032" y="831096"/>
                <a:ext cx="8931740" cy="502766"/>
              </a:xfrm>
              <a:prstGeom prst="rect">
                <a:avLst/>
              </a:prstGeom>
              <a:blipFill>
                <a:blip r:embed="rId2"/>
                <a:stretch>
                  <a:fillRect l="-1278" t="-12195" r="-426" b="-292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485D1A1-C7C1-7DAC-27AC-33BFAA6C3BB6}"/>
                  </a:ext>
                </a:extLst>
              </p:cNvPr>
              <p:cNvSpPr txBox="1"/>
              <p:nvPr/>
            </p:nvSpPr>
            <p:spPr>
              <a:xfrm>
                <a:off x="0" y="71527"/>
                <a:ext cx="4950213" cy="666786"/>
              </a:xfrm>
              <a:prstGeom prst="rect">
                <a:avLst/>
              </a:prstGeom>
              <a:noFill/>
            </p:spPr>
            <p:txBody>
              <a:bodyPr wrap="square">
                <a:spAutoFit/>
              </a:bodyPr>
              <a:lstStyle/>
              <a:p>
                <a:r>
                  <a:rPr lang="en-US" altLang="zh-CN" sz="3733" b="1" dirty="0">
                    <a:solidFill>
                      <a:srgbClr val="0432FF"/>
                    </a:solidFill>
                    <a:latin typeface="Times New Roman" panose="02020603050405020304" pitchFamily="18" charset="0"/>
                    <a:cs typeface="Times New Roman" panose="02020603050405020304" pitchFamily="18" charset="0"/>
                  </a:rPr>
                  <a:t>Comparison of </a:t>
                </a:r>
                <a14:m>
                  <m:oMath xmlns:m="http://schemas.openxmlformats.org/officeDocument/2006/math">
                    <m:sSub>
                      <m:sSubPr>
                        <m:ctrlPr>
                          <a:rPr lang="en-US" altLang="zh-CN" sz="3200" b="1" i="1">
                            <a:solidFill>
                              <a:srgbClr val="0432FF"/>
                            </a:solidFill>
                            <a:latin typeface="Cambria Math" panose="02040503050406030204" pitchFamily="18" charset="0"/>
                          </a:rPr>
                        </m:ctrlPr>
                      </m:sSubPr>
                      <m:e>
                        <m:r>
                          <a:rPr lang="en-US" altLang="zh-CN" sz="3200" b="1" i="1">
                            <a:solidFill>
                              <a:srgbClr val="0432FF"/>
                            </a:solidFill>
                            <a:latin typeface="Cambria Math" panose="02040503050406030204" pitchFamily="18" charset="0"/>
                          </a:rPr>
                          <m:t>𝒇</m:t>
                        </m:r>
                      </m:e>
                      <m:sub>
                        <m:sSubSup>
                          <m:sSubSupPr>
                            <m:ctrlPr>
                              <a:rPr lang="en-US" altLang="zh-CN" sz="3200" b="1" i="1">
                                <a:solidFill>
                                  <a:srgbClr val="0432FF"/>
                                </a:solidFill>
                                <a:latin typeface="Cambria Math" panose="02040503050406030204" pitchFamily="18" charset="0"/>
                              </a:rPr>
                            </m:ctrlPr>
                          </m:sSubSupPr>
                          <m:e>
                            <m:r>
                              <a:rPr lang="en-US" altLang="zh-CN" sz="3200" b="1" i="1">
                                <a:solidFill>
                                  <a:srgbClr val="0432FF"/>
                                </a:solidFill>
                                <a:latin typeface="Cambria Math" panose="02040503050406030204" pitchFamily="18" charset="0"/>
                              </a:rPr>
                              <m:t>𝑫</m:t>
                            </m:r>
                          </m:e>
                          <m:sub>
                            <m:r>
                              <a:rPr lang="en-US" altLang="zh-CN" sz="3200" b="1" i="1">
                                <a:solidFill>
                                  <a:srgbClr val="0432FF"/>
                                </a:solidFill>
                                <a:latin typeface="Cambria Math" panose="02040503050406030204" pitchFamily="18" charset="0"/>
                              </a:rPr>
                              <m:t>𝒔</m:t>
                            </m:r>
                          </m:sub>
                          <m:sup>
                            <m:r>
                              <a:rPr lang="en-US" altLang="zh-CN" sz="3200" b="1" i="1">
                                <a:solidFill>
                                  <a:srgbClr val="0432FF"/>
                                </a:solidFill>
                                <a:latin typeface="Cambria Math" panose="02040503050406030204" pitchFamily="18" charset="0"/>
                              </a:rPr>
                              <m:t>+</m:t>
                            </m:r>
                          </m:sup>
                        </m:sSubSup>
                      </m:sub>
                    </m:sSub>
                  </m:oMath>
                </a14:m>
                <a:endParaRPr lang="zh-CN" altLang="en-US" sz="3600" b="1" dirty="0">
                  <a:solidFill>
                    <a:srgbClr val="0432FF"/>
                  </a:solidFill>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C485D1A1-C7C1-7DAC-27AC-33BFAA6C3BB6}"/>
                  </a:ext>
                </a:extLst>
              </p:cNvPr>
              <p:cNvSpPr txBox="1">
                <a:spLocks noRot="1" noChangeAspect="1" noMove="1" noResize="1" noEditPoints="1" noAdjustHandles="1" noChangeArrowheads="1" noChangeShapeType="1" noTextEdit="1"/>
              </p:cNvSpPr>
              <p:nvPr/>
            </p:nvSpPr>
            <p:spPr>
              <a:xfrm>
                <a:off x="0" y="71527"/>
                <a:ext cx="4950213" cy="666786"/>
              </a:xfrm>
              <a:prstGeom prst="rect">
                <a:avLst/>
              </a:prstGeom>
              <a:blipFill>
                <a:blip r:embed="rId3"/>
                <a:stretch>
                  <a:fillRect l="-4103" t="-20370" b="-27778"/>
                </a:stretch>
              </a:blipFill>
            </p:spPr>
            <p:txBody>
              <a:bodyPr/>
              <a:lstStyle/>
              <a:p>
                <a:r>
                  <a:rPr lang="zh-CN" altLang="en-US">
                    <a:noFill/>
                  </a:rPr>
                  <a:t> </a:t>
                </a:r>
              </a:p>
            </p:txBody>
          </p:sp>
        </mc:Fallback>
      </mc:AlternateContent>
      <p:cxnSp>
        <p:nvCxnSpPr>
          <p:cNvPr id="11" name="直线连接符 10">
            <a:extLst>
              <a:ext uri="{FF2B5EF4-FFF2-40B4-BE49-F238E27FC236}">
                <a16:creationId xmlns:a16="http://schemas.microsoft.com/office/drawing/2014/main" id="{2127D05A-7083-E876-DDC5-410C9113EAD0}"/>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23ADCC38-8988-9D68-1E41-EAD9336707E7}"/>
              </a:ext>
            </a:extLst>
          </p:cNvPr>
          <p:cNvSpPr/>
          <p:nvPr/>
        </p:nvSpPr>
        <p:spPr>
          <a:xfrm>
            <a:off x="9262571" y="1608196"/>
            <a:ext cx="2743200" cy="913199"/>
          </a:xfrm>
          <a:prstGeom prst="rect">
            <a:avLst/>
          </a:prstGeom>
        </p:spPr>
        <p:txBody>
          <a:bodyPr wrap="square">
            <a:spAutoFit/>
          </a:bodyPr>
          <a:lstStyle/>
          <a:p>
            <a:r>
              <a:rPr lang="en-US" altLang="zh-CN" sz="2667" b="1" dirty="0">
                <a:solidFill>
                  <a:srgbClr val="0432FF"/>
                </a:solidFill>
                <a:latin typeface="Times New Roman" panose="02020603050405020304" pitchFamily="18" charset="0"/>
                <a:cs typeface="Times New Roman" panose="02020603050405020304" pitchFamily="18" charset="0"/>
              </a:rPr>
              <a:t>Theorical precision: 0.2%.</a:t>
            </a:r>
            <a:endParaRPr lang="zh-CN" altLang="en-US" sz="2667" b="1" dirty="0">
              <a:solidFill>
                <a:srgbClr val="0432FF"/>
              </a:solidFill>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DB1CB66F-192F-2072-5F80-A9AE669EB712}"/>
              </a:ext>
            </a:extLst>
          </p:cNvPr>
          <p:cNvSpPr/>
          <p:nvPr/>
        </p:nvSpPr>
        <p:spPr>
          <a:xfrm>
            <a:off x="9128281" y="3690779"/>
            <a:ext cx="2743200" cy="913199"/>
          </a:xfrm>
          <a:prstGeom prst="rect">
            <a:avLst/>
          </a:prstGeom>
        </p:spPr>
        <p:txBody>
          <a:bodyPr wrap="square">
            <a:spAutoFit/>
          </a:bodyPr>
          <a:lstStyle/>
          <a:p>
            <a:r>
              <a:rPr lang="en-US" altLang="zh-CN" sz="2667" b="1" dirty="0">
                <a:solidFill>
                  <a:srgbClr val="FF0000"/>
                </a:solidFill>
                <a:latin typeface="Times New Roman" panose="02020603050405020304" pitchFamily="18" charset="0"/>
                <a:cs typeface="Times New Roman" panose="02020603050405020304" pitchFamily="18" charset="0"/>
              </a:rPr>
              <a:t>Experimental precision: 1.0%.</a:t>
            </a:r>
            <a:endParaRPr lang="zh-CN" altLang="en-US" sz="2667" b="1" dirty="0">
              <a:solidFill>
                <a:srgbClr val="FF0000"/>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2DB05BB5-7959-1CC5-3A72-F0F3B4D2A379}"/>
              </a:ext>
            </a:extLst>
          </p:cNvPr>
          <p:cNvSpPr/>
          <p:nvPr/>
        </p:nvSpPr>
        <p:spPr>
          <a:xfrm>
            <a:off x="78516" y="6509474"/>
            <a:ext cx="7005769" cy="276999"/>
          </a:xfrm>
          <a:prstGeom prst="rect">
            <a:avLst/>
          </a:prstGeom>
        </p:spPr>
        <p:txBody>
          <a:bodyPr wrap="square">
            <a:spAutoFit/>
          </a:bodyPr>
          <a:lstStyle/>
          <a:p>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[1] P. A. </a:t>
            </a:r>
            <a:r>
              <a:rPr lang="en-US" altLang="zh-CN" sz="1200" b="1" dirty="0" err="1">
                <a:latin typeface="Times New Roman" panose="02020603050405020304" pitchFamily="18" charset="0"/>
                <a:ea typeface="SimSun" panose="02010600030101010101" pitchFamily="2" charset="-122"/>
                <a:cs typeface="Times New Roman" panose="02020603050405020304" pitchFamily="18" charset="0"/>
              </a:rPr>
              <a:t>Zyla</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b="1" i="1" dirty="0">
                <a:latin typeface="Times New Roman" panose="02020603050405020304" pitchFamily="18" charset="0"/>
                <a:ea typeface="SimSun" panose="02010600030101010101" pitchFamily="2" charset="-122"/>
                <a:cs typeface="Times New Roman" panose="02020603050405020304" pitchFamily="18" charset="0"/>
              </a:rPr>
              <a:t>et al. </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(Particle Data Group), Prog. </a:t>
            </a:r>
            <a:r>
              <a:rPr lang="en-US" altLang="zh-CN" sz="1200" b="1" dirty="0" err="1">
                <a:latin typeface="Times New Roman" panose="02020603050405020304" pitchFamily="18" charset="0"/>
                <a:ea typeface="SimSun" panose="02010600030101010101" pitchFamily="2" charset="-122"/>
                <a:cs typeface="Times New Roman" panose="02020603050405020304" pitchFamily="18" charset="0"/>
              </a:rPr>
              <a:t>Theor</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 Exp. Phys. 2020, 083C01 (2020) and 2021 update.</a:t>
            </a:r>
          </a:p>
        </p:txBody>
      </p:sp>
      <p:pic>
        <p:nvPicPr>
          <p:cNvPr id="9" name="图片 8">
            <a:extLst>
              <a:ext uri="{FF2B5EF4-FFF2-40B4-BE49-F238E27FC236}">
                <a16:creationId xmlns:a16="http://schemas.microsoft.com/office/drawing/2014/main" id="{D73D562F-C6C9-9ADD-B38B-9743246ADE28}"/>
              </a:ext>
            </a:extLst>
          </p:cNvPr>
          <p:cNvPicPr>
            <a:picLocks noChangeAspect="1"/>
          </p:cNvPicPr>
          <p:nvPr/>
        </p:nvPicPr>
        <p:blipFill>
          <a:blip r:embed="rId4"/>
          <a:stretch>
            <a:fillRect/>
          </a:stretch>
        </p:blipFill>
        <p:spPr>
          <a:xfrm>
            <a:off x="1715365" y="1497483"/>
            <a:ext cx="6773727" cy="5041429"/>
          </a:xfrm>
          <a:prstGeom prst="rect">
            <a:avLst/>
          </a:prstGeom>
        </p:spPr>
      </p:pic>
    </p:spTree>
    <p:extLst>
      <p:ext uri="{BB962C8B-B14F-4D97-AF65-F5344CB8AC3E}">
        <p14:creationId xmlns:p14="http://schemas.microsoft.com/office/powerpoint/2010/main" val="44169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F817B2C-86C2-6449-20CD-80AE214C5347}"/>
              </a:ext>
            </a:extLst>
          </p:cNvPr>
          <p:cNvSpPr>
            <a:spLocks noGrp="1"/>
          </p:cNvSpPr>
          <p:nvPr>
            <p:ph type="sldNum" sz="quarter" idx="12"/>
          </p:nvPr>
        </p:nvSpPr>
        <p:spPr/>
        <p:txBody>
          <a:bodyPr/>
          <a:lstStyle/>
          <a:p>
            <a:fld id="{EE9F59AE-630A-460B-A6BC-38F7F70D14DE}" type="slidenum">
              <a:rPr lang="zh-CN" altLang="en-US" smtClean="0"/>
              <a:t>12</a:t>
            </a:fld>
            <a:endParaRPr lang="zh-CN" altLang="en-US"/>
          </a:p>
        </p:txBody>
      </p:sp>
      <p:sp>
        <p:nvSpPr>
          <p:cNvPr id="5" name="矩形 4">
            <a:extLst>
              <a:ext uri="{FF2B5EF4-FFF2-40B4-BE49-F238E27FC236}">
                <a16:creationId xmlns:a16="http://schemas.microsoft.com/office/drawing/2014/main" id="{4B585F88-CE80-0E2F-4595-04E26144232D}"/>
              </a:ext>
            </a:extLst>
          </p:cNvPr>
          <p:cNvSpPr/>
          <p:nvPr/>
        </p:nvSpPr>
        <p:spPr>
          <a:xfrm>
            <a:off x="1" y="6422582"/>
            <a:ext cx="9210582" cy="584775"/>
          </a:xfrm>
          <a:prstGeom prst="rect">
            <a:avLst/>
          </a:prstGeom>
        </p:spPr>
        <p:txBody>
          <a:bodyPr wrap="square">
            <a:spAutoFit/>
          </a:bodyPr>
          <a:lstStyle/>
          <a:p>
            <a:r>
              <a:rPr lang="en-US" altLang="zh-CN" sz="1600" b="1" dirty="0">
                <a:latin typeface="Times New Roman" panose="02020603050405020304" pitchFamily="18" charset="0"/>
                <a:ea typeface="SimSun" panose="02010600030101010101" pitchFamily="2" charset="-122"/>
                <a:cs typeface="Times New Roman" panose="02020603050405020304" pitchFamily="18" charset="0"/>
              </a:rPr>
              <a:t>[1] Y. Aoki </a:t>
            </a:r>
            <a:r>
              <a:rPr lang="en-US" altLang="zh-CN" sz="1600" b="1" i="1" dirty="0">
                <a:latin typeface="Times New Roman" panose="02020603050405020304" pitchFamily="18" charset="0"/>
                <a:ea typeface="SimSun" panose="02010600030101010101" pitchFamily="2" charset="-122"/>
                <a:cs typeface="Times New Roman" panose="02020603050405020304" pitchFamily="18" charset="0"/>
              </a:rPr>
              <a:t>et al. </a:t>
            </a:r>
            <a:r>
              <a:rPr lang="en-US" altLang="zh-CN" sz="1600" b="1"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600" b="1" dirty="0" err="1">
                <a:latin typeface="Times New Roman" panose="02020603050405020304" pitchFamily="18" charset="0"/>
                <a:ea typeface="SimSun" panose="02010600030101010101" pitchFamily="2" charset="-122"/>
                <a:cs typeface="Times New Roman" panose="02020603050405020304" pitchFamily="18" charset="0"/>
              </a:rPr>
              <a:t>Flavour</a:t>
            </a:r>
            <a:r>
              <a:rPr lang="en-US" altLang="zh-CN" sz="1600" b="1" dirty="0">
                <a:latin typeface="Times New Roman" panose="02020603050405020304" pitchFamily="18" charset="0"/>
                <a:ea typeface="SimSun" panose="02010600030101010101" pitchFamily="2" charset="-122"/>
                <a:cs typeface="Times New Roman" panose="02020603050405020304" pitchFamily="18" charset="0"/>
              </a:rPr>
              <a:t> Lattice Averaging Group), </a:t>
            </a:r>
            <a:r>
              <a:rPr lang="en" altLang="zh-CN" sz="1600" b="1" u="none" strike="noStrike" dirty="0">
                <a:effectLst/>
                <a:latin typeface="Times New Roman" panose="02020603050405020304" pitchFamily="18" charset="0"/>
                <a:cs typeface="Times New Roman" panose="02020603050405020304" pitchFamily="18" charset="0"/>
              </a:rPr>
              <a:t>Eur. Phys. J. C </a:t>
            </a:r>
            <a:r>
              <a:rPr lang="en" altLang="zh-CN" sz="1600" b="1" i="0" u="none" strike="noStrike" dirty="0">
                <a:effectLst/>
                <a:latin typeface="Times New Roman" panose="02020603050405020304" pitchFamily="18" charset="0"/>
                <a:cs typeface="Times New Roman" panose="02020603050405020304" pitchFamily="18" charset="0"/>
              </a:rPr>
              <a:t>82,10 (2022)</a:t>
            </a:r>
            <a:r>
              <a:rPr lang="en-US" altLang="zh-CN" sz="1600" b="1" dirty="0">
                <a:latin typeface="Times New Roman" panose="02020603050405020304" pitchFamily="18" charset="0"/>
                <a:cs typeface="Times New Roman" panose="02020603050405020304" pitchFamily="18" charset="0"/>
              </a:rPr>
              <a:t>.</a:t>
            </a:r>
            <a:endParaRPr lang="en" altLang="zh-CN" sz="1600" b="1" i="0" u="none" strike="noStrike" dirty="0">
              <a:effectLst/>
              <a:latin typeface="Times New Roman" panose="02020603050405020304" pitchFamily="18" charset="0"/>
              <a:cs typeface="Times New Roman" panose="02020603050405020304" pitchFamily="18" charset="0"/>
            </a:endParaRPr>
          </a:p>
          <a:p>
            <a:endParaRPr lang="en-US" altLang="zh-CN" sz="1600" b="1" dirty="0">
              <a:latin typeface="Times New Roman" panose="02020603050405020304" pitchFamily="18" charset="0"/>
              <a:ea typeface="SimSun"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5472694D-0991-9F40-2402-2BAA6B9FBBEE}"/>
                  </a:ext>
                </a:extLst>
              </p:cNvPr>
              <p:cNvSpPr/>
              <p:nvPr/>
            </p:nvSpPr>
            <p:spPr>
              <a:xfrm>
                <a:off x="44302" y="901313"/>
                <a:ext cx="8454687" cy="555217"/>
              </a:xfrm>
              <a:prstGeom prst="rect">
                <a:avLst/>
              </a:prstGeom>
            </p:spPr>
            <p:txBody>
              <a:bodyPr wrap="none">
                <a:spAutoFit/>
              </a:bodyPr>
              <a:lstStyle/>
              <a:p>
                <a:r>
                  <a:rPr lang="en-US" altLang="zh-CN" sz="2667" b="1" dirty="0">
                    <a:latin typeface="Times New Roman" panose="02020603050405020304" pitchFamily="18" charset="0"/>
                    <a:ea typeface="Microsoft YaHei" panose="020B0503020204020204" pitchFamily="34" charset="-122"/>
                    <a:cs typeface="Times New Roman" panose="02020603050405020304" pitchFamily="18" charset="0"/>
                  </a:rPr>
                  <a:t>Taking</a:t>
                </a:r>
                <a:r>
                  <a:rPr lang="en-US" altLang="zh-CN" sz="2667" b="1" dirty="0">
                    <a:latin typeface="Microsoft YaHei" panose="020B0503020204020204" pitchFamily="34" charset="-122"/>
                    <a:ea typeface="Microsoft YaHei" panose="020B0503020204020204" pitchFamily="34" charset="-122"/>
                  </a:rPr>
                  <a:t> </a:t>
                </a:r>
                <a14:m>
                  <m:oMath xmlns:m="http://schemas.openxmlformats.org/officeDocument/2006/math">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𝒇</m:t>
                        </m:r>
                      </m:e>
                      <m:sub>
                        <m:sSubSup>
                          <m:sSubSupPr>
                            <m:ctrlPr>
                              <a:rPr lang="en-US" altLang="zh-CN" sz="2667" b="1" i="1">
                                <a:solidFill>
                                  <a:srgbClr val="000000"/>
                                </a:solidFill>
                                <a:latin typeface="Cambria Math" panose="02040503050406030204" pitchFamily="18" charset="0"/>
                              </a:rPr>
                            </m:ctrlPr>
                          </m:sSubSupPr>
                          <m:e>
                            <m:r>
                              <a:rPr lang="en-US" altLang="zh-CN" sz="2667" b="1" i="1">
                                <a:solidFill>
                                  <a:srgbClr val="000000"/>
                                </a:solidFill>
                                <a:latin typeface="Cambria Math" panose="02040503050406030204" pitchFamily="18" charset="0"/>
                              </a:rPr>
                              <m:t>𝑫</m:t>
                            </m:r>
                          </m:e>
                          <m:sub>
                            <m:r>
                              <a:rPr lang="en-US" altLang="zh-CN" sz="2667" b="1" i="1">
                                <a:solidFill>
                                  <a:srgbClr val="000000"/>
                                </a:solidFill>
                                <a:latin typeface="Cambria Math" panose="02040503050406030204" pitchFamily="18" charset="0"/>
                              </a:rPr>
                              <m:t>𝒔</m:t>
                            </m:r>
                          </m:sub>
                          <m:sup>
                            <m:r>
                              <a:rPr lang="en-US" altLang="zh-CN" sz="2667" b="1" i="1">
                                <a:solidFill>
                                  <a:srgbClr val="000000"/>
                                </a:solidFill>
                                <a:latin typeface="Cambria Math" panose="02040503050406030204" pitchFamily="18" charset="0"/>
                              </a:rPr>
                              <m:t>+</m:t>
                            </m:r>
                          </m:sup>
                        </m:sSubSup>
                      </m:sub>
                    </m:sSub>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𝟐𝟒𝟗</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𝟗</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𝟎</m:t>
                    </m:r>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𝟓</m:t>
                    </m:r>
                  </m:oMath>
                </a14:m>
                <a:r>
                  <a:rPr lang="zh-CN" altLang="en-US" sz="2667" b="1"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2667" b="1" dirty="0">
                    <a:latin typeface="Times New Roman" panose="02020603050405020304" pitchFamily="18" charset="0"/>
                    <a:ea typeface="Microsoft YaHei" panose="020B0503020204020204" pitchFamily="34" charset="-122"/>
                    <a:cs typeface="Times New Roman" panose="02020603050405020304" pitchFamily="18" charset="0"/>
                  </a:rPr>
                  <a:t>[1] from LQCD calculations</a:t>
                </a:r>
                <a:r>
                  <a:rPr lang="en-US" altLang="zh-CN" sz="2667" dirty="0">
                    <a:latin typeface="Microsoft YaHei" panose="020B0503020204020204" pitchFamily="34" charset="-122"/>
                    <a:ea typeface="Microsoft YaHei" panose="020B0503020204020204" pitchFamily="34" charset="-122"/>
                  </a:rPr>
                  <a:t>:</a:t>
                </a:r>
                <a:endParaRPr lang="zh-CN" altLang="en-US" sz="2667" dirty="0">
                  <a:latin typeface="Microsoft YaHei" panose="020B0503020204020204" pitchFamily="34" charset="-122"/>
                  <a:ea typeface="Microsoft YaHei" panose="020B0503020204020204" pitchFamily="34" charset="-122"/>
                </a:endParaRPr>
              </a:p>
            </p:txBody>
          </p:sp>
        </mc:Choice>
        <mc:Fallback xmlns="">
          <p:sp>
            <p:nvSpPr>
              <p:cNvPr id="6" name="矩形 5">
                <a:extLst>
                  <a:ext uri="{FF2B5EF4-FFF2-40B4-BE49-F238E27FC236}">
                    <a16:creationId xmlns:a16="http://schemas.microsoft.com/office/drawing/2014/main" id="{5472694D-0991-9F40-2402-2BAA6B9FBBEE}"/>
                  </a:ext>
                </a:extLst>
              </p:cNvPr>
              <p:cNvSpPr>
                <a:spLocks noRot="1" noChangeAspect="1" noMove="1" noResize="1" noEditPoints="1" noAdjustHandles="1" noChangeArrowheads="1" noChangeShapeType="1" noTextEdit="1"/>
              </p:cNvSpPr>
              <p:nvPr/>
            </p:nvSpPr>
            <p:spPr>
              <a:xfrm>
                <a:off x="44302" y="901313"/>
                <a:ext cx="8454687" cy="555217"/>
              </a:xfrm>
              <a:prstGeom prst="rect">
                <a:avLst/>
              </a:prstGeom>
              <a:blipFill>
                <a:blip r:embed="rId2"/>
                <a:stretch>
                  <a:fillRect l="-1349" t="-13636" r="-300" b="-15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6D314BD-E2A0-00F9-A74C-8DA57849F011}"/>
                  </a:ext>
                </a:extLst>
              </p:cNvPr>
              <p:cNvSpPr txBox="1"/>
              <p:nvPr/>
            </p:nvSpPr>
            <p:spPr>
              <a:xfrm>
                <a:off x="44302" y="66087"/>
                <a:ext cx="5670812" cy="666786"/>
              </a:xfrm>
              <a:prstGeom prst="rect">
                <a:avLst/>
              </a:prstGeom>
              <a:noFill/>
            </p:spPr>
            <p:txBody>
              <a:bodyPr wrap="square">
                <a:spAutoFit/>
              </a:bodyPr>
              <a:lstStyle/>
              <a:p>
                <a:r>
                  <a:rPr lang="en-US" altLang="zh-CN" sz="3733" b="1" dirty="0">
                    <a:solidFill>
                      <a:srgbClr val="0432FF"/>
                    </a:solidFill>
                    <a:latin typeface="Times New Roman" panose="02020603050405020304" pitchFamily="18" charset="0"/>
                    <a:cs typeface="Times New Roman" panose="02020603050405020304" pitchFamily="18" charset="0"/>
                  </a:rPr>
                  <a:t>Comparison of </a:t>
                </a:r>
                <a14:m>
                  <m:oMath xmlns:m="http://schemas.openxmlformats.org/officeDocument/2006/math">
                    <m:r>
                      <a:rPr lang="en-US" altLang="zh-CN" sz="3733" b="1" i="1">
                        <a:solidFill>
                          <a:srgbClr val="0432FF"/>
                        </a:solidFill>
                        <a:latin typeface="Cambria Math" panose="02040503050406030204" pitchFamily="18" charset="0"/>
                      </a:rPr>
                      <m:t>|</m:t>
                    </m:r>
                    <m:sSub>
                      <m:sSubPr>
                        <m:ctrlPr>
                          <a:rPr lang="en-US" altLang="zh-CN" sz="3733" b="1" i="1">
                            <a:solidFill>
                              <a:srgbClr val="0432FF"/>
                            </a:solidFill>
                            <a:latin typeface="Cambria Math" panose="02040503050406030204" pitchFamily="18" charset="0"/>
                          </a:rPr>
                        </m:ctrlPr>
                      </m:sSubPr>
                      <m:e>
                        <m:r>
                          <a:rPr lang="en-US" altLang="zh-CN" sz="3733" b="1" i="1">
                            <a:solidFill>
                              <a:srgbClr val="0432FF"/>
                            </a:solidFill>
                            <a:latin typeface="Cambria Math" panose="02040503050406030204" pitchFamily="18" charset="0"/>
                          </a:rPr>
                          <m:t>𝑽</m:t>
                        </m:r>
                      </m:e>
                      <m:sub>
                        <m:r>
                          <a:rPr lang="en-US" altLang="zh-CN" sz="3733" b="1" i="1">
                            <a:solidFill>
                              <a:srgbClr val="0432FF"/>
                            </a:solidFill>
                            <a:latin typeface="Cambria Math" panose="02040503050406030204" pitchFamily="18" charset="0"/>
                          </a:rPr>
                          <m:t>𝒄𝒔</m:t>
                        </m:r>
                      </m:sub>
                    </m:sSub>
                    <m:r>
                      <a:rPr lang="en-US" altLang="zh-CN" sz="3733" b="1" i="1">
                        <a:solidFill>
                          <a:srgbClr val="0432FF"/>
                        </a:solidFill>
                        <a:latin typeface="Cambria Math" panose="02040503050406030204" pitchFamily="18" charset="0"/>
                      </a:rPr>
                      <m:t>|</m:t>
                    </m:r>
                  </m:oMath>
                </a14:m>
                <a:r>
                  <a:rPr lang="en-US" altLang="zh-CN" sz="3600" b="1" dirty="0">
                    <a:solidFill>
                      <a:srgbClr val="0432FF"/>
                    </a:solidFill>
                    <a:latin typeface="Times New Roman" panose="02020603050405020304" pitchFamily="18" charset="0"/>
                    <a:ea typeface="SimSun" panose="02010600030101010101" pitchFamily="2" charset="-122"/>
                    <a:cs typeface="Times New Roman" panose="02020603050405020304" pitchFamily="18" charset="0"/>
                  </a:rPr>
                  <a:t>  </a:t>
                </a:r>
                <a:endParaRPr lang="zh-CN" altLang="en-US" sz="3600" b="1" dirty="0">
                  <a:solidFill>
                    <a:srgbClr val="0432FF"/>
                  </a:solidFill>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A6D314BD-E2A0-00F9-A74C-8DA57849F011}"/>
                  </a:ext>
                </a:extLst>
              </p:cNvPr>
              <p:cNvSpPr txBox="1">
                <a:spLocks noRot="1" noChangeAspect="1" noMove="1" noResize="1" noEditPoints="1" noAdjustHandles="1" noChangeArrowheads="1" noChangeShapeType="1" noTextEdit="1"/>
              </p:cNvSpPr>
              <p:nvPr/>
            </p:nvSpPr>
            <p:spPr>
              <a:xfrm>
                <a:off x="44302" y="66087"/>
                <a:ext cx="5670812" cy="666786"/>
              </a:xfrm>
              <a:prstGeom prst="rect">
                <a:avLst/>
              </a:prstGeom>
              <a:blipFill>
                <a:blip r:embed="rId3"/>
                <a:stretch>
                  <a:fillRect l="-3348" t="-15094" b="-35849"/>
                </a:stretch>
              </a:blipFill>
            </p:spPr>
            <p:txBody>
              <a:bodyPr/>
              <a:lstStyle/>
              <a:p>
                <a:r>
                  <a:rPr lang="zh-CN" altLang="en-US">
                    <a:noFill/>
                  </a:rPr>
                  <a:t> </a:t>
                </a:r>
              </a:p>
            </p:txBody>
          </p:sp>
        </mc:Fallback>
      </mc:AlternateContent>
      <p:cxnSp>
        <p:nvCxnSpPr>
          <p:cNvPr id="10" name="直线连接符 9">
            <a:extLst>
              <a:ext uri="{FF2B5EF4-FFF2-40B4-BE49-F238E27FC236}">
                <a16:creationId xmlns:a16="http://schemas.microsoft.com/office/drawing/2014/main" id="{9AF2EC12-5D2C-4EE9-5ABF-8E923910831F}"/>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0088B9CC-00D9-D398-2D66-EEBA31805EFA}"/>
              </a:ext>
            </a:extLst>
          </p:cNvPr>
          <p:cNvSpPr/>
          <p:nvPr/>
        </p:nvSpPr>
        <p:spPr>
          <a:xfrm>
            <a:off x="9210583" y="2957076"/>
            <a:ext cx="2743200" cy="913199"/>
          </a:xfrm>
          <a:prstGeom prst="rect">
            <a:avLst/>
          </a:prstGeom>
        </p:spPr>
        <p:txBody>
          <a:bodyPr wrap="square">
            <a:spAutoFit/>
          </a:bodyPr>
          <a:lstStyle/>
          <a:p>
            <a:r>
              <a:rPr lang="en-US" altLang="zh-CN" sz="2667" b="1" dirty="0">
                <a:solidFill>
                  <a:srgbClr val="0432FF"/>
                </a:solidFill>
                <a:latin typeface="Times New Roman" panose="02020603050405020304" pitchFamily="18" charset="0"/>
                <a:cs typeface="Times New Roman" panose="02020603050405020304" pitchFamily="18" charset="0"/>
              </a:rPr>
              <a:t>Experimental precision: 0.8%.</a:t>
            </a:r>
            <a:endParaRPr lang="zh-CN" altLang="en-US" sz="2667" b="1" dirty="0">
              <a:solidFill>
                <a:srgbClr val="0432FF"/>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AD4CB9BE-8F3F-4643-D500-CCAACD2BEB7C}"/>
              </a:ext>
            </a:extLst>
          </p:cNvPr>
          <p:cNvPicPr>
            <a:picLocks noChangeAspect="1"/>
          </p:cNvPicPr>
          <p:nvPr/>
        </p:nvPicPr>
        <p:blipFill>
          <a:blip r:embed="rId4"/>
          <a:stretch>
            <a:fillRect/>
          </a:stretch>
        </p:blipFill>
        <p:spPr>
          <a:xfrm>
            <a:off x="2296297" y="1562948"/>
            <a:ext cx="5896232" cy="4793402"/>
          </a:xfrm>
          <a:prstGeom prst="rect">
            <a:avLst/>
          </a:prstGeom>
        </p:spPr>
      </p:pic>
    </p:spTree>
    <p:extLst>
      <p:ext uri="{BB962C8B-B14F-4D97-AF65-F5344CB8AC3E}">
        <p14:creationId xmlns:p14="http://schemas.microsoft.com/office/powerpoint/2010/main" val="171789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9CCAC53-0342-8E63-EB25-4F65C274859B}"/>
              </a:ext>
            </a:extLst>
          </p:cNvPr>
          <p:cNvSpPr>
            <a:spLocks noGrp="1"/>
          </p:cNvSpPr>
          <p:nvPr>
            <p:ph type="sldNum" sz="quarter" idx="12"/>
          </p:nvPr>
        </p:nvSpPr>
        <p:spPr/>
        <p:txBody>
          <a:bodyPr/>
          <a:lstStyle/>
          <a:p>
            <a:fld id="{EE9F59AE-630A-460B-A6BC-38F7F70D14DE}" type="slidenum">
              <a:rPr lang="zh-CN" altLang="en-US" smtClean="0"/>
              <a:t>13</a:t>
            </a:fld>
            <a:endParaRPr lang="zh-CN" altLang="en-US"/>
          </a:p>
        </p:txBody>
      </p:sp>
      <p:cxnSp>
        <p:nvCxnSpPr>
          <p:cNvPr id="3" name="直线连接符 2">
            <a:extLst>
              <a:ext uri="{FF2B5EF4-FFF2-40B4-BE49-F238E27FC236}">
                <a16:creationId xmlns:a16="http://schemas.microsoft.com/office/drawing/2014/main" id="{0A626836-B934-54BD-5698-F3FE83F19B71}"/>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4F1B0011-20DC-8948-A492-6C1DE093EFBC}"/>
                  </a:ext>
                </a:extLst>
              </p:cNvPr>
              <p:cNvSpPr/>
              <p:nvPr/>
            </p:nvSpPr>
            <p:spPr>
              <a:xfrm>
                <a:off x="1" y="1"/>
                <a:ext cx="3102131" cy="742511"/>
              </a:xfrm>
              <a:prstGeom prst="rect">
                <a:avLst/>
              </a:prstGeom>
            </p:spPr>
            <p:txBody>
              <a:bodyPr wrap="none">
                <a:spAutoFit/>
              </a:bodyPr>
              <a:lstStyle/>
              <a:p>
                <a:pPr>
                  <a:lnSpc>
                    <a:spcPct val="150000"/>
                  </a:lnSpc>
                  <a:buSzPct val="100000"/>
                  <a:defRPr sz="2000" b="1">
                    <a:solidFill>
                      <a:srgbClr val="FF0000"/>
                    </a:solidFill>
                  </a:defRPr>
                </a:pPr>
                <a:r>
                  <a:rPr lang="en-US" altLang="zh-CN" sz="3200" dirty="0">
                    <a:solidFill>
                      <a:srgbClr val="0432FF"/>
                    </a:solidFill>
                    <a:latin typeface="Times New Roman" panose="02020603050405020304" pitchFamily="18" charset="0"/>
                    <a:cs typeface="Times New Roman" panose="02020603050405020304" pitchFamily="18" charset="0"/>
                  </a:rPr>
                  <a:t>LFU in </a:t>
                </a:r>
                <a14:m>
                  <m:oMath xmlns:m="http://schemas.openxmlformats.org/officeDocument/2006/math">
                    <m:r>
                      <a:rPr lang="en-US" altLang="zh-CN" sz="3200" b="1" i="1">
                        <a:solidFill>
                          <a:srgbClr val="0432FF"/>
                        </a:solidFill>
                        <a:latin typeface="Cambria Math" panose="02040503050406030204" pitchFamily="18" charset="0"/>
                      </a:rPr>
                      <m:t>𝑩</m:t>
                    </m:r>
                    <m:r>
                      <a:rPr lang="en-US" altLang="zh-CN" sz="3200" b="1" i="1">
                        <a:solidFill>
                          <a:srgbClr val="0432FF"/>
                        </a:solidFill>
                        <a:latin typeface="Cambria Math" panose="02040503050406030204" pitchFamily="18" charset="0"/>
                      </a:rPr>
                      <m:t> </m:t>
                    </m:r>
                  </m:oMath>
                </a14:m>
                <a:r>
                  <a:rPr lang="en-US" altLang="zh-CN" sz="3200" dirty="0">
                    <a:solidFill>
                      <a:srgbClr val="0432FF"/>
                    </a:solidFill>
                    <a:latin typeface="Times New Roman" panose="02020603050405020304" pitchFamily="18" charset="0"/>
                    <a:cs typeface="Times New Roman" panose="02020603050405020304" pitchFamily="18" charset="0"/>
                  </a:rPr>
                  <a:t>decays</a:t>
                </a:r>
              </a:p>
            </p:txBody>
          </p:sp>
        </mc:Choice>
        <mc:Fallback xmlns="">
          <p:sp>
            <p:nvSpPr>
              <p:cNvPr id="4" name="矩形 3">
                <a:extLst>
                  <a:ext uri="{FF2B5EF4-FFF2-40B4-BE49-F238E27FC236}">
                    <a16:creationId xmlns:a16="http://schemas.microsoft.com/office/drawing/2014/main" id="{4F1B0011-20DC-8948-A492-6C1DE093EFBC}"/>
                  </a:ext>
                </a:extLst>
              </p:cNvPr>
              <p:cNvSpPr>
                <a:spLocks noRot="1" noChangeAspect="1" noMove="1" noResize="1" noEditPoints="1" noAdjustHandles="1" noChangeArrowheads="1" noChangeShapeType="1" noTextEdit="1"/>
              </p:cNvSpPr>
              <p:nvPr/>
            </p:nvSpPr>
            <p:spPr>
              <a:xfrm>
                <a:off x="1" y="1"/>
                <a:ext cx="3102131" cy="742511"/>
              </a:xfrm>
              <a:prstGeom prst="rect">
                <a:avLst/>
              </a:prstGeom>
              <a:blipFill>
                <a:blip r:embed="rId3"/>
                <a:stretch>
                  <a:fillRect l="-4898" r="-3673" b="-237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A1C114B-5E60-8D27-417F-781345D5D2C9}"/>
                  </a:ext>
                </a:extLst>
              </p:cNvPr>
              <p:cNvSpPr/>
              <p:nvPr/>
            </p:nvSpPr>
            <p:spPr>
              <a:xfrm>
                <a:off x="386401" y="938121"/>
                <a:ext cx="7204023" cy="563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667" b="1" i="1">
                          <a:latin typeface="Cambria Math" panose="02040503050406030204" pitchFamily="18" charset="0"/>
                        </a:rPr>
                        <m:t>𝑹</m:t>
                      </m:r>
                      <m:d>
                        <m:dPr>
                          <m:ctrlPr>
                            <a:rPr lang="en-US" altLang="zh-CN" sz="2667" b="1" i="1">
                              <a:latin typeface="Cambria Math" panose="02040503050406030204" pitchFamily="18" charset="0"/>
                            </a:rPr>
                          </m:ctrlPr>
                        </m:dPr>
                        <m:e>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𝑫</m:t>
                              </m:r>
                            </m:e>
                            <m:sup>
                              <m:r>
                                <a:rPr lang="en-US" altLang="zh-CN" sz="2667" b="1" i="1">
                                  <a:latin typeface="Cambria Math" panose="02040503050406030204" pitchFamily="18" charset="0"/>
                                </a:rPr>
                                <m:t>(∗)</m:t>
                              </m:r>
                            </m:sup>
                          </m:sSup>
                        </m:e>
                      </m:d>
                      <m:r>
                        <a:rPr lang="en-US" altLang="zh-CN" sz="2667" b="1" i="1">
                          <a:latin typeface="Cambria Math" panose="02040503050406030204" pitchFamily="18" charset="0"/>
                        </a:rPr>
                        <m:t>=</m:t>
                      </m:r>
                      <m:r>
                        <a:rPr lang="en-US" altLang="zh-CN" sz="2667" b="1" i="1">
                          <a:latin typeface="Cambria Math" panose="02040503050406030204" pitchFamily="18" charset="0"/>
                        </a:rPr>
                        <m:t>𝑩𝒓</m:t>
                      </m:r>
                      <m:r>
                        <a:rPr lang="en-US" altLang="zh-CN" sz="2667" b="1" i="1">
                          <a:latin typeface="Cambria Math" panose="02040503050406030204" pitchFamily="18" charset="0"/>
                        </a:rPr>
                        <m:t>(</m:t>
                      </m:r>
                      <m:r>
                        <a:rPr lang="en-US" altLang="zh-CN" sz="2667" b="1" i="1">
                          <a:latin typeface="Cambria Math" panose="02040503050406030204" pitchFamily="18" charset="0"/>
                        </a:rPr>
                        <m:t>𝑩</m:t>
                      </m:r>
                      <m:r>
                        <a:rPr lang="en-US" altLang="zh-CN" sz="2667" b="1" i="1">
                          <a:latin typeface="Cambria Math" panose="02040503050406030204" pitchFamily="18" charset="0"/>
                        </a:rPr>
                        <m:t>→</m:t>
                      </m:r>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𝑫</m:t>
                          </m:r>
                        </m:e>
                        <m:sup>
                          <m:d>
                            <m:dPr>
                              <m:ctrlPr>
                                <a:rPr lang="en-US" altLang="zh-CN" sz="2667" b="1" i="1">
                                  <a:latin typeface="Cambria Math" panose="02040503050406030204" pitchFamily="18" charset="0"/>
                                </a:rPr>
                              </m:ctrlPr>
                            </m:dPr>
                            <m:e>
                              <m:r>
                                <a:rPr lang="en-US" altLang="zh-CN" sz="2667" b="1" i="1">
                                  <a:latin typeface="Cambria Math" panose="02040503050406030204" pitchFamily="18" charset="0"/>
                                </a:rPr>
                                <m:t>∗</m:t>
                              </m:r>
                            </m:e>
                          </m:d>
                        </m:sup>
                      </m:sSup>
                      <m:r>
                        <a:rPr lang="en-US" altLang="zh-CN" sz="2667" b="1" i="1">
                          <a:latin typeface="Cambria Math" panose="02040503050406030204" pitchFamily="18" charset="0"/>
                        </a:rPr>
                        <m:t>𝝉</m:t>
                      </m:r>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 </m:t>
                          </m:r>
                          <m:r>
                            <a:rPr lang="en-US" altLang="zh-CN" sz="2667" b="1" i="1">
                              <a:latin typeface="Cambria Math" panose="02040503050406030204" pitchFamily="18" charset="0"/>
                            </a:rPr>
                            <m:t>𝝂</m:t>
                          </m:r>
                        </m:e>
                        <m:sub>
                          <m:r>
                            <a:rPr lang="en-US" altLang="zh-CN" sz="2667" b="1" i="1">
                              <a:latin typeface="Cambria Math" panose="02040503050406030204" pitchFamily="18" charset="0"/>
                            </a:rPr>
                            <m:t>𝝉</m:t>
                          </m:r>
                        </m:sub>
                      </m:sSub>
                      <m:r>
                        <a:rPr lang="en-US" altLang="zh-CN" sz="2667" b="1" i="1">
                          <a:latin typeface="Cambria Math" panose="02040503050406030204" pitchFamily="18" charset="0"/>
                        </a:rPr>
                        <m:t>)/</m:t>
                      </m:r>
                      <m:r>
                        <a:rPr lang="en-US" altLang="zh-CN" sz="2667" b="1">
                          <a:latin typeface="Cambria Math" panose="02040503050406030204" pitchFamily="18" charset="0"/>
                        </a:rPr>
                        <m:t>𝐁𝐅</m:t>
                      </m:r>
                      <m:r>
                        <a:rPr lang="en-US" altLang="zh-CN" sz="2667" b="1" i="1">
                          <a:latin typeface="Cambria Math" panose="02040503050406030204" pitchFamily="18" charset="0"/>
                        </a:rPr>
                        <m:t>(</m:t>
                      </m:r>
                      <m:r>
                        <a:rPr lang="en-US" altLang="zh-CN" sz="2667" b="1" i="1">
                          <a:latin typeface="Cambria Math" panose="02040503050406030204" pitchFamily="18" charset="0"/>
                        </a:rPr>
                        <m:t>𝑩</m:t>
                      </m:r>
                      <m:r>
                        <a:rPr lang="en-US" altLang="zh-CN" sz="2667" b="1" i="1">
                          <a:latin typeface="Cambria Math" panose="02040503050406030204" pitchFamily="18" charset="0"/>
                        </a:rPr>
                        <m:t>→</m:t>
                      </m:r>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𝑫</m:t>
                          </m:r>
                        </m:e>
                        <m:sup>
                          <m:d>
                            <m:dPr>
                              <m:ctrlPr>
                                <a:rPr lang="en-US" altLang="zh-CN" sz="2667" b="1" i="1">
                                  <a:latin typeface="Cambria Math" panose="02040503050406030204" pitchFamily="18" charset="0"/>
                                </a:rPr>
                              </m:ctrlPr>
                            </m:dPr>
                            <m:e>
                              <m:r>
                                <a:rPr lang="en-US" altLang="zh-CN" sz="2667" b="1" i="1">
                                  <a:latin typeface="Cambria Math" panose="02040503050406030204" pitchFamily="18" charset="0"/>
                                </a:rPr>
                                <m:t>∗</m:t>
                              </m:r>
                            </m:e>
                          </m:d>
                        </m:sup>
                      </m:sSup>
                      <m:r>
                        <a:rPr lang="en-US" altLang="zh-CN" sz="2667" b="1" i="1">
                          <a:latin typeface="Cambria Math" panose="02040503050406030204" pitchFamily="18" charset="0"/>
                        </a:rPr>
                        <m:t>ℓ</m:t>
                      </m:r>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𝝂</m:t>
                          </m:r>
                        </m:e>
                        <m:sub>
                          <m:r>
                            <a:rPr lang="en-US" altLang="zh-CN" sz="2667" b="1" i="1">
                              <a:latin typeface="Cambria Math" panose="02040503050406030204" pitchFamily="18" charset="0"/>
                            </a:rPr>
                            <m:t>ℓ</m:t>
                          </m:r>
                        </m:sub>
                      </m:sSub>
                      <m:r>
                        <a:rPr lang="en-US" altLang="zh-CN" sz="2667" b="1" i="1">
                          <a:latin typeface="Cambria Math" panose="02040503050406030204" pitchFamily="18" charset="0"/>
                        </a:rPr>
                        <m:t>)</m:t>
                      </m:r>
                    </m:oMath>
                  </m:oMathPara>
                </a14:m>
                <a:endParaRPr lang="zh-CN" altLang="en-US" sz="2667" dirty="0"/>
              </a:p>
            </p:txBody>
          </p:sp>
        </mc:Choice>
        <mc:Fallback xmlns="">
          <p:sp>
            <p:nvSpPr>
              <p:cNvPr id="6" name="矩形 5">
                <a:extLst>
                  <a:ext uri="{FF2B5EF4-FFF2-40B4-BE49-F238E27FC236}">
                    <a16:creationId xmlns:a16="http://schemas.microsoft.com/office/drawing/2014/main" id="{0A1C114B-5E60-8D27-417F-781345D5D2C9}"/>
                  </a:ext>
                </a:extLst>
              </p:cNvPr>
              <p:cNvSpPr>
                <a:spLocks noRot="1" noChangeAspect="1" noMove="1" noResize="1" noEditPoints="1" noAdjustHandles="1" noChangeArrowheads="1" noChangeShapeType="1" noTextEdit="1"/>
              </p:cNvSpPr>
              <p:nvPr/>
            </p:nvSpPr>
            <p:spPr>
              <a:xfrm>
                <a:off x="386401" y="938121"/>
                <a:ext cx="7204023" cy="563424"/>
              </a:xfrm>
              <a:prstGeom prst="rect">
                <a:avLst/>
              </a:prstGeom>
              <a:blipFill>
                <a:blip r:embed="rId5"/>
                <a:stretch>
                  <a:fillRect b="-15217"/>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21E2D535-F6EA-F704-09AF-A194E588F4BC}"/>
              </a:ext>
            </a:extLst>
          </p:cNvPr>
          <p:cNvPicPr>
            <a:picLocks noChangeAspect="1"/>
          </p:cNvPicPr>
          <p:nvPr/>
        </p:nvPicPr>
        <p:blipFill>
          <a:blip r:embed="rId6"/>
          <a:stretch>
            <a:fillRect/>
          </a:stretch>
        </p:blipFill>
        <p:spPr>
          <a:xfrm>
            <a:off x="1641390" y="1501545"/>
            <a:ext cx="8158094" cy="5219929"/>
          </a:xfrm>
          <a:prstGeom prst="rect">
            <a:avLst/>
          </a:prstGeom>
        </p:spPr>
      </p:pic>
    </p:spTree>
    <p:extLst>
      <p:ext uri="{BB962C8B-B14F-4D97-AF65-F5344CB8AC3E}">
        <p14:creationId xmlns:p14="http://schemas.microsoft.com/office/powerpoint/2010/main" val="89287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67AC372-F247-5B4B-B26C-7C73337B478B}"/>
              </a:ext>
            </a:extLst>
          </p:cNvPr>
          <p:cNvSpPr>
            <a:spLocks noGrp="1"/>
          </p:cNvSpPr>
          <p:nvPr>
            <p:ph type="sldNum" sz="quarter" idx="12"/>
          </p:nvPr>
        </p:nvSpPr>
        <p:spPr/>
        <p:txBody>
          <a:bodyPr/>
          <a:lstStyle/>
          <a:p>
            <a:fld id="{EE9F59AE-630A-460B-A6BC-38F7F70D14DE}" type="slidenum">
              <a:rPr lang="zh-CN" altLang="en-US" smtClean="0"/>
              <a:t>14</a:t>
            </a:fld>
            <a:endParaRPr lang="zh-CN" altLang="en-US" dirty="0"/>
          </a:p>
        </p:txBody>
      </p:sp>
      <p:grpSp>
        <p:nvGrpSpPr>
          <p:cNvPr id="3" name="Group 220">
            <a:extLst>
              <a:ext uri="{FF2B5EF4-FFF2-40B4-BE49-F238E27FC236}">
                <a16:creationId xmlns:a16="http://schemas.microsoft.com/office/drawing/2014/main" id="{AF6B7436-C5C5-C442-91D3-FB4D20AA79EE}"/>
              </a:ext>
            </a:extLst>
          </p:cNvPr>
          <p:cNvGrpSpPr/>
          <p:nvPr/>
        </p:nvGrpSpPr>
        <p:grpSpPr>
          <a:xfrm>
            <a:off x="91863" y="12148"/>
            <a:ext cx="9737592" cy="704335"/>
            <a:chOff x="-22548" y="-895328"/>
            <a:chExt cx="5224274" cy="867767"/>
          </a:xfrm>
        </p:grpSpPr>
        <p:sp>
          <p:nvSpPr>
            <p:cNvPr id="4" name="Shape 218">
              <a:extLst>
                <a:ext uri="{FF2B5EF4-FFF2-40B4-BE49-F238E27FC236}">
                  <a16:creationId xmlns:a16="http://schemas.microsoft.com/office/drawing/2014/main" id="{C18C0AC4-0539-644A-B222-083440DFCB0E}"/>
                </a:ext>
              </a:extLst>
            </p:cNvPr>
            <p:cNvSpPr/>
            <p:nvPr/>
          </p:nvSpPr>
          <p:spPr>
            <a:xfrm>
              <a:off x="58188" y="-895328"/>
              <a:ext cx="5143538" cy="642944"/>
            </a:xfrm>
            <a:prstGeom prst="rect">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sz="2800" b="1"/>
              </a:pPr>
              <a:endParaRPr sz="3200"/>
            </a:p>
          </p:txBody>
        </p:sp>
        <p:sp>
          <p:nvSpPr>
            <p:cNvPr id="5" name="Shape 219">
              <a:extLst>
                <a:ext uri="{FF2B5EF4-FFF2-40B4-BE49-F238E27FC236}">
                  <a16:creationId xmlns:a16="http://schemas.microsoft.com/office/drawing/2014/main" id="{D1450E94-BE0D-A84F-A045-98F0A52B19FC}"/>
                </a:ext>
              </a:extLst>
            </p:cNvPr>
            <p:cNvSpPr/>
            <p:nvPr/>
          </p:nvSpPr>
          <p:spPr>
            <a:xfrm>
              <a:off x="-22548" y="-823863"/>
              <a:ext cx="5143538" cy="796302"/>
            </a:xfrm>
            <a:prstGeom prst="rect">
              <a:avLst/>
            </a:prstGeom>
            <a:noFill/>
            <a:ln w="12700" cap="flat">
              <a:noFill/>
              <a:miter lim="400000"/>
            </a:ln>
            <a:effectLst/>
            <a:extLst>
              <a:ext uri="{C572A759-6A51-4108-AA02-DFA0A04FC94B}">
                <ma14:wrappingTextBoxFlag xmlns:mc="http://schemas.openxmlformats.org/markup-compatibility/2006" xmlns:a14="http://schemas.microsoft.com/office/drawing/2010/main" xmlns="" xmlns:ma14="http://schemas.microsoft.com/office/mac/drawingml/2011/main" val="1"/>
              </a:ext>
            </a:extLst>
          </p:spPr>
          <p:txBody>
            <a:bodyPr wrap="square" lIns="45719" tIns="45719" rIns="45719" bIns="45719" numCol="1" anchor="ctr">
              <a:spAutoFit/>
            </a:bodyPr>
            <a:lstStyle/>
            <a:p>
              <a:pPr>
                <a:defRPr sz="2800" b="1"/>
              </a:pPr>
              <a:r>
                <a:rPr lang="en-US" sz="3600" dirty="0">
                  <a:solidFill>
                    <a:srgbClr val="0432FF"/>
                  </a:solidFill>
                  <a:latin typeface="Times New Roman" panose="02020603050405020304" pitchFamily="18" charset="0"/>
                  <a:cs typeface="Times New Roman" panose="02020603050405020304" pitchFamily="18" charset="0"/>
                </a:rPr>
                <a:t>Generic MC </a:t>
              </a:r>
              <a:r>
                <a:rPr lang="en-US" altLang="zh-CN" sz="3600" dirty="0">
                  <a:solidFill>
                    <a:srgbClr val="0432FF"/>
                  </a:solidFill>
                  <a:latin typeface="Times New Roman" panose="02020603050405020304" pitchFamily="18" charset="0"/>
                  <a:cs typeface="Times New Roman" panose="02020603050405020304" pitchFamily="18" charset="0"/>
                </a:rPr>
                <a:t>(Pseudo-data ) </a:t>
              </a:r>
              <a:r>
                <a:rPr lang="en-US" sz="3600" dirty="0">
                  <a:solidFill>
                    <a:srgbClr val="0432FF"/>
                  </a:solidFill>
                  <a:latin typeface="Times New Roman" panose="02020603050405020304" pitchFamily="18" charset="0"/>
                  <a:cs typeface="Times New Roman" panose="02020603050405020304" pitchFamily="18" charset="0"/>
                </a:rPr>
                <a:t>samples at STCF</a:t>
              </a:r>
              <a:r>
                <a:rPr sz="3600" dirty="0">
                  <a:solidFill>
                    <a:srgbClr val="0432FF"/>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graphicFrame>
            <p:nvGraphicFramePr>
              <p:cNvPr id="15" name="表格 3">
                <a:extLst>
                  <a:ext uri="{FF2B5EF4-FFF2-40B4-BE49-F238E27FC236}">
                    <a16:creationId xmlns:a16="http://schemas.microsoft.com/office/drawing/2014/main" id="{4DE1A0B0-9C7D-C745-8FD2-2D929863F4A8}"/>
                  </a:ext>
                </a:extLst>
              </p:cNvPr>
              <p:cNvGraphicFramePr>
                <a:graphicFrameLocks noGrp="1"/>
              </p:cNvGraphicFramePr>
              <p:nvPr/>
            </p:nvGraphicFramePr>
            <p:xfrm>
              <a:off x="1969758" y="1052663"/>
              <a:ext cx="7859698" cy="1402080"/>
            </p:xfrm>
            <a:graphic>
              <a:graphicData uri="http://schemas.openxmlformats.org/drawingml/2006/table">
                <a:tbl>
                  <a:tblPr firstRow="1" bandRow="1">
                    <a:tableStyleId>{5C22544A-7EE6-4342-B048-85BDC9FD1C3A}</a:tableStyleId>
                  </a:tblPr>
                  <a:tblGrid>
                    <a:gridCol w="1988599">
                      <a:extLst>
                        <a:ext uri="{9D8B030D-6E8A-4147-A177-3AD203B41FA5}">
                          <a16:colId xmlns:a16="http://schemas.microsoft.com/office/drawing/2014/main" val="1590595674"/>
                        </a:ext>
                      </a:extLst>
                    </a:gridCol>
                    <a:gridCol w="3100676">
                      <a:extLst>
                        <a:ext uri="{9D8B030D-6E8A-4147-A177-3AD203B41FA5}">
                          <a16:colId xmlns:a16="http://schemas.microsoft.com/office/drawing/2014/main" val="4100628690"/>
                        </a:ext>
                      </a:extLst>
                    </a:gridCol>
                    <a:gridCol w="2770423">
                      <a:extLst>
                        <a:ext uri="{9D8B030D-6E8A-4147-A177-3AD203B41FA5}">
                          <a16:colId xmlns:a16="http://schemas.microsoft.com/office/drawing/2014/main" val="4081989149"/>
                        </a:ext>
                      </a:extLst>
                    </a:gridCol>
                  </a:tblGrid>
                  <a:tr h="637625">
                    <a:tc>
                      <a:txBody>
                        <a:bodyPr/>
                        <a:lstStyle/>
                        <a:p>
                          <a:pPr algn="ctr">
                            <a:lnSpc>
                              <a:spcPct val="150000"/>
                            </a:lnSpc>
                          </a:pPr>
                          <a14:m>
                            <m:oMath xmlns:m="http://schemas.openxmlformats.org/officeDocument/2006/math">
                              <m:rad>
                                <m:radPr>
                                  <m:degHide m:val="on"/>
                                  <m:ctrlPr>
                                    <a:rPr lang="en-US" altLang="zh-CN" sz="2700" b="1" i="1" smtClean="0">
                                      <a:solidFill>
                                        <a:srgbClr val="FFFF00"/>
                                      </a:solidFill>
                                      <a:latin typeface="Cambria Math" panose="02040503050406030204" pitchFamily="18" charset="0"/>
                                    </a:rPr>
                                  </m:ctrlPr>
                                </m:radPr>
                                <m:deg/>
                                <m:e>
                                  <m:r>
                                    <a:rPr lang="en-US" altLang="zh-CN" sz="2700" b="1" smtClean="0">
                                      <a:solidFill>
                                        <a:srgbClr val="FFFF00"/>
                                      </a:solidFill>
                                      <a:latin typeface="Cambria Math" panose="02040503050406030204" pitchFamily="18" charset="0"/>
                                    </a:rPr>
                                    <m:t>𝒔</m:t>
                                  </m:r>
                                </m:e>
                              </m:rad>
                            </m:oMath>
                          </a14:m>
                          <a:r>
                            <a:rPr lang="en-US" altLang="zh-CN"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 (GeV)</a:t>
                          </a:r>
                          <a:endParaRPr lang="zh-CN" altLang="en-US"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a:tc>
                    <a:tc>
                      <a:txBody>
                        <a:bodyPr/>
                        <a:lstStyle/>
                        <a:p>
                          <a:pPr algn="ctr">
                            <a:lnSpc>
                              <a:spcPct val="150000"/>
                            </a:lnSpc>
                          </a:pPr>
                          <a:r>
                            <a:rPr lang="en-US" altLang="zh-CN"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Luminosity (a</a:t>
                          </a:r>
                          <a14:m>
                            <m:oMath xmlns:m="http://schemas.openxmlformats.org/officeDocument/2006/math">
                              <m:sSup>
                                <m:sSupPr>
                                  <m:ctrlPr>
                                    <a:rPr lang="en-US" altLang="zh-CN" sz="2700" b="1" i="1" smtClean="0">
                                      <a:solidFill>
                                        <a:srgbClr val="FFFF00"/>
                                      </a:solidFill>
                                      <a:latin typeface="Cambria Math" panose="02040503050406030204" pitchFamily="18" charset="0"/>
                                    </a:rPr>
                                  </m:ctrlPr>
                                </m:sSupPr>
                                <m:e>
                                  <m:r>
                                    <a:rPr lang="en-US" altLang="zh-CN" sz="2700" b="1" smtClean="0">
                                      <a:solidFill>
                                        <a:srgbClr val="FFFF00"/>
                                      </a:solidFill>
                                      <a:latin typeface="Cambria Math" panose="02040503050406030204" pitchFamily="18" charset="0"/>
                                    </a:rPr>
                                    <m:t>𝐛</m:t>
                                  </m:r>
                                </m:e>
                                <m:sup>
                                  <m:r>
                                    <a:rPr lang="en-US" altLang="zh-CN" sz="2700" b="1" smtClean="0">
                                      <a:solidFill>
                                        <a:srgbClr val="FFFF00"/>
                                      </a:solidFill>
                                      <a:latin typeface="Cambria Math" panose="02040503050406030204" pitchFamily="18" charset="0"/>
                                    </a:rPr>
                                    <m:t>−</m:t>
                                  </m:r>
                                  <m:r>
                                    <a:rPr lang="en-US" altLang="zh-CN" sz="2700" b="1" smtClean="0">
                                      <a:solidFill>
                                        <a:srgbClr val="FFFF00"/>
                                      </a:solidFill>
                                      <a:latin typeface="Cambria Math" panose="02040503050406030204" pitchFamily="18" charset="0"/>
                                    </a:rPr>
                                    <m:t>𝟏</m:t>
                                  </m:r>
                                </m:sup>
                              </m:sSup>
                            </m:oMath>
                          </a14:m>
                          <a:r>
                            <a:rPr lang="en-US" altLang="zh-CN"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a:tc>
                    <a:tc>
                      <a:txBody>
                        <a:bodyPr/>
                        <a:lstStyle/>
                        <a:p>
                          <a:pPr algn="ctr">
                            <a:lnSpc>
                              <a:spcPct val="150000"/>
                            </a:lnSpc>
                          </a:pPr>
                          <a:r>
                            <a:rPr lang="en-US" altLang="zh-CN"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Decay of interest</a:t>
                          </a:r>
                          <a:endParaRPr lang="zh-CN" altLang="en-US"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a:tc>
                    <a:extLst>
                      <a:ext uri="{0D108BD9-81ED-4DB2-BD59-A6C34878D82A}">
                        <a16:rowId xmlns:a16="http://schemas.microsoft.com/office/drawing/2014/main" val="1995999255"/>
                      </a:ext>
                    </a:extLst>
                  </a:tr>
                  <a:tr h="749300">
                    <a:tc>
                      <a:txBody>
                        <a:bodyPr/>
                        <a:lstStyle/>
                        <a:p>
                          <a:pPr algn="l">
                            <a:lnSpc>
                              <a:spcPct val="150000"/>
                            </a:lnSpc>
                          </a:pPr>
                          <a14:m>
                            <m:oMathPara xmlns:m="http://schemas.openxmlformats.org/officeDocument/2006/math">
                              <m:oMathParaPr>
                                <m:jc m:val="center"/>
                              </m:oMathParaPr>
                              <m:oMath xmlns:m="http://schemas.openxmlformats.org/officeDocument/2006/math">
                                <m:r>
                                  <a:rPr lang="en-US" altLang="zh-CN" sz="2700" b="1" smtClean="0">
                                    <a:solidFill>
                                      <a:schemeClr val="tx1"/>
                                    </a:solidFill>
                                    <a:latin typeface="Cambria Math" panose="02040503050406030204" pitchFamily="18" charset="0"/>
                                  </a:rPr>
                                  <m:t>𝟒</m:t>
                                </m:r>
                                <m:r>
                                  <a:rPr lang="en-US" altLang="zh-CN" sz="2700" b="1" smtClean="0">
                                    <a:solidFill>
                                      <a:schemeClr val="tx1"/>
                                    </a:solidFill>
                                    <a:latin typeface="Cambria Math" panose="02040503050406030204" pitchFamily="18" charset="0"/>
                                  </a:rPr>
                                  <m:t>.</m:t>
                                </m:r>
                                <m:r>
                                  <a:rPr lang="en-US" altLang="zh-CN" sz="2700" b="1" smtClean="0">
                                    <a:solidFill>
                                      <a:schemeClr val="tx1"/>
                                    </a:solidFill>
                                    <a:latin typeface="Cambria Math" panose="02040503050406030204" pitchFamily="18" charset="0"/>
                                  </a:rPr>
                                  <m:t>𝟎𝟎𝟗</m:t>
                                </m:r>
                              </m:oMath>
                            </m:oMathPara>
                          </a14:m>
                          <a:endParaRPr lang="zh-CN" altLang="en-US" sz="27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altLang="zh-CN" sz="2700" b="1" smtClean="0">
                                    <a:solidFill>
                                      <a:schemeClr val="tx1"/>
                                    </a:solidFill>
                                    <a:latin typeface="Cambria Math" panose="02040503050406030204" pitchFamily="18" charset="0"/>
                                  </a:rPr>
                                  <m:t>𝟎</m:t>
                                </m:r>
                                <m:r>
                                  <a:rPr lang="en-US" altLang="zh-CN" sz="2700" b="1" smtClean="0">
                                    <a:solidFill>
                                      <a:schemeClr val="tx1"/>
                                    </a:solidFill>
                                    <a:latin typeface="Cambria Math" panose="02040503050406030204" pitchFamily="18" charset="0"/>
                                  </a:rPr>
                                  <m:t>.</m:t>
                                </m:r>
                                <m:r>
                                  <a:rPr lang="en-US" altLang="zh-CN" sz="2700" b="1" smtClean="0">
                                    <a:solidFill>
                                      <a:schemeClr val="tx1"/>
                                    </a:solidFill>
                                    <a:latin typeface="Cambria Math" panose="02040503050406030204" pitchFamily="18" charset="0"/>
                                  </a:rPr>
                                  <m:t>𝟏</m:t>
                                </m:r>
                                <m:r>
                                  <a:rPr lang="en-US" altLang="zh-CN" sz="2700" b="1" smtClean="0">
                                    <a:solidFill>
                                      <a:schemeClr val="tx1"/>
                                    </a:solidFill>
                                    <a:latin typeface="Cambria Math" panose="02040503050406030204" pitchFamily="18" charset="0"/>
                                  </a:rPr>
                                  <m:t> </m:t>
                                </m:r>
                              </m:oMath>
                            </m:oMathPara>
                          </a14:m>
                          <a:endParaRPr lang="zh-CN" altLang="en-US" sz="27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nSpc>
                              <a:spcPct val="150000"/>
                            </a:lnSpc>
                          </a:pPr>
                          <a14:m>
                            <m:oMathPara xmlns:m="http://schemas.openxmlformats.org/officeDocument/2006/math">
                              <m:oMathParaPr>
                                <m:jc m:val="center"/>
                              </m:oMathParaPr>
                              <m:oMath xmlns:m="http://schemas.openxmlformats.org/officeDocument/2006/math">
                                <m:sSup>
                                  <m:sSupPr>
                                    <m:ctrlPr>
                                      <a:rPr lang="en-US" altLang="zh-CN" sz="2700" b="1" i="1" smtClean="0">
                                        <a:solidFill>
                                          <a:schemeClr val="tx1"/>
                                        </a:solidFill>
                                        <a:latin typeface="Cambria Math" panose="02040503050406030204" pitchFamily="18" charset="0"/>
                                      </a:rPr>
                                    </m:ctrlPr>
                                  </m:sSupPr>
                                  <m:e>
                                    <m:r>
                                      <a:rPr lang="en-US" altLang="zh-CN" sz="2700" b="1" smtClean="0">
                                        <a:solidFill>
                                          <a:schemeClr val="tx1"/>
                                        </a:solidFill>
                                        <a:latin typeface="Cambria Math" panose="02040503050406030204" pitchFamily="18" charset="0"/>
                                      </a:rPr>
                                      <m:t>𝒆</m:t>
                                    </m:r>
                                  </m:e>
                                  <m:sup>
                                    <m:r>
                                      <a:rPr lang="en-US" altLang="zh-CN" sz="2700" b="1" smtClean="0">
                                        <a:solidFill>
                                          <a:schemeClr val="tx1"/>
                                        </a:solidFill>
                                        <a:latin typeface="Cambria Math" panose="02040503050406030204" pitchFamily="18" charset="0"/>
                                      </a:rPr>
                                      <m:t>+</m:t>
                                    </m:r>
                                  </m:sup>
                                </m:sSup>
                                <m:sSup>
                                  <m:sSupPr>
                                    <m:ctrlPr>
                                      <a:rPr lang="en-US" altLang="zh-CN" sz="2700" b="1" i="1" smtClean="0">
                                        <a:solidFill>
                                          <a:schemeClr val="tx1"/>
                                        </a:solidFill>
                                        <a:latin typeface="Cambria Math" panose="02040503050406030204" pitchFamily="18" charset="0"/>
                                      </a:rPr>
                                    </m:ctrlPr>
                                  </m:sSupPr>
                                  <m:e>
                                    <m:r>
                                      <a:rPr lang="en-US" altLang="zh-CN" sz="2700" b="1" smtClean="0">
                                        <a:solidFill>
                                          <a:schemeClr val="tx1"/>
                                        </a:solidFill>
                                        <a:latin typeface="Cambria Math" panose="02040503050406030204" pitchFamily="18" charset="0"/>
                                      </a:rPr>
                                      <m:t>𝒆</m:t>
                                    </m:r>
                                  </m:e>
                                  <m:sup>
                                    <m:r>
                                      <a:rPr lang="en-US" altLang="zh-CN" sz="2700" b="1" smtClean="0">
                                        <a:solidFill>
                                          <a:schemeClr val="tx1"/>
                                        </a:solidFill>
                                        <a:latin typeface="Cambria Math" panose="02040503050406030204" pitchFamily="18" charset="0"/>
                                      </a:rPr>
                                      <m:t>−</m:t>
                                    </m:r>
                                  </m:sup>
                                </m:sSup>
                                <m:r>
                                  <a:rPr lang="en-US" altLang="zh-CN" sz="2700" b="1" smtClean="0">
                                    <a:solidFill>
                                      <a:schemeClr val="tx1"/>
                                    </a:solidFill>
                                    <a:latin typeface="Cambria Math" panose="02040503050406030204" pitchFamily="18" charset="0"/>
                                  </a:rPr>
                                  <m:t>→</m:t>
                                </m:r>
                                <m:sSubSup>
                                  <m:sSubSupPr>
                                    <m:ctrlPr>
                                      <a:rPr lang="en-US" altLang="zh-CN" sz="2700" b="1" i="1" smtClean="0">
                                        <a:solidFill>
                                          <a:schemeClr val="tx1"/>
                                        </a:solidFill>
                                        <a:latin typeface="Cambria Math" panose="02040503050406030204" pitchFamily="18" charset="0"/>
                                      </a:rPr>
                                    </m:ctrlPr>
                                  </m:sSubSupPr>
                                  <m:e>
                                    <m:r>
                                      <a:rPr lang="en-US" altLang="zh-CN" sz="2700" b="1" smtClean="0">
                                        <a:solidFill>
                                          <a:schemeClr val="tx1"/>
                                        </a:solidFill>
                                        <a:latin typeface="Cambria Math" panose="02040503050406030204" pitchFamily="18" charset="0"/>
                                      </a:rPr>
                                      <m:t>𝑫</m:t>
                                    </m:r>
                                  </m:e>
                                  <m:sub>
                                    <m:r>
                                      <a:rPr lang="en-US" altLang="zh-CN" sz="2700" b="1" smtClean="0">
                                        <a:solidFill>
                                          <a:schemeClr val="tx1"/>
                                        </a:solidFill>
                                        <a:latin typeface="Cambria Math" panose="02040503050406030204" pitchFamily="18" charset="0"/>
                                      </a:rPr>
                                      <m:t>𝒔</m:t>
                                    </m:r>
                                  </m:sub>
                                  <m:sup>
                                    <m:r>
                                      <a:rPr lang="en-US" altLang="zh-CN" sz="2700" b="1" smtClean="0">
                                        <a:solidFill>
                                          <a:schemeClr val="tx1"/>
                                        </a:solidFill>
                                        <a:latin typeface="Cambria Math" panose="02040503050406030204" pitchFamily="18" charset="0"/>
                                      </a:rPr>
                                      <m:t>±</m:t>
                                    </m:r>
                                  </m:sup>
                                </m:sSubSup>
                                <m:sSubSup>
                                  <m:sSubSupPr>
                                    <m:ctrlPr>
                                      <a:rPr lang="en-US" altLang="zh-CN" sz="2700" b="1" i="1" smtClean="0">
                                        <a:solidFill>
                                          <a:schemeClr val="tx1"/>
                                        </a:solidFill>
                                        <a:latin typeface="Cambria Math" panose="02040503050406030204" pitchFamily="18" charset="0"/>
                                      </a:rPr>
                                    </m:ctrlPr>
                                  </m:sSubSupPr>
                                  <m:e>
                                    <m:r>
                                      <a:rPr lang="en-US" altLang="zh-CN" sz="2700" b="1" smtClean="0">
                                        <a:solidFill>
                                          <a:schemeClr val="tx1"/>
                                        </a:solidFill>
                                        <a:latin typeface="Cambria Math" panose="02040503050406030204" pitchFamily="18" charset="0"/>
                                      </a:rPr>
                                      <m:t>𝑫</m:t>
                                    </m:r>
                                  </m:e>
                                  <m:sub>
                                    <m:r>
                                      <a:rPr lang="en-US" altLang="zh-CN" sz="2700" b="1" smtClean="0">
                                        <a:solidFill>
                                          <a:schemeClr val="tx1"/>
                                        </a:solidFill>
                                        <a:latin typeface="Cambria Math" panose="02040503050406030204" pitchFamily="18" charset="0"/>
                                      </a:rPr>
                                      <m:t>𝒔</m:t>
                                    </m:r>
                                  </m:sub>
                                  <m:sup>
                                    <m:r>
                                      <a:rPr lang="en-US" altLang="zh-CN" sz="2700" b="1" smtClean="0">
                                        <a:solidFill>
                                          <a:schemeClr val="tx1"/>
                                        </a:solidFill>
                                        <a:latin typeface="Cambria Math" panose="02040503050406030204" pitchFamily="18" charset="0"/>
                                      </a:rPr>
                                      <m:t>∓</m:t>
                                    </m:r>
                                  </m:sup>
                                </m:sSubSup>
                              </m:oMath>
                            </m:oMathPara>
                          </a14:m>
                          <a:endParaRPr lang="zh-CN" altLang="en-US" sz="27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14855145"/>
                      </a:ext>
                    </a:extLst>
                  </a:tr>
                </a:tbl>
              </a:graphicData>
            </a:graphic>
          </p:graphicFrame>
        </mc:Choice>
        <mc:Fallback xmlns="">
          <p:graphicFrame>
            <p:nvGraphicFramePr>
              <p:cNvPr id="15" name="表格 3">
                <a:extLst>
                  <a:ext uri="{FF2B5EF4-FFF2-40B4-BE49-F238E27FC236}">
                    <a16:creationId xmlns:a16="http://schemas.microsoft.com/office/drawing/2014/main" id="{4DE1A0B0-9C7D-C745-8FD2-2D929863F4A8}"/>
                  </a:ext>
                </a:extLst>
              </p:cNvPr>
              <p:cNvGraphicFramePr>
                <a:graphicFrameLocks noGrp="1"/>
              </p:cNvGraphicFramePr>
              <p:nvPr/>
            </p:nvGraphicFramePr>
            <p:xfrm>
              <a:off x="1969758" y="1052663"/>
              <a:ext cx="7859698" cy="1402080"/>
            </p:xfrm>
            <a:graphic>
              <a:graphicData uri="http://schemas.openxmlformats.org/drawingml/2006/table">
                <a:tbl>
                  <a:tblPr firstRow="1" bandRow="1">
                    <a:tableStyleId>{5C22544A-7EE6-4342-B048-85BDC9FD1C3A}</a:tableStyleId>
                  </a:tblPr>
                  <a:tblGrid>
                    <a:gridCol w="1988599">
                      <a:extLst>
                        <a:ext uri="{9D8B030D-6E8A-4147-A177-3AD203B41FA5}">
                          <a16:colId xmlns:a16="http://schemas.microsoft.com/office/drawing/2014/main" val="1590595674"/>
                        </a:ext>
                      </a:extLst>
                    </a:gridCol>
                    <a:gridCol w="3100676">
                      <a:extLst>
                        <a:ext uri="{9D8B030D-6E8A-4147-A177-3AD203B41FA5}">
                          <a16:colId xmlns:a16="http://schemas.microsoft.com/office/drawing/2014/main" val="4100628690"/>
                        </a:ext>
                      </a:extLst>
                    </a:gridCol>
                    <a:gridCol w="2770423">
                      <a:extLst>
                        <a:ext uri="{9D8B030D-6E8A-4147-A177-3AD203B41FA5}">
                          <a16:colId xmlns:a16="http://schemas.microsoft.com/office/drawing/2014/main" val="4081989149"/>
                        </a:ext>
                      </a:extLst>
                    </a:gridCol>
                  </a:tblGrid>
                  <a:tr h="644525">
                    <a:tc>
                      <a:txBody>
                        <a:bodyPr/>
                        <a:lstStyle/>
                        <a:p>
                          <a:endParaRPr lang="zh-CN"/>
                        </a:p>
                      </a:txBody>
                      <a:tcPr>
                        <a:blipFill>
                          <a:blip r:embed="rId2"/>
                          <a:stretch>
                            <a:fillRect l="-637" r="-296178" b="-121569"/>
                          </a:stretch>
                        </a:blipFill>
                      </a:tcPr>
                    </a:tc>
                    <a:tc>
                      <a:txBody>
                        <a:bodyPr/>
                        <a:lstStyle/>
                        <a:p>
                          <a:endParaRPr lang="zh-CN"/>
                        </a:p>
                      </a:txBody>
                      <a:tcPr>
                        <a:blipFill>
                          <a:blip r:embed="rId2"/>
                          <a:stretch>
                            <a:fillRect l="-64754" r="-90574" b="-121569"/>
                          </a:stretch>
                        </a:blipFill>
                      </a:tcPr>
                    </a:tc>
                    <a:tc>
                      <a:txBody>
                        <a:bodyPr/>
                        <a:lstStyle/>
                        <a:p>
                          <a:pPr algn="ctr">
                            <a:lnSpc>
                              <a:spcPct val="150000"/>
                            </a:lnSpc>
                          </a:pPr>
                          <a:r>
                            <a:rPr lang="en-US" altLang="zh-CN"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Decay of interest</a:t>
                          </a:r>
                          <a:endParaRPr lang="zh-CN" altLang="en-US" sz="2700" dirty="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a:tc>
                    <a:extLst>
                      <a:ext uri="{0D108BD9-81ED-4DB2-BD59-A6C34878D82A}">
                        <a16:rowId xmlns:a16="http://schemas.microsoft.com/office/drawing/2014/main" val="1995999255"/>
                      </a:ext>
                    </a:extLst>
                  </a:tr>
                  <a:tr h="757555">
                    <a:tc>
                      <a:txBody>
                        <a:bodyPr/>
                        <a:lstStyle/>
                        <a:p>
                          <a:endParaRPr lang="zh-CN"/>
                        </a:p>
                      </a:txBody>
                      <a:tcPr>
                        <a:blipFill>
                          <a:blip r:embed="rId2"/>
                          <a:stretch>
                            <a:fillRect l="-637" t="-83607" r="-296178" b="-1639"/>
                          </a:stretch>
                        </a:blipFill>
                      </a:tcPr>
                    </a:tc>
                    <a:tc>
                      <a:txBody>
                        <a:bodyPr/>
                        <a:lstStyle/>
                        <a:p>
                          <a:endParaRPr lang="zh-CN"/>
                        </a:p>
                      </a:txBody>
                      <a:tcPr>
                        <a:blipFill>
                          <a:blip r:embed="rId2"/>
                          <a:stretch>
                            <a:fillRect l="-64754" t="-83607" r="-90574" b="-1639"/>
                          </a:stretch>
                        </a:blipFill>
                      </a:tcPr>
                    </a:tc>
                    <a:tc>
                      <a:txBody>
                        <a:bodyPr/>
                        <a:lstStyle/>
                        <a:p>
                          <a:endParaRPr lang="zh-CN"/>
                        </a:p>
                      </a:txBody>
                      <a:tcPr>
                        <a:blipFill>
                          <a:blip r:embed="rId2"/>
                          <a:stretch>
                            <a:fillRect l="-184404" t="-83607" r="-1376" b="-1639"/>
                          </a:stretch>
                        </a:blipFill>
                      </a:tcPr>
                    </a:tc>
                    <a:extLst>
                      <a:ext uri="{0D108BD9-81ED-4DB2-BD59-A6C34878D82A}">
                        <a16:rowId xmlns:a16="http://schemas.microsoft.com/office/drawing/2014/main" val="2014855145"/>
                      </a:ext>
                    </a:extLst>
                  </a:tr>
                </a:tbl>
              </a:graphicData>
            </a:graphic>
          </p:graphicFrame>
        </mc:Fallback>
      </mc:AlternateContent>
      <p:pic>
        <p:nvPicPr>
          <p:cNvPr id="9" name="图片 8">
            <a:extLst>
              <a:ext uri="{FF2B5EF4-FFF2-40B4-BE49-F238E27FC236}">
                <a16:creationId xmlns:a16="http://schemas.microsoft.com/office/drawing/2014/main" id="{E33695CE-A165-D24C-811C-9B635E40CB60}"/>
              </a:ext>
            </a:extLst>
          </p:cNvPr>
          <p:cNvPicPr>
            <a:picLocks noChangeAspect="1"/>
          </p:cNvPicPr>
          <p:nvPr/>
        </p:nvPicPr>
        <p:blipFill>
          <a:blip r:embed="rId3"/>
          <a:stretch>
            <a:fillRect/>
          </a:stretch>
        </p:blipFill>
        <p:spPr>
          <a:xfrm>
            <a:off x="186268" y="4292052"/>
            <a:ext cx="6311643" cy="1803949"/>
          </a:xfrm>
          <a:prstGeom prst="rect">
            <a:avLst/>
          </a:prstGeom>
        </p:spPr>
      </p:pic>
      <p:sp>
        <p:nvSpPr>
          <p:cNvPr id="10" name="矩形 9">
            <a:extLst>
              <a:ext uri="{FF2B5EF4-FFF2-40B4-BE49-F238E27FC236}">
                <a16:creationId xmlns:a16="http://schemas.microsoft.com/office/drawing/2014/main" id="{B9ECD1DA-D79F-2442-8E34-1CF010E90E1A}"/>
              </a:ext>
            </a:extLst>
          </p:cNvPr>
          <p:cNvSpPr/>
          <p:nvPr/>
        </p:nvSpPr>
        <p:spPr>
          <a:xfrm>
            <a:off x="6497911" y="5695893"/>
            <a:ext cx="5562600" cy="369332"/>
          </a:xfrm>
          <a:prstGeom prst="rect">
            <a:avLst/>
          </a:prstGeom>
        </p:spPr>
        <p:txBody>
          <a:bodyPr wrap="square">
            <a:spAutoFit/>
          </a:bodyPr>
          <a:lstStyle/>
          <a:p>
            <a:r>
              <a:rPr lang="en" altLang="zh-CN" b="1" dirty="0">
                <a:solidFill>
                  <a:srgbClr val="FF0000"/>
                </a:solidFill>
                <a:latin typeface="Times New Roman" panose="02020603050405020304" pitchFamily="18" charset="0"/>
                <a:cs typeface="Times New Roman" panose="02020603050405020304" pitchFamily="18" charset="0"/>
              </a:rPr>
              <a:t>CLEO Collaboration, Phys. Rev. D 80, 072001(2009) </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11D141EA-3B6C-EA4F-A568-12EEC14D45F6}"/>
                  </a:ext>
                </a:extLst>
              </p:cNvPr>
              <p:cNvSpPr/>
              <p:nvPr/>
            </p:nvSpPr>
            <p:spPr>
              <a:xfrm>
                <a:off x="6632351" y="4450209"/>
                <a:ext cx="4961294" cy="9716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CN" sz="2667" b="1" i="1">
                              <a:latin typeface="Cambria Math" panose="02040503050406030204" pitchFamily="18" charset="0"/>
                            </a:rPr>
                          </m:ctrlPr>
                        </m:fPr>
                        <m:num>
                          <m:r>
                            <a:rPr lang="en-US" altLang="zh-CN" sz="2667" b="1" i="1">
                              <a:latin typeface="Cambria Math" panose="02040503050406030204" pitchFamily="18" charset="0"/>
                            </a:rPr>
                            <m:t>𝝈</m:t>
                          </m:r>
                          <m:sSub>
                            <m:sSubPr>
                              <m:ctrlPr>
                                <a:rPr lang="en-US" altLang="zh-CN" sz="2667" b="1" i="1">
                                  <a:latin typeface="Cambria Math" panose="02040503050406030204" pitchFamily="18" charset="0"/>
                                </a:rPr>
                              </m:ctrlPr>
                            </m:sSubPr>
                            <m:e>
                              <m:d>
                                <m:dPr>
                                  <m:ctrlPr>
                                    <a:rPr lang="en-US" altLang="zh-CN" sz="2667" b="1" i="1">
                                      <a:latin typeface="Cambria Math" panose="02040503050406030204" pitchFamily="18" charset="0"/>
                                    </a:rPr>
                                  </m:ctrlPr>
                                </m:dPr>
                                <m:e>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𝒆</m:t>
                                      </m:r>
                                    </m:e>
                                    <m:sup>
                                      <m:r>
                                        <a:rPr lang="en-US" altLang="zh-CN" sz="2667" b="1" i="1">
                                          <a:latin typeface="Cambria Math" panose="02040503050406030204" pitchFamily="18" charset="0"/>
                                        </a:rPr>
                                        <m:t>+</m:t>
                                      </m:r>
                                    </m:sup>
                                  </m:sSup>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𝒆</m:t>
                                      </m:r>
                                    </m:e>
                                    <m:sup>
                                      <m:r>
                                        <a:rPr lang="en-US" altLang="zh-CN" sz="2667" b="1" i="1">
                                          <a:latin typeface="Cambria Math" panose="02040503050406030204" pitchFamily="18" charset="0"/>
                                        </a:rPr>
                                        <m:t>−</m:t>
                                      </m:r>
                                    </m:sup>
                                  </m:sSup>
                                  <m:r>
                                    <a:rPr lang="en-US" altLang="zh-CN" sz="2667" b="1" i="1">
                                      <a:latin typeface="Cambria Math" panose="02040503050406030204" pitchFamily="18" charset="0"/>
                                    </a:rPr>
                                    <m:t>→</m:t>
                                  </m:r>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𝑫</m:t>
                                      </m:r>
                                    </m:e>
                                    <m:sub>
                                      <m:r>
                                        <a:rPr lang="en-US" altLang="zh-CN" sz="2667" b="1" i="1">
                                          <a:latin typeface="Cambria Math" panose="02040503050406030204" pitchFamily="18" charset="0"/>
                                        </a:rPr>
                                        <m:t>𝒔</m:t>
                                      </m:r>
                                    </m:sub>
                                  </m:sSub>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𝑫</m:t>
                                      </m:r>
                                    </m:e>
                                    <m:sub>
                                      <m:r>
                                        <a:rPr lang="en-US" altLang="zh-CN" sz="2667" b="1" i="1">
                                          <a:latin typeface="Cambria Math" panose="02040503050406030204" pitchFamily="18" charset="0"/>
                                        </a:rPr>
                                        <m:t>𝒔</m:t>
                                      </m:r>
                                    </m:sub>
                                  </m:sSub>
                                </m:e>
                              </m:d>
                            </m:e>
                            <m:sub>
                              <m:r>
                                <a:rPr lang="en-US" altLang="zh-CN" sz="2667" b="1" i="1">
                                  <a:latin typeface="Cambria Math" panose="02040503050406030204" pitchFamily="18" charset="0"/>
                                </a:rPr>
                                <m:t>𝟒</m:t>
                              </m:r>
                              <m:r>
                                <a:rPr lang="en-US" altLang="zh-CN" sz="2667" b="1" i="1">
                                  <a:latin typeface="Cambria Math" panose="02040503050406030204" pitchFamily="18" charset="0"/>
                                </a:rPr>
                                <m:t>.</m:t>
                              </m:r>
                              <m:r>
                                <a:rPr lang="en-US" altLang="zh-CN" sz="2667" b="1" i="1">
                                  <a:latin typeface="Cambria Math" panose="02040503050406030204" pitchFamily="18" charset="0"/>
                                </a:rPr>
                                <m:t>𝟎𝟎𝟗</m:t>
                              </m:r>
                              <m:r>
                                <a:rPr lang="en-US" altLang="zh-CN" sz="2667" b="1" i="1">
                                  <a:latin typeface="Cambria Math" panose="02040503050406030204" pitchFamily="18" charset="0"/>
                                </a:rPr>
                                <m:t> </m:t>
                              </m:r>
                              <m:r>
                                <a:rPr lang="en-US" altLang="zh-CN" sz="2667" b="1">
                                  <a:latin typeface="Cambria Math" panose="02040503050406030204" pitchFamily="18" charset="0"/>
                                </a:rPr>
                                <m:t>𝐆𝐞𝐕</m:t>
                              </m:r>
                            </m:sub>
                          </m:sSub>
                        </m:num>
                        <m:den>
                          <m:r>
                            <a:rPr lang="en-US" altLang="zh-CN" sz="2667" b="1" i="1">
                              <a:latin typeface="Cambria Math" panose="02040503050406030204" pitchFamily="18" charset="0"/>
                            </a:rPr>
                            <m:t>𝝈</m:t>
                          </m:r>
                          <m:sSub>
                            <m:sSubPr>
                              <m:ctrlPr>
                                <a:rPr lang="en-US" altLang="zh-CN" sz="2667" b="1" i="1">
                                  <a:latin typeface="Cambria Math" panose="02040503050406030204" pitchFamily="18" charset="0"/>
                                </a:rPr>
                              </m:ctrlPr>
                            </m:sSubPr>
                            <m:e>
                              <m:d>
                                <m:dPr>
                                  <m:ctrlPr>
                                    <a:rPr lang="en-US" altLang="zh-CN" sz="2667" b="1" i="1">
                                      <a:latin typeface="Cambria Math" panose="02040503050406030204" pitchFamily="18" charset="0"/>
                                    </a:rPr>
                                  </m:ctrlPr>
                                </m:dPr>
                                <m:e>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𝒆</m:t>
                                      </m:r>
                                    </m:e>
                                    <m:sup>
                                      <m:r>
                                        <a:rPr lang="en-US" altLang="zh-CN" sz="2667" b="1" i="1">
                                          <a:latin typeface="Cambria Math" panose="02040503050406030204" pitchFamily="18" charset="0"/>
                                        </a:rPr>
                                        <m:t>+</m:t>
                                      </m:r>
                                    </m:sup>
                                  </m:sSup>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𝒆</m:t>
                                      </m:r>
                                    </m:e>
                                    <m:sup>
                                      <m:r>
                                        <a:rPr lang="en-US" altLang="zh-CN" sz="2667" b="1" i="1">
                                          <a:latin typeface="Cambria Math" panose="02040503050406030204" pitchFamily="18" charset="0"/>
                                        </a:rPr>
                                        <m:t>−</m:t>
                                      </m:r>
                                    </m:sup>
                                  </m:sSup>
                                  <m:r>
                                    <a:rPr lang="en-US" altLang="zh-CN" sz="2667" b="1" i="1">
                                      <a:latin typeface="Cambria Math" panose="02040503050406030204" pitchFamily="18" charset="0"/>
                                    </a:rPr>
                                    <m:t>→</m:t>
                                  </m:r>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𝒔</m:t>
                                      </m:r>
                                    </m:sub>
                                    <m:sup>
                                      <m:r>
                                        <a:rPr lang="en-US" altLang="zh-CN" sz="2667" b="1" i="1">
                                          <a:latin typeface="Cambria Math" panose="02040503050406030204" pitchFamily="18" charset="0"/>
                                        </a:rPr>
                                        <m:t>∗</m:t>
                                      </m:r>
                                    </m:sup>
                                  </m:sSubSup>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𝑫</m:t>
                                      </m:r>
                                    </m:e>
                                    <m:sub>
                                      <m:r>
                                        <a:rPr lang="en-US" altLang="zh-CN" sz="2667" b="1" i="1">
                                          <a:latin typeface="Cambria Math" panose="02040503050406030204" pitchFamily="18" charset="0"/>
                                        </a:rPr>
                                        <m:t>𝒔</m:t>
                                      </m:r>
                                    </m:sub>
                                  </m:sSub>
                                </m:e>
                              </m:d>
                            </m:e>
                            <m:sub>
                              <m:r>
                                <a:rPr lang="en-US" altLang="zh-CN" sz="2667" b="1" i="1">
                                  <a:latin typeface="Cambria Math" panose="02040503050406030204" pitchFamily="18" charset="0"/>
                                </a:rPr>
                                <m:t>𝟒</m:t>
                              </m:r>
                              <m:r>
                                <a:rPr lang="en-US" altLang="zh-CN" sz="2667" b="1" i="1">
                                  <a:latin typeface="Cambria Math" panose="02040503050406030204" pitchFamily="18" charset="0"/>
                                </a:rPr>
                                <m:t>.</m:t>
                              </m:r>
                              <m:r>
                                <a:rPr lang="en-US" altLang="zh-CN" sz="2667" b="1" i="1">
                                  <a:latin typeface="Cambria Math" panose="02040503050406030204" pitchFamily="18" charset="0"/>
                                </a:rPr>
                                <m:t>𝟏𝟖</m:t>
                              </m:r>
                              <m:r>
                                <a:rPr lang="en-US" altLang="zh-CN" sz="2667" b="1" i="1">
                                  <a:latin typeface="Cambria Math" panose="02040503050406030204" pitchFamily="18" charset="0"/>
                                </a:rPr>
                                <m:t> </m:t>
                              </m:r>
                              <m:r>
                                <a:rPr lang="en-US" altLang="zh-CN" sz="2667" b="1">
                                  <a:latin typeface="Cambria Math" panose="02040503050406030204" pitchFamily="18" charset="0"/>
                                </a:rPr>
                                <m:t>𝐆𝐞𝐕</m:t>
                              </m:r>
                            </m:sub>
                          </m:sSub>
                        </m:den>
                      </m:f>
                      <m:r>
                        <a:rPr lang="en-US" altLang="zh-CN" sz="2667" b="1" i="1">
                          <a:latin typeface="Cambria Math" panose="02040503050406030204" pitchFamily="18" charset="0"/>
                        </a:rPr>
                        <m:t>∼</m:t>
                      </m:r>
                      <m:r>
                        <a:rPr lang="en-US" altLang="zh-CN" sz="2667" b="1" i="1">
                          <a:latin typeface="Cambria Math" panose="02040503050406030204" pitchFamily="18" charset="0"/>
                        </a:rPr>
                        <m:t>𝟎</m:t>
                      </m:r>
                      <m:r>
                        <a:rPr lang="en-US" altLang="zh-CN" sz="2667" b="1" i="1">
                          <a:latin typeface="Cambria Math" panose="02040503050406030204" pitchFamily="18" charset="0"/>
                        </a:rPr>
                        <m:t>.</m:t>
                      </m:r>
                      <m:r>
                        <a:rPr lang="en-US" altLang="zh-CN" sz="2667" b="1" i="1">
                          <a:latin typeface="Cambria Math" panose="02040503050406030204" pitchFamily="18" charset="0"/>
                        </a:rPr>
                        <m:t>𝟑</m:t>
                      </m:r>
                    </m:oMath>
                  </m:oMathPara>
                </a14:m>
                <a:endParaRPr lang="zh-CN" altLang="en-US" sz="2667" dirty="0"/>
              </a:p>
            </p:txBody>
          </p:sp>
        </mc:Choice>
        <mc:Fallback xmlns="">
          <p:sp>
            <p:nvSpPr>
              <p:cNvPr id="11" name="矩形 10">
                <a:extLst>
                  <a:ext uri="{FF2B5EF4-FFF2-40B4-BE49-F238E27FC236}">
                    <a16:creationId xmlns:a16="http://schemas.microsoft.com/office/drawing/2014/main" id="{11D141EA-3B6C-EA4F-A568-12EEC14D45F6}"/>
                  </a:ext>
                </a:extLst>
              </p:cNvPr>
              <p:cNvSpPr>
                <a:spLocks noRot="1" noChangeAspect="1" noMove="1" noResize="1" noEditPoints="1" noAdjustHandles="1" noChangeArrowheads="1" noChangeShapeType="1" noTextEdit="1"/>
              </p:cNvSpPr>
              <p:nvPr/>
            </p:nvSpPr>
            <p:spPr>
              <a:xfrm>
                <a:off x="6632351" y="4450209"/>
                <a:ext cx="4961294" cy="971676"/>
              </a:xfrm>
              <a:prstGeom prst="rect">
                <a:avLst/>
              </a:prstGeom>
              <a:blipFill>
                <a:blip r:embed="rId4"/>
                <a:stretch>
                  <a:fillRect b="-12987"/>
                </a:stretch>
              </a:blipFill>
            </p:spPr>
            <p:txBody>
              <a:bodyPr/>
              <a:lstStyle/>
              <a:p>
                <a:r>
                  <a:rPr lang="zh-CN" altLang="en-US">
                    <a:noFill/>
                  </a:rPr>
                  <a:t> </a:t>
                </a:r>
              </a:p>
            </p:txBody>
          </p:sp>
        </mc:Fallback>
      </mc:AlternateContent>
      <p:cxnSp>
        <p:nvCxnSpPr>
          <p:cNvPr id="13" name="直线连接符 12">
            <a:extLst>
              <a:ext uri="{FF2B5EF4-FFF2-40B4-BE49-F238E27FC236}">
                <a16:creationId xmlns:a16="http://schemas.microsoft.com/office/drawing/2014/main" id="{E4D50ADE-A631-0544-AF4A-8A21889FCC94}"/>
              </a:ext>
            </a:extLst>
          </p:cNvPr>
          <p:cNvCxnSpPr>
            <a:cxnSpLocks/>
          </p:cNvCxnSpPr>
          <p:nvPr/>
        </p:nvCxnSpPr>
        <p:spPr>
          <a:xfrm>
            <a:off x="0" y="4093011"/>
            <a:ext cx="12192000" cy="0"/>
          </a:xfrm>
          <a:prstGeom prst="line">
            <a:avLst/>
          </a:prstGeom>
          <a:ln w="28575">
            <a:solidFill>
              <a:srgbClr val="0432FF"/>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6A02D361-02B6-6748-80FB-4E19B127029F}"/>
                  </a:ext>
                </a:extLst>
              </p:cNvPr>
              <p:cNvSpPr/>
              <p:nvPr/>
            </p:nvSpPr>
            <p:spPr>
              <a:xfrm>
                <a:off x="91864" y="2439588"/>
                <a:ext cx="11804873" cy="1552476"/>
              </a:xfrm>
              <a:prstGeom prst="rect">
                <a:avLst/>
              </a:prstGeom>
            </p:spPr>
            <p:txBody>
              <a:bodyPr wrap="square">
                <a:spAutoFit/>
              </a:bodyPr>
              <a:lstStyle/>
              <a:p>
                <a:pPr>
                  <a:lnSpc>
                    <a:spcPct val="120000"/>
                  </a:lnSpc>
                </a:pPr>
                <a:r>
                  <a:rPr lang="en" altLang="zh-CN" sz="2667" b="1" dirty="0">
                    <a:latin typeface="Times New Roman" panose="02020603050405020304" pitchFamily="18" charset="0"/>
                    <a:cs typeface="Times New Roman" panose="02020603050405020304" pitchFamily="18" charset="0"/>
                  </a:rPr>
                  <a:t>The data samples at </a:t>
                </a:r>
                <a14:m>
                  <m:oMath xmlns:m="http://schemas.openxmlformats.org/officeDocument/2006/math">
                    <m:rad>
                      <m:radPr>
                        <m:degHide m:val="on"/>
                        <m:ctrlPr>
                          <a:rPr lang="en-US" altLang="zh-CN" sz="2667" b="1" i="1">
                            <a:latin typeface="Cambria Math" panose="02040503050406030204" pitchFamily="18" charset="0"/>
                          </a:rPr>
                        </m:ctrlPr>
                      </m:radPr>
                      <m:deg/>
                      <m:e>
                        <m:r>
                          <a:rPr lang="en-US" altLang="zh-CN" sz="2667" b="1" i="1">
                            <a:latin typeface="Cambria Math" panose="02040503050406030204" pitchFamily="18" charset="0"/>
                          </a:rPr>
                          <m:t>𝒔</m:t>
                        </m:r>
                      </m:e>
                    </m:rad>
                    <m:r>
                      <a:rPr lang="en-US" altLang="zh-CN" sz="2667" b="1" i="1">
                        <a:latin typeface="Cambria Math" panose="02040503050406030204" pitchFamily="18" charset="0"/>
                      </a:rPr>
                      <m:t>=</m:t>
                    </m:r>
                    <m:r>
                      <a:rPr lang="en-US" altLang="zh-CN" sz="2667" b="1" i="1">
                        <a:latin typeface="Cambria Math" panose="02040503050406030204" pitchFamily="18" charset="0"/>
                      </a:rPr>
                      <m:t>𝟒</m:t>
                    </m:r>
                    <m:r>
                      <a:rPr lang="en-US" altLang="zh-CN" sz="2667" b="1" i="1">
                        <a:latin typeface="Cambria Math" panose="02040503050406030204" pitchFamily="18" charset="0"/>
                      </a:rPr>
                      <m:t>.</m:t>
                    </m:r>
                    <m:r>
                      <a:rPr lang="en-US" altLang="zh-CN" sz="2667" b="1" i="1">
                        <a:latin typeface="Cambria Math" panose="02040503050406030204" pitchFamily="18" charset="0"/>
                      </a:rPr>
                      <m:t>𝟎𝟎𝟗</m:t>
                    </m:r>
                    <m:r>
                      <a:rPr lang="en-US" altLang="zh-CN" sz="2667" b="1" i="1">
                        <a:latin typeface="Cambria Math" panose="02040503050406030204" pitchFamily="18" charset="0"/>
                      </a:rPr>
                      <m:t> </m:t>
                    </m:r>
                    <m:r>
                      <a:rPr lang="en-US" altLang="zh-CN" sz="2667" b="1">
                        <a:latin typeface="Cambria Math" panose="02040503050406030204" pitchFamily="18" charset="0"/>
                      </a:rPr>
                      <m:t>𝐆𝐞𝐕</m:t>
                    </m:r>
                  </m:oMath>
                </a14:m>
                <a:r>
                  <a:rPr lang="en-US" altLang="zh-CN" sz="2667" b="1" dirty="0">
                    <a:latin typeface="Times New Roman" panose="02020603050405020304" pitchFamily="18" charset="0"/>
                    <a:cs typeface="Times New Roman" panose="02020603050405020304" pitchFamily="18" charset="0"/>
                  </a:rPr>
                  <a:t> with larger statistics can avoid the systematic uncertainty caused by </a:t>
                </a:r>
                <a14:m>
                  <m:oMath xmlns:m="http://schemas.openxmlformats.org/officeDocument/2006/math">
                    <m:r>
                      <a:rPr lang="en-US" altLang="zh-CN" sz="2667" b="1" i="1">
                        <a:latin typeface="Cambria Math" panose="02040503050406030204" pitchFamily="18" charset="0"/>
                      </a:rPr>
                      <m:t> </m:t>
                    </m:r>
                    <m:r>
                      <a:rPr lang="en-US" altLang="zh-CN" sz="2667" b="1" i="1">
                        <a:latin typeface="Cambria Math" panose="02040503050406030204" pitchFamily="18" charset="0"/>
                      </a:rPr>
                      <m:t>𝜸</m:t>
                    </m:r>
                    <m:r>
                      <a:rPr lang="en-US" altLang="zh-CN" sz="2667" b="1" i="1">
                        <a:latin typeface="Cambria Math" panose="02040503050406030204" pitchFamily="18" charset="0"/>
                      </a:rPr>
                      <m:t>/</m:t>
                    </m:r>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𝝅</m:t>
                        </m:r>
                      </m:e>
                      <m:sup>
                        <m:r>
                          <a:rPr lang="en-US" altLang="zh-CN" sz="2667" b="1" i="1">
                            <a:latin typeface="Cambria Math" panose="02040503050406030204" pitchFamily="18" charset="0"/>
                          </a:rPr>
                          <m:t>𝟎</m:t>
                        </m:r>
                      </m:sup>
                    </m:sSup>
                  </m:oMath>
                </a14:m>
                <a:r>
                  <a:rPr lang="en-US" altLang="zh-CN" sz="2667" b="1" dirty="0">
                    <a:latin typeface="Times New Roman" panose="02020603050405020304" pitchFamily="18" charset="0"/>
                    <a:cs typeface="Times New Roman" panose="02020603050405020304" pitchFamily="18" charset="0"/>
                  </a:rPr>
                  <a:t> reconstruction directly from </a:t>
                </a:r>
                <a14:m>
                  <m:oMath xmlns:m="http://schemas.openxmlformats.org/officeDocument/2006/math">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𝒔</m:t>
                        </m:r>
                      </m:sub>
                      <m:sup>
                        <m:r>
                          <a:rPr lang="en-US" altLang="zh-CN" sz="2667" b="1" i="1">
                            <a:latin typeface="Cambria Math" panose="02040503050406030204" pitchFamily="18" charset="0"/>
                          </a:rPr>
                          <m:t>∗</m:t>
                        </m:r>
                      </m:sup>
                    </m:sSubSup>
                  </m:oMath>
                </a14:m>
                <a:r>
                  <a:rPr lang="en" altLang="zh-CN" sz="2667" b="1" dirty="0">
                    <a:latin typeface="Times New Roman" panose="02020603050405020304" pitchFamily="18" charset="0"/>
                    <a:cs typeface="Times New Roman" panose="02020603050405020304" pitchFamily="18" charset="0"/>
                  </a:rPr>
                  <a:t> decays at </a:t>
                </a:r>
                <a14:m>
                  <m:oMath xmlns:m="http://schemas.openxmlformats.org/officeDocument/2006/math">
                    <m:rad>
                      <m:radPr>
                        <m:degHide m:val="on"/>
                        <m:ctrlPr>
                          <a:rPr lang="en-US" altLang="zh-CN" sz="2667" b="1" i="1">
                            <a:latin typeface="Cambria Math" panose="02040503050406030204" pitchFamily="18" charset="0"/>
                          </a:rPr>
                        </m:ctrlPr>
                      </m:radPr>
                      <m:deg/>
                      <m:e>
                        <m:r>
                          <a:rPr lang="en-US" altLang="zh-CN" sz="2667" b="1" i="1">
                            <a:latin typeface="Cambria Math" panose="02040503050406030204" pitchFamily="18" charset="0"/>
                          </a:rPr>
                          <m:t>𝒔</m:t>
                        </m:r>
                      </m:e>
                    </m:rad>
                    <m:r>
                      <a:rPr lang="en-US" altLang="zh-CN" sz="2667" b="1" i="1">
                        <a:latin typeface="Cambria Math" panose="02040503050406030204" pitchFamily="18" charset="0"/>
                      </a:rPr>
                      <m:t>=</m:t>
                    </m:r>
                    <m:r>
                      <a:rPr lang="en-US" altLang="zh-CN" sz="2667" b="1" i="1">
                        <a:latin typeface="Cambria Math" panose="02040503050406030204" pitchFamily="18" charset="0"/>
                      </a:rPr>
                      <m:t>𝟒</m:t>
                    </m:r>
                    <m:r>
                      <a:rPr lang="en-US" altLang="zh-CN" sz="2667" b="1" i="1">
                        <a:latin typeface="Cambria Math" panose="02040503050406030204" pitchFamily="18" charset="0"/>
                      </a:rPr>
                      <m:t>.</m:t>
                    </m:r>
                    <m:r>
                      <a:rPr lang="en-US" altLang="zh-CN" sz="2667" b="1" i="1">
                        <a:latin typeface="Cambria Math" panose="02040503050406030204" pitchFamily="18" charset="0"/>
                      </a:rPr>
                      <m:t>𝟏𝟖</m:t>
                    </m:r>
                    <m:r>
                      <a:rPr lang="en-US" altLang="zh-CN" sz="2667" b="1" i="1">
                        <a:latin typeface="Cambria Math" panose="02040503050406030204" pitchFamily="18" charset="0"/>
                      </a:rPr>
                      <m:t> </m:t>
                    </m:r>
                    <m:r>
                      <a:rPr lang="en-US" altLang="zh-CN" sz="2667" b="1">
                        <a:latin typeface="Cambria Math" panose="02040503050406030204" pitchFamily="18" charset="0"/>
                      </a:rPr>
                      <m:t>𝐆𝐞𝐕</m:t>
                    </m:r>
                  </m:oMath>
                </a14:m>
                <a:r>
                  <a:rPr lang="en-US" altLang="zh-CN" sz="2667" b="1" dirty="0">
                    <a:latin typeface="Times New Roman" panose="02020603050405020304" pitchFamily="18" charset="0"/>
                    <a:cs typeface="Times New Roman" panose="02020603050405020304" pitchFamily="18" charset="0"/>
                  </a:rPr>
                  <a:t>. </a:t>
                </a:r>
                <a:endParaRPr lang="en" altLang="zh-CN" sz="2667" b="1" dirty="0">
                  <a:latin typeface="Times New Roman" panose="02020603050405020304" pitchFamily="18" charset="0"/>
                  <a:cs typeface="Times New Roman" panose="02020603050405020304" pitchFamily="18" charset="0"/>
                </a:endParaRPr>
              </a:p>
            </p:txBody>
          </p:sp>
        </mc:Choice>
        <mc:Fallback xmlns="">
          <p:sp>
            <p:nvSpPr>
              <p:cNvPr id="16" name="矩形 15">
                <a:extLst>
                  <a:ext uri="{FF2B5EF4-FFF2-40B4-BE49-F238E27FC236}">
                    <a16:creationId xmlns:a16="http://schemas.microsoft.com/office/drawing/2014/main" id="{6A02D361-02B6-6748-80FB-4E19B127029F}"/>
                  </a:ext>
                </a:extLst>
              </p:cNvPr>
              <p:cNvSpPr>
                <a:spLocks noRot="1" noChangeAspect="1" noMove="1" noResize="1" noEditPoints="1" noAdjustHandles="1" noChangeArrowheads="1" noChangeShapeType="1" noTextEdit="1"/>
              </p:cNvSpPr>
              <p:nvPr/>
            </p:nvSpPr>
            <p:spPr>
              <a:xfrm>
                <a:off x="91864" y="2439588"/>
                <a:ext cx="11804873" cy="1552476"/>
              </a:xfrm>
              <a:prstGeom prst="rect">
                <a:avLst/>
              </a:prstGeom>
              <a:blipFill>
                <a:blip r:embed="rId5"/>
                <a:stretch>
                  <a:fillRect l="-968" t="-1626" b="-8943"/>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DA7BC996-39E0-DD58-F1C6-A58E19EBD408}"/>
              </a:ext>
            </a:extLst>
          </p:cNvPr>
          <p:cNvPicPr>
            <a:picLocks noChangeAspect="1"/>
          </p:cNvPicPr>
          <p:nvPr/>
        </p:nvPicPr>
        <p:blipFill>
          <a:blip r:embed="rId6"/>
          <a:stretch>
            <a:fillRect/>
          </a:stretch>
        </p:blipFill>
        <p:spPr>
          <a:xfrm>
            <a:off x="811372" y="6142103"/>
            <a:ext cx="5183088" cy="638812"/>
          </a:xfrm>
          <a:prstGeom prst="rect">
            <a:avLst/>
          </a:prstGeom>
        </p:spPr>
      </p:pic>
      <p:cxnSp>
        <p:nvCxnSpPr>
          <p:cNvPr id="19" name="直线连接符 18">
            <a:extLst>
              <a:ext uri="{FF2B5EF4-FFF2-40B4-BE49-F238E27FC236}">
                <a16:creationId xmlns:a16="http://schemas.microsoft.com/office/drawing/2014/main" id="{E192951F-ECB9-1081-D925-1DB2E3147011}"/>
              </a:ext>
            </a:extLst>
          </p:cNvPr>
          <p:cNvCxnSpPr>
            <a:cxnSpLocks/>
          </p:cNvCxnSpPr>
          <p:nvPr/>
        </p:nvCxnSpPr>
        <p:spPr>
          <a:xfrm>
            <a:off x="2497584" y="4292052"/>
            <a:ext cx="0" cy="1803949"/>
          </a:xfrm>
          <a:prstGeom prst="line">
            <a:avLst/>
          </a:prstGeom>
          <a:ln w="19050">
            <a:solidFill>
              <a:srgbClr val="FF2600"/>
            </a:solidFill>
            <a:prstDash val="dash"/>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A409B844-17A3-2D8F-779D-7B312F77D16E}"/>
              </a:ext>
            </a:extLst>
          </p:cNvPr>
          <p:cNvCxnSpPr>
            <a:cxnSpLocks/>
          </p:cNvCxnSpPr>
          <p:nvPr/>
        </p:nvCxnSpPr>
        <p:spPr>
          <a:xfrm>
            <a:off x="4795915" y="4292052"/>
            <a:ext cx="0" cy="1803949"/>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6" name="直线连接符 5">
            <a:extLst>
              <a:ext uri="{FF2B5EF4-FFF2-40B4-BE49-F238E27FC236}">
                <a16:creationId xmlns:a16="http://schemas.microsoft.com/office/drawing/2014/main" id="{B39538BB-454F-2A8C-5E31-3C6B9E18B444}"/>
              </a:ext>
            </a:extLst>
          </p:cNvPr>
          <p:cNvCxnSpPr>
            <a:cxnSpLocks/>
          </p:cNvCxnSpPr>
          <p:nvPr/>
        </p:nvCxnSpPr>
        <p:spPr>
          <a:xfrm>
            <a:off x="0" y="840031"/>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5D78DE5-CE57-E32C-69EA-A0E350B14956}"/>
                  </a:ext>
                </a:extLst>
              </p:cNvPr>
              <p:cNvSpPr txBox="1"/>
              <p:nvPr/>
            </p:nvSpPr>
            <p:spPr>
              <a:xfrm>
                <a:off x="2497584" y="4525120"/>
                <a:ext cx="1373659" cy="369332"/>
              </a:xfrm>
              <a:prstGeom prst="rect">
                <a:avLst/>
              </a:prstGeom>
              <a:noFill/>
            </p:spPr>
            <p:txBody>
              <a:bodyPr wrap="square">
                <a:spAutoFit/>
              </a:bodyPr>
              <a:lstStyle/>
              <a:p>
                <a14:m>
                  <m:oMath xmlns:m="http://schemas.openxmlformats.org/officeDocument/2006/math">
                    <m:r>
                      <a:rPr lang="en-US" altLang="zh-CN" sz="1800" b="1" i="1" smtClean="0">
                        <a:solidFill>
                          <a:schemeClr val="tx1"/>
                        </a:solidFill>
                        <a:latin typeface="Cambria Math" panose="02040503050406030204" pitchFamily="18" charset="0"/>
                      </a:rPr>
                      <m:t>𝟒</m:t>
                    </m:r>
                    <m:r>
                      <a:rPr lang="en-US" altLang="zh-CN" sz="1800" b="1" i="1" smtClean="0">
                        <a:solidFill>
                          <a:schemeClr val="tx1"/>
                        </a:solidFill>
                        <a:latin typeface="Cambria Math" panose="02040503050406030204" pitchFamily="18" charset="0"/>
                      </a:rPr>
                      <m:t>.</m:t>
                    </m:r>
                    <m:r>
                      <a:rPr lang="en-US" altLang="zh-CN" sz="1800" b="1" i="1" smtClean="0">
                        <a:solidFill>
                          <a:schemeClr val="tx1"/>
                        </a:solidFill>
                        <a:latin typeface="Cambria Math" panose="02040503050406030204" pitchFamily="18" charset="0"/>
                      </a:rPr>
                      <m:t>𝟎𝟎𝟗</m:t>
                    </m:r>
                    <m:r>
                      <a:rPr lang="en-US" altLang="zh-CN" sz="1800" b="1" i="1" smtClean="0">
                        <a:solidFill>
                          <a:schemeClr val="tx1"/>
                        </a:solidFill>
                        <a:latin typeface="Cambria Math" panose="02040503050406030204" pitchFamily="18" charset="0"/>
                      </a:rPr>
                      <m:t> </m:t>
                    </m:r>
                    <m:r>
                      <a:rPr lang="en-US" altLang="zh-CN" sz="1800" b="1">
                        <a:solidFill>
                          <a:schemeClr val="tx1"/>
                        </a:solidFill>
                        <a:latin typeface="Cambria Math" panose="02040503050406030204" pitchFamily="18" charset="0"/>
                      </a:rPr>
                      <m:t>𝐆𝐞𝐕</m:t>
                    </m:r>
                  </m:oMath>
                </a14:m>
                <a:r>
                  <a:rPr lang="en-US" altLang="zh-CN" sz="1800" b="1" dirty="0">
                    <a:solidFill>
                      <a:schemeClr val="tx1"/>
                    </a:solidFill>
                    <a:latin typeface="Times New Roman" panose="02020603050405020304" pitchFamily="18" charset="0"/>
                    <a:cs typeface="Times New Roman" panose="02020603050405020304" pitchFamily="18" charset="0"/>
                  </a:rPr>
                  <a:t> </a:t>
                </a:r>
                <a:endParaRPr lang="zh-CN" altLang="en-US" dirty="0">
                  <a:solidFill>
                    <a:schemeClr val="tx1"/>
                  </a:solidFill>
                </a:endParaRPr>
              </a:p>
            </p:txBody>
          </p:sp>
        </mc:Choice>
        <mc:Fallback xmlns="">
          <p:sp>
            <p:nvSpPr>
              <p:cNvPr id="8" name="文本框 7">
                <a:extLst>
                  <a:ext uri="{FF2B5EF4-FFF2-40B4-BE49-F238E27FC236}">
                    <a16:creationId xmlns:a16="http://schemas.microsoft.com/office/drawing/2014/main" id="{C5D78DE5-CE57-E32C-69EA-A0E350B14956}"/>
                  </a:ext>
                </a:extLst>
              </p:cNvPr>
              <p:cNvSpPr txBox="1">
                <a:spLocks noRot="1" noChangeAspect="1" noMove="1" noResize="1" noEditPoints="1" noAdjustHandles="1" noChangeArrowheads="1" noChangeShapeType="1" noTextEdit="1"/>
              </p:cNvSpPr>
              <p:nvPr/>
            </p:nvSpPr>
            <p:spPr>
              <a:xfrm>
                <a:off x="2497584" y="4525120"/>
                <a:ext cx="1373659" cy="369332"/>
              </a:xfrm>
              <a:prstGeom prst="rect">
                <a:avLst/>
              </a:prstGeom>
              <a:blipFill>
                <a:blip r:embed="rId7"/>
                <a:stretch>
                  <a:fillRect b="-1666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35C67019-2F82-99B9-8F00-4C1185C7B684}"/>
                  </a:ext>
                </a:extLst>
              </p:cNvPr>
              <p:cNvSpPr txBox="1"/>
              <p:nvPr/>
            </p:nvSpPr>
            <p:spPr>
              <a:xfrm>
                <a:off x="4722341" y="4936047"/>
                <a:ext cx="1373659" cy="369332"/>
              </a:xfrm>
              <a:prstGeom prst="rect">
                <a:avLst/>
              </a:prstGeom>
              <a:noFill/>
            </p:spPr>
            <p:txBody>
              <a:bodyPr wrap="square">
                <a:spAutoFit/>
              </a:bodyPr>
              <a:lstStyle/>
              <a:p>
                <a14:m>
                  <m:oMath xmlns:m="http://schemas.openxmlformats.org/officeDocument/2006/math">
                    <m:r>
                      <a:rPr lang="en-US" altLang="zh-CN" sz="1800" b="1" i="1" smtClean="0">
                        <a:latin typeface="Cambria Math" panose="02040503050406030204" pitchFamily="18" charset="0"/>
                      </a:rPr>
                      <m:t>𝟒</m:t>
                    </m:r>
                    <m:r>
                      <a:rPr lang="en-US" altLang="zh-CN" sz="1800" b="1" i="1" smtClean="0">
                        <a:latin typeface="Cambria Math" panose="02040503050406030204" pitchFamily="18" charset="0"/>
                      </a:rPr>
                      <m:t>.</m:t>
                    </m:r>
                    <m:r>
                      <a:rPr lang="en-US" altLang="zh-CN" sz="1800" b="1" i="1" smtClean="0">
                        <a:latin typeface="Cambria Math" panose="02040503050406030204" pitchFamily="18" charset="0"/>
                      </a:rPr>
                      <m:t>𝟏𝟖</m:t>
                    </m:r>
                    <m:r>
                      <a:rPr lang="en-US" altLang="zh-CN" sz="1800" b="1" i="1" smtClean="0">
                        <a:latin typeface="Cambria Math" panose="02040503050406030204" pitchFamily="18" charset="0"/>
                      </a:rPr>
                      <m:t> </m:t>
                    </m:r>
                    <m:r>
                      <a:rPr lang="en-US" altLang="zh-CN" sz="1800" b="1">
                        <a:latin typeface="Cambria Math" panose="02040503050406030204" pitchFamily="18" charset="0"/>
                      </a:rPr>
                      <m:t>𝐆𝐞𝐕</m:t>
                    </m:r>
                  </m:oMath>
                </a14:m>
                <a:r>
                  <a:rPr lang="en-US" altLang="zh-CN" sz="1800" b="1" dirty="0">
                    <a:latin typeface="Times New Roman" panose="02020603050405020304" pitchFamily="18" charset="0"/>
                    <a:cs typeface="Times New Roman" panose="02020603050405020304" pitchFamily="18" charset="0"/>
                  </a:rPr>
                  <a:t> </a:t>
                </a:r>
                <a:endParaRPr lang="zh-CN" altLang="en-US" dirty="0"/>
              </a:p>
            </p:txBody>
          </p:sp>
        </mc:Choice>
        <mc:Fallback>
          <p:sp>
            <p:nvSpPr>
              <p:cNvPr id="12" name="文本框 11">
                <a:extLst>
                  <a:ext uri="{FF2B5EF4-FFF2-40B4-BE49-F238E27FC236}">
                    <a16:creationId xmlns:a16="http://schemas.microsoft.com/office/drawing/2014/main" id="{35C67019-2F82-99B9-8F00-4C1185C7B684}"/>
                  </a:ext>
                </a:extLst>
              </p:cNvPr>
              <p:cNvSpPr txBox="1">
                <a:spLocks noRot="1" noChangeAspect="1" noMove="1" noResize="1" noEditPoints="1" noAdjustHandles="1" noChangeArrowheads="1" noChangeShapeType="1" noTextEdit="1"/>
              </p:cNvSpPr>
              <p:nvPr/>
            </p:nvSpPr>
            <p:spPr>
              <a:xfrm>
                <a:off x="4722341" y="4936047"/>
                <a:ext cx="1373659" cy="369332"/>
              </a:xfrm>
              <a:prstGeom prst="rect">
                <a:avLst/>
              </a:prstGeom>
              <a:blipFill>
                <a:blip r:embed="rId8"/>
                <a:stretch>
                  <a:fillRect t="-6667" b="-2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5624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E97D204-1A61-86FC-A62E-E1BF85C44448}"/>
              </a:ext>
            </a:extLst>
          </p:cNvPr>
          <p:cNvSpPr>
            <a:spLocks noGrp="1"/>
          </p:cNvSpPr>
          <p:nvPr>
            <p:ph type="sldNum" sz="quarter" idx="12"/>
          </p:nvPr>
        </p:nvSpPr>
        <p:spPr/>
        <p:txBody>
          <a:bodyPr/>
          <a:lstStyle/>
          <a:p>
            <a:fld id="{EE9F59AE-630A-460B-A6BC-38F7F70D14DE}" type="slidenum">
              <a:rPr lang="zh-CN" altLang="en-US" smtClean="0"/>
              <a:t>15</a:t>
            </a:fld>
            <a:endParaRPr lang="zh-CN" altLang="en-US"/>
          </a:p>
        </p:txBody>
      </p:sp>
      <p:grpSp>
        <p:nvGrpSpPr>
          <p:cNvPr id="3" name="Group 220">
            <a:extLst>
              <a:ext uri="{FF2B5EF4-FFF2-40B4-BE49-F238E27FC236}">
                <a16:creationId xmlns:a16="http://schemas.microsoft.com/office/drawing/2014/main" id="{EBA8BEF4-4976-AA1D-432C-1E4A2649AB31}"/>
              </a:ext>
            </a:extLst>
          </p:cNvPr>
          <p:cNvGrpSpPr/>
          <p:nvPr/>
        </p:nvGrpSpPr>
        <p:grpSpPr>
          <a:xfrm>
            <a:off x="10010" y="39879"/>
            <a:ext cx="10832583" cy="646329"/>
            <a:chOff x="-1663718" y="-1258994"/>
            <a:chExt cx="6865444" cy="1042381"/>
          </a:xfrm>
        </p:grpSpPr>
        <p:sp>
          <p:nvSpPr>
            <p:cNvPr id="4" name="Shape 218">
              <a:extLst>
                <a:ext uri="{FF2B5EF4-FFF2-40B4-BE49-F238E27FC236}">
                  <a16:creationId xmlns:a16="http://schemas.microsoft.com/office/drawing/2014/main" id="{64838A67-A766-E647-7D3A-8A53E560DB2B}"/>
                </a:ext>
              </a:extLst>
            </p:cNvPr>
            <p:cNvSpPr/>
            <p:nvPr/>
          </p:nvSpPr>
          <p:spPr>
            <a:xfrm>
              <a:off x="58188" y="-895328"/>
              <a:ext cx="5143538" cy="642944"/>
            </a:xfrm>
            <a:prstGeom prst="rect">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sz="2800" b="1"/>
              </a:pPr>
              <a:endParaRPr sz="3200"/>
            </a:p>
          </p:txBody>
        </p:sp>
        <mc:AlternateContent xmlns:mc="http://schemas.openxmlformats.org/markup-compatibility/2006" xmlns:a14="http://schemas.microsoft.com/office/drawing/2010/main">
          <mc:Choice Requires="a14">
            <p:sp>
              <p:nvSpPr>
                <p:cNvPr id="5" name="Shape 219">
                  <a:extLst>
                    <a:ext uri="{FF2B5EF4-FFF2-40B4-BE49-F238E27FC236}">
                      <a16:creationId xmlns:a16="http://schemas.microsoft.com/office/drawing/2014/main" id="{A93E12FB-E323-FB9F-3FF7-6DD8489E83BC}"/>
                    </a:ext>
                  </a:extLst>
                </p:cNvPr>
                <p:cNvSpPr/>
                <p:nvPr/>
              </p:nvSpPr>
              <p:spPr>
                <a:xfrm>
                  <a:off x="-1663718" y="-1258994"/>
                  <a:ext cx="5143538" cy="10423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800" b="1"/>
                  </a:pPr>
                  <a:r>
                    <a:rPr lang="en-US" sz="3600" dirty="0">
                      <a:solidFill>
                        <a:srgbClr val="FF0000"/>
                      </a:solidFill>
                      <a:latin typeface="Times New Roman" panose="02020603050405020304" pitchFamily="18" charset="0"/>
                      <a:cs typeface="Times New Roman" panose="02020603050405020304" pitchFamily="18" charset="0"/>
                    </a:rPr>
                    <a:t>Analysis method for </a:t>
                  </a:r>
                  <a14:m>
                    <m:oMath xmlns:m="http://schemas.openxmlformats.org/officeDocument/2006/math">
                      <m:sSubSup>
                        <m:sSubSupPr>
                          <m:ctrlPr>
                            <a:rPr lang="ar-AE" altLang="zh-CN" sz="3600" b="1" i="1">
                              <a:solidFill>
                                <a:srgbClr val="FF0000"/>
                              </a:solidFill>
                              <a:latin typeface="Cambria Math" panose="02040503050406030204" pitchFamily="18" charset="0"/>
                              <a:cs typeface="Times New Roman" panose="02020603050405020304" pitchFamily="18" charset="0"/>
                            </a:rPr>
                          </m:ctrlPr>
                        </m:sSubSupPr>
                        <m:e>
                          <m:r>
                            <a:rPr lang="ar-AE" altLang="zh-CN" sz="3600" b="1" i="1">
                              <a:solidFill>
                                <a:srgbClr val="FF0000"/>
                              </a:solidFill>
                              <a:latin typeface="Cambria Math" panose="02040503050406030204" pitchFamily="18" charset="0"/>
                              <a:cs typeface="Times New Roman" panose="02020603050405020304" pitchFamily="18" charset="0"/>
                            </a:rPr>
                            <m:t>𝑫</m:t>
                          </m:r>
                        </m:e>
                        <m:sub>
                          <m:r>
                            <a:rPr lang="ar-AE" altLang="zh-CN" sz="3600" b="1" i="1">
                              <a:solidFill>
                                <a:srgbClr val="FF0000"/>
                              </a:solidFill>
                              <a:latin typeface="Cambria Math" panose="02040503050406030204" pitchFamily="18" charset="0"/>
                              <a:cs typeface="Times New Roman" panose="02020603050405020304" pitchFamily="18" charset="0"/>
                            </a:rPr>
                            <m:t>𝒔</m:t>
                          </m:r>
                        </m:sub>
                        <m:sup>
                          <m:r>
                            <a:rPr lang="ar-AE" altLang="zh-CN" sz="3600" b="1" i="1">
                              <a:solidFill>
                                <a:srgbClr val="FF0000"/>
                              </a:solidFill>
                              <a:latin typeface="Cambria Math" panose="02040503050406030204" pitchFamily="18" charset="0"/>
                              <a:cs typeface="Times New Roman" panose="02020603050405020304" pitchFamily="18" charset="0"/>
                            </a:rPr>
                            <m:t>+</m:t>
                          </m:r>
                        </m:sup>
                      </m:sSubSup>
                    </m:oMath>
                  </a14:m>
                  <a:r>
                    <a:rPr lang="ar-AE" altLang="zh-CN" sz="3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3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decays </a:t>
                  </a:r>
                  <a:r>
                    <a:rPr lang="en-US" sz="3600" dirty="0">
                      <a:solidFill>
                        <a:srgbClr val="FF0000"/>
                      </a:solidFill>
                      <a:latin typeface="Times New Roman" panose="02020603050405020304" pitchFamily="18" charset="0"/>
                      <a:cs typeface="Times New Roman" panose="02020603050405020304" pitchFamily="18" charset="0"/>
                    </a:rPr>
                    <a:t>at STCF</a:t>
                  </a:r>
                </a:p>
              </p:txBody>
            </p:sp>
          </mc:Choice>
          <mc:Fallback xmlns="">
            <p:sp>
              <p:nvSpPr>
                <p:cNvPr id="5" name="Shape 219">
                  <a:extLst>
                    <a:ext uri="{FF2B5EF4-FFF2-40B4-BE49-F238E27FC236}">
                      <a16:creationId xmlns:a16="http://schemas.microsoft.com/office/drawing/2014/main" id="{A93E12FB-E323-FB9F-3FF7-6DD8489E83BC}"/>
                    </a:ext>
                  </a:extLst>
                </p:cNvPr>
                <p:cNvSpPr>
                  <a:spLocks noRot="1" noChangeAspect="1" noMove="1" noResize="1" noEditPoints="1" noAdjustHandles="1" noChangeArrowheads="1" noChangeShapeType="1" noTextEdit="1"/>
                </p:cNvSpPr>
                <p:nvPr/>
              </p:nvSpPr>
              <p:spPr>
                <a:xfrm>
                  <a:off x="-1663718" y="-1258994"/>
                  <a:ext cx="5143538" cy="1042381"/>
                </a:xfrm>
                <a:prstGeom prst="rect">
                  <a:avLst/>
                </a:prstGeom>
                <a:blipFill>
                  <a:blip r:embed="rId2"/>
                  <a:stretch>
                    <a:fillRect l="-1719" t="-13462" r="-1719" b="-32692"/>
                  </a:stretch>
                </a:blipFill>
                <a:ln w="12700" cap="flat">
                  <a:noFill/>
                  <a:miter lim="400000"/>
                </a:ln>
                <a:effectLst/>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p:grpSp>
      <p:pic>
        <p:nvPicPr>
          <p:cNvPr id="6" name="图片 5">
            <a:extLst>
              <a:ext uri="{FF2B5EF4-FFF2-40B4-BE49-F238E27FC236}">
                <a16:creationId xmlns:a16="http://schemas.microsoft.com/office/drawing/2014/main" id="{BA313B8F-4707-9158-7EF7-E1D43468743D}"/>
              </a:ext>
            </a:extLst>
          </p:cNvPr>
          <p:cNvPicPr>
            <a:picLocks noChangeAspect="1"/>
          </p:cNvPicPr>
          <p:nvPr/>
        </p:nvPicPr>
        <p:blipFill>
          <a:blip r:embed="rId3"/>
          <a:stretch>
            <a:fillRect/>
          </a:stretch>
        </p:blipFill>
        <p:spPr>
          <a:xfrm>
            <a:off x="843042" y="3454311"/>
            <a:ext cx="2762596" cy="1841832"/>
          </a:xfrm>
          <a:prstGeom prst="rect">
            <a:avLst/>
          </a:prstGeom>
        </p:spPr>
      </p:pic>
      <p:pic>
        <p:nvPicPr>
          <p:cNvPr id="7" name="图片 6">
            <a:extLst>
              <a:ext uri="{FF2B5EF4-FFF2-40B4-BE49-F238E27FC236}">
                <a16:creationId xmlns:a16="http://schemas.microsoft.com/office/drawing/2014/main" id="{25582FDC-E5A6-E433-D6A5-56ACE00E8380}"/>
              </a:ext>
            </a:extLst>
          </p:cNvPr>
          <p:cNvPicPr>
            <a:picLocks noChangeAspect="1"/>
          </p:cNvPicPr>
          <p:nvPr/>
        </p:nvPicPr>
        <p:blipFill>
          <a:blip r:embed="rId4"/>
          <a:stretch>
            <a:fillRect/>
          </a:stretch>
        </p:blipFill>
        <p:spPr>
          <a:xfrm>
            <a:off x="1162433" y="5392383"/>
            <a:ext cx="2430295" cy="352581"/>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BAB6BB2-B983-1E04-5A69-9AA444B6CB1B}"/>
                  </a:ext>
                </a:extLst>
              </p:cNvPr>
              <p:cNvSpPr txBox="1"/>
              <p:nvPr/>
            </p:nvSpPr>
            <p:spPr>
              <a:xfrm>
                <a:off x="1450024" y="5735845"/>
                <a:ext cx="1990801" cy="377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b="1" i="1">
                              <a:latin typeface="Cambria Math" panose="02040503050406030204" pitchFamily="18" charset="0"/>
                            </a:rPr>
                          </m:ctrlPr>
                        </m:sSubPr>
                        <m:e>
                          <m:r>
                            <a:rPr kumimoji="1" lang="en-US" altLang="zh-CN" sz="2400" b="1">
                              <a:latin typeface="Cambria Math" panose="02040503050406030204" pitchFamily="18" charset="0"/>
                            </a:rPr>
                            <m:t>𝐌</m:t>
                          </m:r>
                        </m:e>
                        <m:sub>
                          <m:r>
                            <a:rPr kumimoji="1" lang="en-US" altLang="zh-CN" sz="2400" b="1">
                              <a:latin typeface="Cambria Math" panose="02040503050406030204" pitchFamily="18" charset="0"/>
                            </a:rPr>
                            <m:t>𝐁𝐂</m:t>
                          </m:r>
                        </m:sub>
                      </m:sSub>
                      <m:r>
                        <a:rPr kumimoji="1" lang="en-US" altLang="zh-CN" sz="2400" b="1">
                          <a:latin typeface="Cambria Math" panose="02040503050406030204" pitchFamily="18" charset="0"/>
                        </a:rPr>
                        <m:t> </m:t>
                      </m:r>
                      <m:r>
                        <a:rPr kumimoji="1" lang="en-US" altLang="zh-CN" sz="2400" b="1" i="1">
                          <a:latin typeface="Cambria Math" panose="02040503050406030204" pitchFamily="18" charset="0"/>
                        </a:rPr>
                        <m:t>(</m:t>
                      </m:r>
                      <m:r>
                        <a:rPr kumimoji="1" lang="en-US" altLang="zh-CN" sz="2400" b="1">
                          <a:latin typeface="Cambria Math" panose="02040503050406030204" pitchFamily="18" charset="0"/>
                        </a:rPr>
                        <m:t>𝐆𝐞𝐕</m:t>
                      </m:r>
                      <m:r>
                        <a:rPr kumimoji="1" lang="en-US" altLang="zh-CN" sz="2400" b="1">
                          <a:latin typeface="Cambria Math" panose="02040503050406030204" pitchFamily="18" charset="0"/>
                        </a:rPr>
                        <m:t>/</m:t>
                      </m:r>
                      <m:sSup>
                        <m:sSupPr>
                          <m:ctrlPr>
                            <a:rPr kumimoji="1" lang="en-US" altLang="zh-CN" sz="2400" b="1" i="1">
                              <a:latin typeface="Cambria Math" panose="02040503050406030204" pitchFamily="18" charset="0"/>
                            </a:rPr>
                          </m:ctrlPr>
                        </m:sSupPr>
                        <m:e>
                          <m:r>
                            <a:rPr kumimoji="1" lang="en-US" altLang="zh-CN" sz="2400" b="1" i="1">
                              <a:latin typeface="Cambria Math" panose="02040503050406030204" pitchFamily="18" charset="0"/>
                            </a:rPr>
                            <m:t>𝒄</m:t>
                          </m:r>
                        </m:e>
                        <m:sup>
                          <m:r>
                            <a:rPr kumimoji="1" lang="en-US" altLang="zh-CN" sz="2400" b="1" i="1">
                              <a:latin typeface="Cambria Math" panose="02040503050406030204" pitchFamily="18" charset="0"/>
                            </a:rPr>
                            <m:t>𝟐</m:t>
                          </m:r>
                        </m:sup>
                      </m:sSup>
                      <m:r>
                        <a:rPr kumimoji="1" lang="en-US" altLang="zh-CN" sz="2400" b="1" i="1">
                          <a:latin typeface="Cambria Math" panose="02040503050406030204" pitchFamily="18" charset="0"/>
                        </a:rPr>
                        <m:t>)</m:t>
                      </m:r>
                    </m:oMath>
                  </m:oMathPara>
                </a14:m>
                <a:endParaRPr kumimoji="1" lang="zh-CN" altLang="en-US" sz="2400" b="1" dirty="0"/>
              </a:p>
            </p:txBody>
          </p:sp>
        </mc:Choice>
        <mc:Fallback xmlns="">
          <p:sp>
            <p:nvSpPr>
              <p:cNvPr id="8" name="文本框 7">
                <a:extLst>
                  <a:ext uri="{FF2B5EF4-FFF2-40B4-BE49-F238E27FC236}">
                    <a16:creationId xmlns:a16="http://schemas.microsoft.com/office/drawing/2014/main" id="{9BAB6BB2-B983-1E04-5A69-9AA444B6CB1B}"/>
                  </a:ext>
                </a:extLst>
              </p:cNvPr>
              <p:cNvSpPr txBox="1">
                <a:spLocks noRot="1" noChangeAspect="1" noMove="1" noResize="1" noEditPoints="1" noAdjustHandles="1" noChangeArrowheads="1" noChangeShapeType="1" noTextEdit="1"/>
              </p:cNvSpPr>
              <p:nvPr/>
            </p:nvSpPr>
            <p:spPr>
              <a:xfrm>
                <a:off x="1450024" y="5735845"/>
                <a:ext cx="1990801" cy="377667"/>
              </a:xfrm>
              <a:prstGeom prst="rect">
                <a:avLst/>
              </a:prstGeom>
              <a:blipFill>
                <a:blip r:embed="rId5"/>
                <a:stretch>
                  <a:fillRect l="-3185" t="-6452" r="-4459" b="-3548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A3E4118-B011-472C-8FC8-6B2AC4308E16}"/>
                  </a:ext>
                </a:extLst>
              </p:cNvPr>
              <p:cNvSpPr txBox="1"/>
              <p:nvPr/>
            </p:nvSpPr>
            <p:spPr>
              <a:xfrm rot="16200000">
                <a:off x="-525004" y="4328358"/>
                <a:ext cx="2186968" cy="2306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67" b="1">
                          <a:latin typeface="Cambria Math" panose="02040503050406030204" pitchFamily="18" charset="0"/>
                        </a:rPr>
                        <m:t>𝐄𝐯𝐞𝐧𝐭𝐬</m:t>
                      </m:r>
                      <m:r>
                        <a:rPr kumimoji="1" lang="en-US" altLang="zh-CN" sz="1467" b="1">
                          <a:latin typeface="Cambria Math" panose="02040503050406030204" pitchFamily="18" charset="0"/>
                        </a:rPr>
                        <m:t>/ </m:t>
                      </m:r>
                      <m:r>
                        <a:rPr kumimoji="1" lang="en-US" altLang="zh-CN" sz="1467" b="1" i="1">
                          <a:latin typeface="Cambria Math" panose="02040503050406030204" pitchFamily="18" charset="0"/>
                        </a:rPr>
                        <m:t>( </m:t>
                      </m:r>
                      <m:r>
                        <a:rPr kumimoji="1" lang="en-US" altLang="zh-CN" sz="1467" b="1" i="1">
                          <a:latin typeface="Cambria Math" panose="02040503050406030204" pitchFamily="18" charset="0"/>
                        </a:rPr>
                        <m:t>𝟏</m:t>
                      </m:r>
                      <m:r>
                        <a:rPr kumimoji="1" lang="en-US" altLang="zh-CN" sz="1467" b="1" i="1">
                          <a:latin typeface="Cambria Math" panose="02040503050406030204" pitchFamily="18" charset="0"/>
                        </a:rPr>
                        <m:t>.</m:t>
                      </m:r>
                      <m:r>
                        <a:rPr kumimoji="1" lang="en-US" altLang="zh-CN" sz="1467" b="1" i="1">
                          <a:latin typeface="Cambria Math" panose="02040503050406030204" pitchFamily="18" charset="0"/>
                        </a:rPr>
                        <m:t>𝟏</m:t>
                      </m:r>
                      <m:r>
                        <a:rPr kumimoji="1" lang="en-US" altLang="zh-CN" sz="1467" b="1" i="1">
                          <a:latin typeface="Cambria Math" panose="02040503050406030204" pitchFamily="18" charset="0"/>
                        </a:rPr>
                        <m:t> </m:t>
                      </m:r>
                      <m:r>
                        <a:rPr kumimoji="1" lang="en-US" altLang="zh-CN" sz="1467" b="1">
                          <a:latin typeface="Cambria Math" panose="02040503050406030204" pitchFamily="18" charset="0"/>
                        </a:rPr>
                        <m:t>𝐌𝐞𝐕</m:t>
                      </m:r>
                      <m:r>
                        <a:rPr kumimoji="1" lang="en-US" altLang="zh-CN" sz="1467" b="1">
                          <a:latin typeface="Cambria Math" panose="02040503050406030204" pitchFamily="18" charset="0"/>
                        </a:rPr>
                        <m:t>/</m:t>
                      </m:r>
                      <m:sSup>
                        <m:sSupPr>
                          <m:ctrlPr>
                            <a:rPr kumimoji="1" lang="en-US" altLang="zh-CN" sz="1467" b="1" i="1">
                              <a:latin typeface="Cambria Math" panose="02040503050406030204" pitchFamily="18" charset="0"/>
                            </a:rPr>
                          </m:ctrlPr>
                        </m:sSupPr>
                        <m:e>
                          <m:r>
                            <a:rPr kumimoji="1" lang="en-US" altLang="zh-CN" sz="1467" b="1" i="1">
                              <a:latin typeface="Cambria Math" panose="02040503050406030204" pitchFamily="18" charset="0"/>
                            </a:rPr>
                            <m:t>𝒄</m:t>
                          </m:r>
                        </m:e>
                        <m:sup>
                          <m:r>
                            <a:rPr kumimoji="1" lang="en-US" altLang="zh-CN" sz="1467" b="1" i="1">
                              <a:latin typeface="Cambria Math" panose="02040503050406030204" pitchFamily="18" charset="0"/>
                            </a:rPr>
                            <m:t>𝟐</m:t>
                          </m:r>
                        </m:sup>
                      </m:sSup>
                      <m:r>
                        <a:rPr kumimoji="1" lang="en-US" altLang="zh-CN" sz="1467" b="1" i="1">
                          <a:latin typeface="Cambria Math" panose="02040503050406030204" pitchFamily="18" charset="0"/>
                        </a:rPr>
                        <m:t>)</m:t>
                      </m:r>
                    </m:oMath>
                  </m:oMathPara>
                </a14:m>
                <a:endParaRPr kumimoji="1" lang="zh-CN" altLang="en-US" sz="1467" b="1" dirty="0"/>
              </a:p>
            </p:txBody>
          </p:sp>
        </mc:Choice>
        <mc:Fallback xmlns="">
          <p:sp>
            <p:nvSpPr>
              <p:cNvPr id="9" name="文本框 8">
                <a:extLst>
                  <a:ext uri="{FF2B5EF4-FFF2-40B4-BE49-F238E27FC236}">
                    <a16:creationId xmlns:a16="http://schemas.microsoft.com/office/drawing/2014/main" id="{AA3E4118-B011-472C-8FC8-6B2AC4308E16}"/>
                  </a:ext>
                </a:extLst>
              </p:cNvPr>
              <p:cNvSpPr txBox="1">
                <a:spLocks noRot="1" noChangeAspect="1" noMove="1" noResize="1" noEditPoints="1" noAdjustHandles="1" noChangeArrowheads="1" noChangeShapeType="1" noTextEdit="1"/>
              </p:cNvSpPr>
              <p:nvPr/>
            </p:nvSpPr>
            <p:spPr>
              <a:xfrm rot="16200000">
                <a:off x="-525004" y="4328358"/>
                <a:ext cx="2186968" cy="230641"/>
              </a:xfrm>
              <a:prstGeom prst="rect">
                <a:avLst/>
              </a:prstGeom>
              <a:blipFill>
                <a:blip r:embed="rId6"/>
                <a:stretch>
                  <a:fillRect l="-5263" r="-368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50AC0C59-D74D-A1E9-B2BA-C2C318E8DF70}"/>
                  </a:ext>
                </a:extLst>
              </p:cNvPr>
              <p:cNvSpPr txBox="1"/>
              <p:nvPr/>
            </p:nvSpPr>
            <p:spPr>
              <a:xfrm>
                <a:off x="-8911" y="2713487"/>
                <a:ext cx="4279001" cy="6679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133" b="1" i="1">
                              <a:latin typeface="Cambria Math" panose="02040503050406030204" pitchFamily="18" charset="0"/>
                            </a:rPr>
                          </m:ctrlPr>
                        </m:sSubPr>
                        <m:e>
                          <m:r>
                            <a:rPr lang="en-US" altLang="zh-CN" sz="2133" b="1" i="1">
                              <a:latin typeface="Cambria Math" panose="02040503050406030204" pitchFamily="18" charset="0"/>
                            </a:rPr>
                            <m:t>𝑴</m:t>
                          </m:r>
                        </m:e>
                        <m:sub>
                          <m:r>
                            <a:rPr lang="en-US" altLang="zh-CN" sz="2133" b="1">
                              <a:latin typeface="Cambria Math" panose="02040503050406030204" pitchFamily="18" charset="0"/>
                            </a:rPr>
                            <m:t>𝐁𝐂</m:t>
                          </m:r>
                        </m:sub>
                      </m:sSub>
                      <m:r>
                        <a:rPr lang="en-US" altLang="zh-CN" sz="2133" b="1" i="1">
                          <a:latin typeface="Cambria Math" panose="02040503050406030204" pitchFamily="18" charset="0"/>
                        </a:rPr>
                        <m:t>=</m:t>
                      </m:r>
                      <m:rad>
                        <m:radPr>
                          <m:degHide m:val="on"/>
                          <m:ctrlPr>
                            <a:rPr lang="en-US" altLang="zh-CN" sz="2133" b="1" i="1">
                              <a:latin typeface="Cambria Math" panose="02040503050406030204" pitchFamily="18" charset="0"/>
                            </a:rPr>
                          </m:ctrlPr>
                        </m:radPr>
                        <m:deg/>
                        <m:e>
                          <m:sSubSup>
                            <m:sSubSupPr>
                              <m:ctrlPr>
                                <a:rPr lang="en-US" altLang="zh-CN" sz="2133" b="1" i="1">
                                  <a:latin typeface="Cambria Math" panose="02040503050406030204" pitchFamily="18" charset="0"/>
                                </a:rPr>
                              </m:ctrlPr>
                            </m:sSubSupPr>
                            <m:e>
                              <m:r>
                                <a:rPr lang="en-US" altLang="zh-CN" sz="2133" b="1" i="1">
                                  <a:latin typeface="Cambria Math" panose="02040503050406030204" pitchFamily="18" charset="0"/>
                                </a:rPr>
                                <m:t>𝑬</m:t>
                              </m:r>
                            </m:e>
                            <m:sub>
                              <m:r>
                                <a:rPr lang="en-US" altLang="zh-CN" sz="2133" b="1">
                                  <a:latin typeface="Cambria Math" panose="02040503050406030204" pitchFamily="18" charset="0"/>
                                </a:rPr>
                                <m:t>𝐛𝐞𝐚𝐦</m:t>
                              </m:r>
                            </m:sub>
                            <m:sup>
                              <m:r>
                                <a:rPr lang="en-US" altLang="zh-CN" sz="2133" b="1" i="1">
                                  <a:latin typeface="Cambria Math" panose="02040503050406030204" pitchFamily="18" charset="0"/>
                                </a:rPr>
                                <m:t>𝟐</m:t>
                              </m:r>
                            </m:sup>
                          </m:sSubSup>
                          <m:r>
                            <a:rPr lang="en-US" altLang="zh-CN" sz="2133" b="1" i="1">
                              <a:latin typeface="Cambria Math" panose="02040503050406030204" pitchFamily="18" charset="0"/>
                            </a:rPr>
                            <m:t>−</m:t>
                          </m:r>
                          <m:sSup>
                            <m:sSupPr>
                              <m:ctrlPr>
                                <a:rPr lang="en-US" altLang="zh-CN" sz="2133" b="1" i="1">
                                  <a:latin typeface="Cambria Math" panose="02040503050406030204" pitchFamily="18" charset="0"/>
                                </a:rPr>
                              </m:ctrlPr>
                            </m:sSupPr>
                            <m:e>
                              <m:d>
                                <m:dPr>
                                  <m:begChr m:val="|"/>
                                  <m:endChr m:val="|"/>
                                  <m:ctrlPr>
                                    <a:rPr lang="en-US" altLang="zh-CN" sz="2133" b="1" i="1">
                                      <a:latin typeface="Cambria Math" panose="02040503050406030204" pitchFamily="18" charset="0"/>
                                    </a:rPr>
                                  </m:ctrlPr>
                                </m:dPr>
                                <m:e>
                                  <m:sSub>
                                    <m:sSubPr>
                                      <m:ctrlPr>
                                        <a:rPr lang="en-US" altLang="zh-CN" sz="2133" b="1" i="1">
                                          <a:latin typeface="Cambria Math" panose="02040503050406030204" pitchFamily="18" charset="0"/>
                                        </a:rPr>
                                      </m:ctrlPr>
                                    </m:sSubPr>
                                    <m:e>
                                      <m:acc>
                                        <m:accPr>
                                          <m:chr m:val="⃗"/>
                                          <m:ctrlPr>
                                            <a:rPr lang="en-US" altLang="zh-CN" sz="2133" b="1" i="1">
                                              <a:latin typeface="Cambria Math" panose="02040503050406030204" pitchFamily="18" charset="0"/>
                                            </a:rPr>
                                          </m:ctrlPr>
                                        </m:accPr>
                                        <m:e>
                                          <m:r>
                                            <a:rPr lang="en-US" altLang="zh-CN" sz="2133" b="1" i="1">
                                              <a:latin typeface="Cambria Math" panose="02040503050406030204" pitchFamily="18" charset="0"/>
                                            </a:rPr>
                                            <m:t>𝒑</m:t>
                                          </m:r>
                                        </m:e>
                                      </m:acc>
                                    </m:e>
                                    <m:sub>
                                      <m:sSubSup>
                                        <m:sSubSupPr>
                                          <m:ctrlPr>
                                            <a:rPr lang="en-US" altLang="zh-CN" sz="2133" b="1" i="1">
                                              <a:latin typeface="Cambria Math" panose="02040503050406030204" pitchFamily="18" charset="0"/>
                                            </a:rPr>
                                          </m:ctrlPr>
                                        </m:sSubSupPr>
                                        <m:e>
                                          <m:r>
                                            <a:rPr lang="en-US" altLang="zh-CN" sz="2133" b="1" i="1">
                                              <a:latin typeface="Cambria Math" panose="02040503050406030204" pitchFamily="18" charset="0"/>
                                            </a:rPr>
                                            <m:t>𝑫</m:t>
                                          </m:r>
                                        </m:e>
                                        <m:sub>
                                          <m:r>
                                            <a:rPr lang="en-US" altLang="zh-CN" sz="2133" b="1" i="1">
                                              <a:latin typeface="Cambria Math" panose="02040503050406030204" pitchFamily="18" charset="0"/>
                                            </a:rPr>
                                            <m:t>𝒔</m:t>
                                          </m:r>
                                        </m:sub>
                                        <m:sup>
                                          <m:r>
                                            <a:rPr lang="en-US" altLang="zh-CN" sz="2133" b="1" i="1">
                                              <a:latin typeface="Cambria Math" panose="02040503050406030204" pitchFamily="18" charset="0"/>
                                            </a:rPr>
                                            <m:t>−</m:t>
                                          </m:r>
                                        </m:sup>
                                      </m:sSubSup>
                                    </m:sub>
                                  </m:sSub>
                                </m:e>
                              </m:d>
                            </m:e>
                            <m:sup>
                              <m:r>
                                <a:rPr lang="en-US" altLang="zh-CN" sz="2133" b="1" i="1">
                                  <a:latin typeface="Cambria Math" panose="02040503050406030204" pitchFamily="18" charset="0"/>
                                </a:rPr>
                                <m:t>𝟐</m:t>
                              </m:r>
                            </m:sup>
                          </m:sSup>
                        </m:e>
                      </m:rad>
                    </m:oMath>
                  </m:oMathPara>
                </a14:m>
                <a:endParaRPr lang="en-US" altLang="zh-CN" sz="2133" b="1" dirty="0"/>
              </a:p>
            </p:txBody>
          </p:sp>
        </mc:Choice>
        <mc:Fallback xmlns="">
          <p:sp>
            <p:nvSpPr>
              <p:cNvPr id="10" name="文本框 9">
                <a:extLst>
                  <a:ext uri="{FF2B5EF4-FFF2-40B4-BE49-F238E27FC236}">
                    <a16:creationId xmlns:a16="http://schemas.microsoft.com/office/drawing/2014/main" id="{50AC0C59-D74D-A1E9-B2BA-C2C318E8DF70}"/>
                  </a:ext>
                </a:extLst>
              </p:cNvPr>
              <p:cNvSpPr txBox="1">
                <a:spLocks noRot="1" noChangeAspect="1" noMove="1" noResize="1" noEditPoints="1" noAdjustHandles="1" noChangeArrowheads="1" noChangeShapeType="1" noTextEdit="1"/>
              </p:cNvSpPr>
              <p:nvPr/>
            </p:nvSpPr>
            <p:spPr>
              <a:xfrm>
                <a:off x="-8911" y="2713487"/>
                <a:ext cx="4279001" cy="667940"/>
              </a:xfrm>
              <a:prstGeom prst="rect">
                <a:avLst/>
              </a:prstGeom>
              <a:blipFill>
                <a:blip r:embed="rId7"/>
                <a:stretch>
                  <a:fillRect/>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7599C6AC-3ABF-67EB-6A65-8F8985B03AD9}"/>
              </a:ext>
            </a:extLst>
          </p:cNvPr>
          <p:cNvSpPr/>
          <p:nvPr/>
        </p:nvSpPr>
        <p:spPr>
          <a:xfrm>
            <a:off x="66540" y="948095"/>
            <a:ext cx="3557901" cy="44736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buFont typeface="Wingdings" pitchFamily="2" charset="2"/>
              <a:buChar char="p"/>
            </a:pPr>
            <a:r>
              <a:rPr lang="en-US" altLang="zh-CN" sz="2400" b="1" dirty="0">
                <a:solidFill>
                  <a:srgbClr val="0000FF"/>
                </a:solidFill>
                <a:latin typeface="Times New Roman" panose="02020603050405020304" pitchFamily="18" charset="0"/>
                <a:cs typeface="Times New Roman" panose="02020603050405020304" pitchFamily="18" charset="0"/>
              </a:rPr>
              <a:t>Single tag (ST):</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2DB66C93-2719-DC43-C1E5-E7581ACFA090}"/>
              </a:ext>
            </a:extLst>
          </p:cNvPr>
          <p:cNvSpPr/>
          <p:nvPr/>
        </p:nvSpPr>
        <p:spPr>
          <a:xfrm>
            <a:off x="4144883" y="1029464"/>
            <a:ext cx="3557901" cy="44736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buFont typeface="Wingdings" pitchFamily="2" charset="2"/>
              <a:buChar char="p"/>
            </a:pPr>
            <a:r>
              <a:rPr lang="en-US" altLang="zh-CN" sz="2400" b="1" dirty="0">
                <a:solidFill>
                  <a:srgbClr val="FF0000"/>
                </a:solidFill>
                <a:latin typeface="Times New Roman" panose="02020603050405020304" pitchFamily="18" charset="0"/>
                <a:cs typeface="Times New Roman" panose="02020603050405020304" pitchFamily="18" charset="0"/>
              </a:rPr>
              <a:t>Double tag (DT):</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14" name="直线连接符 13">
            <a:extLst>
              <a:ext uri="{FF2B5EF4-FFF2-40B4-BE49-F238E27FC236}">
                <a16:creationId xmlns:a16="http://schemas.microsoft.com/office/drawing/2014/main" id="{59DEFF46-6C97-ADD5-3EE4-C9414DD75E7E}"/>
              </a:ext>
            </a:extLst>
          </p:cNvPr>
          <p:cNvCxnSpPr>
            <a:cxnSpLocks/>
          </p:cNvCxnSpPr>
          <p:nvPr/>
        </p:nvCxnSpPr>
        <p:spPr>
          <a:xfrm>
            <a:off x="4068473" y="948095"/>
            <a:ext cx="0" cy="5218323"/>
          </a:xfrm>
          <a:prstGeom prst="line">
            <a:avLst/>
          </a:prstGeom>
          <a:ln w="28575">
            <a:solidFill>
              <a:srgbClr val="0432FF"/>
            </a:solidFill>
            <a:prstDash val="dash"/>
          </a:ln>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EDC70268-DEEF-7EC0-5A31-68A80DCE5D9C}"/>
              </a:ext>
            </a:extLst>
          </p:cNvPr>
          <p:cNvCxnSpPr>
            <a:cxnSpLocks/>
          </p:cNvCxnSpPr>
          <p:nvPr/>
        </p:nvCxnSpPr>
        <p:spPr>
          <a:xfrm>
            <a:off x="8118664" y="1029464"/>
            <a:ext cx="0" cy="5298144"/>
          </a:xfrm>
          <a:prstGeom prst="line">
            <a:avLst/>
          </a:prstGeom>
          <a:ln w="28575">
            <a:solidFill>
              <a:srgbClr val="0432FF"/>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35ADFDDD-F8EE-C1EE-3184-D51F99F4AE01}"/>
                  </a:ext>
                </a:extLst>
              </p:cNvPr>
              <p:cNvSpPr txBox="1"/>
              <p:nvPr/>
            </p:nvSpPr>
            <p:spPr>
              <a:xfrm>
                <a:off x="4600237" y="2999109"/>
                <a:ext cx="3451864" cy="1107996"/>
              </a:xfrm>
              <a:prstGeom prst="rect">
                <a:avLst/>
              </a:prstGeom>
              <a:noFill/>
            </p:spPr>
            <p:txBody>
              <a:bodyPr wrap="square" lIns="0" tIns="0" rIns="0" bIns="0" rtlCol="0">
                <a:spAutoFit/>
              </a:bodyPr>
              <a:lstStyle/>
              <a:p>
                <a14:m>
                  <m:oMath xmlns:m="http://schemas.openxmlformats.org/officeDocument/2006/math">
                    <m:sSubSup>
                      <m:sSubSupPr>
                        <m:ctrlPr>
                          <a:rPr lang="en-US" altLang="zh-CN" sz="2400" b="1" i="1">
                            <a:solidFill>
                              <a:srgbClr val="FF0000"/>
                            </a:solidFill>
                            <a:latin typeface="Cambria Math" panose="02040503050406030204" pitchFamily="18" charset="0"/>
                          </a:rPr>
                        </m:ctrlPr>
                      </m:sSubSupPr>
                      <m:e>
                        <m:r>
                          <a:rPr lang="en-US" altLang="zh-CN" sz="2400" b="1" i="1">
                            <a:solidFill>
                              <a:srgbClr val="FF0000"/>
                            </a:solidFill>
                            <a:latin typeface="Cambria Math" panose="02040503050406030204" pitchFamily="18" charset="0"/>
                          </a:rPr>
                          <m:t>𝑬</m:t>
                        </m:r>
                      </m:e>
                      <m:sub>
                        <m:r>
                          <a:rPr lang="en-US" altLang="zh-CN" sz="2400" b="1">
                            <a:solidFill>
                              <a:srgbClr val="FF0000"/>
                            </a:solidFill>
                            <a:latin typeface="Cambria Math" panose="02040503050406030204" pitchFamily="18" charset="0"/>
                          </a:rPr>
                          <m:t>𝐞𝐱𝐭𝐫𝐚</m:t>
                        </m:r>
                      </m:sub>
                      <m:sup>
                        <m:r>
                          <a:rPr lang="en-US" altLang="zh-CN" sz="2400" b="1">
                            <a:solidFill>
                              <a:srgbClr val="FF0000"/>
                            </a:solidFill>
                            <a:latin typeface="Cambria Math" panose="02040503050406030204" pitchFamily="18" charset="0"/>
                          </a:rPr>
                          <m:t>𝐭𝐨𝐭</m:t>
                        </m:r>
                      </m:sup>
                    </m:sSubSup>
                  </m:oMath>
                </a14:m>
                <a:r>
                  <a:rPr lang="en-US" altLang="zh-CN" sz="2400" b="1" dirty="0"/>
                  <a:t>: </a:t>
                </a:r>
                <a:r>
                  <a:rPr lang="en-US" altLang="zh-CN" sz="2400" b="1" dirty="0">
                    <a:latin typeface="Times New Roman" panose="02020603050405020304" pitchFamily="18" charset="0"/>
                    <a:cs typeface="Times New Roman" panose="02020603050405020304" pitchFamily="18" charset="0"/>
                  </a:rPr>
                  <a:t>the total deposited energy for all of the extra good showers in the EMC.</a:t>
                </a:r>
              </a:p>
            </p:txBody>
          </p:sp>
        </mc:Choice>
        <mc:Fallback xmlns="">
          <p:sp>
            <p:nvSpPr>
              <p:cNvPr id="17" name="文本框 16">
                <a:extLst>
                  <a:ext uri="{FF2B5EF4-FFF2-40B4-BE49-F238E27FC236}">
                    <a16:creationId xmlns:a16="http://schemas.microsoft.com/office/drawing/2014/main" id="{35ADFDDD-F8EE-C1EE-3184-D51F99F4AE01}"/>
                  </a:ext>
                </a:extLst>
              </p:cNvPr>
              <p:cNvSpPr txBox="1">
                <a:spLocks noRot="1" noChangeAspect="1" noMove="1" noResize="1" noEditPoints="1" noAdjustHandles="1" noChangeArrowheads="1" noChangeShapeType="1" noTextEdit="1"/>
              </p:cNvSpPr>
              <p:nvPr/>
            </p:nvSpPr>
            <p:spPr>
              <a:xfrm>
                <a:off x="4600237" y="2999109"/>
                <a:ext cx="3451864" cy="1107996"/>
              </a:xfrm>
              <a:prstGeom prst="rect">
                <a:avLst/>
              </a:prstGeom>
              <a:blipFill>
                <a:blip r:embed="rId8"/>
                <a:stretch>
                  <a:fillRect l="-5495" t="-9091" r="-4762" b="-15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3BA96E1B-21D3-8166-BA6E-350AD10C44BC}"/>
                  </a:ext>
                </a:extLst>
              </p:cNvPr>
              <p:cNvSpPr txBox="1"/>
              <p:nvPr/>
            </p:nvSpPr>
            <p:spPr>
              <a:xfrm>
                <a:off x="4132652" y="1975245"/>
                <a:ext cx="4362573" cy="947952"/>
              </a:xfrm>
              <a:prstGeom prst="rect">
                <a:avLst/>
              </a:prstGeom>
              <a:noFill/>
            </p:spPr>
            <p:txBody>
              <a:bodyPr wrap="square">
                <a:spAutoFit/>
              </a:bodyPr>
              <a:lstStyle/>
              <a:p>
                <a:pPr marL="380990" indent="-380990">
                  <a:lnSpc>
                    <a:spcPct val="120000"/>
                  </a:lnSpc>
                  <a:buFont typeface="Arial" panose="020B0604020202020204" pitchFamily="34" charset="0"/>
                  <a:buChar char="•"/>
                </a:pPr>
                <a14:m>
                  <m:oMath xmlns:m="http://schemas.openxmlformats.org/officeDocument/2006/math">
                    <m:sSubSup>
                      <m:sSubSupPr>
                        <m:ctrlPr>
                          <a:rPr lang="ar-AE" altLang="zh-CN" sz="2400" b="1" i="1">
                            <a:solidFill>
                              <a:srgbClr val="FF40FF"/>
                            </a:solidFill>
                            <a:latin typeface="Cambria Math" panose="02040503050406030204" pitchFamily="18" charset="0"/>
                          </a:rPr>
                        </m:ctrlPr>
                      </m:sSubSupPr>
                      <m:e>
                        <m:r>
                          <a:rPr lang="ar-AE" altLang="zh-CN" sz="2400" b="1" i="1">
                            <a:solidFill>
                              <a:srgbClr val="FF40FF"/>
                            </a:solidFill>
                            <a:latin typeface="Cambria Math" panose="02040503050406030204" pitchFamily="18" charset="0"/>
                          </a:rPr>
                          <m:t>𝑫</m:t>
                        </m:r>
                      </m:e>
                      <m:sub>
                        <m:r>
                          <a:rPr lang="ar-AE" altLang="zh-CN" sz="2400" b="1" i="1">
                            <a:solidFill>
                              <a:srgbClr val="FF40FF"/>
                            </a:solidFill>
                            <a:latin typeface="Cambria Math" panose="02040503050406030204" pitchFamily="18" charset="0"/>
                          </a:rPr>
                          <m:t>𝒔</m:t>
                        </m:r>
                      </m:sub>
                      <m:sup>
                        <m:r>
                          <a:rPr lang="ar-AE" altLang="zh-CN" sz="2400" i="1">
                            <a:solidFill>
                              <a:srgbClr val="FF40FF"/>
                            </a:solidFill>
                            <a:latin typeface="Cambria Math" panose="02040503050406030204" pitchFamily="18" charset="0"/>
                          </a:rPr>
                          <m:t>+</m:t>
                        </m:r>
                      </m:sup>
                    </m:sSubSup>
                    <m:r>
                      <a:rPr lang="ar-AE" altLang="zh-CN" sz="2400" b="1" i="1">
                        <a:solidFill>
                          <a:srgbClr val="FF40FF"/>
                        </a:solidFill>
                        <a:latin typeface="Cambria Math" panose="02040503050406030204" pitchFamily="18" charset="0"/>
                      </a:rPr>
                      <m:t>→</m:t>
                    </m:r>
                    <m:sSup>
                      <m:sSupPr>
                        <m:ctrlPr>
                          <a:rPr lang="ar-AE" altLang="zh-CN" sz="2400" b="1" i="1">
                            <a:solidFill>
                              <a:srgbClr val="FF40FF"/>
                            </a:solidFill>
                            <a:latin typeface="Cambria Math" panose="02040503050406030204" pitchFamily="18" charset="0"/>
                          </a:rPr>
                        </m:ctrlPr>
                      </m:sSupPr>
                      <m:e>
                        <m:r>
                          <a:rPr lang="en-US" altLang="zh-CN" sz="2400" b="1" i="1">
                            <a:solidFill>
                              <a:srgbClr val="FF40FF"/>
                            </a:solidFill>
                            <a:latin typeface="Cambria Math" panose="02040503050406030204" pitchFamily="18" charset="0"/>
                          </a:rPr>
                          <m:t>𝝉</m:t>
                        </m:r>
                      </m:e>
                      <m:sup>
                        <m:r>
                          <a:rPr lang="ar-AE" altLang="zh-CN" sz="2400" b="1" i="1">
                            <a:solidFill>
                              <a:srgbClr val="FF40FF"/>
                            </a:solidFill>
                            <a:latin typeface="Cambria Math" panose="02040503050406030204" pitchFamily="18" charset="0"/>
                          </a:rPr>
                          <m:t>+</m:t>
                        </m:r>
                      </m:sup>
                    </m:sSup>
                    <m:sSub>
                      <m:sSubPr>
                        <m:ctrlPr>
                          <a:rPr lang="ar-AE" altLang="zh-CN" sz="2400" b="1" i="1">
                            <a:solidFill>
                              <a:srgbClr val="FF40FF"/>
                            </a:solidFill>
                            <a:latin typeface="Cambria Math" panose="02040503050406030204" pitchFamily="18" charset="0"/>
                          </a:rPr>
                        </m:ctrlPr>
                      </m:sSubPr>
                      <m:e>
                        <m:r>
                          <a:rPr lang="ar-AE" altLang="zh-CN" sz="2400" b="1" i="1">
                            <a:solidFill>
                              <a:srgbClr val="FF40FF"/>
                            </a:solidFill>
                            <a:latin typeface="Cambria Math" panose="02040503050406030204" pitchFamily="18" charset="0"/>
                          </a:rPr>
                          <m:t>𝝂</m:t>
                        </m:r>
                      </m:e>
                      <m:sub>
                        <m:r>
                          <a:rPr lang="en-US" altLang="zh-CN" sz="2400" b="1" i="1">
                            <a:solidFill>
                              <a:srgbClr val="FF40FF"/>
                            </a:solidFill>
                            <a:latin typeface="Cambria Math" panose="02040503050406030204" pitchFamily="18" charset="0"/>
                          </a:rPr>
                          <m:t>𝝉</m:t>
                        </m:r>
                      </m:sub>
                    </m:sSub>
                  </m:oMath>
                </a14:m>
                <a:r>
                  <a:rPr lang="en-US" altLang="zh-CN" sz="2400" dirty="0">
                    <a:solidFill>
                      <a:srgbClr val="FF40FF"/>
                    </a:solidFill>
                  </a:rPr>
                  <a:t> </a:t>
                </a:r>
                <a:r>
                  <a:rPr lang="en-US" altLang="zh-CN" sz="2400" b="1" dirty="0">
                    <a:solidFill>
                      <a:srgbClr val="FF40FF"/>
                    </a:solidFill>
                    <a:latin typeface="Times New Roman" panose="02020603050405020304" pitchFamily="18" charset="0"/>
                    <a:cs typeface="Times New Roman" panose="02020603050405020304" pitchFamily="18" charset="0"/>
                  </a:rPr>
                  <a:t>via</a:t>
                </a:r>
              </a:p>
              <a:p>
                <a:pPr>
                  <a:lnSpc>
                    <a:spcPct val="120000"/>
                  </a:lnSpc>
                </a:pPr>
                <a:r>
                  <a:rPr lang="en-US" altLang="zh-CN" sz="2400" b="1" dirty="0">
                    <a:solidFill>
                      <a:srgbClr val="FF40FF"/>
                    </a:solidFill>
                    <a:latin typeface="Times New Roman" panose="02020603050405020304" pitchFamily="18" charset="0"/>
                    <a:cs typeface="Times New Roman" panose="02020603050405020304" pitchFamily="18" charset="0"/>
                  </a:rPr>
                  <a:t>               </a:t>
                </a:r>
                <a:r>
                  <a:rPr lang="en-US" altLang="zh-CN" sz="2400" dirty="0">
                    <a:solidFill>
                      <a:srgbClr val="FF40FF"/>
                    </a:solidFill>
                  </a:rPr>
                  <a:t> </a:t>
                </a:r>
                <a14:m>
                  <m:oMath xmlns:m="http://schemas.openxmlformats.org/officeDocument/2006/math">
                    <m:sSup>
                      <m:sSupPr>
                        <m:ctrlPr>
                          <a:rPr lang="ar-AE" altLang="zh-CN" sz="2400" b="1" i="1">
                            <a:solidFill>
                              <a:srgbClr val="FF40FF"/>
                            </a:solidFill>
                            <a:latin typeface="Cambria Math" panose="02040503050406030204" pitchFamily="18" charset="0"/>
                          </a:rPr>
                        </m:ctrlPr>
                      </m:sSupPr>
                      <m:e>
                        <m:r>
                          <a:rPr lang="en-US" altLang="zh-CN" sz="2400" b="1" i="1">
                            <a:solidFill>
                              <a:srgbClr val="FF40FF"/>
                            </a:solidFill>
                            <a:latin typeface="Cambria Math" panose="02040503050406030204" pitchFamily="18" charset="0"/>
                          </a:rPr>
                          <m:t>𝝉</m:t>
                        </m:r>
                      </m:e>
                      <m:sup>
                        <m:r>
                          <a:rPr lang="ar-AE" altLang="zh-CN" sz="2400" b="1" i="1">
                            <a:solidFill>
                              <a:srgbClr val="FF40FF"/>
                            </a:solidFill>
                            <a:latin typeface="Cambria Math" panose="02040503050406030204" pitchFamily="18" charset="0"/>
                          </a:rPr>
                          <m:t>+</m:t>
                        </m:r>
                      </m:sup>
                    </m:sSup>
                    <m:r>
                      <a:rPr lang="en-US" altLang="zh-CN" sz="2400" b="1" i="1">
                        <a:solidFill>
                          <a:srgbClr val="FF40FF"/>
                        </a:solidFill>
                        <a:latin typeface="Cambria Math" panose="02040503050406030204" pitchFamily="18" charset="0"/>
                      </a:rPr>
                      <m:t>→</m:t>
                    </m:r>
                    <m:sSup>
                      <m:sSupPr>
                        <m:ctrlPr>
                          <a:rPr lang="en-US" altLang="zh-CN" sz="2400" b="1" i="1">
                            <a:solidFill>
                              <a:srgbClr val="FF40FF"/>
                            </a:solidFill>
                            <a:latin typeface="Cambria Math" panose="02040503050406030204" pitchFamily="18" charset="0"/>
                          </a:rPr>
                        </m:ctrlPr>
                      </m:sSupPr>
                      <m:e>
                        <m:r>
                          <a:rPr lang="en-US" altLang="zh-CN" sz="2400" b="1" i="1">
                            <a:solidFill>
                              <a:srgbClr val="FF40FF"/>
                            </a:solidFill>
                            <a:latin typeface="Cambria Math" panose="02040503050406030204" pitchFamily="18" charset="0"/>
                          </a:rPr>
                          <m:t>𝒆</m:t>
                        </m:r>
                      </m:e>
                      <m:sup>
                        <m:r>
                          <a:rPr lang="en-US" altLang="zh-CN" sz="2400" b="1" i="1">
                            <a:solidFill>
                              <a:srgbClr val="FF40FF"/>
                            </a:solidFill>
                            <a:latin typeface="Cambria Math" panose="02040503050406030204" pitchFamily="18" charset="0"/>
                          </a:rPr>
                          <m:t>+</m:t>
                        </m:r>
                      </m:sup>
                    </m:sSup>
                    <m:sSub>
                      <m:sSubPr>
                        <m:ctrlPr>
                          <a:rPr lang="en-US" altLang="zh-CN" sz="2400" b="1" i="1">
                            <a:solidFill>
                              <a:srgbClr val="FF40FF"/>
                            </a:solidFill>
                            <a:latin typeface="Cambria Math" panose="02040503050406030204" pitchFamily="18" charset="0"/>
                          </a:rPr>
                        </m:ctrlPr>
                      </m:sSubPr>
                      <m:e>
                        <m:r>
                          <a:rPr lang="en-US" altLang="zh-CN" sz="2400" b="1" i="1">
                            <a:solidFill>
                              <a:srgbClr val="FF40FF"/>
                            </a:solidFill>
                            <a:latin typeface="Cambria Math" panose="02040503050406030204" pitchFamily="18" charset="0"/>
                          </a:rPr>
                          <m:t>𝝂</m:t>
                        </m:r>
                      </m:e>
                      <m:sub>
                        <m:r>
                          <a:rPr lang="en-US" altLang="zh-CN" sz="2400" b="1" i="1">
                            <a:solidFill>
                              <a:srgbClr val="FF40FF"/>
                            </a:solidFill>
                            <a:latin typeface="Cambria Math" panose="02040503050406030204" pitchFamily="18" charset="0"/>
                          </a:rPr>
                          <m:t>𝒆</m:t>
                        </m:r>
                      </m:sub>
                    </m:sSub>
                    <m:sSub>
                      <m:sSubPr>
                        <m:ctrlPr>
                          <a:rPr lang="en-US" altLang="zh-CN" sz="2400" b="1" i="1">
                            <a:solidFill>
                              <a:srgbClr val="FF40FF"/>
                            </a:solidFill>
                            <a:latin typeface="Cambria Math" panose="02040503050406030204" pitchFamily="18" charset="0"/>
                          </a:rPr>
                        </m:ctrlPr>
                      </m:sSubPr>
                      <m:e>
                        <m:acc>
                          <m:accPr>
                            <m:chr m:val="̅"/>
                            <m:ctrlPr>
                              <a:rPr lang="en-US" altLang="zh-CN" sz="2400" b="1" i="1">
                                <a:solidFill>
                                  <a:srgbClr val="FF40FF"/>
                                </a:solidFill>
                                <a:latin typeface="Cambria Math" panose="02040503050406030204" pitchFamily="18" charset="0"/>
                              </a:rPr>
                            </m:ctrlPr>
                          </m:accPr>
                          <m:e>
                            <m:r>
                              <a:rPr lang="en-US" altLang="zh-CN" sz="2400" b="1" i="1">
                                <a:solidFill>
                                  <a:srgbClr val="FF40FF"/>
                                </a:solidFill>
                                <a:latin typeface="Cambria Math" panose="02040503050406030204" pitchFamily="18" charset="0"/>
                              </a:rPr>
                              <m:t>𝝂</m:t>
                            </m:r>
                          </m:e>
                        </m:acc>
                      </m:e>
                      <m:sub>
                        <m:r>
                          <a:rPr lang="en-US" altLang="zh-CN" sz="2400" b="1" i="1">
                            <a:solidFill>
                              <a:srgbClr val="FF40FF"/>
                            </a:solidFill>
                            <a:latin typeface="Cambria Math" panose="02040503050406030204" pitchFamily="18" charset="0"/>
                          </a:rPr>
                          <m:t>𝝉</m:t>
                        </m:r>
                      </m:sub>
                    </m:sSub>
                  </m:oMath>
                </a14:m>
                <a:r>
                  <a:rPr lang="en-US" altLang="zh-CN" sz="2400" dirty="0">
                    <a:solidFill>
                      <a:srgbClr val="FF40FF"/>
                    </a:solidFill>
                  </a:rPr>
                  <a:t>: </a:t>
                </a:r>
                <a:endParaRPr lang="zh-CN" altLang="en-US" sz="2400" dirty="0">
                  <a:solidFill>
                    <a:srgbClr val="FF40FF"/>
                  </a:solidFill>
                </a:endParaRPr>
              </a:p>
            </p:txBody>
          </p:sp>
        </mc:Choice>
        <mc:Fallback xmlns="">
          <p:sp>
            <p:nvSpPr>
              <p:cNvPr id="19" name="文本框 18">
                <a:extLst>
                  <a:ext uri="{FF2B5EF4-FFF2-40B4-BE49-F238E27FC236}">
                    <a16:creationId xmlns:a16="http://schemas.microsoft.com/office/drawing/2014/main" id="{3BA96E1B-21D3-8166-BA6E-350AD10C44BC}"/>
                  </a:ext>
                </a:extLst>
              </p:cNvPr>
              <p:cNvSpPr txBox="1">
                <a:spLocks noRot="1" noChangeAspect="1" noMove="1" noResize="1" noEditPoints="1" noAdjustHandles="1" noChangeArrowheads="1" noChangeShapeType="1" noTextEdit="1"/>
              </p:cNvSpPr>
              <p:nvPr/>
            </p:nvSpPr>
            <p:spPr>
              <a:xfrm>
                <a:off x="4132652" y="1975245"/>
                <a:ext cx="4362573" cy="947952"/>
              </a:xfrm>
              <a:prstGeom prst="rect">
                <a:avLst/>
              </a:prstGeom>
              <a:blipFill>
                <a:blip r:embed="rId9"/>
                <a:stretch>
                  <a:fillRect l="-2029" t="-1316" b="-131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CDD2145E-37EC-3D2B-F37C-B0A1221CE9AD}"/>
                  </a:ext>
                </a:extLst>
              </p:cNvPr>
              <p:cNvSpPr txBox="1"/>
              <p:nvPr/>
            </p:nvSpPr>
            <p:spPr>
              <a:xfrm>
                <a:off x="4221571" y="4198165"/>
                <a:ext cx="2594523" cy="491609"/>
              </a:xfrm>
              <a:prstGeom prst="rect">
                <a:avLst/>
              </a:prstGeom>
              <a:noFill/>
            </p:spPr>
            <p:txBody>
              <a:bodyPr wrap="square">
                <a:spAutoFit/>
              </a:bodyPr>
              <a:lstStyle/>
              <a:p>
                <a:pPr marL="380990" indent="-380990">
                  <a:buFont typeface="Arial" panose="020B0604020202020204" pitchFamily="34" charset="0"/>
                  <a:buChar char="•"/>
                </a:pPr>
                <a14:m>
                  <m:oMath xmlns:m="http://schemas.openxmlformats.org/officeDocument/2006/math">
                    <m:sSubSup>
                      <m:sSubSupPr>
                        <m:ctrlPr>
                          <a:rPr lang="ar-AE" altLang="zh-CN" sz="2400" b="1" i="1">
                            <a:solidFill>
                              <a:srgbClr val="FF40FF"/>
                            </a:solidFill>
                            <a:latin typeface="Cambria Math" panose="02040503050406030204" pitchFamily="18" charset="0"/>
                          </a:rPr>
                        </m:ctrlPr>
                      </m:sSubSupPr>
                      <m:e>
                        <m:r>
                          <a:rPr lang="ar-AE" altLang="zh-CN" sz="2400" b="1" i="1">
                            <a:solidFill>
                              <a:srgbClr val="FF40FF"/>
                            </a:solidFill>
                            <a:latin typeface="Cambria Math" panose="02040503050406030204" pitchFamily="18" charset="0"/>
                          </a:rPr>
                          <m:t>𝑫</m:t>
                        </m:r>
                      </m:e>
                      <m:sub>
                        <m:r>
                          <a:rPr lang="ar-AE" altLang="zh-CN" sz="2400" b="1" i="1">
                            <a:solidFill>
                              <a:srgbClr val="FF40FF"/>
                            </a:solidFill>
                            <a:latin typeface="Cambria Math" panose="02040503050406030204" pitchFamily="18" charset="0"/>
                          </a:rPr>
                          <m:t>𝒔</m:t>
                        </m:r>
                      </m:sub>
                      <m:sup>
                        <m:r>
                          <a:rPr lang="ar-AE" altLang="zh-CN" sz="2400" i="1">
                            <a:solidFill>
                              <a:srgbClr val="FF40FF"/>
                            </a:solidFill>
                            <a:latin typeface="Cambria Math" panose="02040503050406030204" pitchFamily="18" charset="0"/>
                          </a:rPr>
                          <m:t>+</m:t>
                        </m:r>
                      </m:sup>
                    </m:sSubSup>
                    <m:r>
                      <a:rPr lang="ar-AE" altLang="zh-CN" sz="2400" b="1" i="1">
                        <a:solidFill>
                          <a:srgbClr val="FF40FF"/>
                        </a:solidFill>
                        <a:latin typeface="Cambria Math" panose="02040503050406030204" pitchFamily="18" charset="0"/>
                      </a:rPr>
                      <m:t>→</m:t>
                    </m:r>
                    <m:sSup>
                      <m:sSupPr>
                        <m:ctrlPr>
                          <a:rPr lang="ar-AE" altLang="zh-CN" sz="2400" b="1" i="1">
                            <a:solidFill>
                              <a:srgbClr val="FF40FF"/>
                            </a:solidFill>
                            <a:latin typeface="Cambria Math" panose="02040503050406030204" pitchFamily="18" charset="0"/>
                          </a:rPr>
                        </m:ctrlPr>
                      </m:sSupPr>
                      <m:e>
                        <m:r>
                          <a:rPr lang="en-US" altLang="zh-CN" sz="2400" b="1" i="1">
                            <a:solidFill>
                              <a:srgbClr val="FF40FF"/>
                            </a:solidFill>
                            <a:latin typeface="Cambria Math" panose="02040503050406030204" pitchFamily="18" charset="0"/>
                          </a:rPr>
                          <m:t>𝝁</m:t>
                        </m:r>
                      </m:e>
                      <m:sup>
                        <m:r>
                          <a:rPr lang="ar-AE" altLang="zh-CN" sz="2400" b="1" i="1">
                            <a:solidFill>
                              <a:srgbClr val="FF40FF"/>
                            </a:solidFill>
                            <a:latin typeface="Cambria Math" panose="02040503050406030204" pitchFamily="18" charset="0"/>
                          </a:rPr>
                          <m:t>+</m:t>
                        </m:r>
                      </m:sup>
                    </m:sSup>
                    <m:sSub>
                      <m:sSubPr>
                        <m:ctrlPr>
                          <a:rPr lang="ar-AE" altLang="zh-CN" sz="2400" b="1" i="1">
                            <a:solidFill>
                              <a:srgbClr val="FF40FF"/>
                            </a:solidFill>
                            <a:latin typeface="Cambria Math" panose="02040503050406030204" pitchFamily="18" charset="0"/>
                          </a:rPr>
                        </m:ctrlPr>
                      </m:sSubPr>
                      <m:e>
                        <m:r>
                          <a:rPr lang="ar-AE" altLang="zh-CN" sz="2400" b="1" i="1">
                            <a:solidFill>
                              <a:srgbClr val="FF40FF"/>
                            </a:solidFill>
                            <a:latin typeface="Cambria Math" panose="02040503050406030204" pitchFamily="18" charset="0"/>
                          </a:rPr>
                          <m:t>𝝂</m:t>
                        </m:r>
                      </m:e>
                      <m:sub>
                        <m:r>
                          <a:rPr lang="en-US" altLang="zh-CN" sz="2400" b="1" i="1">
                            <a:solidFill>
                              <a:srgbClr val="FF40FF"/>
                            </a:solidFill>
                            <a:latin typeface="Cambria Math" panose="02040503050406030204" pitchFamily="18" charset="0"/>
                          </a:rPr>
                          <m:t>𝝁</m:t>
                        </m:r>
                      </m:sub>
                    </m:sSub>
                  </m:oMath>
                </a14:m>
                <a:endParaRPr lang="zh-CN" altLang="en-US" sz="2400" dirty="0">
                  <a:solidFill>
                    <a:srgbClr val="FF0000"/>
                  </a:solidFill>
                </a:endParaRPr>
              </a:p>
            </p:txBody>
          </p:sp>
        </mc:Choice>
        <mc:Fallback xmlns="">
          <p:sp>
            <p:nvSpPr>
              <p:cNvPr id="20" name="文本框 19">
                <a:extLst>
                  <a:ext uri="{FF2B5EF4-FFF2-40B4-BE49-F238E27FC236}">
                    <a16:creationId xmlns:a16="http://schemas.microsoft.com/office/drawing/2014/main" id="{CDD2145E-37EC-3D2B-F37C-B0A1221CE9AD}"/>
                  </a:ext>
                </a:extLst>
              </p:cNvPr>
              <p:cNvSpPr txBox="1">
                <a:spLocks noRot="1" noChangeAspect="1" noMove="1" noResize="1" noEditPoints="1" noAdjustHandles="1" noChangeArrowheads="1" noChangeShapeType="1" noTextEdit="1"/>
              </p:cNvSpPr>
              <p:nvPr/>
            </p:nvSpPr>
            <p:spPr>
              <a:xfrm>
                <a:off x="4221571" y="4198165"/>
                <a:ext cx="2594523" cy="491609"/>
              </a:xfrm>
              <a:prstGeom prst="rect">
                <a:avLst/>
              </a:prstGeom>
              <a:blipFill>
                <a:blip r:embed="rId10"/>
                <a:stretch>
                  <a:fillRect l="-3415" t="-5000"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3670E091-C7B6-3F47-2DB8-00A81E7E7D79}"/>
                  </a:ext>
                </a:extLst>
              </p:cNvPr>
              <p:cNvSpPr txBox="1"/>
              <p:nvPr/>
            </p:nvSpPr>
            <p:spPr>
              <a:xfrm>
                <a:off x="4228327" y="5103265"/>
                <a:ext cx="3897371" cy="9392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zh-CN" b="1">
                          <a:latin typeface="Cambria Math" panose="02040503050406030204" pitchFamily="18" charset="0"/>
                          <a:cs typeface="Times New Roman" panose="02020603050405020304" pitchFamily="18" charset="0"/>
                        </a:rPr>
                        <m:t>𝐌</m:t>
                      </m:r>
                      <m:sSup>
                        <m:sSupPr>
                          <m:ctrlPr>
                            <a:rPr lang="en-US" altLang="zh-CN" b="1" i="1">
                              <a:latin typeface="Cambria Math" panose="02040503050406030204" pitchFamily="18" charset="0"/>
                              <a:cs typeface="Times New Roman" panose="02020603050405020304" pitchFamily="18" charset="0"/>
                            </a:rPr>
                          </m:ctrlPr>
                        </m:sSupPr>
                        <m:e>
                          <m:r>
                            <a:rPr lang="en-US" altLang="zh-CN" b="1">
                              <a:latin typeface="Cambria Math" panose="02040503050406030204" pitchFamily="18" charset="0"/>
                              <a:cs typeface="Times New Roman" panose="02020603050405020304" pitchFamily="18" charset="0"/>
                            </a:rPr>
                            <m:t>𝐌</m:t>
                          </m:r>
                        </m:e>
                        <m:sup>
                          <m:r>
                            <a:rPr lang="en-US" altLang="zh-CN" b="1">
                              <a:latin typeface="Cambria Math" panose="02040503050406030204" pitchFamily="18" charset="0"/>
                              <a:cs typeface="Times New Roman" panose="02020603050405020304" pitchFamily="18" charset="0"/>
                            </a:rPr>
                            <m:t>𝟐</m:t>
                          </m:r>
                        </m:sup>
                      </m:sSup>
                      <m:r>
                        <a:rPr lang="en-US" altLang="zh-CN" b="1">
                          <a:latin typeface="Cambria Math" panose="02040503050406030204" pitchFamily="18" charset="0"/>
                          <a:cs typeface="Times New Roman" panose="02020603050405020304" pitchFamily="18" charset="0"/>
                        </a:rPr>
                        <m:t>=</m:t>
                      </m:r>
                    </m:oMath>
                  </m:oMathPara>
                </a14:m>
                <a:endParaRPr lang="en-US" altLang="zh-CN" b="1" dirty="0">
                  <a:latin typeface="Cambria Math" panose="020405030504060302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ad>
                        <m:radPr>
                          <m:degHide m:val="on"/>
                          <m:ctrlPr>
                            <a:rPr lang="en-US" altLang="zh-CN" b="1" i="1">
                              <a:latin typeface="Cambria Math" panose="02040503050406030204" pitchFamily="18" charset="0"/>
                              <a:cs typeface="Times New Roman" panose="02020603050405020304" pitchFamily="18" charset="0"/>
                            </a:rPr>
                          </m:ctrlPr>
                        </m:radPr>
                        <m:deg/>
                        <m:e>
                          <m:sSup>
                            <m:sSupPr>
                              <m:ctrlPr>
                                <a:rPr lang="en-US" altLang="zh-CN" b="1" i="1">
                                  <a:latin typeface="Cambria Math" panose="02040503050406030204" pitchFamily="18" charset="0"/>
                                  <a:cs typeface="Times New Roman" panose="02020603050405020304" pitchFamily="18" charset="0"/>
                                </a:rPr>
                              </m:ctrlPr>
                            </m:sSupPr>
                            <m:e>
                              <m:d>
                                <m:dPr>
                                  <m:ctrlPr>
                                    <a:rPr lang="en-US" altLang="zh-CN" b="1" i="1">
                                      <a:latin typeface="Cambria Math" panose="02040503050406030204" pitchFamily="18" charset="0"/>
                                      <a:cs typeface="Times New Roman" panose="02020603050405020304" pitchFamily="18" charset="0"/>
                                    </a:rPr>
                                  </m:ctrlPr>
                                </m:dPr>
                                <m:e>
                                  <m:sSub>
                                    <m:sSubPr>
                                      <m:ctrlPr>
                                        <a:rPr lang="en-US" altLang="zh-CN" b="1" i="1">
                                          <a:latin typeface="Cambria Math" panose="02040503050406030204" pitchFamily="18" charset="0"/>
                                          <a:cs typeface="Times New Roman" panose="02020603050405020304" pitchFamily="18" charset="0"/>
                                        </a:rPr>
                                      </m:ctrlPr>
                                    </m:sSubPr>
                                    <m:e>
                                      <m:r>
                                        <a:rPr lang="en-US" altLang="zh-CN" b="1" i="1">
                                          <a:latin typeface="Cambria Math" panose="02040503050406030204" pitchFamily="18" charset="0"/>
                                          <a:cs typeface="Times New Roman" panose="02020603050405020304" pitchFamily="18" charset="0"/>
                                        </a:rPr>
                                        <m:t>𝑬</m:t>
                                      </m:r>
                                    </m:e>
                                    <m:sub>
                                      <m:r>
                                        <a:rPr lang="en-US" altLang="zh-CN" b="1">
                                          <a:latin typeface="Cambria Math" panose="02040503050406030204" pitchFamily="18" charset="0"/>
                                          <a:cs typeface="Times New Roman" panose="02020603050405020304" pitchFamily="18" charset="0"/>
                                        </a:rPr>
                                        <m:t>𝐛𝐞𝐚𝐦</m:t>
                                      </m:r>
                                    </m:sub>
                                  </m:sSub>
                                  <m:r>
                                    <a:rPr lang="en-US" altLang="zh-CN" b="1" i="1">
                                      <a:latin typeface="Cambria Math" panose="02040503050406030204" pitchFamily="18" charset="0"/>
                                      <a:cs typeface="Times New Roman" panose="02020603050405020304" pitchFamily="18" charset="0"/>
                                    </a:rPr>
                                    <m:t>−</m:t>
                                  </m:r>
                                  <m:sSub>
                                    <m:sSubPr>
                                      <m:ctrlPr>
                                        <a:rPr lang="en-US" altLang="zh-CN" b="1" i="1">
                                          <a:latin typeface="Cambria Math" panose="02040503050406030204" pitchFamily="18" charset="0"/>
                                          <a:cs typeface="Times New Roman" panose="02020603050405020304" pitchFamily="18" charset="0"/>
                                        </a:rPr>
                                      </m:ctrlPr>
                                    </m:sSubPr>
                                    <m:e>
                                      <m:r>
                                        <a:rPr lang="en-US" altLang="zh-CN" b="1" i="1">
                                          <a:latin typeface="Cambria Math" panose="02040503050406030204" pitchFamily="18" charset="0"/>
                                          <a:cs typeface="Times New Roman" panose="02020603050405020304" pitchFamily="18" charset="0"/>
                                        </a:rPr>
                                        <m:t>𝑬</m:t>
                                      </m:r>
                                    </m:e>
                                    <m:sub>
                                      <m:sSup>
                                        <m:sSupPr>
                                          <m:ctrlPr>
                                            <a:rPr lang="en-US" altLang="zh-CN" b="1" i="1">
                                              <a:latin typeface="Cambria Math" panose="02040503050406030204" pitchFamily="18" charset="0"/>
                                              <a:cs typeface="Times New Roman" panose="02020603050405020304" pitchFamily="18" charset="0"/>
                                            </a:rPr>
                                          </m:ctrlPr>
                                        </m:sSupPr>
                                        <m:e>
                                          <m:r>
                                            <a:rPr lang="en-US" altLang="zh-CN" b="1" i="1">
                                              <a:latin typeface="Cambria Math" panose="02040503050406030204" pitchFamily="18" charset="0"/>
                                              <a:cs typeface="Times New Roman" panose="02020603050405020304" pitchFamily="18" charset="0"/>
                                            </a:rPr>
                                            <m:t>𝝁</m:t>
                                          </m:r>
                                        </m:e>
                                        <m:sup>
                                          <m:r>
                                            <a:rPr lang="en-US" altLang="zh-CN" b="1" i="1">
                                              <a:latin typeface="Cambria Math" panose="02040503050406030204" pitchFamily="18" charset="0"/>
                                              <a:cs typeface="Times New Roman" panose="02020603050405020304" pitchFamily="18" charset="0"/>
                                            </a:rPr>
                                            <m:t>+</m:t>
                                          </m:r>
                                        </m:sup>
                                      </m:sSup>
                                    </m:sub>
                                  </m:sSub>
                                </m:e>
                              </m:d>
                            </m:e>
                            <m:sup>
                              <m:r>
                                <a:rPr lang="en-US" altLang="zh-CN" b="1" i="1">
                                  <a:latin typeface="Cambria Math" panose="02040503050406030204" pitchFamily="18" charset="0"/>
                                  <a:cs typeface="Times New Roman" panose="02020603050405020304" pitchFamily="18" charset="0"/>
                                </a:rPr>
                                <m:t>𝟐</m:t>
                              </m:r>
                            </m:sup>
                          </m:sSup>
                          <m:r>
                            <a:rPr lang="en-US" altLang="zh-CN" b="1" i="1">
                              <a:latin typeface="Cambria Math" panose="02040503050406030204" pitchFamily="18" charset="0"/>
                              <a:cs typeface="Times New Roman" panose="02020603050405020304" pitchFamily="18" charset="0"/>
                            </a:rPr>
                            <m:t> −</m:t>
                          </m:r>
                          <m:sSup>
                            <m:sSupPr>
                              <m:ctrlPr>
                                <a:rPr lang="en-US" altLang="zh-CN" b="1" i="1">
                                  <a:latin typeface="Cambria Math" panose="02040503050406030204" pitchFamily="18" charset="0"/>
                                  <a:cs typeface="Times New Roman" panose="02020603050405020304" pitchFamily="18" charset="0"/>
                                </a:rPr>
                              </m:ctrlPr>
                            </m:sSupPr>
                            <m:e>
                              <m:d>
                                <m:dPr>
                                  <m:begChr m:val="|"/>
                                  <m:endChr m:val="|"/>
                                  <m:ctrlPr>
                                    <a:rPr lang="en-US" altLang="zh-CN" b="1" i="1">
                                      <a:latin typeface="Cambria Math" panose="02040503050406030204" pitchFamily="18" charset="0"/>
                                      <a:cs typeface="Times New Roman" panose="02020603050405020304" pitchFamily="18" charset="0"/>
                                    </a:rPr>
                                  </m:ctrlPr>
                                </m:dPr>
                                <m:e>
                                  <m:r>
                                    <a:rPr lang="en-US" altLang="zh-CN" b="1" i="1">
                                      <a:latin typeface="Cambria Math" panose="02040503050406030204" pitchFamily="18" charset="0"/>
                                      <a:cs typeface="Times New Roman" panose="02020603050405020304" pitchFamily="18" charset="0"/>
                                    </a:rPr>
                                    <m:t>−</m:t>
                                  </m:r>
                                  <m:sSub>
                                    <m:sSubPr>
                                      <m:ctrlPr>
                                        <a:rPr lang="en-US" altLang="zh-CN" b="1" i="1">
                                          <a:latin typeface="Cambria Math" panose="02040503050406030204" pitchFamily="18" charset="0"/>
                                          <a:cs typeface="Times New Roman" panose="02020603050405020304" pitchFamily="18" charset="0"/>
                                        </a:rPr>
                                      </m:ctrlPr>
                                    </m:sSubPr>
                                    <m:e>
                                      <m:acc>
                                        <m:accPr>
                                          <m:chr m:val="⃗"/>
                                          <m:ctrlPr>
                                            <a:rPr lang="en-US" altLang="zh-CN" b="1" i="1">
                                              <a:latin typeface="Cambria Math" panose="02040503050406030204" pitchFamily="18" charset="0"/>
                                              <a:cs typeface="Times New Roman" panose="02020603050405020304" pitchFamily="18" charset="0"/>
                                            </a:rPr>
                                          </m:ctrlPr>
                                        </m:accPr>
                                        <m:e>
                                          <m:r>
                                            <a:rPr lang="en-US" altLang="zh-CN" b="1" i="1">
                                              <a:latin typeface="Cambria Math" panose="02040503050406030204" pitchFamily="18" charset="0"/>
                                              <a:cs typeface="Times New Roman" panose="02020603050405020304" pitchFamily="18" charset="0"/>
                                            </a:rPr>
                                            <m:t>𝒑</m:t>
                                          </m:r>
                                        </m:e>
                                      </m:acc>
                                    </m:e>
                                    <m:sub>
                                      <m:sSubSup>
                                        <m:sSubSupPr>
                                          <m:ctrlPr>
                                            <a:rPr lang="en-US" altLang="zh-CN" b="1" i="1">
                                              <a:latin typeface="Cambria Math" panose="02040503050406030204" pitchFamily="18" charset="0"/>
                                              <a:cs typeface="Times New Roman" panose="02020603050405020304" pitchFamily="18" charset="0"/>
                                            </a:rPr>
                                          </m:ctrlPr>
                                        </m:sSubSupPr>
                                        <m:e>
                                          <m:r>
                                            <a:rPr lang="en-US" altLang="zh-CN" b="1" i="1">
                                              <a:latin typeface="Cambria Math" panose="02040503050406030204" pitchFamily="18" charset="0"/>
                                              <a:cs typeface="Times New Roman" panose="02020603050405020304" pitchFamily="18" charset="0"/>
                                            </a:rPr>
                                            <m:t>𝑫</m:t>
                                          </m:r>
                                        </m:e>
                                        <m:sub>
                                          <m:r>
                                            <a:rPr lang="en-US" altLang="zh-CN" b="1" i="1">
                                              <a:latin typeface="Cambria Math" panose="02040503050406030204" pitchFamily="18" charset="0"/>
                                              <a:cs typeface="Times New Roman" panose="02020603050405020304" pitchFamily="18" charset="0"/>
                                            </a:rPr>
                                            <m:t>𝒔</m:t>
                                          </m:r>
                                        </m:sub>
                                        <m:sup>
                                          <m:r>
                                            <a:rPr lang="en-US" altLang="zh-CN" b="1" i="1">
                                              <a:latin typeface="Cambria Math" panose="02040503050406030204" pitchFamily="18" charset="0"/>
                                              <a:cs typeface="Times New Roman" panose="02020603050405020304" pitchFamily="18" charset="0"/>
                                            </a:rPr>
                                            <m:t>−</m:t>
                                          </m:r>
                                        </m:sup>
                                      </m:sSubSup>
                                    </m:sub>
                                  </m:sSub>
                                  <m:r>
                                    <a:rPr lang="en-US" altLang="zh-CN" b="1" i="1">
                                      <a:latin typeface="Cambria Math" panose="02040503050406030204" pitchFamily="18" charset="0"/>
                                      <a:cs typeface="Times New Roman" panose="02020603050405020304" pitchFamily="18" charset="0"/>
                                    </a:rPr>
                                    <m:t>−</m:t>
                                  </m:r>
                                  <m:sSub>
                                    <m:sSubPr>
                                      <m:ctrlPr>
                                        <a:rPr lang="en-US" altLang="zh-CN" b="1" i="1">
                                          <a:latin typeface="Cambria Math" panose="02040503050406030204" pitchFamily="18" charset="0"/>
                                          <a:cs typeface="Times New Roman" panose="02020603050405020304" pitchFamily="18" charset="0"/>
                                        </a:rPr>
                                      </m:ctrlPr>
                                    </m:sSubPr>
                                    <m:e>
                                      <m:acc>
                                        <m:accPr>
                                          <m:chr m:val="⃗"/>
                                          <m:ctrlPr>
                                            <a:rPr lang="en-US" altLang="zh-CN" b="1" i="1">
                                              <a:latin typeface="Cambria Math" panose="02040503050406030204" pitchFamily="18" charset="0"/>
                                              <a:cs typeface="Times New Roman" panose="02020603050405020304" pitchFamily="18" charset="0"/>
                                            </a:rPr>
                                          </m:ctrlPr>
                                        </m:accPr>
                                        <m:e>
                                          <m:r>
                                            <a:rPr lang="en-US" altLang="zh-CN" b="1" i="1">
                                              <a:latin typeface="Cambria Math" panose="02040503050406030204" pitchFamily="18" charset="0"/>
                                              <a:cs typeface="Times New Roman" panose="02020603050405020304" pitchFamily="18" charset="0"/>
                                            </a:rPr>
                                            <m:t>𝒑</m:t>
                                          </m:r>
                                        </m:e>
                                      </m:acc>
                                    </m:e>
                                    <m:sub>
                                      <m:sSup>
                                        <m:sSupPr>
                                          <m:ctrlPr>
                                            <a:rPr lang="en-US" altLang="zh-CN" b="1" i="1">
                                              <a:latin typeface="Cambria Math" panose="02040503050406030204" pitchFamily="18" charset="0"/>
                                              <a:cs typeface="Times New Roman" panose="02020603050405020304" pitchFamily="18" charset="0"/>
                                            </a:rPr>
                                          </m:ctrlPr>
                                        </m:sSupPr>
                                        <m:e>
                                          <m:r>
                                            <a:rPr lang="en-US" altLang="zh-CN" b="1" i="1">
                                              <a:latin typeface="Cambria Math" panose="02040503050406030204" pitchFamily="18" charset="0"/>
                                              <a:cs typeface="Times New Roman" panose="02020603050405020304" pitchFamily="18" charset="0"/>
                                            </a:rPr>
                                            <m:t>𝝁</m:t>
                                          </m:r>
                                        </m:e>
                                        <m:sup>
                                          <m:r>
                                            <a:rPr lang="en-US" altLang="zh-CN" b="1" i="1">
                                              <a:latin typeface="Cambria Math" panose="02040503050406030204" pitchFamily="18" charset="0"/>
                                              <a:cs typeface="Times New Roman" panose="02020603050405020304" pitchFamily="18" charset="0"/>
                                            </a:rPr>
                                            <m:t>+</m:t>
                                          </m:r>
                                        </m:sup>
                                      </m:sSup>
                                    </m:sub>
                                  </m:sSub>
                                </m:e>
                              </m:d>
                            </m:e>
                            <m:sup>
                              <m:r>
                                <a:rPr lang="en-US" altLang="zh-CN" b="1" i="1">
                                  <a:latin typeface="Cambria Math" panose="02040503050406030204" pitchFamily="18" charset="0"/>
                                  <a:cs typeface="Times New Roman" panose="02020603050405020304" pitchFamily="18" charset="0"/>
                                </a:rPr>
                                <m:t>𝟐</m:t>
                              </m:r>
                            </m:sup>
                          </m:sSup>
                        </m:e>
                      </m:rad>
                    </m:oMath>
                  </m:oMathPara>
                </a14:m>
                <a:endParaRPr lang="zh-CN" altLang="en-US" dirty="0"/>
              </a:p>
            </p:txBody>
          </p:sp>
        </mc:Choice>
        <mc:Fallback xmlns="">
          <p:sp>
            <p:nvSpPr>
              <p:cNvPr id="21" name="文本框 20">
                <a:extLst>
                  <a:ext uri="{FF2B5EF4-FFF2-40B4-BE49-F238E27FC236}">
                    <a16:creationId xmlns:a16="http://schemas.microsoft.com/office/drawing/2014/main" id="{3670E091-C7B6-3F47-2DB8-00A81E7E7D79}"/>
                  </a:ext>
                </a:extLst>
              </p:cNvPr>
              <p:cNvSpPr txBox="1">
                <a:spLocks noRot="1" noChangeAspect="1" noMove="1" noResize="1" noEditPoints="1" noAdjustHandles="1" noChangeArrowheads="1" noChangeShapeType="1" noTextEdit="1"/>
              </p:cNvSpPr>
              <p:nvPr/>
            </p:nvSpPr>
            <p:spPr>
              <a:xfrm>
                <a:off x="4228327" y="5103265"/>
                <a:ext cx="3897371" cy="939231"/>
              </a:xfrm>
              <a:prstGeom prst="rect">
                <a:avLst/>
              </a:prstGeom>
              <a:blipFill>
                <a:blip r:embed="rId11"/>
                <a:stretch>
                  <a:fillRect/>
                </a:stretch>
              </a:blipFill>
            </p:spPr>
            <p:txBody>
              <a:bodyPr/>
              <a:lstStyle/>
              <a:p>
                <a:r>
                  <a:rPr lang="zh-CN" altLang="en-US">
                    <a:noFill/>
                  </a:rPr>
                  <a:t> </a:t>
                </a:r>
              </a:p>
            </p:txBody>
          </p:sp>
        </mc:Fallback>
      </mc:AlternateContent>
      <p:sp>
        <p:nvSpPr>
          <p:cNvPr id="22" name="文本框 21">
            <a:extLst>
              <a:ext uri="{FF2B5EF4-FFF2-40B4-BE49-F238E27FC236}">
                <a16:creationId xmlns:a16="http://schemas.microsoft.com/office/drawing/2014/main" id="{D86932F9-ADDC-C862-A2F1-9BCC36F06A1B}"/>
              </a:ext>
            </a:extLst>
          </p:cNvPr>
          <p:cNvSpPr txBox="1"/>
          <p:nvPr/>
        </p:nvSpPr>
        <p:spPr>
          <a:xfrm>
            <a:off x="4448175" y="4641181"/>
            <a:ext cx="4137045" cy="461665"/>
          </a:xfrm>
          <a:prstGeom prst="rect">
            <a:avLst/>
          </a:prstGeom>
          <a:noFill/>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Missing mass squared:</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23" name="爆炸形 2 79">
            <a:extLst>
              <a:ext uri="{FF2B5EF4-FFF2-40B4-BE49-F238E27FC236}">
                <a16:creationId xmlns:a16="http://schemas.microsoft.com/office/drawing/2014/main" id="{CB7C8298-D5E9-317D-2798-5A858A1DFF04}"/>
              </a:ext>
            </a:extLst>
          </p:cNvPr>
          <p:cNvSpPr/>
          <p:nvPr/>
        </p:nvSpPr>
        <p:spPr>
          <a:xfrm>
            <a:off x="9098262" y="2633325"/>
            <a:ext cx="2598567" cy="1093940"/>
          </a:xfrm>
          <a:prstGeom prst="irregularSeal2">
            <a:avLst/>
          </a:prstGeom>
          <a:solidFill>
            <a:srgbClr val="FFFF0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4.009</a:t>
            </a:r>
            <a:r>
              <a:rPr lang="zh-CN" altLang="en-US" sz="1867"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1867"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GeV</a:t>
            </a:r>
            <a:endParaRPr lang="zh-CN" altLang="en-US" sz="1867"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4" name="直接箭头连接符 23">
            <a:extLst>
              <a:ext uri="{FF2B5EF4-FFF2-40B4-BE49-F238E27FC236}">
                <a16:creationId xmlns:a16="http://schemas.microsoft.com/office/drawing/2014/main" id="{94E55459-8ECB-84DA-5839-896A9CB0B690}"/>
              </a:ext>
            </a:extLst>
          </p:cNvPr>
          <p:cNvCxnSpPr>
            <a:cxnSpLocks/>
          </p:cNvCxnSpPr>
          <p:nvPr/>
        </p:nvCxnSpPr>
        <p:spPr>
          <a:xfrm flipV="1">
            <a:off x="10452910" y="2404273"/>
            <a:ext cx="123180" cy="34636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1F21B2B8-2007-695F-775C-416F3C008E2F}"/>
                  </a:ext>
                </a:extLst>
              </p:cNvPr>
              <p:cNvSpPr/>
              <p:nvPr/>
            </p:nvSpPr>
            <p:spPr>
              <a:xfrm>
                <a:off x="10338641" y="1990122"/>
                <a:ext cx="6767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a:solidFill>
                                <a:srgbClr val="0000FF"/>
                              </a:solidFill>
                              <a:effectLst>
                                <a:outerShdw blurRad="38100" dist="38100" dir="2700000" algn="tl">
                                  <a:srgbClr val="000000">
                                    <a:alpha val="43137"/>
                                  </a:srgbClr>
                                </a:outerShdw>
                              </a:effectLst>
                              <a:latin typeface="Cambria Math" panose="02040503050406030204" pitchFamily="18" charset="0"/>
                            </a:rPr>
                          </m:ctrlPr>
                        </m:sSubSupPr>
                        <m:e>
                          <m:r>
                            <a:rPr lang="en-US" altLang="zh-CN" sz="2400" b="1" i="1">
                              <a:solidFill>
                                <a:srgbClr val="0000FF"/>
                              </a:solidFill>
                              <a:effectLst>
                                <a:outerShdw blurRad="38100" dist="38100" dir="2700000" algn="tl">
                                  <a:srgbClr val="000000">
                                    <a:alpha val="43137"/>
                                  </a:srgbClr>
                                </a:outerShdw>
                              </a:effectLst>
                              <a:latin typeface="Cambria Math" panose="02040503050406030204" pitchFamily="18" charset="0"/>
                            </a:rPr>
                            <m:t>𝑫</m:t>
                          </m:r>
                        </m:e>
                        <m:sub>
                          <m:r>
                            <a:rPr lang="en-US" altLang="zh-CN" sz="2400" b="1" i="1">
                              <a:solidFill>
                                <a:srgbClr val="0000FF"/>
                              </a:solidFill>
                              <a:effectLst>
                                <a:outerShdw blurRad="38100" dist="38100" dir="2700000" algn="tl">
                                  <a:srgbClr val="000000">
                                    <a:alpha val="43137"/>
                                  </a:srgbClr>
                                </a:outerShdw>
                              </a:effectLst>
                              <a:latin typeface="Cambria Math" panose="02040503050406030204" pitchFamily="18" charset="0"/>
                            </a:rPr>
                            <m:t>𝒔</m:t>
                          </m:r>
                        </m:sub>
                        <m:sup>
                          <m:r>
                            <a:rPr lang="en-US" altLang="zh-CN" sz="2400" b="1" i="1">
                              <a:solidFill>
                                <a:srgbClr val="0000FF"/>
                              </a:solidFill>
                              <a:effectLst>
                                <a:outerShdw blurRad="38100" dist="38100" dir="2700000" algn="tl">
                                  <a:srgbClr val="000000">
                                    <a:alpha val="43137"/>
                                  </a:srgbClr>
                                </a:outerShdw>
                              </a:effectLst>
                              <a:latin typeface="Cambria Math" panose="02040503050406030204" pitchFamily="18" charset="0"/>
                            </a:rPr>
                            <m:t>−</m:t>
                          </m:r>
                        </m:sup>
                      </m:sSubSup>
                    </m:oMath>
                  </m:oMathPara>
                </a14:m>
                <a:endParaRPr lang="zh-CN" altLang="en-US" sz="2400" b="1" dirty="0"/>
              </a:p>
            </p:txBody>
          </p:sp>
        </mc:Choice>
        <mc:Fallback xmlns="">
          <p:sp>
            <p:nvSpPr>
              <p:cNvPr id="25" name="矩形 24">
                <a:extLst>
                  <a:ext uri="{FF2B5EF4-FFF2-40B4-BE49-F238E27FC236}">
                    <a16:creationId xmlns:a16="http://schemas.microsoft.com/office/drawing/2014/main" id="{1F21B2B8-2007-695F-775C-416F3C008E2F}"/>
                  </a:ext>
                </a:extLst>
              </p:cNvPr>
              <p:cNvSpPr>
                <a:spLocks noRot="1" noChangeAspect="1" noMove="1" noResize="1" noEditPoints="1" noAdjustHandles="1" noChangeArrowheads="1" noChangeShapeType="1" noTextEdit="1"/>
              </p:cNvSpPr>
              <p:nvPr/>
            </p:nvSpPr>
            <p:spPr>
              <a:xfrm>
                <a:off x="10338641" y="1990122"/>
                <a:ext cx="676724" cy="461665"/>
              </a:xfrm>
              <a:prstGeom prst="rect">
                <a:avLst/>
              </a:prstGeom>
              <a:blipFill>
                <a:blip r:embed="rId12"/>
                <a:stretch>
                  <a:fillRect b="-5405"/>
                </a:stretch>
              </a:blipFill>
            </p:spPr>
            <p:txBody>
              <a:bodyPr/>
              <a:lstStyle/>
              <a:p>
                <a:r>
                  <a:rPr lang="zh-CN" altLang="en-US">
                    <a:noFill/>
                  </a:rPr>
                  <a:t> </a:t>
                </a:r>
              </a:p>
            </p:txBody>
          </p:sp>
        </mc:Fallback>
      </mc:AlternateContent>
      <p:cxnSp>
        <p:nvCxnSpPr>
          <p:cNvPr id="26" name="直接箭头连接符 27">
            <a:extLst>
              <a:ext uri="{FF2B5EF4-FFF2-40B4-BE49-F238E27FC236}">
                <a16:creationId xmlns:a16="http://schemas.microsoft.com/office/drawing/2014/main" id="{A4F88375-37C0-1539-3A80-3DF5B48B1CFB}"/>
              </a:ext>
            </a:extLst>
          </p:cNvPr>
          <p:cNvCxnSpPr>
            <a:cxnSpLocks/>
          </p:cNvCxnSpPr>
          <p:nvPr/>
        </p:nvCxnSpPr>
        <p:spPr>
          <a:xfrm flipH="1">
            <a:off x="9542195" y="4465441"/>
            <a:ext cx="292015" cy="2723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8">
            <a:extLst>
              <a:ext uri="{FF2B5EF4-FFF2-40B4-BE49-F238E27FC236}">
                <a16:creationId xmlns:a16="http://schemas.microsoft.com/office/drawing/2014/main" id="{F5D5336E-6F24-2E0A-C773-A9C5044D3B86}"/>
              </a:ext>
            </a:extLst>
          </p:cNvPr>
          <p:cNvCxnSpPr>
            <a:cxnSpLocks/>
          </p:cNvCxnSpPr>
          <p:nvPr/>
        </p:nvCxnSpPr>
        <p:spPr>
          <a:xfrm flipH="1">
            <a:off x="10042832" y="3692528"/>
            <a:ext cx="146937" cy="3318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C997648D-9254-6F8E-F1AE-EFC87408F650}"/>
                  </a:ext>
                </a:extLst>
              </p:cNvPr>
              <p:cNvSpPr/>
              <p:nvPr/>
            </p:nvSpPr>
            <p:spPr>
              <a:xfrm>
                <a:off x="9650468" y="3981082"/>
                <a:ext cx="6767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a:solidFill>
                                <a:srgbClr val="FF0000"/>
                              </a:solidFill>
                              <a:latin typeface="Cambria Math" panose="02040503050406030204" pitchFamily="18" charset="0"/>
                            </a:rPr>
                          </m:ctrlPr>
                        </m:sSubSupPr>
                        <m:e>
                          <m:r>
                            <a:rPr lang="en-US" altLang="zh-CN" sz="2400" b="1" i="1">
                              <a:solidFill>
                                <a:srgbClr val="FF0000"/>
                              </a:solidFill>
                              <a:latin typeface="Cambria Math" panose="02040503050406030204" pitchFamily="18" charset="0"/>
                            </a:rPr>
                            <m:t>𝑫</m:t>
                          </m:r>
                        </m:e>
                        <m:sub>
                          <m:r>
                            <a:rPr lang="en-US" altLang="zh-CN" sz="2400" b="1" i="1">
                              <a:solidFill>
                                <a:srgbClr val="FF0000"/>
                              </a:solidFill>
                              <a:latin typeface="Cambria Math" panose="02040503050406030204" pitchFamily="18" charset="0"/>
                            </a:rPr>
                            <m:t>𝒔</m:t>
                          </m:r>
                        </m:sub>
                        <m:sup>
                          <m:r>
                            <a:rPr lang="en-US" altLang="zh-CN" sz="2400" b="1" i="1">
                              <a:solidFill>
                                <a:srgbClr val="FF0000"/>
                              </a:solidFill>
                              <a:latin typeface="Cambria Math" panose="02040503050406030204" pitchFamily="18" charset="0"/>
                            </a:rPr>
                            <m:t>+</m:t>
                          </m:r>
                        </m:sup>
                      </m:sSubSup>
                    </m:oMath>
                  </m:oMathPara>
                </a14:m>
                <a:endParaRPr lang="zh-CN" altLang="en-US" sz="2400" b="1" dirty="0"/>
              </a:p>
            </p:txBody>
          </p:sp>
        </mc:Choice>
        <mc:Fallback xmlns="">
          <p:sp>
            <p:nvSpPr>
              <p:cNvPr id="28" name="矩形 27">
                <a:extLst>
                  <a:ext uri="{FF2B5EF4-FFF2-40B4-BE49-F238E27FC236}">
                    <a16:creationId xmlns:a16="http://schemas.microsoft.com/office/drawing/2014/main" id="{C997648D-9254-6F8E-F1AE-EFC87408F650}"/>
                  </a:ext>
                </a:extLst>
              </p:cNvPr>
              <p:cNvSpPr>
                <a:spLocks noRot="1" noChangeAspect="1" noMove="1" noResize="1" noEditPoints="1" noAdjustHandles="1" noChangeArrowheads="1" noChangeShapeType="1" noTextEdit="1"/>
              </p:cNvSpPr>
              <p:nvPr/>
            </p:nvSpPr>
            <p:spPr>
              <a:xfrm>
                <a:off x="9650468" y="3981082"/>
                <a:ext cx="676724" cy="461665"/>
              </a:xfrm>
              <a:prstGeom prst="rect">
                <a:avLst/>
              </a:prstGeom>
              <a:blipFill>
                <a:blip r:embed="rId13"/>
                <a:stretch>
                  <a:fillRect/>
                </a:stretch>
              </a:blipFill>
            </p:spPr>
            <p:txBody>
              <a:bodyPr/>
              <a:lstStyle/>
              <a:p>
                <a:r>
                  <a:rPr lang="zh-CN" altLang="en-US">
                    <a:noFill/>
                  </a:rPr>
                  <a:t> </a:t>
                </a:r>
              </a:p>
            </p:txBody>
          </p:sp>
        </mc:Fallback>
      </mc:AlternateContent>
      <p:cxnSp>
        <p:nvCxnSpPr>
          <p:cNvPr id="29" name="直接箭头连接符 34">
            <a:extLst>
              <a:ext uri="{FF2B5EF4-FFF2-40B4-BE49-F238E27FC236}">
                <a16:creationId xmlns:a16="http://schemas.microsoft.com/office/drawing/2014/main" id="{FB5F2A35-522D-216B-8724-9632A756F43A}"/>
              </a:ext>
            </a:extLst>
          </p:cNvPr>
          <p:cNvCxnSpPr>
            <a:cxnSpLocks/>
          </p:cNvCxnSpPr>
          <p:nvPr/>
        </p:nvCxnSpPr>
        <p:spPr>
          <a:xfrm flipH="1" flipV="1">
            <a:off x="10337382" y="1715356"/>
            <a:ext cx="142013" cy="4098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867BA083-837B-BB4C-00FE-8874A48A11B4}"/>
                  </a:ext>
                </a:extLst>
              </p:cNvPr>
              <p:cNvSpPr txBox="1"/>
              <p:nvPr/>
            </p:nvSpPr>
            <p:spPr>
              <a:xfrm>
                <a:off x="10063817" y="1356299"/>
                <a:ext cx="496867" cy="369332"/>
              </a:xfrm>
              <a:prstGeom prst="rect">
                <a:avLst/>
              </a:prstGeom>
              <a:noFill/>
              <a:ln w="381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00B050"/>
                              </a:solidFill>
                              <a:effectLst>
                                <a:outerShdw blurRad="38100" dist="38100" dir="2700000" algn="tl">
                                  <a:srgbClr val="000000">
                                    <a:alpha val="43137"/>
                                  </a:srgbClr>
                                </a:outerShdw>
                              </a:effectLst>
                              <a:latin typeface="Cambria Math" panose="02040503050406030204" pitchFamily="18" charset="0"/>
                            </a:rPr>
                          </m:ctrlPr>
                        </m:sSupPr>
                        <m:e>
                          <m:r>
                            <a:rPr lang="en-US" altLang="zh-CN" sz="2400" b="1" i="1">
                              <a:solidFill>
                                <a:srgbClr val="00B050"/>
                              </a:solidFill>
                              <a:effectLst>
                                <a:outerShdw blurRad="38100" dist="38100" dir="2700000" algn="tl">
                                  <a:srgbClr val="000000">
                                    <a:alpha val="43137"/>
                                  </a:srgbClr>
                                </a:outerShdw>
                              </a:effectLst>
                              <a:latin typeface="Cambria Math" panose="02040503050406030204" pitchFamily="18" charset="0"/>
                            </a:rPr>
                            <m:t>𝑲</m:t>
                          </m:r>
                        </m:e>
                        <m:sup>
                          <m:r>
                            <a:rPr lang="en-US" altLang="zh-CN" sz="2400" b="1" i="1">
                              <a:solidFill>
                                <a:srgbClr val="00B050"/>
                              </a:solidFill>
                              <a:effectLst>
                                <a:outerShdw blurRad="38100" dist="38100" dir="2700000" algn="tl">
                                  <a:srgbClr val="000000">
                                    <a:alpha val="43137"/>
                                  </a:srgbClr>
                                </a:outerShdw>
                              </a:effectLst>
                              <a:latin typeface="Cambria Math" panose="02040503050406030204" pitchFamily="18" charset="0"/>
                            </a:rPr>
                            <m:t>+</m:t>
                          </m:r>
                        </m:sup>
                      </m:sSup>
                    </m:oMath>
                  </m:oMathPara>
                </a14:m>
                <a:endParaRPr lang="zh-CN" altLang="en-US" sz="2400" b="1" dirty="0"/>
              </a:p>
            </p:txBody>
          </p:sp>
        </mc:Choice>
        <mc:Fallback xmlns="">
          <p:sp>
            <p:nvSpPr>
              <p:cNvPr id="30" name="文本框 29">
                <a:extLst>
                  <a:ext uri="{FF2B5EF4-FFF2-40B4-BE49-F238E27FC236}">
                    <a16:creationId xmlns:a16="http://schemas.microsoft.com/office/drawing/2014/main" id="{867BA083-837B-BB4C-00FE-8874A48A11B4}"/>
                  </a:ext>
                </a:extLst>
              </p:cNvPr>
              <p:cNvSpPr txBox="1">
                <a:spLocks noRot="1" noChangeAspect="1" noMove="1" noResize="1" noEditPoints="1" noAdjustHandles="1" noChangeArrowheads="1" noChangeShapeType="1" noTextEdit="1"/>
              </p:cNvSpPr>
              <p:nvPr/>
            </p:nvSpPr>
            <p:spPr>
              <a:xfrm>
                <a:off x="10063817" y="1356299"/>
                <a:ext cx="496867" cy="369332"/>
              </a:xfrm>
              <a:prstGeom prst="rect">
                <a:avLst/>
              </a:prstGeom>
              <a:blipFill>
                <a:blip r:embed="rId14"/>
                <a:stretch>
                  <a:fillRect l="-12500" r="-7500" b="-13333"/>
                </a:stretch>
              </a:blipFill>
              <a:ln w="381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E44CDF7F-5BB3-F8AF-5C54-4966C97E969D}"/>
                  </a:ext>
                </a:extLst>
              </p:cNvPr>
              <p:cNvSpPr txBox="1"/>
              <p:nvPr/>
            </p:nvSpPr>
            <p:spPr>
              <a:xfrm>
                <a:off x="10788500" y="1320921"/>
                <a:ext cx="496867" cy="369332"/>
              </a:xfrm>
              <a:prstGeom prst="rect">
                <a:avLst/>
              </a:prstGeom>
              <a:noFill/>
              <a:ln w="381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ctrlPr>
                        </m:sSupPr>
                        <m:e>
                          <m:r>
                            <a:rPr lang="en-US" altLang="zh-CN" sz="2400" b="1" i="1">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t>𝑲</m:t>
                          </m:r>
                        </m:e>
                        <m:sup>
                          <m:r>
                            <a:rPr lang="en-US" altLang="zh-CN" sz="2400" b="1" i="1">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t>−</m:t>
                          </m:r>
                        </m:sup>
                      </m:sSup>
                    </m:oMath>
                  </m:oMathPara>
                </a14:m>
                <a:endParaRPr lang="zh-CN" altLang="en-US" sz="2400" b="1" dirty="0">
                  <a:solidFill>
                    <a:srgbClr val="000000"/>
                  </a:solidFill>
                </a:endParaRPr>
              </a:p>
            </p:txBody>
          </p:sp>
        </mc:Choice>
        <mc:Fallback xmlns="">
          <p:sp>
            <p:nvSpPr>
              <p:cNvPr id="31" name="文本框 30">
                <a:extLst>
                  <a:ext uri="{FF2B5EF4-FFF2-40B4-BE49-F238E27FC236}">
                    <a16:creationId xmlns:a16="http://schemas.microsoft.com/office/drawing/2014/main" id="{E44CDF7F-5BB3-F8AF-5C54-4966C97E969D}"/>
                  </a:ext>
                </a:extLst>
              </p:cNvPr>
              <p:cNvSpPr txBox="1">
                <a:spLocks noRot="1" noChangeAspect="1" noMove="1" noResize="1" noEditPoints="1" noAdjustHandles="1" noChangeArrowheads="1" noChangeShapeType="1" noTextEdit="1"/>
              </p:cNvSpPr>
              <p:nvPr/>
            </p:nvSpPr>
            <p:spPr>
              <a:xfrm>
                <a:off x="10788500" y="1320921"/>
                <a:ext cx="496867" cy="369332"/>
              </a:xfrm>
              <a:prstGeom prst="rect">
                <a:avLst/>
              </a:prstGeom>
              <a:blipFill>
                <a:blip r:embed="rId15"/>
                <a:stretch>
                  <a:fillRect l="-12500" r="-2500" b="-13793"/>
                </a:stretch>
              </a:blipFill>
              <a:ln w="381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0E10033-5A2D-7621-C7E3-05F310AECF59}"/>
                  </a:ext>
                </a:extLst>
              </p:cNvPr>
              <p:cNvSpPr txBox="1"/>
              <p:nvPr/>
            </p:nvSpPr>
            <p:spPr>
              <a:xfrm>
                <a:off x="11556920" y="1710481"/>
                <a:ext cx="472822" cy="369332"/>
              </a:xfrm>
              <a:prstGeom prst="rect">
                <a:avLst/>
              </a:prstGeom>
              <a:noFill/>
              <a:ln w="381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chemeClr val="accent2">
                                  <a:lumMod val="75000"/>
                                </a:schemeClr>
                              </a:solidFill>
                              <a:effectLst>
                                <a:outerShdw blurRad="38100" dist="38100" dir="2700000" algn="tl">
                                  <a:srgbClr val="000000">
                                    <a:alpha val="43137"/>
                                  </a:srgbClr>
                                </a:outerShdw>
                              </a:effectLst>
                              <a:latin typeface="Cambria Math" panose="02040503050406030204" pitchFamily="18" charset="0"/>
                            </a:rPr>
                          </m:ctrlPr>
                        </m:sSupPr>
                        <m:e>
                          <m:r>
                            <a:rPr lang="en-US" altLang="zh-CN" sz="2400" b="1" i="1">
                              <a:solidFill>
                                <a:schemeClr val="accent2">
                                  <a:lumMod val="75000"/>
                                </a:schemeClr>
                              </a:solidFill>
                              <a:effectLst>
                                <a:outerShdw blurRad="38100" dist="38100" dir="2700000" algn="tl">
                                  <a:srgbClr val="000000">
                                    <a:alpha val="43137"/>
                                  </a:srgbClr>
                                </a:outerShdw>
                              </a:effectLst>
                              <a:latin typeface="Cambria Math" panose="02040503050406030204" pitchFamily="18" charset="0"/>
                            </a:rPr>
                            <m:t>𝝅</m:t>
                          </m:r>
                        </m:e>
                        <m:sup>
                          <m:r>
                            <a:rPr lang="en-US" altLang="zh-CN" sz="2400" b="1" i="1">
                              <a:solidFill>
                                <a:schemeClr val="accent2">
                                  <a:lumMod val="75000"/>
                                </a:schemeClr>
                              </a:solidFill>
                              <a:effectLst>
                                <a:outerShdw blurRad="38100" dist="38100" dir="2700000" algn="tl">
                                  <a:srgbClr val="000000">
                                    <a:alpha val="43137"/>
                                  </a:srgbClr>
                                </a:outerShdw>
                              </a:effectLst>
                              <a:latin typeface="Cambria Math" panose="02040503050406030204" pitchFamily="18" charset="0"/>
                            </a:rPr>
                            <m:t>−</m:t>
                          </m:r>
                        </m:sup>
                      </m:sSup>
                    </m:oMath>
                  </m:oMathPara>
                </a14:m>
                <a:endParaRPr lang="zh-CN" altLang="en-US" sz="2400" b="1" dirty="0">
                  <a:solidFill>
                    <a:schemeClr val="accent2">
                      <a:lumMod val="75000"/>
                    </a:schemeClr>
                  </a:solidFill>
                </a:endParaRPr>
              </a:p>
            </p:txBody>
          </p:sp>
        </mc:Choice>
        <mc:Fallback xmlns="">
          <p:sp>
            <p:nvSpPr>
              <p:cNvPr id="32" name="文本框 31">
                <a:extLst>
                  <a:ext uri="{FF2B5EF4-FFF2-40B4-BE49-F238E27FC236}">
                    <a16:creationId xmlns:a16="http://schemas.microsoft.com/office/drawing/2014/main" id="{10E10033-5A2D-7621-C7E3-05F310AECF59}"/>
                  </a:ext>
                </a:extLst>
              </p:cNvPr>
              <p:cNvSpPr txBox="1">
                <a:spLocks noRot="1" noChangeAspect="1" noMove="1" noResize="1" noEditPoints="1" noAdjustHandles="1" noChangeArrowheads="1" noChangeShapeType="1" noTextEdit="1"/>
              </p:cNvSpPr>
              <p:nvPr/>
            </p:nvSpPr>
            <p:spPr>
              <a:xfrm>
                <a:off x="11556920" y="1710481"/>
                <a:ext cx="472822" cy="369332"/>
              </a:xfrm>
              <a:prstGeom prst="rect">
                <a:avLst/>
              </a:prstGeom>
              <a:blipFill>
                <a:blip r:embed="rId16"/>
                <a:stretch>
                  <a:fillRect l="-10526" r="-2632" b="-6667"/>
                </a:stretch>
              </a:blipFill>
              <a:ln w="38100">
                <a:noFill/>
              </a:ln>
            </p:spPr>
            <p:txBody>
              <a:bodyPr/>
              <a:lstStyle/>
              <a:p>
                <a:r>
                  <a:rPr lang="zh-CN" altLang="en-US">
                    <a:noFill/>
                  </a:rPr>
                  <a:t> </a:t>
                </a:r>
              </a:p>
            </p:txBody>
          </p:sp>
        </mc:Fallback>
      </mc:AlternateContent>
      <p:sp>
        <p:nvSpPr>
          <p:cNvPr id="33" name="矩形 32">
            <a:extLst>
              <a:ext uri="{FF2B5EF4-FFF2-40B4-BE49-F238E27FC236}">
                <a16:creationId xmlns:a16="http://schemas.microsoft.com/office/drawing/2014/main" id="{FC474C2A-59E5-3286-78FC-0365128ECFD7}"/>
              </a:ext>
            </a:extLst>
          </p:cNvPr>
          <p:cNvSpPr/>
          <p:nvPr/>
        </p:nvSpPr>
        <p:spPr>
          <a:xfrm>
            <a:off x="8483612" y="1978154"/>
            <a:ext cx="1229299" cy="492439"/>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00FF"/>
                </a:solidFill>
                <a:latin typeface="Times New Roman" panose="02020603050405020304" pitchFamily="18" charset="0"/>
                <a:cs typeface="Times New Roman" panose="02020603050405020304" pitchFamily="18" charset="0"/>
              </a:rPr>
              <a:t>Tag</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452AE588-4B2A-AF1F-102D-474C82B7449D}"/>
              </a:ext>
            </a:extLst>
          </p:cNvPr>
          <p:cNvSpPr/>
          <p:nvPr/>
        </p:nvSpPr>
        <p:spPr>
          <a:xfrm>
            <a:off x="10759095" y="4239055"/>
            <a:ext cx="1364588" cy="400551"/>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cs typeface="Times New Roman" panose="02020603050405020304" pitchFamily="18" charset="0"/>
              </a:rPr>
              <a:t>Signal</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35" name="直接箭头连接符 17">
            <a:extLst>
              <a:ext uri="{FF2B5EF4-FFF2-40B4-BE49-F238E27FC236}">
                <a16:creationId xmlns:a16="http://schemas.microsoft.com/office/drawing/2014/main" id="{DB717943-7781-9BD8-6766-E56248F1E22F}"/>
              </a:ext>
            </a:extLst>
          </p:cNvPr>
          <p:cNvCxnSpPr>
            <a:cxnSpLocks/>
          </p:cNvCxnSpPr>
          <p:nvPr/>
        </p:nvCxnSpPr>
        <p:spPr>
          <a:xfrm>
            <a:off x="8294526" y="3247501"/>
            <a:ext cx="77874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18">
            <a:extLst>
              <a:ext uri="{FF2B5EF4-FFF2-40B4-BE49-F238E27FC236}">
                <a16:creationId xmlns:a16="http://schemas.microsoft.com/office/drawing/2014/main" id="{7D9144C9-3E7C-2E55-8641-3395863C8E7C}"/>
              </a:ext>
            </a:extLst>
          </p:cNvPr>
          <p:cNvCxnSpPr>
            <a:cxnSpLocks/>
          </p:cNvCxnSpPr>
          <p:nvPr/>
        </p:nvCxnSpPr>
        <p:spPr>
          <a:xfrm flipH="1">
            <a:off x="11327568" y="3310896"/>
            <a:ext cx="716865"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13084857-0F35-06AF-EE97-44A01B8DD5DF}"/>
                  </a:ext>
                </a:extLst>
              </p:cNvPr>
              <p:cNvSpPr txBox="1"/>
              <p:nvPr/>
            </p:nvSpPr>
            <p:spPr>
              <a:xfrm>
                <a:off x="8602996" y="2749984"/>
                <a:ext cx="29532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0000"/>
                              </a:solidFill>
                              <a:latin typeface="Cambria Math" panose="02040503050406030204" pitchFamily="18" charset="0"/>
                            </a:rPr>
                          </m:ctrlPr>
                        </m:sSupPr>
                        <m:e>
                          <m:r>
                            <a:rPr lang="en-US" altLang="zh-CN" sz="2400" b="1" i="1">
                              <a:solidFill>
                                <a:srgbClr val="FF0000"/>
                              </a:solidFill>
                              <a:latin typeface="Cambria Math" panose="02040503050406030204" pitchFamily="18" charset="0"/>
                            </a:rPr>
                            <m:t>𝒆</m:t>
                          </m:r>
                        </m:e>
                        <m:sup>
                          <m:r>
                            <a:rPr lang="en-US" altLang="zh-CN" sz="2400" b="1" i="1">
                              <a:solidFill>
                                <a:srgbClr val="FF0000"/>
                              </a:solidFill>
                              <a:latin typeface="Cambria Math" panose="02040503050406030204" pitchFamily="18" charset="0"/>
                            </a:rPr>
                            <m:t>+</m:t>
                          </m:r>
                        </m:sup>
                      </m:sSup>
                    </m:oMath>
                  </m:oMathPara>
                </a14:m>
                <a:endParaRPr lang="zh-CN" altLang="en-US" sz="2400" b="1" dirty="0"/>
              </a:p>
            </p:txBody>
          </p:sp>
        </mc:Choice>
        <mc:Fallback xmlns="">
          <p:sp>
            <p:nvSpPr>
              <p:cNvPr id="37" name="文本框 36">
                <a:extLst>
                  <a:ext uri="{FF2B5EF4-FFF2-40B4-BE49-F238E27FC236}">
                    <a16:creationId xmlns:a16="http://schemas.microsoft.com/office/drawing/2014/main" id="{13084857-0F35-06AF-EE97-44A01B8DD5DF}"/>
                  </a:ext>
                </a:extLst>
              </p:cNvPr>
              <p:cNvSpPr txBox="1">
                <a:spLocks noRot="1" noChangeAspect="1" noMove="1" noResize="1" noEditPoints="1" noAdjustHandles="1" noChangeArrowheads="1" noChangeShapeType="1" noTextEdit="1"/>
              </p:cNvSpPr>
              <p:nvPr/>
            </p:nvSpPr>
            <p:spPr>
              <a:xfrm>
                <a:off x="8602996" y="2749984"/>
                <a:ext cx="295323" cy="369332"/>
              </a:xfrm>
              <a:prstGeom prst="rect">
                <a:avLst/>
              </a:prstGeom>
              <a:blipFill>
                <a:blip r:embed="rId17"/>
                <a:stretch>
                  <a:fillRect l="-25000" r="-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AC743692-C440-1302-84EF-2B40BF0A3FF5}"/>
                  </a:ext>
                </a:extLst>
              </p:cNvPr>
              <p:cNvSpPr txBox="1"/>
              <p:nvPr/>
            </p:nvSpPr>
            <p:spPr>
              <a:xfrm>
                <a:off x="11520341" y="3404952"/>
                <a:ext cx="4295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0000FF"/>
                              </a:solidFill>
                              <a:latin typeface="Cambria Math" panose="02040503050406030204" pitchFamily="18" charset="0"/>
                            </a:rPr>
                          </m:ctrlPr>
                        </m:sSupPr>
                        <m:e>
                          <m:r>
                            <a:rPr lang="en-US" altLang="zh-CN" sz="2400" b="1" i="1">
                              <a:solidFill>
                                <a:srgbClr val="0000FF"/>
                              </a:solidFill>
                              <a:latin typeface="Cambria Math" panose="02040503050406030204" pitchFamily="18" charset="0"/>
                            </a:rPr>
                            <m:t>𝒆</m:t>
                          </m:r>
                        </m:e>
                        <m:sup>
                          <m:r>
                            <a:rPr lang="en-US" altLang="zh-CN" sz="2400" b="1" i="1">
                              <a:solidFill>
                                <a:srgbClr val="0000FF"/>
                              </a:solidFill>
                              <a:latin typeface="Cambria Math" panose="02040503050406030204" pitchFamily="18" charset="0"/>
                            </a:rPr>
                            <m:t>−</m:t>
                          </m:r>
                        </m:sup>
                      </m:sSup>
                    </m:oMath>
                  </m:oMathPara>
                </a14:m>
                <a:endParaRPr lang="zh-CN" altLang="en-US" sz="2400" b="1" dirty="0"/>
              </a:p>
            </p:txBody>
          </p:sp>
        </mc:Choice>
        <mc:Fallback xmlns="">
          <p:sp>
            <p:nvSpPr>
              <p:cNvPr id="38" name="文本框 37">
                <a:extLst>
                  <a:ext uri="{FF2B5EF4-FFF2-40B4-BE49-F238E27FC236}">
                    <a16:creationId xmlns:a16="http://schemas.microsoft.com/office/drawing/2014/main" id="{AC743692-C440-1302-84EF-2B40BF0A3FF5}"/>
                  </a:ext>
                </a:extLst>
              </p:cNvPr>
              <p:cNvSpPr txBox="1">
                <a:spLocks noRot="1" noChangeAspect="1" noMove="1" noResize="1" noEditPoints="1" noAdjustHandles="1" noChangeArrowheads="1" noChangeShapeType="1" noTextEdit="1"/>
              </p:cNvSpPr>
              <p:nvPr/>
            </p:nvSpPr>
            <p:spPr>
              <a:xfrm>
                <a:off x="11520341" y="3404952"/>
                <a:ext cx="429540" cy="369332"/>
              </a:xfrm>
              <a:prstGeom prst="rect">
                <a:avLst/>
              </a:prstGeom>
              <a:blipFill>
                <a:blip r:embed="rId18"/>
                <a:stretch>
                  <a:fillRect l="-88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矩形 38">
                <a:extLst>
                  <a:ext uri="{FF2B5EF4-FFF2-40B4-BE49-F238E27FC236}">
                    <a16:creationId xmlns:a16="http://schemas.microsoft.com/office/drawing/2014/main" id="{6E65C4B3-7366-07CE-C50C-86780420AAD8}"/>
                  </a:ext>
                </a:extLst>
              </p:cNvPr>
              <p:cNvSpPr/>
              <p:nvPr/>
            </p:nvSpPr>
            <p:spPr>
              <a:xfrm>
                <a:off x="9140847" y="4703412"/>
                <a:ext cx="6029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0000"/>
                              </a:solidFill>
                              <a:latin typeface="Cambria Math" panose="02040503050406030204" pitchFamily="18" charset="0"/>
                            </a:rPr>
                          </m:ctrlPr>
                        </m:sSupPr>
                        <m:e>
                          <m:r>
                            <a:rPr lang="en-US" altLang="zh-CN" sz="2400" b="1" i="1">
                              <a:solidFill>
                                <a:srgbClr val="FF0000"/>
                              </a:solidFill>
                              <a:latin typeface="Cambria Math" panose="02040503050406030204" pitchFamily="18" charset="0"/>
                            </a:rPr>
                            <m:t>𝝉</m:t>
                          </m:r>
                        </m:e>
                        <m:sup>
                          <m:r>
                            <a:rPr lang="en-US" altLang="zh-CN" sz="2400" b="1" i="1">
                              <a:solidFill>
                                <a:srgbClr val="FF0000"/>
                              </a:solidFill>
                              <a:latin typeface="Cambria Math" panose="02040503050406030204" pitchFamily="18" charset="0"/>
                            </a:rPr>
                            <m:t>+</m:t>
                          </m:r>
                        </m:sup>
                      </m:sSup>
                    </m:oMath>
                  </m:oMathPara>
                </a14:m>
                <a:endParaRPr lang="zh-CN" altLang="en-US" sz="2400" b="1" dirty="0"/>
              </a:p>
            </p:txBody>
          </p:sp>
        </mc:Choice>
        <mc:Fallback xmlns="">
          <p:sp>
            <p:nvSpPr>
              <p:cNvPr id="39" name="矩形 38">
                <a:extLst>
                  <a:ext uri="{FF2B5EF4-FFF2-40B4-BE49-F238E27FC236}">
                    <a16:creationId xmlns:a16="http://schemas.microsoft.com/office/drawing/2014/main" id="{6E65C4B3-7366-07CE-C50C-86780420AAD8}"/>
                  </a:ext>
                </a:extLst>
              </p:cNvPr>
              <p:cNvSpPr>
                <a:spLocks noRot="1" noChangeAspect="1" noMove="1" noResize="1" noEditPoints="1" noAdjustHandles="1" noChangeArrowheads="1" noChangeShapeType="1" noTextEdit="1"/>
              </p:cNvSpPr>
              <p:nvPr/>
            </p:nvSpPr>
            <p:spPr>
              <a:xfrm>
                <a:off x="9140847" y="4703412"/>
                <a:ext cx="602986" cy="461665"/>
              </a:xfrm>
              <a:prstGeom prst="rect">
                <a:avLst/>
              </a:prstGeom>
              <a:blipFill>
                <a:blip r:embed="rId19"/>
                <a:stretch>
                  <a:fillRect/>
                </a:stretch>
              </a:blipFill>
            </p:spPr>
            <p:txBody>
              <a:bodyPr/>
              <a:lstStyle/>
              <a:p>
                <a:r>
                  <a:rPr lang="zh-CN" altLang="en-US">
                    <a:noFill/>
                  </a:rPr>
                  <a:t> </a:t>
                </a:r>
              </a:p>
            </p:txBody>
          </p:sp>
        </mc:Fallback>
      </mc:AlternateContent>
      <p:cxnSp>
        <p:nvCxnSpPr>
          <p:cNvPr id="40" name="直接箭头连接符 27">
            <a:extLst>
              <a:ext uri="{FF2B5EF4-FFF2-40B4-BE49-F238E27FC236}">
                <a16:creationId xmlns:a16="http://schemas.microsoft.com/office/drawing/2014/main" id="{D36779D0-87B8-714D-A33A-C926F9821276}"/>
              </a:ext>
            </a:extLst>
          </p:cNvPr>
          <p:cNvCxnSpPr>
            <a:cxnSpLocks/>
          </p:cNvCxnSpPr>
          <p:nvPr/>
        </p:nvCxnSpPr>
        <p:spPr>
          <a:xfrm>
            <a:off x="10116300" y="4509594"/>
            <a:ext cx="197881" cy="324463"/>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27">
            <a:extLst>
              <a:ext uri="{FF2B5EF4-FFF2-40B4-BE49-F238E27FC236}">
                <a16:creationId xmlns:a16="http://schemas.microsoft.com/office/drawing/2014/main" id="{F3EAE5FD-1F40-5DA9-2FCB-32114105C182}"/>
              </a:ext>
            </a:extLst>
          </p:cNvPr>
          <p:cNvCxnSpPr>
            <a:cxnSpLocks/>
          </p:cNvCxnSpPr>
          <p:nvPr/>
        </p:nvCxnSpPr>
        <p:spPr>
          <a:xfrm flipH="1">
            <a:off x="8889677" y="5107123"/>
            <a:ext cx="367179" cy="3028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9CA28E69-B603-FFE1-5BC0-B8C8012BB124}"/>
                  </a:ext>
                </a:extLst>
              </p:cNvPr>
              <p:cNvSpPr/>
              <p:nvPr/>
            </p:nvSpPr>
            <p:spPr>
              <a:xfrm>
                <a:off x="10248324" y="4749938"/>
                <a:ext cx="57092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solidFill>
                                <a:schemeClr val="bg2">
                                  <a:lumMod val="75000"/>
                                </a:schemeClr>
                              </a:solidFill>
                              <a:latin typeface="Cambria Math" panose="02040503050406030204" pitchFamily="18" charset="0"/>
                            </a:rPr>
                          </m:ctrlPr>
                        </m:sSubPr>
                        <m:e>
                          <m:r>
                            <a:rPr lang="en-US" altLang="zh-CN" sz="2400" b="1" i="1">
                              <a:solidFill>
                                <a:schemeClr val="bg2">
                                  <a:lumMod val="75000"/>
                                </a:schemeClr>
                              </a:solidFill>
                              <a:latin typeface="Cambria Math" panose="02040503050406030204" pitchFamily="18" charset="0"/>
                            </a:rPr>
                            <m:t>𝝂</m:t>
                          </m:r>
                        </m:e>
                        <m:sub>
                          <m:r>
                            <a:rPr lang="en-US" altLang="zh-CN" sz="2400" b="1" i="1">
                              <a:solidFill>
                                <a:schemeClr val="bg2">
                                  <a:lumMod val="75000"/>
                                </a:schemeClr>
                              </a:solidFill>
                              <a:latin typeface="Cambria Math" panose="02040503050406030204" pitchFamily="18" charset="0"/>
                            </a:rPr>
                            <m:t>𝝉</m:t>
                          </m:r>
                        </m:sub>
                      </m:sSub>
                    </m:oMath>
                  </m:oMathPara>
                </a14:m>
                <a:endParaRPr lang="zh-CN" altLang="en-US" sz="2400" b="1" dirty="0"/>
              </a:p>
            </p:txBody>
          </p:sp>
        </mc:Choice>
        <mc:Fallback xmlns="">
          <p:sp>
            <p:nvSpPr>
              <p:cNvPr id="42" name="矩形 41">
                <a:extLst>
                  <a:ext uri="{FF2B5EF4-FFF2-40B4-BE49-F238E27FC236}">
                    <a16:creationId xmlns:a16="http://schemas.microsoft.com/office/drawing/2014/main" id="{9CA28E69-B603-FFE1-5BC0-B8C8012BB124}"/>
                  </a:ext>
                </a:extLst>
              </p:cNvPr>
              <p:cNvSpPr>
                <a:spLocks noRot="1" noChangeAspect="1" noMove="1" noResize="1" noEditPoints="1" noAdjustHandles="1" noChangeArrowheads="1" noChangeShapeType="1" noTextEdit="1"/>
              </p:cNvSpPr>
              <p:nvPr/>
            </p:nvSpPr>
            <p:spPr>
              <a:xfrm>
                <a:off x="10248324" y="4749938"/>
                <a:ext cx="570926" cy="461665"/>
              </a:xfrm>
              <a:prstGeom prst="rect">
                <a:avLst/>
              </a:prstGeom>
              <a:blipFill>
                <a:blip r:embed="rId20"/>
                <a:stretch>
                  <a:fillRect/>
                </a:stretch>
              </a:blipFill>
            </p:spPr>
            <p:txBody>
              <a:bodyPr/>
              <a:lstStyle/>
              <a:p>
                <a:r>
                  <a:rPr lang="zh-CN" altLang="en-US">
                    <a:noFill/>
                  </a:rPr>
                  <a:t> </a:t>
                </a:r>
              </a:p>
            </p:txBody>
          </p:sp>
        </mc:Fallback>
      </mc:AlternateContent>
      <p:cxnSp>
        <p:nvCxnSpPr>
          <p:cNvPr id="43" name="直接箭头连接符 27">
            <a:extLst>
              <a:ext uri="{FF2B5EF4-FFF2-40B4-BE49-F238E27FC236}">
                <a16:creationId xmlns:a16="http://schemas.microsoft.com/office/drawing/2014/main" id="{236A65CF-5ADF-EDE0-A6EA-623823C99B87}"/>
              </a:ext>
            </a:extLst>
          </p:cNvPr>
          <p:cNvCxnSpPr>
            <a:cxnSpLocks/>
          </p:cNvCxnSpPr>
          <p:nvPr/>
        </p:nvCxnSpPr>
        <p:spPr>
          <a:xfrm flipH="1">
            <a:off x="9289071" y="5189448"/>
            <a:ext cx="122280" cy="455515"/>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27">
            <a:extLst>
              <a:ext uri="{FF2B5EF4-FFF2-40B4-BE49-F238E27FC236}">
                <a16:creationId xmlns:a16="http://schemas.microsoft.com/office/drawing/2014/main" id="{6325E78D-7F1B-53EF-D23A-2BF3F0A37E60}"/>
              </a:ext>
            </a:extLst>
          </p:cNvPr>
          <p:cNvCxnSpPr>
            <a:cxnSpLocks/>
          </p:cNvCxnSpPr>
          <p:nvPr/>
        </p:nvCxnSpPr>
        <p:spPr>
          <a:xfrm>
            <a:off x="9600449" y="5144616"/>
            <a:ext cx="233761" cy="397088"/>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7D983F14-9AA2-778D-0D7C-9EA61BAE80DA}"/>
                  </a:ext>
                </a:extLst>
              </p:cNvPr>
              <p:cNvSpPr/>
              <p:nvPr/>
            </p:nvSpPr>
            <p:spPr>
              <a:xfrm>
                <a:off x="8437483" y="5432868"/>
                <a:ext cx="6142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a:solidFill>
                                <a:srgbClr val="FF0000"/>
                              </a:solidFill>
                              <a:latin typeface="Cambria Math" panose="02040503050406030204" pitchFamily="18" charset="0"/>
                            </a:rPr>
                          </m:ctrlPr>
                        </m:sSupPr>
                        <m:e>
                          <m:r>
                            <a:rPr lang="en-US" altLang="zh-CN" sz="2400" b="1" i="1">
                              <a:solidFill>
                                <a:srgbClr val="FF0000"/>
                              </a:solidFill>
                              <a:latin typeface="Cambria Math" panose="02040503050406030204" pitchFamily="18" charset="0"/>
                            </a:rPr>
                            <m:t>𝒆</m:t>
                          </m:r>
                        </m:e>
                        <m:sup>
                          <m:r>
                            <a:rPr lang="en-US" altLang="zh-CN" sz="2400" b="1" i="1">
                              <a:solidFill>
                                <a:srgbClr val="FF0000"/>
                              </a:solidFill>
                              <a:latin typeface="Cambria Math" panose="02040503050406030204" pitchFamily="18" charset="0"/>
                            </a:rPr>
                            <m:t>+</m:t>
                          </m:r>
                        </m:sup>
                      </m:sSup>
                    </m:oMath>
                  </m:oMathPara>
                </a14:m>
                <a:endParaRPr lang="zh-CN" altLang="en-US" sz="2400" b="1" dirty="0"/>
              </a:p>
            </p:txBody>
          </p:sp>
        </mc:Choice>
        <mc:Fallback xmlns="">
          <p:sp>
            <p:nvSpPr>
              <p:cNvPr id="45" name="矩形 44">
                <a:extLst>
                  <a:ext uri="{FF2B5EF4-FFF2-40B4-BE49-F238E27FC236}">
                    <a16:creationId xmlns:a16="http://schemas.microsoft.com/office/drawing/2014/main" id="{7D983F14-9AA2-778D-0D7C-9EA61BAE80DA}"/>
                  </a:ext>
                </a:extLst>
              </p:cNvPr>
              <p:cNvSpPr>
                <a:spLocks noRot="1" noChangeAspect="1" noMove="1" noResize="1" noEditPoints="1" noAdjustHandles="1" noChangeArrowheads="1" noChangeShapeType="1" noTextEdit="1"/>
              </p:cNvSpPr>
              <p:nvPr/>
            </p:nvSpPr>
            <p:spPr>
              <a:xfrm>
                <a:off x="8437483" y="5432868"/>
                <a:ext cx="614206" cy="461665"/>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26683577-DBB5-5CAB-5A08-3D9BCD30D050}"/>
                  </a:ext>
                </a:extLst>
              </p:cNvPr>
              <p:cNvSpPr/>
              <p:nvPr/>
            </p:nvSpPr>
            <p:spPr>
              <a:xfrm>
                <a:off x="9124631" y="5567050"/>
                <a:ext cx="58054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solidFill>
                                <a:schemeClr val="bg2">
                                  <a:lumMod val="75000"/>
                                </a:schemeClr>
                              </a:solidFill>
                              <a:latin typeface="Cambria Math" panose="02040503050406030204" pitchFamily="18" charset="0"/>
                            </a:rPr>
                          </m:ctrlPr>
                        </m:sSubPr>
                        <m:e>
                          <m:r>
                            <a:rPr lang="en-US" altLang="zh-CN" sz="2400" b="1" i="1">
                              <a:solidFill>
                                <a:schemeClr val="bg2">
                                  <a:lumMod val="75000"/>
                                </a:schemeClr>
                              </a:solidFill>
                              <a:latin typeface="Cambria Math" panose="02040503050406030204" pitchFamily="18" charset="0"/>
                            </a:rPr>
                            <m:t>𝝂</m:t>
                          </m:r>
                        </m:e>
                        <m:sub>
                          <m:r>
                            <a:rPr lang="en-US" altLang="zh-CN" sz="2400" b="1" i="1">
                              <a:solidFill>
                                <a:schemeClr val="bg2">
                                  <a:lumMod val="75000"/>
                                </a:schemeClr>
                              </a:solidFill>
                              <a:latin typeface="Cambria Math" panose="02040503050406030204" pitchFamily="18" charset="0"/>
                            </a:rPr>
                            <m:t>𝒆</m:t>
                          </m:r>
                        </m:sub>
                      </m:sSub>
                    </m:oMath>
                  </m:oMathPara>
                </a14:m>
                <a:endParaRPr lang="zh-CN" altLang="en-US" sz="2400" b="1" dirty="0"/>
              </a:p>
            </p:txBody>
          </p:sp>
        </mc:Choice>
        <mc:Fallback xmlns="">
          <p:sp>
            <p:nvSpPr>
              <p:cNvPr id="46" name="矩形 45">
                <a:extLst>
                  <a:ext uri="{FF2B5EF4-FFF2-40B4-BE49-F238E27FC236}">
                    <a16:creationId xmlns:a16="http://schemas.microsoft.com/office/drawing/2014/main" id="{26683577-DBB5-5CAB-5A08-3D9BCD30D050}"/>
                  </a:ext>
                </a:extLst>
              </p:cNvPr>
              <p:cNvSpPr>
                <a:spLocks noRot="1" noChangeAspect="1" noMove="1" noResize="1" noEditPoints="1" noAdjustHandles="1" noChangeArrowheads="1" noChangeShapeType="1" noTextEdit="1"/>
              </p:cNvSpPr>
              <p:nvPr/>
            </p:nvSpPr>
            <p:spPr>
              <a:xfrm>
                <a:off x="9124631" y="5567050"/>
                <a:ext cx="580544" cy="461665"/>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89F4F689-BF84-38C5-E9E8-74CCBF2D5D9A}"/>
                  </a:ext>
                </a:extLst>
              </p:cNvPr>
              <p:cNvSpPr/>
              <p:nvPr/>
            </p:nvSpPr>
            <p:spPr>
              <a:xfrm>
                <a:off x="9783712" y="5579197"/>
                <a:ext cx="57092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solidFill>
                                <a:schemeClr val="bg2">
                                  <a:lumMod val="75000"/>
                                </a:schemeClr>
                              </a:solidFill>
                              <a:latin typeface="Cambria Math" panose="02040503050406030204" pitchFamily="18" charset="0"/>
                            </a:rPr>
                          </m:ctrlPr>
                        </m:sSubPr>
                        <m:e>
                          <m:acc>
                            <m:accPr>
                              <m:chr m:val="̅"/>
                              <m:ctrlPr>
                                <a:rPr lang="en-US" altLang="zh-CN" sz="2400" b="1" i="1">
                                  <a:solidFill>
                                    <a:schemeClr val="bg2">
                                      <a:lumMod val="75000"/>
                                    </a:schemeClr>
                                  </a:solidFill>
                                  <a:latin typeface="Cambria Math" panose="02040503050406030204" pitchFamily="18" charset="0"/>
                                </a:rPr>
                              </m:ctrlPr>
                            </m:accPr>
                            <m:e>
                              <m:r>
                                <a:rPr lang="en-US" altLang="zh-CN" sz="2400" b="1" i="1">
                                  <a:solidFill>
                                    <a:schemeClr val="bg2">
                                      <a:lumMod val="75000"/>
                                    </a:schemeClr>
                                  </a:solidFill>
                                  <a:latin typeface="Cambria Math" panose="02040503050406030204" pitchFamily="18" charset="0"/>
                                </a:rPr>
                                <m:t>𝝂</m:t>
                              </m:r>
                            </m:e>
                          </m:acc>
                        </m:e>
                        <m:sub>
                          <m:r>
                            <a:rPr lang="en-US" altLang="zh-CN" sz="2400" b="1" i="1">
                              <a:solidFill>
                                <a:schemeClr val="bg2">
                                  <a:lumMod val="75000"/>
                                </a:schemeClr>
                              </a:solidFill>
                              <a:latin typeface="Cambria Math" panose="02040503050406030204" pitchFamily="18" charset="0"/>
                            </a:rPr>
                            <m:t>𝝉</m:t>
                          </m:r>
                        </m:sub>
                      </m:sSub>
                    </m:oMath>
                  </m:oMathPara>
                </a14:m>
                <a:endParaRPr lang="zh-CN" altLang="en-US" sz="2400" b="1" dirty="0"/>
              </a:p>
            </p:txBody>
          </p:sp>
        </mc:Choice>
        <mc:Fallback xmlns="">
          <p:sp>
            <p:nvSpPr>
              <p:cNvPr id="47" name="矩形 46">
                <a:extLst>
                  <a:ext uri="{FF2B5EF4-FFF2-40B4-BE49-F238E27FC236}">
                    <a16:creationId xmlns:a16="http://schemas.microsoft.com/office/drawing/2014/main" id="{89F4F689-BF84-38C5-E9E8-74CCBF2D5D9A}"/>
                  </a:ext>
                </a:extLst>
              </p:cNvPr>
              <p:cNvSpPr>
                <a:spLocks noRot="1" noChangeAspect="1" noMove="1" noResize="1" noEditPoints="1" noAdjustHandles="1" noChangeArrowheads="1" noChangeShapeType="1" noTextEdit="1"/>
              </p:cNvSpPr>
              <p:nvPr/>
            </p:nvSpPr>
            <p:spPr>
              <a:xfrm>
                <a:off x="9783712" y="5579197"/>
                <a:ext cx="570926" cy="461665"/>
              </a:xfrm>
              <a:prstGeom prst="rect">
                <a:avLst/>
              </a:prstGeom>
              <a:blipFill>
                <a:blip r:embed="rId23"/>
                <a:stretch>
                  <a:fillRect/>
                </a:stretch>
              </a:blipFill>
            </p:spPr>
            <p:txBody>
              <a:bodyPr/>
              <a:lstStyle/>
              <a:p>
                <a:r>
                  <a:rPr lang="zh-CN" altLang="en-US">
                    <a:noFill/>
                  </a:rPr>
                  <a:t> </a:t>
                </a:r>
              </a:p>
            </p:txBody>
          </p:sp>
        </mc:Fallback>
      </mc:AlternateContent>
      <p:cxnSp>
        <p:nvCxnSpPr>
          <p:cNvPr id="48" name="直接箭头连接符 34">
            <a:extLst>
              <a:ext uri="{FF2B5EF4-FFF2-40B4-BE49-F238E27FC236}">
                <a16:creationId xmlns:a16="http://schemas.microsoft.com/office/drawing/2014/main" id="{0B6A2E91-444A-C9EB-DFFA-E83EAA587F71}"/>
              </a:ext>
            </a:extLst>
          </p:cNvPr>
          <p:cNvCxnSpPr>
            <a:cxnSpLocks/>
          </p:cNvCxnSpPr>
          <p:nvPr/>
        </p:nvCxnSpPr>
        <p:spPr>
          <a:xfrm flipV="1">
            <a:off x="10694938" y="1704413"/>
            <a:ext cx="187124" cy="374648"/>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34">
            <a:extLst>
              <a:ext uri="{FF2B5EF4-FFF2-40B4-BE49-F238E27FC236}">
                <a16:creationId xmlns:a16="http://schemas.microsoft.com/office/drawing/2014/main" id="{0FEEAD73-D7E9-8505-FFA2-731387601B98}"/>
              </a:ext>
            </a:extLst>
          </p:cNvPr>
          <p:cNvCxnSpPr>
            <a:cxnSpLocks/>
          </p:cNvCxnSpPr>
          <p:nvPr/>
        </p:nvCxnSpPr>
        <p:spPr>
          <a:xfrm flipV="1">
            <a:off x="10996030" y="1895148"/>
            <a:ext cx="487809" cy="23385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86462AD0-71C1-237B-D926-D31507BF1169}"/>
              </a:ext>
            </a:extLst>
          </p:cNvPr>
          <p:cNvSpPr txBox="1"/>
          <p:nvPr/>
        </p:nvSpPr>
        <p:spPr>
          <a:xfrm>
            <a:off x="2656805" y="6197378"/>
            <a:ext cx="6911832" cy="461665"/>
          </a:xfrm>
          <a:prstGeom prst="rect">
            <a:avLst/>
          </a:prstGeom>
          <a:solidFill>
            <a:srgbClr val="FFFF00"/>
          </a:solidFill>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The charge conjugated channels are also implied.</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54B1C7D9-2272-B47F-5C85-ECC39FDF78B3}"/>
                  </a:ext>
                </a:extLst>
              </p:cNvPr>
              <p:cNvSpPr txBox="1"/>
              <p:nvPr/>
            </p:nvSpPr>
            <p:spPr>
              <a:xfrm>
                <a:off x="1457377" y="3531337"/>
                <a:ext cx="1895143" cy="338554"/>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ar-AE" altLang="zh-CN" sz="1600" b="1" i="1">
                              <a:latin typeface="Cambria Math" panose="02040503050406030204" pitchFamily="18" charset="0"/>
                            </a:rPr>
                          </m:ctrlPr>
                        </m:sSubSupPr>
                        <m:e>
                          <m:r>
                            <a:rPr lang="ar-AE" altLang="zh-CN" sz="1600" b="1" i="1">
                              <a:latin typeface="Cambria Math" panose="02040503050406030204" pitchFamily="18" charset="0"/>
                            </a:rPr>
                            <m:t>𝑫</m:t>
                          </m:r>
                        </m:e>
                        <m:sub>
                          <m:r>
                            <a:rPr lang="ar-AE" altLang="zh-CN" sz="1600" b="1" i="1">
                              <a:latin typeface="Cambria Math" panose="02040503050406030204" pitchFamily="18" charset="0"/>
                            </a:rPr>
                            <m:t>𝒔</m:t>
                          </m:r>
                        </m:sub>
                        <m:sup>
                          <m:r>
                            <a:rPr lang="en-US" altLang="zh-CN" sz="1600" i="1">
                              <a:latin typeface="Cambria Math" panose="02040503050406030204" pitchFamily="18" charset="0"/>
                            </a:rPr>
                            <m:t>−</m:t>
                          </m:r>
                        </m:sup>
                      </m:sSubSup>
                      <m:r>
                        <a:rPr lang="ar-AE" altLang="zh-CN" sz="1600" b="1" i="1">
                          <a:latin typeface="Cambria Math" panose="02040503050406030204" pitchFamily="18" charset="0"/>
                        </a:rPr>
                        <m:t>→</m:t>
                      </m:r>
                      <m:sSup>
                        <m:sSupPr>
                          <m:ctrlPr>
                            <a:rPr lang="en-US" altLang="zh-CN" sz="1600" b="1" i="1">
                              <a:latin typeface="Cambria Math" panose="02040503050406030204" pitchFamily="18" charset="0"/>
                            </a:rPr>
                          </m:ctrlPr>
                        </m:sSupPr>
                        <m:e>
                          <m:r>
                            <a:rPr lang="en-US" altLang="zh-CN" sz="1600" b="1" i="1">
                              <a:latin typeface="Cambria Math" panose="02040503050406030204" pitchFamily="18" charset="0"/>
                            </a:rPr>
                            <m:t>𝑲</m:t>
                          </m:r>
                        </m:e>
                        <m:sup>
                          <m:r>
                            <a:rPr lang="en-US" altLang="zh-CN" sz="1600" b="1" i="1">
                              <a:latin typeface="Cambria Math" panose="02040503050406030204" pitchFamily="18" charset="0"/>
                            </a:rPr>
                            <m:t>+</m:t>
                          </m:r>
                        </m:sup>
                      </m:sSup>
                      <m:sSup>
                        <m:sSupPr>
                          <m:ctrlPr>
                            <a:rPr lang="en-US" altLang="zh-CN" sz="1600" b="1" i="1">
                              <a:latin typeface="Cambria Math" panose="02040503050406030204" pitchFamily="18" charset="0"/>
                            </a:rPr>
                          </m:ctrlPr>
                        </m:sSupPr>
                        <m:e>
                          <m:r>
                            <a:rPr lang="en-US" altLang="zh-CN" sz="1600" b="1" i="1">
                              <a:latin typeface="Cambria Math" panose="02040503050406030204" pitchFamily="18" charset="0"/>
                            </a:rPr>
                            <m:t>𝑲</m:t>
                          </m:r>
                        </m:e>
                        <m:sup>
                          <m:r>
                            <a:rPr lang="en-US" altLang="zh-CN" sz="1600" b="1" i="1">
                              <a:latin typeface="Cambria Math" panose="02040503050406030204" pitchFamily="18" charset="0"/>
                            </a:rPr>
                            <m:t>−</m:t>
                          </m:r>
                        </m:sup>
                      </m:sSup>
                      <m:sSup>
                        <m:sSupPr>
                          <m:ctrlPr>
                            <a:rPr lang="en-US" altLang="zh-CN" sz="1600" b="1" i="1">
                              <a:latin typeface="Cambria Math" panose="02040503050406030204" pitchFamily="18" charset="0"/>
                            </a:rPr>
                          </m:ctrlPr>
                        </m:sSupPr>
                        <m:e>
                          <m:r>
                            <a:rPr lang="en-US" altLang="zh-CN" sz="1600" b="1" i="1">
                              <a:latin typeface="Cambria Math" panose="02040503050406030204" pitchFamily="18" charset="0"/>
                            </a:rPr>
                            <m:t>𝝅</m:t>
                          </m:r>
                        </m:e>
                        <m:sup>
                          <m:r>
                            <a:rPr lang="en-US" altLang="zh-CN" sz="1600" b="1" i="1">
                              <a:latin typeface="Cambria Math" panose="02040503050406030204" pitchFamily="18" charset="0"/>
                            </a:rPr>
                            <m:t>−</m:t>
                          </m:r>
                        </m:sup>
                      </m:sSup>
                    </m:oMath>
                  </m:oMathPara>
                </a14:m>
                <a:endParaRPr lang="zh-CN" altLang="en-US" sz="1600" dirty="0"/>
              </a:p>
            </p:txBody>
          </p:sp>
        </mc:Choice>
        <mc:Fallback xmlns="">
          <p:sp>
            <p:nvSpPr>
              <p:cNvPr id="60" name="文本框 59">
                <a:extLst>
                  <a:ext uri="{FF2B5EF4-FFF2-40B4-BE49-F238E27FC236}">
                    <a16:creationId xmlns:a16="http://schemas.microsoft.com/office/drawing/2014/main" id="{54B1C7D9-2272-B47F-5C85-ECC39FDF78B3}"/>
                  </a:ext>
                </a:extLst>
              </p:cNvPr>
              <p:cNvSpPr txBox="1">
                <a:spLocks noRot="1" noChangeAspect="1" noMove="1" noResize="1" noEditPoints="1" noAdjustHandles="1" noChangeArrowheads="1" noChangeShapeType="1" noTextEdit="1"/>
              </p:cNvSpPr>
              <p:nvPr/>
            </p:nvSpPr>
            <p:spPr>
              <a:xfrm>
                <a:off x="1457377" y="3531337"/>
                <a:ext cx="1895143" cy="338554"/>
              </a:xfrm>
              <a:prstGeom prst="rect">
                <a:avLst/>
              </a:prstGeom>
              <a:blipFill>
                <a:blip r:embed="rId2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BDD764CA-F4FF-1C99-829A-B4841C4EB11A}"/>
                  </a:ext>
                </a:extLst>
              </p:cNvPr>
              <p:cNvSpPr txBox="1"/>
              <p:nvPr/>
            </p:nvSpPr>
            <p:spPr>
              <a:xfrm>
                <a:off x="117975" y="2136637"/>
                <a:ext cx="3726044" cy="35804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133" b="1">
                          <a:latin typeface="Cambria Math" panose="02040503050406030204" pitchFamily="18" charset="0"/>
                        </a:rPr>
                        <m:t>𝚫</m:t>
                      </m:r>
                      <m:r>
                        <a:rPr lang="en-US" altLang="zh-CN" sz="2133" b="1" i="1">
                          <a:latin typeface="Cambria Math" panose="02040503050406030204" pitchFamily="18" charset="0"/>
                        </a:rPr>
                        <m:t>𝑬</m:t>
                      </m:r>
                      <m:r>
                        <a:rPr lang="en-US" altLang="zh-CN" sz="2133" b="1" i="1">
                          <a:latin typeface="Cambria Math" panose="02040503050406030204" pitchFamily="18" charset="0"/>
                        </a:rPr>
                        <m:t>=</m:t>
                      </m:r>
                      <m:sSub>
                        <m:sSubPr>
                          <m:ctrlPr>
                            <a:rPr lang="en-US" altLang="zh-CN" sz="2133" b="1" i="1">
                              <a:latin typeface="Cambria Math" panose="02040503050406030204" pitchFamily="18" charset="0"/>
                            </a:rPr>
                          </m:ctrlPr>
                        </m:sSubPr>
                        <m:e>
                          <m:r>
                            <a:rPr lang="en-US" altLang="zh-CN" sz="2133" b="1" i="1">
                              <a:latin typeface="Cambria Math" panose="02040503050406030204" pitchFamily="18" charset="0"/>
                            </a:rPr>
                            <m:t>𝑬</m:t>
                          </m:r>
                        </m:e>
                        <m:sub>
                          <m:sSubSup>
                            <m:sSubSupPr>
                              <m:ctrlPr>
                                <a:rPr lang="en-US" altLang="zh-CN" sz="2133" b="1" i="1">
                                  <a:latin typeface="Cambria Math" panose="02040503050406030204" pitchFamily="18" charset="0"/>
                                </a:rPr>
                              </m:ctrlPr>
                            </m:sSubSupPr>
                            <m:e>
                              <m:r>
                                <a:rPr lang="en-US" altLang="zh-CN" sz="2133" b="1" i="1">
                                  <a:latin typeface="Cambria Math" panose="02040503050406030204" pitchFamily="18" charset="0"/>
                                </a:rPr>
                                <m:t>𝑫</m:t>
                              </m:r>
                            </m:e>
                            <m:sub>
                              <m:r>
                                <a:rPr lang="en-US" altLang="zh-CN" sz="2133" b="1" i="1">
                                  <a:latin typeface="Cambria Math" panose="02040503050406030204" pitchFamily="18" charset="0"/>
                                </a:rPr>
                                <m:t>𝒔</m:t>
                              </m:r>
                            </m:sub>
                            <m:sup>
                              <m:r>
                                <a:rPr lang="en-US" altLang="zh-CN" sz="2133" b="1" i="1">
                                  <a:latin typeface="Cambria Math" panose="02040503050406030204" pitchFamily="18" charset="0"/>
                                </a:rPr>
                                <m:t>−</m:t>
                              </m:r>
                            </m:sup>
                          </m:sSubSup>
                        </m:sub>
                      </m:sSub>
                      <m:r>
                        <a:rPr lang="en-US" altLang="zh-CN" sz="2133" b="1" i="1">
                          <a:latin typeface="Cambria Math" panose="02040503050406030204" pitchFamily="18" charset="0"/>
                        </a:rPr>
                        <m:t> − </m:t>
                      </m:r>
                      <m:sSub>
                        <m:sSubPr>
                          <m:ctrlPr>
                            <a:rPr lang="en-US" altLang="zh-CN" sz="2133" b="1" i="1">
                              <a:latin typeface="Cambria Math" panose="02040503050406030204" pitchFamily="18" charset="0"/>
                            </a:rPr>
                          </m:ctrlPr>
                        </m:sSubPr>
                        <m:e>
                          <m:r>
                            <a:rPr lang="en-US" altLang="zh-CN" sz="2133" b="1" i="1">
                              <a:latin typeface="Cambria Math" panose="02040503050406030204" pitchFamily="18" charset="0"/>
                            </a:rPr>
                            <m:t>𝑬</m:t>
                          </m:r>
                        </m:e>
                        <m:sub>
                          <m:r>
                            <a:rPr lang="en-US" altLang="zh-CN" sz="2133" b="1">
                              <a:latin typeface="Cambria Math" panose="02040503050406030204" pitchFamily="18" charset="0"/>
                            </a:rPr>
                            <m:t>𝐛𝐞𝐚𝐦</m:t>
                          </m:r>
                        </m:sub>
                      </m:sSub>
                      <m:r>
                        <a:rPr lang="en-US" altLang="zh-CN" sz="2133" b="1">
                          <a:latin typeface="Cambria Math" panose="02040503050406030204" pitchFamily="18" charset="0"/>
                        </a:rPr>
                        <m:t> </m:t>
                      </m:r>
                    </m:oMath>
                  </m:oMathPara>
                </a14:m>
                <a:endParaRPr lang="en-US" altLang="zh-CN" sz="2133" b="1" dirty="0"/>
              </a:p>
            </p:txBody>
          </p:sp>
        </mc:Choice>
        <mc:Fallback xmlns="">
          <p:sp>
            <p:nvSpPr>
              <p:cNvPr id="62" name="文本框 61">
                <a:extLst>
                  <a:ext uri="{FF2B5EF4-FFF2-40B4-BE49-F238E27FC236}">
                    <a16:creationId xmlns:a16="http://schemas.microsoft.com/office/drawing/2014/main" id="{BDD764CA-F4FF-1C99-829A-B4841C4EB11A}"/>
                  </a:ext>
                </a:extLst>
              </p:cNvPr>
              <p:cNvSpPr txBox="1">
                <a:spLocks noRot="1" noChangeAspect="1" noMove="1" noResize="1" noEditPoints="1" noAdjustHandles="1" noChangeArrowheads="1" noChangeShapeType="1" noTextEdit="1"/>
              </p:cNvSpPr>
              <p:nvPr/>
            </p:nvSpPr>
            <p:spPr>
              <a:xfrm>
                <a:off x="117975" y="2136637"/>
                <a:ext cx="3726044" cy="358047"/>
              </a:xfrm>
              <a:prstGeom prst="rect">
                <a:avLst/>
              </a:prstGeom>
              <a:blipFill>
                <a:blip r:embed="rId25"/>
                <a:stretch>
                  <a:fillRect t="-6897" b="-241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矩形 62">
                <a:extLst>
                  <a:ext uri="{FF2B5EF4-FFF2-40B4-BE49-F238E27FC236}">
                    <a16:creationId xmlns:a16="http://schemas.microsoft.com/office/drawing/2014/main" id="{595F393E-832A-38BD-491E-8A49840723E3}"/>
                  </a:ext>
                </a:extLst>
              </p:cNvPr>
              <p:cNvSpPr/>
              <p:nvPr/>
            </p:nvSpPr>
            <p:spPr>
              <a:xfrm>
                <a:off x="164499" y="1489081"/>
                <a:ext cx="3993983" cy="44736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000000"/>
                    </a:solidFill>
                    <a:latin typeface="Times New Roman" panose="02020603050405020304" pitchFamily="18" charset="0"/>
                    <a:cs typeface="Times New Roman" panose="02020603050405020304" pitchFamily="18" charset="0"/>
                  </a:rPr>
                  <a:t>Fully reconstruct one </a:t>
                </a:r>
                <a14:m>
                  <m:oMath xmlns:m="http://schemas.openxmlformats.org/officeDocument/2006/math">
                    <m:sSubSup>
                      <m:sSubSupPr>
                        <m:ctrlPr>
                          <a:rPr lang="ar-AE" altLang="zh-CN" sz="2400" b="1" i="1">
                            <a:solidFill>
                              <a:srgbClr val="000000"/>
                            </a:solidFill>
                            <a:latin typeface="Cambria Math" panose="02040503050406030204" pitchFamily="18" charset="0"/>
                          </a:rPr>
                        </m:ctrlPr>
                      </m:sSubSupPr>
                      <m:e>
                        <m:r>
                          <a:rPr lang="ar-AE" altLang="zh-CN" sz="2400" b="1" i="1">
                            <a:solidFill>
                              <a:srgbClr val="000000"/>
                            </a:solidFill>
                            <a:latin typeface="Cambria Math" panose="02040503050406030204" pitchFamily="18" charset="0"/>
                          </a:rPr>
                          <m:t>𝑫</m:t>
                        </m:r>
                      </m:e>
                      <m:sub>
                        <m:r>
                          <a:rPr lang="ar-AE" altLang="zh-CN" sz="2400" b="1" i="1">
                            <a:solidFill>
                              <a:srgbClr val="000000"/>
                            </a:solidFill>
                            <a:latin typeface="Cambria Math" panose="02040503050406030204" pitchFamily="18" charset="0"/>
                          </a:rPr>
                          <m:t>𝒔</m:t>
                        </m:r>
                      </m:sub>
                      <m:sup>
                        <m:r>
                          <a:rPr lang="en-US" altLang="zh-CN" sz="2400" i="1">
                            <a:solidFill>
                              <a:srgbClr val="000000"/>
                            </a:solidFill>
                            <a:latin typeface="Cambria Math" panose="02040503050406030204" pitchFamily="18" charset="0"/>
                          </a:rPr>
                          <m:t>−</m:t>
                        </m:r>
                      </m:sup>
                    </m:sSubSup>
                  </m:oMath>
                </a14:m>
                <a:r>
                  <a:rPr lang="en-US" altLang="zh-CN" sz="2400" b="1" dirty="0">
                    <a:solidFill>
                      <a:srgbClr val="000000"/>
                    </a:solidFill>
                    <a:latin typeface="Times New Roman" panose="02020603050405020304" pitchFamily="18" charset="0"/>
                    <a:cs typeface="Times New Roman" panose="02020603050405020304" pitchFamily="18" charset="0"/>
                  </a:rPr>
                  <a:t>.   </a:t>
                </a:r>
                <a:endParaRPr lang="zh-CN" altLang="en-US" sz="2400" b="1"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3" name="矩形 62">
                <a:extLst>
                  <a:ext uri="{FF2B5EF4-FFF2-40B4-BE49-F238E27FC236}">
                    <a16:creationId xmlns:a16="http://schemas.microsoft.com/office/drawing/2014/main" id="{595F393E-832A-38BD-491E-8A49840723E3}"/>
                  </a:ext>
                </a:extLst>
              </p:cNvPr>
              <p:cNvSpPr>
                <a:spLocks noRot="1" noChangeAspect="1" noMove="1" noResize="1" noEditPoints="1" noAdjustHandles="1" noChangeArrowheads="1" noChangeShapeType="1" noTextEdit="1"/>
              </p:cNvSpPr>
              <p:nvPr/>
            </p:nvSpPr>
            <p:spPr>
              <a:xfrm>
                <a:off x="164499" y="1489081"/>
                <a:ext cx="3993983" cy="447360"/>
              </a:xfrm>
              <a:prstGeom prst="rect">
                <a:avLst/>
              </a:prstGeom>
              <a:blipFill>
                <a:blip r:embed="rId26"/>
                <a:stretch>
                  <a:fillRect l="-2215" t="-13889" b="-33333"/>
                </a:stretch>
              </a:blipFill>
              <a:ln w="2857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id="{E678F03B-20B5-9108-F90F-5C42989AD894}"/>
                  </a:ext>
                </a:extLst>
              </p:cNvPr>
              <p:cNvSpPr/>
              <p:nvPr/>
            </p:nvSpPr>
            <p:spPr>
              <a:xfrm>
                <a:off x="4151878" y="1466131"/>
                <a:ext cx="3993983" cy="44736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000000"/>
                    </a:solidFill>
                    <a:latin typeface="Times New Roman" panose="02020603050405020304" pitchFamily="18" charset="0"/>
                    <a:cs typeface="Times New Roman" panose="02020603050405020304" pitchFamily="18" charset="0"/>
                  </a:rPr>
                  <a:t>In the recoil side against </a:t>
                </a:r>
                <a14:m>
                  <m:oMath xmlns:m="http://schemas.openxmlformats.org/officeDocument/2006/math">
                    <m:sSubSup>
                      <m:sSubSupPr>
                        <m:ctrlPr>
                          <a:rPr lang="ar-AE" altLang="zh-CN" sz="2400" b="1" i="1">
                            <a:solidFill>
                              <a:srgbClr val="000000"/>
                            </a:solidFill>
                            <a:latin typeface="Cambria Math" panose="02040503050406030204" pitchFamily="18" charset="0"/>
                          </a:rPr>
                        </m:ctrlPr>
                      </m:sSubSupPr>
                      <m:e>
                        <m:r>
                          <a:rPr lang="ar-AE" altLang="zh-CN" sz="2400" b="1" i="1">
                            <a:solidFill>
                              <a:srgbClr val="000000"/>
                            </a:solidFill>
                            <a:latin typeface="Cambria Math" panose="02040503050406030204" pitchFamily="18" charset="0"/>
                          </a:rPr>
                          <m:t>𝑫</m:t>
                        </m:r>
                      </m:e>
                      <m:sub>
                        <m:r>
                          <a:rPr lang="ar-AE" altLang="zh-CN" sz="2400" b="1" i="1">
                            <a:solidFill>
                              <a:srgbClr val="000000"/>
                            </a:solidFill>
                            <a:latin typeface="Cambria Math" panose="02040503050406030204" pitchFamily="18" charset="0"/>
                          </a:rPr>
                          <m:t>𝒔</m:t>
                        </m:r>
                      </m:sub>
                      <m:sup>
                        <m:r>
                          <a:rPr lang="en-US" altLang="zh-CN" sz="2400" i="1">
                            <a:solidFill>
                              <a:srgbClr val="000000"/>
                            </a:solidFill>
                            <a:latin typeface="Cambria Math" panose="02040503050406030204" pitchFamily="18" charset="0"/>
                          </a:rPr>
                          <m:t>−</m:t>
                        </m:r>
                      </m:sup>
                    </m:sSubSup>
                  </m:oMath>
                </a14:m>
                <a:r>
                  <a:rPr lang="en-US" altLang="zh-CN" sz="2400" b="1" dirty="0">
                    <a:solidFill>
                      <a:srgbClr val="000000"/>
                    </a:solidFill>
                    <a:latin typeface="Times New Roman" panose="02020603050405020304" pitchFamily="18" charset="0"/>
                    <a:cs typeface="Times New Roman" panose="02020603050405020304" pitchFamily="18" charset="0"/>
                  </a:rPr>
                  <a:t>:   </a:t>
                </a:r>
                <a:endParaRPr lang="zh-CN" altLang="en-US" sz="2400" b="1"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4" name="矩形 63">
                <a:extLst>
                  <a:ext uri="{FF2B5EF4-FFF2-40B4-BE49-F238E27FC236}">
                    <a16:creationId xmlns:a16="http://schemas.microsoft.com/office/drawing/2014/main" id="{E678F03B-20B5-9108-F90F-5C42989AD894}"/>
                  </a:ext>
                </a:extLst>
              </p:cNvPr>
              <p:cNvSpPr>
                <a:spLocks noRot="1" noChangeAspect="1" noMove="1" noResize="1" noEditPoints="1" noAdjustHandles="1" noChangeArrowheads="1" noChangeShapeType="1" noTextEdit="1"/>
              </p:cNvSpPr>
              <p:nvPr/>
            </p:nvSpPr>
            <p:spPr>
              <a:xfrm>
                <a:off x="4151878" y="1466131"/>
                <a:ext cx="3993983" cy="447360"/>
              </a:xfrm>
              <a:prstGeom prst="rect">
                <a:avLst/>
              </a:prstGeom>
              <a:blipFill>
                <a:blip r:embed="rId27"/>
                <a:stretch>
                  <a:fillRect l="-2215" t="-11111" r="-6329" b="-33333"/>
                </a:stretch>
              </a:blipFill>
              <a:ln w="28575">
                <a:noFill/>
              </a:ln>
            </p:spPr>
            <p:txBody>
              <a:bodyPr/>
              <a:lstStyle/>
              <a:p>
                <a:r>
                  <a:rPr lang="zh-CN" altLang="en-US">
                    <a:noFill/>
                  </a:rPr>
                  <a:t> </a:t>
                </a:r>
              </a:p>
            </p:txBody>
          </p:sp>
        </mc:Fallback>
      </mc:AlternateContent>
      <p:pic>
        <p:nvPicPr>
          <p:cNvPr id="67" name="图片 66">
            <a:extLst>
              <a:ext uri="{FF2B5EF4-FFF2-40B4-BE49-F238E27FC236}">
                <a16:creationId xmlns:a16="http://schemas.microsoft.com/office/drawing/2014/main" id="{3DAF6B00-6E78-9C5C-417D-F62E7C0886B1}"/>
              </a:ext>
            </a:extLst>
          </p:cNvPr>
          <p:cNvPicPr>
            <a:picLocks noChangeAspect="1"/>
          </p:cNvPicPr>
          <p:nvPr/>
        </p:nvPicPr>
        <p:blipFill>
          <a:blip r:embed="rId28"/>
          <a:stretch>
            <a:fillRect/>
          </a:stretch>
        </p:blipFill>
        <p:spPr>
          <a:xfrm>
            <a:off x="1400556" y="4011670"/>
            <a:ext cx="1106057" cy="627935"/>
          </a:xfrm>
          <a:prstGeom prst="rect">
            <a:avLst/>
          </a:prstGeom>
        </p:spPr>
      </p:pic>
      <p:cxnSp>
        <p:nvCxnSpPr>
          <p:cNvPr id="13" name="直线连接符 12">
            <a:extLst>
              <a:ext uri="{FF2B5EF4-FFF2-40B4-BE49-F238E27FC236}">
                <a16:creationId xmlns:a16="http://schemas.microsoft.com/office/drawing/2014/main" id="{F22F76A4-C062-52BA-6F5E-E05C04040980}"/>
              </a:ext>
            </a:extLst>
          </p:cNvPr>
          <p:cNvCxnSpPr>
            <a:cxnSpLocks/>
          </p:cNvCxnSpPr>
          <p:nvPr/>
        </p:nvCxnSpPr>
        <p:spPr>
          <a:xfrm>
            <a:off x="10010" y="723050"/>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75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BA7F096-3720-8843-B1D8-9D9BEB796835}"/>
              </a:ext>
            </a:extLst>
          </p:cNvPr>
          <p:cNvPicPr>
            <a:picLocks noChangeAspect="1"/>
          </p:cNvPicPr>
          <p:nvPr/>
        </p:nvPicPr>
        <p:blipFill>
          <a:blip r:embed="rId2"/>
          <a:stretch>
            <a:fillRect/>
          </a:stretch>
        </p:blipFill>
        <p:spPr>
          <a:xfrm>
            <a:off x="5800053" y="645599"/>
            <a:ext cx="5902672" cy="5988900"/>
          </a:xfrm>
          <a:prstGeom prst="rect">
            <a:avLst/>
          </a:prstGeom>
        </p:spPr>
      </p:pic>
      <p:sp>
        <p:nvSpPr>
          <p:cNvPr id="2" name="灯片编号占位符 1">
            <a:extLst>
              <a:ext uri="{FF2B5EF4-FFF2-40B4-BE49-F238E27FC236}">
                <a16:creationId xmlns:a16="http://schemas.microsoft.com/office/drawing/2014/main" id="{4E786119-5CF4-2747-BFA3-A2690F29CF30}"/>
              </a:ext>
            </a:extLst>
          </p:cNvPr>
          <p:cNvSpPr>
            <a:spLocks noGrp="1"/>
          </p:cNvSpPr>
          <p:nvPr>
            <p:ph type="sldNum" sz="quarter" idx="12"/>
          </p:nvPr>
        </p:nvSpPr>
        <p:spPr/>
        <p:txBody>
          <a:bodyPr/>
          <a:lstStyle/>
          <a:p>
            <a:fld id="{EE9F59AE-630A-460B-A6BC-38F7F70D14DE}" type="slidenum">
              <a:rPr lang="zh-CN" altLang="en-US" smtClean="0"/>
              <a:t>16</a:t>
            </a:fld>
            <a:endParaRPr lang="zh-CN" altLang="en-US"/>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B77C70E2-5EBF-654C-AF9E-2F9D56D875A1}"/>
                  </a:ext>
                </a:extLst>
              </p:cNvPr>
              <p:cNvSpPr/>
              <p:nvPr/>
            </p:nvSpPr>
            <p:spPr>
              <a:xfrm>
                <a:off x="81128" y="4037802"/>
                <a:ext cx="6096000" cy="909480"/>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sSub>
                        <m:sSubPr>
                          <m:ctrlPr>
                            <a:rPr kumimoji="1" lang="en-US" altLang="zh-CN" sz="2400" b="1" i="1">
                              <a:solidFill>
                                <a:srgbClr val="FF0000"/>
                              </a:solidFill>
                              <a:latin typeface="Cambria Math" panose="02040503050406030204" pitchFamily="18" charset="0"/>
                              <a:cs typeface="Times New Roman" panose="02020603050405020304" pitchFamily="18" charset="0"/>
                            </a:rPr>
                          </m:ctrlPr>
                        </m:sSubPr>
                        <m:e>
                          <m:r>
                            <a:rPr kumimoji="1" lang="en-US" altLang="zh-CN" sz="2400" b="1" i="1">
                              <a:solidFill>
                                <a:srgbClr val="FF0000"/>
                              </a:solidFill>
                              <a:latin typeface="Cambria Math" panose="02040503050406030204" pitchFamily="18" charset="0"/>
                              <a:cs typeface="Times New Roman" panose="02020603050405020304" pitchFamily="18" charset="0"/>
                            </a:rPr>
                            <m:t>𝑵</m:t>
                          </m:r>
                        </m:e>
                        <m:sub>
                          <m:r>
                            <a:rPr kumimoji="1" lang="en-US" altLang="zh-CN" sz="2400" b="1">
                              <a:solidFill>
                                <a:srgbClr val="FF0000"/>
                              </a:solidFill>
                              <a:latin typeface="Cambria Math" panose="02040503050406030204" pitchFamily="18" charset="0"/>
                              <a:cs typeface="Times New Roman" panose="02020603050405020304" pitchFamily="18" charset="0"/>
                            </a:rPr>
                            <m:t>𝐃𝐓</m:t>
                          </m:r>
                        </m:sub>
                      </m:sSub>
                      <m:r>
                        <a:rPr kumimoji="1" lang="en-US" altLang="zh-CN" sz="2400" b="1" i="1">
                          <a:solidFill>
                            <a:srgbClr val="000000"/>
                          </a:solidFill>
                          <a:latin typeface="Cambria Math" panose="02040503050406030204" pitchFamily="18" charset="0"/>
                          <a:cs typeface="Times New Roman" panose="02020603050405020304" pitchFamily="18" charset="0"/>
                        </a:rPr>
                        <m:t>=</m:t>
                      </m:r>
                      <m:sSubSup>
                        <m:sSubSupPr>
                          <m:ctrlPr>
                            <a:rPr kumimoji="1" lang="en-US" altLang="zh-CN" sz="2400" b="1" i="1">
                              <a:latin typeface="Cambria Math" panose="02040503050406030204" pitchFamily="18" charset="0"/>
                              <a:cs typeface="Times New Roman" panose="02020603050405020304" pitchFamily="18" charset="0"/>
                            </a:rPr>
                          </m:ctrlPr>
                        </m:sSubSupPr>
                        <m:e>
                          <m:r>
                            <a:rPr kumimoji="1" lang="en-US" altLang="zh-CN" sz="2400" b="1" i="1">
                              <a:latin typeface="Cambria Math" panose="02040503050406030204" pitchFamily="18" charset="0"/>
                              <a:cs typeface="Times New Roman" panose="02020603050405020304" pitchFamily="18" charset="0"/>
                            </a:rPr>
                            <m:t>𝑵</m:t>
                          </m:r>
                        </m:e>
                        <m:sub>
                          <m:r>
                            <a:rPr kumimoji="1" lang="en-US" altLang="zh-CN" sz="2400" b="1">
                              <a:latin typeface="Cambria Math" panose="02040503050406030204" pitchFamily="18" charset="0"/>
                              <a:cs typeface="Times New Roman" panose="02020603050405020304" pitchFamily="18" charset="0"/>
                            </a:rPr>
                            <m:t>𝐃𝐓</m:t>
                          </m:r>
                        </m:sub>
                        <m:sup>
                          <m:r>
                            <a:rPr kumimoji="1" lang="en-US" altLang="zh-CN" sz="2400" b="1">
                              <a:latin typeface="Cambria Math" panose="02040503050406030204" pitchFamily="18" charset="0"/>
                              <a:cs typeface="Times New Roman" panose="02020603050405020304" pitchFamily="18" charset="0"/>
                            </a:rPr>
                            <m:t>𝐭𝐨𝐭</m:t>
                          </m:r>
                        </m:sup>
                      </m:sSubSup>
                      <m:r>
                        <a:rPr kumimoji="1" lang="en-US" altLang="zh-CN" sz="2400" b="1">
                          <a:latin typeface="Cambria Math" panose="02040503050406030204" pitchFamily="18" charset="0"/>
                          <a:cs typeface="Times New Roman" panose="02020603050405020304" pitchFamily="18" charset="0"/>
                        </a:rPr>
                        <m:t> −</m:t>
                      </m:r>
                      <m:sSubSup>
                        <m:sSubSupPr>
                          <m:ctrlPr>
                            <a:rPr kumimoji="1" lang="en-US" altLang="zh-CN" sz="2400" b="1" i="1">
                              <a:latin typeface="Cambria Math" panose="02040503050406030204" pitchFamily="18" charset="0"/>
                              <a:cs typeface="Times New Roman" panose="02020603050405020304" pitchFamily="18" charset="0"/>
                            </a:rPr>
                          </m:ctrlPr>
                        </m:sSubSupPr>
                        <m:e>
                          <m:r>
                            <a:rPr kumimoji="1" lang="en-US" altLang="zh-CN" sz="2400" b="1" i="1">
                              <a:latin typeface="Cambria Math" panose="02040503050406030204" pitchFamily="18" charset="0"/>
                              <a:cs typeface="Times New Roman" panose="02020603050405020304" pitchFamily="18" charset="0"/>
                            </a:rPr>
                            <m:t>𝑵</m:t>
                          </m:r>
                        </m:e>
                        <m:sub>
                          <m:r>
                            <a:rPr kumimoji="1" lang="en-US" altLang="zh-CN" sz="2400" b="1">
                              <a:latin typeface="Cambria Math" panose="02040503050406030204" pitchFamily="18" charset="0"/>
                              <a:cs typeface="Times New Roman" panose="02020603050405020304" pitchFamily="18" charset="0"/>
                            </a:rPr>
                            <m:t>𝐃𝐓</m:t>
                          </m:r>
                        </m:sub>
                        <m:sup>
                          <m:r>
                            <a:rPr kumimoji="1" lang="en-US" altLang="zh-CN" sz="2400" b="1">
                              <a:latin typeface="Cambria Math" panose="02040503050406030204" pitchFamily="18" charset="0"/>
                              <a:cs typeface="Times New Roman" panose="02020603050405020304" pitchFamily="18" charset="0"/>
                            </a:rPr>
                            <m:t>𝐧𝐨𝐧</m:t>
                          </m:r>
                          <m:r>
                            <a:rPr kumimoji="1" lang="en-US" altLang="zh-CN" sz="2400" b="1">
                              <a:latin typeface="Cambria Math" panose="02040503050406030204" pitchFamily="18" charset="0"/>
                              <a:cs typeface="Times New Roman" panose="02020603050405020304" pitchFamily="18" charset="0"/>
                            </a:rPr>
                            <m:t>−</m:t>
                          </m:r>
                          <m:sSubSup>
                            <m:sSubSupPr>
                              <m:ctrlPr>
                                <a:rPr kumimoji="1" lang="en-US" altLang="zh-CN" sz="2400" b="1" i="1">
                                  <a:latin typeface="Cambria Math" panose="02040503050406030204" pitchFamily="18" charset="0"/>
                                  <a:cs typeface="Times New Roman" panose="02020603050405020304" pitchFamily="18" charset="0"/>
                                </a:rPr>
                              </m:ctrlPr>
                            </m:sSubSupPr>
                            <m:e>
                              <m:r>
                                <a:rPr kumimoji="1" lang="en-US" altLang="zh-CN" sz="2400" b="1" i="1">
                                  <a:latin typeface="Cambria Math" panose="02040503050406030204" pitchFamily="18" charset="0"/>
                                  <a:cs typeface="Times New Roman" panose="02020603050405020304" pitchFamily="18" charset="0"/>
                                </a:rPr>
                                <m:t>𝑫</m:t>
                              </m:r>
                            </m:e>
                            <m:sub>
                              <m:r>
                                <a:rPr kumimoji="1" lang="en-US" altLang="zh-CN" sz="2400" b="1" i="1">
                                  <a:latin typeface="Cambria Math" panose="02040503050406030204" pitchFamily="18" charset="0"/>
                                  <a:cs typeface="Times New Roman" panose="02020603050405020304" pitchFamily="18" charset="0"/>
                                </a:rPr>
                                <m:t>𝒔</m:t>
                              </m:r>
                            </m:sub>
                            <m:sup>
                              <m:r>
                                <a:rPr kumimoji="1" lang="en-US" altLang="zh-CN" sz="2400" b="1" i="1">
                                  <a:latin typeface="Cambria Math" panose="02040503050406030204" pitchFamily="18" charset="0"/>
                                  <a:cs typeface="Times New Roman" panose="02020603050405020304" pitchFamily="18" charset="0"/>
                                </a:rPr>
                                <m:t>−</m:t>
                              </m:r>
                            </m:sup>
                          </m:sSubSup>
                        </m:sup>
                      </m:sSubSup>
                      <m:r>
                        <a:rPr kumimoji="1" lang="en-US" altLang="zh-CN" sz="2400" b="1">
                          <a:latin typeface="Cambria Math" panose="02040503050406030204" pitchFamily="18" charset="0"/>
                          <a:cs typeface="Times New Roman" panose="02020603050405020304" pitchFamily="18" charset="0"/>
                        </a:rPr>
                        <m:t> −</m:t>
                      </m:r>
                      <m:sSubSup>
                        <m:sSubSupPr>
                          <m:ctrlPr>
                            <a:rPr kumimoji="1" lang="en-US" altLang="zh-CN" sz="2400" b="1" i="1">
                              <a:latin typeface="Cambria Math" panose="02040503050406030204" pitchFamily="18" charset="0"/>
                              <a:cs typeface="Times New Roman" panose="02020603050405020304" pitchFamily="18" charset="0"/>
                            </a:rPr>
                          </m:ctrlPr>
                        </m:sSubSupPr>
                        <m:e>
                          <m:r>
                            <a:rPr kumimoji="1" lang="en-US" altLang="zh-CN" sz="2400" b="1" i="1">
                              <a:latin typeface="Cambria Math" panose="02040503050406030204" pitchFamily="18" charset="0"/>
                              <a:cs typeface="Times New Roman" panose="02020603050405020304" pitchFamily="18" charset="0"/>
                            </a:rPr>
                            <m:t>𝑵</m:t>
                          </m:r>
                        </m:e>
                        <m:sub>
                          <m:r>
                            <a:rPr kumimoji="1" lang="en-US" altLang="zh-CN" sz="2400" b="1">
                              <a:latin typeface="Cambria Math" panose="02040503050406030204" pitchFamily="18" charset="0"/>
                              <a:cs typeface="Times New Roman" panose="02020603050405020304" pitchFamily="18" charset="0"/>
                            </a:rPr>
                            <m:t>𝐃𝐓</m:t>
                          </m:r>
                        </m:sub>
                        <m:sup>
                          <m:sSubSup>
                            <m:sSubSupPr>
                              <m:ctrlPr>
                                <a:rPr kumimoji="1" lang="en-US" altLang="zh-CN" sz="2400" b="1" i="1">
                                  <a:latin typeface="Cambria Math" panose="02040503050406030204" pitchFamily="18" charset="0"/>
                                  <a:cs typeface="Times New Roman" panose="02020603050405020304" pitchFamily="18" charset="0"/>
                                </a:rPr>
                              </m:ctrlPr>
                            </m:sSubSupPr>
                            <m:e>
                              <m:r>
                                <a:rPr kumimoji="1" lang="en-US" altLang="zh-CN" sz="2400" b="1" i="1">
                                  <a:latin typeface="Cambria Math" panose="02040503050406030204" pitchFamily="18" charset="0"/>
                                  <a:cs typeface="Times New Roman" panose="02020603050405020304" pitchFamily="18" charset="0"/>
                                </a:rPr>
                                <m:t>𝑲</m:t>
                              </m:r>
                            </m:e>
                            <m:sub>
                              <m:r>
                                <a:rPr kumimoji="1" lang="en-US" altLang="zh-CN" sz="2400" b="1" i="1">
                                  <a:latin typeface="Cambria Math" panose="02040503050406030204" pitchFamily="18" charset="0"/>
                                  <a:cs typeface="Times New Roman" panose="02020603050405020304" pitchFamily="18" charset="0"/>
                                </a:rPr>
                                <m:t>𝑳</m:t>
                              </m:r>
                            </m:sub>
                            <m:sup>
                              <m:r>
                                <a:rPr kumimoji="1" lang="en-US" altLang="zh-CN" sz="2400" b="1" i="1">
                                  <a:latin typeface="Cambria Math" panose="02040503050406030204" pitchFamily="18" charset="0"/>
                                  <a:cs typeface="Times New Roman" panose="02020603050405020304" pitchFamily="18" charset="0"/>
                                </a:rPr>
                                <m:t>𝟎</m:t>
                              </m:r>
                            </m:sup>
                          </m:sSubSup>
                          <m:sSup>
                            <m:sSupPr>
                              <m:ctrlPr>
                                <a:rPr kumimoji="1" lang="en-US" altLang="zh-CN" sz="2400" b="1" i="1">
                                  <a:latin typeface="Cambria Math" panose="02040503050406030204" pitchFamily="18" charset="0"/>
                                  <a:cs typeface="Times New Roman" panose="02020603050405020304" pitchFamily="18" charset="0"/>
                                </a:rPr>
                              </m:ctrlPr>
                            </m:sSupPr>
                            <m:e>
                              <m:r>
                                <a:rPr kumimoji="1" lang="en-US" altLang="zh-CN" sz="2400" b="1" i="1">
                                  <a:latin typeface="Cambria Math" panose="02040503050406030204" pitchFamily="18" charset="0"/>
                                  <a:cs typeface="Times New Roman" panose="02020603050405020304" pitchFamily="18" charset="0"/>
                                </a:rPr>
                                <m:t>𝒆</m:t>
                              </m:r>
                            </m:e>
                            <m:sup>
                              <m:r>
                                <a:rPr kumimoji="1" lang="en-US" altLang="zh-CN" sz="2400" b="1" i="1">
                                  <a:latin typeface="Cambria Math" panose="02040503050406030204" pitchFamily="18" charset="0"/>
                                  <a:cs typeface="Times New Roman" panose="02020603050405020304" pitchFamily="18" charset="0"/>
                                </a:rPr>
                                <m:t>+</m:t>
                              </m:r>
                            </m:sup>
                          </m:sSup>
                          <m:sSub>
                            <m:sSubPr>
                              <m:ctrlPr>
                                <a:rPr kumimoji="1" lang="en-US" altLang="zh-CN" sz="2400" b="1" i="1">
                                  <a:latin typeface="Cambria Math" panose="02040503050406030204" pitchFamily="18" charset="0"/>
                                  <a:cs typeface="Times New Roman" panose="02020603050405020304" pitchFamily="18" charset="0"/>
                                </a:rPr>
                              </m:ctrlPr>
                            </m:sSubPr>
                            <m:e>
                              <m:r>
                                <a:rPr kumimoji="1" lang="en-US" altLang="zh-CN" sz="2400" b="1" i="1">
                                  <a:latin typeface="Cambria Math" panose="02040503050406030204" pitchFamily="18" charset="0"/>
                                  <a:cs typeface="Times New Roman" panose="02020603050405020304" pitchFamily="18" charset="0"/>
                                </a:rPr>
                                <m:t>𝝂</m:t>
                              </m:r>
                            </m:e>
                            <m:sub>
                              <m:r>
                                <a:rPr kumimoji="1" lang="en-US" altLang="zh-CN" sz="2400" b="1" i="1">
                                  <a:latin typeface="Cambria Math" panose="02040503050406030204" pitchFamily="18" charset="0"/>
                                  <a:cs typeface="Times New Roman" panose="02020603050405020304" pitchFamily="18" charset="0"/>
                                </a:rPr>
                                <m:t>𝒆</m:t>
                              </m:r>
                            </m:sub>
                          </m:sSub>
                        </m:sup>
                      </m:sSubSup>
                      <m:r>
                        <a:rPr kumimoji="1" lang="en-US" altLang="zh-CN" sz="2400" b="1">
                          <a:latin typeface="Cambria Math" panose="02040503050406030204" pitchFamily="18" charset="0"/>
                          <a:cs typeface="Times New Roman" panose="02020603050405020304" pitchFamily="18" charset="0"/>
                        </a:rPr>
                        <m:t>−</m:t>
                      </m:r>
                      <m:sSubSup>
                        <m:sSubSupPr>
                          <m:ctrlPr>
                            <a:rPr kumimoji="1" lang="en-US" altLang="zh-CN" sz="2400" b="1" i="1">
                              <a:latin typeface="Cambria Math" panose="02040503050406030204" pitchFamily="18" charset="0"/>
                              <a:cs typeface="Times New Roman" panose="02020603050405020304" pitchFamily="18" charset="0"/>
                            </a:rPr>
                          </m:ctrlPr>
                        </m:sSubSupPr>
                        <m:e>
                          <m:r>
                            <a:rPr kumimoji="1" lang="en-US" altLang="zh-CN" sz="2400" b="1" i="1">
                              <a:latin typeface="Cambria Math" panose="02040503050406030204" pitchFamily="18" charset="0"/>
                              <a:cs typeface="Times New Roman" panose="02020603050405020304" pitchFamily="18" charset="0"/>
                            </a:rPr>
                            <m:t>𝑵</m:t>
                          </m:r>
                        </m:e>
                        <m:sub>
                          <m:r>
                            <a:rPr kumimoji="1" lang="en-US" altLang="zh-CN" sz="2400" b="1">
                              <a:latin typeface="Cambria Math" panose="02040503050406030204" pitchFamily="18" charset="0"/>
                              <a:cs typeface="Times New Roman" panose="02020603050405020304" pitchFamily="18" charset="0"/>
                            </a:rPr>
                            <m:t>𝐃𝐓</m:t>
                          </m:r>
                        </m:sub>
                        <m:sup>
                          <m:r>
                            <a:rPr kumimoji="1" lang="en-US" altLang="zh-CN" sz="2400" b="1" i="1">
                              <a:latin typeface="Cambria Math" panose="02040503050406030204" pitchFamily="18" charset="0"/>
                              <a:cs typeface="Times New Roman" panose="02020603050405020304" pitchFamily="18" charset="0"/>
                            </a:rPr>
                            <m:t>𝑿</m:t>
                          </m:r>
                          <m:sSup>
                            <m:sSupPr>
                              <m:ctrlPr>
                                <a:rPr kumimoji="1" lang="en-US" altLang="zh-CN" sz="2400" b="1" i="1">
                                  <a:latin typeface="Cambria Math" panose="02040503050406030204" pitchFamily="18" charset="0"/>
                                  <a:cs typeface="Times New Roman" panose="02020603050405020304" pitchFamily="18" charset="0"/>
                                </a:rPr>
                              </m:ctrlPr>
                            </m:sSupPr>
                            <m:e>
                              <m:r>
                                <a:rPr kumimoji="1" lang="en-US" altLang="zh-CN" sz="2400" b="1" i="1">
                                  <a:latin typeface="Cambria Math" panose="02040503050406030204" pitchFamily="18" charset="0"/>
                                  <a:cs typeface="Times New Roman" panose="02020603050405020304" pitchFamily="18" charset="0"/>
                                </a:rPr>
                                <m:t>𝒆</m:t>
                              </m:r>
                            </m:e>
                            <m:sup>
                              <m:r>
                                <a:rPr kumimoji="1" lang="en-US" altLang="zh-CN" sz="2400" b="1" i="1">
                                  <a:latin typeface="Cambria Math" panose="02040503050406030204" pitchFamily="18" charset="0"/>
                                  <a:cs typeface="Times New Roman" panose="02020603050405020304" pitchFamily="18" charset="0"/>
                                </a:rPr>
                                <m:t>+</m:t>
                              </m:r>
                            </m:sup>
                          </m:sSup>
                          <m:sSub>
                            <m:sSubPr>
                              <m:ctrlPr>
                                <a:rPr kumimoji="1" lang="en-US" altLang="zh-CN" sz="2400" b="1" i="1">
                                  <a:latin typeface="Cambria Math" panose="02040503050406030204" pitchFamily="18" charset="0"/>
                                  <a:cs typeface="Times New Roman" panose="02020603050405020304" pitchFamily="18" charset="0"/>
                                </a:rPr>
                              </m:ctrlPr>
                            </m:sSubPr>
                            <m:e>
                              <m:r>
                                <a:rPr kumimoji="1" lang="en-US" altLang="zh-CN" sz="2400" b="1" i="1">
                                  <a:latin typeface="Cambria Math" panose="02040503050406030204" pitchFamily="18" charset="0"/>
                                  <a:cs typeface="Times New Roman" panose="02020603050405020304" pitchFamily="18" charset="0"/>
                                </a:rPr>
                                <m:t>𝝂</m:t>
                              </m:r>
                            </m:e>
                            <m:sub>
                              <m:r>
                                <a:rPr kumimoji="1" lang="en-US" altLang="zh-CN" sz="2400" b="1" i="1">
                                  <a:latin typeface="Cambria Math" panose="02040503050406030204" pitchFamily="18" charset="0"/>
                                  <a:cs typeface="Times New Roman" panose="02020603050405020304" pitchFamily="18" charset="0"/>
                                </a:rPr>
                                <m:t>𝒆</m:t>
                              </m:r>
                            </m:sub>
                          </m:sSub>
                        </m:sup>
                      </m:sSubSup>
                    </m:oMath>
                  </m:oMathPara>
                </a14:m>
                <a:endParaRPr lang="zh-CN" altLang="en-US" sz="2400" dirty="0"/>
              </a:p>
            </p:txBody>
          </p:sp>
        </mc:Choice>
        <mc:Fallback xmlns="">
          <p:sp>
            <p:nvSpPr>
              <p:cNvPr id="14" name="矩形 13">
                <a:extLst>
                  <a:ext uri="{FF2B5EF4-FFF2-40B4-BE49-F238E27FC236}">
                    <a16:creationId xmlns:a16="http://schemas.microsoft.com/office/drawing/2014/main" id="{B77C70E2-5EBF-654C-AF9E-2F9D56D875A1}"/>
                  </a:ext>
                </a:extLst>
              </p:cNvPr>
              <p:cNvSpPr>
                <a:spLocks noRot="1" noChangeAspect="1" noMove="1" noResize="1" noEditPoints="1" noAdjustHandles="1" noChangeArrowheads="1" noChangeShapeType="1" noTextEdit="1"/>
              </p:cNvSpPr>
              <p:nvPr/>
            </p:nvSpPr>
            <p:spPr>
              <a:xfrm>
                <a:off x="81128" y="4037802"/>
                <a:ext cx="6096000" cy="909480"/>
              </a:xfrm>
              <a:prstGeom prst="rect">
                <a:avLst/>
              </a:prstGeom>
              <a:blipFill>
                <a:blip r:embed="rId3"/>
                <a:stretch>
                  <a:fillRect l="-2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857ACA12-CC54-A144-A46E-8AFF02FFEED9}"/>
                  </a:ext>
                </a:extLst>
              </p:cNvPr>
              <p:cNvSpPr/>
              <p:nvPr/>
            </p:nvSpPr>
            <p:spPr>
              <a:xfrm>
                <a:off x="-21939" y="1003398"/>
                <a:ext cx="6036813" cy="3146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080" lvl="1" indent="-342891">
                  <a:lnSpc>
                    <a:spcPct val="150000"/>
                  </a:lnSpc>
                  <a:buFont typeface="Arial" panose="020B0604020202020204" pitchFamily="34" charset="0"/>
                  <a:buChar char="•"/>
                </a:pPr>
                <a:r>
                  <a:rPr kumimoji="1" lang="en-US" altLang="zh-CN" sz="2400" b="1" dirty="0">
                    <a:solidFill>
                      <a:schemeClr val="tx1"/>
                    </a:solidFill>
                    <a:latin typeface="Times New Roman" panose="02020603050405020304" pitchFamily="18" charset="0"/>
                    <a:cs typeface="Times New Roman" panose="02020603050405020304" pitchFamily="18" charset="0"/>
                  </a:rPr>
                  <a:t>Only one </a:t>
                </a:r>
                <a14:m>
                  <m:oMath xmlns:m="http://schemas.openxmlformats.org/officeDocument/2006/math">
                    <m:sSup>
                      <m:sSupPr>
                        <m:ctrlPr>
                          <a:rPr lang="en-US" altLang="zh-CN" sz="2400" b="1" i="1">
                            <a:solidFill>
                              <a:schemeClr val="tx1"/>
                            </a:solidFill>
                            <a:latin typeface="Cambria Math" panose="02040503050406030204" pitchFamily="18" charset="0"/>
                          </a:rPr>
                        </m:ctrlPr>
                      </m:sSupPr>
                      <m:e>
                        <m:r>
                          <a:rPr lang="en-US" altLang="zh-CN" sz="2400" b="1" i="1">
                            <a:solidFill>
                              <a:schemeClr val="tx1"/>
                            </a:solidFill>
                            <a:latin typeface="Cambria Math" panose="02040503050406030204" pitchFamily="18" charset="0"/>
                          </a:rPr>
                          <m:t>𝒆</m:t>
                        </m:r>
                      </m:e>
                      <m:sup>
                        <m:r>
                          <a:rPr lang="en-US" altLang="zh-CN" sz="2400" b="1" i="1">
                            <a:solidFill>
                              <a:schemeClr val="tx1"/>
                            </a:solidFill>
                            <a:latin typeface="Cambria Math" panose="02040503050406030204" pitchFamily="18" charset="0"/>
                          </a:rPr>
                          <m:t>+</m:t>
                        </m:r>
                      </m:sup>
                    </m:sSup>
                  </m:oMath>
                </a14:m>
                <a:r>
                  <a:rPr kumimoji="1" lang="en-US" altLang="zh-CN" sz="2400" b="1" dirty="0">
                    <a:solidFill>
                      <a:schemeClr val="tx1"/>
                    </a:solidFill>
                    <a:latin typeface="Times New Roman" panose="02020603050405020304" pitchFamily="18" charset="0"/>
                    <a:cs typeface="Times New Roman" panose="02020603050405020304" pitchFamily="18" charset="0"/>
                  </a:rPr>
                  <a:t>.</a:t>
                </a:r>
              </a:p>
              <a:p>
                <a:pPr marL="800080" lvl="1" indent="-342891">
                  <a:lnSpc>
                    <a:spcPct val="150000"/>
                  </a:lnSpc>
                  <a:buFont typeface="Arial" panose="020B0604020202020204" pitchFamily="34" charset="0"/>
                  <a:buChar char="•"/>
                </a:pPr>
                <a14:m>
                  <m:oMath xmlns:m="http://schemas.openxmlformats.org/officeDocument/2006/math">
                    <m:sSubSup>
                      <m:sSubSupPr>
                        <m:ctrlPr>
                          <a:rPr lang="en-US" altLang="zh-CN" sz="2400" b="1" i="1">
                            <a:solidFill>
                              <a:srgbClr val="0432FF"/>
                            </a:solidFill>
                            <a:latin typeface="Cambria Math" panose="02040503050406030204" pitchFamily="18" charset="0"/>
                          </a:rPr>
                        </m:ctrlPr>
                      </m:sSubSupPr>
                      <m:e>
                        <m:r>
                          <a:rPr lang="en-US" altLang="zh-CN" sz="2400" b="1" i="1">
                            <a:solidFill>
                              <a:srgbClr val="0432FF"/>
                            </a:solidFill>
                            <a:latin typeface="Cambria Math" panose="02040503050406030204" pitchFamily="18" charset="0"/>
                          </a:rPr>
                          <m:t>𝑬</m:t>
                        </m:r>
                      </m:e>
                      <m:sub>
                        <m:r>
                          <a:rPr lang="en-US" altLang="zh-CN" sz="2400" b="1">
                            <a:solidFill>
                              <a:srgbClr val="0432FF"/>
                            </a:solidFill>
                            <a:latin typeface="Cambria Math" panose="02040503050406030204" pitchFamily="18" charset="0"/>
                          </a:rPr>
                          <m:t>𝐞𝐱𝐭𝐫𝐚</m:t>
                        </m:r>
                      </m:sub>
                      <m:sup>
                        <m:r>
                          <a:rPr lang="en-US" altLang="zh-CN" sz="2400" b="1">
                            <a:solidFill>
                              <a:srgbClr val="0432FF"/>
                            </a:solidFill>
                            <a:latin typeface="Cambria Math" panose="02040503050406030204" pitchFamily="18" charset="0"/>
                          </a:rPr>
                          <m:t>𝐭𝐨𝐭</m:t>
                        </m:r>
                      </m:sup>
                    </m:sSubSup>
                  </m:oMath>
                </a14:m>
                <a:r>
                  <a:rPr kumimoji="1" lang="en-US" altLang="zh-CN" sz="2400" b="1" dirty="0">
                    <a:solidFill>
                      <a:srgbClr val="0432FF"/>
                    </a:solidFill>
                    <a:latin typeface="Times New Roman" panose="02020603050405020304" pitchFamily="18" charset="0"/>
                    <a:cs typeface="Times New Roman" panose="02020603050405020304" pitchFamily="18" charset="0"/>
                  </a:rPr>
                  <a:t>: </a:t>
                </a:r>
                <a:r>
                  <a:rPr kumimoji="1" lang="en-US" altLang="zh-CN" sz="2400" b="1" dirty="0">
                    <a:solidFill>
                      <a:schemeClr val="tx1"/>
                    </a:solidFill>
                    <a:latin typeface="Times New Roman" panose="02020603050405020304" pitchFamily="18" charset="0"/>
                    <a:cs typeface="Times New Roman" panose="02020603050405020304" pitchFamily="18" charset="0"/>
                  </a:rPr>
                  <a:t>the total energy of the extra good EMC</a:t>
                </a:r>
                <a:r>
                  <a:rPr kumimoji="1" lang="zh-CN" altLang="en-US" sz="2400" b="1" dirty="0">
                    <a:solidFill>
                      <a:schemeClr val="tx1"/>
                    </a:solidFill>
                    <a:latin typeface="Times New Roman" panose="02020603050405020304" pitchFamily="18" charset="0"/>
                    <a:cs typeface="Times New Roman" panose="02020603050405020304" pitchFamily="18" charset="0"/>
                  </a:rPr>
                  <a:t> </a:t>
                </a:r>
                <a:r>
                  <a:rPr kumimoji="1" lang="en-US" altLang="zh-CN" sz="2400" b="1" dirty="0">
                    <a:solidFill>
                      <a:schemeClr val="tx1"/>
                    </a:solidFill>
                    <a:latin typeface="Times New Roman" panose="02020603050405020304" pitchFamily="18" charset="0"/>
                    <a:cs typeface="Times New Roman" panose="02020603050405020304" pitchFamily="18" charset="0"/>
                  </a:rPr>
                  <a:t>showers.</a:t>
                </a:r>
              </a:p>
              <a:p>
                <a:pPr marL="800080" lvl="1" indent="-342891">
                  <a:lnSpc>
                    <a:spcPct val="150000"/>
                  </a:lnSpc>
                  <a:buFont typeface="Arial" panose="020B0604020202020204" pitchFamily="34" charset="0"/>
                  <a:buChar char="•"/>
                </a:pPr>
                <a:r>
                  <a:rPr kumimoji="1" lang="en-US" altLang="zh-CN" sz="2400" b="1" dirty="0">
                    <a:solidFill>
                      <a:schemeClr val="tx1"/>
                    </a:solidFill>
                    <a:latin typeface="Times New Roman" panose="02020603050405020304" pitchFamily="18" charset="0"/>
                    <a:cs typeface="Times New Roman" panose="02020603050405020304" pitchFamily="18" charset="0"/>
                  </a:rPr>
                  <a:t>DT yield (</a:t>
                </a:r>
                <a14:m>
                  <m:oMath xmlns:m="http://schemas.openxmlformats.org/officeDocument/2006/math">
                    <m:sSub>
                      <m:sSubPr>
                        <m:ctrlPr>
                          <a:rPr kumimoji="1" lang="en-US" altLang="zh-CN" sz="2400" b="1" i="1">
                            <a:solidFill>
                              <a:schemeClr val="tx1"/>
                            </a:solidFill>
                            <a:latin typeface="Cambria Math" panose="02040503050406030204" pitchFamily="18" charset="0"/>
                            <a:cs typeface="Times New Roman" panose="02020603050405020304" pitchFamily="18" charset="0"/>
                          </a:rPr>
                        </m:ctrlPr>
                      </m:sSubPr>
                      <m:e>
                        <m:r>
                          <a:rPr kumimoji="1" lang="en-US" altLang="zh-CN" sz="2400" b="1" i="1">
                            <a:solidFill>
                              <a:schemeClr val="tx1"/>
                            </a:solidFill>
                            <a:latin typeface="Cambria Math" panose="02040503050406030204" pitchFamily="18" charset="0"/>
                            <a:cs typeface="Times New Roman" panose="02020603050405020304" pitchFamily="18" charset="0"/>
                          </a:rPr>
                          <m:t>𝑵</m:t>
                        </m:r>
                      </m:e>
                      <m:sub>
                        <m:r>
                          <a:rPr kumimoji="1" lang="en-US" altLang="zh-CN" sz="2400" b="1">
                            <a:solidFill>
                              <a:schemeClr val="tx1"/>
                            </a:solidFill>
                            <a:latin typeface="Cambria Math" panose="02040503050406030204" pitchFamily="18" charset="0"/>
                            <a:cs typeface="Times New Roman" panose="02020603050405020304" pitchFamily="18" charset="0"/>
                          </a:rPr>
                          <m:t>𝐃𝐓</m:t>
                        </m:r>
                      </m:sub>
                    </m:sSub>
                  </m:oMath>
                </a14:m>
                <a:r>
                  <a:rPr kumimoji="1" lang="en-US" altLang="zh-CN" sz="2400" b="1" dirty="0">
                    <a:solidFill>
                      <a:schemeClr val="tx1"/>
                    </a:solidFill>
                    <a:latin typeface="Times New Roman" panose="02020603050405020304" pitchFamily="18" charset="0"/>
                    <a:cs typeface="Times New Roman" panose="02020603050405020304" pitchFamily="18" charset="0"/>
                  </a:rPr>
                  <a:t>) in the signal</a:t>
                </a:r>
              </a:p>
              <a:p>
                <a:pPr lvl="1">
                  <a:lnSpc>
                    <a:spcPct val="150000"/>
                  </a:lnSpc>
                </a:pPr>
                <a:r>
                  <a:rPr kumimoji="1" lang="en-US" altLang="zh-CN"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altLang="zh-CN" sz="2400" b="1" i="1">
                            <a:solidFill>
                              <a:schemeClr val="tx1"/>
                            </a:solidFill>
                            <a:latin typeface="Cambria Math" panose="02040503050406030204" pitchFamily="18" charset="0"/>
                          </a:rPr>
                        </m:ctrlPr>
                      </m:sSubSupPr>
                      <m:e>
                        <m:r>
                          <a:rPr lang="en-US" altLang="zh-CN" sz="2400" b="1" i="1">
                            <a:solidFill>
                              <a:schemeClr val="tx1"/>
                            </a:solidFill>
                            <a:latin typeface="Cambria Math" panose="02040503050406030204" pitchFamily="18" charset="0"/>
                          </a:rPr>
                          <m:t>𝑬</m:t>
                        </m:r>
                      </m:e>
                      <m:sub>
                        <m:r>
                          <a:rPr lang="en-US" altLang="zh-CN" sz="2400" b="1">
                            <a:solidFill>
                              <a:schemeClr val="tx1"/>
                            </a:solidFill>
                            <a:latin typeface="Cambria Math" panose="02040503050406030204" pitchFamily="18" charset="0"/>
                          </a:rPr>
                          <m:t>𝐞𝐱𝐭𝐫𝐚</m:t>
                        </m:r>
                      </m:sub>
                      <m:sup>
                        <m:r>
                          <a:rPr lang="en-US" altLang="zh-CN" sz="2400" b="1">
                            <a:solidFill>
                              <a:schemeClr val="tx1"/>
                            </a:solidFill>
                            <a:latin typeface="Cambria Math" panose="02040503050406030204" pitchFamily="18" charset="0"/>
                          </a:rPr>
                          <m:t>𝐭𝐨𝐭</m:t>
                        </m:r>
                      </m:sup>
                    </m:sSubSup>
                    <m:r>
                      <a:rPr lang="en-US" altLang="zh-CN" sz="2400" b="1" i="1">
                        <a:solidFill>
                          <a:schemeClr val="tx1"/>
                        </a:solidFill>
                        <a:latin typeface="Cambria Math" panose="02040503050406030204" pitchFamily="18" charset="0"/>
                      </a:rPr>
                      <m:t>&lt;</m:t>
                    </m:r>
                    <m:r>
                      <a:rPr lang="en-US" altLang="zh-CN" sz="2400" b="1" i="1">
                        <a:solidFill>
                          <a:schemeClr val="tx1"/>
                        </a:solidFill>
                        <a:latin typeface="Cambria Math" panose="02040503050406030204" pitchFamily="18" charset="0"/>
                      </a:rPr>
                      <m:t>𝟎</m:t>
                    </m:r>
                    <m:r>
                      <a:rPr lang="en-US" altLang="zh-CN" sz="2400" b="1" i="1">
                        <a:solidFill>
                          <a:schemeClr val="tx1"/>
                        </a:solidFill>
                        <a:latin typeface="Cambria Math" panose="02040503050406030204" pitchFamily="18" charset="0"/>
                      </a:rPr>
                      <m:t>.</m:t>
                    </m:r>
                    <m:r>
                      <a:rPr lang="en-US" altLang="zh-CN" sz="2400" b="1" i="1">
                        <a:solidFill>
                          <a:schemeClr val="tx1"/>
                        </a:solidFill>
                        <a:latin typeface="Cambria Math" panose="02040503050406030204" pitchFamily="18" charset="0"/>
                      </a:rPr>
                      <m:t>𝟒</m:t>
                    </m:r>
                  </m:oMath>
                </a14:m>
                <a:r>
                  <a:rPr kumimoji="1" lang="en-US" altLang="zh-CN" sz="2400" b="1" dirty="0">
                    <a:solidFill>
                      <a:schemeClr val="tx1"/>
                    </a:solidFill>
                    <a:latin typeface="Times New Roman" panose="02020603050405020304" pitchFamily="18" charset="0"/>
                    <a:cs typeface="Times New Roman" panose="02020603050405020304" pitchFamily="18" charset="0"/>
                  </a:rPr>
                  <a:t> GeV :</a:t>
                </a:r>
                <a:r>
                  <a:rPr kumimoji="1" lang="en-US" altLang="zh-CN" sz="2400" b="1" dirty="0">
                    <a:solidFill>
                      <a:srgbClr val="FF0000"/>
                    </a:solidFill>
                    <a:latin typeface="Times New Roman" panose="02020603050405020304" pitchFamily="18" charset="0"/>
                    <a:cs typeface="Times New Roman" panose="02020603050405020304" pitchFamily="18" charset="0"/>
                  </a:rPr>
                  <a:t> </a:t>
                </a:r>
                <a:endParaRPr kumimoji="1" lang="en-US" altLang="zh-CN" sz="24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 name="矩形 14">
                <a:extLst>
                  <a:ext uri="{FF2B5EF4-FFF2-40B4-BE49-F238E27FC236}">
                    <a16:creationId xmlns:a16="http://schemas.microsoft.com/office/drawing/2014/main" id="{857ACA12-CC54-A144-A46E-8AFF02FFEED9}"/>
                  </a:ext>
                </a:extLst>
              </p:cNvPr>
              <p:cNvSpPr>
                <a:spLocks noRot="1" noChangeAspect="1" noMove="1" noResize="1" noEditPoints="1" noAdjustHandles="1" noChangeArrowheads="1" noChangeShapeType="1" noTextEdit="1"/>
              </p:cNvSpPr>
              <p:nvPr/>
            </p:nvSpPr>
            <p:spPr>
              <a:xfrm>
                <a:off x="-21939" y="1003398"/>
                <a:ext cx="6036813" cy="3146692"/>
              </a:xfrm>
              <a:prstGeom prst="rect">
                <a:avLst/>
              </a:prstGeom>
              <a:blipFill>
                <a:blip r:embed="rId4"/>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51245A93-A2ED-9C4B-84C0-03F73BA8C09F}"/>
                  </a:ext>
                </a:extLst>
              </p:cNvPr>
              <p:cNvSpPr/>
              <p:nvPr/>
            </p:nvSpPr>
            <p:spPr>
              <a:xfrm>
                <a:off x="86027" y="5103608"/>
                <a:ext cx="3706335" cy="461665"/>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𝑵</m:t>
                          </m:r>
                        </m:e>
                        <m:sub>
                          <m:r>
                            <a:rPr lang="en-US" altLang="zh-CN" sz="2400" b="1">
                              <a:latin typeface="Cambria Math" panose="02040503050406030204" pitchFamily="18" charset="0"/>
                            </a:rPr>
                            <m:t>𝐃𝐓</m:t>
                          </m:r>
                        </m:sub>
                      </m:sSub>
                      <m:r>
                        <a:rPr lang="en-US" altLang="zh-CN" sz="2400" b="1">
                          <a:latin typeface="Cambria Math" panose="02040503050406030204" pitchFamily="18" charset="0"/>
                        </a:rPr>
                        <m:t>= </m:t>
                      </m:r>
                      <m:r>
                        <a:rPr lang="en-US" altLang="zh-CN" sz="2400" b="1" i="1">
                          <a:latin typeface="Cambria Math" panose="02040503050406030204" pitchFamily="18" charset="0"/>
                        </a:rPr>
                        <m:t>𝟏𝟖</m:t>
                      </m:r>
                      <m:r>
                        <a:rPr lang="en-US" altLang="zh-CN" sz="2400" b="1" i="1">
                          <a:latin typeface="Cambria Math" panose="02040503050406030204" pitchFamily="18" charset="0"/>
                        </a:rPr>
                        <m:t>,</m:t>
                      </m:r>
                      <m:r>
                        <a:rPr lang="en-US" altLang="zh-CN" sz="2400" b="1" i="1">
                          <a:latin typeface="Cambria Math" panose="02040503050406030204" pitchFamily="18" charset="0"/>
                        </a:rPr>
                        <m:t>𝟕𝟕𝟏</m:t>
                      </m:r>
                      <m:r>
                        <a:rPr lang="en-US" altLang="zh-CN" sz="2400" b="1" i="1">
                          <a:latin typeface="Cambria Math" panose="02040503050406030204" pitchFamily="18" charset="0"/>
                        </a:rPr>
                        <m:t>±</m:t>
                      </m:r>
                      <m:r>
                        <a:rPr lang="en-US" altLang="zh-CN" sz="2400" b="1" i="1">
                          <a:latin typeface="Cambria Math" panose="02040503050406030204" pitchFamily="18" charset="0"/>
                        </a:rPr>
                        <m:t>𝟐𝟒</m:t>
                      </m:r>
                      <m:sSub>
                        <m:sSubPr>
                          <m:ctrlPr>
                            <a:rPr lang="en-US" altLang="zh-CN" sz="2400" b="1" i="1">
                              <a:latin typeface="Cambria Math" panose="02040503050406030204" pitchFamily="18" charset="0"/>
                            </a:rPr>
                          </m:ctrlPr>
                        </m:sSubPr>
                        <m:e>
                          <m:r>
                            <a:rPr lang="en-US" altLang="zh-CN" sz="2400" b="1">
                              <a:latin typeface="Cambria Math" panose="02040503050406030204" pitchFamily="18" charset="0"/>
                            </a:rPr>
                            <m:t>𝟗</m:t>
                          </m:r>
                        </m:e>
                        <m:sub>
                          <m:r>
                            <a:rPr lang="en-US" altLang="zh-CN" sz="2400" b="1">
                              <a:latin typeface="Cambria Math" panose="02040503050406030204" pitchFamily="18" charset="0"/>
                            </a:rPr>
                            <m:t>𝐬𝐭𝐚𝐭</m:t>
                          </m:r>
                          <m:r>
                            <a:rPr lang="en-US" altLang="zh-CN" sz="2400" b="1" i="1">
                              <a:latin typeface="Cambria Math" panose="02040503050406030204" pitchFamily="18" charset="0"/>
                            </a:rPr>
                            <m:t>.</m:t>
                          </m:r>
                        </m:sub>
                      </m:sSub>
                    </m:oMath>
                  </m:oMathPara>
                </a14:m>
                <a:endParaRPr lang="zh-CN" altLang="en-US" sz="2400" dirty="0"/>
              </a:p>
            </p:txBody>
          </p:sp>
        </mc:Choice>
        <mc:Fallback xmlns="">
          <p:sp>
            <p:nvSpPr>
              <p:cNvPr id="17" name="矩形 16">
                <a:extLst>
                  <a:ext uri="{FF2B5EF4-FFF2-40B4-BE49-F238E27FC236}">
                    <a16:creationId xmlns:a16="http://schemas.microsoft.com/office/drawing/2014/main" id="{51245A93-A2ED-9C4B-84C0-03F73BA8C09F}"/>
                  </a:ext>
                </a:extLst>
              </p:cNvPr>
              <p:cNvSpPr>
                <a:spLocks noRot="1" noChangeAspect="1" noMove="1" noResize="1" noEditPoints="1" noAdjustHandles="1" noChangeArrowheads="1" noChangeShapeType="1" noTextEdit="1"/>
              </p:cNvSpPr>
              <p:nvPr/>
            </p:nvSpPr>
            <p:spPr>
              <a:xfrm>
                <a:off x="86027" y="5103608"/>
                <a:ext cx="3706335" cy="461665"/>
              </a:xfrm>
              <a:prstGeom prst="rect">
                <a:avLst/>
              </a:prstGeom>
              <a:blipFill>
                <a:blip r:embed="rId5"/>
                <a:stretch>
                  <a:fillRect b="-15789"/>
                </a:stretch>
              </a:blipFill>
            </p:spPr>
            <p:txBody>
              <a:bodyPr/>
              <a:lstStyle/>
              <a:p>
                <a:r>
                  <a:rPr lang="zh-CN" altLang="en-US">
                    <a:noFill/>
                  </a:rPr>
                  <a:t> </a:t>
                </a:r>
              </a:p>
            </p:txBody>
          </p:sp>
        </mc:Fallback>
      </mc:AlternateContent>
      <p:sp>
        <p:nvSpPr>
          <p:cNvPr id="18" name="矩形 17">
            <a:extLst>
              <a:ext uri="{FF2B5EF4-FFF2-40B4-BE49-F238E27FC236}">
                <a16:creationId xmlns:a16="http://schemas.microsoft.com/office/drawing/2014/main" id="{2805BB20-B46E-AE42-A186-1EFCC6B4A42F}"/>
              </a:ext>
            </a:extLst>
          </p:cNvPr>
          <p:cNvSpPr/>
          <p:nvPr/>
        </p:nvSpPr>
        <p:spPr>
          <a:xfrm>
            <a:off x="1" y="645599"/>
            <a:ext cx="5188033" cy="4473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indent="-609585">
              <a:buFont typeface="Wingdings" pitchFamily="2" charset="2"/>
              <a:buChar char="p"/>
            </a:pPr>
            <a:r>
              <a:rPr lang="en-US" altLang="zh-CN" sz="2667" b="1" dirty="0">
                <a:solidFill>
                  <a:srgbClr val="FF0000"/>
                </a:solidFill>
                <a:latin typeface="Times New Roman" panose="02020603050405020304" pitchFamily="18" charset="0"/>
                <a:cs typeface="Times New Roman" panose="02020603050405020304" pitchFamily="18" charset="0"/>
              </a:rPr>
              <a:t>Double tag (DT)</a:t>
            </a:r>
            <a:endParaRPr lang="zh-CN" altLang="en-US" sz="2667"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Shape 272">
                <a:extLst>
                  <a:ext uri="{FF2B5EF4-FFF2-40B4-BE49-F238E27FC236}">
                    <a16:creationId xmlns:a16="http://schemas.microsoft.com/office/drawing/2014/main" id="{11A69AF3-6D97-F052-0045-C70E8E436D24}"/>
                  </a:ext>
                </a:extLst>
              </p:cNvPr>
              <p:cNvSpPr/>
              <p:nvPr/>
            </p:nvSpPr>
            <p:spPr>
              <a:xfrm>
                <a:off x="-21939" y="1028"/>
                <a:ext cx="12213939" cy="584773"/>
              </a:xfrm>
              <a:prstGeom prst="rect">
                <a:avLst/>
              </a:prstGeom>
              <a:gradFill flip="none" rotWithShape="1">
                <a:gsLst>
                  <a:gs pos="0">
                    <a:srgbClr val="C00000">
                      <a:shade val="30000"/>
                      <a:satMod val="115000"/>
                    </a:srgbClr>
                  </a:gs>
                  <a:gs pos="16000">
                    <a:srgbClr val="C00000">
                      <a:shade val="67500"/>
                      <a:satMod val="115000"/>
                    </a:srgbClr>
                  </a:gs>
                  <a:gs pos="38000">
                    <a:srgbClr val="C00000">
                      <a:shade val="100000"/>
                      <a:satMod val="115000"/>
                    </a:srgbClr>
                  </a:gs>
                </a:gsLst>
                <a:lin ang="18900000" scaled="1"/>
                <a:tileRect/>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400" b="1"/>
                </a:pPr>
                <a14:m>
                  <m:oMathPara xmlns:m="http://schemas.openxmlformats.org/officeDocument/2006/math">
                    <m:oMathParaPr>
                      <m:jc m:val="centerGroup"/>
                    </m:oMathParaPr>
                    <m:oMath xmlns:m="http://schemas.openxmlformats.org/officeDocument/2006/math">
                      <m:sSubSup>
                        <m:sSubSupPr>
                          <m:ctrlPr>
                            <a:rPr lang="ar-AE" altLang="zh-CN" sz="3200" b="1" i="1">
                              <a:solidFill>
                                <a:srgbClr val="FFFF00"/>
                              </a:solidFill>
                              <a:latin typeface="Cambria Math" panose="02040503050406030204" pitchFamily="18" charset="0"/>
                            </a:rPr>
                          </m:ctrlPr>
                        </m:sSubSupPr>
                        <m:e>
                          <m:r>
                            <a:rPr lang="ar-AE" altLang="zh-CN" sz="3200" b="1" i="1">
                              <a:solidFill>
                                <a:srgbClr val="FFFF00"/>
                              </a:solidFill>
                              <a:latin typeface="Cambria Math" panose="02040503050406030204" pitchFamily="18" charset="0"/>
                            </a:rPr>
                            <m:t>𝑫</m:t>
                          </m:r>
                        </m:e>
                        <m:sub>
                          <m:r>
                            <a:rPr lang="ar-AE" altLang="zh-CN" sz="3200" b="1" i="1">
                              <a:solidFill>
                                <a:srgbClr val="FFFF00"/>
                              </a:solidFill>
                              <a:latin typeface="Cambria Math" panose="02040503050406030204" pitchFamily="18" charset="0"/>
                            </a:rPr>
                            <m:t>𝒔</m:t>
                          </m:r>
                        </m:sub>
                        <m:sup>
                          <m:r>
                            <a:rPr lang="ar-AE" altLang="zh-CN" sz="3200" i="1">
                              <a:solidFill>
                                <a:srgbClr val="FFFF00"/>
                              </a:solidFill>
                              <a:latin typeface="Cambria Math" panose="02040503050406030204" pitchFamily="18" charset="0"/>
                            </a:rPr>
                            <m:t>+</m:t>
                          </m:r>
                        </m:sup>
                      </m:sSubSup>
                      <m:r>
                        <a:rPr lang="ar-AE" altLang="zh-CN" sz="3200" b="1" i="1">
                          <a:solidFill>
                            <a:srgbClr val="FFFF00"/>
                          </a:solidFill>
                          <a:latin typeface="Cambria Math" panose="02040503050406030204" pitchFamily="18" charset="0"/>
                        </a:rPr>
                        <m:t>→</m:t>
                      </m:r>
                      <m:sSup>
                        <m:sSupPr>
                          <m:ctrlPr>
                            <a:rPr lang="ar-AE" altLang="zh-CN" sz="3200" b="1" i="1">
                              <a:solidFill>
                                <a:srgbClr val="FFFF00"/>
                              </a:solidFill>
                              <a:latin typeface="Cambria Math" panose="02040503050406030204" pitchFamily="18" charset="0"/>
                            </a:rPr>
                          </m:ctrlPr>
                        </m:sSupPr>
                        <m:e>
                          <m:r>
                            <a:rPr lang="en-US" altLang="zh-CN" sz="3200" b="1" i="1">
                              <a:solidFill>
                                <a:srgbClr val="FFFF00"/>
                              </a:solidFill>
                              <a:latin typeface="Cambria Math" panose="02040503050406030204" pitchFamily="18" charset="0"/>
                            </a:rPr>
                            <m:t>𝝉</m:t>
                          </m:r>
                        </m:e>
                        <m:sup>
                          <m:r>
                            <a:rPr lang="ar-AE" altLang="zh-CN" sz="3200" b="1" i="1">
                              <a:solidFill>
                                <a:srgbClr val="FFFF00"/>
                              </a:solidFill>
                              <a:latin typeface="Cambria Math" panose="02040503050406030204" pitchFamily="18" charset="0"/>
                            </a:rPr>
                            <m:t>+</m:t>
                          </m:r>
                        </m:sup>
                      </m:sSup>
                      <m:sSub>
                        <m:sSubPr>
                          <m:ctrlPr>
                            <a:rPr lang="ar-AE" altLang="zh-CN" sz="3200" b="1" i="1">
                              <a:solidFill>
                                <a:srgbClr val="FFFF00"/>
                              </a:solidFill>
                              <a:latin typeface="Cambria Math" panose="02040503050406030204" pitchFamily="18" charset="0"/>
                            </a:rPr>
                          </m:ctrlPr>
                        </m:sSubPr>
                        <m:e>
                          <m:r>
                            <a:rPr lang="ar-AE" altLang="zh-CN" sz="3200" b="1" i="1">
                              <a:solidFill>
                                <a:srgbClr val="FFFF00"/>
                              </a:solidFill>
                              <a:latin typeface="Cambria Math" panose="02040503050406030204" pitchFamily="18" charset="0"/>
                            </a:rPr>
                            <m:t>𝝂</m:t>
                          </m:r>
                        </m:e>
                        <m:sub>
                          <m:r>
                            <a:rPr lang="en-US" altLang="zh-CN" sz="3200" b="1" i="1">
                              <a:solidFill>
                                <a:srgbClr val="FFFF00"/>
                              </a:solidFill>
                              <a:latin typeface="Cambria Math" panose="02040503050406030204" pitchFamily="18" charset="0"/>
                            </a:rPr>
                            <m:t>𝝉</m:t>
                          </m:r>
                        </m:sub>
                      </m:sSub>
                      <m:r>
                        <a:rPr lang="en-US" altLang="zh-CN" sz="3200" b="1" i="1">
                          <a:solidFill>
                            <a:srgbClr val="FFFF00"/>
                          </a:solidFill>
                          <a:latin typeface="Cambria Math" panose="02040503050406030204" pitchFamily="18" charset="0"/>
                        </a:rPr>
                        <m:t> </m:t>
                      </m:r>
                      <m:r>
                        <a:rPr lang="en-US" altLang="zh-CN" sz="3200" b="1">
                          <a:solidFill>
                            <a:srgbClr val="FFFF00"/>
                          </a:solidFill>
                          <a:latin typeface="Cambria Math" panose="02040503050406030204" pitchFamily="18" charset="0"/>
                        </a:rPr>
                        <m:t>𝐯𝐢𝐚</m:t>
                      </m:r>
                      <m:r>
                        <a:rPr lang="en-US" altLang="zh-CN" sz="3200" b="1" i="1">
                          <a:solidFill>
                            <a:srgbClr val="FFFF00"/>
                          </a:solidFill>
                          <a:latin typeface="Cambria Math" panose="02040503050406030204" pitchFamily="18" charset="0"/>
                        </a:rPr>
                        <m:t> </m:t>
                      </m:r>
                      <m:sSup>
                        <m:sSupPr>
                          <m:ctrlPr>
                            <a:rPr lang="en-US" altLang="zh-CN" sz="3200" b="1" i="1">
                              <a:solidFill>
                                <a:srgbClr val="FFFF00"/>
                              </a:solidFill>
                              <a:latin typeface="Cambria Math" panose="02040503050406030204" pitchFamily="18" charset="0"/>
                            </a:rPr>
                          </m:ctrlPr>
                        </m:sSupPr>
                        <m:e>
                          <m:r>
                            <a:rPr lang="en-US" altLang="zh-CN" sz="3200" b="1" i="1">
                              <a:solidFill>
                                <a:srgbClr val="FFFF00"/>
                              </a:solidFill>
                              <a:latin typeface="Cambria Math" panose="02040503050406030204" pitchFamily="18" charset="0"/>
                            </a:rPr>
                            <m:t>𝝉</m:t>
                          </m:r>
                        </m:e>
                        <m:sup>
                          <m:r>
                            <a:rPr lang="en-US" altLang="zh-CN" sz="3200" b="1" i="1">
                              <a:solidFill>
                                <a:srgbClr val="FFFF00"/>
                              </a:solidFill>
                              <a:latin typeface="Cambria Math" panose="02040503050406030204" pitchFamily="18" charset="0"/>
                            </a:rPr>
                            <m:t>+</m:t>
                          </m:r>
                        </m:sup>
                      </m:sSup>
                      <m:r>
                        <a:rPr lang="en-US" altLang="zh-CN" sz="3200" b="1" i="1">
                          <a:solidFill>
                            <a:srgbClr val="FFFF00"/>
                          </a:solidFill>
                          <a:latin typeface="Cambria Math" panose="02040503050406030204" pitchFamily="18" charset="0"/>
                        </a:rPr>
                        <m:t>→</m:t>
                      </m:r>
                      <m:sSup>
                        <m:sSupPr>
                          <m:ctrlPr>
                            <a:rPr lang="en-US" altLang="zh-CN" sz="3200" b="1" i="1">
                              <a:solidFill>
                                <a:srgbClr val="FFFF00"/>
                              </a:solidFill>
                              <a:latin typeface="Cambria Math" panose="02040503050406030204" pitchFamily="18" charset="0"/>
                            </a:rPr>
                          </m:ctrlPr>
                        </m:sSupPr>
                        <m:e>
                          <m:r>
                            <a:rPr lang="en-US" altLang="zh-CN" sz="3200" b="1" i="1">
                              <a:solidFill>
                                <a:srgbClr val="FFFF00"/>
                              </a:solidFill>
                              <a:latin typeface="Cambria Math" panose="02040503050406030204" pitchFamily="18" charset="0"/>
                            </a:rPr>
                            <m:t>𝒆</m:t>
                          </m:r>
                        </m:e>
                        <m:sup>
                          <m:r>
                            <a:rPr lang="en-US" altLang="zh-CN" sz="3200" b="1" i="1">
                              <a:solidFill>
                                <a:srgbClr val="FFFF00"/>
                              </a:solidFill>
                              <a:latin typeface="Cambria Math" panose="02040503050406030204" pitchFamily="18" charset="0"/>
                            </a:rPr>
                            <m:t>+</m:t>
                          </m:r>
                        </m:sup>
                      </m:sSup>
                      <m:sSub>
                        <m:sSubPr>
                          <m:ctrlPr>
                            <a:rPr lang="en-US" altLang="zh-CN" sz="3200" b="1" i="1">
                              <a:solidFill>
                                <a:srgbClr val="FFFF00"/>
                              </a:solidFill>
                              <a:latin typeface="Cambria Math" panose="02040503050406030204" pitchFamily="18" charset="0"/>
                            </a:rPr>
                          </m:ctrlPr>
                        </m:sSubPr>
                        <m:e>
                          <m:r>
                            <a:rPr lang="en-US" altLang="zh-CN" sz="3200" b="1" i="1">
                              <a:solidFill>
                                <a:srgbClr val="FFFF00"/>
                              </a:solidFill>
                              <a:latin typeface="Cambria Math" panose="02040503050406030204" pitchFamily="18" charset="0"/>
                            </a:rPr>
                            <m:t>𝝂</m:t>
                          </m:r>
                        </m:e>
                        <m:sub>
                          <m:r>
                            <a:rPr lang="en-US" altLang="zh-CN" sz="3200" b="1" i="1">
                              <a:solidFill>
                                <a:srgbClr val="FFFF00"/>
                              </a:solidFill>
                              <a:latin typeface="Cambria Math" panose="02040503050406030204" pitchFamily="18" charset="0"/>
                            </a:rPr>
                            <m:t>𝒆</m:t>
                          </m:r>
                        </m:sub>
                      </m:sSub>
                      <m:sSub>
                        <m:sSubPr>
                          <m:ctrlPr>
                            <a:rPr lang="en-US" altLang="zh-CN" sz="3200" b="1" i="1">
                              <a:solidFill>
                                <a:srgbClr val="FFFF00"/>
                              </a:solidFill>
                              <a:latin typeface="Cambria Math" panose="02040503050406030204" pitchFamily="18" charset="0"/>
                            </a:rPr>
                          </m:ctrlPr>
                        </m:sSubPr>
                        <m:e>
                          <m:acc>
                            <m:accPr>
                              <m:chr m:val="̅"/>
                              <m:ctrlPr>
                                <a:rPr lang="en-US" altLang="zh-CN" sz="3200" b="1" i="1">
                                  <a:solidFill>
                                    <a:srgbClr val="FFFF00"/>
                                  </a:solidFill>
                                  <a:latin typeface="Cambria Math" panose="02040503050406030204" pitchFamily="18" charset="0"/>
                                </a:rPr>
                              </m:ctrlPr>
                            </m:accPr>
                            <m:e>
                              <m:r>
                                <a:rPr lang="en-US" altLang="zh-CN" sz="3200" b="1" i="1">
                                  <a:solidFill>
                                    <a:srgbClr val="FFFF00"/>
                                  </a:solidFill>
                                  <a:latin typeface="Cambria Math" panose="02040503050406030204" pitchFamily="18" charset="0"/>
                                </a:rPr>
                                <m:t>𝝂</m:t>
                              </m:r>
                            </m:e>
                          </m:acc>
                        </m:e>
                        <m:sub>
                          <m:r>
                            <a:rPr lang="en-US" altLang="zh-CN" sz="3200" b="1" i="1">
                              <a:solidFill>
                                <a:srgbClr val="FFFF00"/>
                              </a:solidFill>
                              <a:latin typeface="Cambria Math" panose="02040503050406030204" pitchFamily="18" charset="0"/>
                            </a:rPr>
                            <m:t>𝝉</m:t>
                          </m:r>
                        </m:sub>
                      </m:sSub>
                    </m:oMath>
                  </m:oMathPara>
                </a14:m>
                <a:endParaRPr lang="ar-AE" sz="2800" dirty="0">
                  <a:latin typeface="Times New Roman" panose="02020603050405020304" pitchFamily="18" charset="0"/>
                  <a:cs typeface="Times New Roman" panose="02020603050405020304" pitchFamily="18" charset="0"/>
                </a:endParaRPr>
              </a:p>
            </p:txBody>
          </p:sp>
        </mc:Choice>
        <mc:Fallback xmlns="">
          <p:sp>
            <p:nvSpPr>
              <p:cNvPr id="4" name="Shape 272">
                <a:extLst>
                  <a:ext uri="{FF2B5EF4-FFF2-40B4-BE49-F238E27FC236}">
                    <a16:creationId xmlns:a16="http://schemas.microsoft.com/office/drawing/2014/main" id="{11A69AF3-6D97-F052-0045-C70E8E436D24}"/>
                  </a:ext>
                </a:extLst>
              </p:cNvPr>
              <p:cNvSpPr>
                <a:spLocks noRot="1" noChangeAspect="1" noMove="1" noResize="1" noEditPoints="1" noAdjustHandles="1" noChangeArrowheads="1" noChangeShapeType="1" noTextEdit="1"/>
              </p:cNvSpPr>
              <p:nvPr/>
            </p:nvSpPr>
            <p:spPr>
              <a:xfrm>
                <a:off x="-21939" y="1028"/>
                <a:ext cx="12213939" cy="584773"/>
              </a:xfrm>
              <a:prstGeom prst="rect">
                <a:avLst/>
              </a:prstGeom>
              <a:blipFill>
                <a:blip r:embed="rId6"/>
                <a:stretch>
                  <a:fillRect t="-12766" b="-29787"/>
                </a:stretch>
              </a:blipFill>
              <a:ln w="12700" cap="flat">
                <a:noFill/>
                <a:miter lim="400000"/>
              </a:ln>
              <a:effectLst/>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DAD27DAC-485A-5403-1054-17D6E7ED7D3C}"/>
                  </a:ext>
                </a:extLst>
              </p:cNvPr>
              <p:cNvSpPr/>
              <p:nvPr/>
            </p:nvSpPr>
            <p:spPr>
              <a:xfrm>
                <a:off x="192991" y="5863908"/>
                <a:ext cx="6096797" cy="47000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a:latin typeface="Cambria Math" panose="02040503050406030204" pitchFamily="18" charset="0"/>
                        </a:rPr>
                        <m:t>𝑩𝒓</m:t>
                      </m:r>
                      <m:d>
                        <m:dPr>
                          <m:ctrlPr>
                            <a:rPr lang="en-US" altLang="zh-CN" sz="2400" b="1" i="1">
                              <a:latin typeface="Cambria Math" panose="02040503050406030204" pitchFamily="18" charset="0"/>
                            </a:rPr>
                          </m:ctrlPr>
                        </m:dPr>
                        <m:e>
                          <m:sSubSup>
                            <m:sSubSupPr>
                              <m:ctrlPr>
                                <a:rPr lang="ar-AE" altLang="zh-CN" sz="2400" b="1" i="1">
                                  <a:latin typeface="Cambria Math" panose="02040503050406030204" pitchFamily="18" charset="0"/>
                                </a:rPr>
                              </m:ctrlPr>
                            </m:sSubSupPr>
                            <m:e>
                              <m:r>
                                <a:rPr lang="ar-AE" altLang="zh-CN" sz="2400" b="1" i="1">
                                  <a:latin typeface="Cambria Math" panose="02040503050406030204" pitchFamily="18" charset="0"/>
                                </a:rPr>
                                <m:t>𝑫</m:t>
                              </m:r>
                            </m:e>
                            <m:sub>
                              <m:r>
                                <a:rPr lang="ar-AE" altLang="zh-CN" sz="2400" b="1" i="1">
                                  <a:latin typeface="Cambria Math" panose="02040503050406030204" pitchFamily="18" charset="0"/>
                                </a:rPr>
                                <m:t>𝒔</m:t>
                              </m:r>
                            </m:sub>
                            <m:sup>
                              <m:r>
                                <a:rPr lang="ar-AE" altLang="zh-CN" sz="2400" i="1">
                                  <a:latin typeface="Cambria Math" panose="02040503050406030204" pitchFamily="18" charset="0"/>
                                </a:rPr>
                                <m:t>+</m:t>
                              </m:r>
                            </m:sup>
                          </m:sSubSup>
                          <m:r>
                            <a:rPr lang="ar-AE" altLang="zh-CN" sz="2400" b="1" i="1">
                              <a:latin typeface="Cambria Math" panose="02040503050406030204" pitchFamily="18" charset="0"/>
                            </a:rPr>
                            <m:t>→</m:t>
                          </m:r>
                          <m:sSup>
                            <m:sSupPr>
                              <m:ctrlPr>
                                <a:rPr lang="ar-AE" altLang="zh-CN" sz="2400" b="1" i="1">
                                  <a:latin typeface="Cambria Math" panose="02040503050406030204" pitchFamily="18" charset="0"/>
                                </a:rPr>
                              </m:ctrlPr>
                            </m:sSupPr>
                            <m:e>
                              <m:r>
                                <a:rPr lang="en-US" altLang="zh-CN" sz="2400" b="1" i="1">
                                  <a:latin typeface="Cambria Math" panose="02040503050406030204" pitchFamily="18" charset="0"/>
                                </a:rPr>
                                <m:t>𝝉</m:t>
                              </m:r>
                            </m:e>
                            <m:sup>
                              <m:r>
                                <a:rPr lang="ar-AE" altLang="zh-CN" sz="2400" b="1" i="1">
                                  <a:latin typeface="Cambria Math" panose="02040503050406030204" pitchFamily="18" charset="0"/>
                                </a:rPr>
                                <m:t>+</m:t>
                              </m:r>
                            </m:sup>
                          </m:sSup>
                          <m:sSub>
                            <m:sSubPr>
                              <m:ctrlPr>
                                <a:rPr lang="ar-AE" altLang="zh-CN" sz="2400" b="1" i="1">
                                  <a:latin typeface="Cambria Math" panose="02040503050406030204" pitchFamily="18" charset="0"/>
                                </a:rPr>
                              </m:ctrlPr>
                            </m:sSubPr>
                            <m:e>
                              <m:r>
                                <a:rPr lang="ar-AE" altLang="zh-CN" sz="2400" b="1" i="1">
                                  <a:latin typeface="Cambria Math" panose="02040503050406030204" pitchFamily="18" charset="0"/>
                                </a:rPr>
                                <m:t>𝝂</m:t>
                              </m:r>
                            </m:e>
                            <m:sub>
                              <m:r>
                                <a:rPr lang="en-US" altLang="zh-CN" sz="2400" b="1" i="1">
                                  <a:latin typeface="Cambria Math" panose="02040503050406030204" pitchFamily="18" charset="0"/>
                                </a:rPr>
                                <m:t>𝝉</m:t>
                              </m:r>
                            </m:sub>
                          </m:sSub>
                        </m:e>
                      </m:d>
                      <m:r>
                        <a:rPr lang="en-US" altLang="zh-CN" sz="2400">
                          <a:latin typeface="Cambria Math" panose="02040503050406030204" pitchFamily="18" charset="0"/>
                        </a:rPr>
                        <m:t>=</m:t>
                      </m:r>
                      <m:d>
                        <m:dPr>
                          <m:ctrlPr>
                            <a:rPr lang="en-US" altLang="zh-CN" sz="2400" b="1" i="1">
                              <a:latin typeface="Cambria Math" panose="02040503050406030204" pitchFamily="18" charset="0"/>
                            </a:rPr>
                          </m:ctrlPr>
                        </m:dPr>
                        <m:e>
                          <m:r>
                            <a:rPr lang="en-US" altLang="zh-CN" sz="2400" b="1">
                              <a:latin typeface="Cambria Math" panose="02040503050406030204" pitchFamily="18" charset="0"/>
                            </a:rPr>
                            <m:t>𝟓</m:t>
                          </m:r>
                          <m:r>
                            <a:rPr lang="en-US" altLang="zh-CN" sz="2400" b="1">
                              <a:latin typeface="Cambria Math" panose="02040503050406030204" pitchFamily="18" charset="0"/>
                            </a:rPr>
                            <m:t>.</m:t>
                          </m:r>
                          <m:r>
                            <a:rPr lang="en-US" altLang="zh-CN" sz="2400" b="1">
                              <a:latin typeface="Cambria Math" panose="02040503050406030204" pitchFamily="18" charset="0"/>
                            </a:rPr>
                            <m:t>𝟒𝟗</m:t>
                          </m:r>
                          <m:r>
                            <a:rPr lang="en-US" altLang="zh-CN" sz="2400" b="1">
                              <a:latin typeface="Cambria Math" panose="02040503050406030204" pitchFamily="18" charset="0"/>
                            </a:rPr>
                            <m:t>±</m:t>
                          </m:r>
                          <m:sSub>
                            <m:sSubPr>
                              <m:ctrlPr>
                                <a:rPr lang="en-US" altLang="zh-CN" sz="2400" b="1" i="1">
                                  <a:latin typeface="Cambria Math" panose="02040503050406030204" pitchFamily="18" charset="0"/>
                                </a:rPr>
                              </m:ctrlPr>
                            </m:sSubPr>
                            <m:e>
                              <m:r>
                                <a:rPr lang="en-US" altLang="zh-CN" sz="2400" b="1">
                                  <a:latin typeface="Cambria Math" panose="02040503050406030204" pitchFamily="18" charset="0"/>
                                </a:rPr>
                                <m:t>𝟎</m:t>
                              </m:r>
                              <m:r>
                                <a:rPr lang="en-US" altLang="zh-CN" sz="2400" b="1">
                                  <a:latin typeface="Cambria Math" panose="02040503050406030204" pitchFamily="18" charset="0"/>
                                </a:rPr>
                                <m:t>.</m:t>
                              </m:r>
                              <m:r>
                                <a:rPr lang="en-US" altLang="zh-CN" sz="2400" b="1">
                                  <a:latin typeface="Cambria Math" panose="02040503050406030204" pitchFamily="18" charset="0"/>
                                </a:rPr>
                                <m:t>𝟎𝟕</m:t>
                              </m:r>
                            </m:e>
                            <m:sub>
                              <m:r>
                                <a:rPr lang="en-US" altLang="zh-CN" sz="2400" b="1">
                                  <a:latin typeface="Cambria Math" panose="02040503050406030204" pitchFamily="18" charset="0"/>
                                </a:rPr>
                                <m:t>𝐬𝐭𝐚𝐭</m:t>
                              </m:r>
                              <m:r>
                                <a:rPr lang="en-US" altLang="zh-CN" sz="2400" b="1">
                                  <a:latin typeface="Cambria Math" panose="02040503050406030204" pitchFamily="18" charset="0"/>
                                </a:rPr>
                                <m:t>.</m:t>
                              </m:r>
                            </m:sub>
                          </m:sSub>
                        </m:e>
                      </m:d>
                      <m:r>
                        <a:rPr lang="en-US" altLang="zh-CN" sz="2400" b="1" i="1">
                          <a:latin typeface="Cambria Math" panose="02040503050406030204" pitchFamily="18" charset="0"/>
                        </a:rPr>
                        <m:t>×</m:t>
                      </m:r>
                      <m:r>
                        <a:rPr lang="en-US" altLang="zh-CN" sz="2400" b="1" i="1">
                          <a:latin typeface="Cambria Math" panose="02040503050406030204" pitchFamily="18" charset="0"/>
                        </a:rPr>
                        <m:t>𝟏</m:t>
                      </m:r>
                      <m:sSup>
                        <m:sSupPr>
                          <m:ctrlPr>
                            <a:rPr lang="en-US" altLang="zh-CN" sz="2400" b="1" i="1">
                              <a:latin typeface="Cambria Math" panose="02040503050406030204" pitchFamily="18" charset="0"/>
                            </a:rPr>
                          </m:ctrlPr>
                        </m:sSupPr>
                        <m:e>
                          <m:r>
                            <a:rPr lang="en-US" altLang="zh-CN" sz="2400" b="1" i="1">
                              <a:latin typeface="Cambria Math" panose="02040503050406030204" pitchFamily="18" charset="0"/>
                            </a:rPr>
                            <m:t>𝟎</m:t>
                          </m:r>
                        </m:e>
                        <m:sup>
                          <m:r>
                            <a:rPr lang="en-US" altLang="zh-CN" sz="2400" b="1" i="1">
                              <a:latin typeface="Cambria Math" panose="02040503050406030204" pitchFamily="18" charset="0"/>
                            </a:rPr>
                            <m:t>−</m:t>
                          </m:r>
                          <m:r>
                            <a:rPr lang="en-US" altLang="zh-CN" sz="2400" b="1" i="1">
                              <a:latin typeface="Cambria Math" panose="02040503050406030204" pitchFamily="18" charset="0"/>
                            </a:rPr>
                            <m:t>𝟐</m:t>
                          </m:r>
                        </m:sup>
                      </m:sSup>
                    </m:oMath>
                  </m:oMathPara>
                </a14:m>
                <a:endParaRPr lang="zh-CN" altLang="en-US" sz="2400" b="1" dirty="0"/>
              </a:p>
            </p:txBody>
          </p:sp>
        </mc:Choice>
        <mc:Fallback xmlns="">
          <p:sp>
            <p:nvSpPr>
              <p:cNvPr id="5" name="矩形 4">
                <a:extLst>
                  <a:ext uri="{FF2B5EF4-FFF2-40B4-BE49-F238E27FC236}">
                    <a16:creationId xmlns:a16="http://schemas.microsoft.com/office/drawing/2014/main" id="{DAD27DAC-485A-5403-1054-17D6E7ED7D3C}"/>
                  </a:ext>
                </a:extLst>
              </p:cNvPr>
              <p:cNvSpPr>
                <a:spLocks noRot="1" noChangeAspect="1" noMove="1" noResize="1" noEditPoints="1" noAdjustHandles="1" noChangeArrowheads="1" noChangeShapeType="1" noTextEdit="1"/>
              </p:cNvSpPr>
              <p:nvPr/>
            </p:nvSpPr>
            <p:spPr>
              <a:xfrm>
                <a:off x="192991" y="5863908"/>
                <a:ext cx="6096797" cy="470000"/>
              </a:xfrm>
              <a:prstGeom prst="rect">
                <a:avLst/>
              </a:prstGeom>
              <a:blipFill>
                <a:blip r:embed="rId7"/>
                <a:stretch>
                  <a:fillRect b="-2632"/>
                </a:stretch>
              </a:blipFill>
            </p:spPr>
            <p:txBody>
              <a:bodyPr/>
              <a:lstStyle/>
              <a:p>
                <a:r>
                  <a:rPr lang="zh-CN" altLang="en-US">
                    <a:noFill/>
                  </a:rPr>
                  <a:t> </a:t>
                </a:r>
              </a:p>
            </p:txBody>
          </p:sp>
        </mc:Fallback>
      </mc:AlternateContent>
      <p:sp>
        <p:nvSpPr>
          <p:cNvPr id="6" name="椭圆 5">
            <a:extLst>
              <a:ext uri="{FF2B5EF4-FFF2-40B4-BE49-F238E27FC236}">
                <a16:creationId xmlns:a16="http://schemas.microsoft.com/office/drawing/2014/main" id="{90BA2B57-F006-A40E-6B17-4B1868C5EF4C}"/>
              </a:ext>
            </a:extLst>
          </p:cNvPr>
          <p:cNvSpPr/>
          <p:nvPr/>
        </p:nvSpPr>
        <p:spPr>
          <a:xfrm>
            <a:off x="6476543" y="636229"/>
            <a:ext cx="316823" cy="326944"/>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E7A8947A-6D79-AD62-E1FB-6D159749F18E}"/>
              </a:ext>
            </a:extLst>
          </p:cNvPr>
          <p:cNvSpPr/>
          <p:nvPr/>
        </p:nvSpPr>
        <p:spPr>
          <a:xfrm>
            <a:off x="4826111" y="585802"/>
            <a:ext cx="1306607" cy="830997"/>
          </a:xfrm>
          <a:prstGeom prst="rect">
            <a:avLst/>
          </a:prstGeom>
          <a:ln>
            <a:noFill/>
          </a:ln>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Signal peak</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9" name="直接箭头连接符 17">
            <a:extLst>
              <a:ext uri="{FF2B5EF4-FFF2-40B4-BE49-F238E27FC236}">
                <a16:creationId xmlns:a16="http://schemas.microsoft.com/office/drawing/2014/main" id="{6EBC9D32-545D-349A-38BC-58613CC67673}"/>
              </a:ext>
            </a:extLst>
          </p:cNvPr>
          <p:cNvCxnSpPr>
            <a:cxnSpLocks/>
          </p:cNvCxnSpPr>
          <p:nvPr/>
        </p:nvCxnSpPr>
        <p:spPr>
          <a:xfrm flipH="1" flipV="1">
            <a:off x="5812251" y="791722"/>
            <a:ext cx="545560" cy="17252"/>
          </a:xfrm>
          <a:prstGeom prst="straightConnector1">
            <a:avLst/>
          </a:prstGeom>
          <a:ln w="38100">
            <a:solidFill>
              <a:srgbClr val="FF26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984A506D-E8C8-EE3E-9CEE-EE711451E93D}"/>
              </a:ext>
            </a:extLst>
          </p:cNvPr>
          <p:cNvPicPr>
            <a:picLocks noChangeAspect="1"/>
          </p:cNvPicPr>
          <p:nvPr/>
        </p:nvPicPr>
        <p:blipFill>
          <a:blip r:embed="rId8"/>
          <a:stretch>
            <a:fillRect/>
          </a:stretch>
        </p:blipFill>
        <p:spPr>
          <a:xfrm>
            <a:off x="9982200" y="4977973"/>
            <a:ext cx="2057349" cy="1142411"/>
          </a:xfrm>
          <a:prstGeom prst="rect">
            <a:avLst/>
          </a:prstGeom>
        </p:spPr>
      </p:pic>
      <p:sp>
        <p:nvSpPr>
          <p:cNvPr id="10" name="文本框 9">
            <a:extLst>
              <a:ext uri="{FF2B5EF4-FFF2-40B4-BE49-F238E27FC236}">
                <a16:creationId xmlns:a16="http://schemas.microsoft.com/office/drawing/2014/main" id="{CE914BCE-603E-34D3-5FF5-DAD3CF9892CC}"/>
              </a:ext>
            </a:extLst>
          </p:cNvPr>
          <p:cNvSpPr txBox="1"/>
          <p:nvPr/>
        </p:nvSpPr>
        <p:spPr>
          <a:xfrm>
            <a:off x="9982200" y="6123989"/>
            <a:ext cx="2326832"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310</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dirty="0"/>
          </a:p>
        </p:txBody>
      </p:sp>
    </p:spTree>
    <p:extLst>
      <p:ext uri="{BB962C8B-B14F-4D97-AF65-F5344CB8AC3E}">
        <p14:creationId xmlns:p14="http://schemas.microsoft.com/office/powerpoint/2010/main" val="191928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FCB040-6A4D-A3CE-2B12-2B6E8728A346}"/>
              </a:ext>
            </a:extLst>
          </p:cNvPr>
          <p:cNvPicPr>
            <a:picLocks noChangeAspect="1"/>
          </p:cNvPicPr>
          <p:nvPr/>
        </p:nvPicPr>
        <p:blipFill>
          <a:blip r:embed="rId2"/>
          <a:stretch>
            <a:fillRect/>
          </a:stretch>
        </p:blipFill>
        <p:spPr>
          <a:xfrm>
            <a:off x="4501845" y="1133878"/>
            <a:ext cx="7556044" cy="5315685"/>
          </a:xfrm>
          <a:prstGeom prst="rect">
            <a:avLst/>
          </a:prstGeom>
        </p:spPr>
      </p:pic>
      <p:sp>
        <p:nvSpPr>
          <p:cNvPr id="2" name="灯片编号占位符 1">
            <a:extLst>
              <a:ext uri="{FF2B5EF4-FFF2-40B4-BE49-F238E27FC236}">
                <a16:creationId xmlns:a16="http://schemas.microsoft.com/office/drawing/2014/main" id="{4AAADA83-A068-1B4B-A9DD-DEC278668991}"/>
              </a:ext>
            </a:extLst>
          </p:cNvPr>
          <p:cNvSpPr>
            <a:spLocks noGrp="1"/>
          </p:cNvSpPr>
          <p:nvPr>
            <p:ph type="sldNum" sz="quarter" idx="12"/>
          </p:nvPr>
        </p:nvSpPr>
        <p:spPr/>
        <p:txBody>
          <a:bodyPr/>
          <a:lstStyle/>
          <a:p>
            <a:fld id="{EE9F59AE-630A-460B-A6BC-38F7F70D14DE}" type="slidenum">
              <a:rPr lang="zh-CN" altLang="en-US" smtClean="0"/>
              <a:t>17</a:t>
            </a:fld>
            <a:endParaRPr lang="zh-CN" altLang="en-US"/>
          </a:p>
        </p:txBody>
      </p:sp>
      <p:sp>
        <p:nvSpPr>
          <p:cNvPr id="3" name="矩形 2">
            <a:extLst>
              <a:ext uri="{FF2B5EF4-FFF2-40B4-BE49-F238E27FC236}">
                <a16:creationId xmlns:a16="http://schemas.microsoft.com/office/drawing/2014/main" id="{59F3C92E-9242-2789-BD59-3002525C2614}"/>
              </a:ext>
            </a:extLst>
          </p:cNvPr>
          <p:cNvSpPr/>
          <p:nvPr/>
        </p:nvSpPr>
        <p:spPr>
          <a:xfrm>
            <a:off x="92893" y="136524"/>
            <a:ext cx="9724572" cy="48683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a:solidFill>
                  <a:srgbClr val="0000FF"/>
                </a:solidFill>
                <a:latin typeface="Times New Roman" panose="02020603050405020304" pitchFamily="18" charset="0"/>
                <a:cs typeface="Times New Roman" panose="02020603050405020304" pitchFamily="18" charset="0"/>
              </a:rPr>
              <a:t>Optimizations of detector response</a:t>
            </a:r>
            <a:endParaRPr lang="zh-CN" altLang="en-US" sz="3200" b="1" dirty="0">
              <a:solidFill>
                <a:srgbClr val="0000FF"/>
              </a:solidFill>
              <a:latin typeface="Times New Roman" panose="02020603050405020304" pitchFamily="18" charset="0"/>
              <a:cs typeface="Times New Roman" panose="02020603050405020304" pitchFamily="18" charset="0"/>
            </a:endParaRPr>
          </a:p>
        </p:txBody>
      </p:sp>
      <p:cxnSp>
        <p:nvCxnSpPr>
          <p:cNvPr id="4" name="直线连接符 3">
            <a:extLst>
              <a:ext uri="{FF2B5EF4-FFF2-40B4-BE49-F238E27FC236}">
                <a16:creationId xmlns:a16="http://schemas.microsoft.com/office/drawing/2014/main" id="{EE52CA4C-3287-99A8-1867-4676563865E4}"/>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816442B6-6080-9B36-81CA-3132F8A00B85}"/>
                  </a:ext>
                </a:extLst>
              </p:cNvPr>
              <p:cNvSpPr/>
              <p:nvPr/>
            </p:nvSpPr>
            <p:spPr>
              <a:xfrm>
                <a:off x="92892" y="3977819"/>
                <a:ext cx="4755755" cy="2269660"/>
              </a:xfrm>
              <a:prstGeom prst="rect">
                <a:avLst/>
              </a:prstGeom>
              <a:noFill/>
            </p:spPr>
            <p:txBody>
              <a:bodyPr wrap="square">
                <a:spAutoFit/>
              </a:bodyPr>
              <a:lstStyle/>
              <a:p>
                <a:pPr>
                  <a:lnSpc>
                    <a:spcPct val="120000"/>
                  </a:lnSpc>
                </a:pPr>
                <a:r>
                  <a:rPr lang="en-US" altLang="zh-CN" sz="2400" b="1" dirty="0">
                    <a:latin typeface="Times New Roman" panose="02020603050405020304" pitchFamily="18" charset="0"/>
                    <a:cs typeface="Times New Roman" panose="02020603050405020304" pitchFamily="18" charset="0"/>
                  </a:rPr>
                  <a:t>Optimization results:</a:t>
                </a:r>
              </a:p>
              <a:p>
                <a:pPr marL="380990" indent="-380990">
                  <a:lnSpc>
                    <a:spcPct val="120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 reconstruction efficiencies: </a:t>
                </a:r>
              </a:p>
              <a:p>
                <a:pPr>
                  <a:lnSpc>
                    <a:spcPct val="120000"/>
                  </a:lnSpc>
                </a:pPr>
                <a:r>
                  <a:rPr lang="en-US" altLang="zh-CN" sz="2400" b="1" dirty="0">
                    <a:solidFill>
                      <a:srgbClr val="FF0000"/>
                    </a:solidFill>
                    <a:latin typeface="Times New Roman" panose="02020603050405020304" pitchFamily="18" charset="0"/>
                    <a:cs typeface="Times New Roman" panose="02020603050405020304" pitchFamily="18" charset="0"/>
                  </a:rPr>
                  <a:t>     10%↑</a:t>
                </a:r>
                <a:r>
                  <a:rPr lang="en-US" altLang="zh-CN" sz="2400" b="1" dirty="0">
                    <a:latin typeface="Times New Roman" panose="02020603050405020304" pitchFamily="18" charset="0"/>
                    <a:cs typeface="Times New Roman" panose="02020603050405020304" pitchFamily="18" charset="0"/>
                  </a:rPr>
                  <a:t>; </a:t>
                </a:r>
              </a:p>
              <a:p>
                <a:pPr marL="380990" indent="-380990">
                  <a:lnSpc>
                    <a:spcPct val="120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misidentification rate (</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𝝅</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𝑲</m:t>
                    </m:r>
                  </m:oMath>
                </a14:m>
                <a:r>
                  <a:rPr lang="en-US" altLang="zh-CN" sz="2400" b="1" dirty="0">
                    <a:latin typeface="Times New Roman" panose="02020603050405020304" pitchFamily="18" charset="0"/>
                    <a:cs typeface="Times New Roman" panose="02020603050405020304" pitchFamily="18" charset="0"/>
                  </a:rPr>
                  <a:t>): </a:t>
                </a:r>
              </a:p>
              <a:p>
                <a:pPr>
                  <a:lnSpc>
                    <a:spcPct val="120000"/>
                  </a:lnSpc>
                </a:pPr>
                <a:r>
                  <a:rPr lang="en-US" altLang="zh-CN" sz="2400" b="1" dirty="0">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1.0% at 1 GeV/</a:t>
                </a:r>
                <a:r>
                  <a:rPr lang="en-US" altLang="zh-CN" sz="2400" b="1" i="1" dirty="0">
                    <a:solidFill>
                      <a:srgbClr val="FF0000"/>
                    </a:solidFill>
                    <a:latin typeface="Times New Roman" panose="02020603050405020304" pitchFamily="18" charset="0"/>
                    <a:cs typeface="Times New Roman" panose="02020603050405020304" pitchFamily="18" charset="0"/>
                  </a:rPr>
                  <a:t>c</a:t>
                </a:r>
                <a:r>
                  <a:rPr lang="en-US" altLang="zh-CN" sz="2400" b="1" i="1" dirty="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816442B6-6080-9B36-81CA-3132F8A00B85}"/>
                  </a:ext>
                </a:extLst>
              </p:cNvPr>
              <p:cNvSpPr>
                <a:spLocks noRot="1" noChangeAspect="1" noMove="1" noResize="1" noEditPoints="1" noAdjustHandles="1" noChangeArrowheads="1" noChangeShapeType="1" noTextEdit="1"/>
              </p:cNvSpPr>
              <p:nvPr/>
            </p:nvSpPr>
            <p:spPr>
              <a:xfrm>
                <a:off x="92892" y="3977819"/>
                <a:ext cx="4755755" cy="2269660"/>
              </a:xfrm>
              <a:prstGeom prst="rect">
                <a:avLst/>
              </a:prstGeom>
              <a:blipFill>
                <a:blip r:embed="rId3"/>
                <a:stretch>
                  <a:fillRect l="-1867" t="-556" b="-5000"/>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ADCAF7C8-6AC0-3A92-0304-FE251F181687}"/>
              </a:ext>
            </a:extLst>
          </p:cNvPr>
          <p:cNvSpPr/>
          <p:nvPr/>
        </p:nvSpPr>
        <p:spPr>
          <a:xfrm>
            <a:off x="92892" y="1066819"/>
            <a:ext cx="4230624" cy="2712859"/>
          </a:xfrm>
          <a:prstGeom prst="rect">
            <a:avLst/>
          </a:prstGeom>
          <a:noFill/>
        </p:spPr>
        <p:txBody>
          <a:bodyPr wrap="square">
            <a:spAutoFit/>
          </a:bodyPr>
          <a:lstStyle/>
          <a:p>
            <a:pPr marL="380990" indent="-380990">
              <a:lnSpc>
                <a:spcPct val="120000"/>
              </a:lnSpc>
              <a:buFont typeface="Wingdings" pitchFamily="2" charset="2"/>
              <a:buChar char="Ø"/>
            </a:pPr>
            <a:r>
              <a:rPr lang="en-US" altLang="zh-CN" sz="2400" b="1" dirty="0">
                <a:latin typeface="Times New Roman" panose="02020603050405020304" pitchFamily="18" charset="0"/>
                <a:cs typeface="Times New Roman" panose="02020603050405020304" pitchFamily="18" charset="0"/>
              </a:rPr>
              <a:t>The parameters can be adjusted flexibly by a scale factor; </a:t>
            </a:r>
          </a:p>
          <a:p>
            <a:pPr marL="380990" indent="-380990">
              <a:lnSpc>
                <a:spcPct val="120000"/>
              </a:lnSpc>
              <a:buFont typeface="Wingdings" pitchFamily="2" charset="2"/>
              <a:buChar char="Ø"/>
            </a:pPr>
            <a:r>
              <a:rPr lang="en-US" altLang="zh-CN" sz="2400" b="1" dirty="0">
                <a:latin typeface="Times New Roman" panose="02020603050405020304" pitchFamily="18" charset="0"/>
                <a:cs typeface="Times New Roman" panose="02020603050405020304" pitchFamily="18" charset="0"/>
              </a:rPr>
              <a:t>Check the change on the single tag efficiency with the parameters;</a:t>
            </a:r>
            <a:endParaRPr lang="zh-CN" altLang="en-US" sz="24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B989AC3-5960-D293-225D-43D23C0DAFE5}"/>
              </a:ext>
            </a:extLst>
          </p:cNvPr>
          <p:cNvSpPr txBox="1"/>
          <p:nvPr/>
        </p:nvSpPr>
        <p:spPr>
          <a:xfrm>
            <a:off x="9982200" y="332124"/>
            <a:ext cx="2326832"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310</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dirty="0"/>
          </a:p>
        </p:txBody>
      </p:sp>
    </p:spTree>
    <p:extLst>
      <p:ext uri="{BB962C8B-B14F-4D97-AF65-F5344CB8AC3E}">
        <p14:creationId xmlns:p14="http://schemas.microsoft.com/office/powerpoint/2010/main" val="64993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B227636-CE71-964A-99BF-362945FDF668}"/>
              </a:ext>
            </a:extLst>
          </p:cNvPr>
          <p:cNvSpPr>
            <a:spLocks noGrp="1"/>
          </p:cNvSpPr>
          <p:nvPr>
            <p:ph type="sldNum" sz="quarter" idx="12"/>
          </p:nvPr>
        </p:nvSpPr>
        <p:spPr/>
        <p:txBody>
          <a:bodyPr/>
          <a:lstStyle/>
          <a:p>
            <a:fld id="{EE9F59AE-630A-460B-A6BC-38F7F70D14DE}" type="slidenum">
              <a:rPr lang="zh-CN" altLang="en-US" smtClean="0"/>
              <a:t>18</a:t>
            </a:fld>
            <a:endParaRPr lang="zh-CN" altLang="en-US"/>
          </a:p>
        </p:txBody>
      </p:sp>
      <mc:AlternateContent xmlns:mc="http://schemas.openxmlformats.org/markup-compatibility/2006" xmlns:a14="http://schemas.microsoft.com/office/drawing/2010/main">
        <mc:Choice Requires="a14">
          <p:graphicFrame>
            <p:nvGraphicFramePr>
              <p:cNvPr id="6" name="表格 6">
                <a:extLst>
                  <a:ext uri="{FF2B5EF4-FFF2-40B4-BE49-F238E27FC236}">
                    <a16:creationId xmlns:a16="http://schemas.microsoft.com/office/drawing/2014/main" id="{0B8F8395-D534-D749-BEED-38AE8AA1C7C0}"/>
                  </a:ext>
                </a:extLst>
              </p:cNvPr>
              <p:cNvGraphicFramePr>
                <a:graphicFrameLocks noGrp="1"/>
              </p:cNvGraphicFramePr>
              <p:nvPr/>
            </p:nvGraphicFramePr>
            <p:xfrm>
              <a:off x="220410" y="942229"/>
              <a:ext cx="11825285" cy="1667951"/>
            </p:xfrm>
            <a:graphic>
              <a:graphicData uri="http://schemas.openxmlformats.org/drawingml/2006/table">
                <a:tbl>
                  <a:tblPr firstRow="1" bandRow="1">
                    <a:tableStyleId>{5C22544A-7EE6-4342-B048-85BDC9FD1C3A}</a:tableStyleId>
                  </a:tblPr>
                  <a:tblGrid>
                    <a:gridCol w="3198956">
                      <a:extLst>
                        <a:ext uri="{9D8B030D-6E8A-4147-A177-3AD203B41FA5}">
                          <a16:colId xmlns:a16="http://schemas.microsoft.com/office/drawing/2014/main" val="1221699083"/>
                        </a:ext>
                      </a:extLst>
                    </a:gridCol>
                    <a:gridCol w="2332497">
                      <a:extLst>
                        <a:ext uri="{9D8B030D-6E8A-4147-A177-3AD203B41FA5}">
                          <a16:colId xmlns:a16="http://schemas.microsoft.com/office/drawing/2014/main" val="89511895"/>
                        </a:ext>
                      </a:extLst>
                    </a:gridCol>
                    <a:gridCol w="3037211">
                      <a:extLst>
                        <a:ext uri="{9D8B030D-6E8A-4147-A177-3AD203B41FA5}">
                          <a16:colId xmlns:a16="http://schemas.microsoft.com/office/drawing/2014/main" val="739693146"/>
                        </a:ext>
                      </a:extLst>
                    </a:gridCol>
                    <a:gridCol w="3256621">
                      <a:extLst>
                        <a:ext uri="{9D8B030D-6E8A-4147-A177-3AD203B41FA5}">
                          <a16:colId xmlns:a16="http://schemas.microsoft.com/office/drawing/2014/main" val="922310592"/>
                        </a:ext>
                      </a:extLst>
                    </a:gridCol>
                  </a:tblGrid>
                  <a:tr h="423927">
                    <a:tc>
                      <a:txBody>
                        <a:bodyPr/>
                        <a:lstStyle/>
                        <a:p>
                          <a:r>
                            <a:rPr lang="en-US" altLang="zh-CN" sz="2100" b="1" dirty="0">
                              <a:solidFill>
                                <a:srgbClr val="FFFF00"/>
                              </a:solidFill>
                              <a:latin typeface="Times New Roman" panose="02020603050405020304" pitchFamily="18" charset="0"/>
                              <a:cs typeface="Times New Roman" panose="02020603050405020304" pitchFamily="18" charset="0"/>
                            </a:rPr>
                            <a:t>Luminosity (a</a:t>
                          </a:r>
                          <a14:m>
                            <m:oMath xmlns:m="http://schemas.openxmlformats.org/officeDocument/2006/math">
                              <m:sSup>
                                <m:sSupPr>
                                  <m:ctrlPr>
                                    <a:rPr lang="en-US" altLang="zh-CN" sz="2100" b="1" i="1" smtClean="0">
                                      <a:solidFill>
                                        <a:srgbClr val="FFFF00"/>
                                      </a:solidFill>
                                      <a:latin typeface="Cambria Math" panose="02040503050406030204" pitchFamily="18" charset="0"/>
                                    </a:rPr>
                                  </m:ctrlPr>
                                </m:sSupPr>
                                <m:e>
                                  <m:r>
                                    <a:rPr lang="en-US" altLang="zh-CN" sz="2100" b="1" i="0" smtClean="0">
                                      <a:solidFill>
                                        <a:srgbClr val="FFFF00"/>
                                      </a:solidFill>
                                      <a:latin typeface="Cambria Math" panose="02040503050406030204" pitchFamily="18" charset="0"/>
                                    </a:rPr>
                                    <m:t>𝐛</m:t>
                                  </m:r>
                                </m:e>
                                <m:sup>
                                  <m:r>
                                    <a:rPr lang="en-US" altLang="zh-CN" sz="2100" b="1" i="0" smtClean="0">
                                      <a:solidFill>
                                        <a:srgbClr val="FFFF00"/>
                                      </a:solidFill>
                                      <a:latin typeface="Cambria Math" panose="02040503050406030204" pitchFamily="18" charset="0"/>
                                    </a:rPr>
                                    <m:t>−</m:t>
                                  </m:r>
                                  <m:r>
                                    <a:rPr lang="en-US" altLang="zh-CN" sz="2100" b="1" i="0" smtClean="0">
                                      <a:solidFill>
                                        <a:srgbClr val="FFFF00"/>
                                      </a:solidFill>
                                      <a:latin typeface="Cambria Math" panose="02040503050406030204" pitchFamily="18" charset="0"/>
                                    </a:rPr>
                                    <m:t>𝟏</m:t>
                                  </m:r>
                                </m:sup>
                              </m:sSup>
                            </m:oMath>
                          </a14:m>
                          <a:r>
                            <a:rPr lang="en-US" altLang="zh-CN" sz="2100" b="1" dirty="0">
                              <a:solidFill>
                                <a:srgbClr val="FFFF00"/>
                              </a:solidFill>
                              <a:latin typeface="Times New Roman" panose="02020603050405020304" pitchFamily="18" charset="0"/>
                              <a:cs typeface="Times New Roman" panose="02020603050405020304" pitchFamily="18" charset="0"/>
                            </a:rPr>
                            <a:t>)</a:t>
                          </a:r>
                          <a:endParaRPr lang="zh-CN" altLang="en-US" sz="2100" b="1" dirty="0">
                            <a:solidFill>
                              <a:srgbClr val="FFFF00"/>
                            </a:solidFill>
                            <a:latin typeface="Times New Roman" panose="02020603050405020304" pitchFamily="18" charset="0"/>
                            <a:cs typeface="Times New Roman" panose="02020603050405020304" pitchFamily="18" charset="0"/>
                          </a:endParaRPr>
                        </a:p>
                      </a:txBody>
                      <a:tcP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gridSpan="2">
                      <a:txBody>
                        <a:bodyPr/>
                        <a:lstStyle/>
                        <a:p>
                          <a:pPr algn="ctr"/>
                          <a:r>
                            <a:rPr lang="en-US" altLang="zh-CN" sz="2100" b="1" dirty="0">
                              <a:solidFill>
                                <a:srgbClr val="FFFF00"/>
                              </a:solidFill>
                              <a:latin typeface="Times New Roman" panose="02020603050405020304" pitchFamily="18" charset="0"/>
                              <a:cs typeface="Times New Roman" panose="02020603050405020304" pitchFamily="18" charset="0"/>
                            </a:rPr>
                            <a:t>0.1 </a:t>
                          </a:r>
                          <a:endParaRPr lang="zh-CN" altLang="en-US" sz="2100" b="1" dirty="0">
                            <a:solidFill>
                              <a:srgbClr val="FFFF00"/>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FFFF00"/>
                              </a:solidFill>
                              <a:latin typeface="Times New Roman" panose="02020603050405020304" pitchFamily="18" charset="0"/>
                              <a:cs typeface="Times New Roman" panose="02020603050405020304" pitchFamily="18" charset="0"/>
                            </a:rPr>
                            <a:t> 1 </a:t>
                          </a:r>
                          <a:endParaRPr lang="zh-CN" altLang="en-US" sz="2100" b="1" dirty="0">
                            <a:solidFill>
                              <a:srgbClr val="FFFF00"/>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598113948"/>
                      </a:ext>
                    </a:extLst>
                  </a:tr>
                  <a:tr h="416560">
                    <a:tc>
                      <a:txBody>
                        <a:bodyPr/>
                        <a:lstStyle/>
                        <a:p>
                          <a:r>
                            <a:rPr lang="en-US" altLang="zh-CN" sz="2100" b="1" dirty="0">
                              <a:latin typeface="Times New Roman" panose="02020603050405020304" pitchFamily="18" charset="0"/>
                              <a:cs typeface="Times New Roman" panose="02020603050405020304" pitchFamily="18" charset="0"/>
                            </a:rPr>
                            <a:t>Optimization</a:t>
                          </a:r>
                          <a:endParaRPr lang="zh-CN" altLang="en-US" sz="2100" b="1" dirty="0">
                            <a:latin typeface="Times New Roman" panose="02020603050405020304" pitchFamily="18" charset="0"/>
                            <a:cs typeface="Times New Roman" panose="02020603050405020304" pitchFamily="18" charset="0"/>
                          </a:endParaRPr>
                        </a:p>
                      </a:txBody>
                      <a:tcP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0432FF"/>
                              </a:solidFill>
                              <a:latin typeface="Times New Roman" panose="02020603050405020304" pitchFamily="18" charset="0"/>
                              <a:cs typeface="Times New Roman" panose="02020603050405020304" pitchFamily="18" charset="0"/>
                            </a:rPr>
                            <a:t>without</a:t>
                          </a:r>
                          <a:endParaRPr lang="zh-CN" altLang="en-US" sz="2100" b="1" dirty="0">
                            <a:solidFill>
                              <a:srgbClr val="0432FF"/>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FF0000"/>
                              </a:solidFill>
                              <a:latin typeface="Times New Roman" panose="02020603050405020304" pitchFamily="18" charset="0"/>
                              <a:cs typeface="Times New Roman" panose="02020603050405020304" pitchFamily="18" charset="0"/>
                            </a:rPr>
                            <a:t>with</a:t>
                          </a:r>
                          <a:endParaRPr lang="zh-CN" altLang="en-US" sz="2100" b="1" dirty="0">
                            <a:solidFill>
                              <a:srgbClr val="FF000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FF0000"/>
                              </a:solidFill>
                              <a:latin typeface="Times New Roman" panose="02020603050405020304" pitchFamily="18" charset="0"/>
                              <a:cs typeface="Times New Roman" panose="02020603050405020304" pitchFamily="18" charset="0"/>
                            </a:rPr>
                            <a:t>with</a:t>
                          </a:r>
                          <a:endParaRPr lang="zh-CN" altLang="en-US" sz="2100" b="1" dirty="0">
                            <a:solidFill>
                              <a:srgbClr val="FF000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314727"/>
                      </a:ext>
                    </a:extLst>
                  </a:tr>
                  <a:tr h="827464">
                    <a:tc>
                      <a:txBody>
                        <a:bodyPr/>
                        <a:lstStyle/>
                        <a:p>
                          <a14:m>
                            <m:oMath xmlns:m="http://schemas.openxmlformats.org/officeDocument/2006/math">
                              <m:r>
                                <a:rPr lang="en-US" altLang="zh-CN" sz="2100" b="1" i="0" smtClean="0">
                                  <a:solidFill>
                                    <a:schemeClr val="tx1"/>
                                  </a:solidFill>
                                  <a:latin typeface="Cambria Math" panose="02040503050406030204" pitchFamily="18" charset="0"/>
                                </a:rPr>
                                <m:t>𝐁</m:t>
                              </m:r>
                              <m:r>
                                <a:rPr lang="en-US" altLang="zh-CN" sz="2100" b="1" i="1" smtClean="0">
                                  <a:solidFill>
                                    <a:schemeClr val="tx1"/>
                                  </a:solidFill>
                                  <a:latin typeface="Cambria Math" panose="02040503050406030204" pitchFamily="18" charset="0"/>
                                </a:rPr>
                                <m:t>𝒓</m:t>
                              </m:r>
                              <m:d>
                                <m:dPr>
                                  <m:ctrlPr>
                                    <a:rPr lang="en-US" altLang="zh-CN" sz="2100" b="1" i="1" smtClean="0">
                                      <a:solidFill>
                                        <a:schemeClr val="tx1"/>
                                      </a:solidFill>
                                      <a:latin typeface="Cambria Math" panose="02040503050406030204" pitchFamily="18" charset="0"/>
                                    </a:rPr>
                                  </m:ctrlPr>
                                </m:dPr>
                                <m:e>
                                  <m:sSubSup>
                                    <m:sSubSupPr>
                                      <m:ctrlPr>
                                        <a:rPr lang="ar-AE" altLang="zh-CN" sz="2100" b="1" i="1" smtClean="0">
                                          <a:solidFill>
                                            <a:schemeClr val="tx1"/>
                                          </a:solidFill>
                                          <a:latin typeface="Cambria Math" panose="02040503050406030204" pitchFamily="18" charset="0"/>
                                        </a:rPr>
                                      </m:ctrlPr>
                                    </m:sSubSupPr>
                                    <m:e>
                                      <m:r>
                                        <a:rPr lang="ar-AE" altLang="zh-CN" sz="2100" b="1" i="1" smtClean="0">
                                          <a:solidFill>
                                            <a:schemeClr val="tx1"/>
                                          </a:solidFill>
                                          <a:latin typeface="Cambria Math" panose="02040503050406030204" pitchFamily="18" charset="0"/>
                                        </a:rPr>
                                        <m:t>𝑫</m:t>
                                      </m:r>
                                    </m:e>
                                    <m:sub>
                                      <m:r>
                                        <a:rPr lang="ar-AE" altLang="zh-CN" sz="2100" b="1" i="1" smtClean="0">
                                          <a:solidFill>
                                            <a:schemeClr val="tx1"/>
                                          </a:solidFill>
                                          <a:latin typeface="Cambria Math" panose="02040503050406030204" pitchFamily="18" charset="0"/>
                                        </a:rPr>
                                        <m:t>𝒔</m:t>
                                      </m:r>
                                    </m:sub>
                                    <m:sup>
                                      <m:r>
                                        <a:rPr lang="ar-AE" altLang="zh-CN" sz="2100" b="1" i="1" smtClean="0">
                                          <a:solidFill>
                                            <a:schemeClr val="tx1"/>
                                          </a:solidFill>
                                          <a:latin typeface="Cambria Math" panose="02040503050406030204" pitchFamily="18" charset="0"/>
                                        </a:rPr>
                                        <m:t>+</m:t>
                                      </m:r>
                                    </m:sup>
                                  </m:sSubSup>
                                  <m:r>
                                    <a:rPr lang="ar-AE" altLang="zh-CN" sz="2100" b="1" i="1" smtClean="0">
                                      <a:solidFill>
                                        <a:schemeClr val="tx1"/>
                                      </a:solidFill>
                                      <a:latin typeface="Cambria Math" panose="02040503050406030204" pitchFamily="18" charset="0"/>
                                    </a:rPr>
                                    <m:t>→</m:t>
                                  </m:r>
                                  <m:sSup>
                                    <m:sSupPr>
                                      <m:ctrlPr>
                                        <a:rPr lang="ar-AE" altLang="zh-CN" sz="2100" b="1" i="1">
                                          <a:solidFill>
                                            <a:schemeClr val="tx1"/>
                                          </a:solidFill>
                                          <a:latin typeface="Cambria Math" panose="02040503050406030204" pitchFamily="18" charset="0"/>
                                        </a:rPr>
                                      </m:ctrlPr>
                                    </m:sSupPr>
                                    <m:e>
                                      <m:r>
                                        <a:rPr lang="en-US" altLang="zh-CN" sz="2100" b="1" i="1" smtClean="0">
                                          <a:solidFill>
                                            <a:schemeClr val="tx1"/>
                                          </a:solidFill>
                                          <a:latin typeface="Cambria Math" panose="02040503050406030204" pitchFamily="18" charset="0"/>
                                        </a:rPr>
                                        <m:t>𝝉</m:t>
                                      </m:r>
                                    </m:e>
                                    <m:sup>
                                      <m:r>
                                        <a:rPr lang="ar-AE" altLang="zh-CN" sz="2100" b="1" i="1" smtClean="0">
                                          <a:solidFill>
                                            <a:schemeClr val="tx1"/>
                                          </a:solidFill>
                                          <a:latin typeface="Cambria Math" panose="02040503050406030204" pitchFamily="18" charset="0"/>
                                        </a:rPr>
                                        <m:t>+</m:t>
                                      </m:r>
                                    </m:sup>
                                  </m:sSup>
                                  <m:sSub>
                                    <m:sSubPr>
                                      <m:ctrlPr>
                                        <a:rPr lang="ar-AE" altLang="zh-CN" sz="2100" b="1" i="1">
                                          <a:solidFill>
                                            <a:schemeClr val="tx1"/>
                                          </a:solidFill>
                                          <a:latin typeface="Cambria Math" panose="02040503050406030204" pitchFamily="18" charset="0"/>
                                        </a:rPr>
                                      </m:ctrlPr>
                                    </m:sSubPr>
                                    <m:e>
                                      <m:r>
                                        <a:rPr lang="ar-AE" altLang="zh-CN" sz="2100" b="1" i="1" smtClean="0">
                                          <a:solidFill>
                                            <a:schemeClr val="tx1"/>
                                          </a:solidFill>
                                          <a:latin typeface="Cambria Math" panose="02040503050406030204" pitchFamily="18" charset="0"/>
                                        </a:rPr>
                                        <m:t>𝝂</m:t>
                                      </m:r>
                                    </m:e>
                                    <m:sub>
                                      <m:r>
                                        <a:rPr lang="en-US" altLang="zh-CN" sz="2100" b="1" i="1" smtClean="0">
                                          <a:solidFill>
                                            <a:schemeClr val="tx1"/>
                                          </a:solidFill>
                                          <a:latin typeface="Cambria Math" panose="02040503050406030204" pitchFamily="18" charset="0"/>
                                        </a:rPr>
                                        <m:t>𝝉</m:t>
                                      </m:r>
                                    </m:sub>
                                  </m:sSub>
                                </m:e>
                              </m:d>
                            </m:oMath>
                          </a14:m>
                          <a:r>
                            <a:rPr lang="en-US" altLang="zh-CN" sz="2100"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sz="2100" b="1" i="1" smtClean="0">
                                  <a:solidFill>
                                    <a:schemeClr val="tx1"/>
                                  </a:solidFill>
                                  <a:latin typeface="Cambria Math" panose="02040503050406030204" pitchFamily="18" charset="0"/>
                                </a:rPr>
                                <m:t>×</m:t>
                              </m:r>
                              <m:r>
                                <a:rPr lang="en-US" altLang="zh-CN" sz="2100" b="1" i="1" smtClean="0">
                                  <a:solidFill>
                                    <a:schemeClr val="tx1"/>
                                  </a:solidFill>
                                  <a:latin typeface="Cambria Math" panose="02040503050406030204" pitchFamily="18" charset="0"/>
                                </a:rPr>
                                <m:t>𝟏</m:t>
                              </m:r>
                              <m:sSup>
                                <m:sSupPr>
                                  <m:ctrlPr>
                                    <a:rPr lang="en-US" altLang="zh-CN" sz="2100" b="1" i="1" smtClean="0">
                                      <a:solidFill>
                                        <a:schemeClr val="tx1"/>
                                      </a:solidFill>
                                      <a:latin typeface="Cambria Math" panose="02040503050406030204" pitchFamily="18" charset="0"/>
                                    </a:rPr>
                                  </m:ctrlPr>
                                </m:sSupPr>
                                <m:e>
                                  <m:r>
                                    <a:rPr lang="en-US" altLang="zh-CN" sz="2100" b="1" i="1" smtClean="0">
                                      <a:solidFill>
                                        <a:schemeClr val="tx1"/>
                                      </a:solidFill>
                                      <a:latin typeface="Cambria Math" panose="02040503050406030204" pitchFamily="18" charset="0"/>
                                    </a:rPr>
                                    <m:t>𝟎</m:t>
                                  </m:r>
                                </m:e>
                                <m:sup>
                                  <m:r>
                                    <a:rPr lang="en-US" altLang="zh-CN" sz="2100" b="1" i="1" smtClean="0">
                                      <a:solidFill>
                                        <a:schemeClr val="tx1"/>
                                      </a:solidFill>
                                      <a:latin typeface="Cambria Math" panose="02040503050406030204" pitchFamily="18" charset="0"/>
                                    </a:rPr>
                                    <m:t>−</m:t>
                                  </m:r>
                                  <m:r>
                                    <a:rPr lang="en-US" altLang="zh-CN" sz="2100" b="1" i="1" smtClean="0">
                                      <a:solidFill>
                                        <a:schemeClr val="tx1"/>
                                      </a:solidFill>
                                      <a:latin typeface="Cambria Math" panose="02040503050406030204" pitchFamily="18" charset="0"/>
                                    </a:rPr>
                                    <m:t>𝟐</m:t>
                                  </m:r>
                                </m:sup>
                              </m:sSup>
                            </m:oMath>
                          </a14:m>
                          <a:r>
                            <a:rPr lang="en-US" altLang="zh-CN" sz="2100" b="1" dirty="0">
                              <a:latin typeface="Times New Roman" panose="02020603050405020304" pitchFamily="18" charset="0"/>
                              <a:cs typeface="Times New Roman" panose="02020603050405020304" pitchFamily="18" charset="0"/>
                            </a:rPr>
                            <a:t>)</a:t>
                          </a:r>
                          <a:endParaRPr lang="zh-CN" altLang="en-US" sz="2100" b="1" dirty="0">
                            <a:latin typeface="Times New Roman" panose="02020603050405020304" pitchFamily="18" charset="0"/>
                            <a:cs typeface="Times New Roman" panose="02020603050405020304" pitchFamily="18" charset="0"/>
                          </a:endParaRPr>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altLang="zh-CN" sz="2100" b="1" i="1" smtClean="0">
                                    <a:solidFill>
                                      <a:schemeClr val="tx1"/>
                                    </a:solidFill>
                                    <a:latin typeface="Cambria Math" panose="02040503050406030204" pitchFamily="18" charset="0"/>
                                  </a:rPr>
                                  <m:t>𝟓</m:t>
                                </m:r>
                                <m:r>
                                  <a:rPr lang="en-US" altLang="zh-CN" sz="2100" b="1" i="1" smtClean="0">
                                    <a:solidFill>
                                      <a:schemeClr val="tx1"/>
                                    </a:solidFill>
                                    <a:latin typeface="Cambria Math" panose="02040503050406030204" pitchFamily="18" charset="0"/>
                                  </a:rPr>
                                  <m:t>.</m:t>
                                </m:r>
                                <m:r>
                                  <a:rPr lang="en-US" altLang="zh-CN" sz="2100" b="1" i="1" smtClean="0">
                                    <a:solidFill>
                                      <a:schemeClr val="tx1"/>
                                    </a:solidFill>
                                    <a:latin typeface="Cambria Math" panose="02040503050406030204" pitchFamily="18" charset="0"/>
                                  </a:rPr>
                                  <m:t>𝟒𝟗</m:t>
                                </m:r>
                                <m:r>
                                  <a:rPr lang="en-US" altLang="zh-CN" sz="2100" b="1" i="1" smtClean="0">
                                    <a:solidFill>
                                      <a:schemeClr val="tx1"/>
                                    </a:solidFill>
                                    <a:latin typeface="Cambria Math" panose="02040503050406030204" pitchFamily="18" charset="0"/>
                                  </a:rPr>
                                  <m:t>±</m:t>
                                </m:r>
                                <m:r>
                                  <a:rPr lang="en-US" altLang="zh-CN" sz="2100" b="1" i="1" smtClean="0">
                                    <a:solidFill>
                                      <a:srgbClr val="0432FF"/>
                                    </a:solidFill>
                                    <a:latin typeface="Cambria Math" panose="02040503050406030204" pitchFamily="18" charset="0"/>
                                  </a:rPr>
                                  <m:t>𝟎</m:t>
                                </m:r>
                                <m:r>
                                  <a:rPr lang="en-US" altLang="zh-CN" sz="2100" b="1" i="1" smtClean="0">
                                    <a:solidFill>
                                      <a:srgbClr val="0432FF"/>
                                    </a:solidFill>
                                    <a:latin typeface="Cambria Math" panose="02040503050406030204" pitchFamily="18" charset="0"/>
                                  </a:rPr>
                                  <m:t>.</m:t>
                                </m:r>
                                <m:r>
                                  <a:rPr lang="en-US" altLang="zh-CN" sz="2100" b="1" i="1" smtClean="0">
                                    <a:solidFill>
                                      <a:srgbClr val="0432FF"/>
                                    </a:solidFill>
                                    <a:latin typeface="Cambria Math" panose="02040503050406030204" pitchFamily="18" charset="0"/>
                                  </a:rPr>
                                  <m:t>𝟎</m:t>
                                </m:r>
                                <m:sSub>
                                  <m:sSubPr>
                                    <m:ctrlPr>
                                      <a:rPr lang="en-US" altLang="zh-CN" sz="2100" b="1" i="1" smtClean="0">
                                        <a:solidFill>
                                          <a:srgbClr val="0432FF"/>
                                        </a:solidFill>
                                        <a:latin typeface="Cambria Math" panose="02040503050406030204" pitchFamily="18" charset="0"/>
                                      </a:rPr>
                                    </m:ctrlPr>
                                  </m:sSubPr>
                                  <m:e>
                                    <m:r>
                                      <a:rPr lang="en-US" altLang="zh-CN" sz="2100" b="1" i="0" smtClean="0">
                                        <a:solidFill>
                                          <a:srgbClr val="0432FF"/>
                                        </a:solidFill>
                                        <a:latin typeface="Cambria Math" panose="02040503050406030204" pitchFamily="18" charset="0"/>
                                      </a:rPr>
                                      <m:t>𝟕</m:t>
                                    </m:r>
                                  </m:e>
                                  <m:sub>
                                    <m:r>
                                      <a:rPr lang="en-US" altLang="zh-CN" sz="2100" b="1" i="0" smtClean="0">
                                        <a:solidFill>
                                          <a:srgbClr val="0432FF"/>
                                        </a:solidFill>
                                        <a:latin typeface="Cambria Math" panose="02040503050406030204" pitchFamily="18" charset="0"/>
                                      </a:rPr>
                                      <m:t>𝐬𝐭𝐚𝐭</m:t>
                                    </m:r>
                                    <m:r>
                                      <a:rPr lang="en-US" altLang="zh-CN" sz="2100" b="1" i="0" smtClean="0">
                                        <a:solidFill>
                                          <a:srgbClr val="0432FF"/>
                                        </a:solidFill>
                                        <a:latin typeface="Cambria Math" panose="02040503050406030204" pitchFamily="18" charset="0"/>
                                      </a:rPr>
                                      <m:t>.</m:t>
                                    </m:r>
                                  </m:sub>
                                </m:sSub>
                                <m:r>
                                  <a:rPr lang="en-US" altLang="zh-CN" sz="2100" b="1" i="0" smtClean="0">
                                    <a:solidFill>
                                      <a:srgbClr val="0432FF"/>
                                    </a:solidFill>
                                    <a:latin typeface="Cambria Math" panose="02040503050406030204" pitchFamily="18" charset="0"/>
                                  </a:rPr>
                                  <m:t> </m:t>
                                </m:r>
                              </m:oMath>
                            </m:oMathPara>
                          </a14:m>
                          <a:endParaRPr lang="zh-CN" altLang="en-US" sz="2100" b="1" i="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altLang="zh-CN" sz="2100" b="1" i="1" smtClean="0">
                                    <a:solidFill>
                                      <a:schemeClr val="tx1"/>
                                    </a:solidFill>
                                    <a:latin typeface="Cambria Math" panose="02040503050406030204" pitchFamily="18" charset="0"/>
                                  </a:rPr>
                                  <m:t>𝟓</m:t>
                                </m:r>
                                <m:r>
                                  <a:rPr lang="en-US" altLang="zh-CN" sz="2100" b="1" i="1" smtClean="0">
                                    <a:solidFill>
                                      <a:schemeClr val="tx1"/>
                                    </a:solidFill>
                                    <a:latin typeface="Cambria Math" panose="02040503050406030204" pitchFamily="18" charset="0"/>
                                  </a:rPr>
                                  <m:t>.</m:t>
                                </m:r>
                                <m:r>
                                  <a:rPr lang="en-US" altLang="zh-CN" sz="2100" b="1" i="1" smtClean="0">
                                    <a:solidFill>
                                      <a:schemeClr val="tx1"/>
                                    </a:solidFill>
                                    <a:latin typeface="Cambria Math" panose="02040503050406030204" pitchFamily="18" charset="0"/>
                                  </a:rPr>
                                  <m:t>𝟒𝟗</m:t>
                                </m:r>
                                <m:r>
                                  <a:rPr lang="en-US" altLang="zh-CN" sz="2100" b="1" i="1" smtClean="0">
                                    <a:solidFill>
                                      <a:schemeClr val="tx1"/>
                                    </a:solidFill>
                                    <a:latin typeface="Cambria Math" panose="02040503050406030204" pitchFamily="18" charset="0"/>
                                  </a:rPr>
                                  <m:t>±</m:t>
                                </m:r>
                                <m:r>
                                  <a:rPr lang="en-US" altLang="zh-CN" sz="2100" b="1" i="1" smtClean="0">
                                    <a:solidFill>
                                      <a:srgbClr val="FF0000"/>
                                    </a:solidFill>
                                    <a:latin typeface="Cambria Math" panose="02040503050406030204" pitchFamily="18" charset="0"/>
                                  </a:rPr>
                                  <m:t>𝟎</m:t>
                                </m:r>
                                <m:r>
                                  <a:rPr lang="en-US" altLang="zh-CN" sz="2100" b="1" i="1" smtClean="0">
                                    <a:solidFill>
                                      <a:srgbClr val="FF0000"/>
                                    </a:solidFill>
                                    <a:latin typeface="Cambria Math" panose="02040503050406030204" pitchFamily="18" charset="0"/>
                                  </a:rPr>
                                  <m:t>.</m:t>
                                </m:r>
                                <m:r>
                                  <a:rPr lang="en-US" altLang="zh-CN" sz="2100" b="1" i="1" smtClean="0">
                                    <a:solidFill>
                                      <a:srgbClr val="FF0000"/>
                                    </a:solidFill>
                                    <a:latin typeface="Cambria Math" panose="02040503050406030204" pitchFamily="18" charset="0"/>
                                  </a:rPr>
                                  <m:t>𝟎</m:t>
                                </m:r>
                                <m:sSub>
                                  <m:sSubPr>
                                    <m:ctrlPr>
                                      <a:rPr lang="en-US" altLang="zh-CN" sz="2100" b="1" i="1" smtClean="0">
                                        <a:solidFill>
                                          <a:srgbClr val="FF0000"/>
                                        </a:solidFill>
                                        <a:latin typeface="Cambria Math" panose="02040503050406030204" pitchFamily="18" charset="0"/>
                                      </a:rPr>
                                    </m:ctrlPr>
                                  </m:sSubPr>
                                  <m:e>
                                    <m:r>
                                      <a:rPr lang="en-US" altLang="zh-CN" sz="2100" b="1" i="0" smtClean="0">
                                        <a:solidFill>
                                          <a:srgbClr val="FF0000"/>
                                        </a:solidFill>
                                        <a:latin typeface="Cambria Math" panose="02040503050406030204" pitchFamily="18" charset="0"/>
                                      </a:rPr>
                                      <m:t>𝟔</m:t>
                                    </m:r>
                                  </m:e>
                                  <m:sub>
                                    <m:r>
                                      <a:rPr lang="en-US" altLang="zh-CN" sz="2100" b="1" i="0" smtClean="0">
                                        <a:solidFill>
                                          <a:srgbClr val="FF0000"/>
                                        </a:solidFill>
                                        <a:latin typeface="Cambria Math" panose="02040503050406030204" pitchFamily="18" charset="0"/>
                                      </a:rPr>
                                      <m:t>𝐬𝐭𝐚𝐭</m:t>
                                    </m:r>
                                    <m:r>
                                      <a:rPr lang="en-US" altLang="zh-CN" sz="2100" b="1" i="0" smtClean="0">
                                        <a:solidFill>
                                          <a:srgbClr val="FF0000"/>
                                        </a:solidFill>
                                        <a:latin typeface="Cambria Math" panose="02040503050406030204" pitchFamily="18" charset="0"/>
                                      </a:rPr>
                                      <m:t>.</m:t>
                                    </m:r>
                                  </m:sub>
                                </m:sSub>
                              </m:oMath>
                            </m:oMathPara>
                          </a14:m>
                          <a:endParaRPr lang="en-US" altLang="zh-CN" sz="2100" b="1" i="0" dirty="0">
                            <a:latin typeface="Times New Roman" panose="02020603050405020304" pitchFamily="18" charset="0"/>
                            <a:cs typeface="Times New Roman" panose="02020603050405020304" pitchFamily="18" charset="0"/>
                          </a:endParaRPr>
                        </a:p>
                        <a:p>
                          <a:r>
                            <a:rPr lang="en-US" altLang="zh-CN" sz="2100" b="1" dirty="0">
                              <a:latin typeface="Times New Roman" panose="02020603050405020304" pitchFamily="18" charset="0"/>
                              <a:cs typeface="Times New Roman" panose="02020603050405020304" pitchFamily="18" charset="0"/>
                            </a:rPr>
                            <a:t>(Improved by </a:t>
                          </a:r>
                          <a:r>
                            <a:rPr lang="en-US" altLang="zh-CN" sz="2100" b="1" dirty="0">
                              <a:solidFill>
                                <a:srgbClr val="FF0000"/>
                              </a:solidFill>
                              <a:latin typeface="Times New Roman" panose="02020603050405020304" pitchFamily="18" charset="0"/>
                              <a:cs typeface="Times New Roman" panose="02020603050405020304" pitchFamily="18" charset="0"/>
                            </a:rPr>
                            <a:t>14.3%)</a:t>
                          </a:r>
                          <a:endParaRPr lang="zh-CN" altLang="en-US" sz="2100" b="1" dirty="0">
                            <a:solidFill>
                              <a:srgbClr val="FF000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altLang="zh-CN" sz="2100" b="1" i="1" smtClean="0">
                                    <a:solidFill>
                                      <a:srgbClr val="FF0000"/>
                                    </a:solidFill>
                                    <a:latin typeface="Cambria Math" panose="02040503050406030204" pitchFamily="18" charset="0"/>
                                  </a:rPr>
                                  <m:t>±</m:t>
                                </m:r>
                                <m:r>
                                  <a:rPr lang="en-US" altLang="zh-CN" sz="2100" b="1" i="1" smtClean="0">
                                    <a:solidFill>
                                      <a:srgbClr val="FF0000"/>
                                    </a:solidFill>
                                    <a:latin typeface="Cambria Math" panose="02040503050406030204" pitchFamily="18" charset="0"/>
                                  </a:rPr>
                                  <m:t>𝟎</m:t>
                                </m:r>
                                <m:r>
                                  <a:rPr lang="en-US" altLang="zh-CN" sz="2100" b="1" i="1" smtClean="0">
                                    <a:solidFill>
                                      <a:srgbClr val="FF0000"/>
                                    </a:solidFill>
                                    <a:latin typeface="Cambria Math" panose="02040503050406030204" pitchFamily="18" charset="0"/>
                                  </a:rPr>
                                  <m:t>.</m:t>
                                </m:r>
                                <m:r>
                                  <a:rPr lang="en-US" altLang="zh-CN" sz="2100" b="1" i="1" smtClean="0">
                                    <a:solidFill>
                                      <a:srgbClr val="FF0000"/>
                                    </a:solidFill>
                                    <a:latin typeface="Cambria Math" panose="02040503050406030204" pitchFamily="18" charset="0"/>
                                  </a:rPr>
                                  <m:t>𝟎</m:t>
                                </m:r>
                                <m:sSub>
                                  <m:sSubPr>
                                    <m:ctrlPr>
                                      <a:rPr lang="en-US" altLang="zh-CN" sz="2100" b="1" i="1" smtClean="0">
                                        <a:solidFill>
                                          <a:srgbClr val="FF0000"/>
                                        </a:solidFill>
                                        <a:latin typeface="Cambria Math" panose="02040503050406030204" pitchFamily="18" charset="0"/>
                                      </a:rPr>
                                    </m:ctrlPr>
                                  </m:sSubPr>
                                  <m:e>
                                    <m:r>
                                      <a:rPr lang="en-US" altLang="zh-CN" sz="2100" b="1" i="0" smtClean="0">
                                        <a:solidFill>
                                          <a:srgbClr val="FF0000"/>
                                        </a:solidFill>
                                        <a:latin typeface="Cambria Math" panose="02040503050406030204" pitchFamily="18" charset="0"/>
                                      </a:rPr>
                                      <m:t>𝟐</m:t>
                                    </m:r>
                                  </m:e>
                                  <m:sub>
                                    <m:r>
                                      <a:rPr lang="en-US" altLang="zh-CN" sz="2100" b="1" i="0" smtClean="0">
                                        <a:solidFill>
                                          <a:srgbClr val="FF0000"/>
                                        </a:solidFill>
                                        <a:latin typeface="Cambria Math" panose="02040503050406030204" pitchFamily="18" charset="0"/>
                                      </a:rPr>
                                      <m:t>𝐬𝐭𝐚𝐭</m:t>
                                    </m:r>
                                    <m:r>
                                      <a:rPr lang="en-US" altLang="zh-CN" sz="2100" b="1" i="0" smtClean="0">
                                        <a:solidFill>
                                          <a:srgbClr val="FF0000"/>
                                        </a:solidFill>
                                        <a:latin typeface="Cambria Math" panose="02040503050406030204" pitchFamily="18" charset="0"/>
                                      </a:rPr>
                                      <m:t>.</m:t>
                                    </m:r>
                                  </m:sub>
                                </m:sSub>
                              </m:oMath>
                            </m:oMathPara>
                          </a14:m>
                          <a:endParaRPr lang="en-US" altLang="zh-CN" sz="2100" b="1" i="0" dirty="0">
                            <a:solidFill>
                              <a:srgbClr val="FF0000"/>
                            </a:solidFill>
                            <a:latin typeface="Times New Roman" panose="02020603050405020304" pitchFamily="18" charset="0"/>
                            <a:cs typeface="Times New Roman" panose="02020603050405020304" pitchFamily="18" charset="0"/>
                          </a:endParaRPr>
                        </a:p>
                        <a:p>
                          <a:r>
                            <a:rPr lang="en-US" altLang="zh-CN" sz="2100" b="1" dirty="0">
                              <a:latin typeface="Times New Roman" panose="02020603050405020304" pitchFamily="18" charset="0"/>
                              <a:cs typeface="Times New Roman" panose="02020603050405020304" pitchFamily="18" charset="0"/>
                            </a:rPr>
                            <a:t> (scaled by luminosity)</a:t>
                          </a:r>
                          <a:endParaRPr lang="zh-CN" altLang="en-US" sz="2100" b="1"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0812868"/>
                      </a:ext>
                    </a:extLst>
                  </a:tr>
                </a:tbl>
              </a:graphicData>
            </a:graphic>
          </p:graphicFrame>
        </mc:Choice>
        <mc:Fallback xmlns="">
          <p:graphicFrame>
            <p:nvGraphicFramePr>
              <p:cNvPr id="6" name="表格 6">
                <a:extLst>
                  <a:ext uri="{FF2B5EF4-FFF2-40B4-BE49-F238E27FC236}">
                    <a16:creationId xmlns:a16="http://schemas.microsoft.com/office/drawing/2014/main" id="{0B8F8395-D534-D749-BEED-38AE8AA1C7C0}"/>
                  </a:ext>
                </a:extLst>
              </p:cNvPr>
              <p:cNvGraphicFramePr>
                <a:graphicFrameLocks noGrp="1"/>
              </p:cNvGraphicFramePr>
              <p:nvPr/>
            </p:nvGraphicFramePr>
            <p:xfrm>
              <a:off x="220410" y="942229"/>
              <a:ext cx="11825285" cy="1667951"/>
            </p:xfrm>
            <a:graphic>
              <a:graphicData uri="http://schemas.openxmlformats.org/drawingml/2006/table">
                <a:tbl>
                  <a:tblPr firstRow="1" bandRow="1">
                    <a:tableStyleId>{5C22544A-7EE6-4342-B048-85BDC9FD1C3A}</a:tableStyleId>
                  </a:tblPr>
                  <a:tblGrid>
                    <a:gridCol w="3198956">
                      <a:extLst>
                        <a:ext uri="{9D8B030D-6E8A-4147-A177-3AD203B41FA5}">
                          <a16:colId xmlns:a16="http://schemas.microsoft.com/office/drawing/2014/main" val="1221699083"/>
                        </a:ext>
                      </a:extLst>
                    </a:gridCol>
                    <a:gridCol w="2332497">
                      <a:extLst>
                        <a:ext uri="{9D8B030D-6E8A-4147-A177-3AD203B41FA5}">
                          <a16:colId xmlns:a16="http://schemas.microsoft.com/office/drawing/2014/main" val="89511895"/>
                        </a:ext>
                      </a:extLst>
                    </a:gridCol>
                    <a:gridCol w="3037211">
                      <a:extLst>
                        <a:ext uri="{9D8B030D-6E8A-4147-A177-3AD203B41FA5}">
                          <a16:colId xmlns:a16="http://schemas.microsoft.com/office/drawing/2014/main" val="739693146"/>
                        </a:ext>
                      </a:extLst>
                    </a:gridCol>
                    <a:gridCol w="3256621">
                      <a:extLst>
                        <a:ext uri="{9D8B030D-6E8A-4147-A177-3AD203B41FA5}">
                          <a16:colId xmlns:a16="http://schemas.microsoft.com/office/drawing/2014/main" val="922310592"/>
                        </a:ext>
                      </a:extLst>
                    </a:gridCol>
                  </a:tblGrid>
                  <a:tr h="423927">
                    <a:tc>
                      <a:txBody>
                        <a:bodyPr/>
                        <a:lstStyle/>
                        <a:p>
                          <a:endParaRPr lang="zh-CN"/>
                        </a:p>
                      </a:txBody>
                      <a:tcP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8824" r="-270238" b="-302941"/>
                          </a:stretch>
                        </a:blipFill>
                      </a:tcPr>
                    </a:tc>
                    <a:tc gridSpan="2">
                      <a:txBody>
                        <a:bodyPr/>
                        <a:lstStyle/>
                        <a:p>
                          <a:pPr algn="ctr"/>
                          <a:r>
                            <a:rPr lang="en-US" altLang="zh-CN" sz="2100" b="1" dirty="0">
                              <a:solidFill>
                                <a:srgbClr val="FFFF00"/>
                              </a:solidFill>
                              <a:latin typeface="Times New Roman" panose="02020603050405020304" pitchFamily="18" charset="0"/>
                              <a:cs typeface="Times New Roman" panose="02020603050405020304" pitchFamily="18" charset="0"/>
                            </a:rPr>
                            <a:t>0.1 </a:t>
                          </a:r>
                          <a:endParaRPr lang="zh-CN" altLang="en-US" sz="2100" b="1" dirty="0">
                            <a:solidFill>
                              <a:srgbClr val="FFFF00"/>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FFFF00"/>
                              </a:solidFill>
                              <a:latin typeface="Times New Roman" panose="02020603050405020304" pitchFamily="18" charset="0"/>
                              <a:cs typeface="Times New Roman" panose="02020603050405020304" pitchFamily="18" charset="0"/>
                            </a:rPr>
                            <a:t> 1 </a:t>
                          </a:r>
                          <a:endParaRPr lang="zh-CN" altLang="en-US" sz="2100" b="1" dirty="0">
                            <a:solidFill>
                              <a:srgbClr val="FFFF00"/>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598113948"/>
                      </a:ext>
                    </a:extLst>
                  </a:tr>
                  <a:tr h="416560">
                    <a:tc>
                      <a:txBody>
                        <a:bodyPr/>
                        <a:lstStyle/>
                        <a:p>
                          <a:r>
                            <a:rPr lang="en-US" altLang="zh-CN" sz="2100" b="1" dirty="0">
                              <a:latin typeface="Times New Roman" panose="02020603050405020304" pitchFamily="18" charset="0"/>
                              <a:cs typeface="Times New Roman" panose="02020603050405020304" pitchFamily="18" charset="0"/>
                            </a:rPr>
                            <a:t>Optimization</a:t>
                          </a:r>
                          <a:endParaRPr lang="zh-CN" altLang="en-US" sz="2100" b="1" dirty="0">
                            <a:latin typeface="Times New Roman" panose="02020603050405020304" pitchFamily="18" charset="0"/>
                            <a:cs typeface="Times New Roman" panose="02020603050405020304" pitchFamily="18" charset="0"/>
                          </a:endParaRPr>
                        </a:p>
                      </a:txBody>
                      <a:tcP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0432FF"/>
                              </a:solidFill>
                              <a:latin typeface="Times New Roman" panose="02020603050405020304" pitchFamily="18" charset="0"/>
                              <a:cs typeface="Times New Roman" panose="02020603050405020304" pitchFamily="18" charset="0"/>
                            </a:rPr>
                            <a:t>without</a:t>
                          </a:r>
                          <a:endParaRPr lang="zh-CN" altLang="en-US" sz="2100" b="1" dirty="0">
                            <a:solidFill>
                              <a:srgbClr val="0432FF"/>
                            </a:solidFill>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FF0000"/>
                              </a:solidFill>
                              <a:latin typeface="Times New Roman" panose="02020603050405020304" pitchFamily="18" charset="0"/>
                              <a:cs typeface="Times New Roman" panose="02020603050405020304" pitchFamily="18" charset="0"/>
                            </a:rPr>
                            <a:t>with</a:t>
                          </a:r>
                          <a:endParaRPr lang="zh-CN" altLang="en-US" sz="2100" b="1" dirty="0">
                            <a:solidFill>
                              <a:srgbClr val="FF000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100" b="1" dirty="0">
                              <a:solidFill>
                                <a:srgbClr val="FF0000"/>
                              </a:solidFill>
                              <a:latin typeface="Times New Roman" panose="02020603050405020304" pitchFamily="18" charset="0"/>
                              <a:cs typeface="Times New Roman" panose="02020603050405020304" pitchFamily="18" charset="0"/>
                            </a:rPr>
                            <a:t>with</a:t>
                          </a:r>
                          <a:endParaRPr lang="zh-CN" altLang="en-US" sz="2100" b="1" dirty="0">
                            <a:solidFill>
                              <a:srgbClr val="FF000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314727"/>
                      </a:ext>
                    </a:extLst>
                  </a:tr>
                  <a:tr h="827464">
                    <a:tc>
                      <a:txBody>
                        <a:bodyPr/>
                        <a:lstStyle/>
                        <a:p>
                          <a:endParaRPr lang="zh-CN"/>
                        </a:p>
                      </a:txBody>
                      <a:tcPr anchor="ctr">
                        <a:lnL w="28575"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107692" r="-270238" b="-7692"/>
                          </a:stretch>
                        </a:blipFill>
                      </a:tcPr>
                    </a:tc>
                    <a:tc>
                      <a:txBody>
                        <a:bodyPr/>
                        <a:lstStyle/>
                        <a:p>
                          <a:endParaRPr lang="zh-CN"/>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6957" t="-107692" r="-270109" b="-7692"/>
                          </a:stretch>
                        </a:blipFill>
                      </a:tcPr>
                    </a:tc>
                    <a:tc>
                      <a:txBody>
                        <a:bodyPr/>
                        <a:lstStyle/>
                        <a:p>
                          <a:endParaRPr lang="zh-CN"/>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82427" t="-107692" r="-107950" b="-7692"/>
                          </a:stretch>
                        </a:blipFill>
                      </a:tcPr>
                    </a:tc>
                    <a:tc>
                      <a:txBody>
                        <a:bodyPr/>
                        <a:lstStyle/>
                        <a:p>
                          <a:endParaRPr lang="zh-CN"/>
                        </a:p>
                      </a:txBody>
                      <a:tcPr anchor="ctr">
                        <a:lnL w="1905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62646" t="-107692" r="-389" b="-7692"/>
                          </a:stretch>
                        </a:blipFill>
                      </a:tcPr>
                    </a:tc>
                    <a:extLst>
                      <a:ext uri="{0D108BD9-81ED-4DB2-BD59-A6C34878D82A}">
                        <a16:rowId xmlns:a16="http://schemas.microsoft.com/office/drawing/2014/main" val="4000812868"/>
                      </a:ext>
                    </a:extLst>
                  </a:tr>
                </a:tbl>
              </a:graphicData>
            </a:graphic>
          </p:graphicFrame>
        </mc:Fallback>
      </mc:AlternateContent>
      <p:sp>
        <p:nvSpPr>
          <p:cNvPr id="9" name="矩形 8">
            <a:extLst>
              <a:ext uri="{FF2B5EF4-FFF2-40B4-BE49-F238E27FC236}">
                <a16:creationId xmlns:a16="http://schemas.microsoft.com/office/drawing/2014/main" id="{FEA9F181-E920-1B43-AE0C-365F260791ED}"/>
              </a:ext>
            </a:extLst>
          </p:cNvPr>
          <p:cNvSpPr/>
          <p:nvPr/>
        </p:nvSpPr>
        <p:spPr>
          <a:xfrm>
            <a:off x="7399528" y="6376179"/>
            <a:ext cx="3928872" cy="400110"/>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scaled according to Ref.[1].</a:t>
            </a:r>
            <a:endParaRPr lang="zh-CN" altLang="en-US" sz="20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6838C538-8797-F34A-A0C1-9ABE0775E3B2}"/>
              </a:ext>
            </a:extLst>
          </p:cNvPr>
          <p:cNvSpPr/>
          <p:nvPr/>
        </p:nvSpPr>
        <p:spPr>
          <a:xfrm>
            <a:off x="48751" y="6326297"/>
            <a:ext cx="5304209" cy="276999"/>
          </a:xfrm>
          <a:prstGeom prst="rect">
            <a:avLst/>
          </a:prstGeom>
        </p:spPr>
        <p:txBody>
          <a:bodyPr wrap="none">
            <a:spAutoFit/>
          </a:bodyPr>
          <a:lstStyle/>
          <a:p>
            <a:r>
              <a:rPr lang="en-US" altLang="zh-CN" sz="1200" b="1" dirty="0">
                <a:latin typeface="Times New Roman" panose="02020603050405020304" pitchFamily="18" charset="0"/>
                <a:cs typeface="Times New Roman" panose="02020603050405020304" pitchFamily="18" charset="0"/>
              </a:rPr>
              <a:t>[1] M. </a:t>
            </a:r>
            <a:r>
              <a:rPr lang="en-US" altLang="zh-CN" sz="1200" b="1" dirty="0" err="1">
                <a:latin typeface="Times New Roman" panose="02020603050405020304" pitchFamily="18" charset="0"/>
                <a:cs typeface="Times New Roman" panose="02020603050405020304" pitchFamily="18" charset="0"/>
              </a:rPr>
              <a:t>Ablikim</a:t>
            </a:r>
            <a:r>
              <a:rPr lang="en-US" altLang="zh-CN" sz="1200" b="1" dirty="0">
                <a:latin typeface="Times New Roman" panose="02020603050405020304" pitchFamily="18" charset="0"/>
                <a:cs typeface="Times New Roman" panose="02020603050405020304" pitchFamily="18" charset="0"/>
              </a:rPr>
              <a:t> </a:t>
            </a:r>
            <a:r>
              <a:rPr lang="en-US" altLang="zh-CN" sz="1200" b="1" i="1" dirty="0">
                <a:latin typeface="Times New Roman" panose="02020603050405020304" pitchFamily="18" charset="0"/>
                <a:cs typeface="Times New Roman" panose="02020603050405020304" pitchFamily="18" charset="0"/>
              </a:rPr>
              <a:t>et al</a:t>
            </a:r>
            <a:r>
              <a:rPr lang="en-US" altLang="zh-CN" sz="1200" b="1" dirty="0">
                <a:latin typeface="Times New Roman" panose="02020603050405020304" pitchFamily="18" charset="0"/>
                <a:cs typeface="Times New Roman" panose="02020603050405020304" pitchFamily="18" charset="0"/>
              </a:rPr>
              <a:t>., (BESIII Collaboration), Chin. Phys. C 44, 040001 (2020).</a:t>
            </a:r>
            <a:endParaRPr lang="zh-CN" altLang="en-US" sz="1200" dirty="0"/>
          </a:p>
        </p:txBody>
      </p:sp>
      <p:sp>
        <p:nvSpPr>
          <p:cNvPr id="12" name="矩形 11">
            <a:extLst>
              <a:ext uri="{FF2B5EF4-FFF2-40B4-BE49-F238E27FC236}">
                <a16:creationId xmlns:a16="http://schemas.microsoft.com/office/drawing/2014/main" id="{D5789EFE-EE84-784F-B3A4-A5EE8F478D66}"/>
              </a:ext>
            </a:extLst>
          </p:cNvPr>
          <p:cNvSpPr/>
          <p:nvPr/>
        </p:nvSpPr>
        <p:spPr>
          <a:xfrm>
            <a:off x="-134112" y="257098"/>
            <a:ext cx="2231136" cy="3651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733" b="1" dirty="0">
                <a:solidFill>
                  <a:srgbClr val="FF0000"/>
                </a:solidFill>
                <a:latin typeface="Times New Roman" panose="02020603050405020304" pitchFamily="18" charset="0"/>
                <a:cs typeface="Times New Roman" panose="02020603050405020304" pitchFamily="18" charset="0"/>
              </a:rPr>
              <a:t>Results</a:t>
            </a:r>
            <a:endParaRPr lang="zh-CN" altLang="en-US" sz="3733" b="1" dirty="0">
              <a:solidFill>
                <a:srgbClr val="FF0000"/>
              </a:solidFill>
              <a:latin typeface="Times New Roman" panose="02020603050405020304" pitchFamily="18" charset="0"/>
              <a:cs typeface="Times New Roman" panose="02020603050405020304" pitchFamily="18" charset="0"/>
            </a:endParaRPr>
          </a:p>
        </p:txBody>
      </p:sp>
      <p:cxnSp>
        <p:nvCxnSpPr>
          <p:cNvPr id="3" name="直线连接符 2">
            <a:extLst>
              <a:ext uri="{FF2B5EF4-FFF2-40B4-BE49-F238E27FC236}">
                <a16:creationId xmlns:a16="http://schemas.microsoft.com/office/drawing/2014/main" id="{18F12533-E1C8-618A-20AD-EF6152D3829E}"/>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5" name="下箭头 4">
            <a:extLst>
              <a:ext uri="{FF2B5EF4-FFF2-40B4-BE49-F238E27FC236}">
                <a16:creationId xmlns:a16="http://schemas.microsoft.com/office/drawing/2014/main" id="{C25DCAF0-D0EC-59A3-AC77-4ED719C28895}"/>
              </a:ext>
            </a:extLst>
          </p:cNvPr>
          <p:cNvSpPr/>
          <p:nvPr/>
        </p:nvSpPr>
        <p:spPr>
          <a:xfrm rot="2031293">
            <a:off x="10542119" y="6199005"/>
            <a:ext cx="153172" cy="416107"/>
          </a:xfrm>
          <a:prstGeom prst="downArrow">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mc:Choice xmlns:a14="http://schemas.microsoft.com/office/drawing/2010/main" Requires="a14">
          <p:graphicFrame>
            <p:nvGraphicFramePr>
              <p:cNvPr id="7" name="表格 6">
                <a:extLst>
                  <a:ext uri="{FF2B5EF4-FFF2-40B4-BE49-F238E27FC236}">
                    <a16:creationId xmlns:a16="http://schemas.microsoft.com/office/drawing/2014/main" id="{D7FBB93E-12D3-752F-2031-061BCE687DEB}"/>
                  </a:ext>
                </a:extLst>
              </p:cNvPr>
              <p:cNvGraphicFramePr>
                <a:graphicFrameLocks noGrp="1"/>
              </p:cNvGraphicFramePr>
              <p:nvPr>
                <p:extLst>
                  <p:ext uri="{D42A27DB-BD31-4B8C-83A1-F6EECF244321}">
                    <p14:modId xmlns:p14="http://schemas.microsoft.com/office/powerpoint/2010/main" val="3635339130"/>
                  </p:ext>
                </p:extLst>
              </p:nvPr>
            </p:nvGraphicFramePr>
            <p:xfrm>
              <a:off x="183358" y="2742219"/>
              <a:ext cx="11825283" cy="3465079"/>
            </p:xfrm>
            <a:graphic>
              <a:graphicData uri="http://schemas.openxmlformats.org/drawingml/2006/table">
                <a:tbl>
                  <a:tblPr firstRow="1" bandRow="1">
                    <a:tableStyleId>{5C22544A-7EE6-4342-B048-85BDC9FD1C3A}</a:tableStyleId>
                  </a:tblPr>
                  <a:tblGrid>
                    <a:gridCol w="2270825">
                      <a:extLst>
                        <a:ext uri="{9D8B030D-6E8A-4147-A177-3AD203B41FA5}">
                          <a16:colId xmlns:a16="http://schemas.microsoft.com/office/drawing/2014/main" val="2340093702"/>
                        </a:ext>
                      </a:extLst>
                    </a:gridCol>
                    <a:gridCol w="1638817">
                      <a:extLst>
                        <a:ext uri="{9D8B030D-6E8A-4147-A177-3AD203B41FA5}">
                          <a16:colId xmlns:a16="http://schemas.microsoft.com/office/drawing/2014/main" val="2472135658"/>
                        </a:ext>
                      </a:extLst>
                    </a:gridCol>
                    <a:gridCol w="1675236">
                      <a:extLst>
                        <a:ext uri="{9D8B030D-6E8A-4147-A177-3AD203B41FA5}">
                          <a16:colId xmlns:a16="http://schemas.microsoft.com/office/drawing/2014/main" val="4185790166"/>
                        </a:ext>
                      </a:extLst>
                    </a:gridCol>
                    <a:gridCol w="1457833">
                      <a:extLst>
                        <a:ext uri="{9D8B030D-6E8A-4147-A177-3AD203B41FA5}">
                          <a16:colId xmlns:a16="http://schemas.microsoft.com/office/drawing/2014/main" val="378578483"/>
                        </a:ext>
                      </a:extLst>
                    </a:gridCol>
                    <a:gridCol w="1412591">
                      <a:extLst>
                        <a:ext uri="{9D8B030D-6E8A-4147-A177-3AD203B41FA5}">
                          <a16:colId xmlns:a16="http://schemas.microsoft.com/office/drawing/2014/main" val="2621557424"/>
                        </a:ext>
                      </a:extLst>
                    </a:gridCol>
                    <a:gridCol w="1681849">
                      <a:extLst>
                        <a:ext uri="{9D8B030D-6E8A-4147-A177-3AD203B41FA5}">
                          <a16:colId xmlns:a16="http://schemas.microsoft.com/office/drawing/2014/main" val="3467104993"/>
                        </a:ext>
                      </a:extLst>
                    </a:gridCol>
                    <a:gridCol w="1688132">
                      <a:extLst>
                        <a:ext uri="{9D8B030D-6E8A-4147-A177-3AD203B41FA5}">
                          <a16:colId xmlns:a16="http://schemas.microsoft.com/office/drawing/2014/main" val="4189762643"/>
                        </a:ext>
                      </a:extLst>
                    </a:gridCol>
                  </a:tblGrid>
                  <a:tr h="769016">
                    <a:tc rowSpan="2">
                      <a:txBody>
                        <a:bodyPr/>
                        <a:lstStyle/>
                        <a:p>
                          <a:pPr algn="l"/>
                          <a:r>
                            <a:rPr lang="en-US" altLang="zh-CN" sz="2000" b="1" dirty="0">
                              <a:solidFill>
                                <a:srgbClr val="FFFF00"/>
                              </a:solidFill>
                              <a:latin typeface="Times New Roman" panose="02020603050405020304" pitchFamily="18" charset="0"/>
                              <a:cs typeface="Times New Roman" panose="02020603050405020304" pitchFamily="18" charset="0"/>
                            </a:rPr>
                            <a:t>Source</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BESIII [1]</a:t>
                          </a:r>
                        </a:p>
                        <a:p>
                          <a:pPr algn="ctr"/>
                          <a:r>
                            <a:rPr lang="en-US" altLang="zh-CN" sz="2000" b="1" dirty="0">
                              <a:solidFill>
                                <a:srgbClr val="FFFF00"/>
                              </a:solidFill>
                              <a:latin typeface="Times New Roman" panose="02020603050405020304" pitchFamily="18" charset="0"/>
                              <a:cs typeface="Times New Roman" panose="02020603050405020304" pitchFamily="18" charset="0"/>
                            </a:rPr>
                            <a:t>6 </a:t>
                          </a:r>
                          <a14:m>
                            <m:oMath xmlns:m="http://schemas.openxmlformats.org/officeDocument/2006/math">
                              <m:r>
                                <a:rPr kumimoji="1" lang="en-US" altLang="zh-CN" sz="2000" b="1" i="0" smtClean="0">
                                  <a:solidFill>
                                    <a:srgbClr val="FFFF00"/>
                                  </a:solidFill>
                                  <a:latin typeface="Cambria Math" panose="02040503050406030204" pitchFamily="18" charset="0"/>
                                </a:rPr>
                                <m:t>𝐟</m:t>
                              </m:r>
                              <m:sSup>
                                <m:sSupPr>
                                  <m:ctrlPr>
                                    <a:rPr kumimoji="1" lang="en-US" altLang="zh-CN" sz="2000" b="1" i="1" smtClean="0">
                                      <a:solidFill>
                                        <a:srgbClr val="FFFF00"/>
                                      </a:solidFill>
                                      <a:latin typeface="Cambria Math" panose="02040503050406030204" pitchFamily="18" charset="0"/>
                                    </a:rPr>
                                  </m:ctrlPr>
                                </m:sSupPr>
                                <m:e>
                                  <m:r>
                                    <a:rPr kumimoji="1" lang="en-US" altLang="zh-CN" sz="2000" b="1" i="0" smtClean="0">
                                      <a:solidFill>
                                        <a:srgbClr val="FFFF00"/>
                                      </a:solidFill>
                                      <a:latin typeface="Cambria Math" panose="02040503050406030204" pitchFamily="18" charset="0"/>
                                    </a:rPr>
                                    <m:t>𝐛</m:t>
                                  </m:r>
                                </m:e>
                                <m:sup>
                                  <m:r>
                                    <a:rPr kumimoji="1" lang="en-US" altLang="zh-CN" sz="2000" b="1" i="0" smtClean="0">
                                      <a:solidFill>
                                        <a:srgbClr val="FFFF00"/>
                                      </a:solidFill>
                                      <a:latin typeface="Cambria Math" panose="02040503050406030204" pitchFamily="18" charset="0"/>
                                    </a:rPr>
                                    <m:t>−</m:t>
                                  </m:r>
                                  <m:r>
                                    <a:rPr kumimoji="1" lang="en-US" altLang="zh-CN" sz="2000" b="1" i="0" smtClean="0">
                                      <a:solidFill>
                                        <a:srgbClr val="FFFF00"/>
                                      </a:solidFill>
                                      <a:latin typeface="Cambria Math" panose="02040503050406030204" pitchFamily="18" charset="0"/>
                                    </a:rPr>
                                    <m:t>𝟏</m:t>
                                  </m:r>
                                </m:sup>
                              </m:sSup>
                            </m:oMath>
                          </a14:m>
                          <a:r>
                            <a:rPr lang="en-US" altLang="zh-CN" sz="2000" b="1" dirty="0">
                              <a:solidFill>
                                <a:srgbClr val="FFFF00"/>
                              </a:solidFill>
                              <a:latin typeface="Times New Roman" panose="02020603050405020304" pitchFamily="18" charset="0"/>
                              <a:cs typeface="Times New Roman" panose="02020603050405020304" pitchFamily="18" charset="0"/>
                            </a:rPr>
                            <a:t> at 4.178 GeV</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zh-CN" altLang="en-US" dirty="0"/>
                        </a:p>
                      </a:txBody>
                      <a:tcPr/>
                    </a:tc>
                    <a:tc gridSpan="2">
                      <a:txBody>
                        <a:bodyPr/>
                        <a:lstStyle/>
                        <a:p>
                          <a:pPr algn="ctr"/>
                          <a:r>
                            <a:rPr lang="en-US" altLang="zh-CN" sz="2000" b="1" dirty="0" err="1">
                              <a:solidFill>
                                <a:srgbClr val="FFFF00"/>
                              </a:solidFill>
                              <a:latin typeface="Times New Roman" panose="02020603050405020304" pitchFamily="18" charset="0"/>
                              <a:cs typeface="Times New Roman" panose="02020603050405020304" pitchFamily="18" charset="0"/>
                            </a:rPr>
                            <a:t>BelleII</a:t>
                          </a:r>
                          <a:r>
                            <a:rPr lang="en-US" altLang="zh-CN" sz="2000" b="1" dirty="0">
                              <a:solidFill>
                                <a:srgbClr val="FFFF00"/>
                              </a:solidFill>
                              <a:latin typeface="Times New Roman" panose="02020603050405020304" pitchFamily="18" charset="0"/>
                              <a:cs typeface="Times New Roman" panose="02020603050405020304" pitchFamily="18" charset="0"/>
                            </a:rPr>
                            <a:t> [1] </a:t>
                          </a:r>
                        </a:p>
                        <a:p>
                          <a:pPr algn="ctr"/>
                          <a:r>
                            <a:rPr lang="en-US" altLang="zh-CN" sz="2000" b="1" dirty="0">
                              <a:solidFill>
                                <a:srgbClr val="FFFF00"/>
                              </a:solidFill>
                              <a:latin typeface="Times New Roman" panose="02020603050405020304" pitchFamily="18" charset="0"/>
                              <a:cs typeface="Times New Roman" panose="02020603050405020304" pitchFamily="18" charset="0"/>
                            </a:rPr>
                            <a:t>50 </a:t>
                          </a:r>
                          <a14:m>
                            <m:oMath xmlns:m="http://schemas.openxmlformats.org/officeDocument/2006/math">
                              <m:r>
                                <a:rPr kumimoji="1" lang="en-US" altLang="zh-CN" sz="2000" b="1" i="0" smtClean="0">
                                  <a:solidFill>
                                    <a:srgbClr val="FFFF00"/>
                                  </a:solidFill>
                                  <a:latin typeface="Cambria Math" panose="02040503050406030204" pitchFamily="18" charset="0"/>
                                </a:rPr>
                                <m:t>𝐚</m:t>
                              </m:r>
                              <m:sSup>
                                <m:sSupPr>
                                  <m:ctrlPr>
                                    <a:rPr kumimoji="1" lang="en-US" altLang="zh-CN" sz="2000" b="1" i="1" smtClean="0">
                                      <a:solidFill>
                                        <a:srgbClr val="FFFF00"/>
                                      </a:solidFill>
                                      <a:latin typeface="Cambria Math" panose="02040503050406030204" pitchFamily="18" charset="0"/>
                                    </a:rPr>
                                  </m:ctrlPr>
                                </m:sSupPr>
                                <m:e>
                                  <m:r>
                                    <a:rPr kumimoji="1" lang="en-US" altLang="zh-CN" sz="2000" b="1" i="0" smtClean="0">
                                      <a:solidFill>
                                        <a:srgbClr val="FFFF00"/>
                                      </a:solidFill>
                                      <a:latin typeface="Cambria Math" panose="02040503050406030204" pitchFamily="18" charset="0"/>
                                    </a:rPr>
                                    <m:t>𝐛</m:t>
                                  </m:r>
                                </m:e>
                                <m:sup>
                                  <m:r>
                                    <a:rPr kumimoji="1" lang="en-US" altLang="zh-CN" sz="2000" b="1" i="0" smtClean="0">
                                      <a:solidFill>
                                        <a:srgbClr val="FFFF00"/>
                                      </a:solidFill>
                                      <a:latin typeface="Cambria Math" panose="02040503050406030204" pitchFamily="18" charset="0"/>
                                    </a:rPr>
                                    <m:t>−</m:t>
                                  </m:r>
                                  <m:r>
                                    <a:rPr kumimoji="1" lang="en-US" altLang="zh-CN" sz="2000" b="1" i="0" smtClean="0">
                                      <a:solidFill>
                                        <a:srgbClr val="FFFF00"/>
                                      </a:solidFill>
                                      <a:latin typeface="Cambria Math" panose="02040503050406030204" pitchFamily="18" charset="0"/>
                                    </a:rPr>
                                    <m:t>𝟏</m:t>
                                  </m:r>
                                </m:sup>
                              </m:sSup>
                            </m:oMath>
                          </a14:m>
                          <a:r>
                            <a:rPr lang="en-US" altLang="zh-CN" sz="2000" b="1" dirty="0">
                              <a:solidFill>
                                <a:srgbClr val="FFFF00"/>
                              </a:solidFill>
                              <a:latin typeface="Times New Roman" panose="02020603050405020304" pitchFamily="18" charset="0"/>
                              <a:cs typeface="Times New Roman" panose="02020603050405020304" pitchFamily="18" charset="0"/>
                            </a:rPr>
                            <a:t> at </a:t>
                          </a:r>
                          <a14:m>
                            <m:oMath xmlns:m="http://schemas.openxmlformats.org/officeDocument/2006/math">
                              <m:r>
                                <a:rPr kumimoji="1" lang="en-US" altLang="zh-CN" sz="2000" b="1" i="1" smtClean="0">
                                  <a:solidFill>
                                    <a:srgbClr val="FFFF00"/>
                                  </a:solidFill>
                                  <a:latin typeface="Cambria Math" panose="02040503050406030204" pitchFamily="18" charset="0"/>
                                  <a:ea typeface="Cambria Math" panose="02040503050406030204" pitchFamily="18" charset="0"/>
                                </a:rPr>
                                <m:t>𝜰</m:t>
                              </m:r>
                              <m:r>
                                <a:rPr kumimoji="1" lang="en-US" altLang="zh-CN" sz="2000" b="1" i="0" smtClean="0">
                                  <a:solidFill>
                                    <a:srgbClr val="FFFF00"/>
                                  </a:solidFill>
                                  <a:latin typeface="Cambria Math" panose="02040503050406030204" pitchFamily="18" charset="0"/>
                                </a:rPr>
                                <m:t>(</m:t>
                              </m:r>
                              <m:r>
                                <a:rPr kumimoji="1" lang="en-US" altLang="zh-CN" sz="2000" b="1" i="0" smtClean="0">
                                  <a:solidFill>
                                    <a:srgbClr val="FFFF00"/>
                                  </a:solidFill>
                                  <a:latin typeface="Cambria Math" panose="02040503050406030204" pitchFamily="18" charset="0"/>
                                </a:rPr>
                                <m:t>𝐧𝐒</m:t>
                              </m:r>
                              <m:r>
                                <a:rPr kumimoji="1" lang="en-US" altLang="zh-CN" sz="2000" b="1" i="0" smtClean="0">
                                  <a:solidFill>
                                    <a:srgbClr val="FFFF00"/>
                                  </a:solidFill>
                                  <a:latin typeface="Cambria Math" panose="02040503050406030204" pitchFamily="18" charset="0"/>
                                </a:rPr>
                                <m:t>)</m:t>
                              </m:r>
                            </m:oMath>
                          </a14:m>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zh-CN" altLang="en-US" dirty="0"/>
                        </a:p>
                      </a:txBody>
                      <a:tcPr/>
                    </a:tc>
                    <a:tc gridSpan="2">
                      <a:txBody>
                        <a:bodyPr/>
                        <a:lstStyle/>
                        <a:p>
                          <a:pPr algn="ctr"/>
                          <a14:m>
                            <m:oMath xmlns:m="http://schemas.openxmlformats.org/officeDocument/2006/math">
                              <m:sSubSup>
                                <m:sSubSupPr>
                                  <m:ctrlPr>
                                    <a:rPr lang="ar-AE" altLang="zh-CN" sz="1900" b="1" i="1" smtClean="0">
                                      <a:solidFill>
                                        <a:srgbClr val="FFFF00"/>
                                      </a:solidFill>
                                      <a:latin typeface="Cambria Math" panose="02040503050406030204" pitchFamily="18" charset="0"/>
                                    </a:rPr>
                                  </m:ctrlPr>
                                </m:sSubSupPr>
                                <m:e>
                                  <m:r>
                                    <a:rPr lang="ar-AE" altLang="zh-CN" sz="1900" b="1" i="1" smtClean="0">
                                      <a:solidFill>
                                        <a:srgbClr val="FFFF00"/>
                                      </a:solidFill>
                                      <a:latin typeface="Cambria Math" panose="02040503050406030204" pitchFamily="18" charset="0"/>
                                    </a:rPr>
                                    <m:t>𝑫</m:t>
                                  </m:r>
                                </m:e>
                                <m:sub>
                                  <m:r>
                                    <a:rPr lang="ar-AE" altLang="zh-CN" sz="1900" b="1" i="1" smtClean="0">
                                      <a:solidFill>
                                        <a:srgbClr val="FFFF00"/>
                                      </a:solidFill>
                                      <a:latin typeface="Cambria Math" panose="02040503050406030204" pitchFamily="18" charset="0"/>
                                    </a:rPr>
                                    <m:t>𝒔</m:t>
                                  </m:r>
                                </m:sub>
                                <m:sup>
                                  <m:r>
                                    <a:rPr lang="ar-AE" altLang="zh-CN" sz="1900" b="1" i="1" smtClean="0">
                                      <a:solidFill>
                                        <a:srgbClr val="FFFF00"/>
                                      </a:solidFill>
                                      <a:latin typeface="Cambria Math" panose="02040503050406030204" pitchFamily="18" charset="0"/>
                                    </a:rPr>
                                    <m:t>+</m:t>
                                  </m:r>
                                </m:sup>
                              </m:sSubSup>
                              <m:r>
                                <a:rPr lang="ar-AE" altLang="zh-CN" sz="1900" b="1" i="1" smtClean="0">
                                  <a:solidFill>
                                    <a:srgbClr val="FFFF00"/>
                                  </a:solidFill>
                                  <a:latin typeface="Cambria Math" panose="02040503050406030204" pitchFamily="18" charset="0"/>
                                </a:rPr>
                                <m:t>→</m:t>
                              </m:r>
                              <m:sSup>
                                <m:sSupPr>
                                  <m:ctrlPr>
                                    <a:rPr lang="ar-AE" altLang="zh-CN" sz="1900" b="1" i="1">
                                      <a:solidFill>
                                        <a:srgbClr val="FFFF00"/>
                                      </a:solidFill>
                                      <a:latin typeface="Cambria Math" panose="02040503050406030204" pitchFamily="18" charset="0"/>
                                    </a:rPr>
                                  </m:ctrlPr>
                                </m:sSupPr>
                                <m:e>
                                  <m:r>
                                    <a:rPr lang="en-US" altLang="zh-CN" sz="1900" b="1" i="1" smtClean="0">
                                      <a:solidFill>
                                        <a:srgbClr val="FFFF00"/>
                                      </a:solidFill>
                                      <a:latin typeface="Cambria Math" panose="02040503050406030204" pitchFamily="18" charset="0"/>
                                    </a:rPr>
                                    <m:t>𝝉</m:t>
                                  </m:r>
                                </m:e>
                                <m:sup>
                                  <m:r>
                                    <a:rPr lang="ar-AE" altLang="zh-CN" sz="1900" b="1" i="1" smtClean="0">
                                      <a:solidFill>
                                        <a:srgbClr val="FFFF00"/>
                                      </a:solidFill>
                                      <a:latin typeface="Cambria Math" panose="02040503050406030204" pitchFamily="18" charset="0"/>
                                    </a:rPr>
                                    <m:t>+</m:t>
                                  </m:r>
                                </m:sup>
                              </m:sSup>
                              <m:sSub>
                                <m:sSubPr>
                                  <m:ctrlPr>
                                    <a:rPr lang="ar-AE" altLang="zh-CN" sz="1900" b="1" i="1">
                                      <a:solidFill>
                                        <a:srgbClr val="FFFF00"/>
                                      </a:solidFill>
                                      <a:latin typeface="Cambria Math" panose="02040503050406030204" pitchFamily="18" charset="0"/>
                                    </a:rPr>
                                  </m:ctrlPr>
                                </m:sSubPr>
                                <m:e>
                                  <m:r>
                                    <a:rPr lang="ar-AE" altLang="zh-CN" sz="1900" b="1" i="1" smtClean="0">
                                      <a:solidFill>
                                        <a:srgbClr val="FFFF00"/>
                                      </a:solidFill>
                                      <a:latin typeface="Cambria Math" panose="02040503050406030204" pitchFamily="18" charset="0"/>
                                    </a:rPr>
                                    <m:t>𝝂</m:t>
                                  </m:r>
                                </m:e>
                                <m:sub>
                                  <m:r>
                                    <a:rPr lang="en-US" altLang="zh-CN" sz="1900" b="1" i="1" smtClean="0">
                                      <a:solidFill>
                                        <a:srgbClr val="FFFF00"/>
                                      </a:solidFill>
                                      <a:latin typeface="Cambria Math" panose="02040503050406030204" pitchFamily="18" charset="0"/>
                                    </a:rPr>
                                    <m:t>𝝉</m:t>
                                  </m:r>
                                </m:sub>
                              </m:sSub>
                            </m:oMath>
                          </a14:m>
                          <a:r>
                            <a:rPr lang="en-US" altLang="zh-CN" sz="2000" b="1" dirty="0">
                              <a:solidFill>
                                <a:srgbClr val="FFFF00"/>
                              </a:solidFill>
                              <a:latin typeface="Times New Roman" panose="02020603050405020304" pitchFamily="18" charset="0"/>
                              <a:cs typeface="Times New Roman" panose="02020603050405020304" pitchFamily="18" charset="0"/>
                            </a:rPr>
                            <a:t> (STCF)</a:t>
                          </a:r>
                        </a:p>
                        <a:p>
                          <a:pPr algn="ctr"/>
                          <a:r>
                            <a:rPr lang="en-US" altLang="zh-CN" sz="2000" b="1" dirty="0">
                              <a:solidFill>
                                <a:srgbClr val="FFFF00"/>
                              </a:solidFill>
                              <a:latin typeface="Times New Roman" panose="02020603050405020304" pitchFamily="18" charset="0"/>
                              <a:cs typeface="Times New Roman" panose="02020603050405020304" pitchFamily="18" charset="0"/>
                            </a:rPr>
                            <a:t>1 </a:t>
                          </a:r>
                          <a14:m>
                            <m:oMath xmlns:m="http://schemas.openxmlformats.org/officeDocument/2006/math">
                              <m:r>
                                <a:rPr kumimoji="1" lang="en-US" altLang="zh-CN" sz="2000" b="1" i="0" smtClean="0">
                                  <a:solidFill>
                                    <a:srgbClr val="FFFF00"/>
                                  </a:solidFill>
                                  <a:latin typeface="Cambria Math" panose="02040503050406030204" pitchFamily="18" charset="0"/>
                                </a:rPr>
                                <m:t>𝐚</m:t>
                              </m:r>
                              <m:sSup>
                                <m:sSupPr>
                                  <m:ctrlPr>
                                    <a:rPr kumimoji="1" lang="en-US" altLang="zh-CN" sz="2000" b="1" i="1" smtClean="0">
                                      <a:solidFill>
                                        <a:srgbClr val="FFFF00"/>
                                      </a:solidFill>
                                      <a:latin typeface="Cambria Math" panose="02040503050406030204" pitchFamily="18" charset="0"/>
                                    </a:rPr>
                                  </m:ctrlPr>
                                </m:sSupPr>
                                <m:e>
                                  <m:r>
                                    <a:rPr kumimoji="1" lang="en-US" altLang="zh-CN" sz="2000" b="1" i="0" smtClean="0">
                                      <a:solidFill>
                                        <a:srgbClr val="FFFF00"/>
                                      </a:solidFill>
                                      <a:latin typeface="Cambria Math" panose="02040503050406030204" pitchFamily="18" charset="0"/>
                                    </a:rPr>
                                    <m:t>𝐛</m:t>
                                  </m:r>
                                </m:e>
                                <m:sup>
                                  <m:r>
                                    <a:rPr kumimoji="1" lang="en-US" altLang="zh-CN" sz="2000" b="1" i="0" smtClean="0">
                                      <a:solidFill>
                                        <a:srgbClr val="FFFF00"/>
                                      </a:solidFill>
                                      <a:latin typeface="Cambria Math" panose="02040503050406030204" pitchFamily="18" charset="0"/>
                                    </a:rPr>
                                    <m:t>−</m:t>
                                  </m:r>
                                  <m:r>
                                    <a:rPr kumimoji="1" lang="en-US" altLang="zh-CN" sz="2000" b="1" i="0" smtClean="0">
                                      <a:solidFill>
                                        <a:srgbClr val="FFFF00"/>
                                      </a:solidFill>
                                      <a:latin typeface="Cambria Math" panose="02040503050406030204" pitchFamily="18" charset="0"/>
                                    </a:rPr>
                                    <m:t>𝟏</m:t>
                                  </m:r>
                                </m:sup>
                              </m:sSup>
                            </m:oMath>
                          </a14:m>
                          <a:r>
                            <a:rPr lang="en-US" altLang="zh-CN" sz="2000" b="1" dirty="0">
                              <a:solidFill>
                                <a:srgbClr val="FFFF00"/>
                              </a:solidFill>
                              <a:latin typeface="Times New Roman" panose="02020603050405020304" pitchFamily="18" charset="0"/>
                              <a:cs typeface="Times New Roman" panose="02020603050405020304" pitchFamily="18" charset="0"/>
                            </a:rPr>
                            <a:t> at 4.009 GeV</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zh-CN" altLang="en-US" dirty="0"/>
                        </a:p>
                      </a:txBody>
                      <a:tcPr/>
                    </a:tc>
                    <a:extLst>
                      <a:ext uri="{0D108BD9-81ED-4DB2-BD59-A6C34878D82A}">
                        <a16:rowId xmlns:a16="http://schemas.microsoft.com/office/drawing/2014/main" val="2424307946"/>
                      </a:ext>
                    </a:extLst>
                  </a:tr>
                  <a:tr h="430399">
                    <a:tc vMerge="1">
                      <a:txBody>
                        <a:bodyPr/>
                        <a:lstStyle/>
                        <a:p>
                          <a:pPr algn="l"/>
                          <a:endParaRPr lang="zh-CN" altLang="en-US" sz="20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Stat. (%)</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Syst. (%)</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Stat.(%)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Syst.(%)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Stat.(%)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Syst.(%)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57868117"/>
                      </a:ext>
                    </a:extLst>
                  </a:tr>
                  <a:tr h="472887">
                    <a:tc>
                      <a:txBody>
                        <a:bodyPr/>
                        <a:lstStyle/>
                        <a:p>
                          <a:pPr algn="l"/>
                          <a14:m>
                            <m:oMathPara xmlns:m="http://schemas.openxmlformats.org/officeDocument/2006/math">
                              <m:oMathParaPr>
                                <m:jc m:val="left"/>
                              </m:oMathParaPr>
                              <m:oMath xmlns:m="http://schemas.openxmlformats.org/officeDocument/2006/math">
                                <m:r>
                                  <a:rPr kumimoji="1" lang="en-US" altLang="zh-CN" sz="2000" b="1" i="1" smtClean="0">
                                    <a:solidFill>
                                      <a:schemeClr val="tx1"/>
                                    </a:solidFill>
                                    <a:latin typeface="Cambria Math" panose="02040503050406030204" pitchFamily="18" charset="0"/>
                                  </a:rPr>
                                  <m:t>𝑩</m:t>
                                </m:r>
                                <m:sSub>
                                  <m:sSubPr>
                                    <m:ctrlPr>
                                      <a:rPr kumimoji="1" lang="en-US" altLang="zh-CN" sz="2000" b="1" i="1" smtClean="0">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𝒓</m:t>
                                    </m:r>
                                  </m:e>
                                  <m:sub>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𝑫</m:t>
                                        </m:r>
                                      </m:e>
                                      <m:sub>
                                        <m:r>
                                          <a:rPr kumimoji="1" lang="en-US" altLang="zh-CN" sz="2000" b="1" i="1" smtClean="0">
                                            <a:solidFill>
                                              <a:schemeClr val="tx1"/>
                                            </a:solidFill>
                                            <a:latin typeface="Cambria Math" panose="02040503050406030204" pitchFamily="18" charset="0"/>
                                          </a:rPr>
                                          <m:t>𝒔</m:t>
                                        </m:r>
                                      </m:sub>
                                      <m:sup>
                                        <m:r>
                                          <a:rPr kumimoji="1" lang="en-US" altLang="zh-CN" sz="2000" b="1" i="1" smtClean="0">
                                            <a:solidFill>
                                              <a:schemeClr val="tx1"/>
                                            </a:solidFill>
                                            <a:latin typeface="Cambria Math" panose="02040503050406030204" pitchFamily="18" charset="0"/>
                                          </a:rPr>
                                          <m:t>+</m:t>
                                        </m:r>
                                      </m:sup>
                                    </m:sSubSup>
                                    <m:r>
                                      <a:rPr kumimoji="1" lang="en-US" altLang="zh-CN" sz="2000" b="1" i="1" smtClean="0">
                                        <a:solidFill>
                                          <a:schemeClr val="tx1"/>
                                        </a:solidFill>
                                        <a:latin typeface="Cambria Math" panose="02040503050406030204" pitchFamily="18" charset="0"/>
                                      </a:rPr>
                                      <m:t>→</m:t>
                                    </m:r>
                                    <m:sSup>
                                      <m:sSupPr>
                                        <m:ctrlPr>
                                          <a:rPr kumimoji="1" lang="en-US" altLang="zh-CN" sz="2000" b="1" i="1">
                                            <a:solidFill>
                                              <a:schemeClr val="tx1"/>
                                            </a:solidFill>
                                            <a:latin typeface="Cambria Math" panose="02040503050406030204" pitchFamily="18" charset="0"/>
                                          </a:rPr>
                                        </m:ctrlPr>
                                      </m:sSupPr>
                                      <m:e>
                                        <m:r>
                                          <a:rPr kumimoji="1" lang="en-US" altLang="zh-CN" sz="2000" b="1" i="1" smtClean="0">
                                            <a:solidFill>
                                              <a:schemeClr val="tx1"/>
                                            </a:solidFill>
                                            <a:latin typeface="Cambria Math" panose="02040503050406030204" pitchFamily="18" charset="0"/>
                                          </a:rPr>
                                          <m:t>𝝉</m:t>
                                        </m:r>
                                      </m:e>
                                      <m:sup>
                                        <m:r>
                                          <a:rPr kumimoji="1" lang="en-US" altLang="zh-CN" sz="2000" b="1" i="1" smtClean="0">
                                            <a:solidFill>
                                              <a:schemeClr val="tx1"/>
                                            </a:solidFill>
                                            <a:latin typeface="Cambria Math" panose="02040503050406030204" pitchFamily="18" charset="0"/>
                                          </a:rPr>
                                          <m:t>+</m:t>
                                        </m:r>
                                      </m:sup>
                                    </m:sSup>
                                    <m:sSub>
                                      <m:sSubPr>
                                        <m:ctrlPr>
                                          <a:rPr kumimoji="1" lang="en-US" altLang="zh-CN" sz="2000" b="1" i="1">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𝝂</m:t>
                                        </m:r>
                                      </m:e>
                                      <m:sub>
                                        <m:r>
                                          <a:rPr kumimoji="1" lang="en-US" altLang="zh-CN" sz="2000" b="1" i="1" smtClean="0">
                                            <a:solidFill>
                                              <a:schemeClr val="tx1"/>
                                            </a:solidFill>
                                            <a:latin typeface="Cambria Math" panose="02040503050406030204" pitchFamily="18" charset="0"/>
                                          </a:rPr>
                                          <m:t>𝝉</m:t>
                                        </m:r>
                                      </m:sub>
                                    </m:sSub>
                                  </m:sub>
                                </m:sSub>
                              </m:oMath>
                            </m:oMathPara>
                          </a14:m>
                          <a:endParaRPr lang="zh-CN" altLang="en-US" sz="20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1.6</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2.4</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0.6</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2.7</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0.3</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268123"/>
                      </a:ext>
                    </a:extLst>
                  </a:tr>
                  <a:tr h="472887">
                    <a:tc>
                      <a:txBody>
                        <a:bodyPr/>
                        <a:lstStyle/>
                        <a:p>
                          <a:pPr algn="l"/>
                          <a14:m>
                            <m:oMathPara xmlns:m="http://schemas.openxmlformats.org/officeDocument/2006/math">
                              <m:oMathParaPr>
                                <m:jc m:val="left"/>
                              </m:oMathParaPr>
                              <m:oMath xmlns:m="http://schemas.openxmlformats.org/officeDocument/2006/math">
                                <m:sSub>
                                  <m:sSubPr>
                                    <m:ctrlPr>
                                      <a:rPr kumimoji="1" lang="en-US" altLang="zh-CN" sz="2000" b="1" i="1" smtClean="0">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𝒇</m:t>
                                    </m:r>
                                  </m:e>
                                  <m:sub>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𝑫</m:t>
                                        </m:r>
                                      </m:e>
                                      <m:sub>
                                        <m:r>
                                          <a:rPr kumimoji="1" lang="en-US" altLang="zh-CN" sz="2000" b="1" i="1" smtClean="0">
                                            <a:solidFill>
                                              <a:schemeClr val="tx1"/>
                                            </a:solidFill>
                                            <a:latin typeface="Cambria Math" panose="02040503050406030204" pitchFamily="18" charset="0"/>
                                          </a:rPr>
                                          <m:t>𝒔</m:t>
                                        </m:r>
                                      </m:sub>
                                      <m:sup>
                                        <m:r>
                                          <a:rPr kumimoji="1" lang="en-US" altLang="zh-CN" sz="2000" b="1" i="1" smtClean="0">
                                            <a:solidFill>
                                              <a:schemeClr val="tx1"/>
                                            </a:solidFill>
                                            <a:latin typeface="Cambria Math" panose="02040503050406030204" pitchFamily="18" charset="0"/>
                                          </a:rPr>
                                          <m:t>+</m:t>
                                        </m:r>
                                      </m:sup>
                                    </m:sSubSup>
                                  </m:sub>
                                </m:sSub>
                                <m:r>
                                  <a:rPr kumimoji="1" lang="en-US" altLang="zh-CN" sz="2000" b="1" i="1" smtClean="0">
                                    <a:solidFill>
                                      <a:schemeClr val="tx1"/>
                                    </a:solidFill>
                                    <a:latin typeface="Cambria Math" panose="02040503050406030204" pitchFamily="18" charset="0"/>
                                  </a:rPr>
                                  <m:t> </m:t>
                                </m:r>
                                <m:r>
                                  <a:rPr kumimoji="1" lang="en-US" altLang="zh-CN" sz="2000" b="1" i="0" smtClean="0">
                                    <a:solidFill>
                                      <a:schemeClr val="tx1"/>
                                    </a:solidFill>
                                    <a:latin typeface="Cambria Math" panose="02040503050406030204" pitchFamily="18" charset="0"/>
                                  </a:rPr>
                                  <m:t>(</m:t>
                                </m:r>
                                <m:r>
                                  <a:rPr kumimoji="1" lang="en-US" altLang="zh-CN" sz="2000" b="1" i="0" smtClean="0">
                                    <a:solidFill>
                                      <a:schemeClr val="tx1"/>
                                    </a:solidFill>
                                    <a:latin typeface="Cambria Math" panose="02040503050406030204" pitchFamily="18" charset="0"/>
                                  </a:rPr>
                                  <m:t>𝐌𝐞𝐕</m:t>
                                </m:r>
                                <m:r>
                                  <a:rPr kumimoji="1" lang="en-US" altLang="zh-CN" sz="2000" b="1" i="0" smtClean="0">
                                    <a:solidFill>
                                      <a:schemeClr val="tx1"/>
                                    </a:solidFill>
                                    <a:latin typeface="Cambria Math" panose="02040503050406030204" pitchFamily="18" charset="0"/>
                                  </a:rPr>
                                  <m:t>)</m:t>
                                </m:r>
                              </m:oMath>
                            </m:oMathPara>
                          </a14:m>
                          <a:endParaRPr lang="zh-CN" altLang="en-US" sz="2000" b="1" i="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0.9</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1.4</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0.2</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0.6</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80308"/>
                      </a:ext>
                    </a:extLst>
                  </a:tr>
                  <a:tr h="430399">
                    <a:tc>
                      <a:txBody>
                        <a:bodyPr/>
                        <a:lstStyle/>
                        <a:p>
                          <a:pPr algn="l"/>
                          <a14:m>
                            <m:oMathPara xmlns:m="http://schemas.openxmlformats.org/officeDocument/2006/math">
                              <m:oMathParaPr>
                                <m:jc m:val="left"/>
                              </m:oMathParaPr>
                              <m:oMath xmlns:m="http://schemas.openxmlformats.org/officeDocument/2006/math">
                                <m:r>
                                  <a:rPr kumimoji="1" lang="en-US" altLang="zh-CN" sz="2000" b="1" i="1" smtClean="0">
                                    <a:solidFill>
                                      <a:schemeClr val="tx1"/>
                                    </a:solidFill>
                                    <a:latin typeface="Cambria Math" panose="02040503050406030204" pitchFamily="18" charset="0"/>
                                  </a:rPr>
                                  <m:t>|</m:t>
                                </m:r>
                                <m:sSub>
                                  <m:sSubPr>
                                    <m:ctrlPr>
                                      <a:rPr kumimoji="1" lang="en-US" altLang="zh-CN" sz="2000" b="1" i="1" smtClean="0">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𝑽</m:t>
                                    </m:r>
                                  </m:e>
                                  <m:sub>
                                    <m:r>
                                      <a:rPr kumimoji="1" lang="en-US" altLang="zh-CN" sz="2000" b="1" i="1" smtClean="0">
                                        <a:solidFill>
                                          <a:schemeClr val="tx1"/>
                                        </a:solidFill>
                                        <a:latin typeface="Cambria Math" panose="02040503050406030204" pitchFamily="18" charset="0"/>
                                      </a:rPr>
                                      <m:t>𝒄𝒔</m:t>
                                    </m:r>
                                  </m:sub>
                                </m:sSub>
                                <m:r>
                                  <a:rPr kumimoji="1" lang="en-US" altLang="zh-CN" sz="2000" b="1" i="1" smtClean="0">
                                    <a:solidFill>
                                      <a:schemeClr val="tx1"/>
                                    </a:solidFill>
                                    <a:latin typeface="Cambria Math" panose="02040503050406030204" pitchFamily="18" charset="0"/>
                                  </a:rPr>
                                  <m:t>|</m:t>
                                </m:r>
                              </m:oMath>
                            </m:oMathPara>
                          </a14:m>
                          <a:endParaRPr lang="zh-CN" altLang="en-US" sz="2000" b="1" i="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0.9</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1.4</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0.3</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0.7</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2534071"/>
                      </a:ext>
                    </a:extLst>
                  </a:tr>
                  <a:tr h="889491">
                    <a:tc>
                      <a:txBody>
                        <a:bodyPr/>
                        <a:lstStyle/>
                        <a:p>
                          <a:pPr algn="l"/>
                          <a14:m>
                            <m:oMathPara xmlns:m="http://schemas.openxmlformats.org/officeDocument/2006/math">
                              <m:oMathParaPr>
                                <m:jc m:val="left"/>
                              </m:oMathParaPr>
                              <m:oMath xmlns:m="http://schemas.openxmlformats.org/officeDocument/2006/math">
                                <m:f>
                                  <m:fPr>
                                    <m:ctrlPr>
                                      <a:rPr kumimoji="1" lang="en-US" altLang="zh-CN" sz="2000" b="1" i="1" smtClean="0">
                                        <a:solidFill>
                                          <a:schemeClr val="tx1"/>
                                        </a:solidFill>
                                        <a:latin typeface="Cambria Math" panose="02040503050406030204" pitchFamily="18" charset="0"/>
                                      </a:rPr>
                                    </m:ctrlPr>
                                  </m:fPr>
                                  <m:num>
                                    <m:r>
                                      <a:rPr kumimoji="1" lang="en-US" altLang="zh-CN" sz="2000" b="1" i="1" smtClean="0">
                                        <a:solidFill>
                                          <a:schemeClr val="tx1"/>
                                        </a:solidFill>
                                        <a:latin typeface="Cambria Math" panose="02040503050406030204" pitchFamily="18" charset="0"/>
                                      </a:rPr>
                                      <m:t>𝑩</m:t>
                                    </m:r>
                                    <m:sSub>
                                      <m:sSubPr>
                                        <m:ctrlPr>
                                          <a:rPr kumimoji="1" lang="en-US" altLang="zh-CN" sz="2000" b="1" i="1" smtClean="0">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𝒓</m:t>
                                        </m:r>
                                      </m:e>
                                      <m:sub>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𝑫</m:t>
                                            </m:r>
                                          </m:e>
                                          <m:sub>
                                            <m:r>
                                              <a:rPr kumimoji="1" lang="en-US" altLang="zh-CN" sz="2000" b="1" i="1" smtClean="0">
                                                <a:solidFill>
                                                  <a:schemeClr val="tx1"/>
                                                </a:solidFill>
                                                <a:latin typeface="Cambria Math" panose="02040503050406030204" pitchFamily="18" charset="0"/>
                                              </a:rPr>
                                              <m:t>𝒔</m:t>
                                            </m:r>
                                          </m:sub>
                                          <m:sup>
                                            <m:r>
                                              <a:rPr kumimoji="1" lang="en-US" altLang="zh-CN" sz="2000" b="1" i="1" smtClean="0">
                                                <a:solidFill>
                                                  <a:schemeClr val="tx1"/>
                                                </a:solidFill>
                                                <a:latin typeface="Cambria Math" panose="02040503050406030204" pitchFamily="18" charset="0"/>
                                              </a:rPr>
                                              <m:t>+</m:t>
                                            </m:r>
                                          </m:sup>
                                        </m:sSubSup>
                                        <m:r>
                                          <a:rPr kumimoji="1" lang="en-US" altLang="zh-CN" sz="2000" b="1" i="1" smtClean="0">
                                            <a:solidFill>
                                              <a:schemeClr val="tx1"/>
                                            </a:solidFill>
                                            <a:latin typeface="Cambria Math" panose="02040503050406030204" pitchFamily="18" charset="0"/>
                                          </a:rPr>
                                          <m:t>→</m:t>
                                        </m:r>
                                        <m:sSup>
                                          <m:sSupPr>
                                            <m:ctrlPr>
                                              <a:rPr kumimoji="1" lang="en-US" altLang="zh-CN" sz="2000" b="1" i="1">
                                                <a:solidFill>
                                                  <a:schemeClr val="tx1"/>
                                                </a:solidFill>
                                                <a:latin typeface="Cambria Math" panose="02040503050406030204" pitchFamily="18" charset="0"/>
                                              </a:rPr>
                                            </m:ctrlPr>
                                          </m:sSupPr>
                                          <m:e>
                                            <m:r>
                                              <a:rPr kumimoji="1" lang="en-US" altLang="zh-CN" sz="2000" b="1" i="1" smtClean="0">
                                                <a:solidFill>
                                                  <a:schemeClr val="tx1"/>
                                                </a:solidFill>
                                                <a:latin typeface="Cambria Math" panose="02040503050406030204" pitchFamily="18" charset="0"/>
                                              </a:rPr>
                                              <m:t>𝝉</m:t>
                                            </m:r>
                                          </m:e>
                                          <m:sup>
                                            <m:r>
                                              <a:rPr kumimoji="1" lang="en-US" altLang="zh-CN" sz="2000" b="1" i="1" smtClean="0">
                                                <a:solidFill>
                                                  <a:schemeClr val="tx1"/>
                                                </a:solidFill>
                                                <a:latin typeface="Cambria Math" panose="02040503050406030204" pitchFamily="18" charset="0"/>
                                              </a:rPr>
                                              <m:t>+</m:t>
                                            </m:r>
                                          </m:sup>
                                        </m:sSup>
                                        <m:sSub>
                                          <m:sSubPr>
                                            <m:ctrlPr>
                                              <a:rPr kumimoji="1" lang="en-US" altLang="zh-CN" sz="2000" b="1" i="1">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𝝂</m:t>
                                            </m:r>
                                          </m:e>
                                          <m:sub>
                                            <m:r>
                                              <a:rPr kumimoji="1" lang="en-US" altLang="zh-CN" sz="2000" b="1" i="1" smtClean="0">
                                                <a:solidFill>
                                                  <a:schemeClr val="tx1"/>
                                                </a:solidFill>
                                                <a:latin typeface="Cambria Math" panose="02040503050406030204" pitchFamily="18" charset="0"/>
                                              </a:rPr>
                                              <m:t>𝝉</m:t>
                                            </m:r>
                                          </m:sub>
                                        </m:sSub>
                                      </m:sub>
                                    </m:sSub>
                                  </m:num>
                                  <m:den>
                                    <m:r>
                                      <a:rPr kumimoji="1" lang="en-US" altLang="zh-CN" sz="2000" b="1" i="1" smtClean="0">
                                        <a:solidFill>
                                          <a:schemeClr val="tx1"/>
                                        </a:solidFill>
                                        <a:latin typeface="Cambria Math" panose="02040503050406030204" pitchFamily="18" charset="0"/>
                                      </a:rPr>
                                      <m:t>𝑩</m:t>
                                    </m:r>
                                    <m:sSub>
                                      <m:sSubPr>
                                        <m:ctrlPr>
                                          <a:rPr kumimoji="1" lang="en-US" altLang="zh-CN" sz="2000" b="1" i="1" smtClean="0">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𝒓</m:t>
                                        </m:r>
                                      </m:e>
                                      <m:sub>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𝑫</m:t>
                                            </m:r>
                                          </m:e>
                                          <m:sub>
                                            <m:r>
                                              <a:rPr kumimoji="1" lang="en-US" altLang="zh-CN" sz="2000" b="1" i="1" smtClean="0">
                                                <a:solidFill>
                                                  <a:schemeClr val="tx1"/>
                                                </a:solidFill>
                                                <a:latin typeface="Cambria Math" panose="02040503050406030204" pitchFamily="18" charset="0"/>
                                              </a:rPr>
                                              <m:t>𝒔</m:t>
                                            </m:r>
                                          </m:sub>
                                          <m:sup>
                                            <m:r>
                                              <a:rPr kumimoji="1" lang="en-US" altLang="zh-CN" sz="2000" b="1" i="1" smtClean="0">
                                                <a:solidFill>
                                                  <a:schemeClr val="tx1"/>
                                                </a:solidFill>
                                                <a:latin typeface="Cambria Math" panose="02040503050406030204" pitchFamily="18" charset="0"/>
                                              </a:rPr>
                                              <m:t>+</m:t>
                                            </m:r>
                                          </m:sup>
                                        </m:sSubSup>
                                        <m:r>
                                          <a:rPr kumimoji="1" lang="en-US" altLang="zh-CN" sz="2000" b="1" i="1" smtClean="0">
                                            <a:solidFill>
                                              <a:schemeClr val="tx1"/>
                                            </a:solidFill>
                                            <a:latin typeface="Cambria Math" panose="02040503050406030204" pitchFamily="18" charset="0"/>
                                          </a:rPr>
                                          <m:t>→</m:t>
                                        </m:r>
                                        <m:sSup>
                                          <m:sSupPr>
                                            <m:ctrlPr>
                                              <a:rPr kumimoji="1" lang="en-US" altLang="zh-CN" sz="2000" b="1" i="1">
                                                <a:solidFill>
                                                  <a:schemeClr val="tx1"/>
                                                </a:solidFill>
                                                <a:latin typeface="Cambria Math" panose="02040503050406030204" pitchFamily="18" charset="0"/>
                                              </a:rPr>
                                            </m:ctrlPr>
                                          </m:sSupPr>
                                          <m:e>
                                            <m:r>
                                              <a:rPr kumimoji="1" lang="en-US" altLang="zh-CN" sz="2000" b="1" i="1" smtClean="0">
                                                <a:solidFill>
                                                  <a:schemeClr val="tx1"/>
                                                </a:solidFill>
                                                <a:latin typeface="Cambria Math" panose="02040503050406030204" pitchFamily="18" charset="0"/>
                                              </a:rPr>
                                              <m:t>𝝁</m:t>
                                            </m:r>
                                          </m:e>
                                          <m:sup>
                                            <m:r>
                                              <a:rPr kumimoji="1" lang="en-US" altLang="zh-CN" sz="2000" b="1" i="1" smtClean="0">
                                                <a:solidFill>
                                                  <a:schemeClr val="tx1"/>
                                                </a:solidFill>
                                                <a:latin typeface="Cambria Math" panose="02040503050406030204" pitchFamily="18" charset="0"/>
                                              </a:rPr>
                                              <m:t>+</m:t>
                                            </m:r>
                                          </m:sup>
                                        </m:sSup>
                                        <m:sSub>
                                          <m:sSubPr>
                                            <m:ctrlPr>
                                              <a:rPr kumimoji="1" lang="en-US" altLang="zh-CN" sz="2000" b="1" i="1">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𝝂</m:t>
                                            </m:r>
                                          </m:e>
                                          <m:sub>
                                            <m:r>
                                              <a:rPr kumimoji="1" lang="en-US" altLang="zh-CN" sz="2000" b="1" i="1" smtClean="0">
                                                <a:solidFill>
                                                  <a:schemeClr val="tx1"/>
                                                </a:solidFill>
                                                <a:latin typeface="Cambria Math" panose="02040503050406030204" pitchFamily="18" charset="0"/>
                                              </a:rPr>
                                              <m:t>𝝁</m:t>
                                            </m:r>
                                          </m:sub>
                                        </m:sSub>
                                      </m:sub>
                                    </m:sSub>
                                  </m:den>
                                </m:f>
                              </m:oMath>
                            </m:oMathPara>
                          </a14:m>
                          <a:endParaRPr kumimoji="1" lang="en-US" altLang="zh-CN"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2.6</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2.8</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0.9</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3.2</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0.5</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1.1</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1186824"/>
                      </a:ext>
                    </a:extLst>
                  </a:tr>
                </a:tbl>
              </a:graphicData>
            </a:graphic>
          </p:graphicFrame>
        </mc:Choice>
        <mc:Fallback>
          <p:graphicFrame>
            <p:nvGraphicFramePr>
              <p:cNvPr id="7" name="表格 6">
                <a:extLst>
                  <a:ext uri="{FF2B5EF4-FFF2-40B4-BE49-F238E27FC236}">
                    <a16:creationId xmlns:a16="http://schemas.microsoft.com/office/drawing/2014/main" id="{D7FBB93E-12D3-752F-2031-061BCE687DEB}"/>
                  </a:ext>
                </a:extLst>
              </p:cNvPr>
              <p:cNvGraphicFramePr>
                <a:graphicFrameLocks noGrp="1"/>
              </p:cNvGraphicFramePr>
              <p:nvPr>
                <p:extLst>
                  <p:ext uri="{D42A27DB-BD31-4B8C-83A1-F6EECF244321}">
                    <p14:modId xmlns:p14="http://schemas.microsoft.com/office/powerpoint/2010/main" val="3635339130"/>
                  </p:ext>
                </p:extLst>
              </p:nvPr>
            </p:nvGraphicFramePr>
            <p:xfrm>
              <a:off x="183358" y="2742219"/>
              <a:ext cx="11825283" cy="3465079"/>
            </p:xfrm>
            <a:graphic>
              <a:graphicData uri="http://schemas.openxmlformats.org/drawingml/2006/table">
                <a:tbl>
                  <a:tblPr firstRow="1" bandRow="1">
                    <a:tableStyleId>{5C22544A-7EE6-4342-B048-85BDC9FD1C3A}</a:tableStyleId>
                  </a:tblPr>
                  <a:tblGrid>
                    <a:gridCol w="2270825">
                      <a:extLst>
                        <a:ext uri="{9D8B030D-6E8A-4147-A177-3AD203B41FA5}">
                          <a16:colId xmlns:a16="http://schemas.microsoft.com/office/drawing/2014/main" val="2340093702"/>
                        </a:ext>
                      </a:extLst>
                    </a:gridCol>
                    <a:gridCol w="1638817">
                      <a:extLst>
                        <a:ext uri="{9D8B030D-6E8A-4147-A177-3AD203B41FA5}">
                          <a16:colId xmlns:a16="http://schemas.microsoft.com/office/drawing/2014/main" val="2472135658"/>
                        </a:ext>
                      </a:extLst>
                    </a:gridCol>
                    <a:gridCol w="1675236">
                      <a:extLst>
                        <a:ext uri="{9D8B030D-6E8A-4147-A177-3AD203B41FA5}">
                          <a16:colId xmlns:a16="http://schemas.microsoft.com/office/drawing/2014/main" val="4185790166"/>
                        </a:ext>
                      </a:extLst>
                    </a:gridCol>
                    <a:gridCol w="1457833">
                      <a:extLst>
                        <a:ext uri="{9D8B030D-6E8A-4147-A177-3AD203B41FA5}">
                          <a16:colId xmlns:a16="http://schemas.microsoft.com/office/drawing/2014/main" val="378578483"/>
                        </a:ext>
                      </a:extLst>
                    </a:gridCol>
                    <a:gridCol w="1412591">
                      <a:extLst>
                        <a:ext uri="{9D8B030D-6E8A-4147-A177-3AD203B41FA5}">
                          <a16:colId xmlns:a16="http://schemas.microsoft.com/office/drawing/2014/main" val="2621557424"/>
                        </a:ext>
                      </a:extLst>
                    </a:gridCol>
                    <a:gridCol w="1681849">
                      <a:extLst>
                        <a:ext uri="{9D8B030D-6E8A-4147-A177-3AD203B41FA5}">
                          <a16:colId xmlns:a16="http://schemas.microsoft.com/office/drawing/2014/main" val="3467104993"/>
                        </a:ext>
                      </a:extLst>
                    </a:gridCol>
                    <a:gridCol w="1688132">
                      <a:extLst>
                        <a:ext uri="{9D8B030D-6E8A-4147-A177-3AD203B41FA5}">
                          <a16:colId xmlns:a16="http://schemas.microsoft.com/office/drawing/2014/main" val="4189762643"/>
                        </a:ext>
                      </a:extLst>
                    </a:gridCol>
                  </a:tblGrid>
                  <a:tr h="769016">
                    <a:tc rowSpan="2">
                      <a:txBody>
                        <a:bodyPr/>
                        <a:lstStyle/>
                        <a:p>
                          <a:pPr algn="l"/>
                          <a:r>
                            <a:rPr lang="en-US" altLang="zh-CN" sz="2000" b="1" dirty="0">
                              <a:solidFill>
                                <a:srgbClr val="FFFF00"/>
                              </a:solidFill>
                              <a:latin typeface="Times New Roman" panose="02020603050405020304" pitchFamily="18" charset="0"/>
                              <a:cs typeface="Times New Roman" panose="02020603050405020304" pitchFamily="18" charset="0"/>
                            </a:rPr>
                            <a:t>Source</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8966" t="-3279" r="-189272" b="-352459"/>
                          </a:stretch>
                        </a:blipFill>
                      </a:tcPr>
                    </a:tc>
                    <a:tc hMerge="1">
                      <a:txBody>
                        <a:bodyPr/>
                        <a:lstStyle/>
                        <a:p>
                          <a:endParaRPr lang="zh-CN" altLang="en-US" dirty="0"/>
                        </a:p>
                      </a:txBody>
                      <a:tcPr/>
                    </a:tc>
                    <a:tc gridSpan="2">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95133" t="-3279" r="-118584" b="-352459"/>
                          </a:stretch>
                        </a:blipFill>
                      </a:tcPr>
                    </a:tc>
                    <a:tc hMerge="1">
                      <a:txBody>
                        <a:bodyPr/>
                        <a:lstStyle/>
                        <a:p>
                          <a:endParaRPr lang="zh-CN" altLang="en-US" dirty="0"/>
                        </a:p>
                      </a:txBody>
                      <a:tcPr/>
                    </a:tc>
                    <a:tc gridSpan="2">
                      <a:txBody>
                        <a:bodyPr/>
                        <a:lstStyle/>
                        <a:p>
                          <a:endParaRPr lang="zh-C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0752" t="-3279" r="-752" b="-352459"/>
                          </a:stretch>
                        </a:blipFill>
                      </a:tcPr>
                    </a:tc>
                    <a:tc hMerge="1">
                      <a:txBody>
                        <a:bodyPr/>
                        <a:lstStyle/>
                        <a:p>
                          <a:endParaRPr lang="zh-CN" altLang="en-US" dirty="0"/>
                        </a:p>
                      </a:txBody>
                      <a:tcPr/>
                    </a:tc>
                    <a:extLst>
                      <a:ext uri="{0D108BD9-81ED-4DB2-BD59-A6C34878D82A}">
                        <a16:rowId xmlns:a16="http://schemas.microsoft.com/office/drawing/2014/main" val="2424307946"/>
                      </a:ext>
                    </a:extLst>
                  </a:tr>
                  <a:tr h="430399">
                    <a:tc vMerge="1">
                      <a:txBody>
                        <a:bodyPr/>
                        <a:lstStyle/>
                        <a:p>
                          <a:pPr algn="l"/>
                          <a:endParaRPr lang="zh-CN" altLang="en-US" sz="2000" b="1"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Stat. (%)</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Syst. (%)</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Stat.(%)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Syst.(%)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Stat.(%)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zh-CN" sz="2000" b="1" dirty="0">
                              <a:solidFill>
                                <a:srgbClr val="FFFF00"/>
                              </a:solidFill>
                              <a:latin typeface="Times New Roman" panose="02020603050405020304" pitchFamily="18" charset="0"/>
                              <a:cs typeface="Times New Roman" panose="02020603050405020304" pitchFamily="18" charset="0"/>
                            </a:rPr>
                            <a:t>Syst.(%)</a:t>
                          </a:r>
                          <a:endParaRPr lang="zh-CN" altLang="en-US" sz="20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57868117"/>
                      </a:ext>
                    </a:extLst>
                  </a:tr>
                  <a:tr h="472887">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59" t="-262162" r="-421788" b="-389189"/>
                          </a:stretch>
                        </a:blipFill>
                      </a:tcPr>
                    </a:tc>
                    <a:tc>
                      <a:txBody>
                        <a:bodyPr/>
                        <a:lstStyle/>
                        <a:p>
                          <a:pPr algn="ctr"/>
                          <a:r>
                            <a:rPr lang="en-US" altLang="zh-CN" sz="2000" b="1" dirty="0">
                              <a:latin typeface="Times New Roman" panose="02020603050405020304" pitchFamily="18" charset="0"/>
                              <a:cs typeface="Times New Roman" panose="02020603050405020304" pitchFamily="18" charset="0"/>
                            </a:rPr>
                            <a:t>1.6</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2.4</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0.6</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2.7</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0.3</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268123"/>
                      </a:ext>
                    </a:extLst>
                  </a:tr>
                  <a:tr h="472887">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59" t="-352632" r="-421788" b="-278947"/>
                          </a:stretch>
                        </a:blipFill>
                      </a:tcPr>
                    </a:tc>
                    <a:tc>
                      <a:txBody>
                        <a:bodyPr/>
                        <a:lstStyle/>
                        <a:p>
                          <a:pPr algn="ctr"/>
                          <a:r>
                            <a:rPr lang="en-US" altLang="zh-CN" sz="2000" b="1" dirty="0">
                              <a:latin typeface="Times New Roman" panose="02020603050405020304" pitchFamily="18" charset="0"/>
                              <a:cs typeface="Times New Roman" panose="02020603050405020304" pitchFamily="18" charset="0"/>
                            </a:rPr>
                            <a:t>0.9</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1.4</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0.2</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0.6</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180308"/>
                      </a:ext>
                    </a:extLst>
                  </a:tr>
                  <a:tr h="430399">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59" t="-505882" r="-421788" b="-211765"/>
                          </a:stretch>
                        </a:blipFill>
                      </a:tcPr>
                    </a:tc>
                    <a:tc>
                      <a:txBody>
                        <a:bodyPr/>
                        <a:lstStyle/>
                        <a:p>
                          <a:pPr algn="ctr"/>
                          <a:r>
                            <a:rPr lang="en-US" altLang="zh-CN" sz="2000" b="1" dirty="0">
                              <a:latin typeface="Times New Roman" panose="02020603050405020304" pitchFamily="18" charset="0"/>
                              <a:cs typeface="Times New Roman" panose="02020603050405020304" pitchFamily="18" charset="0"/>
                            </a:rPr>
                            <a:t>0.9</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1.4</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0.3</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0.7</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2534071"/>
                      </a:ext>
                    </a:extLst>
                  </a:tr>
                  <a:tr h="889491">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59" t="-294286" r="-421788" b="-2857"/>
                          </a:stretch>
                        </a:blipFill>
                      </a:tcPr>
                    </a:tc>
                    <a:tc>
                      <a:txBody>
                        <a:bodyPr/>
                        <a:lstStyle/>
                        <a:p>
                          <a:pPr algn="ctr"/>
                          <a:r>
                            <a:rPr lang="en-US" altLang="zh-CN" sz="2000" b="1" dirty="0">
                              <a:latin typeface="Times New Roman" panose="02020603050405020304" pitchFamily="18" charset="0"/>
                              <a:cs typeface="Times New Roman" panose="02020603050405020304" pitchFamily="18" charset="0"/>
                            </a:rPr>
                            <a:t>2.6</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2.8</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0.9</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latin typeface="Times New Roman" panose="02020603050405020304" pitchFamily="18" charset="0"/>
                              <a:cs typeface="Times New Roman" panose="02020603050405020304" pitchFamily="18" charset="0"/>
                            </a:rPr>
                            <a:t>3.2</a:t>
                          </a:r>
                          <a:endParaRPr lang="zh-CN" altLang="en-US" sz="2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0.5</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1.1</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1186824"/>
                      </a:ext>
                    </a:extLst>
                  </a:tr>
                </a:tbl>
              </a:graphicData>
            </a:graphic>
          </p:graphicFrame>
        </mc:Fallback>
      </mc:AlternateContent>
      <p:sp>
        <p:nvSpPr>
          <p:cNvPr id="4" name="文本框 3">
            <a:extLst>
              <a:ext uri="{FF2B5EF4-FFF2-40B4-BE49-F238E27FC236}">
                <a16:creationId xmlns:a16="http://schemas.microsoft.com/office/drawing/2014/main" id="{7AAD6B56-B1B6-F080-0F63-C72654CF5137}"/>
              </a:ext>
            </a:extLst>
          </p:cNvPr>
          <p:cNvSpPr txBox="1"/>
          <p:nvPr/>
        </p:nvSpPr>
        <p:spPr>
          <a:xfrm>
            <a:off x="9982200" y="386461"/>
            <a:ext cx="2326832"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310</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dirty="0"/>
          </a:p>
        </p:txBody>
      </p:sp>
    </p:spTree>
    <p:extLst>
      <p:ext uri="{BB962C8B-B14F-4D97-AF65-F5344CB8AC3E}">
        <p14:creationId xmlns:p14="http://schemas.microsoft.com/office/powerpoint/2010/main" val="96227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91BE104-4FFD-9C69-0784-016BCF2DA70F}"/>
              </a:ext>
            </a:extLst>
          </p:cNvPr>
          <p:cNvPicPr>
            <a:picLocks noChangeAspect="1"/>
          </p:cNvPicPr>
          <p:nvPr/>
        </p:nvPicPr>
        <p:blipFill>
          <a:blip r:embed="rId2"/>
          <a:stretch>
            <a:fillRect/>
          </a:stretch>
        </p:blipFill>
        <p:spPr>
          <a:xfrm>
            <a:off x="5741555" y="1626320"/>
            <a:ext cx="4838183" cy="4566337"/>
          </a:xfrm>
          <a:prstGeom prst="rect">
            <a:avLst/>
          </a:prstGeom>
        </p:spPr>
      </p:pic>
      <p:pic>
        <p:nvPicPr>
          <p:cNvPr id="7" name="图片 6">
            <a:extLst>
              <a:ext uri="{FF2B5EF4-FFF2-40B4-BE49-F238E27FC236}">
                <a16:creationId xmlns:a16="http://schemas.microsoft.com/office/drawing/2014/main" id="{D1DF7934-C06F-5C27-649B-FD5F57150A20}"/>
              </a:ext>
            </a:extLst>
          </p:cNvPr>
          <p:cNvPicPr>
            <a:picLocks noChangeAspect="1"/>
          </p:cNvPicPr>
          <p:nvPr/>
        </p:nvPicPr>
        <p:blipFill>
          <a:blip r:embed="rId3"/>
          <a:stretch>
            <a:fillRect/>
          </a:stretch>
        </p:blipFill>
        <p:spPr>
          <a:xfrm>
            <a:off x="8958132" y="1626320"/>
            <a:ext cx="3211697" cy="1677713"/>
          </a:xfrm>
          <a:prstGeom prst="rect">
            <a:avLst/>
          </a:prstGeom>
        </p:spPr>
      </p:pic>
      <p:sp>
        <p:nvSpPr>
          <p:cNvPr id="2" name="灯片编号占位符 1">
            <a:extLst>
              <a:ext uri="{FF2B5EF4-FFF2-40B4-BE49-F238E27FC236}">
                <a16:creationId xmlns:a16="http://schemas.microsoft.com/office/drawing/2014/main" id="{30A0A294-F158-878B-E764-2AB578651BB7}"/>
              </a:ext>
            </a:extLst>
          </p:cNvPr>
          <p:cNvSpPr>
            <a:spLocks noGrp="1"/>
          </p:cNvSpPr>
          <p:nvPr>
            <p:ph type="sldNum" sz="quarter" idx="12"/>
          </p:nvPr>
        </p:nvSpPr>
        <p:spPr/>
        <p:txBody>
          <a:bodyPr/>
          <a:lstStyle/>
          <a:p>
            <a:fld id="{EE9F59AE-630A-460B-A6BC-38F7F70D14DE}" type="slidenum">
              <a:rPr lang="zh-CN" altLang="en-US" smtClean="0"/>
              <a:t>19</a:t>
            </a:fld>
            <a:endParaRPr lang="zh-CN" altLang="en-US"/>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FDFA13E4-B6F4-B1F7-5D25-27FDC3145C65}"/>
                  </a:ext>
                </a:extLst>
              </p:cNvPr>
              <p:cNvSpPr/>
              <p:nvPr/>
            </p:nvSpPr>
            <p:spPr>
              <a:xfrm>
                <a:off x="0" y="-1"/>
                <a:ext cx="12192000" cy="814756"/>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sz="3600" b="1" i="1">
                              <a:solidFill>
                                <a:srgbClr val="FFFF00"/>
                              </a:solidFill>
                              <a:latin typeface="Cambria Math" panose="02040503050406030204" pitchFamily="18" charset="0"/>
                              <a:cs typeface="Times New Roman" panose="02020603050405020304" pitchFamily="18" charset="0"/>
                            </a:rPr>
                          </m:ctrlPr>
                        </m:sSubSupPr>
                        <m:e>
                          <m:r>
                            <a:rPr lang="en-US" altLang="zh-CN" sz="3600" b="1" i="1">
                              <a:solidFill>
                                <a:srgbClr val="FFFF00"/>
                              </a:solidFill>
                              <a:latin typeface="Cambria Math" panose="02040503050406030204" pitchFamily="18" charset="0"/>
                              <a:cs typeface="Times New Roman" panose="02020603050405020304" pitchFamily="18" charset="0"/>
                            </a:rPr>
                            <m:t>𝑫</m:t>
                          </m:r>
                        </m:e>
                        <m:sub>
                          <m:r>
                            <a:rPr lang="en-US" altLang="zh-CN" sz="3600" b="1" i="1">
                              <a:solidFill>
                                <a:srgbClr val="FFFF00"/>
                              </a:solidFill>
                              <a:latin typeface="Cambria Math" panose="02040503050406030204" pitchFamily="18" charset="0"/>
                              <a:cs typeface="Times New Roman" panose="02020603050405020304" pitchFamily="18" charset="0"/>
                            </a:rPr>
                            <m:t>𝒔</m:t>
                          </m:r>
                        </m:sub>
                        <m:sup>
                          <m:r>
                            <a:rPr lang="en-US" altLang="zh-CN" sz="3600" b="1" i="1">
                              <a:solidFill>
                                <a:srgbClr val="FFFF00"/>
                              </a:solidFill>
                              <a:latin typeface="Cambria Math" panose="02040503050406030204" pitchFamily="18" charset="0"/>
                              <a:cs typeface="Times New Roman" panose="02020603050405020304" pitchFamily="18" charset="0"/>
                            </a:rPr>
                            <m:t>+</m:t>
                          </m:r>
                        </m:sup>
                      </m:sSubSup>
                      <m:r>
                        <a:rPr lang="en-US" altLang="zh-CN" sz="36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36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36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𝝁</m:t>
                          </m:r>
                        </m:e>
                        <m:sup>
                          <m:r>
                            <a:rPr lang="en-US" altLang="zh-CN" sz="36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up>
                      </m:sSup>
                      <m:sSub>
                        <m:sSubPr>
                          <m:ctrlPr>
                            <a:rPr lang="en-US" altLang="zh-CN" sz="36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36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𝝂</m:t>
                          </m:r>
                        </m:e>
                        <m:sub>
                          <m:r>
                            <a:rPr lang="en-US" altLang="zh-CN" sz="36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𝝁</m:t>
                          </m:r>
                        </m:sub>
                      </m:sSub>
                    </m:oMath>
                  </m:oMathPara>
                </a14:m>
                <a:endParaRPr kumimoji="1" lang="zh-CN" altLang="en-US" sz="3600" dirty="0"/>
              </a:p>
            </p:txBody>
          </p:sp>
        </mc:Choice>
        <mc:Fallback xmlns="">
          <p:sp>
            <p:nvSpPr>
              <p:cNvPr id="3" name="矩形 2">
                <a:extLst>
                  <a:ext uri="{FF2B5EF4-FFF2-40B4-BE49-F238E27FC236}">
                    <a16:creationId xmlns:a16="http://schemas.microsoft.com/office/drawing/2014/main" id="{FDFA13E4-B6F4-B1F7-5D25-27FDC3145C65}"/>
                  </a:ext>
                </a:extLst>
              </p:cNvPr>
              <p:cNvSpPr>
                <a:spLocks noRot="1" noChangeAspect="1" noMove="1" noResize="1" noEditPoints="1" noAdjustHandles="1" noChangeArrowheads="1" noChangeShapeType="1" noTextEdit="1"/>
              </p:cNvSpPr>
              <p:nvPr/>
            </p:nvSpPr>
            <p:spPr>
              <a:xfrm>
                <a:off x="0" y="-1"/>
                <a:ext cx="12192000" cy="814756"/>
              </a:xfrm>
              <a:prstGeom prst="rect">
                <a:avLst/>
              </a:prstGeom>
              <a:blipFill>
                <a:blip r:embed="rId4"/>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03EE40E-1FC7-DEE6-9C41-6375B9F018A7}"/>
                  </a:ext>
                </a:extLst>
              </p:cNvPr>
              <p:cNvSpPr txBox="1"/>
              <p:nvPr/>
            </p:nvSpPr>
            <p:spPr>
              <a:xfrm>
                <a:off x="228906" y="2813341"/>
                <a:ext cx="5378191" cy="1786195"/>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en-US" altLang="zh-CN" sz="2400" b="1">
                          <a:solidFill>
                            <a:srgbClr val="FF0000"/>
                          </a:solidFill>
                          <a:latin typeface="Cambria Math" panose="02040503050406030204" pitchFamily="18" charset="0"/>
                          <a:cs typeface="Times New Roman" panose="02020603050405020304" pitchFamily="18" charset="0"/>
                        </a:rPr>
                        <m:t>𝐌</m:t>
                      </m:r>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a:solidFill>
                                <a:srgbClr val="FF0000"/>
                              </a:solidFill>
                              <a:latin typeface="Cambria Math" panose="02040503050406030204" pitchFamily="18" charset="0"/>
                              <a:cs typeface="Times New Roman" panose="02020603050405020304" pitchFamily="18" charset="0"/>
                            </a:rPr>
                            <m:t>𝐌</m:t>
                          </m:r>
                        </m:e>
                        <m:sup>
                          <m:r>
                            <a:rPr lang="en-US" altLang="zh-CN" sz="2400" b="1">
                              <a:solidFill>
                                <a:srgbClr val="FF0000"/>
                              </a:solidFill>
                              <a:latin typeface="Cambria Math" panose="02040503050406030204" pitchFamily="18" charset="0"/>
                              <a:cs typeface="Times New Roman" panose="02020603050405020304" pitchFamily="18" charset="0"/>
                            </a:rPr>
                            <m:t>𝟐</m:t>
                          </m:r>
                        </m:sup>
                      </m:sSup>
                      <m:r>
                        <a:rPr lang="en-US" altLang="zh-CN" sz="2400" b="1">
                          <a:latin typeface="Cambria Math" panose="02040503050406030204" pitchFamily="18" charset="0"/>
                          <a:cs typeface="Times New Roman" panose="02020603050405020304" pitchFamily="18" charset="0"/>
                        </a:rPr>
                        <m:t>=</m:t>
                      </m:r>
                    </m:oMath>
                  </m:oMathPara>
                </a14:m>
                <a:endParaRPr lang="en-US" altLang="zh-CN" sz="2400" b="1" dirty="0">
                  <a:latin typeface="Cambria Math" panose="020405030504060302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ad>
                        <m:radPr>
                          <m:degHide m:val="on"/>
                          <m:ctrlPr>
                            <a:rPr lang="en-US" altLang="zh-CN" sz="2400" b="1" i="1">
                              <a:latin typeface="Cambria Math" panose="02040503050406030204" pitchFamily="18" charset="0"/>
                              <a:cs typeface="Times New Roman" panose="02020603050405020304" pitchFamily="18" charset="0"/>
                            </a:rPr>
                          </m:ctrlPr>
                        </m:radPr>
                        <m:deg/>
                        <m:e>
                          <m:sSup>
                            <m:sSupPr>
                              <m:ctrlPr>
                                <a:rPr lang="en-US" altLang="zh-CN" sz="2400" b="1" i="1">
                                  <a:latin typeface="Cambria Math" panose="02040503050406030204" pitchFamily="18" charset="0"/>
                                  <a:cs typeface="Times New Roman" panose="02020603050405020304" pitchFamily="18" charset="0"/>
                                </a:rPr>
                              </m:ctrlPr>
                            </m:sSupPr>
                            <m:e>
                              <m:d>
                                <m:dPr>
                                  <m:ctrlPr>
                                    <a:rPr lang="en-US" altLang="zh-CN" sz="2400" b="1" i="1">
                                      <a:latin typeface="Cambria Math" panose="02040503050406030204" pitchFamily="18" charset="0"/>
                                      <a:cs typeface="Times New Roman" panose="02020603050405020304" pitchFamily="18" charset="0"/>
                                    </a:rPr>
                                  </m:ctrlPr>
                                </m:dPr>
                                <m:e>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𝑬</m:t>
                                      </m:r>
                                    </m:e>
                                    <m:sub>
                                      <m:r>
                                        <a:rPr lang="en-US" altLang="zh-CN" sz="2400" b="1">
                                          <a:latin typeface="Cambria Math" panose="02040503050406030204" pitchFamily="18" charset="0"/>
                                          <a:cs typeface="Times New Roman" panose="02020603050405020304" pitchFamily="18" charset="0"/>
                                        </a:rPr>
                                        <m:t>𝐛𝐞𝐚𝐦</m:t>
                                      </m:r>
                                    </m:sub>
                                  </m:sSub>
                                  <m:r>
                                    <a:rPr lang="en-US" altLang="zh-CN" sz="2400" b="1" i="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𝑬</m:t>
                                      </m:r>
                                    </m:e>
                                    <m:sub>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𝝁</m:t>
                                          </m:r>
                                        </m:e>
                                        <m:sup>
                                          <m:r>
                                            <a:rPr lang="en-US" altLang="zh-CN" sz="2400" b="1" i="1">
                                              <a:latin typeface="Cambria Math" panose="02040503050406030204" pitchFamily="18" charset="0"/>
                                              <a:cs typeface="Times New Roman" panose="02020603050405020304" pitchFamily="18" charset="0"/>
                                            </a:rPr>
                                            <m:t>+</m:t>
                                          </m:r>
                                        </m:sup>
                                      </m:sSup>
                                    </m:sub>
                                  </m:sSub>
                                </m:e>
                              </m:d>
                            </m:e>
                            <m:sup>
                              <m:r>
                                <a:rPr lang="en-US" altLang="zh-CN" sz="2400" b="1" i="1">
                                  <a:latin typeface="Cambria Math" panose="02040503050406030204" pitchFamily="18" charset="0"/>
                                  <a:cs typeface="Times New Roman" panose="02020603050405020304" pitchFamily="18" charset="0"/>
                                </a:rPr>
                                <m:t>𝟐</m:t>
                              </m:r>
                            </m:sup>
                          </m:sSup>
                          <m:r>
                            <a:rPr lang="en-US" altLang="zh-CN" sz="2400" b="1" i="1">
                              <a:latin typeface="Cambria Math" panose="02040503050406030204" pitchFamily="18" charset="0"/>
                              <a:cs typeface="Times New Roman" panose="02020603050405020304" pitchFamily="18" charset="0"/>
                            </a:rPr>
                            <m:t> −</m:t>
                          </m:r>
                          <m:sSup>
                            <m:sSupPr>
                              <m:ctrlPr>
                                <a:rPr lang="en-US" altLang="zh-CN" sz="2400" b="1" i="1">
                                  <a:latin typeface="Cambria Math" panose="02040503050406030204" pitchFamily="18" charset="0"/>
                                  <a:cs typeface="Times New Roman" panose="02020603050405020304" pitchFamily="18" charset="0"/>
                                </a:rPr>
                              </m:ctrlPr>
                            </m:sSupPr>
                            <m:e>
                              <m:d>
                                <m:dPr>
                                  <m:begChr m:val="|"/>
                                  <m:endChr m:val="|"/>
                                  <m:ctrlPr>
                                    <a:rPr lang="en-US" altLang="zh-CN" sz="2400" b="1" i="1">
                                      <a:latin typeface="Cambria Math" panose="02040503050406030204" pitchFamily="18" charset="0"/>
                                      <a:cs typeface="Times New Roman" panose="02020603050405020304" pitchFamily="18" charset="0"/>
                                    </a:rPr>
                                  </m:ctrlPr>
                                </m:dPr>
                                <m:e>
                                  <m:r>
                                    <a:rPr lang="en-US" altLang="zh-CN" sz="2400" b="1" i="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acc>
                                        <m:accPr>
                                          <m:chr m:val="⃗"/>
                                          <m:ctrlPr>
                                            <a:rPr lang="en-US" altLang="zh-CN" sz="2400" b="1" i="1">
                                              <a:latin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cs typeface="Times New Roman" panose="02020603050405020304" pitchFamily="18" charset="0"/>
                                            </a:rPr>
                                            <m:t>𝒑</m:t>
                                          </m:r>
                                        </m:e>
                                      </m:acc>
                                    </m:e>
                                    <m:sub>
                                      <m:sSubSup>
                                        <m:sSubSupPr>
                                          <m:ctrlPr>
                                            <a:rPr lang="en-US" altLang="zh-CN" sz="2400" b="1" i="1">
                                              <a:latin typeface="Cambria Math" panose="02040503050406030204" pitchFamily="18" charset="0"/>
                                              <a:cs typeface="Times New Roman" panose="02020603050405020304" pitchFamily="18" charset="0"/>
                                            </a:rPr>
                                          </m:ctrlPr>
                                        </m:sSubSupPr>
                                        <m:e>
                                          <m:r>
                                            <a:rPr lang="en-US" altLang="zh-CN" sz="2400" b="1" i="1">
                                              <a:latin typeface="Cambria Math" panose="02040503050406030204" pitchFamily="18" charset="0"/>
                                              <a:cs typeface="Times New Roman" panose="02020603050405020304" pitchFamily="18" charset="0"/>
                                            </a:rPr>
                                            <m:t>𝑫</m:t>
                                          </m:r>
                                        </m:e>
                                        <m:sub>
                                          <m:r>
                                            <a:rPr lang="en-US" altLang="zh-CN" sz="2400" b="1" i="1">
                                              <a:latin typeface="Cambria Math" panose="02040503050406030204" pitchFamily="18" charset="0"/>
                                              <a:cs typeface="Times New Roman" panose="02020603050405020304" pitchFamily="18" charset="0"/>
                                            </a:rPr>
                                            <m:t>𝒔</m:t>
                                          </m:r>
                                        </m:sub>
                                        <m:sup>
                                          <m:r>
                                            <a:rPr lang="en-US" altLang="zh-CN" sz="2400" b="1" i="1">
                                              <a:latin typeface="Cambria Math" panose="02040503050406030204" pitchFamily="18" charset="0"/>
                                              <a:cs typeface="Times New Roman" panose="02020603050405020304" pitchFamily="18" charset="0"/>
                                            </a:rPr>
                                            <m:t>−</m:t>
                                          </m:r>
                                        </m:sup>
                                      </m:sSubSup>
                                    </m:sub>
                                  </m:sSub>
                                  <m:r>
                                    <a:rPr lang="en-US" altLang="zh-CN" sz="2400" b="1" i="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acc>
                                        <m:accPr>
                                          <m:chr m:val="⃗"/>
                                          <m:ctrlPr>
                                            <a:rPr lang="en-US" altLang="zh-CN" sz="2400" b="1" i="1">
                                              <a:latin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cs typeface="Times New Roman" panose="02020603050405020304" pitchFamily="18" charset="0"/>
                                            </a:rPr>
                                            <m:t>𝒑</m:t>
                                          </m:r>
                                        </m:e>
                                      </m:acc>
                                    </m:e>
                                    <m:sub>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𝝁</m:t>
                                          </m:r>
                                        </m:e>
                                        <m:sup>
                                          <m:r>
                                            <a:rPr lang="en-US" altLang="zh-CN" sz="2400" b="1" i="1">
                                              <a:latin typeface="Cambria Math" panose="02040503050406030204" pitchFamily="18" charset="0"/>
                                              <a:cs typeface="Times New Roman" panose="02020603050405020304" pitchFamily="18" charset="0"/>
                                            </a:rPr>
                                            <m:t>+</m:t>
                                          </m:r>
                                        </m:sup>
                                      </m:sSup>
                                    </m:sub>
                                  </m:sSub>
                                </m:e>
                              </m:d>
                            </m:e>
                            <m:sup>
                              <m:r>
                                <a:rPr lang="en-US" altLang="zh-CN" sz="2400" b="1" i="1">
                                  <a:latin typeface="Cambria Math" panose="02040503050406030204" pitchFamily="18" charset="0"/>
                                  <a:cs typeface="Times New Roman" panose="02020603050405020304" pitchFamily="18" charset="0"/>
                                </a:rPr>
                                <m:t>𝟐</m:t>
                              </m:r>
                            </m:sup>
                          </m:sSup>
                        </m:e>
                      </m:rad>
                    </m:oMath>
                  </m:oMathPara>
                </a14:m>
                <a:endParaRPr lang="zh-CN" altLang="en-US" sz="2400" dirty="0"/>
              </a:p>
            </p:txBody>
          </p:sp>
        </mc:Choice>
        <mc:Fallback xmlns="">
          <p:sp>
            <p:nvSpPr>
              <p:cNvPr id="5" name="文本框 4">
                <a:extLst>
                  <a:ext uri="{FF2B5EF4-FFF2-40B4-BE49-F238E27FC236}">
                    <a16:creationId xmlns:a16="http://schemas.microsoft.com/office/drawing/2014/main" id="{503EE40E-1FC7-DEE6-9C41-6375B9F018A7}"/>
                  </a:ext>
                </a:extLst>
              </p:cNvPr>
              <p:cNvSpPr txBox="1">
                <a:spLocks noRot="1" noChangeAspect="1" noMove="1" noResize="1" noEditPoints="1" noAdjustHandles="1" noChangeArrowheads="1" noChangeShapeType="1" noTextEdit="1"/>
              </p:cNvSpPr>
              <p:nvPr/>
            </p:nvSpPr>
            <p:spPr>
              <a:xfrm>
                <a:off x="228906" y="2813341"/>
                <a:ext cx="5378191" cy="1786195"/>
              </a:xfrm>
              <a:prstGeom prst="rect">
                <a:avLst/>
              </a:prstGeom>
              <a:blipFill>
                <a:blip r:embed="rId5"/>
                <a:stretch>
                  <a:fillRect l="-47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0A9E9BC-D6D5-62DB-7A2C-98FB16C21D40}"/>
                  </a:ext>
                </a:extLst>
              </p:cNvPr>
              <p:cNvSpPr txBox="1"/>
              <p:nvPr/>
            </p:nvSpPr>
            <p:spPr>
              <a:xfrm>
                <a:off x="353413" y="2178298"/>
                <a:ext cx="4730652" cy="470000"/>
              </a:xfrm>
              <a:prstGeom prst="rect">
                <a:avLst/>
              </a:prstGeom>
              <a:noFill/>
            </p:spPr>
            <p:txBody>
              <a:bodyPr wrap="square">
                <a:spAutoFit/>
              </a:bodyPr>
              <a:lstStyle/>
              <a:p>
                <a:pPr marL="380990" indent="-380990">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Missing mass squared (</a:t>
                </a:r>
                <a14:m>
                  <m:oMath xmlns:m="http://schemas.openxmlformats.org/officeDocument/2006/math">
                    <m:r>
                      <a:rPr lang="en-US" altLang="zh-CN" sz="2400" b="1">
                        <a:latin typeface="Cambria Math" panose="02040503050406030204" pitchFamily="18" charset="0"/>
                        <a:cs typeface="Times New Roman" panose="02020603050405020304" pitchFamily="18" charset="0"/>
                      </a:rPr>
                      <m:t>𝐌</m:t>
                    </m:r>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a:latin typeface="Cambria Math" panose="02040503050406030204" pitchFamily="18" charset="0"/>
                            <a:cs typeface="Times New Roman" panose="02020603050405020304" pitchFamily="18" charset="0"/>
                          </a:rPr>
                          <m:t>𝐌</m:t>
                        </m:r>
                      </m:e>
                      <m:sup>
                        <m:r>
                          <a:rPr lang="en-US" altLang="zh-CN" sz="2400" b="1">
                            <a:latin typeface="Cambria Math" panose="02040503050406030204" pitchFamily="18" charset="0"/>
                            <a:cs typeface="Times New Roman" panose="02020603050405020304" pitchFamily="18" charset="0"/>
                          </a:rPr>
                          <m:t>𝟐</m:t>
                        </m:r>
                      </m:sup>
                    </m:sSup>
                  </m:oMath>
                </a14:m>
                <a:r>
                  <a:rPr lang="en-US" altLang="zh-CN" sz="2400" b="1" dirty="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60A9E9BC-D6D5-62DB-7A2C-98FB16C21D40}"/>
                  </a:ext>
                </a:extLst>
              </p:cNvPr>
              <p:cNvSpPr txBox="1">
                <a:spLocks noRot="1" noChangeAspect="1" noMove="1" noResize="1" noEditPoints="1" noAdjustHandles="1" noChangeArrowheads="1" noChangeShapeType="1" noTextEdit="1"/>
              </p:cNvSpPr>
              <p:nvPr/>
            </p:nvSpPr>
            <p:spPr>
              <a:xfrm>
                <a:off x="353413" y="2178298"/>
                <a:ext cx="4730652" cy="470000"/>
              </a:xfrm>
              <a:prstGeom prst="rect">
                <a:avLst/>
              </a:prstGeom>
              <a:blipFill>
                <a:blip r:embed="rId6"/>
                <a:stretch>
                  <a:fillRect l="-1604" t="-7895" b="-28947"/>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CC0C0D9C-DB59-6FA9-67FC-216EA92B9D64}"/>
              </a:ext>
            </a:extLst>
          </p:cNvPr>
          <p:cNvSpPr/>
          <p:nvPr/>
        </p:nvSpPr>
        <p:spPr>
          <a:xfrm>
            <a:off x="1" y="1039595"/>
            <a:ext cx="5188033" cy="4473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indent="-609585">
              <a:buFont typeface="Wingdings" pitchFamily="2" charset="2"/>
              <a:buChar char="p"/>
            </a:pPr>
            <a:r>
              <a:rPr lang="en-US" altLang="zh-CN" sz="2667" b="1" dirty="0">
                <a:solidFill>
                  <a:srgbClr val="FF0000"/>
                </a:solidFill>
                <a:latin typeface="Times New Roman" panose="02020603050405020304" pitchFamily="18" charset="0"/>
                <a:cs typeface="Times New Roman" panose="02020603050405020304" pitchFamily="18" charset="0"/>
              </a:rPr>
              <a:t>Double tag (DT)</a:t>
            </a:r>
            <a:endParaRPr lang="zh-CN" altLang="en-US" sz="2667"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76BFEC6F-15D5-9A46-2C24-CB16DED49DC2}"/>
                  </a:ext>
                </a:extLst>
              </p:cNvPr>
              <p:cNvSpPr txBox="1"/>
              <p:nvPr/>
            </p:nvSpPr>
            <p:spPr>
              <a:xfrm>
                <a:off x="-95080" y="1506100"/>
                <a:ext cx="3681984" cy="579967"/>
              </a:xfrm>
              <a:prstGeom prst="rect">
                <a:avLst/>
              </a:prstGeom>
              <a:noFill/>
            </p:spPr>
            <p:txBody>
              <a:bodyPr wrap="square">
                <a:spAutoFit/>
              </a:bodyPr>
              <a:lstStyle/>
              <a:p>
                <a:pPr marL="800080" lvl="1" indent="-342891">
                  <a:lnSpc>
                    <a:spcPct val="150000"/>
                  </a:lnSpc>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Only one </a:t>
                </a:r>
                <a14:m>
                  <m:oMath xmlns:m="http://schemas.openxmlformats.org/officeDocument/2006/math">
                    <m:sSup>
                      <m:sSupPr>
                        <m:ctrlPr>
                          <a:rPr lang="en-US" altLang="zh-CN" sz="2400" b="1" i="1">
                            <a:latin typeface="Cambria Math" panose="02040503050406030204" pitchFamily="18" charset="0"/>
                          </a:rPr>
                        </m:ctrlPr>
                      </m:sSupPr>
                      <m:e>
                        <m:r>
                          <a:rPr lang="en-US" altLang="zh-CN" sz="2400" b="1" i="1">
                            <a:latin typeface="Cambria Math" panose="02040503050406030204" pitchFamily="18" charset="0"/>
                          </a:rPr>
                          <m:t>𝝁</m:t>
                        </m:r>
                      </m:e>
                      <m:sup>
                        <m:r>
                          <a:rPr lang="en-US" altLang="zh-CN" sz="2400" b="1" i="1">
                            <a:latin typeface="Cambria Math" panose="02040503050406030204" pitchFamily="18" charset="0"/>
                          </a:rPr>
                          <m:t>+</m:t>
                        </m:r>
                      </m:sup>
                    </m:sSup>
                  </m:oMath>
                </a14:m>
                <a:r>
                  <a:rPr kumimoji="1" lang="en-US" altLang="zh-CN" sz="2400" b="1" dirty="0">
                    <a:latin typeface="Times New Roman" panose="02020603050405020304" pitchFamily="18" charset="0"/>
                    <a:cs typeface="Times New Roman" panose="02020603050405020304" pitchFamily="18" charset="0"/>
                  </a:rPr>
                  <a:t>.</a:t>
                </a:r>
              </a:p>
            </p:txBody>
          </p:sp>
        </mc:Choice>
        <mc:Fallback xmlns="">
          <p:sp>
            <p:nvSpPr>
              <p:cNvPr id="10" name="文本框 9">
                <a:extLst>
                  <a:ext uri="{FF2B5EF4-FFF2-40B4-BE49-F238E27FC236}">
                    <a16:creationId xmlns:a16="http://schemas.microsoft.com/office/drawing/2014/main" id="{76BFEC6F-15D5-9A46-2C24-CB16DED49DC2}"/>
                  </a:ext>
                </a:extLst>
              </p:cNvPr>
              <p:cNvSpPr txBox="1">
                <a:spLocks noRot="1" noChangeAspect="1" noMove="1" noResize="1" noEditPoints="1" noAdjustHandles="1" noChangeArrowheads="1" noChangeShapeType="1" noTextEdit="1"/>
              </p:cNvSpPr>
              <p:nvPr/>
            </p:nvSpPr>
            <p:spPr>
              <a:xfrm>
                <a:off x="-95080" y="1506100"/>
                <a:ext cx="3681984" cy="579967"/>
              </a:xfrm>
              <a:prstGeom prst="rect">
                <a:avLst/>
              </a:prstGeom>
              <a:blipFill>
                <a:blip r:embed="rId7"/>
                <a:stretch>
                  <a:fillRect b="-212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79F0BD6E-CB3C-C0EA-8FFF-A1CA31D326F0}"/>
                  </a:ext>
                </a:extLst>
              </p:cNvPr>
              <p:cNvSpPr/>
              <p:nvPr/>
            </p:nvSpPr>
            <p:spPr>
              <a:xfrm>
                <a:off x="94448" y="4754374"/>
                <a:ext cx="3965489" cy="461665"/>
              </a:xfrm>
              <a:prstGeom prst="rect">
                <a:avLst/>
              </a:prstGeom>
              <a:solidFill>
                <a:srgbClr val="FFFF00"/>
              </a:solid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𝑵</m:t>
                          </m:r>
                        </m:e>
                        <m:sub>
                          <m:r>
                            <a:rPr lang="en-US" altLang="zh-CN" sz="2400" b="1">
                              <a:latin typeface="Cambria Math" panose="02040503050406030204" pitchFamily="18" charset="0"/>
                            </a:rPr>
                            <m:t>𝐃𝐓</m:t>
                          </m:r>
                        </m:sub>
                      </m:sSub>
                      <m:r>
                        <a:rPr lang="en-US" altLang="zh-CN" sz="2400" b="1">
                          <a:latin typeface="Cambria Math" panose="02040503050406030204" pitchFamily="18" charset="0"/>
                        </a:rPr>
                        <m:t>=</m:t>
                      </m:r>
                      <m:r>
                        <a:rPr lang="en-US" altLang="zh-CN" sz="2400" b="1" i="1">
                          <a:latin typeface="Cambria Math" panose="02040503050406030204" pitchFamily="18" charset="0"/>
                        </a:rPr>
                        <m:t>𝟏𝟒</m:t>
                      </m:r>
                      <m:r>
                        <a:rPr lang="en-US" altLang="zh-CN" sz="2400" b="1" i="1">
                          <a:latin typeface="Cambria Math" panose="02040503050406030204" pitchFamily="18" charset="0"/>
                        </a:rPr>
                        <m:t>,</m:t>
                      </m:r>
                      <m:r>
                        <a:rPr lang="en-US" altLang="zh-CN" sz="2400" b="1" i="1">
                          <a:latin typeface="Cambria Math" panose="02040503050406030204" pitchFamily="18" charset="0"/>
                        </a:rPr>
                        <m:t>𝟔𝟖𝟕</m:t>
                      </m:r>
                      <m:r>
                        <a:rPr lang="en-US" altLang="zh-CN" sz="2400" b="1" i="1">
                          <a:latin typeface="Cambria Math" panose="02040503050406030204" pitchFamily="18" charset="0"/>
                        </a:rPr>
                        <m:t>±</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𝟏𝟒𝟐</m:t>
                          </m:r>
                        </m:e>
                        <m:sub>
                          <m:r>
                            <a:rPr lang="en-US" altLang="zh-CN" sz="2400" b="1">
                              <a:latin typeface="Cambria Math" panose="02040503050406030204" pitchFamily="18" charset="0"/>
                            </a:rPr>
                            <m:t>𝐬𝐭𝐚𝐭</m:t>
                          </m:r>
                          <m:r>
                            <a:rPr lang="en-US" altLang="zh-CN" sz="2400" b="1">
                              <a:latin typeface="Cambria Math" panose="02040503050406030204" pitchFamily="18" charset="0"/>
                            </a:rPr>
                            <m:t>.</m:t>
                          </m:r>
                        </m:sub>
                      </m:sSub>
                    </m:oMath>
                  </m:oMathPara>
                </a14:m>
                <a:endParaRPr lang="zh-CN" altLang="en-US" sz="2400" dirty="0"/>
              </a:p>
            </p:txBody>
          </p:sp>
        </mc:Choice>
        <mc:Fallback xmlns="">
          <p:sp>
            <p:nvSpPr>
              <p:cNvPr id="11" name="矩形 10">
                <a:extLst>
                  <a:ext uri="{FF2B5EF4-FFF2-40B4-BE49-F238E27FC236}">
                    <a16:creationId xmlns:a16="http://schemas.microsoft.com/office/drawing/2014/main" id="{79F0BD6E-CB3C-C0EA-8FFF-A1CA31D326F0}"/>
                  </a:ext>
                </a:extLst>
              </p:cNvPr>
              <p:cNvSpPr>
                <a:spLocks noRot="1" noChangeAspect="1" noMove="1" noResize="1" noEditPoints="1" noAdjustHandles="1" noChangeArrowheads="1" noChangeShapeType="1" noTextEdit="1"/>
              </p:cNvSpPr>
              <p:nvPr/>
            </p:nvSpPr>
            <p:spPr>
              <a:xfrm>
                <a:off x="94448" y="4754374"/>
                <a:ext cx="3965489" cy="461665"/>
              </a:xfrm>
              <a:prstGeom prst="rect">
                <a:avLst/>
              </a:prstGeom>
              <a:blipFill>
                <a:blip r:embed="rId8"/>
                <a:stretch>
                  <a:fillRect l="-319" b="-27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76756B7A-9D47-CAEF-F82C-CA6F618EEE40}"/>
                  </a:ext>
                </a:extLst>
              </p:cNvPr>
              <p:cNvSpPr/>
              <p:nvPr/>
            </p:nvSpPr>
            <p:spPr>
              <a:xfrm>
                <a:off x="94447" y="5586116"/>
                <a:ext cx="6267816" cy="518027"/>
              </a:xfrm>
              <a:prstGeom prst="rect">
                <a:avLst/>
              </a:prstGeom>
              <a:solidFill>
                <a:srgbClr val="FFFF00"/>
              </a:solidFill>
            </p:spPr>
            <p:txBody>
              <a:bodyPr wrap="square">
                <a:spAutoFit/>
              </a:bodyPr>
              <a:lstStyle/>
              <a:p>
                <a14:m>
                  <m:oMath xmlns:m="http://schemas.openxmlformats.org/officeDocument/2006/math">
                    <m:r>
                      <a:rPr lang="en-US" altLang="zh-CN" sz="2400" b="1">
                        <a:latin typeface="Cambria Math" panose="02040503050406030204" pitchFamily="18" charset="0"/>
                      </a:rPr>
                      <m:t>𝐁𝐅</m:t>
                    </m:r>
                    <m:d>
                      <m:dPr>
                        <m:ctrlPr>
                          <a:rPr lang="en-US" altLang="zh-CN" sz="2400" b="1" i="1">
                            <a:latin typeface="Cambria Math" panose="02040503050406030204" pitchFamily="18" charset="0"/>
                          </a:rPr>
                        </m:ctrlPr>
                      </m:dPr>
                      <m:e>
                        <m:sSubSup>
                          <m:sSubSupPr>
                            <m:ctrlPr>
                              <a:rPr lang="ar-AE" altLang="zh-CN" sz="2400" b="1" i="1">
                                <a:latin typeface="Cambria Math" panose="02040503050406030204" pitchFamily="18" charset="0"/>
                              </a:rPr>
                            </m:ctrlPr>
                          </m:sSubSupPr>
                          <m:e>
                            <m:r>
                              <a:rPr lang="ar-AE" altLang="zh-CN" sz="2400" b="1" i="1">
                                <a:latin typeface="Cambria Math" panose="02040503050406030204" pitchFamily="18" charset="0"/>
                              </a:rPr>
                              <m:t>𝑫</m:t>
                            </m:r>
                          </m:e>
                          <m:sub>
                            <m:r>
                              <a:rPr lang="ar-AE" altLang="zh-CN" sz="2400" b="1" i="1">
                                <a:latin typeface="Cambria Math" panose="02040503050406030204" pitchFamily="18" charset="0"/>
                              </a:rPr>
                              <m:t>𝒔</m:t>
                            </m:r>
                          </m:sub>
                          <m:sup>
                            <m:r>
                              <a:rPr lang="ar-AE" altLang="zh-CN" sz="2400" b="1" i="1">
                                <a:latin typeface="Cambria Math" panose="02040503050406030204" pitchFamily="18" charset="0"/>
                              </a:rPr>
                              <m:t>+</m:t>
                            </m:r>
                          </m:sup>
                        </m:sSubSup>
                        <m:r>
                          <a:rPr lang="ar-AE" altLang="zh-CN" sz="2400" b="1" i="1">
                            <a:latin typeface="Cambria Math" panose="02040503050406030204" pitchFamily="18" charset="0"/>
                          </a:rPr>
                          <m:t>→</m:t>
                        </m:r>
                        <m:sSup>
                          <m:sSupPr>
                            <m:ctrlPr>
                              <a:rPr lang="ar-AE" altLang="zh-CN" sz="2400" b="1" i="1">
                                <a:latin typeface="Cambria Math" panose="02040503050406030204" pitchFamily="18" charset="0"/>
                              </a:rPr>
                            </m:ctrlPr>
                          </m:sSupPr>
                          <m:e>
                            <m:r>
                              <a:rPr lang="en-US" altLang="zh-CN" sz="2400" b="1" i="1">
                                <a:latin typeface="Cambria Math" panose="02040503050406030204" pitchFamily="18" charset="0"/>
                              </a:rPr>
                              <m:t>𝝁</m:t>
                            </m:r>
                          </m:e>
                          <m:sup>
                            <m:r>
                              <a:rPr lang="ar-AE" altLang="zh-CN" sz="2400" b="1" i="1">
                                <a:latin typeface="Cambria Math" panose="02040503050406030204" pitchFamily="18" charset="0"/>
                              </a:rPr>
                              <m:t>+</m:t>
                            </m:r>
                          </m:sup>
                        </m:sSup>
                        <m:sSub>
                          <m:sSubPr>
                            <m:ctrlPr>
                              <a:rPr lang="ar-AE" altLang="zh-CN" sz="2400" b="1" i="1">
                                <a:latin typeface="Cambria Math" panose="02040503050406030204" pitchFamily="18" charset="0"/>
                              </a:rPr>
                            </m:ctrlPr>
                          </m:sSubPr>
                          <m:e>
                            <m:r>
                              <a:rPr lang="ar-AE" altLang="zh-CN" sz="2400" b="1" i="1">
                                <a:latin typeface="Cambria Math" panose="02040503050406030204" pitchFamily="18" charset="0"/>
                              </a:rPr>
                              <m:t>𝝂</m:t>
                            </m:r>
                          </m:e>
                          <m:sub>
                            <m:r>
                              <a:rPr lang="en-US" altLang="zh-CN" sz="2400" b="1" i="1">
                                <a:latin typeface="Cambria Math" panose="02040503050406030204" pitchFamily="18" charset="0"/>
                              </a:rPr>
                              <m:t>𝝁</m:t>
                            </m:r>
                          </m:sub>
                        </m:sSub>
                      </m:e>
                    </m:d>
                    <m:r>
                      <a:rPr lang="en-US" altLang="zh-CN" sz="2400" b="1" i="1">
                        <a:latin typeface="Cambria Math" panose="02040503050406030204" pitchFamily="18" charset="0"/>
                      </a:rPr>
                      <m:t>=</m:t>
                    </m:r>
                    <m:d>
                      <m:dPr>
                        <m:ctrlPr>
                          <a:rPr lang="en-US" altLang="zh-CN" sz="2400" b="1" i="1">
                            <a:latin typeface="Cambria Math" panose="02040503050406030204" pitchFamily="18" charset="0"/>
                          </a:rPr>
                        </m:ctrlPr>
                      </m:dPr>
                      <m:e>
                        <m:r>
                          <a:rPr lang="en-US" altLang="zh-CN" sz="2400" b="1" i="1">
                            <a:latin typeface="Cambria Math" panose="02040503050406030204" pitchFamily="18" charset="0"/>
                          </a:rPr>
                          <m:t>𝟓</m:t>
                        </m:r>
                        <m:r>
                          <a:rPr lang="en-US" altLang="zh-CN" sz="2400" b="1" i="1">
                            <a:latin typeface="Cambria Math" panose="02040503050406030204" pitchFamily="18" charset="0"/>
                          </a:rPr>
                          <m:t>.</m:t>
                        </m:r>
                        <m:r>
                          <a:rPr lang="en-US" altLang="zh-CN" sz="2400" b="1" i="1">
                            <a:latin typeface="Cambria Math" panose="02040503050406030204" pitchFamily="18" charset="0"/>
                          </a:rPr>
                          <m:t>𝟔𝟏</m:t>
                        </m:r>
                        <m:r>
                          <a:rPr lang="en-US" altLang="zh-CN" sz="2400" b="1" i="1">
                            <a:latin typeface="Cambria Math" panose="02040503050406030204" pitchFamily="18" charset="0"/>
                          </a:rPr>
                          <m:t>±</m:t>
                        </m:r>
                        <m:r>
                          <a:rPr lang="en-US" altLang="zh-CN" sz="2400" b="1" i="1">
                            <a:latin typeface="Cambria Math" panose="02040503050406030204" pitchFamily="18" charset="0"/>
                          </a:rPr>
                          <m:t>𝟎</m:t>
                        </m:r>
                        <m:r>
                          <a:rPr lang="en-US" altLang="zh-CN" sz="2400" b="1" i="1">
                            <a:latin typeface="Cambria Math" panose="02040503050406030204" pitchFamily="18" charset="0"/>
                          </a:rPr>
                          <m:t>.</m:t>
                        </m:r>
                        <m:r>
                          <a:rPr lang="en-US" altLang="zh-CN" sz="2400" b="1" i="1">
                            <a:latin typeface="Cambria Math" panose="02040503050406030204" pitchFamily="18" charset="0"/>
                          </a:rPr>
                          <m:t>𝟎</m:t>
                        </m:r>
                        <m:sSub>
                          <m:sSubPr>
                            <m:ctrlPr>
                              <a:rPr lang="en-US" altLang="zh-CN" sz="2400" b="1" i="1">
                                <a:latin typeface="Cambria Math" panose="02040503050406030204" pitchFamily="18" charset="0"/>
                              </a:rPr>
                            </m:ctrlPr>
                          </m:sSubPr>
                          <m:e>
                            <m:r>
                              <a:rPr lang="en-US" altLang="zh-CN" sz="2400" b="1">
                                <a:latin typeface="Cambria Math" panose="02040503050406030204" pitchFamily="18" charset="0"/>
                              </a:rPr>
                              <m:t>𝟓</m:t>
                            </m:r>
                          </m:e>
                          <m:sub>
                            <m:r>
                              <a:rPr lang="en-US" altLang="zh-CN" sz="2400" b="1">
                                <a:latin typeface="Cambria Math" panose="02040503050406030204" pitchFamily="18" charset="0"/>
                              </a:rPr>
                              <m:t>𝐬𝐭𝐚𝐭</m:t>
                            </m:r>
                            <m:r>
                              <a:rPr lang="en-US" altLang="zh-CN" sz="2400" b="1">
                                <a:latin typeface="Cambria Math" panose="02040503050406030204" pitchFamily="18" charset="0"/>
                              </a:rPr>
                              <m:t>.</m:t>
                            </m:r>
                          </m:sub>
                        </m:sSub>
                      </m:e>
                    </m:d>
                    <m:r>
                      <a:rPr lang="en-US" altLang="zh-CN" sz="2400" b="1" i="1">
                        <a:latin typeface="Cambria Math" panose="02040503050406030204" pitchFamily="18" charset="0"/>
                      </a:rPr>
                      <m:t>×</m:t>
                    </m:r>
                    <m:r>
                      <a:rPr lang="en-US" altLang="zh-CN" sz="2400" b="1" i="1">
                        <a:latin typeface="Cambria Math" panose="02040503050406030204" pitchFamily="18" charset="0"/>
                      </a:rPr>
                      <m:t>𝟏</m:t>
                    </m:r>
                    <m:sSup>
                      <m:sSupPr>
                        <m:ctrlPr>
                          <a:rPr lang="en-US" altLang="zh-CN" sz="2400" b="1" i="1">
                            <a:latin typeface="Cambria Math" panose="02040503050406030204" pitchFamily="18" charset="0"/>
                          </a:rPr>
                        </m:ctrlPr>
                      </m:sSupPr>
                      <m:e>
                        <m:r>
                          <a:rPr lang="en-US" altLang="zh-CN" sz="2400" b="1" i="1">
                            <a:latin typeface="Cambria Math" panose="02040503050406030204" pitchFamily="18" charset="0"/>
                          </a:rPr>
                          <m:t>𝟎</m:t>
                        </m:r>
                      </m:e>
                      <m:sup>
                        <m:r>
                          <a:rPr lang="en-US" altLang="zh-CN" sz="2400" b="1" i="1">
                            <a:latin typeface="Cambria Math" panose="02040503050406030204" pitchFamily="18" charset="0"/>
                          </a:rPr>
                          <m:t>−</m:t>
                        </m:r>
                        <m:r>
                          <a:rPr lang="en-US" altLang="zh-CN" sz="2400" b="1" i="1">
                            <a:latin typeface="Cambria Math" panose="02040503050406030204" pitchFamily="18" charset="0"/>
                          </a:rPr>
                          <m:t>𝟑</m:t>
                        </m:r>
                      </m:sup>
                    </m:sSup>
                  </m:oMath>
                </a14:m>
                <a:r>
                  <a:rPr lang="en-US" altLang="zh-CN" sz="2400" b="1" dirty="0">
                    <a:latin typeface="Times New Roman" panose="02020603050405020304" pitchFamily="18" charset="0"/>
                    <a:cs typeface="Times New Roman" panose="02020603050405020304" pitchFamily="18" charset="0"/>
                  </a:rPr>
                  <a:t> </a:t>
                </a:r>
              </a:p>
            </p:txBody>
          </p:sp>
        </mc:Choice>
        <mc:Fallback xmlns="">
          <p:sp>
            <p:nvSpPr>
              <p:cNvPr id="12" name="矩形 11">
                <a:extLst>
                  <a:ext uri="{FF2B5EF4-FFF2-40B4-BE49-F238E27FC236}">
                    <a16:creationId xmlns:a16="http://schemas.microsoft.com/office/drawing/2014/main" id="{76756B7A-9D47-CAEF-F82C-CA6F618EEE40}"/>
                  </a:ext>
                </a:extLst>
              </p:cNvPr>
              <p:cNvSpPr>
                <a:spLocks noRot="1" noChangeAspect="1" noMove="1" noResize="1" noEditPoints="1" noAdjustHandles="1" noChangeArrowheads="1" noChangeShapeType="1" noTextEdit="1"/>
              </p:cNvSpPr>
              <p:nvPr/>
            </p:nvSpPr>
            <p:spPr>
              <a:xfrm>
                <a:off x="94447" y="5586116"/>
                <a:ext cx="6267816" cy="518027"/>
              </a:xfrm>
              <a:prstGeom prst="rect">
                <a:avLst/>
              </a:prstGeom>
              <a:blipFill>
                <a:blip r:embed="rId9"/>
                <a:stretch>
                  <a:fillRect l="-202" t="-4762" b="-21429"/>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60962405-C74B-CA7F-0D5A-4E6CD74A1623}"/>
              </a:ext>
            </a:extLst>
          </p:cNvPr>
          <p:cNvSpPr txBox="1"/>
          <p:nvPr/>
        </p:nvSpPr>
        <p:spPr>
          <a:xfrm>
            <a:off x="9892260" y="936271"/>
            <a:ext cx="2350872"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337</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dirty="0"/>
          </a:p>
        </p:txBody>
      </p:sp>
    </p:spTree>
    <p:extLst>
      <p:ext uri="{BB962C8B-B14F-4D97-AF65-F5344CB8AC3E}">
        <p14:creationId xmlns:p14="http://schemas.microsoft.com/office/powerpoint/2010/main" val="255981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5BAEC4F-EBB3-2259-9235-71B3869BF4C6}"/>
              </a:ext>
            </a:extLst>
          </p:cNvPr>
          <p:cNvSpPr>
            <a:spLocks noGrp="1"/>
          </p:cNvSpPr>
          <p:nvPr>
            <p:ph type="sldNum" sz="quarter" idx="12"/>
          </p:nvPr>
        </p:nvSpPr>
        <p:spPr/>
        <p:txBody>
          <a:bodyPr/>
          <a:lstStyle/>
          <a:p>
            <a:fld id="{EE9F59AE-630A-460B-A6BC-38F7F70D14DE}" type="slidenum">
              <a:rPr lang="zh-CN" altLang="en-US" smtClean="0"/>
              <a:t>2</a:t>
            </a:fld>
            <a:endParaRPr lang="zh-CN" altLang="en-US"/>
          </a:p>
        </p:txBody>
      </p:sp>
      <p:sp>
        <p:nvSpPr>
          <p:cNvPr id="3" name="标题 1">
            <a:extLst>
              <a:ext uri="{FF2B5EF4-FFF2-40B4-BE49-F238E27FC236}">
                <a16:creationId xmlns:a16="http://schemas.microsoft.com/office/drawing/2014/main" id="{F59643FC-16D6-0F00-9D76-A51835448764}"/>
              </a:ext>
            </a:extLst>
          </p:cNvPr>
          <p:cNvSpPr txBox="1">
            <a:spLocks/>
          </p:cNvSpPr>
          <p:nvPr/>
        </p:nvSpPr>
        <p:spPr>
          <a:xfrm>
            <a:off x="-170688" y="31120"/>
            <a:ext cx="2617999" cy="951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Outline</a:t>
            </a:r>
            <a:endParaRPr lang="zh-CN" altLang="en-US" sz="4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47D2E44F-A90C-9695-0BB5-C316F5048824}"/>
                  </a:ext>
                </a:extLst>
              </p:cNvPr>
              <p:cNvSpPr/>
              <p:nvPr/>
            </p:nvSpPr>
            <p:spPr>
              <a:xfrm>
                <a:off x="439752" y="981006"/>
                <a:ext cx="6534161" cy="4618957"/>
              </a:xfrm>
              <a:prstGeom prst="rect">
                <a:avLst/>
              </a:prstGeom>
            </p:spPr>
            <p:txBody>
              <a:bodyPr wrap="none">
                <a:spAutoFit/>
              </a:bodyPr>
              <a:lstStyle/>
              <a:p>
                <a:pPr>
                  <a:lnSpc>
                    <a:spcPct val="200000"/>
                  </a:lnSpc>
                  <a:buSzPct val="100000"/>
                  <a:defRPr>
                    <a:solidFill>
                      <a:srgbClr val="0000FF"/>
                    </a:solidFill>
                  </a:defRPr>
                </a:pPr>
                <a:r>
                  <a:rPr lang="en-US" altLang="zh-CN" sz="3733" b="1" dirty="0">
                    <a:solidFill>
                      <a:srgbClr val="0432FF"/>
                    </a:solidFill>
                    <a:latin typeface="Times New Roman" panose="02020603050405020304" pitchFamily="18" charset="0"/>
                    <a:cs typeface="Times New Roman" panose="02020603050405020304" pitchFamily="18" charset="0"/>
                  </a:rPr>
                  <a:t>✍️</a:t>
                </a:r>
                <a:r>
                  <a:rPr lang="zh-CN" altLang="en-US" sz="3733" b="1" dirty="0">
                    <a:solidFill>
                      <a:srgbClr val="0432FF"/>
                    </a:solidFill>
                    <a:latin typeface="Times New Roman" panose="02020603050405020304" pitchFamily="18" charset="0"/>
                    <a:cs typeface="Times New Roman" panose="02020603050405020304" pitchFamily="18" charset="0"/>
                  </a:rPr>
                  <a:t> </a:t>
                </a:r>
                <a:r>
                  <a:rPr lang="en-US" altLang="zh-CN" sz="3733" b="1" dirty="0">
                    <a:solidFill>
                      <a:srgbClr val="0432FF"/>
                    </a:solidFill>
                    <a:latin typeface="Times New Roman" panose="02020603050405020304" pitchFamily="18" charset="0"/>
                    <a:cs typeface="Times New Roman" panose="02020603050405020304" pitchFamily="18" charset="0"/>
                  </a:rPr>
                  <a:t>STCF</a:t>
                </a:r>
                <a:r>
                  <a:rPr lang="zh-CN" altLang="en-US" sz="3733" b="1" dirty="0">
                    <a:solidFill>
                      <a:srgbClr val="0432FF"/>
                    </a:solidFill>
                    <a:latin typeface="Times New Roman" panose="02020603050405020304" pitchFamily="18" charset="0"/>
                    <a:cs typeface="Times New Roman" panose="02020603050405020304" pitchFamily="18" charset="0"/>
                  </a:rPr>
                  <a:t> </a:t>
                </a:r>
                <a:endParaRPr lang="en-US" altLang="zh-CN" sz="3733" b="1" dirty="0">
                  <a:solidFill>
                    <a:srgbClr val="0432FF"/>
                  </a:solidFill>
                  <a:latin typeface="Times New Roman" panose="02020603050405020304" pitchFamily="18" charset="0"/>
                  <a:cs typeface="Times New Roman" panose="02020603050405020304" pitchFamily="18" charset="0"/>
                </a:endParaRPr>
              </a:p>
              <a:p>
                <a:pPr>
                  <a:lnSpc>
                    <a:spcPct val="200000"/>
                  </a:lnSpc>
                  <a:buSzPct val="100000"/>
                  <a:defRPr>
                    <a:solidFill>
                      <a:srgbClr val="0000FF"/>
                    </a:solidFill>
                  </a:defRPr>
                </a:pPr>
                <a:r>
                  <a:rPr lang="zh-CN" altLang="en-US" sz="3733" b="1" i="1" dirty="0">
                    <a:solidFill>
                      <a:srgbClr val="0000FF"/>
                    </a:solidFill>
                    <a:latin typeface="Cambria Math" panose="02040503050406030204" pitchFamily="18" charset="0"/>
                    <a:cs typeface="Times New Roman" panose="02020603050405020304" pitchFamily="18" charset="0"/>
                  </a:rPr>
                  <a:t>✍️</a:t>
                </a:r>
                <a:r>
                  <a:rPr lang="en-US" altLang="zh-CN" sz="3733" b="1" i="1" dirty="0">
                    <a:solidFill>
                      <a:srgbClr val="0000FF"/>
                    </a:solidFill>
                    <a:latin typeface="Cambria Math" panose="02040503050406030204" pitchFamily="18" charset="0"/>
                    <a:cs typeface="Times New Roman" panose="02020603050405020304" pitchFamily="18" charset="0"/>
                  </a:rPr>
                  <a:t> </a:t>
                </a:r>
                <a14:m>
                  <m:oMath xmlns:m="http://schemas.openxmlformats.org/officeDocument/2006/math">
                    <m:sSubSup>
                      <m:sSubSupPr>
                        <m:ctrlPr>
                          <a:rPr lang="en-US" altLang="zh-CN" sz="3733" b="1" i="1">
                            <a:latin typeface="Cambria Math" panose="02040503050406030204" pitchFamily="18" charset="0"/>
                            <a:cs typeface="Times New Roman" panose="02020603050405020304" pitchFamily="18" charset="0"/>
                          </a:rPr>
                        </m:ctrlPr>
                      </m:sSubSupPr>
                      <m:e>
                        <m:r>
                          <a:rPr lang="en-US" altLang="zh-CN" sz="3733" b="1" i="1">
                            <a:latin typeface="Cambria Math" panose="02040503050406030204" pitchFamily="18" charset="0"/>
                            <a:cs typeface="Times New Roman" panose="02020603050405020304" pitchFamily="18" charset="0"/>
                          </a:rPr>
                          <m:t>𝑫</m:t>
                        </m:r>
                      </m:e>
                      <m:sub>
                        <m:r>
                          <a:rPr lang="en-US" altLang="zh-CN" sz="3733" b="1" i="1">
                            <a:latin typeface="Cambria Math" panose="02040503050406030204" pitchFamily="18" charset="0"/>
                            <a:cs typeface="Times New Roman" panose="02020603050405020304" pitchFamily="18" charset="0"/>
                          </a:rPr>
                          <m:t>𝒔</m:t>
                        </m:r>
                      </m:sub>
                      <m:sup>
                        <m:r>
                          <a:rPr lang="en-US" altLang="zh-CN" sz="3733" b="1" i="1">
                            <a:latin typeface="Cambria Math" panose="02040503050406030204" pitchFamily="18" charset="0"/>
                            <a:cs typeface="Times New Roman" panose="02020603050405020304" pitchFamily="18" charset="0"/>
                          </a:rPr>
                          <m:t>+</m:t>
                        </m:r>
                      </m:sup>
                    </m:sSubSup>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3733"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𝝉</m:t>
                        </m:r>
                      </m:e>
                      <m:sup>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m:t>
                        </m:r>
                      </m:sup>
                    </m:sSup>
                    <m:sSub>
                      <m:sSubPr>
                        <m:ctrlPr>
                          <a:rPr lang="en-US" altLang="zh-CN" sz="3733" b="1"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3733" b="1" i="1">
                            <a:latin typeface="Cambria Math" panose="02040503050406030204" pitchFamily="18" charset="0"/>
                            <a:ea typeface="Cambria Math" panose="02040503050406030204" pitchFamily="18" charset="0"/>
                            <a:cs typeface="Times New Roman" panose="02020603050405020304" pitchFamily="18" charset="0"/>
                          </a:rPr>
                          <m:t>𝝂</m:t>
                        </m:r>
                      </m:e>
                      <m:sub>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𝝉</m:t>
                        </m:r>
                      </m:sub>
                    </m:sSub>
                  </m:oMath>
                </a14:m>
                <a:endParaRPr lang="en-US" altLang="zh-CN" sz="3733" b="1" i="1" dirty="0">
                  <a:latin typeface="Cambria Math" panose="02040503050406030204" pitchFamily="18" charset="0"/>
                  <a:ea typeface="Cambria Math" panose="02040503050406030204" pitchFamily="18" charset="0"/>
                  <a:cs typeface="Times New Roman" panose="02020603050405020304" pitchFamily="18" charset="0"/>
                </a:endParaRPr>
              </a:p>
              <a:p>
                <a:pPr marL="342891" indent="-342891">
                  <a:lnSpc>
                    <a:spcPct val="200000"/>
                  </a:lnSpc>
                  <a:buSzPct val="100000"/>
                  <a:buFont typeface=".Apple Color Emoji UI"/>
                  <a:buChar char="✍️"/>
                  <a:defRPr>
                    <a:solidFill>
                      <a:srgbClr val="0000FF"/>
                    </a:solidFill>
                  </a:defRPr>
                </a:pPr>
                <a:r>
                  <a:rPr lang="en-US" altLang="zh-CN" sz="3733" b="1" dirty="0">
                    <a:cs typeface="Times New Roman" panose="02020603050405020304" pitchFamily="18" charset="0"/>
                  </a:rPr>
                  <a:t> </a:t>
                </a:r>
                <a14:m>
                  <m:oMath xmlns:m="http://schemas.openxmlformats.org/officeDocument/2006/math">
                    <m:sSubSup>
                      <m:sSubSupPr>
                        <m:ctrlPr>
                          <a:rPr lang="en-US" altLang="zh-CN" sz="3733" b="1" i="1">
                            <a:latin typeface="Cambria Math" panose="02040503050406030204" pitchFamily="18" charset="0"/>
                            <a:cs typeface="Times New Roman" panose="02020603050405020304" pitchFamily="18" charset="0"/>
                          </a:rPr>
                        </m:ctrlPr>
                      </m:sSubSupPr>
                      <m:e>
                        <m:r>
                          <a:rPr lang="en-US" altLang="zh-CN" sz="3733" b="1" i="1">
                            <a:latin typeface="Cambria Math" panose="02040503050406030204" pitchFamily="18" charset="0"/>
                            <a:cs typeface="Times New Roman" panose="02020603050405020304" pitchFamily="18" charset="0"/>
                          </a:rPr>
                          <m:t>𝑫</m:t>
                        </m:r>
                      </m:e>
                      <m:sub>
                        <m:r>
                          <a:rPr lang="en-US" altLang="zh-CN" sz="3733" b="1" i="1">
                            <a:latin typeface="Cambria Math" panose="02040503050406030204" pitchFamily="18" charset="0"/>
                            <a:cs typeface="Times New Roman" panose="02020603050405020304" pitchFamily="18" charset="0"/>
                          </a:rPr>
                          <m:t>𝒔</m:t>
                        </m:r>
                      </m:sub>
                      <m:sup>
                        <m:r>
                          <a:rPr lang="en-US" altLang="zh-CN" sz="3733" b="1" i="1">
                            <a:latin typeface="Cambria Math" panose="02040503050406030204" pitchFamily="18" charset="0"/>
                            <a:cs typeface="Times New Roman" panose="02020603050405020304" pitchFamily="18" charset="0"/>
                          </a:rPr>
                          <m:t>+</m:t>
                        </m:r>
                      </m:sup>
                    </m:sSubSup>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3733"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𝝁</m:t>
                        </m:r>
                      </m:e>
                      <m:sup>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m:t>
                        </m:r>
                      </m:sup>
                    </m:sSup>
                    <m:sSub>
                      <m:sSubPr>
                        <m:ctrlPr>
                          <a:rPr lang="en-US" altLang="zh-CN" sz="3733" b="1"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3733" b="1" i="1">
                            <a:latin typeface="Cambria Math" panose="02040503050406030204" pitchFamily="18" charset="0"/>
                            <a:ea typeface="Cambria Math" panose="02040503050406030204" pitchFamily="18" charset="0"/>
                            <a:cs typeface="Times New Roman" panose="02020603050405020304" pitchFamily="18" charset="0"/>
                          </a:rPr>
                          <m:t>𝝂</m:t>
                        </m:r>
                      </m:e>
                      <m:sub>
                        <m:r>
                          <a:rPr lang="en-US" altLang="zh-CN" sz="3733" b="1" i="1">
                            <a:latin typeface="Cambria Math" panose="02040503050406030204" pitchFamily="18" charset="0"/>
                            <a:ea typeface="Cambria Math" panose="02040503050406030204" pitchFamily="18" charset="0"/>
                            <a:cs typeface="Times New Roman" panose="02020603050405020304" pitchFamily="18" charset="0"/>
                          </a:rPr>
                          <m:t>𝝁</m:t>
                        </m:r>
                      </m:sub>
                    </m:sSub>
                  </m:oMath>
                </a14:m>
                <a:endParaRPr lang="en-US" altLang="zh-CN" sz="3733" b="1" i="1" dirty="0">
                  <a:latin typeface="Cambria Math" panose="02040503050406030204" pitchFamily="18" charset="0"/>
                  <a:ea typeface="Cambria Math" panose="02040503050406030204" pitchFamily="18" charset="0"/>
                  <a:cs typeface="Times New Roman" panose="02020603050405020304" pitchFamily="18" charset="0"/>
                </a:endParaRPr>
              </a:p>
              <a:p>
                <a:pPr marL="342891" indent="-342891">
                  <a:lnSpc>
                    <a:spcPct val="200000"/>
                  </a:lnSpc>
                  <a:buSzPct val="100000"/>
                  <a:buFont typeface=".Apple Color Emoji UI"/>
                  <a:buChar char="✍️"/>
                  <a:defRPr>
                    <a:solidFill>
                      <a:srgbClr val="0000FF"/>
                    </a:solidFill>
                  </a:defRPr>
                </a:pPr>
                <a:r>
                  <a:rPr lang="en-US" altLang="zh-CN" sz="3733" b="1" dirty="0">
                    <a:cs typeface="Times New Roman" panose="02020603050405020304" pitchFamily="18" charset="0"/>
                  </a:rPr>
                  <a:t> </a:t>
                </a:r>
                <a14:m>
                  <m:oMath xmlns:m="http://schemas.openxmlformats.org/officeDocument/2006/math">
                    <m:r>
                      <a:rPr lang="en-US" altLang="zh-CN" sz="3733" b="1" i="1">
                        <a:latin typeface="Cambria Math" panose="02040503050406030204" pitchFamily="18" charset="0"/>
                        <a:cs typeface="Times New Roman" panose="02020603050405020304" pitchFamily="18" charset="0"/>
                      </a:rPr>
                      <m:t>𝒃</m:t>
                    </m:r>
                    <m:r>
                      <a:rPr lang="en-US" altLang="zh-CN" sz="3733" b="1" i="1">
                        <a:latin typeface="Cambria Math" panose="02040503050406030204" pitchFamily="18" charset="0"/>
                        <a:cs typeface="Times New Roman" panose="02020603050405020304" pitchFamily="18" charset="0"/>
                      </a:rPr>
                      <m:t>→</m:t>
                    </m:r>
                    <m:r>
                      <a:rPr lang="en-US" altLang="zh-CN" sz="3733" b="1" i="1">
                        <a:latin typeface="Cambria Math" panose="02040503050406030204" pitchFamily="18" charset="0"/>
                        <a:cs typeface="Times New Roman" panose="02020603050405020304" pitchFamily="18" charset="0"/>
                      </a:rPr>
                      <m:t>𝒔</m:t>
                    </m:r>
                    <m:r>
                      <a:rPr lang="en-US" altLang="zh-CN" sz="3733" b="1" i="1">
                        <a:latin typeface="Cambria Math" panose="02040503050406030204" pitchFamily="18" charset="0"/>
                        <a:cs typeface="Times New Roman" panose="02020603050405020304" pitchFamily="18" charset="0"/>
                      </a:rPr>
                      <m:t> </m:t>
                    </m:r>
                    <m:r>
                      <a:rPr lang="en-US" altLang="zh-CN" sz="3733" b="1" i="1">
                        <a:latin typeface="Cambria Math" panose="02040503050406030204" pitchFamily="18" charset="0"/>
                        <a:cs typeface="Times New Roman" panose="02020603050405020304" pitchFamily="18" charset="0"/>
                      </a:rPr>
                      <m:t>𝜸</m:t>
                    </m:r>
                  </m:oMath>
                </a14:m>
                <a:r>
                  <a:rPr lang="en-US" altLang="zh-CN" sz="3733" b="1" dirty="0">
                    <a:solidFill>
                      <a:srgbClr val="0432FF"/>
                    </a:solidFill>
                    <a:latin typeface="Times New Roman" panose="02020603050405020304" pitchFamily="18" charset="0"/>
                    <a:cs typeface="Times New Roman" panose="02020603050405020304" pitchFamily="18" charset="0"/>
                  </a:rPr>
                  <a:t> photon polarization</a:t>
                </a:r>
                <a:endParaRPr lang="en-US" altLang="zh-CN" sz="3733" b="1" i="1"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47D2E44F-A90C-9695-0BB5-C316F5048824}"/>
                  </a:ext>
                </a:extLst>
              </p:cNvPr>
              <p:cNvSpPr>
                <a:spLocks noRot="1" noChangeAspect="1" noMove="1" noResize="1" noEditPoints="1" noAdjustHandles="1" noChangeArrowheads="1" noChangeShapeType="1" noTextEdit="1"/>
              </p:cNvSpPr>
              <p:nvPr/>
            </p:nvSpPr>
            <p:spPr>
              <a:xfrm>
                <a:off x="439752" y="981006"/>
                <a:ext cx="6534161" cy="4618957"/>
              </a:xfrm>
              <a:prstGeom prst="rect">
                <a:avLst/>
              </a:prstGeom>
              <a:blipFill>
                <a:blip r:embed="rId2"/>
                <a:stretch>
                  <a:fillRect l="-3295" r="-1938" b="-5205"/>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96417870-80BF-DB6B-4B7C-F71D1E65FFA2}"/>
              </a:ext>
            </a:extLst>
          </p:cNvPr>
          <p:cNvSpPr/>
          <p:nvPr/>
        </p:nvSpPr>
        <p:spPr>
          <a:xfrm>
            <a:off x="2311951" y="3153189"/>
            <a:ext cx="7297190" cy="420564"/>
          </a:xfrm>
          <a:prstGeom prst="rect">
            <a:avLst/>
          </a:prstGeom>
        </p:spPr>
        <p:txBody>
          <a:bodyPr wrap="none">
            <a:spAutoFit/>
          </a:bodyPr>
          <a:lstStyle/>
          <a:p>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H. J. Li, T. Luo, X. D. Shi and X. R. Zhou, EPJC </a:t>
            </a:r>
            <a:r>
              <a:rPr lang="en-US" altLang="zh-CN" sz="2133"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310</a:t>
            </a:r>
            <a:r>
              <a:rPr lang="en-US" altLang="zh-CN" sz="2133"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sz="2133" dirty="0">
              <a:solidFill>
                <a:srgbClr val="FF0000"/>
              </a:solidFill>
            </a:endParaRPr>
          </a:p>
        </p:txBody>
      </p:sp>
      <p:sp>
        <p:nvSpPr>
          <p:cNvPr id="5" name="矩形 4">
            <a:extLst>
              <a:ext uri="{FF2B5EF4-FFF2-40B4-BE49-F238E27FC236}">
                <a16:creationId xmlns:a16="http://schemas.microsoft.com/office/drawing/2014/main" id="{44BD37AC-D1B4-9D52-4D15-86728F08D9B6}"/>
              </a:ext>
            </a:extLst>
          </p:cNvPr>
          <p:cNvSpPr/>
          <p:nvPr/>
        </p:nvSpPr>
        <p:spPr>
          <a:xfrm>
            <a:off x="2311951" y="5607117"/>
            <a:ext cx="7842211" cy="420564"/>
          </a:xfrm>
          <a:prstGeom prst="rect">
            <a:avLst/>
          </a:prstGeom>
        </p:spPr>
        <p:txBody>
          <a:bodyPr wrap="none">
            <a:spAutoFit/>
          </a:bodyPr>
          <a:lstStyle/>
          <a:p>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Y. L. Fan, X. D. Shi, X. R. Zhou, and L. Sun, EPJC </a:t>
            </a:r>
            <a:r>
              <a:rPr lang="en-US" altLang="zh-CN" sz="2133"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81</a:t>
            </a:r>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1068 (2021).</a:t>
            </a:r>
            <a:endParaRPr lang="zh-CN" altLang="en-US" sz="2133" dirty="0">
              <a:solidFill>
                <a:srgbClr val="FF0000"/>
              </a:solidFill>
            </a:endParaRPr>
          </a:p>
        </p:txBody>
      </p:sp>
      <p:sp>
        <p:nvSpPr>
          <p:cNvPr id="12" name="矩形 11">
            <a:extLst>
              <a:ext uri="{FF2B5EF4-FFF2-40B4-BE49-F238E27FC236}">
                <a16:creationId xmlns:a16="http://schemas.microsoft.com/office/drawing/2014/main" id="{F9025E11-A610-B1A4-3E97-36BACBA76EB8}"/>
              </a:ext>
            </a:extLst>
          </p:cNvPr>
          <p:cNvSpPr/>
          <p:nvPr/>
        </p:nvSpPr>
        <p:spPr>
          <a:xfrm>
            <a:off x="2311951" y="4376576"/>
            <a:ext cx="8667757" cy="420564"/>
          </a:xfrm>
          <a:prstGeom prst="rect">
            <a:avLst/>
          </a:prstGeom>
        </p:spPr>
        <p:txBody>
          <a:bodyPr wrap="none">
            <a:spAutoFit/>
          </a:bodyPr>
          <a:lstStyle/>
          <a:p>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J. J. Liu, X. D. Shi, H. J. Li, X. R. Zhou, and B. Zheng, EPJC </a:t>
            </a:r>
            <a:r>
              <a:rPr lang="en-US" altLang="zh-CN" sz="2133"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337</a:t>
            </a:r>
            <a:r>
              <a:rPr lang="en-US" altLang="zh-CN" sz="2133"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133"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sz="2133" dirty="0">
              <a:solidFill>
                <a:srgbClr val="FF0000"/>
              </a:solidFill>
            </a:endParaRPr>
          </a:p>
        </p:txBody>
      </p:sp>
      <p:cxnSp>
        <p:nvCxnSpPr>
          <p:cNvPr id="7" name="直线连接符 6">
            <a:extLst>
              <a:ext uri="{FF2B5EF4-FFF2-40B4-BE49-F238E27FC236}">
                <a16:creationId xmlns:a16="http://schemas.microsoft.com/office/drawing/2014/main" id="{086D6F52-9FA2-0A5B-5B63-121E5AB443D4}"/>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8BE39237-23C2-3DEF-CC90-2710B6B3F927}"/>
              </a:ext>
            </a:extLst>
          </p:cNvPr>
          <p:cNvSpPr/>
          <p:nvPr/>
        </p:nvSpPr>
        <p:spPr>
          <a:xfrm>
            <a:off x="2374996" y="1693876"/>
            <a:ext cx="4639412" cy="420564"/>
          </a:xfrm>
          <a:prstGeom prst="rect">
            <a:avLst/>
          </a:prstGeom>
        </p:spPr>
        <p:txBody>
          <a:bodyPr wrap="none">
            <a:spAutoFit/>
          </a:bodyPr>
          <a:lstStyle/>
          <a:p>
            <a:r>
              <a:rPr lang="en-US" altLang="zh-CN" sz="2133" dirty="0">
                <a:solidFill>
                  <a:srgbClr val="FF0000"/>
                </a:solidFill>
                <a:latin typeface="Times New Roman" panose="02020603050405020304" pitchFamily="18" charset="0"/>
                <a:cs typeface="Times New Roman" panose="02020603050405020304" pitchFamily="18" charset="0"/>
              </a:rPr>
              <a:t>STCF CDR, </a:t>
            </a:r>
            <a:r>
              <a:rPr lang="en-US" altLang="zh-CN" sz="2133" dirty="0" err="1">
                <a:solidFill>
                  <a:srgbClr val="FF0000"/>
                </a:solidFill>
                <a:latin typeface="Times New Roman" panose="02020603050405020304" pitchFamily="18" charset="0"/>
                <a:cs typeface="Times New Roman" panose="02020603050405020304" pitchFamily="18" charset="0"/>
              </a:rPr>
              <a:t>arXiv</a:t>
            </a:r>
            <a:r>
              <a:rPr lang="en-US" altLang="zh-CN" sz="2133" dirty="0">
                <a:solidFill>
                  <a:srgbClr val="FF0000"/>
                </a:solidFill>
                <a:latin typeface="Times New Roman" panose="02020603050405020304" pitchFamily="18" charset="0"/>
                <a:cs typeface="Times New Roman" panose="02020603050405020304" pitchFamily="18" charset="0"/>
              </a:rPr>
              <a:t>: 2303.15790 [hep-ex]</a:t>
            </a:r>
            <a:endParaRPr lang="zh-CN" altLang="en-US" sz="2133"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70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986B729-D72C-AFA9-A7DD-590299A35663}"/>
              </a:ext>
            </a:extLst>
          </p:cNvPr>
          <p:cNvSpPr>
            <a:spLocks noGrp="1"/>
          </p:cNvSpPr>
          <p:nvPr>
            <p:ph type="sldNum" sz="quarter" idx="12"/>
          </p:nvPr>
        </p:nvSpPr>
        <p:spPr/>
        <p:txBody>
          <a:bodyPr/>
          <a:lstStyle/>
          <a:p>
            <a:fld id="{EE9F59AE-630A-460B-A6BC-38F7F70D14DE}" type="slidenum">
              <a:rPr lang="zh-CN" altLang="en-US" smtClean="0"/>
              <a:t>20</a:t>
            </a:fld>
            <a:endParaRPr lang="zh-CN" altLang="en-US"/>
          </a:p>
        </p:txBody>
      </p:sp>
      <p:sp>
        <p:nvSpPr>
          <p:cNvPr id="3" name="矩形 2">
            <a:extLst>
              <a:ext uri="{FF2B5EF4-FFF2-40B4-BE49-F238E27FC236}">
                <a16:creationId xmlns:a16="http://schemas.microsoft.com/office/drawing/2014/main" id="{9110C90B-89A4-AC14-EE8D-A4EECD4F35E1}"/>
              </a:ext>
            </a:extLst>
          </p:cNvPr>
          <p:cNvSpPr/>
          <p:nvPr/>
        </p:nvSpPr>
        <p:spPr>
          <a:xfrm>
            <a:off x="92893" y="136524"/>
            <a:ext cx="9724572" cy="48683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a:solidFill>
                  <a:srgbClr val="0000FF"/>
                </a:solidFill>
                <a:latin typeface="Times New Roman" panose="02020603050405020304" pitchFamily="18" charset="0"/>
                <a:cs typeface="Times New Roman" panose="02020603050405020304" pitchFamily="18" charset="0"/>
              </a:rPr>
              <a:t>Optimizations of detector response</a:t>
            </a:r>
            <a:endParaRPr lang="zh-CN" altLang="en-US" sz="3200" b="1" dirty="0">
              <a:solidFill>
                <a:srgbClr val="0000FF"/>
              </a:solidFill>
              <a:latin typeface="Times New Roman" panose="02020603050405020304" pitchFamily="18" charset="0"/>
              <a:cs typeface="Times New Roman" panose="02020603050405020304" pitchFamily="18" charset="0"/>
            </a:endParaRPr>
          </a:p>
        </p:txBody>
      </p:sp>
      <p:cxnSp>
        <p:nvCxnSpPr>
          <p:cNvPr id="4" name="直线连接符 3">
            <a:extLst>
              <a:ext uri="{FF2B5EF4-FFF2-40B4-BE49-F238E27FC236}">
                <a16:creationId xmlns:a16="http://schemas.microsoft.com/office/drawing/2014/main" id="{7D1A592F-621E-BFA5-E302-9A8679537727}"/>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87BD5844-42C8-BA1C-4402-87AC64BA7ADD}"/>
              </a:ext>
            </a:extLst>
          </p:cNvPr>
          <p:cNvPicPr>
            <a:picLocks noChangeAspect="1"/>
          </p:cNvPicPr>
          <p:nvPr/>
        </p:nvPicPr>
        <p:blipFill>
          <a:blip r:embed="rId3"/>
          <a:stretch>
            <a:fillRect/>
          </a:stretch>
        </p:blipFill>
        <p:spPr>
          <a:xfrm>
            <a:off x="92893" y="1194165"/>
            <a:ext cx="4106663" cy="2853579"/>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51018B5-6516-86FD-E678-A885E34054A5}"/>
                  </a:ext>
                </a:extLst>
              </p:cNvPr>
              <p:cNvSpPr txBox="1"/>
              <p:nvPr/>
            </p:nvSpPr>
            <p:spPr>
              <a:xfrm>
                <a:off x="1411968" y="1291795"/>
                <a:ext cx="3093720" cy="336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467" b="1" i="1">
                              <a:solidFill>
                                <a:srgbClr val="000000"/>
                              </a:solidFill>
                              <a:latin typeface="Cambria Math" panose="02040503050406030204" pitchFamily="18" charset="0"/>
                              <a:cs typeface="Times New Roman" panose="02020603050405020304" pitchFamily="18" charset="0"/>
                            </a:rPr>
                          </m:ctrlPr>
                        </m:sSubSupPr>
                        <m:e>
                          <m:r>
                            <a:rPr lang="en-US" altLang="zh-CN" sz="1467" b="1" i="1">
                              <a:solidFill>
                                <a:srgbClr val="000000"/>
                              </a:solidFill>
                              <a:latin typeface="Cambria Math" panose="02040503050406030204" pitchFamily="18" charset="0"/>
                              <a:cs typeface="Times New Roman" panose="02020603050405020304" pitchFamily="18" charset="0"/>
                            </a:rPr>
                            <m:t>𝑫</m:t>
                          </m:r>
                        </m:e>
                        <m:sub>
                          <m:r>
                            <a:rPr lang="en-US" altLang="zh-CN" sz="1467" b="1" i="1">
                              <a:solidFill>
                                <a:srgbClr val="000000"/>
                              </a:solidFill>
                              <a:latin typeface="Cambria Math" panose="02040503050406030204" pitchFamily="18" charset="0"/>
                              <a:cs typeface="Times New Roman" panose="02020603050405020304" pitchFamily="18" charset="0"/>
                            </a:rPr>
                            <m:t>𝒔</m:t>
                          </m:r>
                        </m:sub>
                        <m:sup>
                          <m:r>
                            <a:rPr lang="en-US" altLang="zh-CN" sz="1467" b="1" i="1">
                              <a:solidFill>
                                <a:srgbClr val="000000"/>
                              </a:solidFill>
                              <a:latin typeface="Cambria Math" panose="02040503050406030204" pitchFamily="18" charset="0"/>
                              <a:cs typeface="Times New Roman" panose="02020603050405020304" pitchFamily="18" charset="0"/>
                            </a:rPr>
                            <m:t>−</m:t>
                          </m:r>
                        </m:sup>
                      </m:sSubSup>
                      <m:r>
                        <a:rPr lang="en-US" altLang="zh-CN" sz="1467" b="1" i="1">
                          <a:solidFill>
                            <a:srgbClr val="000000"/>
                          </a:solidFill>
                          <a:latin typeface="Cambria Math" panose="02040503050406030204" pitchFamily="18" charset="0"/>
                          <a:cs typeface="Times New Roman" panose="02020603050405020304" pitchFamily="18" charset="0"/>
                        </a:rPr>
                        <m:t>→</m:t>
                      </m:r>
                      <m:sSup>
                        <m:sSupPr>
                          <m:ctrlPr>
                            <a:rPr lang="en-US" altLang="zh-CN" sz="1467" b="1" i="1">
                              <a:solidFill>
                                <a:srgbClr val="000000"/>
                              </a:solidFill>
                              <a:latin typeface="Cambria Math" panose="02040503050406030204" pitchFamily="18" charset="0"/>
                              <a:cs typeface="Times New Roman" panose="02020603050405020304" pitchFamily="18" charset="0"/>
                            </a:rPr>
                          </m:ctrlPr>
                        </m:sSupPr>
                        <m:e>
                          <m:r>
                            <a:rPr lang="en-US" altLang="zh-CN" sz="1467" b="1" i="1">
                              <a:solidFill>
                                <a:srgbClr val="000000"/>
                              </a:solidFill>
                              <a:latin typeface="Cambria Math" panose="02040503050406030204" pitchFamily="18" charset="0"/>
                              <a:cs typeface="Times New Roman" panose="02020603050405020304" pitchFamily="18" charset="0"/>
                            </a:rPr>
                            <m:t>𝑲</m:t>
                          </m:r>
                        </m:e>
                        <m:sup>
                          <m:r>
                            <a:rPr lang="en-US" altLang="zh-CN" sz="1467" b="1" i="1">
                              <a:solidFill>
                                <a:srgbClr val="000000"/>
                              </a:solidFill>
                              <a:latin typeface="Cambria Math" panose="02040503050406030204" pitchFamily="18" charset="0"/>
                              <a:cs typeface="Times New Roman" panose="02020603050405020304" pitchFamily="18" charset="0"/>
                            </a:rPr>
                            <m:t>+</m:t>
                          </m:r>
                        </m:sup>
                      </m:sSup>
                      <m:sSup>
                        <m:sSupPr>
                          <m:ctrlPr>
                            <a:rPr lang="en-US" altLang="zh-CN" sz="1467" b="1" i="1">
                              <a:solidFill>
                                <a:srgbClr val="000000"/>
                              </a:solidFill>
                              <a:latin typeface="Cambria Math" panose="02040503050406030204" pitchFamily="18" charset="0"/>
                              <a:cs typeface="Times New Roman" panose="02020603050405020304" pitchFamily="18" charset="0"/>
                            </a:rPr>
                          </m:ctrlPr>
                        </m:sSupPr>
                        <m:e>
                          <m:r>
                            <a:rPr lang="en-US" altLang="zh-CN" sz="1467" b="1" i="1">
                              <a:solidFill>
                                <a:srgbClr val="000000"/>
                              </a:solidFill>
                              <a:latin typeface="Cambria Math" panose="02040503050406030204" pitchFamily="18" charset="0"/>
                              <a:cs typeface="Times New Roman" panose="02020603050405020304" pitchFamily="18" charset="0"/>
                            </a:rPr>
                            <m:t>𝑲</m:t>
                          </m:r>
                        </m:e>
                        <m:sup>
                          <m:r>
                            <a:rPr lang="en-US" altLang="zh-CN" sz="1467" b="1" i="1">
                              <a:solidFill>
                                <a:srgbClr val="000000"/>
                              </a:solidFill>
                              <a:latin typeface="Cambria Math" panose="02040503050406030204" pitchFamily="18" charset="0"/>
                              <a:cs typeface="Times New Roman" panose="02020603050405020304" pitchFamily="18" charset="0"/>
                            </a:rPr>
                            <m:t>−</m:t>
                          </m:r>
                        </m:sup>
                      </m:sSup>
                      <m:sSup>
                        <m:sSupPr>
                          <m:ctrlPr>
                            <a:rPr lang="en-US" altLang="zh-CN" sz="1467" b="1" i="1">
                              <a:solidFill>
                                <a:srgbClr val="000000"/>
                              </a:solidFill>
                              <a:latin typeface="Cambria Math" panose="02040503050406030204" pitchFamily="18" charset="0"/>
                              <a:cs typeface="Times New Roman" panose="02020603050405020304" pitchFamily="18" charset="0"/>
                            </a:rPr>
                          </m:ctrlPr>
                        </m:sSupPr>
                        <m:e>
                          <m:r>
                            <a:rPr lang="en-US" altLang="zh-CN" sz="1467" b="1" i="1">
                              <a:solidFill>
                                <a:srgbClr val="000000"/>
                              </a:solidFill>
                              <a:latin typeface="Cambria Math" panose="02040503050406030204" pitchFamily="18" charset="0"/>
                              <a:cs typeface="Times New Roman" panose="02020603050405020304" pitchFamily="18" charset="0"/>
                            </a:rPr>
                            <m:t>𝝅</m:t>
                          </m:r>
                        </m:e>
                        <m:sup>
                          <m:r>
                            <a:rPr lang="en-US" altLang="zh-CN" sz="1467" b="1" i="1">
                              <a:solidFill>
                                <a:srgbClr val="000000"/>
                              </a:solidFill>
                              <a:latin typeface="Cambria Math" panose="02040503050406030204" pitchFamily="18" charset="0"/>
                              <a:cs typeface="Times New Roman" panose="02020603050405020304" pitchFamily="18" charset="0"/>
                            </a:rPr>
                            <m:t>−</m:t>
                          </m:r>
                        </m:sup>
                      </m:sSup>
                      <m:r>
                        <a:rPr lang="en-US" altLang="zh-CN" sz="1467" b="1" i="1">
                          <a:solidFill>
                            <a:srgbClr val="000000"/>
                          </a:solidFill>
                          <a:latin typeface="Cambria Math" panose="02040503050406030204" pitchFamily="18" charset="0"/>
                          <a:cs typeface="Times New Roman" panose="02020603050405020304" pitchFamily="18" charset="0"/>
                        </a:rPr>
                        <m:t>, </m:t>
                      </m:r>
                      <m:sSubSup>
                        <m:sSubSupPr>
                          <m:ctrlPr>
                            <a:rPr lang="en-US" altLang="zh-CN" sz="1467" b="1" i="1">
                              <a:solidFill>
                                <a:srgbClr val="000000"/>
                              </a:solidFill>
                              <a:latin typeface="Cambria Math" panose="02040503050406030204" pitchFamily="18" charset="0"/>
                              <a:cs typeface="Times New Roman" panose="02020603050405020304" pitchFamily="18" charset="0"/>
                            </a:rPr>
                          </m:ctrlPr>
                        </m:sSubSupPr>
                        <m:e>
                          <m:r>
                            <a:rPr lang="en-US" altLang="zh-CN" sz="1467" b="1" i="1">
                              <a:solidFill>
                                <a:srgbClr val="000000"/>
                              </a:solidFill>
                              <a:latin typeface="Cambria Math" panose="02040503050406030204" pitchFamily="18" charset="0"/>
                              <a:cs typeface="Times New Roman" panose="02020603050405020304" pitchFamily="18" charset="0"/>
                            </a:rPr>
                            <m:t>𝑫</m:t>
                          </m:r>
                        </m:e>
                        <m:sub>
                          <m:r>
                            <a:rPr lang="en-US" altLang="zh-CN" sz="1467" b="1" i="1">
                              <a:solidFill>
                                <a:srgbClr val="000000"/>
                              </a:solidFill>
                              <a:latin typeface="Cambria Math" panose="02040503050406030204" pitchFamily="18" charset="0"/>
                              <a:cs typeface="Times New Roman" panose="02020603050405020304" pitchFamily="18" charset="0"/>
                            </a:rPr>
                            <m:t>𝒔</m:t>
                          </m:r>
                        </m:sub>
                        <m:sup>
                          <m:r>
                            <a:rPr lang="en-US" altLang="zh-CN" sz="1467" b="1" i="1">
                              <a:solidFill>
                                <a:srgbClr val="000000"/>
                              </a:solidFill>
                              <a:latin typeface="Cambria Math" panose="02040503050406030204" pitchFamily="18" charset="0"/>
                              <a:cs typeface="Times New Roman" panose="02020603050405020304" pitchFamily="18" charset="0"/>
                            </a:rPr>
                            <m:t>+</m:t>
                          </m:r>
                        </m:sup>
                      </m:sSubSup>
                      <m:r>
                        <a:rPr lang="en-US" altLang="zh-CN" sz="1467"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467"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67"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𝝁</m:t>
                          </m:r>
                        </m:e>
                        <m:sup>
                          <m:r>
                            <a:rPr lang="en-US" altLang="zh-CN" sz="1467"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b>
                        <m:sSubPr>
                          <m:ctrlPr>
                            <a:rPr lang="en-US" altLang="zh-CN" sz="1467"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1467"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𝝂</m:t>
                          </m:r>
                        </m:e>
                        <m:sub>
                          <m:r>
                            <a:rPr lang="en-US" altLang="zh-CN" sz="1467"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𝝁</m:t>
                          </m:r>
                        </m:sub>
                      </m:sSub>
                    </m:oMath>
                  </m:oMathPara>
                </a14:m>
                <a:endParaRPr lang="zh-CN" altLang="en-US" sz="1467" dirty="0"/>
              </a:p>
            </p:txBody>
          </p:sp>
        </mc:Choice>
        <mc:Fallback xmlns="">
          <p:sp>
            <p:nvSpPr>
              <p:cNvPr id="8" name="文本框 7">
                <a:extLst>
                  <a:ext uri="{FF2B5EF4-FFF2-40B4-BE49-F238E27FC236}">
                    <a16:creationId xmlns:a16="http://schemas.microsoft.com/office/drawing/2014/main" id="{551018B5-6516-86FD-E678-A885E34054A5}"/>
                  </a:ext>
                </a:extLst>
              </p:cNvPr>
              <p:cNvSpPr txBox="1">
                <a:spLocks noRot="1" noChangeAspect="1" noMove="1" noResize="1" noEditPoints="1" noAdjustHandles="1" noChangeArrowheads="1" noChangeShapeType="1" noTextEdit="1"/>
              </p:cNvSpPr>
              <p:nvPr/>
            </p:nvSpPr>
            <p:spPr>
              <a:xfrm>
                <a:off x="1411968" y="1291795"/>
                <a:ext cx="3093720" cy="33605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4B9C8F52-8D84-DF8D-01E0-0D032CC08E35}"/>
                  </a:ext>
                </a:extLst>
              </p:cNvPr>
              <p:cNvSpPr/>
              <p:nvPr/>
            </p:nvSpPr>
            <p:spPr>
              <a:xfrm>
                <a:off x="60447" y="4325686"/>
                <a:ext cx="12016812" cy="1826462"/>
              </a:xfrm>
              <a:prstGeom prst="rect">
                <a:avLst/>
              </a:prstGeom>
              <a:noFill/>
            </p:spPr>
            <p:txBody>
              <a:bodyPr wrap="square">
                <a:spAutoFit/>
              </a:bodyPr>
              <a:lstStyle/>
              <a:p>
                <a:pPr>
                  <a:lnSpc>
                    <a:spcPct val="120000"/>
                  </a:lnSpc>
                </a:pPr>
                <a:r>
                  <a:rPr lang="en-US" altLang="zh-CN" sz="2400" b="1" dirty="0">
                    <a:latin typeface="Times New Roman" panose="02020603050405020304" pitchFamily="18" charset="0"/>
                    <a:cs typeface="Times New Roman" panose="02020603050405020304" pitchFamily="18" charset="0"/>
                  </a:rPr>
                  <a:t>Optimization results:</a:t>
                </a:r>
              </a:p>
              <a:p>
                <a:pPr marL="380990" indent="-380990">
                  <a:lnSpc>
                    <a:spcPct val="120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 The average tracking efficiency for charged </a:t>
                </a:r>
                <a:r>
                  <a:rPr lang="en-US" altLang="zh-CN" sz="2400" b="1" dirty="0" err="1">
                    <a:latin typeface="Times New Roman" panose="02020603050405020304" pitchFamily="18" charset="0"/>
                    <a:cs typeface="Times New Roman" panose="02020603050405020304" pitchFamily="18" charset="0"/>
                  </a:rPr>
                  <a:t>pions</a:t>
                </a:r>
                <a:r>
                  <a:rPr lang="en-US" altLang="zh-CN" sz="2400" b="1" dirty="0">
                    <a:latin typeface="Times New Roman" panose="02020603050405020304" pitchFamily="18" charset="0"/>
                    <a:cs typeface="Times New Roman" panose="02020603050405020304" pitchFamily="18" charset="0"/>
                  </a:rPr>
                  <a:t>: 66.18% at </a:t>
                </a:r>
                <a14:m>
                  <m:oMath xmlns:m="http://schemas.openxmlformats.org/officeDocument/2006/math">
                    <m:sSub>
                      <m:sSubPr>
                        <m:ctrlPr>
                          <a:rPr lang="en-US" altLang="zh-CN" sz="2400" b="1" i="1">
                            <a:solidFill>
                              <a:srgbClr val="000000"/>
                            </a:solidFill>
                            <a:latin typeface="Cambria Math" panose="02040503050406030204" pitchFamily="18" charset="0"/>
                            <a:cs typeface="Times New Roman" panose="02020603050405020304" pitchFamily="18" charset="0"/>
                          </a:rPr>
                        </m:ctrlPr>
                      </m:sSubPr>
                      <m:e>
                        <m:r>
                          <a:rPr lang="en-US" altLang="zh-CN" sz="2400" b="1" i="1">
                            <a:solidFill>
                              <a:srgbClr val="000000"/>
                            </a:solidFill>
                            <a:latin typeface="Cambria Math" panose="02040503050406030204" pitchFamily="18" charset="0"/>
                            <a:cs typeface="Times New Roman" panose="02020603050405020304" pitchFamily="18" charset="0"/>
                          </a:rPr>
                          <m:t>𝒑</m:t>
                        </m:r>
                      </m:e>
                      <m:sub>
                        <m:r>
                          <a:rPr lang="en-US" altLang="zh-CN" sz="2400" b="1" i="1">
                            <a:solidFill>
                              <a:srgbClr val="000000"/>
                            </a:solidFill>
                            <a:latin typeface="Cambria Math" panose="02040503050406030204" pitchFamily="18" charset="0"/>
                            <a:cs typeface="Times New Roman" panose="02020603050405020304" pitchFamily="18" charset="0"/>
                          </a:rPr>
                          <m:t>𝑻</m:t>
                        </m:r>
                      </m:sub>
                    </m:sSub>
                    <m:r>
                      <a:rPr lang="en-US" altLang="zh-CN" sz="2400" b="1" i="1">
                        <a:solidFill>
                          <a:srgbClr val="000000"/>
                        </a:solidFill>
                        <a:latin typeface="Cambria Math" panose="02040503050406030204" pitchFamily="18" charset="0"/>
                        <a:cs typeface="Times New Roman" panose="02020603050405020304" pitchFamily="18" charset="0"/>
                      </a:rPr>
                      <m:t>∈</m:t>
                    </m:r>
                    <m:d>
                      <m:dPr>
                        <m:ctrlPr>
                          <a:rPr lang="en-US" altLang="zh-CN" sz="2400" b="1" i="1">
                            <a:solidFill>
                              <a:srgbClr val="000000"/>
                            </a:solidFill>
                            <a:latin typeface="Cambria Math" panose="02040503050406030204" pitchFamily="18" charset="0"/>
                            <a:cs typeface="Times New Roman" panose="02020603050405020304" pitchFamily="18" charset="0"/>
                          </a:rPr>
                        </m:ctrlPr>
                      </m:dPr>
                      <m:e>
                        <m:r>
                          <a:rPr lang="en-US" altLang="zh-CN" sz="2400" b="1" i="1">
                            <a:solidFill>
                              <a:srgbClr val="000000"/>
                            </a:solidFill>
                            <a:latin typeface="Cambria Math" panose="02040503050406030204" pitchFamily="18" charset="0"/>
                            <a:cs typeface="Times New Roman" panose="02020603050405020304" pitchFamily="18" charset="0"/>
                          </a:rPr>
                          <m:t>𝟎</m:t>
                        </m:r>
                        <m:r>
                          <a:rPr lang="en-US" altLang="zh-CN" sz="2400" b="1" i="1">
                            <a:solidFill>
                              <a:srgbClr val="000000"/>
                            </a:solidFill>
                            <a:latin typeface="Cambria Math" panose="02040503050406030204" pitchFamily="18" charset="0"/>
                            <a:cs typeface="Times New Roman" panose="02020603050405020304" pitchFamily="18" charset="0"/>
                          </a:rPr>
                          <m:t>.</m:t>
                        </m:r>
                        <m:r>
                          <a:rPr lang="en-US" altLang="zh-CN" sz="2400" b="1" i="1">
                            <a:solidFill>
                              <a:srgbClr val="000000"/>
                            </a:solidFill>
                            <a:latin typeface="Cambria Math" panose="02040503050406030204" pitchFamily="18" charset="0"/>
                            <a:cs typeface="Times New Roman" panose="02020603050405020304" pitchFamily="18" charset="0"/>
                          </a:rPr>
                          <m:t>𝟎𝟓</m:t>
                        </m:r>
                        <m:r>
                          <a:rPr lang="en-US" altLang="zh-CN" sz="2400" b="1" i="1">
                            <a:solidFill>
                              <a:srgbClr val="000000"/>
                            </a:solidFill>
                            <a:latin typeface="Cambria Math" panose="02040503050406030204" pitchFamily="18" charset="0"/>
                            <a:cs typeface="Times New Roman" panose="02020603050405020304" pitchFamily="18" charset="0"/>
                          </a:rPr>
                          <m:t>, </m:t>
                        </m:r>
                        <m:r>
                          <a:rPr lang="en-US" altLang="zh-CN" sz="2400" b="1" i="1">
                            <a:solidFill>
                              <a:srgbClr val="000000"/>
                            </a:solidFill>
                            <a:latin typeface="Cambria Math" panose="02040503050406030204" pitchFamily="18" charset="0"/>
                            <a:cs typeface="Times New Roman" panose="02020603050405020304" pitchFamily="18" charset="0"/>
                          </a:rPr>
                          <m:t>𝟎</m:t>
                        </m:r>
                        <m:r>
                          <a:rPr lang="en-US" altLang="zh-CN" sz="2400" b="1" i="1">
                            <a:solidFill>
                              <a:srgbClr val="000000"/>
                            </a:solidFill>
                            <a:latin typeface="Cambria Math" panose="02040503050406030204" pitchFamily="18" charset="0"/>
                            <a:cs typeface="Times New Roman" panose="02020603050405020304" pitchFamily="18" charset="0"/>
                          </a:rPr>
                          <m:t>.</m:t>
                        </m:r>
                        <m:r>
                          <a:rPr lang="en-US" altLang="zh-CN" sz="2400" b="1" i="1">
                            <a:solidFill>
                              <a:srgbClr val="000000"/>
                            </a:solidFill>
                            <a:latin typeface="Cambria Math" panose="02040503050406030204" pitchFamily="18" charset="0"/>
                            <a:cs typeface="Times New Roman" panose="02020603050405020304" pitchFamily="18" charset="0"/>
                          </a:rPr>
                          <m:t>𝟏</m:t>
                        </m:r>
                      </m:e>
                    </m:d>
                    <m:r>
                      <a:rPr lang="en-US" altLang="zh-CN" sz="2400" b="1">
                        <a:solidFill>
                          <a:srgbClr val="000000"/>
                        </a:solidFill>
                        <a:latin typeface="Cambria Math" panose="02040503050406030204" pitchFamily="18" charset="0"/>
                        <a:cs typeface="Times New Roman" panose="02020603050405020304" pitchFamily="18" charset="0"/>
                      </a:rPr>
                      <m:t>𝐆𝐞𝐕</m:t>
                    </m:r>
                    <m:r>
                      <a:rPr lang="en-US" altLang="zh-CN" sz="2400" b="1" i="1">
                        <a:solidFill>
                          <a:srgbClr val="000000"/>
                        </a:solidFill>
                        <a:latin typeface="Cambria Math" panose="02040503050406030204" pitchFamily="18" charset="0"/>
                        <a:cs typeface="Times New Roman" panose="02020603050405020304" pitchFamily="18" charset="0"/>
                      </a:rPr>
                      <m:t>/</m:t>
                    </m:r>
                    <m:r>
                      <a:rPr lang="en-US" altLang="zh-CN" sz="2400" b="1" i="1">
                        <a:solidFill>
                          <a:srgbClr val="000000"/>
                        </a:solidFill>
                        <a:latin typeface="Cambria Math" panose="02040503050406030204" pitchFamily="18" charset="0"/>
                        <a:cs typeface="Times New Roman" panose="02020603050405020304" pitchFamily="18" charset="0"/>
                      </a:rPr>
                      <m:t>𝒄</m:t>
                    </m:r>
                  </m:oMath>
                </a14:m>
                <a:r>
                  <a:rPr lang="en-US" altLang="zh-CN" sz="2400" b="1" dirty="0">
                    <a:latin typeface="Times New Roman" panose="02020603050405020304" pitchFamily="18" charset="0"/>
                    <a:cs typeface="Times New Roman" panose="02020603050405020304" pitchFamily="18" charset="0"/>
                  </a:rPr>
                  <a:t>;</a:t>
                </a:r>
              </a:p>
              <a:p>
                <a:pPr marL="380990" indent="-380990">
                  <a:lnSpc>
                    <a:spcPct val="120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Weak dependence from different spatial resolutions is observed, the optimization of momentum resolution of charged tracks is not changed.</a:t>
                </a:r>
              </a:p>
            </p:txBody>
          </p:sp>
        </mc:Choice>
        <mc:Fallback xmlns="">
          <p:sp>
            <p:nvSpPr>
              <p:cNvPr id="7" name="矩形 6">
                <a:extLst>
                  <a:ext uri="{FF2B5EF4-FFF2-40B4-BE49-F238E27FC236}">
                    <a16:creationId xmlns:a16="http://schemas.microsoft.com/office/drawing/2014/main" id="{4B9C8F52-8D84-DF8D-01E0-0D032CC08E35}"/>
                  </a:ext>
                </a:extLst>
              </p:cNvPr>
              <p:cNvSpPr>
                <a:spLocks noRot="1" noChangeAspect="1" noMove="1" noResize="1" noEditPoints="1" noAdjustHandles="1" noChangeArrowheads="1" noChangeShapeType="1" noTextEdit="1"/>
              </p:cNvSpPr>
              <p:nvPr/>
            </p:nvSpPr>
            <p:spPr>
              <a:xfrm>
                <a:off x="60447" y="4325686"/>
                <a:ext cx="12016812" cy="1826462"/>
              </a:xfrm>
              <a:prstGeom prst="rect">
                <a:avLst/>
              </a:prstGeom>
              <a:blipFill>
                <a:blip r:embed="rId5"/>
                <a:stretch>
                  <a:fillRect l="-739" t="-690" b="-6897"/>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6E03F54E-5E35-EAF0-2031-E46F417CCDD1}"/>
              </a:ext>
            </a:extLst>
          </p:cNvPr>
          <p:cNvPicPr>
            <a:picLocks noChangeAspect="1"/>
          </p:cNvPicPr>
          <p:nvPr/>
        </p:nvPicPr>
        <p:blipFill>
          <a:blip r:embed="rId6"/>
          <a:stretch>
            <a:fillRect/>
          </a:stretch>
        </p:blipFill>
        <p:spPr>
          <a:xfrm>
            <a:off x="4275908" y="1210447"/>
            <a:ext cx="7823200" cy="2896564"/>
          </a:xfrm>
          <a:prstGeom prst="rect">
            <a:avLst/>
          </a:prstGeom>
        </p:spPr>
      </p:pic>
      <p:sp>
        <p:nvSpPr>
          <p:cNvPr id="5" name="文本框 4">
            <a:extLst>
              <a:ext uri="{FF2B5EF4-FFF2-40B4-BE49-F238E27FC236}">
                <a16:creationId xmlns:a16="http://schemas.microsoft.com/office/drawing/2014/main" id="{D6B096AC-0E83-703B-3B3F-868C8D82DA2F}"/>
              </a:ext>
            </a:extLst>
          </p:cNvPr>
          <p:cNvSpPr txBox="1"/>
          <p:nvPr/>
        </p:nvSpPr>
        <p:spPr>
          <a:xfrm>
            <a:off x="9982200" y="358886"/>
            <a:ext cx="2350872"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337</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dirty="0"/>
          </a:p>
        </p:txBody>
      </p:sp>
    </p:spTree>
    <p:extLst>
      <p:ext uri="{BB962C8B-B14F-4D97-AF65-F5344CB8AC3E}">
        <p14:creationId xmlns:p14="http://schemas.microsoft.com/office/powerpoint/2010/main" val="326747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3786AA4-D3ED-474F-8C4D-A99FAC48C780}"/>
              </a:ext>
            </a:extLst>
          </p:cNvPr>
          <p:cNvSpPr>
            <a:spLocks noGrp="1"/>
          </p:cNvSpPr>
          <p:nvPr>
            <p:ph type="sldNum" sz="quarter" idx="12"/>
          </p:nvPr>
        </p:nvSpPr>
        <p:spPr/>
        <p:txBody>
          <a:bodyPr/>
          <a:lstStyle/>
          <a:p>
            <a:fld id="{EE9F59AE-630A-460B-A6BC-38F7F70D14DE}" type="slidenum">
              <a:rPr lang="zh-CN" altLang="en-US" smtClean="0"/>
              <a:t>21</a:t>
            </a:fld>
            <a:endParaRPr lang="zh-CN" altLang="en-US"/>
          </a:p>
        </p:txBody>
      </p:sp>
      <p:pic>
        <p:nvPicPr>
          <p:cNvPr id="6" name="图片 5">
            <a:extLst>
              <a:ext uri="{FF2B5EF4-FFF2-40B4-BE49-F238E27FC236}">
                <a16:creationId xmlns:a16="http://schemas.microsoft.com/office/drawing/2014/main" id="{16516DD2-55CB-5143-A25B-805196F114FD}"/>
              </a:ext>
            </a:extLst>
          </p:cNvPr>
          <p:cNvPicPr>
            <a:picLocks noChangeAspect="1"/>
          </p:cNvPicPr>
          <p:nvPr/>
        </p:nvPicPr>
        <p:blipFill>
          <a:blip r:embed="rId3"/>
          <a:stretch>
            <a:fillRect/>
          </a:stretch>
        </p:blipFill>
        <p:spPr>
          <a:xfrm>
            <a:off x="9967217" y="368295"/>
            <a:ext cx="1920852" cy="3186619"/>
          </a:xfrm>
          <a:prstGeom prst="rect">
            <a:avLst/>
          </a:prstGeom>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1F49CA9D-6DD4-FE4E-8D6C-DA3C1E606A8E}"/>
                  </a:ext>
                </a:extLst>
              </p:cNvPr>
              <p:cNvSpPr/>
              <p:nvPr/>
            </p:nvSpPr>
            <p:spPr>
              <a:xfrm>
                <a:off x="0" y="3698137"/>
                <a:ext cx="12192000" cy="316656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a:lnSpc>
                    <a:spcPct val="120000"/>
                  </a:lnSpc>
                  <a:buFont typeface="Arial" panose="020B0604020202020204" pitchFamily="34" charset="0"/>
                  <a:buChar char="•"/>
                </a:pPr>
                <a:r>
                  <a:rPr lang="en-US" altLang="zh-CN" sz="2400" b="1" dirty="0">
                    <a:solidFill>
                      <a:schemeClr val="tx1"/>
                    </a:solidFill>
                    <a:latin typeface="Times New Roman" panose="02020603050405020304" pitchFamily="18" charset="0"/>
                    <a:cs typeface="Times New Roman" panose="02020603050405020304" pitchFamily="18" charset="0"/>
                  </a:rPr>
                  <a:t>The photon detection efficiency: 88.33% for</a:t>
                </a:r>
                <a14:m>
                  <m:oMath xmlns:m="http://schemas.openxmlformats.org/officeDocument/2006/math">
                    <m:r>
                      <a:rPr lang="en-US" altLang="zh-CN" sz="2400" b="1" i="1">
                        <a:solidFill>
                          <a:schemeClr val="tx1"/>
                        </a:solidFill>
                        <a:latin typeface="Cambria Math" panose="02040503050406030204" pitchFamily="18" charset="0"/>
                      </a:rPr>
                      <m:t> </m:t>
                    </m:r>
                    <m:sSub>
                      <m:sSubPr>
                        <m:ctrlPr>
                          <a:rPr lang="en-US" altLang="zh-CN" sz="2400" b="1" i="1">
                            <a:solidFill>
                              <a:schemeClr val="tx1"/>
                            </a:solidFill>
                            <a:latin typeface="Cambria Math" panose="02040503050406030204" pitchFamily="18" charset="0"/>
                          </a:rPr>
                        </m:ctrlPr>
                      </m:sSubPr>
                      <m:e>
                        <m:r>
                          <a:rPr lang="en-US" altLang="zh-CN" sz="2400" b="1" i="1">
                            <a:solidFill>
                              <a:schemeClr val="tx1"/>
                            </a:solidFill>
                            <a:latin typeface="Cambria Math" panose="02040503050406030204" pitchFamily="18" charset="0"/>
                          </a:rPr>
                          <m:t>𝑬</m:t>
                        </m:r>
                      </m:e>
                      <m:sub>
                        <m:r>
                          <a:rPr lang="en-US" altLang="zh-CN" sz="2400" b="1" i="1">
                            <a:solidFill>
                              <a:schemeClr val="tx1"/>
                            </a:solidFill>
                            <a:latin typeface="Cambria Math" panose="02040503050406030204" pitchFamily="18" charset="0"/>
                          </a:rPr>
                          <m:t>𝜸</m:t>
                        </m:r>
                      </m:sub>
                    </m:sSub>
                    <m:r>
                      <a:rPr lang="en-US" altLang="zh-CN" sz="2400" b="1" i="1">
                        <a:solidFill>
                          <a:schemeClr val="tx1"/>
                        </a:solidFill>
                        <a:latin typeface="Cambria Math" panose="02040503050406030204" pitchFamily="18" charset="0"/>
                      </a:rPr>
                      <m:t>∈</m:t>
                    </m:r>
                    <m:r>
                      <a:rPr lang="en-US" altLang="zh-CN" sz="2400" b="1">
                        <a:solidFill>
                          <a:schemeClr val="tx1"/>
                        </a:solidFill>
                        <a:latin typeface="Cambria Math" panose="02040503050406030204" pitchFamily="18" charset="0"/>
                      </a:rPr>
                      <m:t>(</m:t>
                    </m:r>
                    <m:r>
                      <a:rPr lang="en-US" altLang="zh-CN" sz="2400" b="1">
                        <a:solidFill>
                          <a:schemeClr val="tx1"/>
                        </a:solidFill>
                        <a:latin typeface="Cambria Math" panose="02040503050406030204" pitchFamily="18" charset="0"/>
                      </a:rPr>
                      <m:t>𝟓𝟎</m:t>
                    </m:r>
                    <m:r>
                      <a:rPr lang="en-US" altLang="zh-CN" sz="2400" b="1">
                        <a:solidFill>
                          <a:schemeClr val="tx1"/>
                        </a:solidFill>
                        <a:latin typeface="Cambria Math" panose="02040503050406030204" pitchFamily="18" charset="0"/>
                      </a:rPr>
                      <m:t>, </m:t>
                    </m:r>
                    <m:r>
                      <a:rPr lang="en-US" altLang="zh-CN" sz="2400" b="1">
                        <a:solidFill>
                          <a:schemeClr val="tx1"/>
                        </a:solidFill>
                        <a:latin typeface="Cambria Math" panose="02040503050406030204" pitchFamily="18" charset="0"/>
                      </a:rPr>
                      <m:t>𝟐𝟎𝟎</m:t>
                    </m:r>
                    <m:r>
                      <a:rPr lang="en-US" altLang="zh-CN" sz="2400" b="1">
                        <a:solidFill>
                          <a:schemeClr val="tx1"/>
                        </a:solidFill>
                        <a:latin typeface="Cambria Math" panose="02040503050406030204" pitchFamily="18" charset="0"/>
                      </a:rPr>
                      <m:t>)</m:t>
                    </m:r>
                  </m:oMath>
                </a14:m>
                <a:r>
                  <a:rPr lang="en-US" altLang="zh-CN" sz="2400" b="1" dirty="0">
                    <a:solidFill>
                      <a:schemeClr val="tx1"/>
                    </a:solidFill>
                    <a:latin typeface="Times New Roman" panose="02020603050405020304" pitchFamily="18" charset="0"/>
                    <a:cs typeface="Times New Roman" panose="02020603050405020304" pitchFamily="18" charset="0"/>
                  </a:rPr>
                  <a:t> MeV.</a:t>
                </a:r>
              </a:p>
              <a:p>
                <a:pPr marL="380990" indent="-380990">
                  <a:lnSpc>
                    <a:spcPct val="120000"/>
                  </a:lnSpc>
                  <a:buFont typeface="Arial" panose="020B0604020202020204" pitchFamily="34" charset="0"/>
                  <a:buChar char="•"/>
                </a:pPr>
                <a:r>
                  <a:rPr lang="en-US" altLang="zh-CN" sz="2400" b="1" dirty="0">
                    <a:solidFill>
                      <a:schemeClr val="tx1"/>
                    </a:solidFill>
                    <a:latin typeface="Times New Roman" panose="02020603050405020304" pitchFamily="18" charset="0"/>
                    <a:cs typeface="Times New Roman" panose="02020603050405020304" pitchFamily="18" charset="0"/>
                  </a:rPr>
                  <a:t>The photon energy resolution: 1.75%;</a:t>
                </a:r>
              </a:p>
              <a:p>
                <a:pPr marL="380990" indent="-380990">
                  <a:lnSpc>
                    <a:spcPct val="120000"/>
                  </a:lnSpc>
                  <a:buFont typeface="Arial" panose="020B0604020202020204" pitchFamily="34" charset="0"/>
                  <a:buChar char="•"/>
                </a:pPr>
                <a:r>
                  <a:rPr lang="en-US" altLang="zh-CN" sz="2400" b="1" dirty="0">
                    <a:solidFill>
                      <a:schemeClr val="tx1"/>
                    </a:solidFill>
                    <a:latin typeface="Times New Roman" panose="02020603050405020304" pitchFamily="18" charset="0"/>
                    <a:cs typeface="Times New Roman" panose="02020603050405020304" pitchFamily="18" charset="0"/>
                  </a:rPr>
                  <a:t>The photon position resolution: 6mm.</a:t>
                </a:r>
              </a:p>
              <a:p>
                <a:pPr marL="380990" indent="-380990">
                  <a:lnSpc>
                    <a:spcPct val="120000"/>
                  </a:lnSpc>
                  <a:buFont typeface="Arial" panose="020B0604020202020204" pitchFamily="34" charset="0"/>
                  <a:buChar char="•"/>
                </a:pPr>
                <a14:m>
                  <m:oMath xmlns:m="http://schemas.openxmlformats.org/officeDocument/2006/math">
                    <m:r>
                      <a:rPr lang="en-US" altLang="zh-CN" sz="2400" b="1" i="1">
                        <a:solidFill>
                          <a:schemeClr val="tx1"/>
                        </a:solidFill>
                        <a:latin typeface="Cambria Math" panose="02040503050406030204" pitchFamily="18" charset="0"/>
                      </a:rPr>
                      <m:t>𝝅</m:t>
                    </m:r>
                    <m:r>
                      <a:rPr lang="en-US" altLang="zh-CN" sz="2400" b="1" i="1">
                        <a:solidFill>
                          <a:schemeClr val="tx1"/>
                        </a:solidFill>
                        <a:latin typeface="Cambria Math" panose="02040503050406030204" pitchFamily="18" charset="0"/>
                      </a:rPr>
                      <m:t> /</m:t>
                    </m:r>
                    <m:r>
                      <a:rPr lang="en-US" altLang="zh-CN" sz="2400" b="1" i="1">
                        <a:solidFill>
                          <a:schemeClr val="tx1"/>
                        </a:solidFill>
                        <a:latin typeface="Cambria Math" panose="02040503050406030204" pitchFamily="18" charset="0"/>
                      </a:rPr>
                      <m:t>𝑲</m:t>
                    </m:r>
                  </m:oMath>
                </a14:m>
                <a:r>
                  <a:rPr lang="en-US" altLang="zh-CN" sz="2400" b="1" dirty="0">
                    <a:solidFill>
                      <a:schemeClr val="tx1"/>
                    </a:solidFill>
                    <a:latin typeface="Times New Roman" panose="02020603050405020304" pitchFamily="18" charset="0"/>
                    <a:cs typeface="Times New Roman" panose="02020603050405020304" pitchFamily="18" charset="0"/>
                  </a:rPr>
                  <a:t> misidentification rate: 1% at </a:t>
                </a:r>
                <a14:m>
                  <m:oMath xmlns:m="http://schemas.openxmlformats.org/officeDocument/2006/math">
                    <m:r>
                      <a:rPr lang="en-US" altLang="zh-CN" sz="2400" b="1" i="1">
                        <a:solidFill>
                          <a:schemeClr val="tx1"/>
                        </a:solidFill>
                        <a:latin typeface="Cambria Math" panose="02040503050406030204" pitchFamily="18" charset="0"/>
                      </a:rPr>
                      <m:t>𝟎</m:t>
                    </m:r>
                    <m:r>
                      <a:rPr lang="en-US" altLang="zh-CN" sz="2400" b="1" i="1">
                        <a:solidFill>
                          <a:schemeClr val="tx1"/>
                        </a:solidFill>
                        <a:latin typeface="Cambria Math" panose="02040503050406030204" pitchFamily="18" charset="0"/>
                      </a:rPr>
                      <m:t>.</m:t>
                    </m:r>
                    <m:r>
                      <a:rPr lang="en-US" altLang="zh-CN" sz="2400" b="1" i="1">
                        <a:solidFill>
                          <a:schemeClr val="tx1"/>
                        </a:solidFill>
                        <a:latin typeface="Cambria Math" panose="02040503050406030204" pitchFamily="18" charset="0"/>
                      </a:rPr>
                      <m:t>𝟖</m:t>
                    </m:r>
                    <m:r>
                      <a:rPr lang="en-US" altLang="zh-CN" sz="2400" b="1" i="1">
                        <a:solidFill>
                          <a:schemeClr val="tx1"/>
                        </a:solidFill>
                        <a:latin typeface="Cambria Math" panose="02040503050406030204" pitchFamily="18" charset="0"/>
                      </a:rPr>
                      <m:t> </m:t>
                    </m:r>
                    <m:r>
                      <a:rPr lang="en-US" altLang="zh-CN" sz="2400" b="1">
                        <a:solidFill>
                          <a:schemeClr val="tx1"/>
                        </a:solidFill>
                        <a:latin typeface="Cambria Math" panose="02040503050406030204" pitchFamily="18" charset="0"/>
                      </a:rPr>
                      <m:t>𝐆𝐞𝐕</m:t>
                    </m:r>
                    <m:r>
                      <a:rPr lang="en-US" altLang="zh-CN" sz="2400" b="1">
                        <a:solidFill>
                          <a:schemeClr val="tx1"/>
                        </a:solidFill>
                        <a:latin typeface="Cambria Math" panose="02040503050406030204" pitchFamily="18" charset="0"/>
                      </a:rPr>
                      <m:t>/</m:t>
                    </m:r>
                    <m:r>
                      <a:rPr lang="en-US" altLang="zh-CN" sz="2400" b="1" i="1">
                        <a:solidFill>
                          <a:schemeClr val="tx1"/>
                        </a:solidFill>
                        <a:latin typeface="Cambria Math" panose="02040503050406030204" pitchFamily="18" charset="0"/>
                      </a:rPr>
                      <m:t>𝒄</m:t>
                    </m:r>
                  </m:oMath>
                </a14:m>
                <a:r>
                  <a:rPr lang="en-US" altLang="zh-CN" sz="2400" b="1" dirty="0">
                    <a:solidFill>
                      <a:schemeClr val="tx1"/>
                    </a:solidFill>
                    <a:latin typeface="Times New Roman" panose="02020603050405020304" pitchFamily="18" charset="0"/>
                    <a:cs typeface="Times New Roman" panose="02020603050405020304" pitchFamily="18" charset="0"/>
                  </a:rPr>
                  <a:t>, with the </a:t>
                </a:r>
                <a14:m>
                  <m:oMath xmlns:m="http://schemas.openxmlformats.org/officeDocument/2006/math">
                    <m:r>
                      <a:rPr lang="en-US" altLang="zh-CN" sz="2400" b="1">
                        <a:solidFill>
                          <a:schemeClr val="tx1"/>
                        </a:solidFill>
                        <a:latin typeface="Cambria Math" panose="02040503050406030204" pitchFamily="18" charset="0"/>
                      </a:rPr>
                      <m:t>𝐝</m:t>
                    </m:r>
                    <m:r>
                      <a:rPr lang="en-US" altLang="zh-CN" sz="2400" b="1" i="1">
                        <a:solidFill>
                          <a:schemeClr val="tx1"/>
                        </a:solidFill>
                        <a:latin typeface="Cambria Math" panose="02040503050406030204" pitchFamily="18" charset="0"/>
                      </a:rPr>
                      <m:t>𝑬</m:t>
                    </m:r>
                    <m:r>
                      <a:rPr lang="en-US" altLang="zh-CN" sz="2400" b="1" i="1">
                        <a:solidFill>
                          <a:schemeClr val="tx1"/>
                        </a:solidFill>
                        <a:latin typeface="Cambria Math" panose="02040503050406030204" pitchFamily="18" charset="0"/>
                      </a:rPr>
                      <m:t>/</m:t>
                    </m:r>
                    <m:r>
                      <a:rPr lang="en-US" altLang="zh-CN" sz="2400" b="1">
                        <a:solidFill>
                          <a:schemeClr val="tx1"/>
                        </a:solidFill>
                        <a:latin typeface="Cambria Math" panose="02040503050406030204" pitchFamily="18" charset="0"/>
                      </a:rPr>
                      <m:t>𝐝</m:t>
                    </m:r>
                    <m:r>
                      <a:rPr lang="en-US" altLang="zh-CN" sz="2400" b="1" i="1">
                        <a:solidFill>
                          <a:schemeClr val="tx1"/>
                        </a:solidFill>
                        <a:latin typeface="Cambria Math" panose="02040503050406030204" pitchFamily="18" charset="0"/>
                      </a:rPr>
                      <m:t>𝒙</m:t>
                    </m:r>
                  </m:oMath>
                </a14:m>
                <a:r>
                  <a:rPr lang="en-US" altLang="zh-CN" sz="2400" b="1" dirty="0">
                    <a:solidFill>
                      <a:schemeClr val="tx1"/>
                    </a:solidFill>
                    <a:latin typeface="Times New Roman" panose="02020603050405020304" pitchFamily="18" charset="0"/>
                    <a:cs typeface="Times New Roman" panose="02020603050405020304" pitchFamily="18" charset="0"/>
                  </a:rPr>
                  <a:t> resolution of 6%;</a:t>
                </a:r>
              </a:p>
              <a:p>
                <a:pPr marL="380990" indent="-380990">
                  <a:lnSpc>
                    <a:spcPct val="120000"/>
                  </a:lnSpc>
                  <a:buFont typeface="Arial" panose="020B0604020202020204" pitchFamily="34" charset="0"/>
                  <a:buChar char="•"/>
                </a:pPr>
                <a14:m>
                  <m:oMath xmlns:m="http://schemas.openxmlformats.org/officeDocument/2006/math">
                    <m:r>
                      <a:rPr lang="en-US" altLang="zh-CN" sz="2400" b="1" i="1">
                        <a:solidFill>
                          <a:srgbClr val="FF0000"/>
                        </a:solidFill>
                        <a:latin typeface="Cambria Math" panose="02040503050406030204" pitchFamily="18" charset="0"/>
                      </a:rPr>
                      <m:t>𝝁</m:t>
                    </m:r>
                    <m:r>
                      <a:rPr lang="en-US" altLang="zh-CN" sz="2400" b="1" i="1">
                        <a:solidFill>
                          <a:srgbClr val="FF0000"/>
                        </a:solidFill>
                        <a:latin typeface="Cambria Math" panose="02040503050406030204" pitchFamily="18" charset="0"/>
                      </a:rPr>
                      <m:t> /</m:t>
                    </m:r>
                    <m:r>
                      <a:rPr lang="en-US" altLang="zh-CN" sz="2400" b="1" i="1">
                        <a:solidFill>
                          <a:srgbClr val="FF0000"/>
                        </a:solidFill>
                        <a:latin typeface="Cambria Math" panose="02040503050406030204" pitchFamily="18" charset="0"/>
                      </a:rPr>
                      <m:t>𝝅</m:t>
                    </m:r>
                  </m:oMath>
                </a14:m>
                <a:r>
                  <a:rPr lang="en-US" altLang="zh-CN" sz="2400" b="1" dirty="0">
                    <a:solidFill>
                      <a:srgbClr val="FF0000"/>
                    </a:solidFill>
                    <a:latin typeface="Times New Roman" panose="02020603050405020304" pitchFamily="18" charset="0"/>
                    <a:cs typeface="Times New Roman" panose="02020603050405020304" pitchFamily="18" charset="0"/>
                  </a:rPr>
                  <a:t> misidentification rate: 3% at </a:t>
                </a:r>
                <a14:m>
                  <m:oMath xmlns:m="http://schemas.openxmlformats.org/officeDocument/2006/math">
                    <m:r>
                      <a:rPr lang="en-US" altLang="zh-CN" sz="2400" b="1">
                        <a:solidFill>
                          <a:srgbClr val="FF0000"/>
                        </a:solidFill>
                        <a:latin typeface="Cambria Math" panose="02040503050406030204" pitchFamily="18" charset="0"/>
                      </a:rPr>
                      <m:t>𝟏</m:t>
                    </m:r>
                    <m:r>
                      <a:rPr lang="en-US" altLang="zh-CN" sz="2400" b="1" i="1">
                        <a:solidFill>
                          <a:srgbClr val="FF0000"/>
                        </a:solidFill>
                        <a:latin typeface="Cambria Math" panose="02040503050406030204" pitchFamily="18" charset="0"/>
                      </a:rPr>
                      <m:t> </m:t>
                    </m:r>
                    <m:r>
                      <a:rPr lang="en-US" altLang="zh-CN" sz="2400" b="1">
                        <a:solidFill>
                          <a:srgbClr val="FF0000"/>
                        </a:solidFill>
                        <a:latin typeface="Cambria Math" panose="02040503050406030204" pitchFamily="18" charset="0"/>
                      </a:rPr>
                      <m:t>𝐆𝐞𝐕</m:t>
                    </m:r>
                    <m:r>
                      <a:rPr lang="en-US" altLang="zh-CN" sz="2400" b="1">
                        <a:solidFill>
                          <a:srgbClr val="FF0000"/>
                        </a:solidFill>
                        <a:latin typeface="Cambria Math" panose="02040503050406030204" pitchFamily="18" charset="0"/>
                      </a:rPr>
                      <m:t>/</m:t>
                    </m:r>
                    <m:r>
                      <a:rPr lang="en-US" altLang="zh-CN" sz="2400" b="1" i="1">
                        <a:solidFill>
                          <a:srgbClr val="FF0000"/>
                        </a:solidFill>
                        <a:latin typeface="Cambria Math" panose="02040503050406030204" pitchFamily="18" charset="0"/>
                      </a:rPr>
                      <m:t>𝒄</m:t>
                    </m:r>
                  </m:oMath>
                </a14:m>
                <a:r>
                  <a:rPr lang="en-US" altLang="zh-CN" sz="2400" b="1" dirty="0">
                    <a:solidFill>
                      <a:schemeClr val="tx1"/>
                    </a:solidFill>
                    <a:latin typeface="Times New Roman" panose="02020603050405020304" pitchFamily="18" charset="0"/>
                    <a:cs typeface="Times New Roman" panose="02020603050405020304" pitchFamily="18" charset="0"/>
                  </a:rPr>
                  <a:t>, with the muon identification efficiency of 97%.</a:t>
                </a:r>
              </a:p>
              <a:p>
                <a:pPr marL="380990" indent="-380990">
                  <a:lnSpc>
                    <a:spcPct val="120000"/>
                  </a:lnSpc>
                  <a:buFont typeface="Arial" panose="020B0604020202020204" pitchFamily="34" charset="0"/>
                  <a:buChar char="•"/>
                </a:pPr>
                <a:endParaRPr lang="zh-CN" altLang="en-US" sz="24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11" name="矩形 10">
                <a:extLst>
                  <a:ext uri="{FF2B5EF4-FFF2-40B4-BE49-F238E27FC236}">
                    <a16:creationId xmlns:a16="http://schemas.microsoft.com/office/drawing/2014/main" id="{1F49CA9D-6DD4-FE4E-8D6C-DA3C1E606A8E}"/>
                  </a:ext>
                </a:extLst>
              </p:cNvPr>
              <p:cNvSpPr>
                <a:spLocks noRot="1" noChangeAspect="1" noMove="1" noResize="1" noEditPoints="1" noAdjustHandles="1" noChangeArrowheads="1" noChangeShapeType="1" noTextEdit="1"/>
              </p:cNvSpPr>
              <p:nvPr/>
            </p:nvSpPr>
            <p:spPr>
              <a:xfrm>
                <a:off x="0" y="3698137"/>
                <a:ext cx="12192000" cy="3166561"/>
              </a:xfrm>
              <a:prstGeom prst="rect">
                <a:avLst/>
              </a:prstGeom>
              <a:blipFill>
                <a:blip r:embed="rId4"/>
                <a:stretch>
                  <a:fillRect l="-728"/>
                </a:stretch>
              </a:blipFill>
              <a:ln w="28575">
                <a:noFill/>
              </a:ln>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3ABDE9C1-5560-9BD7-8A40-191CC0A5FAC6}"/>
              </a:ext>
            </a:extLst>
          </p:cNvPr>
          <p:cNvPicPr>
            <a:picLocks noChangeAspect="1"/>
          </p:cNvPicPr>
          <p:nvPr/>
        </p:nvPicPr>
        <p:blipFill>
          <a:blip r:embed="rId5"/>
          <a:stretch>
            <a:fillRect/>
          </a:stretch>
        </p:blipFill>
        <p:spPr>
          <a:xfrm>
            <a:off x="168466" y="368295"/>
            <a:ext cx="9585135" cy="3327776"/>
          </a:xfrm>
          <a:prstGeom prst="rect">
            <a:avLst/>
          </a:prstGeom>
        </p:spPr>
      </p:pic>
      <p:sp>
        <p:nvSpPr>
          <p:cNvPr id="3" name="文本框 2">
            <a:extLst>
              <a:ext uri="{FF2B5EF4-FFF2-40B4-BE49-F238E27FC236}">
                <a16:creationId xmlns:a16="http://schemas.microsoft.com/office/drawing/2014/main" id="{01B65B39-E306-B4EE-2FE6-9C0CA300393D}"/>
              </a:ext>
            </a:extLst>
          </p:cNvPr>
          <p:cNvSpPr txBox="1"/>
          <p:nvPr/>
        </p:nvSpPr>
        <p:spPr>
          <a:xfrm>
            <a:off x="9753601" y="40406"/>
            <a:ext cx="2350872"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337</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dirty="0"/>
          </a:p>
        </p:txBody>
      </p:sp>
    </p:spTree>
    <p:extLst>
      <p:ext uri="{BB962C8B-B14F-4D97-AF65-F5344CB8AC3E}">
        <p14:creationId xmlns:p14="http://schemas.microsoft.com/office/powerpoint/2010/main" val="7537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10F7C8E-7527-AB40-B912-BE17967B1E7A}"/>
              </a:ext>
            </a:extLst>
          </p:cNvPr>
          <p:cNvSpPr>
            <a:spLocks noGrp="1"/>
          </p:cNvSpPr>
          <p:nvPr>
            <p:ph type="sldNum" sz="quarter" idx="12"/>
          </p:nvPr>
        </p:nvSpPr>
        <p:spPr/>
        <p:txBody>
          <a:bodyPr/>
          <a:lstStyle/>
          <a:p>
            <a:fld id="{EE9F59AE-630A-460B-A6BC-38F7F70D14DE}" type="slidenum">
              <a:rPr lang="zh-CN" altLang="en-US" smtClean="0"/>
              <a:t>22</a:t>
            </a:fld>
            <a:endParaRPr lang="zh-CN" altLang="en-US"/>
          </a:p>
        </p:txBody>
      </p:sp>
      <p:cxnSp>
        <p:nvCxnSpPr>
          <p:cNvPr id="3" name="直线连接符 2">
            <a:extLst>
              <a:ext uri="{FF2B5EF4-FFF2-40B4-BE49-F238E27FC236}">
                <a16:creationId xmlns:a16="http://schemas.microsoft.com/office/drawing/2014/main" id="{227F13B2-D320-F195-302B-6BDE6294BFED}"/>
              </a:ext>
            </a:extLst>
          </p:cNvPr>
          <p:cNvCxnSpPr>
            <a:cxnSpLocks/>
          </p:cNvCxnSpPr>
          <p:nvPr/>
        </p:nvCxnSpPr>
        <p:spPr>
          <a:xfrm>
            <a:off x="-1" y="749913"/>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A694C725-B7EE-D7CC-FEC0-188AE0999BD9}"/>
              </a:ext>
            </a:extLst>
          </p:cNvPr>
          <p:cNvSpPr txBox="1"/>
          <p:nvPr/>
        </p:nvSpPr>
        <p:spPr>
          <a:xfrm>
            <a:off x="0" y="108026"/>
            <a:ext cx="11353800" cy="584775"/>
          </a:xfrm>
          <a:prstGeom prst="rect">
            <a:avLst/>
          </a:prstGeom>
          <a:noFill/>
        </p:spPr>
        <p:txBody>
          <a:bodyPr wrap="square">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Results</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表格 21">
                <a:extLst>
                  <a:ext uri="{FF2B5EF4-FFF2-40B4-BE49-F238E27FC236}">
                    <a16:creationId xmlns:a16="http://schemas.microsoft.com/office/drawing/2014/main" id="{D2311E56-1514-B964-DFC7-906D42483382}"/>
                  </a:ext>
                </a:extLst>
              </p:cNvPr>
              <p:cNvGraphicFramePr>
                <a:graphicFrameLocks noGrp="1"/>
              </p:cNvGraphicFramePr>
              <p:nvPr/>
            </p:nvGraphicFramePr>
            <p:xfrm>
              <a:off x="236652" y="1643963"/>
              <a:ext cx="11516310" cy="1839532"/>
            </p:xfrm>
            <a:graphic>
              <a:graphicData uri="http://schemas.openxmlformats.org/drawingml/2006/table">
                <a:tbl>
                  <a:tblPr firstRow="1" bandRow="1">
                    <a:tableStyleId>{5C22544A-7EE6-4342-B048-85BDC9FD1C3A}</a:tableStyleId>
                  </a:tblPr>
                  <a:tblGrid>
                    <a:gridCol w="1842111">
                      <a:extLst>
                        <a:ext uri="{9D8B030D-6E8A-4147-A177-3AD203B41FA5}">
                          <a16:colId xmlns:a16="http://schemas.microsoft.com/office/drawing/2014/main" val="1886721025"/>
                        </a:ext>
                      </a:extLst>
                    </a:gridCol>
                    <a:gridCol w="1778064">
                      <a:extLst>
                        <a:ext uri="{9D8B030D-6E8A-4147-A177-3AD203B41FA5}">
                          <a16:colId xmlns:a16="http://schemas.microsoft.com/office/drawing/2014/main" val="278104680"/>
                        </a:ext>
                      </a:extLst>
                    </a:gridCol>
                    <a:gridCol w="1911899">
                      <a:extLst>
                        <a:ext uri="{9D8B030D-6E8A-4147-A177-3AD203B41FA5}">
                          <a16:colId xmlns:a16="http://schemas.microsoft.com/office/drawing/2014/main" val="3248487330"/>
                        </a:ext>
                      </a:extLst>
                    </a:gridCol>
                    <a:gridCol w="1892777">
                      <a:extLst>
                        <a:ext uri="{9D8B030D-6E8A-4147-A177-3AD203B41FA5}">
                          <a16:colId xmlns:a16="http://schemas.microsoft.com/office/drawing/2014/main" val="1304217552"/>
                        </a:ext>
                      </a:extLst>
                    </a:gridCol>
                    <a:gridCol w="1911896">
                      <a:extLst>
                        <a:ext uri="{9D8B030D-6E8A-4147-A177-3AD203B41FA5}">
                          <a16:colId xmlns:a16="http://schemas.microsoft.com/office/drawing/2014/main" val="3122014000"/>
                        </a:ext>
                      </a:extLst>
                    </a:gridCol>
                    <a:gridCol w="2179563">
                      <a:extLst>
                        <a:ext uri="{9D8B030D-6E8A-4147-A177-3AD203B41FA5}">
                          <a16:colId xmlns:a16="http://schemas.microsoft.com/office/drawing/2014/main" val="2435188132"/>
                        </a:ext>
                      </a:extLst>
                    </a:gridCol>
                  </a:tblGrid>
                  <a:tr h="533083">
                    <a:tc rowSpan="2">
                      <a:txBody>
                        <a:bodyPr/>
                        <a:lstStyle/>
                        <a:p>
                          <a:pPr>
                            <a:lnSpc>
                              <a:spcPct val="120000"/>
                            </a:lnSpc>
                          </a:pPr>
                          <a:r>
                            <a:rPr lang="en-US" altLang="zh-CN" sz="2400" b="1" dirty="0">
                              <a:solidFill>
                                <a:srgbClr val="FFFF00"/>
                              </a:solidFill>
                              <a:latin typeface="Times New Roman" panose="02020603050405020304" pitchFamily="18" charset="0"/>
                              <a:cs typeface="Times New Roman" panose="02020603050405020304" pitchFamily="18" charset="0"/>
                            </a:rPr>
                            <a:t> Source</a:t>
                          </a:r>
                        </a:p>
                        <a:p>
                          <a:pPr>
                            <a:lnSpc>
                              <a:spcPct val="120000"/>
                            </a:lnSpc>
                          </a:pPr>
                          <a:r>
                            <a:rPr lang="en-US" altLang="zh-CN" sz="2400" b="1" dirty="0">
                              <a:solidFill>
                                <a:srgbClr val="FFFF00"/>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400" b="1" i="0" smtClean="0">
                                  <a:solidFill>
                                    <a:srgbClr val="FFFF00"/>
                                  </a:solidFill>
                                  <a:latin typeface="Cambria Math" panose="02040503050406030204" pitchFamily="18" charset="0"/>
                                  <a:cs typeface="Times New Roman" panose="02020603050405020304" pitchFamily="18" charset="0"/>
                                </a:rPr>
                                <m:t>𝟏</m:t>
                              </m:r>
                              <m:r>
                                <a:rPr lang="en-US" altLang="zh-CN" sz="2400" b="1" i="0" smtClean="0">
                                  <a:solidFill>
                                    <a:srgbClr val="FFFF00"/>
                                  </a:solidFill>
                                  <a:latin typeface="Cambria Math" panose="02040503050406030204" pitchFamily="18" charset="0"/>
                                  <a:cs typeface="Times New Roman" panose="02020603050405020304" pitchFamily="18" charset="0"/>
                                </a:rPr>
                                <m:t> </m:t>
                              </m:r>
                              <m:r>
                                <a:rPr lang="en-US" altLang="zh-CN" sz="2400" b="1" i="0" smtClean="0">
                                  <a:solidFill>
                                    <a:srgbClr val="FFFF00"/>
                                  </a:solidFill>
                                  <a:latin typeface="Cambria Math" panose="02040503050406030204" pitchFamily="18" charset="0"/>
                                  <a:cs typeface="Times New Roman" panose="02020603050405020304" pitchFamily="18" charset="0"/>
                                </a:rPr>
                                <m:t>𝐚</m:t>
                              </m:r>
                              <m:sSup>
                                <m:sSupPr>
                                  <m:ctrlPr>
                                    <a:rPr lang="en-US" altLang="zh-CN" sz="2400" b="1" i="1" smtClean="0">
                                      <a:solidFill>
                                        <a:srgbClr val="FFFF00"/>
                                      </a:solidFill>
                                      <a:latin typeface="Cambria Math" panose="02040503050406030204" pitchFamily="18" charset="0"/>
                                      <a:cs typeface="Times New Roman" panose="02020603050405020304" pitchFamily="18" charset="0"/>
                                    </a:rPr>
                                  </m:ctrlPr>
                                </m:sSupPr>
                                <m:e>
                                  <m:r>
                                    <a:rPr lang="en-US" altLang="zh-CN" sz="2400" b="1" i="0" smtClean="0">
                                      <a:solidFill>
                                        <a:srgbClr val="FFFF00"/>
                                      </a:solidFill>
                                      <a:latin typeface="Cambria Math" panose="02040503050406030204" pitchFamily="18" charset="0"/>
                                      <a:cs typeface="Times New Roman" panose="02020603050405020304" pitchFamily="18" charset="0"/>
                                    </a:rPr>
                                    <m:t>𝐛</m:t>
                                  </m:r>
                                </m:e>
                                <m:sup>
                                  <m:r>
                                    <a:rPr lang="en-US" altLang="zh-CN" sz="2400" b="1" i="0" smtClean="0">
                                      <a:solidFill>
                                        <a:srgbClr val="FFFF00"/>
                                      </a:solidFill>
                                      <a:latin typeface="Cambria Math" panose="02040503050406030204" pitchFamily="18" charset="0"/>
                                      <a:cs typeface="Times New Roman" panose="02020603050405020304" pitchFamily="18" charset="0"/>
                                    </a:rPr>
                                    <m:t>−</m:t>
                                  </m:r>
                                  <m:r>
                                    <a:rPr lang="en-US" altLang="zh-CN" sz="2400" b="1" i="0" smtClean="0">
                                      <a:solidFill>
                                        <a:srgbClr val="FFFF00"/>
                                      </a:solidFill>
                                      <a:latin typeface="Cambria Math" panose="02040503050406030204" pitchFamily="18" charset="0"/>
                                      <a:cs typeface="Times New Roman" panose="02020603050405020304" pitchFamily="18" charset="0"/>
                                    </a:rPr>
                                    <m:t>𝟏</m:t>
                                  </m:r>
                                </m:sup>
                              </m:sSup>
                            </m:oMath>
                          </a14:m>
                          <a:r>
                            <a:rPr lang="en-US" altLang="zh-CN" sz="2400" b="1" dirty="0">
                              <a:solidFill>
                                <a:srgbClr val="FFFF00"/>
                              </a:solidFill>
                              <a:latin typeface="Times New Roman" panose="02020603050405020304" pitchFamily="18" charset="0"/>
                              <a:cs typeface="Times New Roman" panose="02020603050405020304" pitchFamily="18" charset="0"/>
                            </a:rPr>
                            <a:t>)</a:t>
                          </a:r>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zh-CN" sz="2400" b="1" i="1" smtClean="0">
                                    <a:solidFill>
                                      <a:srgbClr val="FFFF00"/>
                                    </a:solidFill>
                                    <a:latin typeface="Cambria Math" panose="02040503050406030204" pitchFamily="18" charset="0"/>
                                  </a:rPr>
                                  <m:t>𝑩</m:t>
                                </m:r>
                                <m:sSub>
                                  <m:sSubPr>
                                    <m:ctrlPr>
                                      <a:rPr kumimoji="1" lang="en-US" altLang="zh-CN" sz="2400" b="1" i="1" smtClean="0">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𝒓</m:t>
                                    </m:r>
                                  </m:e>
                                  <m:sub>
                                    <m:sSubSup>
                                      <m:sSubSupPr>
                                        <m:ctrlPr>
                                          <a:rPr kumimoji="1" lang="en-US" altLang="zh-CN" sz="2400" b="1" i="1" smtClean="0">
                                            <a:solidFill>
                                              <a:srgbClr val="FFFF00"/>
                                            </a:solidFill>
                                            <a:latin typeface="Cambria Math" panose="02040503050406030204" pitchFamily="18" charset="0"/>
                                          </a:rPr>
                                        </m:ctrlPr>
                                      </m:sSubSupPr>
                                      <m:e>
                                        <m:r>
                                          <a:rPr kumimoji="1" lang="en-US" altLang="zh-CN" sz="2400" b="1" i="1" smtClean="0">
                                            <a:solidFill>
                                              <a:srgbClr val="FFFF00"/>
                                            </a:solidFill>
                                            <a:latin typeface="Cambria Math" panose="02040503050406030204" pitchFamily="18" charset="0"/>
                                          </a:rPr>
                                          <m:t>𝑫</m:t>
                                        </m:r>
                                      </m:e>
                                      <m:sub>
                                        <m:r>
                                          <a:rPr kumimoji="1" lang="en-US" altLang="zh-CN" sz="2400" b="1" i="1" smtClean="0">
                                            <a:solidFill>
                                              <a:srgbClr val="FFFF00"/>
                                            </a:solidFill>
                                            <a:latin typeface="Cambria Math" panose="02040503050406030204" pitchFamily="18" charset="0"/>
                                          </a:rPr>
                                          <m:t>𝒔</m:t>
                                        </m:r>
                                      </m:sub>
                                      <m:sup>
                                        <m:r>
                                          <a:rPr kumimoji="1" lang="en-US" altLang="zh-CN" sz="2400" b="1" i="1" smtClean="0">
                                            <a:solidFill>
                                              <a:srgbClr val="FFFF00"/>
                                            </a:solidFill>
                                            <a:latin typeface="Cambria Math" panose="02040503050406030204" pitchFamily="18" charset="0"/>
                                          </a:rPr>
                                          <m:t>+</m:t>
                                        </m:r>
                                      </m:sup>
                                    </m:sSubSup>
                                    <m:r>
                                      <a:rPr kumimoji="1" lang="en-US" altLang="zh-CN" sz="2400" b="1" i="1" smtClean="0">
                                        <a:solidFill>
                                          <a:srgbClr val="FFFF00"/>
                                        </a:solidFill>
                                        <a:latin typeface="Cambria Math" panose="02040503050406030204" pitchFamily="18" charset="0"/>
                                      </a:rPr>
                                      <m:t>→</m:t>
                                    </m:r>
                                    <m:sSup>
                                      <m:sSupPr>
                                        <m:ctrlPr>
                                          <a:rPr kumimoji="1" lang="en-US" altLang="zh-CN" sz="2400" b="1" i="1">
                                            <a:solidFill>
                                              <a:srgbClr val="FFFF00"/>
                                            </a:solidFill>
                                            <a:latin typeface="Cambria Math" panose="02040503050406030204" pitchFamily="18" charset="0"/>
                                          </a:rPr>
                                        </m:ctrlPr>
                                      </m:sSupPr>
                                      <m:e>
                                        <m:r>
                                          <a:rPr kumimoji="1" lang="en-US" altLang="zh-CN" sz="2400" b="1" i="1" smtClean="0">
                                            <a:solidFill>
                                              <a:srgbClr val="FFFF00"/>
                                            </a:solidFill>
                                            <a:latin typeface="Cambria Math" panose="02040503050406030204" pitchFamily="18" charset="0"/>
                                          </a:rPr>
                                          <m:t>𝝉</m:t>
                                        </m:r>
                                      </m:e>
                                      <m:sup>
                                        <m:r>
                                          <a:rPr kumimoji="1" lang="en-US" altLang="zh-CN" sz="2400" b="1" i="1" smtClean="0">
                                            <a:solidFill>
                                              <a:srgbClr val="FFFF00"/>
                                            </a:solidFill>
                                            <a:latin typeface="Cambria Math" panose="02040503050406030204" pitchFamily="18" charset="0"/>
                                          </a:rPr>
                                          <m:t>+</m:t>
                                        </m:r>
                                      </m:sup>
                                    </m:sSup>
                                    <m:sSub>
                                      <m:sSubPr>
                                        <m:ctrlPr>
                                          <a:rPr kumimoji="1" lang="en-US" altLang="zh-CN" sz="2400" b="1" i="1">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𝝂</m:t>
                                        </m:r>
                                      </m:e>
                                      <m:sub>
                                        <m:r>
                                          <a:rPr kumimoji="1" lang="en-US" altLang="zh-CN" sz="2400" b="1" i="1" smtClean="0">
                                            <a:solidFill>
                                              <a:srgbClr val="FFFF00"/>
                                            </a:solidFill>
                                            <a:latin typeface="Cambria Math" panose="02040503050406030204" pitchFamily="18" charset="0"/>
                                          </a:rPr>
                                          <m:t>𝝉</m:t>
                                        </m:r>
                                      </m:sub>
                                    </m:sSub>
                                  </m:sub>
                                </m:sSub>
                              </m:oMath>
                            </m:oMathPara>
                          </a14:m>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zh-CN" sz="2400" b="1" i="1" smtClean="0">
                                    <a:solidFill>
                                      <a:srgbClr val="FFFF00"/>
                                    </a:solidFill>
                                    <a:latin typeface="Cambria Math" panose="02040503050406030204" pitchFamily="18" charset="0"/>
                                  </a:rPr>
                                  <m:t>𝑩</m:t>
                                </m:r>
                                <m:sSub>
                                  <m:sSubPr>
                                    <m:ctrlPr>
                                      <a:rPr kumimoji="1" lang="en-US" altLang="zh-CN" sz="2400" b="1" i="1" smtClean="0">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𝒓</m:t>
                                    </m:r>
                                  </m:e>
                                  <m:sub>
                                    <m:sSubSup>
                                      <m:sSubSupPr>
                                        <m:ctrlPr>
                                          <a:rPr kumimoji="1" lang="en-US" altLang="zh-CN" sz="2400" b="1" i="1" smtClean="0">
                                            <a:solidFill>
                                              <a:srgbClr val="FFFF00"/>
                                            </a:solidFill>
                                            <a:latin typeface="Cambria Math" panose="02040503050406030204" pitchFamily="18" charset="0"/>
                                          </a:rPr>
                                        </m:ctrlPr>
                                      </m:sSubSupPr>
                                      <m:e>
                                        <m:r>
                                          <a:rPr kumimoji="1" lang="en-US" altLang="zh-CN" sz="2400" b="1" i="1" smtClean="0">
                                            <a:solidFill>
                                              <a:srgbClr val="FFFF00"/>
                                            </a:solidFill>
                                            <a:latin typeface="Cambria Math" panose="02040503050406030204" pitchFamily="18" charset="0"/>
                                          </a:rPr>
                                          <m:t>𝑫</m:t>
                                        </m:r>
                                      </m:e>
                                      <m:sub>
                                        <m:r>
                                          <a:rPr kumimoji="1" lang="en-US" altLang="zh-CN" sz="2400" b="1" i="1" smtClean="0">
                                            <a:solidFill>
                                              <a:srgbClr val="FFFF00"/>
                                            </a:solidFill>
                                            <a:latin typeface="Cambria Math" panose="02040503050406030204" pitchFamily="18" charset="0"/>
                                          </a:rPr>
                                          <m:t>𝒔</m:t>
                                        </m:r>
                                      </m:sub>
                                      <m:sup>
                                        <m:r>
                                          <a:rPr kumimoji="1" lang="en-US" altLang="zh-CN" sz="2400" b="1" i="1" smtClean="0">
                                            <a:solidFill>
                                              <a:srgbClr val="FFFF00"/>
                                            </a:solidFill>
                                            <a:latin typeface="Cambria Math" panose="02040503050406030204" pitchFamily="18" charset="0"/>
                                          </a:rPr>
                                          <m:t>+</m:t>
                                        </m:r>
                                      </m:sup>
                                    </m:sSubSup>
                                    <m:r>
                                      <a:rPr kumimoji="1" lang="en-US" altLang="zh-CN" sz="2400" b="1" i="1" smtClean="0">
                                        <a:solidFill>
                                          <a:srgbClr val="FFFF00"/>
                                        </a:solidFill>
                                        <a:latin typeface="Cambria Math" panose="02040503050406030204" pitchFamily="18" charset="0"/>
                                      </a:rPr>
                                      <m:t>→</m:t>
                                    </m:r>
                                    <m:sSup>
                                      <m:sSupPr>
                                        <m:ctrlPr>
                                          <a:rPr kumimoji="1" lang="en-US" altLang="zh-CN" sz="2400" b="1" i="1">
                                            <a:solidFill>
                                              <a:srgbClr val="FFFF00"/>
                                            </a:solidFill>
                                            <a:latin typeface="Cambria Math" panose="02040503050406030204" pitchFamily="18" charset="0"/>
                                          </a:rPr>
                                        </m:ctrlPr>
                                      </m:sSupPr>
                                      <m:e>
                                        <m:r>
                                          <a:rPr kumimoji="1" lang="en-US" altLang="zh-CN" sz="2400" b="1" i="1" smtClean="0">
                                            <a:solidFill>
                                              <a:srgbClr val="FFFF00"/>
                                            </a:solidFill>
                                            <a:latin typeface="Cambria Math" panose="02040503050406030204" pitchFamily="18" charset="0"/>
                                          </a:rPr>
                                          <m:t>𝝁</m:t>
                                        </m:r>
                                      </m:e>
                                      <m:sup>
                                        <m:r>
                                          <a:rPr kumimoji="1" lang="en-US" altLang="zh-CN" sz="2400" b="1" i="1" smtClean="0">
                                            <a:solidFill>
                                              <a:srgbClr val="FFFF00"/>
                                            </a:solidFill>
                                            <a:latin typeface="Cambria Math" panose="02040503050406030204" pitchFamily="18" charset="0"/>
                                          </a:rPr>
                                          <m:t>+</m:t>
                                        </m:r>
                                      </m:sup>
                                    </m:sSup>
                                    <m:sSub>
                                      <m:sSubPr>
                                        <m:ctrlPr>
                                          <a:rPr kumimoji="1" lang="en-US" altLang="zh-CN" sz="2400" b="1" i="1">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𝝂</m:t>
                                        </m:r>
                                      </m:e>
                                      <m:sub>
                                        <m:r>
                                          <a:rPr kumimoji="1" lang="en-US" altLang="zh-CN" sz="2400" b="1" i="1" smtClean="0">
                                            <a:solidFill>
                                              <a:srgbClr val="FFFF00"/>
                                            </a:solidFill>
                                            <a:latin typeface="Cambria Math" panose="02040503050406030204" pitchFamily="18" charset="0"/>
                                          </a:rPr>
                                          <m:t>𝝁</m:t>
                                        </m:r>
                                      </m:sub>
                                    </m:sSub>
                                  </m:sub>
                                </m:sSub>
                              </m:oMath>
                            </m:oMathPara>
                          </a14:m>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f>
                                  <m:fPr>
                                    <m:ctrlPr>
                                      <a:rPr kumimoji="1" lang="en-US" altLang="zh-CN" sz="2400" b="1" i="1" smtClean="0">
                                        <a:solidFill>
                                          <a:srgbClr val="FFFF00"/>
                                        </a:solidFill>
                                        <a:latin typeface="Cambria Math" panose="02040503050406030204" pitchFamily="18" charset="0"/>
                                      </a:rPr>
                                    </m:ctrlPr>
                                  </m:fPr>
                                  <m:num>
                                    <m:r>
                                      <a:rPr kumimoji="1" lang="en-US" altLang="zh-CN" sz="2400" b="1" i="1" smtClean="0">
                                        <a:solidFill>
                                          <a:srgbClr val="FFFF00"/>
                                        </a:solidFill>
                                        <a:latin typeface="Cambria Math" panose="02040503050406030204" pitchFamily="18" charset="0"/>
                                      </a:rPr>
                                      <m:t>𝑩</m:t>
                                    </m:r>
                                    <m:sSub>
                                      <m:sSubPr>
                                        <m:ctrlPr>
                                          <a:rPr kumimoji="1" lang="en-US" altLang="zh-CN" sz="2400" b="1" i="1" smtClean="0">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𝒓</m:t>
                                        </m:r>
                                      </m:e>
                                      <m:sub>
                                        <m:sSubSup>
                                          <m:sSubSupPr>
                                            <m:ctrlPr>
                                              <a:rPr kumimoji="1" lang="en-US" altLang="zh-CN" sz="2400" b="1" i="1" smtClean="0">
                                                <a:solidFill>
                                                  <a:srgbClr val="FFFF00"/>
                                                </a:solidFill>
                                                <a:latin typeface="Cambria Math" panose="02040503050406030204" pitchFamily="18" charset="0"/>
                                              </a:rPr>
                                            </m:ctrlPr>
                                          </m:sSubSupPr>
                                          <m:e>
                                            <m:r>
                                              <a:rPr kumimoji="1" lang="en-US" altLang="zh-CN" sz="2400" b="1" i="1" smtClean="0">
                                                <a:solidFill>
                                                  <a:srgbClr val="FFFF00"/>
                                                </a:solidFill>
                                                <a:latin typeface="Cambria Math" panose="02040503050406030204" pitchFamily="18" charset="0"/>
                                              </a:rPr>
                                              <m:t>𝑫</m:t>
                                            </m:r>
                                          </m:e>
                                          <m:sub>
                                            <m:r>
                                              <a:rPr kumimoji="1" lang="en-US" altLang="zh-CN" sz="2400" b="1" i="1" smtClean="0">
                                                <a:solidFill>
                                                  <a:srgbClr val="FFFF00"/>
                                                </a:solidFill>
                                                <a:latin typeface="Cambria Math" panose="02040503050406030204" pitchFamily="18" charset="0"/>
                                              </a:rPr>
                                              <m:t>𝒔</m:t>
                                            </m:r>
                                          </m:sub>
                                          <m:sup>
                                            <m:r>
                                              <a:rPr kumimoji="1" lang="en-US" altLang="zh-CN" sz="2400" b="1" i="1" smtClean="0">
                                                <a:solidFill>
                                                  <a:srgbClr val="FFFF00"/>
                                                </a:solidFill>
                                                <a:latin typeface="Cambria Math" panose="02040503050406030204" pitchFamily="18" charset="0"/>
                                              </a:rPr>
                                              <m:t>+</m:t>
                                            </m:r>
                                          </m:sup>
                                        </m:sSubSup>
                                        <m:r>
                                          <a:rPr kumimoji="1" lang="en-US" altLang="zh-CN" sz="2400" b="1" i="1" smtClean="0">
                                            <a:solidFill>
                                              <a:srgbClr val="FFFF00"/>
                                            </a:solidFill>
                                            <a:latin typeface="Cambria Math" panose="02040503050406030204" pitchFamily="18" charset="0"/>
                                          </a:rPr>
                                          <m:t>→</m:t>
                                        </m:r>
                                        <m:sSup>
                                          <m:sSupPr>
                                            <m:ctrlPr>
                                              <a:rPr kumimoji="1" lang="en-US" altLang="zh-CN" sz="2400" b="1" i="1">
                                                <a:solidFill>
                                                  <a:srgbClr val="FFFF00"/>
                                                </a:solidFill>
                                                <a:latin typeface="Cambria Math" panose="02040503050406030204" pitchFamily="18" charset="0"/>
                                              </a:rPr>
                                            </m:ctrlPr>
                                          </m:sSupPr>
                                          <m:e>
                                            <m:r>
                                              <a:rPr kumimoji="1" lang="en-US" altLang="zh-CN" sz="2400" b="1" i="1" smtClean="0">
                                                <a:solidFill>
                                                  <a:srgbClr val="FFFF00"/>
                                                </a:solidFill>
                                                <a:latin typeface="Cambria Math" panose="02040503050406030204" pitchFamily="18" charset="0"/>
                                              </a:rPr>
                                              <m:t>𝝉</m:t>
                                            </m:r>
                                          </m:e>
                                          <m:sup>
                                            <m:r>
                                              <a:rPr kumimoji="1" lang="en-US" altLang="zh-CN" sz="2400" b="1" i="1" smtClean="0">
                                                <a:solidFill>
                                                  <a:srgbClr val="FFFF00"/>
                                                </a:solidFill>
                                                <a:latin typeface="Cambria Math" panose="02040503050406030204" pitchFamily="18" charset="0"/>
                                              </a:rPr>
                                              <m:t>+</m:t>
                                            </m:r>
                                          </m:sup>
                                        </m:sSup>
                                        <m:sSub>
                                          <m:sSubPr>
                                            <m:ctrlPr>
                                              <a:rPr kumimoji="1" lang="en-US" altLang="zh-CN" sz="2400" b="1" i="1">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𝝂</m:t>
                                            </m:r>
                                          </m:e>
                                          <m:sub>
                                            <m:r>
                                              <a:rPr kumimoji="1" lang="en-US" altLang="zh-CN" sz="2400" b="1" i="1" smtClean="0">
                                                <a:solidFill>
                                                  <a:srgbClr val="FFFF00"/>
                                                </a:solidFill>
                                                <a:latin typeface="Cambria Math" panose="02040503050406030204" pitchFamily="18" charset="0"/>
                                              </a:rPr>
                                              <m:t>𝝉</m:t>
                                            </m:r>
                                          </m:sub>
                                        </m:sSub>
                                      </m:sub>
                                    </m:sSub>
                                  </m:num>
                                  <m:den>
                                    <m:r>
                                      <a:rPr kumimoji="1" lang="en-US" altLang="zh-CN" sz="2400" b="1" i="1" smtClean="0">
                                        <a:solidFill>
                                          <a:srgbClr val="FFFF00"/>
                                        </a:solidFill>
                                        <a:latin typeface="Cambria Math" panose="02040503050406030204" pitchFamily="18" charset="0"/>
                                      </a:rPr>
                                      <m:t>𝑩</m:t>
                                    </m:r>
                                    <m:sSub>
                                      <m:sSubPr>
                                        <m:ctrlPr>
                                          <a:rPr kumimoji="1" lang="en-US" altLang="zh-CN" sz="2400" b="1" i="1" smtClean="0">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𝒓</m:t>
                                        </m:r>
                                      </m:e>
                                      <m:sub>
                                        <m:sSubSup>
                                          <m:sSubSupPr>
                                            <m:ctrlPr>
                                              <a:rPr kumimoji="1" lang="en-US" altLang="zh-CN" sz="2400" b="1" i="1" smtClean="0">
                                                <a:solidFill>
                                                  <a:srgbClr val="FFFF00"/>
                                                </a:solidFill>
                                                <a:latin typeface="Cambria Math" panose="02040503050406030204" pitchFamily="18" charset="0"/>
                                              </a:rPr>
                                            </m:ctrlPr>
                                          </m:sSubSupPr>
                                          <m:e>
                                            <m:r>
                                              <a:rPr kumimoji="1" lang="en-US" altLang="zh-CN" sz="2400" b="1" i="1" smtClean="0">
                                                <a:solidFill>
                                                  <a:srgbClr val="FFFF00"/>
                                                </a:solidFill>
                                                <a:latin typeface="Cambria Math" panose="02040503050406030204" pitchFamily="18" charset="0"/>
                                              </a:rPr>
                                              <m:t>𝑫</m:t>
                                            </m:r>
                                          </m:e>
                                          <m:sub>
                                            <m:r>
                                              <a:rPr kumimoji="1" lang="en-US" altLang="zh-CN" sz="2400" b="1" i="1" smtClean="0">
                                                <a:solidFill>
                                                  <a:srgbClr val="FFFF00"/>
                                                </a:solidFill>
                                                <a:latin typeface="Cambria Math" panose="02040503050406030204" pitchFamily="18" charset="0"/>
                                              </a:rPr>
                                              <m:t>𝒔</m:t>
                                            </m:r>
                                          </m:sub>
                                          <m:sup>
                                            <m:r>
                                              <a:rPr kumimoji="1" lang="en-US" altLang="zh-CN" sz="2400" b="1" i="1" smtClean="0">
                                                <a:solidFill>
                                                  <a:srgbClr val="FFFF00"/>
                                                </a:solidFill>
                                                <a:latin typeface="Cambria Math" panose="02040503050406030204" pitchFamily="18" charset="0"/>
                                              </a:rPr>
                                              <m:t>+</m:t>
                                            </m:r>
                                          </m:sup>
                                        </m:sSubSup>
                                        <m:r>
                                          <a:rPr kumimoji="1" lang="en-US" altLang="zh-CN" sz="2400" b="1" i="1" smtClean="0">
                                            <a:solidFill>
                                              <a:srgbClr val="FFFF00"/>
                                            </a:solidFill>
                                            <a:latin typeface="Cambria Math" panose="02040503050406030204" pitchFamily="18" charset="0"/>
                                          </a:rPr>
                                          <m:t>→</m:t>
                                        </m:r>
                                        <m:sSup>
                                          <m:sSupPr>
                                            <m:ctrlPr>
                                              <a:rPr kumimoji="1" lang="en-US" altLang="zh-CN" sz="2400" b="1" i="1">
                                                <a:solidFill>
                                                  <a:srgbClr val="FFFF00"/>
                                                </a:solidFill>
                                                <a:latin typeface="Cambria Math" panose="02040503050406030204" pitchFamily="18" charset="0"/>
                                              </a:rPr>
                                            </m:ctrlPr>
                                          </m:sSupPr>
                                          <m:e>
                                            <m:r>
                                              <a:rPr kumimoji="1" lang="en-US" altLang="zh-CN" sz="2400" b="1" i="1" smtClean="0">
                                                <a:solidFill>
                                                  <a:srgbClr val="FFFF00"/>
                                                </a:solidFill>
                                                <a:latin typeface="Cambria Math" panose="02040503050406030204" pitchFamily="18" charset="0"/>
                                              </a:rPr>
                                              <m:t>𝝁</m:t>
                                            </m:r>
                                          </m:e>
                                          <m:sup>
                                            <m:r>
                                              <a:rPr kumimoji="1" lang="en-US" altLang="zh-CN" sz="2400" b="1" i="1" smtClean="0">
                                                <a:solidFill>
                                                  <a:srgbClr val="FFFF00"/>
                                                </a:solidFill>
                                                <a:latin typeface="Cambria Math" panose="02040503050406030204" pitchFamily="18" charset="0"/>
                                              </a:rPr>
                                              <m:t>+</m:t>
                                            </m:r>
                                          </m:sup>
                                        </m:sSup>
                                        <m:sSub>
                                          <m:sSubPr>
                                            <m:ctrlPr>
                                              <a:rPr kumimoji="1" lang="en-US" altLang="zh-CN" sz="2400" b="1" i="1">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𝝂</m:t>
                                            </m:r>
                                          </m:e>
                                          <m:sub>
                                            <m:r>
                                              <a:rPr kumimoji="1" lang="en-US" altLang="zh-CN" sz="2400" b="1" i="1" smtClean="0">
                                                <a:solidFill>
                                                  <a:srgbClr val="FFFF00"/>
                                                </a:solidFill>
                                                <a:latin typeface="Cambria Math" panose="02040503050406030204" pitchFamily="18" charset="0"/>
                                              </a:rPr>
                                              <m:t>𝝁</m:t>
                                            </m:r>
                                          </m:sub>
                                        </m:sSub>
                                      </m:sub>
                                    </m:sSub>
                                  </m:den>
                                </m:f>
                              </m:oMath>
                            </m:oMathPara>
                          </a14:m>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400" b="1" dirty="0">
                              <a:solidFill>
                                <a:srgbClr val="FFFF00"/>
                              </a:solidFill>
                              <a:latin typeface="Times New Roman" panose="02020603050405020304" pitchFamily="18" charset="0"/>
                              <a:cs typeface="Times New Roman" panose="02020603050405020304" pitchFamily="18" charset="0"/>
                            </a:rPr>
                            <a:t>Combined </a:t>
                          </a:r>
                          <a14:m>
                            <m:oMath xmlns:m="http://schemas.openxmlformats.org/officeDocument/2006/math">
                              <m:r>
                                <a:rPr kumimoji="1" lang="en-US" altLang="zh-CN" sz="2400" b="1" i="1" smtClean="0">
                                  <a:solidFill>
                                    <a:srgbClr val="FFFF00"/>
                                  </a:solidFill>
                                  <a:latin typeface="Cambria Math" panose="02040503050406030204" pitchFamily="18" charset="0"/>
                                </a:rPr>
                                <m:t>𝝉</m:t>
                              </m:r>
                            </m:oMath>
                          </a14:m>
                          <a:r>
                            <a:rPr lang="en-US" altLang="zh-CN" sz="2400" b="1" dirty="0">
                              <a:solidFill>
                                <a:srgbClr val="FFFF00"/>
                              </a:solidFill>
                              <a:latin typeface="Times New Roman" panose="02020603050405020304" pitchFamily="18" charset="0"/>
                              <a:cs typeface="Times New Roman" panose="02020603050405020304" pitchFamily="18" charset="0"/>
                            </a:rPr>
                            <a:t> and </a:t>
                          </a:r>
                          <a14:m>
                            <m:oMath xmlns:m="http://schemas.openxmlformats.org/officeDocument/2006/math">
                              <m:r>
                                <a:rPr kumimoji="1" lang="en-US" altLang="zh-CN" sz="2400" b="1" i="1" smtClean="0">
                                  <a:solidFill>
                                    <a:srgbClr val="FFFF00"/>
                                  </a:solidFill>
                                  <a:latin typeface="Cambria Math" panose="02040503050406030204" pitchFamily="18" charset="0"/>
                                </a:rPr>
                                <m:t>𝝁</m:t>
                              </m:r>
                            </m:oMath>
                          </a14:m>
                          <a:r>
                            <a:rPr lang="en-US" altLang="zh-CN" sz="2400" b="1" dirty="0">
                              <a:solidFill>
                                <a:srgbClr val="FFFF00"/>
                              </a:solidFill>
                              <a:latin typeface="Times New Roman" panose="02020603050405020304" pitchFamily="18" charset="0"/>
                              <a:cs typeface="Times New Roman" panose="02020603050405020304" pitchFamily="18" charset="0"/>
                            </a:rPr>
                            <a:t> (STCF)</a:t>
                          </a:r>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0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448702"/>
                      </a:ext>
                    </a:extLst>
                  </a:tr>
                  <a:tr h="60475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1" lang="en-US" altLang="zh-CN" sz="2400" b="1" i="1" smtClean="0">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𝒇</m:t>
                                    </m:r>
                                  </m:e>
                                  <m:sub>
                                    <m:sSubSup>
                                      <m:sSubSupPr>
                                        <m:ctrlPr>
                                          <a:rPr kumimoji="1" lang="en-US" altLang="zh-CN" sz="2400" b="1" i="1" smtClean="0">
                                            <a:solidFill>
                                              <a:srgbClr val="FFFF00"/>
                                            </a:solidFill>
                                            <a:latin typeface="Cambria Math" panose="02040503050406030204" pitchFamily="18" charset="0"/>
                                          </a:rPr>
                                        </m:ctrlPr>
                                      </m:sSubSupPr>
                                      <m:e>
                                        <m:r>
                                          <a:rPr kumimoji="1" lang="en-US" altLang="zh-CN" sz="2400" b="1" i="1" smtClean="0">
                                            <a:solidFill>
                                              <a:srgbClr val="FFFF00"/>
                                            </a:solidFill>
                                            <a:latin typeface="Cambria Math" panose="02040503050406030204" pitchFamily="18" charset="0"/>
                                          </a:rPr>
                                          <m:t>𝑫</m:t>
                                        </m:r>
                                      </m:e>
                                      <m:sub>
                                        <m:r>
                                          <a:rPr kumimoji="1" lang="en-US" altLang="zh-CN" sz="2400" b="1" i="1" smtClean="0">
                                            <a:solidFill>
                                              <a:srgbClr val="FFFF00"/>
                                            </a:solidFill>
                                            <a:latin typeface="Cambria Math" panose="02040503050406030204" pitchFamily="18" charset="0"/>
                                          </a:rPr>
                                          <m:t>𝒔</m:t>
                                        </m:r>
                                      </m:sub>
                                      <m:sup>
                                        <m:r>
                                          <a:rPr kumimoji="1" lang="en-US" altLang="zh-CN" sz="2400" b="1" i="1" smtClean="0">
                                            <a:solidFill>
                                              <a:srgbClr val="FFFF00"/>
                                            </a:solidFill>
                                            <a:latin typeface="Cambria Math" panose="02040503050406030204" pitchFamily="18" charset="0"/>
                                          </a:rPr>
                                          <m:t>+</m:t>
                                        </m:r>
                                      </m:sup>
                                    </m:sSubSup>
                                  </m:sub>
                                </m:sSub>
                                <m:r>
                                  <a:rPr kumimoji="1" lang="en-US" altLang="zh-CN" sz="2400" b="1" i="1" smtClean="0">
                                    <a:solidFill>
                                      <a:srgbClr val="FFFF00"/>
                                    </a:solidFill>
                                    <a:latin typeface="Cambria Math" panose="02040503050406030204" pitchFamily="18" charset="0"/>
                                  </a:rPr>
                                  <m:t> </m:t>
                                </m:r>
                                <m:r>
                                  <a:rPr kumimoji="1" lang="en-US" altLang="zh-CN" sz="2400" b="1" i="0" smtClean="0">
                                    <a:solidFill>
                                      <a:srgbClr val="FFFF00"/>
                                    </a:solidFill>
                                    <a:latin typeface="Cambria Math" panose="02040503050406030204" pitchFamily="18" charset="0"/>
                                  </a:rPr>
                                  <m:t>(</m:t>
                                </m:r>
                                <m:r>
                                  <a:rPr kumimoji="1" lang="en-US" altLang="zh-CN" sz="2400" b="1" i="0" smtClean="0">
                                    <a:solidFill>
                                      <a:srgbClr val="FFFF00"/>
                                    </a:solidFill>
                                    <a:latin typeface="Cambria Math" panose="02040503050406030204" pitchFamily="18" charset="0"/>
                                  </a:rPr>
                                  <m:t>𝐌𝐞𝐕</m:t>
                                </m:r>
                                <m:r>
                                  <a:rPr kumimoji="1" lang="en-US" altLang="zh-CN" sz="2400" b="1" i="0" smtClean="0">
                                    <a:solidFill>
                                      <a:srgbClr val="FFFF00"/>
                                    </a:solidFill>
                                    <a:latin typeface="Cambria Math" panose="02040503050406030204" pitchFamily="18" charset="0"/>
                                  </a:rPr>
                                  <m:t>)</m:t>
                                </m:r>
                              </m:oMath>
                            </m:oMathPara>
                          </a14:m>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1" lang="en-US" altLang="zh-CN" sz="2400" b="1" i="1" smtClean="0">
                                    <a:solidFill>
                                      <a:srgbClr val="FFFF00"/>
                                    </a:solidFill>
                                    <a:latin typeface="Cambria Math" panose="02040503050406030204" pitchFamily="18" charset="0"/>
                                  </a:rPr>
                                  <m:t>|</m:t>
                                </m:r>
                                <m:sSub>
                                  <m:sSubPr>
                                    <m:ctrlPr>
                                      <a:rPr kumimoji="1" lang="en-US" altLang="zh-CN" sz="2400" b="1" i="1" smtClean="0">
                                        <a:solidFill>
                                          <a:srgbClr val="FFFF00"/>
                                        </a:solidFill>
                                        <a:latin typeface="Cambria Math" panose="02040503050406030204" pitchFamily="18" charset="0"/>
                                      </a:rPr>
                                    </m:ctrlPr>
                                  </m:sSubPr>
                                  <m:e>
                                    <m:r>
                                      <a:rPr kumimoji="1" lang="en-US" altLang="zh-CN" sz="2400" b="1" i="1" smtClean="0">
                                        <a:solidFill>
                                          <a:srgbClr val="FFFF00"/>
                                        </a:solidFill>
                                        <a:latin typeface="Cambria Math" panose="02040503050406030204" pitchFamily="18" charset="0"/>
                                      </a:rPr>
                                      <m:t>𝑽</m:t>
                                    </m:r>
                                  </m:e>
                                  <m:sub>
                                    <m:r>
                                      <a:rPr kumimoji="1" lang="en-US" altLang="zh-CN" sz="2400" b="1" i="1" smtClean="0">
                                        <a:solidFill>
                                          <a:srgbClr val="FFFF00"/>
                                        </a:solidFill>
                                        <a:latin typeface="Cambria Math" panose="02040503050406030204" pitchFamily="18" charset="0"/>
                                      </a:rPr>
                                      <m:t>𝒄𝒔</m:t>
                                    </m:r>
                                  </m:sub>
                                </m:sSub>
                                <m:r>
                                  <a:rPr kumimoji="1" lang="en-US" altLang="zh-CN" sz="2400" b="1" i="1" smtClean="0">
                                    <a:solidFill>
                                      <a:srgbClr val="FFFF00"/>
                                    </a:solidFill>
                                    <a:latin typeface="Cambria Math" panose="02040503050406030204" pitchFamily="18" charset="0"/>
                                  </a:rPr>
                                  <m:t>|</m:t>
                                </m:r>
                              </m:oMath>
                            </m:oMathPara>
                          </a14:m>
                          <a:endParaRPr lang="zh-CN" altLang="en-US" sz="2400" b="1" i="1" dirty="0">
                            <a:solidFill>
                              <a:srgbClr val="FFFF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95332095"/>
                      </a:ext>
                    </a:extLst>
                  </a:tr>
                  <a:tr h="70104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Relative </a:t>
                          </a:r>
                          <a:r>
                            <a:rPr lang="en-US" altLang="zh-CN" sz="2400" b="1" dirty="0">
                              <a:solidFill>
                                <a:srgbClr val="0432FF"/>
                              </a:solidFill>
                              <a:latin typeface="Times New Roman" panose="02020603050405020304" pitchFamily="18" charset="0"/>
                              <a:cs typeface="Times New Roman" panose="02020603050405020304" pitchFamily="18" charset="0"/>
                            </a:rPr>
                            <a:t>stat.</a:t>
                          </a:r>
                          <a:r>
                            <a:rPr lang="en-US" altLang="zh-CN" sz="2400" b="1" dirty="0">
                              <a:solidFill>
                                <a:srgbClr val="0432FF"/>
                              </a:solidFill>
                              <a:cs typeface="Times New Roman" panose="02020603050405020304" pitchFamily="18" charset="0"/>
                            </a:rPr>
                            <a:t> </a:t>
                          </a:r>
                          <a:endParaRPr lang="zh-CN" altLang="en-US" sz="2400" b="1" dirty="0">
                            <a:solidFill>
                              <a:srgbClr val="0432FF"/>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US" altLang="zh-CN" sz="2400" b="1" dirty="0">
                              <a:latin typeface="Times New Roman" panose="02020603050405020304" pitchFamily="18" charset="0"/>
                              <a:cs typeface="Times New Roman" panose="02020603050405020304" pitchFamily="18" charset="0"/>
                            </a:rPr>
                            <a:t>0.3%</a:t>
                          </a:r>
                          <a:endParaRPr lang="zh-CN" altLang="en-US" sz="2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0.2%</a:t>
                          </a:r>
                          <a:endParaRPr lang="zh-CN" alt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0.5%</a:t>
                          </a:r>
                          <a:endParaRPr lang="zh-CN" alt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400" b="1" dirty="0">
                              <a:solidFill>
                                <a:srgbClr val="FF0000"/>
                              </a:solidFill>
                              <a:latin typeface="Times New Roman" panose="02020603050405020304" pitchFamily="18" charset="0"/>
                              <a:cs typeface="Times New Roman" panose="02020603050405020304" pitchFamily="18" charset="0"/>
                            </a:rPr>
                            <a:t>0.1%</a:t>
                          </a:r>
                          <a:endParaRPr lang="zh-CN" altLang="en-US"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US" altLang="zh-CN" sz="2400" b="1" dirty="0">
                              <a:latin typeface="Times New Roman" panose="02020603050405020304" pitchFamily="18" charset="0"/>
                              <a:cs typeface="Times New Roman" panose="02020603050405020304" pitchFamily="18" charset="0"/>
                            </a:rPr>
                            <a:t>0.2%</a:t>
                          </a:r>
                          <a:endParaRPr lang="zh-CN" altLang="en-US" sz="2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285887"/>
                      </a:ext>
                    </a:extLst>
                  </a:tr>
                </a:tbl>
              </a:graphicData>
            </a:graphic>
          </p:graphicFrame>
        </mc:Choice>
        <mc:Fallback xmlns="">
          <p:graphicFrame>
            <p:nvGraphicFramePr>
              <p:cNvPr id="6" name="表格 21">
                <a:extLst>
                  <a:ext uri="{FF2B5EF4-FFF2-40B4-BE49-F238E27FC236}">
                    <a16:creationId xmlns:a16="http://schemas.microsoft.com/office/drawing/2014/main" id="{D2311E56-1514-B964-DFC7-906D42483382}"/>
                  </a:ext>
                </a:extLst>
              </p:cNvPr>
              <p:cNvGraphicFramePr>
                <a:graphicFrameLocks noGrp="1"/>
              </p:cNvGraphicFramePr>
              <p:nvPr/>
            </p:nvGraphicFramePr>
            <p:xfrm>
              <a:off x="236652" y="1643963"/>
              <a:ext cx="11516310" cy="1839532"/>
            </p:xfrm>
            <a:graphic>
              <a:graphicData uri="http://schemas.openxmlformats.org/drawingml/2006/table">
                <a:tbl>
                  <a:tblPr firstRow="1" bandRow="1">
                    <a:tableStyleId>{5C22544A-7EE6-4342-B048-85BDC9FD1C3A}</a:tableStyleId>
                  </a:tblPr>
                  <a:tblGrid>
                    <a:gridCol w="1842111">
                      <a:extLst>
                        <a:ext uri="{9D8B030D-6E8A-4147-A177-3AD203B41FA5}">
                          <a16:colId xmlns:a16="http://schemas.microsoft.com/office/drawing/2014/main" val="1886721025"/>
                        </a:ext>
                      </a:extLst>
                    </a:gridCol>
                    <a:gridCol w="1778064">
                      <a:extLst>
                        <a:ext uri="{9D8B030D-6E8A-4147-A177-3AD203B41FA5}">
                          <a16:colId xmlns:a16="http://schemas.microsoft.com/office/drawing/2014/main" val="278104680"/>
                        </a:ext>
                      </a:extLst>
                    </a:gridCol>
                    <a:gridCol w="1911899">
                      <a:extLst>
                        <a:ext uri="{9D8B030D-6E8A-4147-A177-3AD203B41FA5}">
                          <a16:colId xmlns:a16="http://schemas.microsoft.com/office/drawing/2014/main" val="3248487330"/>
                        </a:ext>
                      </a:extLst>
                    </a:gridCol>
                    <a:gridCol w="1892777">
                      <a:extLst>
                        <a:ext uri="{9D8B030D-6E8A-4147-A177-3AD203B41FA5}">
                          <a16:colId xmlns:a16="http://schemas.microsoft.com/office/drawing/2014/main" val="1304217552"/>
                        </a:ext>
                      </a:extLst>
                    </a:gridCol>
                    <a:gridCol w="1911896">
                      <a:extLst>
                        <a:ext uri="{9D8B030D-6E8A-4147-A177-3AD203B41FA5}">
                          <a16:colId xmlns:a16="http://schemas.microsoft.com/office/drawing/2014/main" val="3122014000"/>
                        </a:ext>
                      </a:extLst>
                    </a:gridCol>
                    <a:gridCol w="2179563">
                      <a:extLst>
                        <a:ext uri="{9D8B030D-6E8A-4147-A177-3AD203B41FA5}">
                          <a16:colId xmlns:a16="http://schemas.microsoft.com/office/drawing/2014/main" val="2435188132"/>
                        </a:ext>
                      </a:extLst>
                    </a:gridCol>
                  </a:tblGrid>
                  <a:tr h="533083">
                    <a:tc rowSpan="2">
                      <a:txBody>
                        <a:bodyPr/>
                        <a:lstStyle/>
                        <a:p>
                          <a:endParaRPr lang="zh-CN"/>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1111" r="-526897" b="-65556"/>
                          </a:stretch>
                        </a:blipFill>
                      </a:tcPr>
                    </a:tc>
                    <a:tc rowSpan="2">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03571" t="-1111" r="-445714" b="-65556"/>
                          </a:stretch>
                        </a:blipFill>
                      </a:tcPr>
                    </a:tc>
                    <a:tc rowSpan="2">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88742" t="-1111" r="-313245" b="-65556"/>
                          </a:stretch>
                        </a:blipFill>
                      </a:tcPr>
                    </a:tc>
                    <a:tc rowSpan="2">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2617" t="-1111" r="-217450" b="-65556"/>
                          </a:stretch>
                        </a:blipFill>
                      </a:tcPr>
                    </a:tc>
                    <a:tc gridSpan="2">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81115" t="-2381" r="-310" b="-254762"/>
                          </a:stretch>
                        </a:blip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0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448702"/>
                      </a:ext>
                    </a:extLst>
                  </a:tr>
                  <a:tr h="60540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87417" t="-89583" r="-114570" b="-122917"/>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27907" t="-89583" r="-581" b="-122917"/>
                          </a:stretch>
                        </a:blipFill>
                      </a:tcPr>
                    </a:tc>
                    <a:extLst>
                      <a:ext uri="{0D108BD9-81ED-4DB2-BD59-A6C34878D82A}">
                        <a16:rowId xmlns:a16="http://schemas.microsoft.com/office/drawing/2014/main" val="1695332095"/>
                      </a:ext>
                    </a:extLst>
                  </a:tr>
                  <a:tr h="70104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Relative </a:t>
                          </a:r>
                          <a:r>
                            <a:rPr lang="en-US" altLang="zh-CN" sz="2400" b="1" dirty="0">
                              <a:solidFill>
                                <a:srgbClr val="0432FF"/>
                              </a:solidFill>
                              <a:latin typeface="Times New Roman" panose="02020603050405020304" pitchFamily="18" charset="0"/>
                              <a:cs typeface="Times New Roman" panose="02020603050405020304" pitchFamily="18" charset="0"/>
                            </a:rPr>
                            <a:t>stat.</a:t>
                          </a:r>
                          <a:r>
                            <a:rPr lang="en-US" altLang="zh-CN" sz="2400" b="1" dirty="0">
                              <a:solidFill>
                                <a:srgbClr val="0432FF"/>
                              </a:solidFill>
                              <a:cs typeface="Times New Roman" panose="02020603050405020304" pitchFamily="18" charset="0"/>
                            </a:rPr>
                            <a:t> </a:t>
                          </a:r>
                          <a:endParaRPr lang="zh-CN" altLang="en-US" sz="2400" b="1" dirty="0">
                            <a:solidFill>
                              <a:srgbClr val="0432FF"/>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US" altLang="zh-CN" sz="2400" b="1" dirty="0">
                              <a:latin typeface="Times New Roman" panose="02020603050405020304" pitchFamily="18" charset="0"/>
                              <a:cs typeface="Times New Roman" panose="02020603050405020304" pitchFamily="18" charset="0"/>
                            </a:rPr>
                            <a:t>0.3%</a:t>
                          </a:r>
                          <a:endParaRPr lang="zh-CN" altLang="en-US" sz="2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0.2%</a:t>
                          </a:r>
                          <a:endParaRPr lang="zh-CN" alt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0.5%</a:t>
                          </a:r>
                          <a:endParaRPr lang="zh-CN" alt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400" b="1" dirty="0">
                              <a:solidFill>
                                <a:srgbClr val="FF0000"/>
                              </a:solidFill>
                              <a:latin typeface="Times New Roman" panose="02020603050405020304" pitchFamily="18" charset="0"/>
                              <a:cs typeface="Times New Roman" panose="02020603050405020304" pitchFamily="18" charset="0"/>
                            </a:rPr>
                            <a:t>0.1%</a:t>
                          </a:r>
                          <a:endParaRPr lang="zh-CN" altLang="en-US"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US" altLang="zh-CN" sz="2400" b="1" dirty="0">
                              <a:latin typeface="Times New Roman" panose="02020603050405020304" pitchFamily="18" charset="0"/>
                              <a:cs typeface="Times New Roman" panose="02020603050405020304" pitchFamily="18" charset="0"/>
                            </a:rPr>
                            <a:t>0.2%</a:t>
                          </a:r>
                          <a:endParaRPr lang="zh-CN" altLang="en-US" sz="24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285887"/>
                      </a:ext>
                    </a:extLst>
                  </a:tr>
                </a:tbl>
              </a:graphicData>
            </a:graphic>
          </p:graphicFrame>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44ECBE0-AA2B-F792-A6E3-F3CF8A9855EE}"/>
                  </a:ext>
                </a:extLst>
              </p:cNvPr>
              <p:cNvSpPr txBox="1"/>
              <p:nvPr/>
            </p:nvSpPr>
            <p:spPr>
              <a:xfrm>
                <a:off x="5908913" y="3891455"/>
                <a:ext cx="6283087" cy="940066"/>
              </a:xfrm>
              <a:prstGeom prst="rect">
                <a:avLst/>
              </a:prstGeom>
              <a:noFill/>
              <a:ln>
                <a:noFill/>
              </a:ln>
            </p:spPr>
            <p:txBody>
              <a:bodyPr wrap="square">
                <a:spAutoFit/>
              </a:bodyPr>
              <a:lstStyle/>
              <a:p>
                <a:pPr>
                  <a:lnSpc>
                    <a:spcPct val="120000"/>
                  </a:lnSpc>
                </a:pPr>
                <a:r>
                  <a:rPr lang="en-US" altLang="zh-CN" sz="2400" b="1" dirty="0">
                    <a:latin typeface="Times New Roman" panose="02020603050405020304" pitchFamily="18" charset="0"/>
                    <a:cs typeface="Times New Roman" panose="02020603050405020304" pitchFamily="18" charset="0"/>
                  </a:rPr>
                  <a:t>Comparable to uncertainty </a:t>
                </a:r>
                <a:r>
                  <a:rPr lang="en-US" altLang="zh-CN" sz="2400" b="1" dirty="0">
                    <a:solidFill>
                      <a:srgbClr val="0432FF"/>
                    </a:solidFill>
                    <a:latin typeface="Times New Roman" panose="02020603050405020304" pitchFamily="18" charset="0"/>
                    <a:cs typeface="Times New Roman" panose="02020603050405020304" pitchFamily="18" charset="0"/>
                  </a:rPr>
                  <a:t>(0.2%) </a:t>
                </a:r>
                <a:r>
                  <a:rPr lang="en-US" altLang="zh-CN" sz="2400" b="1" dirty="0">
                    <a:latin typeface="Times New Roman" panose="02020603050405020304" pitchFamily="18" charset="0"/>
                    <a:cs typeface="Times New Roman" panose="02020603050405020304" pitchFamily="18" charset="0"/>
                  </a:rPr>
                  <a:t>of the LQCD calculation </a:t>
                </a:r>
                <a14:m>
                  <m:oMath xmlns:m="http://schemas.openxmlformats.org/officeDocument/2006/math">
                    <m:d>
                      <m:dPr>
                        <m:ctrlPr>
                          <a:rPr lang="en-US" altLang="zh-CN" sz="2400" b="1" i="1">
                            <a:latin typeface="Cambria Math" panose="02040503050406030204" pitchFamily="18" charset="0"/>
                            <a:cs typeface="Times New Roman" panose="02020603050405020304" pitchFamily="18" charset="0"/>
                          </a:rPr>
                        </m:ctrlPr>
                      </m:dPr>
                      <m:e>
                        <m:r>
                          <a:rPr lang="en-US" altLang="zh-CN" sz="2400" b="1">
                            <a:latin typeface="Cambria Math" panose="02040503050406030204" pitchFamily="18" charset="0"/>
                            <a:cs typeface="Times New Roman" panose="02020603050405020304" pitchFamily="18" charset="0"/>
                          </a:rPr>
                          <m:t>𝟐𝟒𝟗</m:t>
                        </m:r>
                        <m:r>
                          <a:rPr lang="en-US" altLang="zh-CN" sz="2400" b="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𝟗</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𝟓</m:t>
                        </m:r>
                      </m:e>
                    </m:d>
                    <m:r>
                      <a:rPr lang="en-US" altLang="zh-CN" sz="2400" b="1">
                        <a:latin typeface="Cambria Math" panose="02040503050406030204" pitchFamily="18" charset="0"/>
                        <a:cs typeface="Times New Roman" panose="02020603050405020304" pitchFamily="18" charset="0"/>
                      </a:rPr>
                      <m:t> </m:t>
                    </m:r>
                    <m:r>
                      <a:rPr lang="en-US" altLang="zh-CN" sz="2400" b="1">
                        <a:latin typeface="Cambria Math" panose="02040503050406030204" pitchFamily="18" charset="0"/>
                        <a:cs typeface="Times New Roman" panose="02020603050405020304" pitchFamily="18" charset="0"/>
                      </a:rPr>
                      <m:t>𝐌𝐞𝐕</m:t>
                    </m:r>
                  </m:oMath>
                </a14:m>
                <a:r>
                  <a:rPr lang="en-US" altLang="zh-CN" sz="2400" b="1" dirty="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744ECBE0-AA2B-F792-A6E3-F3CF8A9855EE}"/>
                  </a:ext>
                </a:extLst>
              </p:cNvPr>
              <p:cNvSpPr txBox="1">
                <a:spLocks noRot="1" noChangeAspect="1" noMove="1" noResize="1" noEditPoints="1" noAdjustHandles="1" noChangeArrowheads="1" noChangeShapeType="1" noTextEdit="1"/>
              </p:cNvSpPr>
              <p:nvPr/>
            </p:nvSpPr>
            <p:spPr>
              <a:xfrm>
                <a:off x="5908913" y="3891455"/>
                <a:ext cx="6283087" cy="940066"/>
              </a:xfrm>
              <a:prstGeom prst="rect">
                <a:avLst/>
              </a:prstGeom>
              <a:blipFill>
                <a:blip r:embed="rId3"/>
                <a:stretch>
                  <a:fillRect l="-1613" t="-1333" b="-13333"/>
                </a:stretch>
              </a:blipFill>
              <a:ln>
                <a:noFill/>
              </a:ln>
            </p:spPr>
            <p:txBody>
              <a:bodyPr/>
              <a:lstStyle/>
              <a:p>
                <a:r>
                  <a:rPr lang="zh-CN" altLang="en-US">
                    <a:noFill/>
                  </a:rPr>
                  <a:t> </a:t>
                </a:r>
              </a:p>
            </p:txBody>
          </p:sp>
        </mc:Fallback>
      </mc:AlternateContent>
      <p:cxnSp>
        <p:nvCxnSpPr>
          <p:cNvPr id="8" name="直线箭头连接符 7">
            <a:extLst>
              <a:ext uri="{FF2B5EF4-FFF2-40B4-BE49-F238E27FC236}">
                <a16:creationId xmlns:a16="http://schemas.microsoft.com/office/drawing/2014/main" id="{46A8412F-C80E-0F42-7A5F-2AB8E411BBE2}"/>
              </a:ext>
            </a:extLst>
          </p:cNvPr>
          <p:cNvCxnSpPr>
            <a:cxnSpLocks/>
          </p:cNvCxnSpPr>
          <p:nvPr/>
        </p:nvCxnSpPr>
        <p:spPr>
          <a:xfrm>
            <a:off x="8597900" y="3482839"/>
            <a:ext cx="0" cy="51149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FB6EDA0-78FF-0FC1-10CF-2B16117EF7BA}"/>
                  </a:ext>
                </a:extLst>
              </p:cNvPr>
              <p:cNvSpPr txBox="1"/>
              <p:nvPr/>
            </p:nvSpPr>
            <p:spPr>
              <a:xfrm>
                <a:off x="135464" y="5113108"/>
                <a:ext cx="11718689" cy="531236"/>
              </a:xfrm>
              <a:prstGeom prst="rect">
                <a:avLst/>
              </a:prstGeom>
              <a:noFill/>
              <a:ln>
                <a:noFill/>
              </a:ln>
            </p:spPr>
            <p:txBody>
              <a:bodyPr wrap="square">
                <a:spAutoFit/>
              </a:bodyPr>
              <a:lstStyle/>
              <a:p>
                <a:pPr marL="380990" indent="-380990">
                  <a:buFont typeface="Arial" panose="020B0604020202020204" pitchFamily="34" charset="0"/>
                  <a:buChar char="•"/>
                </a:pPr>
                <a:r>
                  <a:rPr lang="en-US" altLang="zh-CN" sz="2400" b="1" dirty="0">
                    <a:solidFill>
                      <a:srgbClr val="FF40FF"/>
                    </a:solidFill>
                    <a:latin typeface="Times New Roman" panose="02020603050405020304" pitchFamily="18" charset="0"/>
                    <a:cs typeface="Times New Roman" panose="02020603050405020304" pitchFamily="18" charset="0"/>
                  </a:rPr>
                  <a:t>Syst.: a relative uncertainty (0.4%) from the </a:t>
                </a:r>
                <a14:m>
                  <m:oMath xmlns:m="http://schemas.openxmlformats.org/officeDocument/2006/math">
                    <m:sSubSup>
                      <m:sSubSupPr>
                        <m:ctrlPr>
                          <a:rPr kumimoji="1" lang="en-US" altLang="zh-CN" sz="2400" b="1" i="1">
                            <a:solidFill>
                              <a:srgbClr val="FF40FF"/>
                            </a:solidFill>
                            <a:latin typeface="Cambria Math" panose="02040503050406030204" pitchFamily="18" charset="0"/>
                          </a:rPr>
                        </m:ctrlPr>
                      </m:sSubSupPr>
                      <m:e>
                        <m:r>
                          <a:rPr kumimoji="1" lang="en-US" altLang="zh-CN" sz="2400" b="1" i="1">
                            <a:solidFill>
                              <a:srgbClr val="FF40FF"/>
                            </a:solidFill>
                            <a:latin typeface="Cambria Math" panose="02040503050406030204" pitchFamily="18" charset="0"/>
                          </a:rPr>
                          <m:t>𝑫</m:t>
                        </m:r>
                      </m:e>
                      <m:sub>
                        <m:r>
                          <a:rPr kumimoji="1" lang="en-US" altLang="zh-CN" sz="2400" b="1" i="1">
                            <a:solidFill>
                              <a:srgbClr val="FF40FF"/>
                            </a:solidFill>
                            <a:latin typeface="Cambria Math" panose="02040503050406030204" pitchFamily="18" charset="0"/>
                          </a:rPr>
                          <m:t>𝒔</m:t>
                        </m:r>
                      </m:sub>
                      <m:sup>
                        <m:r>
                          <a:rPr kumimoji="1" lang="en-US" altLang="zh-CN" sz="2400" b="1" i="1">
                            <a:solidFill>
                              <a:srgbClr val="FF40FF"/>
                            </a:solidFill>
                            <a:latin typeface="Cambria Math" panose="02040503050406030204" pitchFamily="18" charset="0"/>
                          </a:rPr>
                          <m:t>+</m:t>
                        </m:r>
                      </m:sup>
                    </m:sSubSup>
                  </m:oMath>
                </a14:m>
                <a:r>
                  <a:rPr lang="en-US" altLang="zh-CN" sz="2400" b="1" dirty="0">
                    <a:solidFill>
                      <a:srgbClr val="FF40FF"/>
                    </a:solidFill>
                    <a:latin typeface="Times New Roman" panose="02020603050405020304" pitchFamily="18" charset="0"/>
                    <a:cs typeface="Times New Roman" panose="02020603050405020304" pitchFamily="18" charset="0"/>
                  </a:rPr>
                  <a:t> lifetime </a:t>
                </a:r>
                <a14:m>
                  <m:oMath xmlns:m="http://schemas.openxmlformats.org/officeDocument/2006/math">
                    <m:sSub>
                      <m:sSubPr>
                        <m:ctrlPr>
                          <a:rPr lang="en-US" altLang="zh-CN" sz="2400" b="1" i="1">
                            <a:solidFill>
                              <a:srgbClr val="FF40FF"/>
                            </a:solidFill>
                            <a:latin typeface="Cambria Math" panose="02040503050406030204" pitchFamily="18" charset="0"/>
                          </a:rPr>
                        </m:ctrlPr>
                      </m:sSubPr>
                      <m:e>
                        <m:r>
                          <a:rPr lang="en-US" altLang="zh-CN" sz="2400" b="1" i="1">
                            <a:solidFill>
                              <a:srgbClr val="FF40FF"/>
                            </a:solidFill>
                            <a:latin typeface="Cambria Math" panose="02040503050406030204" pitchFamily="18" charset="0"/>
                          </a:rPr>
                          <m:t>𝝉</m:t>
                        </m:r>
                      </m:e>
                      <m:sub>
                        <m:sSubSup>
                          <m:sSubSupPr>
                            <m:ctrlPr>
                              <a:rPr lang="en-US" altLang="zh-CN" sz="2400" b="1" i="1">
                                <a:solidFill>
                                  <a:srgbClr val="FF40FF"/>
                                </a:solidFill>
                                <a:latin typeface="Cambria Math" panose="02040503050406030204" pitchFamily="18" charset="0"/>
                              </a:rPr>
                            </m:ctrlPr>
                          </m:sSubSupPr>
                          <m:e>
                            <m:r>
                              <a:rPr lang="en-US" altLang="zh-CN" sz="2400" b="1" i="1">
                                <a:solidFill>
                                  <a:srgbClr val="FF40FF"/>
                                </a:solidFill>
                                <a:latin typeface="Cambria Math" panose="02040503050406030204" pitchFamily="18" charset="0"/>
                              </a:rPr>
                              <m:t>𝑫</m:t>
                            </m:r>
                          </m:e>
                          <m:sub>
                            <m:r>
                              <a:rPr lang="en-US" altLang="zh-CN" sz="2400" b="1" i="1">
                                <a:solidFill>
                                  <a:srgbClr val="FF40FF"/>
                                </a:solidFill>
                                <a:latin typeface="Cambria Math" panose="02040503050406030204" pitchFamily="18" charset="0"/>
                              </a:rPr>
                              <m:t>𝒔</m:t>
                            </m:r>
                          </m:sub>
                          <m:sup>
                            <m:r>
                              <a:rPr lang="en-US" altLang="zh-CN" sz="2400" b="1" i="1">
                                <a:solidFill>
                                  <a:srgbClr val="FF40FF"/>
                                </a:solidFill>
                                <a:latin typeface="Cambria Math" panose="02040503050406030204" pitchFamily="18" charset="0"/>
                              </a:rPr>
                              <m:t>+</m:t>
                            </m:r>
                          </m:sup>
                        </m:sSubSup>
                      </m:sub>
                    </m:sSub>
                    <m:r>
                      <a:rPr lang="en-US" altLang="zh-CN" sz="2400" b="1" i="1">
                        <a:solidFill>
                          <a:srgbClr val="FF40FF"/>
                        </a:solidFill>
                        <a:latin typeface="Cambria Math" panose="02040503050406030204" pitchFamily="18" charset="0"/>
                      </a:rPr>
                      <m:t>=(</m:t>
                    </m:r>
                    <m:r>
                      <a:rPr lang="en-US" altLang="zh-CN" sz="2400" b="1" i="1">
                        <a:solidFill>
                          <a:srgbClr val="FF40FF"/>
                        </a:solidFill>
                        <a:latin typeface="Cambria Math" panose="02040503050406030204" pitchFamily="18" charset="0"/>
                      </a:rPr>
                      <m:t>𝟓𝟎𝟒</m:t>
                    </m:r>
                    <m:r>
                      <a:rPr lang="en-US" altLang="zh-CN" sz="2400" b="1" i="1">
                        <a:solidFill>
                          <a:srgbClr val="FF40FF"/>
                        </a:solidFill>
                        <a:latin typeface="Cambria Math" panose="02040503050406030204" pitchFamily="18" charset="0"/>
                      </a:rPr>
                      <m:t>±</m:t>
                    </m:r>
                    <m:r>
                      <a:rPr lang="en-US" altLang="zh-CN" sz="2400" b="1" i="1">
                        <a:solidFill>
                          <a:srgbClr val="FF40FF"/>
                        </a:solidFill>
                        <a:latin typeface="Cambria Math" panose="02040503050406030204" pitchFamily="18" charset="0"/>
                      </a:rPr>
                      <m:t>𝟒</m:t>
                    </m:r>
                    <m:r>
                      <a:rPr lang="en-US" altLang="zh-CN" sz="2400" b="1" i="1">
                        <a:solidFill>
                          <a:srgbClr val="FF40FF"/>
                        </a:solidFill>
                        <a:latin typeface="Cambria Math" panose="02040503050406030204" pitchFamily="18" charset="0"/>
                      </a:rPr>
                      <m:t>)×</m:t>
                    </m:r>
                    <m:r>
                      <a:rPr lang="en-US" altLang="zh-CN" sz="2400" b="1" i="1">
                        <a:solidFill>
                          <a:srgbClr val="FF40FF"/>
                        </a:solidFill>
                        <a:latin typeface="Cambria Math" panose="02040503050406030204" pitchFamily="18" charset="0"/>
                      </a:rPr>
                      <m:t>𝟏</m:t>
                    </m:r>
                    <m:sSup>
                      <m:sSupPr>
                        <m:ctrlPr>
                          <a:rPr lang="en-US" altLang="zh-CN" sz="2400" b="1" i="1">
                            <a:solidFill>
                              <a:srgbClr val="FF40FF"/>
                            </a:solidFill>
                            <a:latin typeface="Cambria Math" panose="02040503050406030204" pitchFamily="18" charset="0"/>
                          </a:rPr>
                        </m:ctrlPr>
                      </m:sSupPr>
                      <m:e>
                        <m:r>
                          <a:rPr lang="en-US" altLang="zh-CN" sz="2400" b="1" i="1">
                            <a:solidFill>
                              <a:srgbClr val="FF40FF"/>
                            </a:solidFill>
                            <a:latin typeface="Cambria Math" panose="02040503050406030204" pitchFamily="18" charset="0"/>
                          </a:rPr>
                          <m:t>𝟎</m:t>
                        </m:r>
                      </m:e>
                      <m:sup>
                        <m:r>
                          <a:rPr lang="en-US" altLang="zh-CN" sz="2400" b="1" i="1">
                            <a:solidFill>
                              <a:srgbClr val="FF40FF"/>
                            </a:solidFill>
                            <a:latin typeface="Cambria Math" panose="02040503050406030204" pitchFamily="18" charset="0"/>
                          </a:rPr>
                          <m:t>−</m:t>
                        </m:r>
                        <m:r>
                          <a:rPr lang="en-US" altLang="zh-CN" sz="2400" b="1" i="1">
                            <a:solidFill>
                              <a:srgbClr val="FF40FF"/>
                            </a:solidFill>
                            <a:latin typeface="Cambria Math" panose="02040503050406030204" pitchFamily="18" charset="0"/>
                          </a:rPr>
                          <m:t>𝟏𝟓</m:t>
                        </m:r>
                      </m:sup>
                    </m:sSup>
                  </m:oMath>
                </a14:m>
                <a:r>
                  <a:rPr lang="en-US" altLang="zh-CN" sz="2400" b="1" dirty="0">
                    <a:solidFill>
                      <a:srgbClr val="FF40FF"/>
                    </a:solidFill>
                    <a:latin typeface="Times New Roman" panose="02020603050405020304" pitchFamily="18" charset="0"/>
                    <a:cs typeface="Times New Roman" panose="02020603050405020304" pitchFamily="18" charset="0"/>
                  </a:rPr>
                  <a:t> s.</a:t>
                </a:r>
                <a:endParaRPr lang="zh-CN" altLang="en-US" sz="2400" b="1" dirty="0">
                  <a:solidFill>
                    <a:srgbClr val="FF40FF"/>
                  </a:solidFill>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1FB6EDA0-78FF-0FC1-10CF-2B16117EF7BA}"/>
                  </a:ext>
                </a:extLst>
              </p:cNvPr>
              <p:cNvSpPr txBox="1">
                <a:spLocks noRot="1" noChangeAspect="1" noMove="1" noResize="1" noEditPoints="1" noAdjustHandles="1" noChangeArrowheads="1" noChangeShapeType="1" noTextEdit="1"/>
              </p:cNvSpPr>
              <p:nvPr/>
            </p:nvSpPr>
            <p:spPr>
              <a:xfrm>
                <a:off x="135464" y="5113108"/>
                <a:ext cx="11718689" cy="531236"/>
              </a:xfrm>
              <a:prstGeom prst="rect">
                <a:avLst/>
              </a:prstGeom>
              <a:blipFill>
                <a:blip r:embed="rId4"/>
                <a:stretch>
                  <a:fillRect l="-649" t="-4651" b="-18605"/>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74451080-6384-ACD8-7996-378DD03EC5D9}"/>
                  </a:ext>
                </a:extLst>
              </p:cNvPr>
              <p:cNvSpPr txBox="1"/>
              <p:nvPr/>
            </p:nvSpPr>
            <p:spPr>
              <a:xfrm>
                <a:off x="-1" y="940457"/>
                <a:ext cx="11353800" cy="491609"/>
              </a:xfrm>
              <a:prstGeom prst="rect">
                <a:avLst/>
              </a:prstGeom>
              <a:noFill/>
            </p:spPr>
            <p:txBody>
              <a:bodyPr wrap="square">
                <a:spAutoFit/>
              </a:bodyPr>
              <a:lstStyle/>
              <a:p>
                <a:pPr marL="380990" indent="-380990">
                  <a:buFont typeface="Arial" panose="020B0604020202020204" pitchFamily="34" charset="0"/>
                  <a:buChar char="•"/>
                </a:pPr>
                <a:r>
                  <a:rPr lang="en-US" altLang="zh-CN" sz="2400" b="1" dirty="0">
                    <a:solidFill>
                      <a:srgbClr val="0432FF"/>
                    </a:solidFill>
                    <a:latin typeface="Times New Roman" panose="02020603050405020304" pitchFamily="18" charset="0"/>
                    <a:cs typeface="Times New Roman" panose="02020603050405020304" pitchFamily="18" charset="0"/>
                  </a:rPr>
                  <a:t>Stat. </a:t>
                </a:r>
                <a:r>
                  <a:rPr lang="en-US" altLang="zh-CN" sz="2400" b="1" dirty="0">
                    <a:latin typeface="Times New Roman" panose="02020603050405020304" pitchFamily="18" charset="0"/>
                    <a:cs typeface="Times New Roman" panose="02020603050405020304" pitchFamily="18" charset="0"/>
                  </a:rPr>
                  <a:t>: combine </a:t>
                </a:r>
                <a14:m>
                  <m:oMath xmlns:m="http://schemas.openxmlformats.org/officeDocument/2006/math">
                    <m:sSubSup>
                      <m:sSubSupPr>
                        <m:ctrlPr>
                          <a:rPr lang="ar-AE" altLang="zh-CN" sz="2400" b="1" i="1">
                            <a:latin typeface="Cambria Math" panose="02040503050406030204" pitchFamily="18" charset="0"/>
                          </a:rPr>
                        </m:ctrlPr>
                      </m:sSubSupPr>
                      <m:e>
                        <m:r>
                          <a:rPr lang="ar-AE" altLang="zh-CN" sz="2400" b="1" i="1">
                            <a:latin typeface="Cambria Math" panose="02040503050406030204" pitchFamily="18" charset="0"/>
                          </a:rPr>
                          <m:t>𝑫</m:t>
                        </m:r>
                      </m:e>
                      <m:sub>
                        <m:r>
                          <a:rPr lang="ar-AE" altLang="zh-CN" sz="2400" b="1" i="1">
                            <a:latin typeface="Cambria Math" panose="02040503050406030204" pitchFamily="18" charset="0"/>
                          </a:rPr>
                          <m:t>𝒔</m:t>
                        </m:r>
                      </m:sub>
                      <m:sup>
                        <m:r>
                          <a:rPr lang="ar-AE" altLang="zh-CN" sz="2400" i="1">
                            <a:latin typeface="Cambria Math" panose="02040503050406030204" pitchFamily="18" charset="0"/>
                          </a:rPr>
                          <m:t>+</m:t>
                        </m:r>
                      </m:sup>
                    </m:sSubSup>
                    <m:r>
                      <a:rPr lang="ar-AE" altLang="zh-CN" sz="2400" b="1" i="1">
                        <a:latin typeface="Cambria Math" panose="02040503050406030204" pitchFamily="18" charset="0"/>
                      </a:rPr>
                      <m:t>→</m:t>
                    </m:r>
                    <m:sSup>
                      <m:sSupPr>
                        <m:ctrlPr>
                          <a:rPr lang="ar-AE" altLang="zh-CN" sz="2400" b="1" i="1">
                            <a:latin typeface="Cambria Math" panose="02040503050406030204" pitchFamily="18" charset="0"/>
                          </a:rPr>
                        </m:ctrlPr>
                      </m:sSupPr>
                      <m:e>
                        <m:r>
                          <a:rPr lang="en-US" altLang="zh-CN" sz="2400" b="1" i="1">
                            <a:latin typeface="Cambria Math" panose="02040503050406030204" pitchFamily="18" charset="0"/>
                          </a:rPr>
                          <m:t>𝝉</m:t>
                        </m:r>
                      </m:e>
                      <m:sup>
                        <m:r>
                          <a:rPr lang="ar-AE" altLang="zh-CN" sz="2400" b="1" i="1">
                            <a:latin typeface="Cambria Math" panose="02040503050406030204" pitchFamily="18" charset="0"/>
                          </a:rPr>
                          <m:t>+</m:t>
                        </m:r>
                      </m:sup>
                    </m:sSup>
                    <m:sSub>
                      <m:sSubPr>
                        <m:ctrlPr>
                          <a:rPr lang="ar-AE" altLang="zh-CN" sz="2400" b="1" i="1">
                            <a:latin typeface="Cambria Math" panose="02040503050406030204" pitchFamily="18" charset="0"/>
                          </a:rPr>
                        </m:ctrlPr>
                      </m:sSubPr>
                      <m:e>
                        <m:r>
                          <a:rPr lang="ar-AE" altLang="zh-CN" sz="2400" b="1" i="1">
                            <a:latin typeface="Cambria Math" panose="02040503050406030204" pitchFamily="18" charset="0"/>
                          </a:rPr>
                          <m:t>𝝂</m:t>
                        </m:r>
                      </m:e>
                      <m:sub>
                        <m:r>
                          <a:rPr lang="en-US" altLang="zh-CN" sz="2400" b="1" i="1">
                            <a:latin typeface="Cambria Math" panose="02040503050406030204" pitchFamily="18" charset="0"/>
                          </a:rPr>
                          <m:t>𝝉</m:t>
                        </m:r>
                      </m:sub>
                    </m:sSub>
                    <m:r>
                      <a:rPr lang="en-US" altLang="zh-CN" sz="2400" b="1" i="1">
                        <a:latin typeface="Cambria Math" panose="02040503050406030204" pitchFamily="18" charset="0"/>
                      </a:rPr>
                      <m:t>  </m:t>
                    </m:r>
                    <m:r>
                      <a:rPr lang="en-US" altLang="zh-CN" sz="2400" b="1">
                        <a:latin typeface="Cambria Math" panose="02040503050406030204" pitchFamily="18" charset="0"/>
                      </a:rPr>
                      <m:t>𝐚𝐧𝐝</m:t>
                    </m:r>
                    <m:r>
                      <a:rPr lang="en-US" altLang="zh-CN" sz="2400" b="1" i="1">
                        <a:latin typeface="Cambria Math" panose="02040503050406030204" pitchFamily="18" charset="0"/>
                      </a:rPr>
                      <m:t> </m:t>
                    </m:r>
                    <m:sSubSup>
                      <m:sSubSupPr>
                        <m:ctrlPr>
                          <a:rPr lang="en-US" altLang="zh-CN" sz="2400" b="1" i="1">
                            <a:latin typeface="Cambria Math" panose="02040503050406030204" pitchFamily="18" charset="0"/>
                            <a:cs typeface="Times New Roman" panose="02020603050405020304" pitchFamily="18" charset="0"/>
                          </a:rPr>
                        </m:ctrlPr>
                      </m:sSubSupPr>
                      <m:e>
                        <m:r>
                          <a:rPr lang="en-US" altLang="zh-CN" sz="2400" b="1" i="1">
                            <a:latin typeface="Cambria Math" panose="02040503050406030204" pitchFamily="18" charset="0"/>
                            <a:cs typeface="Times New Roman" panose="02020603050405020304" pitchFamily="18" charset="0"/>
                          </a:rPr>
                          <m:t>𝑫</m:t>
                        </m:r>
                      </m:e>
                      <m:sub>
                        <m:r>
                          <a:rPr lang="en-US" altLang="zh-CN" sz="2400" b="1" i="1">
                            <a:latin typeface="Cambria Math" panose="02040503050406030204" pitchFamily="18" charset="0"/>
                            <a:cs typeface="Times New Roman" panose="02020603050405020304" pitchFamily="18" charset="0"/>
                          </a:rPr>
                          <m:t>𝒔</m:t>
                        </m:r>
                      </m:sub>
                      <m:sup>
                        <m:r>
                          <a:rPr lang="en-US" altLang="zh-CN" sz="2400" b="1" i="1">
                            <a:latin typeface="Cambria Math" panose="02040503050406030204" pitchFamily="18" charset="0"/>
                            <a:cs typeface="Times New Roman" panose="02020603050405020304" pitchFamily="18" charset="0"/>
                          </a:rPr>
                          <m:t>+</m:t>
                        </m:r>
                      </m:sup>
                    </m:sSubSup>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𝝁</m:t>
                        </m:r>
                      </m:e>
                      <m:sup>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sup>
                    </m:sSup>
                    <m:sSub>
                      <m:sSubPr>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2400" b="1" i="1">
                            <a:latin typeface="Cambria Math" panose="02040503050406030204" pitchFamily="18" charset="0"/>
                            <a:ea typeface="Cambria Math" panose="02040503050406030204" pitchFamily="18" charset="0"/>
                            <a:cs typeface="Times New Roman" panose="02020603050405020304" pitchFamily="18" charset="0"/>
                          </a:rPr>
                          <m:t>𝝂</m:t>
                        </m:r>
                      </m:e>
                      <m:sub>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𝝁</m:t>
                        </m:r>
                      </m:sub>
                    </m:sSub>
                  </m:oMath>
                </a14:m>
                <a:r>
                  <a:rPr lang="en-US" altLang="zh-CN" sz="2400" b="1" dirty="0">
                    <a:latin typeface="Times New Roman" panose="02020603050405020304" pitchFamily="18" charset="0"/>
                    <a:cs typeface="Times New Roman" panose="02020603050405020304" pitchFamily="18" charset="0"/>
                  </a:rPr>
                  <a:t> together</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74451080-6384-ACD8-7996-378DD03EC5D9}"/>
                  </a:ext>
                </a:extLst>
              </p:cNvPr>
              <p:cNvSpPr txBox="1">
                <a:spLocks noRot="1" noChangeAspect="1" noMove="1" noResize="1" noEditPoints="1" noAdjustHandles="1" noChangeArrowheads="1" noChangeShapeType="1" noTextEdit="1"/>
              </p:cNvSpPr>
              <p:nvPr/>
            </p:nvSpPr>
            <p:spPr>
              <a:xfrm>
                <a:off x="-1" y="940457"/>
                <a:ext cx="11353800" cy="491609"/>
              </a:xfrm>
              <a:prstGeom prst="rect">
                <a:avLst/>
              </a:prstGeom>
              <a:blipFill>
                <a:blip r:embed="rId5"/>
                <a:stretch>
                  <a:fillRect l="-783" t="-7500" b="-22500"/>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5AD8A6F8-9DE2-BD45-B31E-FCA56ECD20D0}"/>
              </a:ext>
            </a:extLst>
          </p:cNvPr>
          <p:cNvSpPr txBox="1"/>
          <p:nvPr/>
        </p:nvSpPr>
        <p:spPr>
          <a:xfrm>
            <a:off x="9955426" y="336710"/>
            <a:ext cx="2350872"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82,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337</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(2022)</a:t>
            </a:r>
            <a:endParaRPr lang="zh-CN" altLang="en-US" dirty="0"/>
          </a:p>
        </p:txBody>
      </p:sp>
    </p:spTree>
    <p:extLst>
      <p:ext uri="{BB962C8B-B14F-4D97-AF65-F5344CB8AC3E}">
        <p14:creationId xmlns:p14="http://schemas.microsoft.com/office/powerpoint/2010/main" val="229407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71E11B2-5F23-2941-8E2E-294BCCF92CE4}"/>
              </a:ext>
            </a:extLst>
          </p:cNvPr>
          <p:cNvSpPr>
            <a:spLocks noGrp="1"/>
          </p:cNvSpPr>
          <p:nvPr>
            <p:ph type="sldNum" sz="quarter" idx="12"/>
          </p:nvPr>
        </p:nvSpPr>
        <p:spPr/>
        <p:txBody>
          <a:bodyPr/>
          <a:lstStyle/>
          <a:p>
            <a:fld id="{D35A8E84-BE06-44FF-A094-CC880EEC59D4}" type="slidenum">
              <a:rPr lang="zh-CN" altLang="en-US" smtClean="0"/>
              <a:t>23</a:t>
            </a:fld>
            <a:endParaRPr lang="zh-CN" altLang="en-US"/>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7C6AF336-C793-4C3A-DE6F-36C5C2EAD2DD}"/>
                  </a:ext>
                </a:extLst>
              </p:cNvPr>
              <p:cNvSpPr txBox="1"/>
              <p:nvPr/>
            </p:nvSpPr>
            <p:spPr>
              <a:xfrm>
                <a:off x="3345591" y="2502928"/>
                <a:ext cx="6836375" cy="707886"/>
              </a:xfrm>
              <a:prstGeom prst="rect">
                <a:avLst/>
              </a:prstGeom>
              <a:noFill/>
            </p:spPr>
            <p:txBody>
              <a:bodyPr wrap="square">
                <a:spAutoFit/>
              </a:bodyPr>
              <a:lstStyle/>
              <a:p>
                <a14:m>
                  <m:oMath xmlns:m="http://schemas.openxmlformats.org/officeDocument/2006/math">
                    <m:r>
                      <a:rPr lang="en-US" altLang="zh-CN" sz="4000" b="1" i="1" smtClean="0">
                        <a:solidFill>
                          <a:srgbClr val="FF0000"/>
                        </a:solidFill>
                        <a:latin typeface="Cambria Math" panose="02040503050406030204" pitchFamily="18" charset="0"/>
                        <a:cs typeface="Times New Roman" panose="02020603050405020304" pitchFamily="18" charset="0"/>
                      </a:rPr>
                      <m:t>𝒃</m:t>
                    </m:r>
                    <m:r>
                      <a:rPr lang="en-US" altLang="zh-CN" sz="4000" b="1" i="1" smtClean="0">
                        <a:solidFill>
                          <a:srgbClr val="FF0000"/>
                        </a:solidFill>
                        <a:latin typeface="Cambria Math" panose="02040503050406030204" pitchFamily="18" charset="0"/>
                        <a:cs typeface="Times New Roman" panose="02020603050405020304" pitchFamily="18" charset="0"/>
                      </a:rPr>
                      <m:t>→</m:t>
                    </m:r>
                    <m:r>
                      <a:rPr lang="en-US" altLang="zh-CN" sz="4000" b="1" i="1" smtClean="0">
                        <a:solidFill>
                          <a:srgbClr val="FF0000"/>
                        </a:solidFill>
                        <a:latin typeface="Cambria Math" panose="02040503050406030204" pitchFamily="18" charset="0"/>
                        <a:cs typeface="Times New Roman" panose="02020603050405020304" pitchFamily="18" charset="0"/>
                      </a:rPr>
                      <m:t>𝒔</m:t>
                    </m:r>
                    <m:r>
                      <a:rPr lang="en-US" altLang="zh-CN" sz="4000" b="1" i="1" smtClean="0">
                        <a:solidFill>
                          <a:srgbClr val="FF0000"/>
                        </a:solidFill>
                        <a:latin typeface="Cambria Math" panose="02040503050406030204" pitchFamily="18" charset="0"/>
                        <a:cs typeface="Times New Roman" panose="02020603050405020304" pitchFamily="18" charset="0"/>
                      </a:rPr>
                      <m:t> </m:t>
                    </m:r>
                    <m:r>
                      <a:rPr lang="en-US" altLang="zh-CN" sz="4000" b="1" i="1" smtClean="0">
                        <a:solidFill>
                          <a:srgbClr val="FF0000"/>
                        </a:solidFill>
                        <a:latin typeface="Cambria Math" panose="02040503050406030204" pitchFamily="18" charset="0"/>
                        <a:cs typeface="Times New Roman" panose="02020603050405020304" pitchFamily="18" charset="0"/>
                      </a:rPr>
                      <m:t>𝜸</m:t>
                    </m:r>
                  </m:oMath>
                </a14:m>
                <a:r>
                  <a:rPr lang="en-US" altLang="zh-CN" sz="4000" b="1" dirty="0">
                    <a:solidFill>
                      <a:srgbClr val="FF0000"/>
                    </a:solidFill>
                    <a:latin typeface="Times New Roman" panose="02020603050405020304" pitchFamily="18" charset="0"/>
                    <a:cs typeface="Times New Roman" panose="02020603050405020304" pitchFamily="18" charset="0"/>
                  </a:rPr>
                  <a:t> photon polarization</a:t>
                </a:r>
                <a:endParaRPr lang="zh-CN" altLang="en-US" sz="4000" dirty="0">
                  <a:solidFill>
                    <a:srgbClr val="FF0000"/>
                  </a:solidFill>
                </a:endParaRPr>
              </a:p>
            </p:txBody>
          </p:sp>
        </mc:Choice>
        <mc:Fallback xmlns="">
          <p:sp>
            <p:nvSpPr>
              <p:cNvPr id="4" name="文本框 3">
                <a:extLst>
                  <a:ext uri="{FF2B5EF4-FFF2-40B4-BE49-F238E27FC236}">
                    <a16:creationId xmlns:a16="http://schemas.microsoft.com/office/drawing/2014/main" id="{7C6AF336-C793-4C3A-DE6F-36C5C2EAD2DD}"/>
                  </a:ext>
                </a:extLst>
              </p:cNvPr>
              <p:cNvSpPr txBox="1">
                <a:spLocks noRot="1" noChangeAspect="1" noMove="1" noResize="1" noEditPoints="1" noAdjustHandles="1" noChangeArrowheads="1" noChangeShapeType="1" noTextEdit="1"/>
              </p:cNvSpPr>
              <p:nvPr/>
            </p:nvSpPr>
            <p:spPr>
              <a:xfrm>
                <a:off x="3345591" y="2502928"/>
                <a:ext cx="6836375" cy="707886"/>
              </a:xfrm>
              <a:prstGeom prst="rect">
                <a:avLst/>
              </a:prstGeom>
              <a:blipFill>
                <a:blip r:embed="rId2"/>
                <a:stretch>
                  <a:fillRect l="-1299" t="-17857" b="-357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63746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86CE4C5-BD48-2AF9-9972-797B25C828B3}"/>
              </a:ext>
            </a:extLst>
          </p:cNvPr>
          <p:cNvSpPr>
            <a:spLocks noGrp="1"/>
          </p:cNvSpPr>
          <p:nvPr>
            <p:ph type="sldNum" sz="quarter" idx="12"/>
          </p:nvPr>
        </p:nvSpPr>
        <p:spPr/>
        <p:txBody>
          <a:bodyPr/>
          <a:lstStyle/>
          <a:p>
            <a:fld id="{EE9F59AE-630A-460B-A6BC-38F7F70D14DE}" type="slidenum">
              <a:rPr lang="zh-CN" altLang="en-US" smtClean="0"/>
              <a:t>24</a:t>
            </a:fld>
            <a:endParaRPr lang="zh-CN" altLang="en-US" dirty="0"/>
          </a:p>
        </p:txBody>
      </p:sp>
      <mc:AlternateContent xmlns:mc="http://schemas.openxmlformats.org/markup-compatibility/2006" xmlns:a14="http://schemas.microsoft.com/office/drawing/2010/main">
        <mc:Choice Requires="a14">
          <p:sp>
            <p:nvSpPr>
              <p:cNvPr id="3" name="Shape 272">
                <a:extLst>
                  <a:ext uri="{FF2B5EF4-FFF2-40B4-BE49-F238E27FC236}">
                    <a16:creationId xmlns:a16="http://schemas.microsoft.com/office/drawing/2014/main" id="{C98B7E14-90CA-6646-5B54-5F1BB043F339}"/>
                  </a:ext>
                </a:extLst>
              </p:cNvPr>
              <p:cNvSpPr/>
              <p:nvPr/>
            </p:nvSpPr>
            <p:spPr>
              <a:xfrm>
                <a:off x="-10970" y="0"/>
                <a:ext cx="12213939" cy="584773"/>
              </a:xfrm>
              <a:prstGeom prst="rect">
                <a:avLst/>
              </a:prstGeom>
              <a:solidFill>
                <a:srgbClr val="7030A0"/>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400" b="1"/>
                </a:pPr>
                <a14:m>
                  <m:oMath xmlns:m="http://schemas.openxmlformats.org/officeDocument/2006/math">
                    <m:r>
                      <a:rPr lang="en-US" altLang="zh-CN" sz="3200" b="1" i="1">
                        <a:solidFill>
                          <a:srgbClr val="FFFF00"/>
                        </a:solidFill>
                        <a:latin typeface="Cambria Math" panose="02040503050406030204" pitchFamily="18" charset="0"/>
                        <a:cs typeface="Times New Roman" panose="02020603050405020304" pitchFamily="18" charset="0"/>
                      </a:rPr>
                      <m:t>𝒃</m:t>
                    </m:r>
                    <m:r>
                      <a:rPr lang="en-US" altLang="zh-CN" sz="3200" b="1" i="1">
                        <a:solidFill>
                          <a:srgbClr val="FFFF00"/>
                        </a:solidFill>
                        <a:latin typeface="Cambria Math" panose="02040503050406030204" pitchFamily="18" charset="0"/>
                        <a:cs typeface="Times New Roman" panose="02020603050405020304" pitchFamily="18" charset="0"/>
                      </a:rPr>
                      <m:t>→</m:t>
                    </m:r>
                    <m:r>
                      <a:rPr lang="en-US" altLang="zh-CN" sz="3200" b="1" i="1">
                        <a:solidFill>
                          <a:srgbClr val="FFFF00"/>
                        </a:solidFill>
                        <a:latin typeface="Cambria Math" panose="02040503050406030204" pitchFamily="18" charset="0"/>
                        <a:cs typeface="Times New Roman" panose="02020603050405020304" pitchFamily="18" charset="0"/>
                      </a:rPr>
                      <m:t>𝒔</m:t>
                    </m:r>
                    <m:r>
                      <a:rPr lang="en-US" altLang="zh-CN" sz="3200" b="1" i="1">
                        <a:solidFill>
                          <a:srgbClr val="FFFF00"/>
                        </a:solidFill>
                        <a:latin typeface="Cambria Math" panose="02040503050406030204" pitchFamily="18" charset="0"/>
                        <a:cs typeface="Times New Roman" panose="02020603050405020304" pitchFamily="18" charset="0"/>
                      </a:rPr>
                      <m:t> </m:t>
                    </m:r>
                    <m:r>
                      <a:rPr lang="en-US" altLang="zh-CN" sz="3200" b="1" i="1">
                        <a:solidFill>
                          <a:srgbClr val="FFFF00"/>
                        </a:solidFill>
                        <a:latin typeface="Cambria Math" panose="02040503050406030204" pitchFamily="18" charset="0"/>
                        <a:cs typeface="Times New Roman" panose="02020603050405020304" pitchFamily="18" charset="0"/>
                      </a:rPr>
                      <m:t>𝜸</m:t>
                    </m:r>
                  </m:oMath>
                </a14:m>
                <a:r>
                  <a:rPr lang="en-US" altLang="zh-CN" sz="3200" b="1" dirty="0">
                    <a:solidFill>
                      <a:srgbClr val="FFFF00"/>
                    </a:solidFill>
                    <a:latin typeface="Times New Roman" panose="02020603050405020304" pitchFamily="18" charset="0"/>
                    <a:cs typeface="Times New Roman" panose="02020603050405020304" pitchFamily="18" charset="0"/>
                  </a:rPr>
                  <a:t> photon polarization</a:t>
                </a:r>
                <a:endParaRPr lang="ar-AE"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3" name="Shape 272">
                <a:extLst>
                  <a:ext uri="{FF2B5EF4-FFF2-40B4-BE49-F238E27FC236}">
                    <a16:creationId xmlns:a16="http://schemas.microsoft.com/office/drawing/2014/main" id="{C98B7E14-90CA-6646-5B54-5F1BB043F339}"/>
                  </a:ext>
                </a:extLst>
              </p:cNvPr>
              <p:cNvSpPr>
                <a:spLocks noRot="1" noChangeAspect="1" noMove="1" noResize="1" noEditPoints="1" noAdjustHandles="1" noChangeArrowheads="1" noChangeShapeType="1" noTextEdit="1"/>
              </p:cNvSpPr>
              <p:nvPr/>
            </p:nvSpPr>
            <p:spPr>
              <a:xfrm>
                <a:off x="-10970" y="0"/>
                <a:ext cx="12213939" cy="584773"/>
              </a:xfrm>
              <a:prstGeom prst="rect">
                <a:avLst/>
              </a:prstGeom>
              <a:blipFill>
                <a:blip r:embed="rId3"/>
                <a:stretch>
                  <a:fillRect t="-12766" b="-29787"/>
                </a:stretch>
              </a:blipFill>
              <a:ln w="12700" cap="flat">
                <a:noFill/>
                <a:miter lim="400000"/>
              </a:ln>
              <a:effectLst/>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2892357E-CAE4-9313-E3B3-203BC4E761F8}"/>
                  </a:ext>
                </a:extLst>
              </p:cNvPr>
              <p:cNvSpPr txBox="1"/>
              <p:nvPr/>
            </p:nvSpPr>
            <p:spPr>
              <a:xfrm>
                <a:off x="78573" y="684326"/>
                <a:ext cx="12113427" cy="1964961"/>
              </a:xfrm>
              <a:prstGeom prst="rect">
                <a:avLst/>
              </a:prstGeom>
              <a:noFill/>
            </p:spPr>
            <p:txBody>
              <a:bodyPr wrap="square">
                <a:spAutoFit/>
              </a:bodyPr>
              <a:lstStyle/>
              <a:p>
                <a:pPr marL="380990" indent="-380990">
                  <a:lnSpc>
                    <a:spcPct val="130000"/>
                  </a:lnSpc>
                  <a:buFont typeface="Wingdings" pitchFamily="2" charset="2"/>
                  <a:buChar char="Ø"/>
                </a:pPr>
                <a:r>
                  <a:rPr lang="en-US" altLang="zh-CN" sz="2400" b="1" dirty="0">
                    <a:solidFill>
                      <a:srgbClr val="0432FF"/>
                    </a:solidFill>
                    <a:latin typeface="Times New Roman" panose="02020603050405020304" pitchFamily="18" charset="0"/>
                    <a:cs typeface="Times New Roman" panose="02020603050405020304" pitchFamily="18" charset="0"/>
                  </a:rPr>
                  <a:t>In SM</a:t>
                </a:r>
                <a:r>
                  <a:rPr lang="en-US" altLang="zh-CN" sz="2400" b="1" dirty="0">
                    <a:latin typeface="Times New Roman" panose="02020603050405020304" pitchFamily="18" charset="0"/>
                    <a:cs typeface="Times New Roman" panose="02020603050405020304" pitchFamily="18" charset="0"/>
                  </a:rPr>
                  <a:t>, the photon emitted from the electroweak penguin loop in </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𝒃</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𝒔</m:t>
                    </m:r>
                    <m:r>
                      <a:rPr lang="en-US" altLang="zh-CN" sz="2400" b="1" i="1">
                        <a:latin typeface="Cambria Math" panose="02040503050406030204" pitchFamily="18" charset="0"/>
                        <a:cs typeface="Times New Roman" panose="02020603050405020304" pitchFamily="18" charset="0"/>
                      </a:rPr>
                      <m:t> </m:t>
                    </m:r>
                    <m:r>
                      <a:rPr lang="en-US" altLang="zh-CN" sz="2400" b="1" i="1">
                        <a:solidFill>
                          <a:srgbClr val="FF0000"/>
                        </a:solidFill>
                        <a:latin typeface="Cambria Math" panose="02040503050406030204" pitchFamily="18" charset="0"/>
                        <a:cs typeface="Times New Roman" panose="02020603050405020304" pitchFamily="18" charset="0"/>
                      </a:rPr>
                      <m:t>𝜸</m:t>
                    </m:r>
                  </m:oMath>
                </a14:m>
                <a:r>
                  <a:rPr lang="en-US" altLang="zh-CN" sz="2400" b="1" dirty="0">
                    <a:latin typeface="Times New Roman" panose="02020603050405020304" pitchFamily="18" charset="0"/>
                    <a:cs typeface="Times New Roman" panose="02020603050405020304" pitchFamily="18" charset="0"/>
                  </a:rPr>
                  <a:t> transitions is predominantly polarized, and </a:t>
                </a:r>
                <a:r>
                  <a:rPr lang="en-US" altLang="zh-CN" sz="2400" b="1" dirty="0">
                    <a:solidFill>
                      <a:srgbClr val="0432FF"/>
                    </a:solidFill>
                    <a:latin typeface="Times New Roman" panose="02020603050405020304" pitchFamily="18" charset="0"/>
                    <a:cs typeface="Times New Roman" panose="02020603050405020304" pitchFamily="18" charset="0"/>
                  </a:rPr>
                  <a:t>predominantly left-handed</a:t>
                </a:r>
                <a:r>
                  <a:rPr lang="en-US" altLang="zh-CN" sz="2400" b="1" dirty="0">
                    <a:latin typeface="Times New Roman" panose="02020603050405020304" pitchFamily="18" charset="0"/>
                    <a:cs typeface="Times New Roman" panose="02020603050405020304" pitchFamily="18" charset="0"/>
                  </a:rPr>
                  <a:t>.</a:t>
                </a:r>
              </a:p>
              <a:p>
                <a:pPr marL="380990" indent="-380990">
                  <a:lnSpc>
                    <a:spcPct val="130000"/>
                  </a:lnSpc>
                  <a:buFont typeface="Wingdings" pitchFamily="2" charset="2"/>
                  <a:buChar char="Ø"/>
                </a:pPr>
                <a:r>
                  <a:rPr lang="en-US" altLang="zh-CN" sz="2400" b="1" dirty="0">
                    <a:solidFill>
                      <a:srgbClr val="FF0000"/>
                    </a:solidFill>
                    <a:latin typeface="Times New Roman" panose="02020603050405020304" pitchFamily="18" charset="0"/>
                    <a:cs typeface="Times New Roman" panose="02020603050405020304" pitchFamily="18" charset="0"/>
                  </a:rPr>
                  <a:t>New physics (NP)</a:t>
                </a:r>
                <a:r>
                  <a:rPr lang="en-US" altLang="zh-CN" sz="2400" b="1" dirty="0">
                    <a:latin typeface="Times New Roman" panose="02020603050405020304" pitchFamily="18" charset="0"/>
                    <a:cs typeface="Times New Roman" panose="02020603050405020304" pitchFamily="18" charset="0"/>
                  </a:rPr>
                  <a:t>: an observation of </a:t>
                </a:r>
                <a:r>
                  <a:rPr lang="en-US" altLang="zh-CN" sz="2400" b="1" dirty="0">
                    <a:solidFill>
                      <a:srgbClr val="FF0000"/>
                    </a:solidFill>
                    <a:latin typeface="Times New Roman" panose="02020603050405020304" pitchFamily="18" charset="0"/>
                    <a:cs typeface="Times New Roman" panose="02020603050405020304" pitchFamily="18" charset="0"/>
                  </a:rPr>
                  <a:t>right-handed photon helicity </a:t>
                </a:r>
                <a:r>
                  <a:rPr lang="en-US" altLang="zh-CN" sz="2400" b="1" dirty="0">
                    <a:latin typeface="Times New Roman" panose="02020603050405020304" pitchFamily="18" charset="0"/>
                    <a:cs typeface="Times New Roman" panose="02020603050405020304" pitchFamily="18" charset="0"/>
                  </a:rPr>
                  <a:t>in </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𝒃</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𝒔</m:t>
                    </m:r>
                    <m:r>
                      <a:rPr lang="en-US" altLang="zh-CN" sz="2400" b="1" i="1">
                        <a:latin typeface="Cambria Math" panose="02040503050406030204" pitchFamily="18" charset="0"/>
                        <a:cs typeface="Times New Roman" panose="02020603050405020304" pitchFamily="18" charset="0"/>
                      </a:rPr>
                      <m:t> </m:t>
                    </m:r>
                    <m:r>
                      <a:rPr lang="en-US" altLang="zh-CN" sz="2400" b="1" i="1">
                        <a:solidFill>
                          <a:srgbClr val="FF0000"/>
                        </a:solidFill>
                        <a:latin typeface="Cambria Math" panose="02040503050406030204" pitchFamily="18" charset="0"/>
                        <a:cs typeface="Times New Roman" panose="02020603050405020304" pitchFamily="18" charset="0"/>
                      </a:rPr>
                      <m:t>𝜸</m:t>
                    </m:r>
                  </m:oMath>
                </a14:m>
                <a:r>
                  <a:rPr lang="en-US" altLang="zh-CN" sz="2400" b="1" dirty="0">
                    <a:latin typeface="Times New Roman" panose="02020603050405020304" pitchFamily="18" charset="0"/>
                    <a:cs typeface="Times New Roman" panose="02020603050405020304" pitchFamily="18" charset="0"/>
                  </a:rPr>
                  <a:t> transitions would be a clear indication for NP.</a:t>
                </a:r>
              </a:p>
            </p:txBody>
          </p:sp>
        </mc:Choice>
        <mc:Fallback xmlns="">
          <p:sp>
            <p:nvSpPr>
              <p:cNvPr id="5" name="文本框 4">
                <a:extLst>
                  <a:ext uri="{FF2B5EF4-FFF2-40B4-BE49-F238E27FC236}">
                    <a16:creationId xmlns:a16="http://schemas.microsoft.com/office/drawing/2014/main" id="{2892357E-CAE4-9313-E3B3-203BC4E761F8}"/>
                  </a:ext>
                </a:extLst>
              </p:cNvPr>
              <p:cNvSpPr txBox="1">
                <a:spLocks noRot="1" noChangeAspect="1" noMove="1" noResize="1" noEditPoints="1" noAdjustHandles="1" noChangeArrowheads="1" noChangeShapeType="1" noTextEdit="1"/>
              </p:cNvSpPr>
              <p:nvPr/>
            </p:nvSpPr>
            <p:spPr>
              <a:xfrm>
                <a:off x="78573" y="684326"/>
                <a:ext cx="12113427" cy="1964961"/>
              </a:xfrm>
              <a:prstGeom prst="rect">
                <a:avLst/>
              </a:prstGeom>
              <a:blipFill>
                <a:blip r:embed="rId4"/>
                <a:stretch>
                  <a:fillRect l="-733" r="-209" b="-64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8081FAF6-4E3A-B79F-103D-FCA41E7F82C8}"/>
                  </a:ext>
                </a:extLst>
              </p:cNvPr>
              <p:cNvSpPr txBox="1"/>
              <p:nvPr/>
            </p:nvSpPr>
            <p:spPr>
              <a:xfrm>
                <a:off x="185767" y="2814322"/>
                <a:ext cx="5315712" cy="860941"/>
              </a:xfrm>
              <a:prstGeom prst="rect">
                <a:avLst/>
              </a:prstGeom>
              <a:noFill/>
            </p:spPr>
            <p:txBody>
              <a:bodyPr wrap="square">
                <a:spAutoFit/>
              </a:bodyPr>
              <a:lstStyle/>
              <a:p>
                <a:pPr marL="285744" indent="-285744">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The photon polarization parameter </a:t>
                </a:r>
                <a14:m>
                  <m:oMath xmlns:m="http://schemas.openxmlformats.org/officeDocument/2006/math">
                    <m:r>
                      <a:rPr lang="en-US" altLang="zh-CN" sz="2400" b="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𝝀</m:t>
                        </m:r>
                      </m:e>
                      <m:sub>
                        <m:r>
                          <a:rPr lang="en-US" altLang="zh-CN" sz="2400" b="1" i="1">
                            <a:latin typeface="Cambria Math" panose="02040503050406030204" pitchFamily="18" charset="0"/>
                            <a:cs typeface="Times New Roman" panose="02020603050405020304" pitchFamily="18" charset="0"/>
                          </a:rPr>
                          <m:t>𝜸</m:t>
                        </m:r>
                      </m:sub>
                    </m:sSub>
                    <m:r>
                      <a:rPr lang="en-US" altLang="zh-CN" sz="2400" b="1" i="1">
                        <a:latin typeface="Cambria Math" panose="02040503050406030204" pitchFamily="18" charset="0"/>
                        <a:cs typeface="Times New Roman" panose="02020603050405020304" pitchFamily="18" charset="0"/>
                      </a:rPr>
                      <m:t>)</m:t>
                    </m:r>
                  </m:oMath>
                </a14:m>
                <a:r>
                  <a:rPr lang="en-US" altLang="zh-CN" sz="2400" b="1" dirty="0">
                    <a:latin typeface="Times New Roman" panose="02020603050405020304" pitchFamily="18" charset="0"/>
                    <a:cs typeface="Times New Roman" panose="02020603050405020304" pitchFamily="18" charset="0"/>
                  </a:rPr>
                  <a:t> in </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𝑩</m:t>
                    </m:r>
                    <m:r>
                      <a:rPr lang="en-US" altLang="zh-CN" sz="2400" b="1" i="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𝑲</m:t>
                        </m:r>
                      </m:e>
                      <m:sub>
                        <m:r>
                          <a:rPr lang="en-US" altLang="zh-CN" sz="2400" b="1" i="1">
                            <a:latin typeface="Cambria Math" panose="02040503050406030204" pitchFamily="18" charset="0"/>
                            <a:cs typeface="Times New Roman" panose="02020603050405020304" pitchFamily="18" charset="0"/>
                          </a:rPr>
                          <m:t>𝟏</m:t>
                        </m:r>
                      </m:sub>
                    </m:sSub>
                    <m:r>
                      <a:rPr lang="en-US" altLang="zh-CN" sz="2400" b="1" i="1">
                        <a:latin typeface="Cambria Math" panose="02040503050406030204" pitchFamily="18" charset="0"/>
                        <a:cs typeface="Times New Roman" panose="02020603050405020304" pitchFamily="18" charset="0"/>
                      </a:rPr>
                      <m:t> </m:t>
                    </m:r>
                    <m:r>
                      <a:rPr lang="en-US" altLang="zh-CN" sz="2400" b="1" i="1">
                        <a:latin typeface="Cambria Math" panose="02040503050406030204" pitchFamily="18" charset="0"/>
                        <a:cs typeface="Times New Roman" panose="02020603050405020304" pitchFamily="18" charset="0"/>
                      </a:rPr>
                      <m:t>𝜸</m:t>
                    </m:r>
                    <m:r>
                      <a:rPr lang="en-US" altLang="zh-CN" sz="2400" b="1" i="1">
                        <a:latin typeface="Cambria Math" panose="02040503050406030204" pitchFamily="18" charset="0"/>
                        <a:cs typeface="Times New Roman" panose="02020603050405020304" pitchFamily="18" charset="0"/>
                      </a:rPr>
                      <m:t> </m:t>
                    </m:r>
                  </m:oMath>
                </a14:m>
                <a:r>
                  <a:rPr lang="en-US" altLang="zh-CN" sz="2400" b="1" dirty="0">
                    <a:latin typeface="Times New Roman" panose="02020603050405020304" pitchFamily="18" charset="0"/>
                    <a:cs typeface="Times New Roman" panose="02020603050405020304" pitchFamily="18" charset="0"/>
                  </a:rPr>
                  <a:t>[1]:  </a:t>
                </a:r>
                <a:endParaRPr lang="zh-CN" altLang="en-US" sz="2400" dirty="0"/>
              </a:p>
            </p:txBody>
          </p:sp>
        </mc:Choice>
        <mc:Fallback xmlns="">
          <p:sp>
            <p:nvSpPr>
              <p:cNvPr id="6" name="文本框 5">
                <a:extLst>
                  <a:ext uri="{FF2B5EF4-FFF2-40B4-BE49-F238E27FC236}">
                    <a16:creationId xmlns:a16="http://schemas.microsoft.com/office/drawing/2014/main" id="{8081FAF6-4E3A-B79F-103D-FCA41E7F82C8}"/>
                  </a:ext>
                </a:extLst>
              </p:cNvPr>
              <p:cNvSpPr txBox="1">
                <a:spLocks noRot="1" noChangeAspect="1" noMove="1" noResize="1" noEditPoints="1" noAdjustHandles="1" noChangeArrowheads="1" noChangeShapeType="1" noTextEdit="1"/>
              </p:cNvSpPr>
              <p:nvPr/>
            </p:nvSpPr>
            <p:spPr>
              <a:xfrm>
                <a:off x="185767" y="2814322"/>
                <a:ext cx="5315712" cy="860941"/>
              </a:xfrm>
              <a:prstGeom prst="rect">
                <a:avLst/>
              </a:prstGeom>
              <a:blipFill>
                <a:blip r:embed="rId5"/>
                <a:stretch>
                  <a:fillRect l="-1432" t="-5797" b="-13043"/>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F7249096-EFD4-BEEB-7CA9-BD66FA48ED1D}"/>
              </a:ext>
            </a:extLst>
          </p:cNvPr>
          <p:cNvSpPr txBox="1"/>
          <p:nvPr/>
        </p:nvSpPr>
        <p:spPr>
          <a:xfrm>
            <a:off x="-10969" y="6261915"/>
            <a:ext cx="6700839" cy="523220"/>
          </a:xfrm>
          <a:prstGeom prst="rect">
            <a:avLst/>
          </a:prstGeom>
          <a:noFill/>
        </p:spPr>
        <p:txBody>
          <a:bodyPr wrap="square">
            <a:spAutoFit/>
          </a:bodyPr>
          <a:lstStyle/>
          <a:p>
            <a:r>
              <a:rPr lang="en-US" altLang="zh-CN" sz="1400" b="1" dirty="0">
                <a:latin typeface="Times New Roman" panose="02020603050405020304" pitchFamily="18" charset="0"/>
                <a:cs typeface="Times New Roman" panose="02020603050405020304" pitchFamily="18" charset="0"/>
              </a:rPr>
              <a:t>[1] M. </a:t>
            </a:r>
            <a:r>
              <a:rPr lang="en-US" altLang="zh-CN" sz="1400" b="1" dirty="0" err="1">
                <a:latin typeface="Times New Roman" panose="02020603050405020304" pitchFamily="18" charset="0"/>
                <a:cs typeface="Times New Roman" panose="02020603050405020304" pitchFamily="18" charset="0"/>
              </a:rPr>
              <a:t>Gronau</a:t>
            </a:r>
            <a:r>
              <a:rPr lang="en-US" altLang="zh-CN" sz="1400" b="1" dirty="0">
                <a:latin typeface="Times New Roman" panose="02020603050405020304" pitchFamily="18" charset="0"/>
                <a:cs typeface="Times New Roman" panose="02020603050405020304" pitchFamily="18" charset="0"/>
              </a:rPr>
              <a:t> and D. </a:t>
            </a:r>
            <a:r>
              <a:rPr lang="en-US" altLang="zh-CN" sz="1400" b="1" dirty="0" err="1">
                <a:latin typeface="Times New Roman" panose="02020603050405020304" pitchFamily="18" charset="0"/>
                <a:cs typeface="Times New Roman" panose="02020603050405020304" pitchFamily="18" charset="0"/>
              </a:rPr>
              <a:t>Pirjol</a:t>
            </a:r>
            <a:r>
              <a:rPr lang="en-US" altLang="zh-CN" sz="1400" b="1" dirty="0">
                <a:latin typeface="Times New Roman" panose="02020603050405020304" pitchFamily="18" charset="0"/>
                <a:cs typeface="Times New Roman" panose="02020603050405020304" pitchFamily="18" charset="0"/>
              </a:rPr>
              <a:t>, Phys. Rev. D 66, 054008 (2002).</a:t>
            </a:r>
          </a:p>
          <a:p>
            <a:r>
              <a:rPr lang="en-US" altLang="zh-CN" sz="1400" b="1" dirty="0">
                <a:latin typeface="Times New Roman" panose="02020603050405020304" pitchFamily="18" charset="0"/>
                <a:cs typeface="Times New Roman" panose="02020603050405020304" pitchFamily="18" charset="0"/>
              </a:rPr>
              <a:t>[2] W. Wang, F. S. Yu, and Z. X. Zhao, Phys. Rev. Lett. 125, 051802 (2020).</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231CF37-6DA2-CDB2-4E2A-573AE4B6D297}"/>
                  </a:ext>
                </a:extLst>
              </p:cNvPr>
              <p:cNvSpPr txBox="1"/>
              <p:nvPr/>
            </p:nvSpPr>
            <p:spPr>
              <a:xfrm>
                <a:off x="185767" y="3871818"/>
                <a:ext cx="3917248" cy="9037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𝝀</m:t>
                          </m:r>
                        </m:e>
                        <m:sub>
                          <m:r>
                            <a:rPr lang="en-US" altLang="zh-CN" sz="2400" b="1" i="1">
                              <a:latin typeface="Cambria Math" panose="02040503050406030204" pitchFamily="18" charset="0"/>
                              <a:cs typeface="Times New Roman" panose="02020603050405020304" pitchFamily="18" charset="0"/>
                            </a:rPr>
                            <m:t>𝜸</m:t>
                          </m:r>
                        </m:sub>
                      </m:sSub>
                      <m:r>
                        <a:rPr lang="en-US" altLang="zh-CN" sz="2400" b="1" i="1">
                          <a:latin typeface="Cambria Math" panose="02040503050406030204" pitchFamily="18" charset="0"/>
                          <a:cs typeface="Times New Roman" panose="02020603050405020304" pitchFamily="18" charset="0"/>
                        </a:rPr>
                        <m:t>=</m:t>
                      </m:r>
                      <m:f>
                        <m:fPr>
                          <m:ctrlPr>
                            <a:rPr lang="en-US" altLang="zh-CN" sz="2400" b="1" i="1">
                              <a:latin typeface="Cambria Math" panose="02040503050406030204" pitchFamily="18" charset="0"/>
                              <a:cs typeface="Times New Roman" panose="02020603050405020304" pitchFamily="18" charset="0"/>
                            </a:rPr>
                          </m:ctrlPr>
                        </m:fPr>
                        <m:num>
                          <m:sSup>
                            <m:sSupPr>
                              <m:ctrlPr>
                                <a:rPr lang="en-US" altLang="zh-CN" sz="2400" b="1" i="1">
                                  <a:latin typeface="Cambria Math" panose="02040503050406030204" pitchFamily="18" charset="0"/>
                                  <a:cs typeface="Times New Roman" panose="02020603050405020304" pitchFamily="18" charset="0"/>
                                </a:rPr>
                              </m:ctrlPr>
                            </m:sSupPr>
                            <m:e>
                              <m:d>
                                <m:dPr>
                                  <m:begChr m:val="|"/>
                                  <m:endChr m:val="|"/>
                                  <m:ctrlPr>
                                    <a:rPr lang="en-US" altLang="zh-CN" sz="2400" b="1" i="1">
                                      <a:latin typeface="Cambria Math" panose="02040503050406030204" pitchFamily="18" charset="0"/>
                                      <a:cs typeface="Times New Roman" panose="02020603050405020304" pitchFamily="18" charset="0"/>
                                    </a:rPr>
                                  </m:ctrlPr>
                                </m:dPr>
                                <m:e>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𝑪</m:t>
                                      </m:r>
                                    </m:e>
                                    <m:sub>
                                      <m:r>
                                        <a:rPr lang="en-US" altLang="zh-CN" sz="2400" b="1" i="1">
                                          <a:latin typeface="Cambria Math" panose="02040503050406030204" pitchFamily="18" charset="0"/>
                                          <a:cs typeface="Times New Roman" panose="02020603050405020304" pitchFamily="18" charset="0"/>
                                        </a:rPr>
                                        <m:t>𝟕</m:t>
                                      </m:r>
                                      <m:r>
                                        <a:rPr lang="en-US" altLang="zh-CN" sz="2400" b="1" i="1">
                                          <a:latin typeface="Cambria Math" panose="02040503050406030204" pitchFamily="18" charset="0"/>
                                          <a:cs typeface="Times New Roman" panose="02020603050405020304" pitchFamily="18" charset="0"/>
                                        </a:rPr>
                                        <m:t>𝑹</m:t>
                                      </m:r>
                                    </m:sub>
                                  </m:sSub>
                                </m:e>
                              </m:d>
                            </m:e>
                            <m:sup>
                              <m:r>
                                <a:rPr lang="en-US" altLang="zh-CN" sz="2400" b="1" i="1">
                                  <a:latin typeface="Cambria Math" panose="02040503050406030204" pitchFamily="18" charset="0"/>
                                  <a:cs typeface="Times New Roman" panose="02020603050405020304" pitchFamily="18" charset="0"/>
                                </a:rPr>
                                <m:t>𝟐</m:t>
                              </m:r>
                            </m:sup>
                          </m:sSup>
                          <m:r>
                            <a:rPr lang="en-US" altLang="zh-CN" sz="2400" b="1" i="1">
                              <a:latin typeface="Cambria Math" panose="02040503050406030204" pitchFamily="18" charset="0"/>
                              <a:cs typeface="Times New Roman" panose="02020603050405020304" pitchFamily="18" charset="0"/>
                            </a:rPr>
                            <m:t> −</m:t>
                          </m:r>
                          <m:sSup>
                            <m:sSupPr>
                              <m:ctrlPr>
                                <a:rPr lang="en-US" altLang="zh-CN" sz="2400" b="1" i="1">
                                  <a:latin typeface="Cambria Math" panose="02040503050406030204" pitchFamily="18" charset="0"/>
                                  <a:cs typeface="Times New Roman" panose="02020603050405020304" pitchFamily="18" charset="0"/>
                                </a:rPr>
                              </m:ctrlPr>
                            </m:sSupPr>
                            <m:e>
                              <m:d>
                                <m:dPr>
                                  <m:begChr m:val="|"/>
                                  <m:endChr m:val="|"/>
                                  <m:ctrlPr>
                                    <a:rPr lang="en-US" altLang="zh-CN" sz="2400" b="1" i="1">
                                      <a:latin typeface="Cambria Math" panose="02040503050406030204" pitchFamily="18" charset="0"/>
                                      <a:cs typeface="Times New Roman" panose="02020603050405020304" pitchFamily="18" charset="0"/>
                                    </a:rPr>
                                  </m:ctrlPr>
                                </m:dPr>
                                <m:e>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𝑪</m:t>
                                      </m:r>
                                    </m:e>
                                    <m:sub>
                                      <m:r>
                                        <a:rPr lang="en-US" altLang="zh-CN" sz="2400" b="1" i="1">
                                          <a:latin typeface="Cambria Math" panose="02040503050406030204" pitchFamily="18" charset="0"/>
                                          <a:cs typeface="Times New Roman" panose="02020603050405020304" pitchFamily="18" charset="0"/>
                                        </a:rPr>
                                        <m:t>𝟕</m:t>
                                      </m:r>
                                      <m:r>
                                        <a:rPr lang="en-US" altLang="zh-CN" sz="2400" b="1" i="1">
                                          <a:latin typeface="Cambria Math" panose="02040503050406030204" pitchFamily="18" charset="0"/>
                                          <a:cs typeface="Times New Roman" panose="02020603050405020304" pitchFamily="18" charset="0"/>
                                        </a:rPr>
                                        <m:t>𝑳</m:t>
                                      </m:r>
                                    </m:sub>
                                  </m:sSub>
                                </m:e>
                              </m:d>
                            </m:e>
                            <m:sup>
                              <m:r>
                                <a:rPr lang="en-US" altLang="zh-CN" sz="2400" b="1" i="1">
                                  <a:latin typeface="Cambria Math" panose="02040503050406030204" pitchFamily="18" charset="0"/>
                                  <a:cs typeface="Times New Roman" panose="02020603050405020304" pitchFamily="18" charset="0"/>
                                </a:rPr>
                                <m:t>𝟐</m:t>
                              </m:r>
                            </m:sup>
                          </m:sSup>
                        </m:num>
                        <m:den>
                          <m:sSup>
                            <m:sSupPr>
                              <m:ctrlPr>
                                <a:rPr lang="en-US" altLang="zh-CN" sz="2400" b="1" i="1">
                                  <a:latin typeface="Cambria Math" panose="02040503050406030204" pitchFamily="18" charset="0"/>
                                  <a:cs typeface="Times New Roman" panose="02020603050405020304" pitchFamily="18" charset="0"/>
                                </a:rPr>
                              </m:ctrlPr>
                            </m:sSupPr>
                            <m:e>
                              <m:d>
                                <m:dPr>
                                  <m:begChr m:val="|"/>
                                  <m:endChr m:val="|"/>
                                  <m:ctrlPr>
                                    <a:rPr lang="en-US" altLang="zh-CN" sz="2400" b="1" i="1">
                                      <a:latin typeface="Cambria Math" panose="02040503050406030204" pitchFamily="18" charset="0"/>
                                      <a:cs typeface="Times New Roman" panose="02020603050405020304" pitchFamily="18" charset="0"/>
                                    </a:rPr>
                                  </m:ctrlPr>
                                </m:dPr>
                                <m:e>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𝑪</m:t>
                                      </m:r>
                                    </m:e>
                                    <m:sub>
                                      <m:r>
                                        <a:rPr lang="en-US" altLang="zh-CN" sz="2400" b="1" i="1">
                                          <a:latin typeface="Cambria Math" panose="02040503050406030204" pitchFamily="18" charset="0"/>
                                          <a:cs typeface="Times New Roman" panose="02020603050405020304" pitchFamily="18" charset="0"/>
                                        </a:rPr>
                                        <m:t>𝟕</m:t>
                                      </m:r>
                                      <m:r>
                                        <a:rPr lang="en-US" altLang="zh-CN" sz="2400" b="1" i="1">
                                          <a:latin typeface="Cambria Math" panose="02040503050406030204" pitchFamily="18" charset="0"/>
                                          <a:cs typeface="Times New Roman" panose="02020603050405020304" pitchFamily="18" charset="0"/>
                                        </a:rPr>
                                        <m:t>𝑹</m:t>
                                      </m:r>
                                    </m:sub>
                                  </m:sSub>
                                </m:e>
                              </m:d>
                            </m:e>
                            <m:sup>
                              <m:r>
                                <a:rPr lang="en-US" altLang="zh-CN" sz="2400" b="1" i="1">
                                  <a:latin typeface="Cambria Math" panose="02040503050406030204" pitchFamily="18" charset="0"/>
                                  <a:cs typeface="Times New Roman" panose="02020603050405020304" pitchFamily="18" charset="0"/>
                                </a:rPr>
                                <m:t>𝟐</m:t>
                              </m:r>
                            </m:sup>
                          </m:sSup>
                          <m:r>
                            <a:rPr lang="en-US" altLang="zh-CN" sz="2400" b="1" i="1">
                              <a:latin typeface="Cambria Math" panose="02040503050406030204" pitchFamily="18" charset="0"/>
                              <a:cs typeface="Times New Roman" panose="02020603050405020304" pitchFamily="18" charset="0"/>
                            </a:rPr>
                            <m:t>+</m:t>
                          </m:r>
                          <m:sSup>
                            <m:sSupPr>
                              <m:ctrlPr>
                                <a:rPr lang="en-US" altLang="zh-CN" sz="2400" b="1" i="1">
                                  <a:latin typeface="Cambria Math" panose="02040503050406030204" pitchFamily="18" charset="0"/>
                                  <a:cs typeface="Times New Roman" panose="02020603050405020304" pitchFamily="18" charset="0"/>
                                </a:rPr>
                              </m:ctrlPr>
                            </m:sSupPr>
                            <m:e>
                              <m:d>
                                <m:dPr>
                                  <m:begChr m:val="|"/>
                                  <m:endChr m:val="|"/>
                                  <m:ctrlPr>
                                    <a:rPr lang="en-US" altLang="zh-CN" sz="2400" b="1" i="1">
                                      <a:latin typeface="Cambria Math" panose="02040503050406030204" pitchFamily="18" charset="0"/>
                                      <a:cs typeface="Times New Roman" panose="02020603050405020304" pitchFamily="18" charset="0"/>
                                    </a:rPr>
                                  </m:ctrlPr>
                                </m:dPr>
                                <m:e>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𝑪</m:t>
                                      </m:r>
                                    </m:e>
                                    <m:sub>
                                      <m:r>
                                        <a:rPr lang="en-US" altLang="zh-CN" sz="2400" b="1" i="1">
                                          <a:latin typeface="Cambria Math" panose="02040503050406030204" pitchFamily="18" charset="0"/>
                                          <a:cs typeface="Times New Roman" panose="02020603050405020304" pitchFamily="18" charset="0"/>
                                        </a:rPr>
                                        <m:t>𝟕</m:t>
                                      </m:r>
                                      <m:r>
                                        <a:rPr lang="en-US" altLang="zh-CN" sz="2400" b="1" i="1">
                                          <a:latin typeface="Cambria Math" panose="02040503050406030204" pitchFamily="18" charset="0"/>
                                          <a:cs typeface="Times New Roman" panose="02020603050405020304" pitchFamily="18" charset="0"/>
                                        </a:rPr>
                                        <m:t>𝑳</m:t>
                                      </m:r>
                                    </m:sub>
                                  </m:sSub>
                                </m:e>
                              </m:d>
                            </m:e>
                            <m:sup>
                              <m:r>
                                <a:rPr lang="en-US" altLang="zh-CN" sz="2400" b="1" i="1">
                                  <a:latin typeface="Cambria Math" panose="02040503050406030204" pitchFamily="18" charset="0"/>
                                  <a:cs typeface="Times New Roman" panose="02020603050405020304" pitchFamily="18" charset="0"/>
                                </a:rPr>
                                <m:t>𝟐</m:t>
                              </m:r>
                            </m:sup>
                          </m:sSup>
                        </m:den>
                      </m:f>
                    </m:oMath>
                  </m:oMathPara>
                </a14:m>
                <a:endParaRPr lang="zh-CN" altLang="en-US" sz="2400" dirty="0"/>
              </a:p>
            </p:txBody>
          </p:sp>
        </mc:Choice>
        <mc:Fallback xmlns="">
          <p:sp>
            <p:nvSpPr>
              <p:cNvPr id="8" name="文本框 7">
                <a:extLst>
                  <a:ext uri="{FF2B5EF4-FFF2-40B4-BE49-F238E27FC236}">
                    <a16:creationId xmlns:a16="http://schemas.microsoft.com/office/drawing/2014/main" id="{B231CF37-6DA2-CDB2-4E2A-573AE4B6D297}"/>
                  </a:ext>
                </a:extLst>
              </p:cNvPr>
              <p:cNvSpPr txBox="1">
                <a:spLocks noRot="1" noChangeAspect="1" noMove="1" noResize="1" noEditPoints="1" noAdjustHandles="1" noChangeArrowheads="1" noChangeShapeType="1" noTextEdit="1"/>
              </p:cNvSpPr>
              <p:nvPr/>
            </p:nvSpPr>
            <p:spPr>
              <a:xfrm>
                <a:off x="185767" y="3871818"/>
                <a:ext cx="3917248" cy="903709"/>
              </a:xfrm>
              <a:prstGeom prst="rect">
                <a:avLst/>
              </a:prstGeom>
              <a:blipFill>
                <a:blip r:embed="rId6"/>
                <a:stretch>
                  <a:fillRect b="-2778"/>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6585F091-48ED-090B-04EF-A9F967F5C7DF}"/>
              </a:ext>
            </a:extLst>
          </p:cNvPr>
          <p:cNvSpPr txBox="1"/>
          <p:nvPr/>
        </p:nvSpPr>
        <p:spPr>
          <a:xfrm>
            <a:off x="3316473" y="3540609"/>
            <a:ext cx="2443937" cy="379656"/>
          </a:xfrm>
          <a:prstGeom prst="rect">
            <a:avLst/>
          </a:prstGeom>
          <a:noFill/>
        </p:spPr>
        <p:txBody>
          <a:bodyPr wrap="square">
            <a:spAutoFit/>
          </a:bodyPr>
          <a:lstStyle/>
          <a:p>
            <a:r>
              <a:rPr lang="en-US" altLang="zh-CN" sz="1867" b="1" dirty="0">
                <a:latin typeface="Times New Roman" panose="02020603050405020304" pitchFamily="18" charset="0"/>
                <a:cs typeface="Times New Roman" panose="02020603050405020304" pitchFamily="18" charset="0"/>
              </a:rPr>
              <a:t>Wilson coefficients</a:t>
            </a:r>
            <a:endParaRPr lang="zh-CN" altLang="en-US" sz="1867"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69E1FE45-5F9E-3AB0-A69B-A34BF5B358D2}"/>
                  </a:ext>
                </a:extLst>
              </p:cNvPr>
              <p:cNvSpPr txBox="1"/>
              <p:nvPr/>
            </p:nvSpPr>
            <p:spPr>
              <a:xfrm>
                <a:off x="5661512" y="3839463"/>
                <a:ext cx="2332061" cy="8669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𝝀</m:t>
                          </m:r>
                        </m:e>
                        <m:sub>
                          <m:r>
                            <a:rPr lang="en-US" altLang="zh-CN" sz="2400" b="1" i="1">
                              <a:latin typeface="Cambria Math" panose="02040503050406030204" pitchFamily="18" charset="0"/>
                              <a:cs typeface="Times New Roman" panose="02020603050405020304" pitchFamily="18" charset="0"/>
                            </a:rPr>
                            <m:t>𝜸</m:t>
                          </m:r>
                        </m:sub>
                      </m:sSub>
                      <m:r>
                        <a:rPr lang="en-US" altLang="zh-CN" sz="2400" b="1" i="1">
                          <a:latin typeface="Cambria Math" panose="02040503050406030204" pitchFamily="18" charset="0"/>
                          <a:cs typeface="Times New Roman" panose="02020603050405020304" pitchFamily="18" charset="0"/>
                        </a:rPr>
                        <m:t>=</m:t>
                      </m:r>
                      <m:f>
                        <m:fPr>
                          <m:ctrlPr>
                            <a:rPr lang="en-US" altLang="zh-CN" sz="2400" b="1" i="1">
                              <a:latin typeface="Cambria Math" panose="02040503050406030204" pitchFamily="18" charset="0"/>
                              <a:cs typeface="Times New Roman" panose="02020603050405020304" pitchFamily="18" charset="0"/>
                            </a:rPr>
                          </m:ctrlPr>
                        </m:fPr>
                        <m:num>
                          <m:r>
                            <a:rPr lang="en-US" altLang="zh-CN" sz="2400" b="1" i="1">
                              <a:latin typeface="Cambria Math" panose="02040503050406030204" pitchFamily="18" charset="0"/>
                              <a:cs typeface="Times New Roman" panose="02020603050405020304" pitchFamily="18" charset="0"/>
                            </a:rPr>
                            <m:t>𝟒</m:t>
                          </m:r>
                          <m:r>
                            <a:rPr lang="en-US" altLang="zh-CN" sz="2400" b="1" i="1">
                              <a:latin typeface="Cambria Math" panose="02040503050406030204" pitchFamily="18" charset="0"/>
                              <a:cs typeface="Times New Roman" panose="02020603050405020304" pitchFamily="18" charset="0"/>
                            </a:rPr>
                            <m:t> </m:t>
                          </m:r>
                          <m:sSub>
                            <m:sSubPr>
                              <m:ctrlPr>
                                <a:rPr lang="en-US" altLang="zh-CN" sz="2400" b="1" i="1">
                                  <a:solidFill>
                                    <a:srgbClr val="FF40FF"/>
                                  </a:solidFill>
                                  <a:latin typeface="Cambria Math" panose="02040503050406030204" pitchFamily="18" charset="0"/>
                                  <a:cs typeface="Times New Roman" panose="02020603050405020304" pitchFamily="18" charset="0"/>
                                </a:rPr>
                              </m:ctrlPr>
                            </m:sSubPr>
                            <m:e>
                              <m:r>
                                <a:rPr lang="en-US" altLang="zh-CN" sz="2400" b="1" i="1">
                                  <a:solidFill>
                                    <a:srgbClr val="FF40FF"/>
                                  </a:solidFill>
                                  <a:latin typeface="Cambria Math" panose="02040503050406030204" pitchFamily="18" charset="0"/>
                                  <a:cs typeface="Times New Roman" panose="02020603050405020304" pitchFamily="18" charset="0"/>
                                </a:rPr>
                                <m:t>𝑨</m:t>
                              </m:r>
                            </m:e>
                            <m:sub>
                              <m:r>
                                <a:rPr lang="en-US" altLang="zh-CN" sz="2400" b="1">
                                  <a:solidFill>
                                    <a:srgbClr val="FF40FF"/>
                                  </a:solidFill>
                                  <a:latin typeface="Cambria Math" panose="02040503050406030204" pitchFamily="18" charset="0"/>
                                  <a:cs typeface="Times New Roman" panose="02020603050405020304" pitchFamily="18" charset="0"/>
                                </a:rPr>
                                <m:t>𝐔𝐃</m:t>
                              </m:r>
                            </m:sub>
                          </m:sSub>
                        </m:num>
                        <m:den>
                          <m:r>
                            <a:rPr lang="en-US" altLang="zh-CN" sz="2400" b="1" i="1">
                              <a:latin typeface="Cambria Math" panose="02040503050406030204" pitchFamily="18" charset="0"/>
                              <a:cs typeface="Times New Roman" panose="02020603050405020304" pitchFamily="18" charset="0"/>
                            </a:rPr>
                            <m:t>𝟑</m:t>
                          </m:r>
                          <m:r>
                            <a:rPr lang="en-US" altLang="zh-CN" sz="2400" b="1" i="1">
                              <a:latin typeface="Cambria Math" panose="02040503050406030204" pitchFamily="18" charset="0"/>
                              <a:cs typeface="Times New Roman" panose="02020603050405020304" pitchFamily="18" charset="0"/>
                            </a:rPr>
                            <m:t> </m:t>
                          </m:r>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𝑨</m:t>
                              </m:r>
                            </m:e>
                            <m:sub>
                              <m:r>
                                <a:rPr lang="en-US" altLang="zh-CN" sz="2400" b="1">
                                  <a:solidFill>
                                    <a:srgbClr val="0432FF"/>
                                  </a:solidFill>
                                  <a:latin typeface="Cambria Math" panose="02040503050406030204" pitchFamily="18" charset="0"/>
                                  <a:cs typeface="Times New Roman" panose="02020603050405020304" pitchFamily="18" charset="0"/>
                                </a:rPr>
                                <m:t>𝐔𝐃</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den>
                      </m:f>
                      <m:r>
                        <a:rPr lang="en-US" altLang="zh-CN" sz="2400" b="1" i="1">
                          <a:latin typeface="Cambria Math" panose="02040503050406030204" pitchFamily="18" charset="0"/>
                          <a:cs typeface="Times New Roman" panose="02020603050405020304" pitchFamily="18" charset="0"/>
                        </a:rPr>
                        <m:t> </m:t>
                      </m:r>
                    </m:oMath>
                  </m:oMathPara>
                </a14:m>
                <a:endParaRPr lang="zh-CN" altLang="en-US" sz="2400" dirty="0"/>
              </a:p>
            </p:txBody>
          </p:sp>
        </mc:Choice>
        <mc:Fallback xmlns="">
          <p:sp>
            <p:nvSpPr>
              <p:cNvPr id="10" name="文本框 9">
                <a:extLst>
                  <a:ext uri="{FF2B5EF4-FFF2-40B4-BE49-F238E27FC236}">
                    <a16:creationId xmlns:a16="http://schemas.microsoft.com/office/drawing/2014/main" id="{69E1FE45-5F9E-3AB0-A69B-A34BF5B358D2}"/>
                  </a:ext>
                </a:extLst>
              </p:cNvPr>
              <p:cNvSpPr txBox="1">
                <a:spLocks noRot="1" noChangeAspect="1" noMove="1" noResize="1" noEditPoints="1" noAdjustHandles="1" noChangeArrowheads="1" noChangeShapeType="1" noTextEdit="1"/>
              </p:cNvSpPr>
              <p:nvPr/>
            </p:nvSpPr>
            <p:spPr>
              <a:xfrm>
                <a:off x="5661512" y="3839463"/>
                <a:ext cx="2332061" cy="866904"/>
              </a:xfrm>
              <a:prstGeom prst="rect">
                <a:avLst/>
              </a:prstGeom>
              <a:blipFill>
                <a:blip r:embed="rId7"/>
                <a:stretch>
                  <a:fillRect t="-2899" b="-10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5EBF16A-144A-1979-3A72-CC9FE4C9569C}"/>
                  </a:ext>
                </a:extLst>
              </p:cNvPr>
              <p:cNvSpPr txBox="1"/>
              <p:nvPr/>
            </p:nvSpPr>
            <p:spPr>
              <a:xfrm>
                <a:off x="7819986" y="3470931"/>
                <a:ext cx="4053897" cy="466218"/>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in </a:t>
                </a:r>
                <a14:m>
                  <m:oMath xmlns:m="http://schemas.openxmlformats.org/officeDocument/2006/math">
                    <m:sSup>
                      <m:sSupPr>
                        <m:ctrlPr>
                          <a:rPr lang="en-US" altLang="zh-CN" sz="2400" b="1" i="1">
                            <a:solidFill>
                              <a:srgbClr val="FF40FF"/>
                            </a:solidFill>
                            <a:latin typeface="Cambria Math" panose="02040503050406030204" pitchFamily="18" charset="0"/>
                            <a:cs typeface="Times New Roman" panose="02020603050405020304" pitchFamily="18" charset="0"/>
                          </a:rPr>
                        </m:ctrlPr>
                      </m:sSupPr>
                      <m:e>
                        <m:r>
                          <a:rPr lang="en-US" altLang="zh-CN" sz="2400" b="1" i="1">
                            <a:solidFill>
                              <a:srgbClr val="FF40FF"/>
                            </a:solidFill>
                            <a:latin typeface="Cambria Math" panose="02040503050406030204" pitchFamily="18" charset="0"/>
                            <a:cs typeface="Times New Roman" panose="02020603050405020304" pitchFamily="18" charset="0"/>
                          </a:rPr>
                          <m:t>𝑩</m:t>
                        </m:r>
                      </m:e>
                      <m:sup>
                        <m:r>
                          <a:rPr lang="en-US" altLang="zh-CN" sz="2400" b="1" i="1">
                            <a:solidFill>
                              <a:srgbClr val="FF40FF"/>
                            </a:solidFill>
                            <a:latin typeface="Cambria Math" panose="02040503050406030204" pitchFamily="18" charset="0"/>
                            <a:cs typeface="Times New Roman" panose="02020603050405020304" pitchFamily="18" charset="0"/>
                          </a:rPr>
                          <m:t>+</m:t>
                        </m:r>
                      </m:sup>
                    </m:sSup>
                    <m:r>
                      <a:rPr lang="en-US" altLang="zh-CN" sz="2400" b="1" i="1">
                        <a:solidFill>
                          <a:srgbClr val="FF40FF"/>
                        </a:solidFill>
                        <a:latin typeface="Cambria Math" panose="02040503050406030204" pitchFamily="18" charset="0"/>
                        <a:cs typeface="Times New Roman" panose="02020603050405020304" pitchFamily="18" charset="0"/>
                      </a:rPr>
                      <m:t>→</m:t>
                    </m:r>
                    <m:sSubSup>
                      <m:sSubSupPr>
                        <m:ctrlPr>
                          <a:rPr lang="en-US" altLang="zh-CN" sz="2400" b="1" i="1">
                            <a:solidFill>
                              <a:srgbClr val="FF40FF"/>
                            </a:solidFill>
                            <a:latin typeface="Cambria Math" panose="02040503050406030204" pitchFamily="18" charset="0"/>
                            <a:cs typeface="Times New Roman" panose="02020603050405020304" pitchFamily="18" charset="0"/>
                          </a:rPr>
                        </m:ctrlPr>
                      </m:sSubSupPr>
                      <m:e>
                        <m:r>
                          <a:rPr lang="en-US" altLang="zh-CN" sz="2400" b="1" i="1">
                            <a:solidFill>
                              <a:srgbClr val="FF40FF"/>
                            </a:solidFill>
                            <a:latin typeface="Cambria Math" panose="02040503050406030204" pitchFamily="18" charset="0"/>
                            <a:cs typeface="Times New Roman" panose="02020603050405020304" pitchFamily="18" charset="0"/>
                          </a:rPr>
                          <m:t>𝑲</m:t>
                        </m:r>
                      </m:e>
                      <m:sub>
                        <m:r>
                          <a:rPr lang="en-US" altLang="zh-CN" sz="2400" b="1" i="1">
                            <a:solidFill>
                              <a:srgbClr val="FF40FF"/>
                            </a:solidFill>
                            <a:latin typeface="Cambria Math" panose="02040503050406030204" pitchFamily="18" charset="0"/>
                            <a:cs typeface="Times New Roman" panose="02020603050405020304" pitchFamily="18" charset="0"/>
                          </a:rPr>
                          <m:t>𝟏</m:t>
                        </m:r>
                      </m:sub>
                      <m:sup>
                        <m:r>
                          <a:rPr lang="en-US" altLang="zh-CN" sz="2400" b="1" i="1">
                            <a:solidFill>
                              <a:srgbClr val="FF40FF"/>
                            </a:solidFill>
                            <a:latin typeface="Cambria Math" panose="02040503050406030204" pitchFamily="18" charset="0"/>
                            <a:cs typeface="Times New Roman" panose="02020603050405020304" pitchFamily="18" charset="0"/>
                          </a:rPr>
                          <m:t>+</m:t>
                        </m:r>
                      </m:sup>
                    </m:sSubSup>
                    <m:r>
                      <a:rPr lang="en-US" altLang="zh-CN" sz="2400" b="1" i="1">
                        <a:solidFill>
                          <a:srgbClr val="FF40FF"/>
                        </a:solidFill>
                        <a:latin typeface="Cambria Math" panose="02040503050406030204" pitchFamily="18" charset="0"/>
                        <a:cs typeface="Times New Roman" panose="02020603050405020304" pitchFamily="18" charset="0"/>
                      </a:rPr>
                      <m:t>(→</m:t>
                    </m:r>
                    <m:sSup>
                      <m:sSupPr>
                        <m:ctrlPr>
                          <a:rPr lang="en-US" altLang="zh-CN" sz="2400" b="1" i="1">
                            <a:solidFill>
                              <a:srgbClr val="FF40FF"/>
                            </a:solidFill>
                            <a:latin typeface="Cambria Math" panose="02040503050406030204" pitchFamily="18" charset="0"/>
                            <a:cs typeface="Times New Roman" panose="02020603050405020304" pitchFamily="18" charset="0"/>
                          </a:rPr>
                        </m:ctrlPr>
                      </m:sSupPr>
                      <m:e>
                        <m:r>
                          <a:rPr lang="en-US" altLang="zh-CN" sz="2400" b="1" i="1">
                            <a:solidFill>
                              <a:srgbClr val="FF40FF"/>
                            </a:solidFill>
                            <a:latin typeface="Cambria Math" panose="02040503050406030204" pitchFamily="18" charset="0"/>
                            <a:cs typeface="Times New Roman" panose="02020603050405020304" pitchFamily="18" charset="0"/>
                          </a:rPr>
                          <m:t>𝑲</m:t>
                        </m:r>
                      </m:e>
                      <m:sup>
                        <m:r>
                          <a:rPr lang="en-US" altLang="zh-CN" sz="2400" b="1" i="1">
                            <a:solidFill>
                              <a:srgbClr val="FF40FF"/>
                            </a:solidFill>
                            <a:latin typeface="Cambria Math" panose="02040503050406030204" pitchFamily="18" charset="0"/>
                            <a:cs typeface="Times New Roman" panose="02020603050405020304" pitchFamily="18" charset="0"/>
                          </a:rPr>
                          <m:t>+</m:t>
                        </m:r>
                      </m:sup>
                    </m:sSup>
                    <m:sSup>
                      <m:sSupPr>
                        <m:ctrlPr>
                          <a:rPr lang="en-US" altLang="zh-CN" sz="2400" b="1" i="1">
                            <a:solidFill>
                              <a:srgbClr val="FF40FF"/>
                            </a:solidFill>
                            <a:latin typeface="Cambria Math" panose="02040503050406030204" pitchFamily="18" charset="0"/>
                            <a:cs typeface="Times New Roman" panose="02020603050405020304" pitchFamily="18" charset="0"/>
                          </a:rPr>
                        </m:ctrlPr>
                      </m:sSupPr>
                      <m:e>
                        <m:r>
                          <a:rPr lang="en-US" altLang="zh-CN" sz="2400" b="1" i="1">
                            <a:solidFill>
                              <a:srgbClr val="FF40FF"/>
                            </a:solidFill>
                            <a:latin typeface="Cambria Math" panose="02040503050406030204" pitchFamily="18" charset="0"/>
                            <a:cs typeface="Times New Roman" panose="02020603050405020304" pitchFamily="18" charset="0"/>
                          </a:rPr>
                          <m:t>𝝅</m:t>
                        </m:r>
                      </m:e>
                      <m:sup>
                        <m:r>
                          <a:rPr lang="en-US" altLang="zh-CN" sz="2400" b="1" i="1">
                            <a:solidFill>
                              <a:srgbClr val="FF40FF"/>
                            </a:solidFill>
                            <a:latin typeface="Cambria Math" panose="02040503050406030204" pitchFamily="18" charset="0"/>
                            <a:cs typeface="Times New Roman" panose="02020603050405020304" pitchFamily="18" charset="0"/>
                          </a:rPr>
                          <m:t>−</m:t>
                        </m:r>
                      </m:sup>
                    </m:sSup>
                    <m:sSup>
                      <m:sSupPr>
                        <m:ctrlPr>
                          <a:rPr lang="en-US" altLang="zh-CN" sz="2400" b="1" i="1">
                            <a:solidFill>
                              <a:srgbClr val="FF40FF"/>
                            </a:solidFill>
                            <a:latin typeface="Cambria Math" panose="02040503050406030204" pitchFamily="18" charset="0"/>
                            <a:cs typeface="Times New Roman" panose="02020603050405020304" pitchFamily="18" charset="0"/>
                          </a:rPr>
                        </m:ctrlPr>
                      </m:sSupPr>
                      <m:e>
                        <m:r>
                          <a:rPr lang="en-US" altLang="zh-CN" sz="2400" b="1" i="1">
                            <a:solidFill>
                              <a:srgbClr val="FF40FF"/>
                            </a:solidFill>
                            <a:latin typeface="Cambria Math" panose="02040503050406030204" pitchFamily="18" charset="0"/>
                            <a:cs typeface="Times New Roman" panose="02020603050405020304" pitchFamily="18" charset="0"/>
                          </a:rPr>
                          <m:t>𝝅</m:t>
                        </m:r>
                      </m:e>
                      <m:sup>
                        <m:r>
                          <a:rPr lang="en-US" altLang="zh-CN" sz="2400" b="1" i="1">
                            <a:solidFill>
                              <a:srgbClr val="FF40FF"/>
                            </a:solidFill>
                            <a:latin typeface="Cambria Math" panose="02040503050406030204" pitchFamily="18" charset="0"/>
                            <a:cs typeface="Times New Roman" panose="02020603050405020304" pitchFamily="18" charset="0"/>
                          </a:rPr>
                          <m:t>+</m:t>
                        </m:r>
                      </m:sup>
                    </m:sSup>
                    <m:r>
                      <a:rPr lang="en-US" altLang="zh-CN" sz="2400" b="1" i="1">
                        <a:solidFill>
                          <a:srgbClr val="FF40FF"/>
                        </a:solidFill>
                        <a:latin typeface="Cambria Math" panose="02040503050406030204" pitchFamily="18" charset="0"/>
                        <a:cs typeface="Times New Roman" panose="02020603050405020304" pitchFamily="18" charset="0"/>
                      </a:rPr>
                      <m:t>) </m:t>
                    </m:r>
                    <m:r>
                      <a:rPr lang="en-US" altLang="zh-CN" sz="2400" b="1" i="1">
                        <a:solidFill>
                          <a:srgbClr val="FF40FF"/>
                        </a:solidFill>
                        <a:latin typeface="Cambria Math" panose="02040503050406030204" pitchFamily="18" charset="0"/>
                        <a:cs typeface="Times New Roman" panose="02020603050405020304" pitchFamily="18" charset="0"/>
                      </a:rPr>
                      <m:t>𝜸</m:t>
                    </m:r>
                  </m:oMath>
                </a14:m>
                <a:r>
                  <a:rPr lang="en-US" altLang="zh-CN" sz="2400" b="1" dirty="0">
                    <a:solidFill>
                      <a:srgbClr val="FF40FF"/>
                    </a:solidFill>
                    <a:latin typeface="Times New Roman" panose="02020603050405020304" pitchFamily="18" charset="0"/>
                    <a:cs typeface="Times New Roman" panose="02020603050405020304" pitchFamily="18" charset="0"/>
                  </a:rPr>
                  <a:t> </a:t>
                </a:r>
                <a:endParaRPr lang="zh-CN" altLang="en-US" sz="2400" dirty="0"/>
              </a:p>
            </p:txBody>
          </p:sp>
        </mc:Choice>
        <mc:Fallback xmlns="">
          <p:sp>
            <p:nvSpPr>
              <p:cNvPr id="11" name="文本框 10">
                <a:extLst>
                  <a:ext uri="{FF2B5EF4-FFF2-40B4-BE49-F238E27FC236}">
                    <a16:creationId xmlns:a16="http://schemas.microsoft.com/office/drawing/2014/main" id="{C5EBF16A-144A-1979-3A72-CC9FE4C9569C}"/>
                  </a:ext>
                </a:extLst>
              </p:cNvPr>
              <p:cNvSpPr txBox="1">
                <a:spLocks noRot="1" noChangeAspect="1" noMove="1" noResize="1" noEditPoints="1" noAdjustHandles="1" noChangeArrowheads="1" noChangeShapeType="1" noTextEdit="1"/>
              </p:cNvSpPr>
              <p:nvPr/>
            </p:nvSpPr>
            <p:spPr>
              <a:xfrm>
                <a:off x="7819986" y="3470931"/>
                <a:ext cx="4053897" cy="466218"/>
              </a:xfrm>
              <a:prstGeom prst="rect">
                <a:avLst/>
              </a:prstGeom>
              <a:blipFill>
                <a:blip r:embed="rId8"/>
                <a:stretch>
                  <a:fillRect l="-2181" t="-10526" b="-26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EE53D59-7AA6-7C81-6D7C-59BB94F96252}"/>
                  </a:ext>
                </a:extLst>
              </p:cNvPr>
              <p:cNvSpPr txBox="1"/>
              <p:nvPr/>
            </p:nvSpPr>
            <p:spPr>
              <a:xfrm>
                <a:off x="7819985" y="4614120"/>
                <a:ext cx="4384304" cy="475002"/>
              </a:xfrm>
              <a:prstGeom prst="rect">
                <a:avLst/>
              </a:prstGeom>
              <a:noFill/>
            </p:spPr>
            <p:txBody>
              <a:bodyPr wrap="square">
                <a:spAutoFit/>
              </a:bodyPr>
              <a:lstStyle/>
              <a:p>
                <a14:m>
                  <m:oMath xmlns:m="http://schemas.openxmlformats.org/officeDocument/2006/math">
                    <m:r>
                      <a:rPr lang="en-US" altLang="zh-CN" sz="2400" b="1">
                        <a:latin typeface="Cambria Math" panose="02040503050406030204" pitchFamily="18" charset="0"/>
                        <a:cs typeface="Times New Roman" panose="02020603050405020304" pitchFamily="18" charset="0"/>
                      </a:rPr>
                      <m:t>𝐢𝐧</m:t>
                    </m:r>
                    <m:r>
                      <a:rPr lang="en-US" altLang="zh-CN" sz="2400" b="1" i="1">
                        <a:latin typeface="Cambria Math" panose="02040503050406030204" pitchFamily="18" charset="0"/>
                        <a:cs typeface="Times New Roman" panose="02020603050405020304" pitchFamily="18" charset="0"/>
                      </a:rPr>
                      <m:t> </m:t>
                    </m:r>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𝑫</m:t>
                        </m:r>
                      </m:e>
                      <m:sup>
                        <m:r>
                          <a:rPr lang="en-US" altLang="zh-CN" sz="2400" b="1" i="1">
                            <a:solidFill>
                              <a:srgbClr val="0432FF"/>
                            </a:solidFill>
                            <a:latin typeface="Cambria Math" panose="02040503050406030204" pitchFamily="18" charset="0"/>
                            <a:cs typeface="Times New Roman" panose="02020603050405020304" pitchFamily="18" charset="0"/>
                          </a:rPr>
                          <m:t>𝟎</m:t>
                        </m:r>
                      </m:sup>
                    </m:sSup>
                    <m:r>
                      <a:rPr lang="en-US" altLang="zh-CN" sz="2400" b="1" i="1">
                        <a:solidFill>
                          <a:srgbClr val="0432FF"/>
                        </a:solidFill>
                        <a:latin typeface="Cambria Math" panose="02040503050406030204" pitchFamily="18" charset="0"/>
                        <a:cs typeface="Times New Roman" panose="02020603050405020304" pitchFamily="18" charset="0"/>
                      </a:rPr>
                      <m:t>→</m:t>
                    </m:r>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𝑲</m:t>
                        </m:r>
                      </m:e>
                      <m:sub>
                        <m:r>
                          <a:rPr lang="en-US" altLang="zh-CN" sz="2400" b="1" i="1">
                            <a:solidFill>
                              <a:srgbClr val="0432FF"/>
                            </a:solidFill>
                            <a:latin typeface="Cambria Math" panose="02040503050406030204" pitchFamily="18" charset="0"/>
                            <a:cs typeface="Times New Roman" panose="02020603050405020304" pitchFamily="18" charset="0"/>
                          </a:rPr>
                          <m:t>𝟏</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r>
                      <a:rPr lang="en-US" altLang="zh-CN" sz="2400" b="1" i="1">
                        <a:solidFill>
                          <a:srgbClr val="0432FF"/>
                        </a:solidFill>
                        <a:latin typeface="Cambria Math" panose="02040503050406030204" pitchFamily="18" charset="0"/>
                        <a:cs typeface="Times New Roman" panose="02020603050405020304" pitchFamily="18" charset="0"/>
                      </a:rPr>
                      <m:t>(→</m:t>
                    </m:r>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𝑲</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m:t>
                        </m:r>
                      </m:sup>
                    </m:sSup>
                    <m:r>
                      <a:rPr lang="en-US" altLang="zh-CN" sz="2400" b="1" i="1">
                        <a:solidFill>
                          <a:srgbClr val="0432FF"/>
                        </a:solidFill>
                        <a:latin typeface="Cambria Math" panose="02040503050406030204" pitchFamily="18" charset="0"/>
                        <a:cs typeface="Times New Roman" panose="02020603050405020304" pitchFamily="18" charset="0"/>
                      </a:rPr>
                      <m:t>)</m:t>
                    </m:r>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𝒆</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𝝂</m:t>
                        </m:r>
                      </m:e>
                      <m:sub>
                        <m:r>
                          <a:rPr lang="en-US" altLang="zh-CN" sz="2400" b="1" i="1">
                            <a:solidFill>
                              <a:srgbClr val="0432FF"/>
                            </a:solidFill>
                            <a:latin typeface="Cambria Math" panose="02040503050406030204" pitchFamily="18" charset="0"/>
                            <a:cs typeface="Times New Roman" panose="02020603050405020304" pitchFamily="18" charset="0"/>
                          </a:rPr>
                          <m:t>𝒆</m:t>
                        </m:r>
                      </m:sub>
                    </m:sSub>
                  </m:oMath>
                </a14:m>
                <a:r>
                  <a:rPr lang="en-US" altLang="zh-CN" sz="2400" b="1" dirty="0">
                    <a:solidFill>
                      <a:srgbClr val="0432FF"/>
                    </a:solidFill>
                    <a:latin typeface="Times New Roman" panose="02020603050405020304" pitchFamily="18" charset="0"/>
                    <a:cs typeface="Times New Roman" panose="02020603050405020304" pitchFamily="18" charset="0"/>
                  </a:rPr>
                  <a:t> </a:t>
                </a:r>
                <a:endParaRPr lang="zh-CN" altLang="en-US" sz="2400" dirty="0"/>
              </a:p>
            </p:txBody>
          </p:sp>
        </mc:Choice>
        <mc:Fallback xmlns="">
          <p:sp>
            <p:nvSpPr>
              <p:cNvPr id="12" name="文本框 11">
                <a:extLst>
                  <a:ext uri="{FF2B5EF4-FFF2-40B4-BE49-F238E27FC236}">
                    <a16:creationId xmlns:a16="http://schemas.microsoft.com/office/drawing/2014/main" id="{3EE53D59-7AA6-7C81-6D7C-59BB94F96252}"/>
                  </a:ext>
                </a:extLst>
              </p:cNvPr>
              <p:cNvSpPr txBox="1">
                <a:spLocks noRot="1" noChangeAspect="1" noMove="1" noResize="1" noEditPoints="1" noAdjustHandles="1" noChangeArrowheads="1" noChangeShapeType="1" noTextEdit="1"/>
              </p:cNvSpPr>
              <p:nvPr/>
            </p:nvSpPr>
            <p:spPr>
              <a:xfrm>
                <a:off x="7819985" y="4614120"/>
                <a:ext cx="4384304" cy="475002"/>
              </a:xfrm>
              <a:prstGeom prst="rect">
                <a:avLst/>
              </a:prstGeom>
              <a:blipFill>
                <a:blip r:embed="rId9"/>
                <a:stretch>
                  <a:fillRect l="-289" b="-21053"/>
                </a:stretch>
              </a:blipFill>
            </p:spPr>
            <p:txBody>
              <a:bodyPr/>
              <a:lstStyle/>
              <a:p>
                <a:r>
                  <a:rPr lang="zh-CN" altLang="en-US">
                    <a:noFill/>
                  </a:rPr>
                  <a:t> </a:t>
                </a:r>
              </a:p>
            </p:txBody>
          </p:sp>
        </mc:Fallback>
      </mc:AlternateContent>
      <p:cxnSp>
        <p:nvCxnSpPr>
          <p:cNvPr id="13" name="直线箭头连接符 12">
            <a:extLst>
              <a:ext uri="{FF2B5EF4-FFF2-40B4-BE49-F238E27FC236}">
                <a16:creationId xmlns:a16="http://schemas.microsoft.com/office/drawing/2014/main" id="{211AB19D-A43A-4886-527B-077E02C0DF38}"/>
              </a:ext>
            </a:extLst>
          </p:cNvPr>
          <p:cNvCxnSpPr>
            <a:cxnSpLocks/>
          </p:cNvCxnSpPr>
          <p:nvPr/>
        </p:nvCxnSpPr>
        <p:spPr>
          <a:xfrm flipV="1">
            <a:off x="7539394" y="3754328"/>
            <a:ext cx="344309" cy="263965"/>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线箭头连接符 13">
            <a:extLst>
              <a:ext uri="{FF2B5EF4-FFF2-40B4-BE49-F238E27FC236}">
                <a16:creationId xmlns:a16="http://schemas.microsoft.com/office/drawing/2014/main" id="{B8152340-7CD0-24B5-0F83-8812AAF48E99}"/>
              </a:ext>
            </a:extLst>
          </p:cNvPr>
          <p:cNvCxnSpPr>
            <a:cxnSpLocks/>
          </p:cNvCxnSpPr>
          <p:nvPr/>
        </p:nvCxnSpPr>
        <p:spPr>
          <a:xfrm>
            <a:off x="7475676" y="4470867"/>
            <a:ext cx="344309" cy="21326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805F3177-5A6C-95D4-0026-5D90E8E55B6A}"/>
                  </a:ext>
                </a:extLst>
              </p:cNvPr>
              <p:cNvSpPr txBox="1"/>
              <p:nvPr/>
            </p:nvSpPr>
            <p:spPr>
              <a:xfrm>
                <a:off x="5692443" y="2837177"/>
                <a:ext cx="5950523" cy="461665"/>
              </a:xfrm>
              <a:prstGeom prst="rect">
                <a:avLst/>
              </a:prstGeom>
              <a:noFill/>
            </p:spPr>
            <p:txBody>
              <a:bodyPr wrap="square">
                <a:spAutoFit/>
              </a:bodyPr>
              <a:lstStyle/>
              <a:p>
                <a:pPr marL="285744" indent="-285744">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In Ref.[2], an up-down asymmetry (</a:t>
                </a:r>
                <a14:m>
                  <m:oMath xmlns:m="http://schemas.openxmlformats.org/officeDocument/2006/math">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𝑨</m:t>
                        </m:r>
                      </m:e>
                      <m:sub>
                        <m:r>
                          <a:rPr lang="en-US" altLang="zh-CN" sz="2400" b="1">
                            <a:latin typeface="Cambria Math" panose="02040503050406030204" pitchFamily="18" charset="0"/>
                            <a:cs typeface="Times New Roman" panose="02020603050405020304" pitchFamily="18" charset="0"/>
                          </a:rPr>
                          <m:t>𝐔𝐃</m:t>
                        </m:r>
                      </m:sub>
                    </m:sSub>
                  </m:oMath>
                </a14:m>
                <a:r>
                  <a:rPr lang="en-US" altLang="zh-CN" sz="2400" b="1" dirty="0">
                    <a:latin typeface="Times New Roman" panose="02020603050405020304" pitchFamily="18" charset="0"/>
                    <a:cs typeface="Times New Roman" panose="02020603050405020304" pitchFamily="18" charset="0"/>
                  </a:rPr>
                  <a:t>)</a:t>
                </a:r>
                <a:endParaRPr lang="zh-CN" altLang="en-US" sz="2400" dirty="0"/>
              </a:p>
            </p:txBody>
          </p:sp>
        </mc:Choice>
        <mc:Fallback xmlns="">
          <p:sp>
            <p:nvSpPr>
              <p:cNvPr id="15" name="文本框 14">
                <a:extLst>
                  <a:ext uri="{FF2B5EF4-FFF2-40B4-BE49-F238E27FC236}">
                    <a16:creationId xmlns:a16="http://schemas.microsoft.com/office/drawing/2014/main" id="{805F3177-5A6C-95D4-0026-5D90E8E55B6A}"/>
                  </a:ext>
                </a:extLst>
              </p:cNvPr>
              <p:cNvSpPr txBox="1">
                <a:spLocks noRot="1" noChangeAspect="1" noMove="1" noResize="1" noEditPoints="1" noAdjustHandles="1" noChangeArrowheads="1" noChangeShapeType="1" noTextEdit="1"/>
              </p:cNvSpPr>
              <p:nvPr/>
            </p:nvSpPr>
            <p:spPr>
              <a:xfrm>
                <a:off x="5692443" y="2837177"/>
                <a:ext cx="5950523" cy="461665"/>
              </a:xfrm>
              <a:prstGeom prst="rect">
                <a:avLst/>
              </a:prstGeom>
              <a:blipFill>
                <a:blip r:embed="rId10"/>
                <a:stretch>
                  <a:fillRect l="-1493" t="-10811" b="-297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7E9F752B-A15E-EEEC-69DB-F521A54AD93D}"/>
                  </a:ext>
                </a:extLst>
              </p:cNvPr>
              <p:cNvSpPr txBox="1"/>
              <p:nvPr/>
            </p:nvSpPr>
            <p:spPr>
              <a:xfrm>
                <a:off x="7255315" y="5254148"/>
                <a:ext cx="4649499" cy="1200329"/>
              </a:xfrm>
              <a:prstGeom prst="rect">
                <a:avLst/>
              </a:prstGeom>
              <a:noFill/>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The model-independent way to  determine photon polarization in  </a:t>
                </a:r>
                <a14:m>
                  <m:oMath xmlns:m="http://schemas.openxmlformats.org/officeDocument/2006/math">
                    <m:r>
                      <a:rPr lang="en-US" altLang="zh-CN" sz="2400" b="1" i="1">
                        <a:solidFill>
                          <a:srgbClr val="FF0000"/>
                        </a:solidFill>
                        <a:latin typeface="Cambria Math" panose="02040503050406030204" pitchFamily="18" charset="0"/>
                        <a:cs typeface="Times New Roman" panose="02020603050405020304" pitchFamily="18" charset="0"/>
                      </a:rPr>
                      <m:t>𝒃</m:t>
                    </m:r>
                    <m:r>
                      <a:rPr lang="en-US" altLang="zh-CN" sz="2400" b="1" i="1">
                        <a:solidFill>
                          <a:srgbClr val="FF0000"/>
                        </a:solidFill>
                        <a:latin typeface="Cambria Math" panose="02040503050406030204" pitchFamily="18" charset="0"/>
                        <a:cs typeface="Times New Roman" panose="02020603050405020304" pitchFamily="18" charset="0"/>
                      </a:rPr>
                      <m:t>→</m:t>
                    </m:r>
                    <m:r>
                      <a:rPr lang="en-US" altLang="zh-CN" sz="2400" b="1" i="1">
                        <a:solidFill>
                          <a:srgbClr val="FF0000"/>
                        </a:solidFill>
                        <a:latin typeface="Cambria Math" panose="02040503050406030204" pitchFamily="18" charset="0"/>
                        <a:cs typeface="Times New Roman" panose="02020603050405020304" pitchFamily="18" charset="0"/>
                      </a:rPr>
                      <m:t>𝒔</m:t>
                    </m:r>
                    <m:r>
                      <a:rPr lang="en-US" altLang="zh-CN" sz="2400" b="1" i="1">
                        <a:solidFill>
                          <a:srgbClr val="FF0000"/>
                        </a:solidFill>
                        <a:latin typeface="Cambria Math" panose="02040503050406030204" pitchFamily="18" charset="0"/>
                        <a:cs typeface="Times New Roman" panose="02020603050405020304" pitchFamily="18" charset="0"/>
                      </a:rPr>
                      <m:t> </m:t>
                    </m:r>
                    <m:r>
                      <a:rPr lang="en-US" altLang="zh-CN" sz="2400" b="1" i="1">
                        <a:solidFill>
                          <a:srgbClr val="FF0000"/>
                        </a:solidFill>
                        <a:latin typeface="Cambria Math" panose="02040503050406030204" pitchFamily="18" charset="0"/>
                        <a:cs typeface="Times New Roman" panose="02020603050405020304" pitchFamily="18" charset="0"/>
                      </a:rPr>
                      <m:t>𝜸</m:t>
                    </m:r>
                  </m:oMath>
                </a14:m>
                <a:r>
                  <a:rPr lang="en-US" altLang="zh-CN" sz="2400" b="1" dirty="0">
                    <a:solidFill>
                      <a:srgbClr val="FF0000"/>
                    </a:solidFill>
                    <a:latin typeface="Times New Roman" panose="02020603050405020304" pitchFamily="18" charset="0"/>
                    <a:cs typeface="Times New Roman" panose="02020603050405020304" pitchFamily="18" charset="0"/>
                  </a:rPr>
                  <a:t>.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7E9F752B-A15E-EEEC-69DB-F521A54AD93D}"/>
                  </a:ext>
                </a:extLst>
              </p:cNvPr>
              <p:cNvSpPr txBox="1">
                <a:spLocks noRot="1" noChangeAspect="1" noMove="1" noResize="1" noEditPoints="1" noAdjustHandles="1" noChangeArrowheads="1" noChangeShapeType="1" noTextEdit="1"/>
              </p:cNvSpPr>
              <p:nvPr/>
            </p:nvSpPr>
            <p:spPr>
              <a:xfrm>
                <a:off x="7255315" y="5254148"/>
                <a:ext cx="4649499" cy="1200329"/>
              </a:xfrm>
              <a:prstGeom prst="rect">
                <a:avLst/>
              </a:prstGeom>
              <a:blipFill>
                <a:blip r:embed="rId11"/>
                <a:stretch>
                  <a:fillRect l="-2180" t="-4167" r="-1635" b="-104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7B2BB0C4-EC03-AE58-9AB7-700DAC0BCD56}"/>
                  </a:ext>
                </a:extLst>
              </p:cNvPr>
              <p:cNvSpPr txBox="1"/>
              <p:nvPr/>
            </p:nvSpPr>
            <p:spPr>
              <a:xfrm>
                <a:off x="1045409" y="5075260"/>
                <a:ext cx="2734936" cy="9161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dPr>
                        <m:e>
                          <m:eqArr>
                            <m:eqArrPr>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eqArrPr>
                            <m:e>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𝟏</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  </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𝒃</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𝒔</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 </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𝜸</m:t>
                              </m:r>
                              <m:r>
                                <m:rPr>
                                  <m:nor/>
                                </m:rPr>
                                <a:rPr lang="zh-CN" altLang="en-US" sz="2400" dirty="0"/>
                                <m:t> </m:t>
                              </m:r>
                            </m:e>
                            <m:e>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𝟏</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𝒃</m:t>
                                  </m:r>
                                </m:e>
                              </m:acc>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𝒔</m:t>
                                  </m:r>
                                </m:e>
                              </m:acc>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 </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𝜸</m:t>
                              </m:r>
                            </m:e>
                          </m:eqArr>
                        </m:e>
                      </m:d>
                    </m:oMath>
                  </m:oMathPara>
                </a14:m>
                <a:endParaRPr lang="zh-CN" altLang="en-US" sz="2400" dirty="0"/>
              </a:p>
            </p:txBody>
          </p:sp>
        </mc:Choice>
        <mc:Fallback xmlns="">
          <p:sp>
            <p:nvSpPr>
              <p:cNvPr id="24" name="文本框 23">
                <a:extLst>
                  <a:ext uri="{FF2B5EF4-FFF2-40B4-BE49-F238E27FC236}">
                    <a16:creationId xmlns:a16="http://schemas.microsoft.com/office/drawing/2014/main" id="{7B2BB0C4-EC03-AE58-9AB7-700DAC0BCD56}"/>
                  </a:ext>
                </a:extLst>
              </p:cNvPr>
              <p:cNvSpPr txBox="1">
                <a:spLocks noRot="1" noChangeAspect="1" noMove="1" noResize="1" noEditPoints="1" noAdjustHandles="1" noChangeArrowheads="1" noChangeShapeType="1" noTextEdit="1"/>
              </p:cNvSpPr>
              <p:nvPr/>
            </p:nvSpPr>
            <p:spPr>
              <a:xfrm>
                <a:off x="1045409" y="5075260"/>
                <a:ext cx="2734936" cy="916148"/>
              </a:xfrm>
              <a:prstGeom prst="rect">
                <a:avLst/>
              </a:prstGeom>
              <a:blipFill>
                <a:blip r:embed="rId12"/>
                <a:stretch>
                  <a:fillRect l="-42130" t="-198630" r="-5556" b="-289041"/>
                </a:stretch>
              </a:blipFill>
            </p:spPr>
            <p:txBody>
              <a:bodyPr/>
              <a:lstStyle/>
              <a:p>
                <a:r>
                  <a:rPr lang="zh-CN" altLang="en-US">
                    <a:noFill/>
                  </a:rPr>
                  <a:t> </a:t>
                </a:r>
              </a:p>
            </p:txBody>
          </p:sp>
        </mc:Fallback>
      </mc:AlternateContent>
      <p:cxnSp>
        <p:nvCxnSpPr>
          <p:cNvPr id="25" name="直线箭头连接符 24">
            <a:extLst>
              <a:ext uri="{FF2B5EF4-FFF2-40B4-BE49-F238E27FC236}">
                <a16:creationId xmlns:a16="http://schemas.microsoft.com/office/drawing/2014/main" id="{2C6E9D3D-8B2C-92DE-23B9-4ECDE6BC8E3C}"/>
              </a:ext>
            </a:extLst>
          </p:cNvPr>
          <p:cNvCxnSpPr>
            <a:cxnSpLocks/>
            <a:endCxn id="9" idx="1"/>
          </p:cNvCxnSpPr>
          <p:nvPr/>
        </p:nvCxnSpPr>
        <p:spPr>
          <a:xfrm flipV="1">
            <a:off x="3004021" y="3730437"/>
            <a:ext cx="312452" cy="201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E3665658-EF14-CBA2-58F1-D4E5F2CCE092}"/>
              </a:ext>
            </a:extLst>
          </p:cNvPr>
          <p:cNvSpPr txBox="1"/>
          <p:nvPr/>
        </p:nvSpPr>
        <p:spPr>
          <a:xfrm>
            <a:off x="3749555" y="5345138"/>
            <a:ext cx="2332060" cy="420564"/>
          </a:xfrm>
          <a:prstGeom prst="rect">
            <a:avLst/>
          </a:prstGeom>
          <a:noFill/>
        </p:spPr>
        <p:txBody>
          <a:bodyPr wrap="square">
            <a:spAutoFit/>
          </a:bodyPr>
          <a:lstStyle/>
          <a:p>
            <a:r>
              <a:rPr lang="en-US" altLang="zh-CN" sz="2133" b="1" dirty="0">
                <a:latin typeface="Times New Roman" panose="02020603050405020304" pitchFamily="18" charset="0"/>
                <a:cs typeface="Times New Roman" panose="02020603050405020304" pitchFamily="18" charset="0"/>
              </a:rPr>
              <a:t>(SM predictions)</a:t>
            </a:r>
            <a:endParaRPr lang="zh-CN" altLang="en-US" sz="2133" b="1"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929242EF-9AB7-0CD6-D36C-B2E03234ED44}"/>
              </a:ext>
            </a:extLst>
          </p:cNvPr>
          <p:cNvSpPr txBox="1"/>
          <p:nvPr/>
        </p:nvSpPr>
        <p:spPr>
          <a:xfrm>
            <a:off x="9982200" y="543360"/>
            <a:ext cx="2398421"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81</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1068 (2021)</a:t>
            </a:r>
            <a:endParaRPr lang="zh-CN" altLang="en-US" dirty="0"/>
          </a:p>
        </p:txBody>
      </p:sp>
    </p:spTree>
    <p:extLst>
      <p:ext uri="{BB962C8B-B14F-4D97-AF65-F5344CB8AC3E}">
        <p14:creationId xmlns:p14="http://schemas.microsoft.com/office/powerpoint/2010/main" val="381622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1163F1E-B54B-4B04-B773-D098CB2E07D6}"/>
              </a:ext>
            </a:extLst>
          </p:cNvPr>
          <p:cNvSpPr>
            <a:spLocks noGrp="1"/>
          </p:cNvSpPr>
          <p:nvPr>
            <p:ph type="sldNum" sz="quarter" idx="12"/>
          </p:nvPr>
        </p:nvSpPr>
        <p:spPr/>
        <p:txBody>
          <a:bodyPr/>
          <a:lstStyle/>
          <a:p>
            <a:fld id="{EE9F59AE-630A-460B-A6BC-38F7F70D14DE}" type="slidenum">
              <a:rPr lang="zh-CN" altLang="en-US" smtClean="0"/>
              <a:t>25</a:t>
            </a:fld>
            <a:endParaRPr lang="zh-CN" altLang="en-US"/>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4E056AD8-D014-8274-F98F-8EEAC50E6A4F}"/>
                  </a:ext>
                </a:extLst>
              </p:cNvPr>
              <p:cNvSpPr txBox="1"/>
              <p:nvPr/>
            </p:nvSpPr>
            <p:spPr>
              <a:xfrm>
                <a:off x="86033" y="281591"/>
                <a:ext cx="11608764" cy="470000"/>
              </a:xfrm>
              <a:prstGeom prst="rect">
                <a:avLst/>
              </a:prstGeom>
              <a:noFill/>
            </p:spPr>
            <p:txBody>
              <a:bodyPr wrap="square">
                <a:spAutoFit/>
              </a:bodyPr>
              <a:lstStyle/>
              <a:p>
                <a:pPr marL="285744" indent="-285744">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The ratio of </a:t>
                </a:r>
                <a:r>
                  <a:rPr lang="en-US" altLang="zh-CN" sz="2400" b="1" dirty="0">
                    <a:solidFill>
                      <a:srgbClr val="0432FF"/>
                    </a:solidFill>
                    <a:latin typeface="Times New Roman" panose="02020603050405020304" pitchFamily="18" charset="0"/>
                    <a:cs typeface="Times New Roman" panose="02020603050405020304" pitchFamily="18" charset="0"/>
                  </a:rPr>
                  <a:t>up-down</a:t>
                </a:r>
                <a:r>
                  <a:rPr lang="en-US" altLang="zh-CN" sz="2400" b="1" dirty="0">
                    <a:latin typeface="Times New Roman" panose="02020603050405020304" pitchFamily="18" charset="0"/>
                    <a:cs typeface="Times New Roman" panose="02020603050405020304" pitchFamily="18" charset="0"/>
                  </a:rPr>
                  <a:t> </a:t>
                </a:r>
                <a:r>
                  <a:rPr lang="en-US" altLang="zh-CN" sz="2400" b="1" dirty="0">
                    <a:solidFill>
                      <a:srgbClr val="0432FF"/>
                    </a:solidFill>
                    <a:latin typeface="Times New Roman" panose="02020603050405020304" pitchFamily="18" charset="0"/>
                    <a:cs typeface="Times New Roman" panose="02020603050405020304" pitchFamily="18" charset="0"/>
                  </a:rPr>
                  <a:t>asymmetry </a:t>
                </a:r>
                <a14:m>
                  <m:oMath xmlns:m="http://schemas.openxmlformats.org/officeDocument/2006/math">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𝑨</m:t>
                        </m:r>
                      </m:e>
                      <m:sub>
                        <m:r>
                          <a:rPr lang="en-US" altLang="zh-CN" sz="2400" b="1">
                            <a:solidFill>
                              <a:srgbClr val="0432FF"/>
                            </a:solidFill>
                            <a:latin typeface="Cambria Math" panose="02040503050406030204" pitchFamily="18" charset="0"/>
                            <a:cs typeface="Times New Roman" panose="02020603050405020304" pitchFamily="18" charset="0"/>
                          </a:rPr>
                          <m:t>𝐔𝐃</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r>
                      <a:rPr lang="en-US" altLang="zh-CN" sz="2400" b="1" i="1">
                        <a:solidFill>
                          <a:srgbClr val="0432FF"/>
                        </a:solidFill>
                        <a:latin typeface="Cambria Math" panose="02040503050406030204" pitchFamily="18" charset="0"/>
                        <a:cs typeface="Times New Roman" panose="02020603050405020304" pitchFamily="18" charset="0"/>
                      </a:rPr>
                      <m:t> </m:t>
                    </m:r>
                  </m:oMath>
                </a14:m>
                <a:r>
                  <a:rPr lang="en-US" altLang="zh-CN" sz="2400" dirty="0">
                    <a:solidFill>
                      <a:srgbClr val="0432FF"/>
                    </a:solidFill>
                  </a:rPr>
                  <a:t> </a:t>
                </a:r>
                <a:r>
                  <a:rPr lang="en-US" altLang="zh-CN" sz="2400" dirty="0">
                    <a:latin typeface="Times New Roman" panose="02020603050405020304" pitchFamily="18" charset="0"/>
                    <a:cs typeface="Times New Roman" panose="02020603050405020304" pitchFamily="18" charset="0"/>
                  </a:rPr>
                  <a:t>in </a:t>
                </a:r>
                <a14:m>
                  <m:oMath xmlns:m="http://schemas.openxmlformats.org/officeDocument/2006/math">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𝑫</m:t>
                        </m:r>
                      </m:e>
                      <m:sup>
                        <m:r>
                          <a:rPr lang="en-US" altLang="zh-CN" sz="2400" b="1" i="1">
                            <a:solidFill>
                              <a:srgbClr val="FF0000"/>
                            </a:solidFill>
                            <a:latin typeface="Cambria Math" panose="02040503050406030204" pitchFamily="18" charset="0"/>
                            <a:cs typeface="Times New Roman" panose="02020603050405020304" pitchFamily="18" charset="0"/>
                          </a:rPr>
                          <m:t>𝟎</m:t>
                        </m:r>
                      </m:sup>
                    </m:sSup>
                    <m:r>
                      <a:rPr lang="en-US" altLang="zh-CN" sz="2400" b="1" i="1">
                        <a:solidFill>
                          <a:srgbClr val="FF0000"/>
                        </a:solidFill>
                        <a:latin typeface="Cambria Math" panose="02040503050406030204" pitchFamily="18" charset="0"/>
                        <a:cs typeface="Times New Roman" panose="02020603050405020304" pitchFamily="18" charset="0"/>
                      </a:rPr>
                      <m:t>→</m:t>
                    </m:r>
                    <m:sSub>
                      <m:sSubPr>
                        <m:ctrlPr>
                          <a:rPr lang="en-US" altLang="zh-CN" sz="2400" b="1" i="1">
                            <a:solidFill>
                              <a:srgbClr val="FF0000"/>
                            </a:solidFill>
                            <a:latin typeface="Cambria Math" panose="02040503050406030204" pitchFamily="18" charset="0"/>
                            <a:cs typeface="Times New Roman" panose="02020603050405020304" pitchFamily="18" charset="0"/>
                          </a:rPr>
                        </m:ctrlPr>
                      </m:sSubPr>
                      <m:e>
                        <m:r>
                          <a:rPr lang="en-US" altLang="zh-CN" sz="2400" b="1" i="1">
                            <a:solidFill>
                              <a:srgbClr val="FF0000"/>
                            </a:solidFill>
                            <a:latin typeface="Cambria Math" panose="02040503050406030204" pitchFamily="18" charset="0"/>
                            <a:cs typeface="Times New Roman" panose="02020603050405020304" pitchFamily="18" charset="0"/>
                          </a:rPr>
                          <m:t>𝑲</m:t>
                        </m:r>
                      </m:e>
                      <m:sub>
                        <m:r>
                          <a:rPr lang="en-US" altLang="zh-CN" sz="2400" b="1" i="1">
                            <a:solidFill>
                              <a:srgbClr val="FF0000"/>
                            </a:solidFill>
                            <a:latin typeface="Cambria Math" panose="02040503050406030204" pitchFamily="18" charset="0"/>
                            <a:cs typeface="Times New Roman" panose="02020603050405020304" pitchFamily="18" charset="0"/>
                          </a:rPr>
                          <m:t>𝟏</m:t>
                        </m:r>
                      </m:sub>
                    </m:sSub>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d>
                          <m:dPr>
                            <m:ctrlPr>
                              <a:rPr lang="en-US" altLang="zh-CN" sz="2400" b="1" i="1">
                                <a:solidFill>
                                  <a:srgbClr val="FF0000"/>
                                </a:solidFill>
                                <a:latin typeface="Cambria Math" panose="02040503050406030204" pitchFamily="18" charset="0"/>
                                <a:cs typeface="Times New Roman" panose="02020603050405020304" pitchFamily="18" charset="0"/>
                              </a:rPr>
                            </m:ctrlPr>
                          </m:dPr>
                          <m:e>
                            <m:r>
                              <a:rPr lang="en-US" altLang="zh-CN" sz="2400" b="1" i="1">
                                <a:solidFill>
                                  <a:srgbClr val="FF0000"/>
                                </a:solidFill>
                                <a:latin typeface="Cambria Math" panose="02040503050406030204" pitchFamily="18" charset="0"/>
                                <a:cs typeface="Times New Roman" panose="02020603050405020304" pitchFamily="18" charset="0"/>
                              </a:rPr>
                              <m:t>𝟏𝟐𝟕𝟎</m:t>
                            </m:r>
                          </m:e>
                        </m:d>
                      </m:e>
                      <m:sup>
                        <m:r>
                          <a:rPr lang="en-US" altLang="zh-CN" sz="2400" b="1" i="1">
                            <a:solidFill>
                              <a:srgbClr val="FF0000"/>
                            </a:solidFill>
                            <a:latin typeface="Cambria Math" panose="02040503050406030204" pitchFamily="18" charset="0"/>
                            <a:cs typeface="Times New Roman" panose="02020603050405020304" pitchFamily="18" charset="0"/>
                          </a:rPr>
                          <m:t>−</m:t>
                        </m:r>
                      </m:sup>
                    </m:sSup>
                    <m:d>
                      <m:dPr>
                        <m:ctrlPr>
                          <a:rPr lang="en-US" altLang="zh-CN" sz="2400" b="1" i="1">
                            <a:solidFill>
                              <a:srgbClr val="FF0000"/>
                            </a:solidFill>
                            <a:latin typeface="Cambria Math" panose="02040503050406030204" pitchFamily="18" charset="0"/>
                            <a:cs typeface="Times New Roman" panose="02020603050405020304" pitchFamily="18" charset="0"/>
                          </a:rPr>
                        </m:ctrlPr>
                      </m:dPr>
                      <m:e>
                        <m:r>
                          <a:rPr lang="en-US" altLang="zh-CN" sz="2400" b="1" i="1">
                            <a:solidFill>
                              <a:srgbClr val="FF0000"/>
                            </a:solidFill>
                            <a:latin typeface="Cambria Math" panose="02040503050406030204" pitchFamily="18" charset="0"/>
                            <a:cs typeface="Times New Roman" panose="02020603050405020304" pitchFamily="18" charset="0"/>
                          </a:rPr>
                          <m:t>→</m:t>
                        </m:r>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𝑲</m:t>
                            </m:r>
                          </m:e>
                          <m:sup>
                            <m:r>
                              <a:rPr lang="en-US" altLang="zh-CN" sz="2400" b="1" i="1">
                                <a:solidFill>
                                  <a:srgbClr val="FF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𝝅</m:t>
                            </m:r>
                          </m:e>
                          <m:sup>
                            <m:r>
                              <a:rPr lang="en-US" altLang="zh-CN" sz="2400" b="1" i="1">
                                <a:solidFill>
                                  <a:srgbClr val="FF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𝝅</m:t>
                            </m:r>
                          </m:e>
                          <m:sup>
                            <m:r>
                              <a:rPr lang="en-US" altLang="zh-CN" sz="2400" b="1" i="1">
                                <a:solidFill>
                                  <a:srgbClr val="FF0000"/>
                                </a:solidFill>
                                <a:latin typeface="Cambria Math" panose="02040503050406030204" pitchFamily="18" charset="0"/>
                                <a:cs typeface="Times New Roman" panose="02020603050405020304" pitchFamily="18" charset="0"/>
                              </a:rPr>
                              <m:t>−</m:t>
                            </m:r>
                          </m:sup>
                        </m:sSup>
                      </m:e>
                    </m:d>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𝒆</m:t>
                        </m:r>
                      </m:e>
                      <m:sup>
                        <m:r>
                          <a:rPr lang="en-US" altLang="zh-CN" sz="2400" b="1" i="1">
                            <a:solidFill>
                              <a:srgbClr val="FF0000"/>
                            </a:solidFill>
                            <a:latin typeface="Cambria Math" panose="02040503050406030204" pitchFamily="18" charset="0"/>
                            <a:cs typeface="Times New Roman" panose="02020603050405020304" pitchFamily="18" charset="0"/>
                          </a:rPr>
                          <m:t>+</m:t>
                        </m:r>
                      </m:sup>
                    </m:sSup>
                    <m:sSub>
                      <m:sSubPr>
                        <m:ctrlPr>
                          <a:rPr lang="en-US" altLang="zh-CN" sz="2400" b="1" i="1">
                            <a:solidFill>
                              <a:srgbClr val="FF0000"/>
                            </a:solidFill>
                            <a:latin typeface="Cambria Math" panose="02040503050406030204" pitchFamily="18" charset="0"/>
                            <a:cs typeface="Times New Roman" panose="02020603050405020304" pitchFamily="18" charset="0"/>
                          </a:rPr>
                        </m:ctrlPr>
                      </m:sSubPr>
                      <m:e>
                        <m:r>
                          <a:rPr lang="en-US" altLang="zh-CN" sz="2400" b="1" i="1">
                            <a:solidFill>
                              <a:srgbClr val="FF0000"/>
                            </a:solidFill>
                            <a:latin typeface="Cambria Math" panose="02040503050406030204" pitchFamily="18" charset="0"/>
                            <a:cs typeface="Times New Roman" panose="02020603050405020304" pitchFamily="18" charset="0"/>
                          </a:rPr>
                          <m:t>𝝂</m:t>
                        </m:r>
                      </m:e>
                      <m:sub>
                        <m:r>
                          <a:rPr lang="en-US" altLang="zh-CN" sz="2400" b="1" i="1">
                            <a:solidFill>
                              <a:srgbClr val="FF0000"/>
                            </a:solidFill>
                            <a:latin typeface="Cambria Math" panose="02040503050406030204" pitchFamily="18" charset="0"/>
                            <a:cs typeface="Times New Roman" panose="02020603050405020304" pitchFamily="18" charset="0"/>
                          </a:rPr>
                          <m:t>𝒆</m:t>
                        </m:r>
                      </m:sub>
                    </m:sSub>
                  </m:oMath>
                </a14:m>
                <a:r>
                  <a:rPr lang="en-US" altLang="zh-CN" sz="2400" dirty="0">
                    <a:solidFill>
                      <a:srgbClr val="FF0000"/>
                    </a:solidFill>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4E056AD8-D014-8274-F98F-8EEAC50E6A4F}"/>
                  </a:ext>
                </a:extLst>
              </p:cNvPr>
              <p:cNvSpPr txBox="1">
                <a:spLocks noRot="1" noChangeAspect="1" noMove="1" noResize="1" noEditPoints="1" noAdjustHandles="1" noChangeArrowheads="1" noChangeShapeType="1" noTextEdit="1"/>
              </p:cNvSpPr>
              <p:nvPr/>
            </p:nvSpPr>
            <p:spPr>
              <a:xfrm>
                <a:off x="86033" y="281591"/>
                <a:ext cx="11608764" cy="470000"/>
              </a:xfrm>
              <a:prstGeom prst="rect">
                <a:avLst/>
              </a:prstGeom>
              <a:blipFill>
                <a:blip r:embed="rId3"/>
                <a:stretch>
                  <a:fillRect l="-656" t="-10526" b="-2631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075E9519-C1DD-1D0C-554D-0AC40467A3C9}"/>
                  </a:ext>
                </a:extLst>
              </p:cNvPr>
              <p:cNvSpPr txBox="1"/>
              <p:nvPr/>
            </p:nvSpPr>
            <p:spPr>
              <a:xfrm>
                <a:off x="458765" y="1103398"/>
                <a:ext cx="7618435" cy="9789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𝑨</m:t>
                          </m:r>
                        </m:e>
                        <m:sub>
                          <m:r>
                            <a:rPr lang="en-US" altLang="zh-CN" sz="2400" b="1">
                              <a:solidFill>
                                <a:srgbClr val="0432FF"/>
                              </a:solidFill>
                              <a:latin typeface="Cambria Math" panose="02040503050406030204" pitchFamily="18" charset="0"/>
                              <a:cs typeface="Times New Roman" panose="02020603050405020304" pitchFamily="18" charset="0"/>
                            </a:rPr>
                            <m:t>𝐔𝐃</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r>
                        <a:rPr lang="en-US" altLang="zh-CN" sz="2400" b="1" i="1" smtClean="0">
                          <a:solidFill>
                            <a:srgbClr val="0432FF"/>
                          </a:solidFill>
                          <a:latin typeface="Cambria Math" panose="02040503050406030204" pitchFamily="18" charset="0"/>
                          <a:cs typeface="Times New Roman" panose="02020603050405020304" pitchFamily="18" charset="0"/>
                        </a:rPr>
                        <m:t>=</m:t>
                      </m:r>
                      <m:f>
                        <m:fPr>
                          <m:ctrlPr>
                            <a:rPr lang="en-US" altLang="zh-CN" sz="2400" b="1" i="1">
                              <a:solidFill>
                                <a:srgbClr val="0432FF"/>
                              </a:solidFill>
                              <a:latin typeface="Cambria Math" panose="02040503050406030204" pitchFamily="18" charset="0"/>
                              <a:cs typeface="Times New Roman" panose="02020603050405020304" pitchFamily="18" charset="0"/>
                            </a:rPr>
                          </m:ctrlPr>
                        </m:fPr>
                        <m:num>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𝜞</m:t>
                              </m:r>
                            </m:e>
                            <m:sub>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𝑲</m:t>
                                  </m:r>
                                </m:e>
                                <m:sub>
                                  <m:r>
                                    <a:rPr lang="en-US" altLang="zh-CN" sz="2400" b="1" i="1">
                                      <a:solidFill>
                                        <a:srgbClr val="0432FF"/>
                                      </a:solidFill>
                                      <a:latin typeface="Cambria Math" panose="02040503050406030204" pitchFamily="18" charset="0"/>
                                      <a:cs typeface="Times New Roman" panose="02020603050405020304" pitchFamily="18" charset="0"/>
                                    </a:rPr>
                                    <m:t>𝟏</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𝒆</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𝝂</m:t>
                                  </m:r>
                                </m:e>
                                <m:sub>
                                  <m:r>
                                    <a:rPr lang="en-US" altLang="zh-CN" sz="2400" b="1" i="1">
                                      <a:solidFill>
                                        <a:srgbClr val="0432FF"/>
                                      </a:solidFill>
                                      <a:latin typeface="Cambria Math" panose="02040503050406030204" pitchFamily="18" charset="0"/>
                                      <a:cs typeface="Times New Roman" panose="02020603050405020304" pitchFamily="18" charset="0"/>
                                    </a:rPr>
                                    <m:t>𝒆</m:t>
                                  </m:r>
                                </m:sub>
                              </m:sSub>
                            </m:sub>
                          </m:sSub>
                          <m:d>
                            <m:dPr>
                              <m:ctrlPr>
                                <a:rPr lang="en-US" altLang="zh-CN" sz="2400" b="1" i="1">
                                  <a:solidFill>
                                    <a:srgbClr val="0432FF"/>
                                  </a:solidFill>
                                  <a:latin typeface="Cambria Math" panose="02040503050406030204" pitchFamily="18" charset="0"/>
                                  <a:cs typeface="Times New Roman" panose="02020603050405020304" pitchFamily="18" charset="0"/>
                                </a:rPr>
                              </m:ctrlPr>
                            </m:dPr>
                            <m:e>
                              <m:r>
                                <a:rPr lang="en-US" altLang="zh-CN" sz="2400" b="1">
                                  <a:solidFill>
                                    <a:srgbClr val="0432FF"/>
                                  </a:solidFill>
                                  <a:latin typeface="Cambria Math" panose="02040503050406030204" pitchFamily="18" charset="0"/>
                                  <a:cs typeface="Times New Roman" panose="02020603050405020304" pitchFamily="18" charset="0"/>
                                </a:rPr>
                                <m:t>𝐜𝐨𝐬</m:t>
                              </m:r>
                              <m:r>
                                <a:rPr lang="en-US" altLang="zh-CN" sz="2400" b="1">
                                  <a:solidFill>
                                    <a:srgbClr val="0432FF"/>
                                  </a:solidFill>
                                  <a:latin typeface="Cambria Math" panose="02040503050406030204" pitchFamily="18" charset="0"/>
                                  <a:cs typeface="Times New Roman" panose="02020603050405020304" pitchFamily="18" charset="0"/>
                                </a:rPr>
                                <m:t> </m:t>
                              </m:r>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𝜽</m:t>
                                  </m:r>
                                </m:e>
                                <m:sub>
                                  <m:r>
                                    <a:rPr lang="en-US" altLang="zh-CN" sz="2400" b="1" i="1">
                                      <a:solidFill>
                                        <a:srgbClr val="0432FF"/>
                                      </a:solidFill>
                                      <a:latin typeface="Cambria Math" panose="02040503050406030204" pitchFamily="18" charset="0"/>
                                      <a:cs typeface="Times New Roman" panose="02020603050405020304" pitchFamily="18" charset="0"/>
                                    </a:rPr>
                                    <m:t>𝑲</m:t>
                                  </m:r>
                                </m:sub>
                              </m:sSub>
                              <m:r>
                                <a:rPr lang="en-US" altLang="zh-CN" sz="2400" b="1" i="1">
                                  <a:solidFill>
                                    <a:srgbClr val="0432FF"/>
                                  </a:solidFill>
                                  <a:latin typeface="Cambria Math" panose="02040503050406030204" pitchFamily="18" charset="0"/>
                                  <a:cs typeface="Times New Roman" panose="02020603050405020304" pitchFamily="18" charset="0"/>
                                </a:rPr>
                                <m:t>&gt;</m:t>
                              </m:r>
                              <m:r>
                                <a:rPr lang="en-US" altLang="zh-CN" sz="2400" b="1" i="1">
                                  <a:solidFill>
                                    <a:srgbClr val="0432FF"/>
                                  </a:solidFill>
                                  <a:latin typeface="Cambria Math" panose="02040503050406030204" pitchFamily="18" charset="0"/>
                                  <a:cs typeface="Times New Roman" panose="02020603050405020304" pitchFamily="18" charset="0"/>
                                </a:rPr>
                                <m:t>𝟎</m:t>
                              </m:r>
                            </m:e>
                          </m:d>
                          <m:r>
                            <a:rPr lang="en-US" altLang="zh-CN" sz="2400" b="1" i="1">
                              <a:solidFill>
                                <a:srgbClr val="0432FF"/>
                              </a:solidFill>
                              <a:latin typeface="Cambria Math" panose="02040503050406030204" pitchFamily="18" charset="0"/>
                              <a:cs typeface="Times New Roman" panose="02020603050405020304" pitchFamily="18" charset="0"/>
                            </a:rPr>
                            <m:t> −</m:t>
                          </m:r>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𝜞</m:t>
                              </m:r>
                            </m:e>
                            <m:sub>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𝑲</m:t>
                                  </m:r>
                                </m:e>
                                <m:sub>
                                  <m:r>
                                    <a:rPr lang="en-US" altLang="zh-CN" sz="2400" b="1" i="1">
                                      <a:solidFill>
                                        <a:srgbClr val="0432FF"/>
                                      </a:solidFill>
                                      <a:latin typeface="Cambria Math" panose="02040503050406030204" pitchFamily="18" charset="0"/>
                                      <a:cs typeface="Times New Roman" panose="02020603050405020304" pitchFamily="18" charset="0"/>
                                    </a:rPr>
                                    <m:t>𝟏</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𝒆</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𝝂</m:t>
                                  </m:r>
                                </m:e>
                                <m:sub>
                                  <m:r>
                                    <a:rPr lang="en-US" altLang="zh-CN" sz="2400" b="1" i="1">
                                      <a:solidFill>
                                        <a:srgbClr val="0432FF"/>
                                      </a:solidFill>
                                      <a:latin typeface="Cambria Math" panose="02040503050406030204" pitchFamily="18" charset="0"/>
                                      <a:cs typeface="Times New Roman" panose="02020603050405020304" pitchFamily="18" charset="0"/>
                                    </a:rPr>
                                    <m:t>𝒆</m:t>
                                  </m:r>
                                </m:sub>
                              </m:sSub>
                            </m:sub>
                          </m:sSub>
                          <m:d>
                            <m:dPr>
                              <m:ctrlPr>
                                <a:rPr lang="en-US" altLang="zh-CN" sz="2400" b="1" i="1">
                                  <a:solidFill>
                                    <a:srgbClr val="0432FF"/>
                                  </a:solidFill>
                                  <a:latin typeface="Cambria Math" panose="02040503050406030204" pitchFamily="18" charset="0"/>
                                  <a:cs typeface="Times New Roman" panose="02020603050405020304" pitchFamily="18" charset="0"/>
                                </a:rPr>
                              </m:ctrlPr>
                            </m:dPr>
                            <m:e>
                              <m:r>
                                <a:rPr lang="en-US" altLang="zh-CN" sz="2400" b="1">
                                  <a:solidFill>
                                    <a:srgbClr val="0432FF"/>
                                  </a:solidFill>
                                  <a:latin typeface="Cambria Math" panose="02040503050406030204" pitchFamily="18" charset="0"/>
                                  <a:cs typeface="Times New Roman" panose="02020603050405020304" pitchFamily="18" charset="0"/>
                                </a:rPr>
                                <m:t>𝐜𝐨𝐬</m:t>
                              </m:r>
                              <m:r>
                                <a:rPr lang="en-US" altLang="zh-CN" sz="2400" b="1">
                                  <a:solidFill>
                                    <a:srgbClr val="0432FF"/>
                                  </a:solidFill>
                                  <a:latin typeface="Cambria Math" panose="02040503050406030204" pitchFamily="18" charset="0"/>
                                  <a:cs typeface="Times New Roman" panose="02020603050405020304" pitchFamily="18" charset="0"/>
                                </a:rPr>
                                <m:t> </m:t>
                              </m:r>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𝜽</m:t>
                                  </m:r>
                                </m:e>
                                <m:sub>
                                  <m:r>
                                    <a:rPr lang="en-US" altLang="zh-CN" sz="2400" b="1" i="1">
                                      <a:solidFill>
                                        <a:srgbClr val="0432FF"/>
                                      </a:solidFill>
                                      <a:latin typeface="Cambria Math" panose="02040503050406030204" pitchFamily="18" charset="0"/>
                                      <a:cs typeface="Times New Roman" panose="02020603050405020304" pitchFamily="18" charset="0"/>
                                    </a:rPr>
                                    <m:t>𝑲</m:t>
                                  </m:r>
                                </m:sub>
                              </m:sSub>
                              <m:r>
                                <a:rPr lang="en-US" altLang="zh-CN" sz="2400" b="1" i="1">
                                  <a:solidFill>
                                    <a:srgbClr val="0432FF"/>
                                  </a:solidFill>
                                  <a:latin typeface="Cambria Math" panose="02040503050406030204" pitchFamily="18" charset="0"/>
                                  <a:cs typeface="Times New Roman" panose="02020603050405020304" pitchFamily="18" charset="0"/>
                                </a:rPr>
                                <m:t>&lt;</m:t>
                              </m:r>
                              <m:r>
                                <a:rPr lang="en-US" altLang="zh-CN" sz="2400" b="1" i="1">
                                  <a:solidFill>
                                    <a:srgbClr val="0432FF"/>
                                  </a:solidFill>
                                  <a:latin typeface="Cambria Math" panose="02040503050406030204" pitchFamily="18" charset="0"/>
                                  <a:cs typeface="Times New Roman" panose="02020603050405020304" pitchFamily="18" charset="0"/>
                                </a:rPr>
                                <m:t>𝟎</m:t>
                              </m:r>
                            </m:e>
                          </m:d>
                        </m:num>
                        <m:den>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𝜞</m:t>
                              </m:r>
                            </m:e>
                            <m:sub>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𝑲</m:t>
                                  </m:r>
                                </m:e>
                                <m:sub>
                                  <m:r>
                                    <a:rPr lang="en-US" altLang="zh-CN" sz="2400" b="1" i="1">
                                      <a:solidFill>
                                        <a:srgbClr val="0432FF"/>
                                      </a:solidFill>
                                      <a:latin typeface="Cambria Math" panose="02040503050406030204" pitchFamily="18" charset="0"/>
                                      <a:cs typeface="Times New Roman" panose="02020603050405020304" pitchFamily="18" charset="0"/>
                                    </a:rPr>
                                    <m:t>𝟏</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𝒆</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𝝂</m:t>
                                  </m:r>
                                </m:e>
                                <m:sub>
                                  <m:r>
                                    <a:rPr lang="en-US" altLang="zh-CN" sz="2400" b="1" i="1">
                                      <a:solidFill>
                                        <a:srgbClr val="0432FF"/>
                                      </a:solidFill>
                                      <a:latin typeface="Cambria Math" panose="02040503050406030204" pitchFamily="18" charset="0"/>
                                      <a:cs typeface="Times New Roman" panose="02020603050405020304" pitchFamily="18" charset="0"/>
                                    </a:rPr>
                                    <m:t>𝒆</m:t>
                                  </m:r>
                                </m:sub>
                              </m:sSub>
                            </m:sub>
                          </m:sSub>
                          <m:d>
                            <m:dPr>
                              <m:ctrlPr>
                                <a:rPr lang="en-US" altLang="zh-CN" sz="2400" b="1" i="1">
                                  <a:solidFill>
                                    <a:srgbClr val="0432FF"/>
                                  </a:solidFill>
                                  <a:latin typeface="Cambria Math" panose="02040503050406030204" pitchFamily="18" charset="0"/>
                                  <a:cs typeface="Times New Roman" panose="02020603050405020304" pitchFamily="18" charset="0"/>
                                </a:rPr>
                              </m:ctrlPr>
                            </m:dPr>
                            <m:e>
                              <m:r>
                                <a:rPr lang="en-US" altLang="zh-CN" sz="2400" b="1">
                                  <a:solidFill>
                                    <a:srgbClr val="0432FF"/>
                                  </a:solidFill>
                                  <a:latin typeface="Cambria Math" panose="02040503050406030204" pitchFamily="18" charset="0"/>
                                  <a:cs typeface="Times New Roman" panose="02020603050405020304" pitchFamily="18" charset="0"/>
                                </a:rPr>
                                <m:t>𝐜𝐨𝐬</m:t>
                              </m:r>
                              <m:r>
                                <a:rPr lang="en-US" altLang="zh-CN" sz="2400" b="1">
                                  <a:solidFill>
                                    <a:srgbClr val="0432FF"/>
                                  </a:solidFill>
                                  <a:latin typeface="Cambria Math" panose="02040503050406030204" pitchFamily="18" charset="0"/>
                                  <a:cs typeface="Times New Roman" panose="02020603050405020304" pitchFamily="18" charset="0"/>
                                </a:rPr>
                                <m:t> </m:t>
                              </m:r>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𝜽</m:t>
                                  </m:r>
                                </m:e>
                                <m:sub>
                                  <m:r>
                                    <a:rPr lang="en-US" altLang="zh-CN" sz="2400" b="1" i="1">
                                      <a:solidFill>
                                        <a:srgbClr val="0432FF"/>
                                      </a:solidFill>
                                      <a:latin typeface="Cambria Math" panose="02040503050406030204" pitchFamily="18" charset="0"/>
                                      <a:cs typeface="Times New Roman" panose="02020603050405020304" pitchFamily="18" charset="0"/>
                                    </a:rPr>
                                    <m:t>𝒍</m:t>
                                  </m:r>
                                </m:sub>
                              </m:sSub>
                              <m:r>
                                <a:rPr lang="en-US" altLang="zh-CN" sz="2400" b="1" i="1">
                                  <a:solidFill>
                                    <a:srgbClr val="0432FF"/>
                                  </a:solidFill>
                                  <a:latin typeface="Cambria Math" panose="02040503050406030204" pitchFamily="18" charset="0"/>
                                  <a:cs typeface="Times New Roman" panose="02020603050405020304" pitchFamily="18" charset="0"/>
                                </a:rPr>
                                <m:t>&gt;</m:t>
                              </m:r>
                              <m:r>
                                <a:rPr lang="en-US" altLang="zh-CN" sz="2400" b="1" i="1">
                                  <a:solidFill>
                                    <a:srgbClr val="0432FF"/>
                                  </a:solidFill>
                                  <a:latin typeface="Cambria Math" panose="02040503050406030204" pitchFamily="18" charset="0"/>
                                  <a:cs typeface="Times New Roman" panose="02020603050405020304" pitchFamily="18" charset="0"/>
                                </a:rPr>
                                <m:t>𝟎</m:t>
                              </m:r>
                            </m:e>
                          </m:d>
                          <m:r>
                            <a:rPr lang="en-US" altLang="zh-CN" sz="2400" b="1">
                              <a:solidFill>
                                <a:srgbClr val="0432FF"/>
                              </a:solidFill>
                              <a:latin typeface="Cambria Math" panose="02040503050406030204" pitchFamily="18" charset="0"/>
                              <a:cs typeface="Times New Roman" panose="02020603050405020304" pitchFamily="18" charset="0"/>
                            </a:rPr>
                            <m:t>−</m:t>
                          </m:r>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𝜞</m:t>
                              </m:r>
                            </m:e>
                            <m:sub>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𝑲</m:t>
                                  </m:r>
                                </m:e>
                                <m:sub>
                                  <m:r>
                                    <a:rPr lang="en-US" altLang="zh-CN" sz="2400" b="1" i="1">
                                      <a:solidFill>
                                        <a:srgbClr val="0432FF"/>
                                      </a:solidFill>
                                      <a:latin typeface="Cambria Math" panose="02040503050406030204" pitchFamily="18" charset="0"/>
                                      <a:cs typeface="Times New Roman" panose="02020603050405020304" pitchFamily="18" charset="0"/>
                                    </a:rPr>
                                    <m:t>𝟏</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𝒆</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𝝂</m:t>
                                  </m:r>
                                </m:e>
                                <m:sub>
                                  <m:r>
                                    <a:rPr lang="en-US" altLang="zh-CN" sz="2400" b="1" i="1">
                                      <a:solidFill>
                                        <a:srgbClr val="0432FF"/>
                                      </a:solidFill>
                                      <a:latin typeface="Cambria Math" panose="02040503050406030204" pitchFamily="18" charset="0"/>
                                      <a:cs typeface="Times New Roman" panose="02020603050405020304" pitchFamily="18" charset="0"/>
                                    </a:rPr>
                                    <m:t>𝒆</m:t>
                                  </m:r>
                                </m:sub>
                              </m:sSub>
                            </m:sub>
                          </m:sSub>
                          <m:r>
                            <a:rPr lang="en-US" altLang="zh-CN" sz="2400" b="1">
                              <a:solidFill>
                                <a:srgbClr val="0432FF"/>
                              </a:solidFill>
                              <a:latin typeface="Cambria Math" panose="02040503050406030204" pitchFamily="18" charset="0"/>
                              <a:cs typeface="Times New Roman" panose="02020603050405020304" pitchFamily="18" charset="0"/>
                            </a:rPr>
                            <m:t>(</m:t>
                          </m:r>
                          <m:r>
                            <a:rPr lang="en-US" altLang="zh-CN" sz="2400" b="1">
                              <a:solidFill>
                                <a:srgbClr val="0432FF"/>
                              </a:solidFill>
                              <a:latin typeface="Cambria Math" panose="02040503050406030204" pitchFamily="18" charset="0"/>
                              <a:cs typeface="Times New Roman" panose="02020603050405020304" pitchFamily="18" charset="0"/>
                            </a:rPr>
                            <m:t>𝐜𝐨𝐬</m:t>
                          </m:r>
                          <m:r>
                            <a:rPr lang="en-US" altLang="zh-CN" sz="2400" b="1">
                              <a:solidFill>
                                <a:srgbClr val="0432FF"/>
                              </a:solidFill>
                              <a:latin typeface="Cambria Math" panose="02040503050406030204" pitchFamily="18" charset="0"/>
                              <a:cs typeface="Times New Roman" panose="02020603050405020304" pitchFamily="18" charset="0"/>
                            </a:rPr>
                            <m:t> </m:t>
                          </m:r>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r>
                                <a:rPr lang="en-US" altLang="zh-CN" sz="2400" b="1" i="1">
                                  <a:solidFill>
                                    <a:srgbClr val="0432FF"/>
                                  </a:solidFill>
                                  <a:latin typeface="Cambria Math" panose="02040503050406030204" pitchFamily="18" charset="0"/>
                                  <a:cs typeface="Times New Roman" panose="02020603050405020304" pitchFamily="18" charset="0"/>
                                </a:rPr>
                                <m:t>𝜽</m:t>
                              </m:r>
                            </m:e>
                            <m:sub>
                              <m:r>
                                <a:rPr lang="en-US" altLang="zh-CN" sz="2400" b="1" i="1">
                                  <a:solidFill>
                                    <a:srgbClr val="0432FF"/>
                                  </a:solidFill>
                                  <a:latin typeface="Cambria Math" panose="02040503050406030204" pitchFamily="18" charset="0"/>
                                  <a:cs typeface="Times New Roman" panose="02020603050405020304" pitchFamily="18" charset="0"/>
                                </a:rPr>
                                <m:t>𝒍</m:t>
                              </m:r>
                            </m:sub>
                          </m:sSub>
                          <m:r>
                            <a:rPr lang="en-US" altLang="zh-CN" sz="2400" b="1" i="1">
                              <a:solidFill>
                                <a:srgbClr val="0432FF"/>
                              </a:solidFill>
                              <a:latin typeface="Cambria Math" panose="02040503050406030204" pitchFamily="18" charset="0"/>
                              <a:cs typeface="Times New Roman" panose="02020603050405020304" pitchFamily="18" charset="0"/>
                            </a:rPr>
                            <m:t>&lt;</m:t>
                          </m:r>
                          <m:r>
                            <a:rPr lang="en-US" altLang="zh-CN" sz="2400" b="1" i="1">
                              <a:solidFill>
                                <a:srgbClr val="0432FF"/>
                              </a:solidFill>
                              <a:latin typeface="Cambria Math" panose="02040503050406030204" pitchFamily="18" charset="0"/>
                              <a:cs typeface="Times New Roman" panose="02020603050405020304" pitchFamily="18" charset="0"/>
                            </a:rPr>
                            <m:t>𝟎</m:t>
                          </m:r>
                          <m:r>
                            <a:rPr lang="en-US" altLang="zh-CN" sz="2400" b="1">
                              <a:solidFill>
                                <a:srgbClr val="0432FF"/>
                              </a:solidFill>
                              <a:latin typeface="Cambria Math" panose="02040503050406030204" pitchFamily="18" charset="0"/>
                              <a:cs typeface="Times New Roman" panose="02020603050405020304" pitchFamily="18" charset="0"/>
                            </a:rPr>
                            <m:t>)</m:t>
                          </m:r>
                        </m:den>
                      </m:f>
                      <m:r>
                        <a:rPr lang="en-US" altLang="zh-CN" sz="2400" b="1" i="1">
                          <a:latin typeface="Cambria Math" panose="02040503050406030204" pitchFamily="18" charset="0"/>
                          <a:cs typeface="Times New Roman" panose="02020603050405020304" pitchFamily="18" charset="0"/>
                        </a:rPr>
                        <m:t> </m:t>
                      </m:r>
                    </m:oMath>
                  </m:oMathPara>
                </a14:m>
                <a:endParaRPr lang="zh-CN" altLang="en-US" sz="2400" dirty="0"/>
              </a:p>
            </p:txBody>
          </p:sp>
        </mc:Choice>
        <mc:Fallback>
          <p:sp>
            <p:nvSpPr>
              <p:cNvPr id="5" name="文本框 4">
                <a:extLst>
                  <a:ext uri="{FF2B5EF4-FFF2-40B4-BE49-F238E27FC236}">
                    <a16:creationId xmlns:a16="http://schemas.microsoft.com/office/drawing/2014/main" id="{075E9519-C1DD-1D0C-554D-0AC40467A3C9}"/>
                  </a:ext>
                </a:extLst>
              </p:cNvPr>
              <p:cNvSpPr txBox="1">
                <a:spLocks noRot="1" noChangeAspect="1" noMove="1" noResize="1" noEditPoints="1" noAdjustHandles="1" noChangeArrowheads="1" noChangeShapeType="1" noTextEdit="1"/>
              </p:cNvSpPr>
              <p:nvPr/>
            </p:nvSpPr>
            <p:spPr>
              <a:xfrm>
                <a:off x="458765" y="1103398"/>
                <a:ext cx="7618435" cy="978922"/>
              </a:xfrm>
              <a:prstGeom prst="rect">
                <a:avLst/>
              </a:prstGeom>
              <a:blipFill>
                <a:blip r:embed="rId4"/>
                <a:stretch>
                  <a:fillRect b="-3797"/>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4E39742C-94B8-51E0-E8BA-2047CE9F35D5}"/>
              </a:ext>
            </a:extLst>
          </p:cNvPr>
          <p:cNvPicPr>
            <a:picLocks noChangeAspect="1"/>
          </p:cNvPicPr>
          <p:nvPr/>
        </p:nvPicPr>
        <p:blipFill>
          <a:blip r:embed="rId5"/>
          <a:stretch>
            <a:fillRect/>
          </a:stretch>
        </p:blipFill>
        <p:spPr>
          <a:xfrm>
            <a:off x="7764508" y="929111"/>
            <a:ext cx="4435384" cy="3140964"/>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15A684E7-D886-D495-4AA8-13534ECBDCA8}"/>
                  </a:ext>
                </a:extLst>
              </p:cNvPr>
              <p:cNvSpPr txBox="1"/>
              <p:nvPr/>
            </p:nvSpPr>
            <p:spPr>
              <a:xfrm>
                <a:off x="68881" y="2296255"/>
                <a:ext cx="7991168" cy="1586332"/>
              </a:xfrm>
              <a:prstGeom prst="rect">
                <a:avLst/>
              </a:prstGeom>
              <a:noFill/>
            </p:spPr>
            <p:txBody>
              <a:bodyPr wrap="square">
                <a:spAutoFit/>
              </a:bodyPr>
              <a:lstStyle/>
              <a:p>
                <a:pPr marL="285744" indent="-285744">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The </a:t>
                </a:r>
                <a14:m>
                  <m:oMath xmlns:m="http://schemas.openxmlformats.org/officeDocument/2006/math">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𝑫</m:t>
                        </m:r>
                      </m:e>
                      <m:sup>
                        <m:r>
                          <a:rPr lang="en-US" altLang="zh-CN" sz="2400" b="1" i="1">
                            <a:latin typeface="Cambria Math" panose="02040503050406030204" pitchFamily="18" charset="0"/>
                            <a:cs typeface="Times New Roman" panose="02020603050405020304" pitchFamily="18" charset="0"/>
                          </a:rPr>
                          <m:t>𝟎</m:t>
                        </m:r>
                      </m:sup>
                    </m:sSup>
                    <m:r>
                      <a:rPr lang="en-US" altLang="zh-CN" sz="2400" b="1" i="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𝑲</m:t>
                        </m:r>
                      </m:e>
                      <m:sub>
                        <m:r>
                          <a:rPr lang="en-US" altLang="zh-CN" sz="2400" b="1" i="1">
                            <a:latin typeface="Cambria Math" panose="02040503050406030204" pitchFamily="18" charset="0"/>
                            <a:cs typeface="Times New Roman" panose="02020603050405020304" pitchFamily="18" charset="0"/>
                          </a:rPr>
                          <m:t>𝟏</m:t>
                        </m:r>
                      </m:sub>
                    </m:sSub>
                    <m:sSup>
                      <m:sSupPr>
                        <m:ctrlPr>
                          <a:rPr lang="en-US" altLang="zh-CN" sz="2400" b="1" i="1">
                            <a:latin typeface="Cambria Math" panose="02040503050406030204" pitchFamily="18" charset="0"/>
                            <a:cs typeface="Times New Roman" panose="02020603050405020304" pitchFamily="18" charset="0"/>
                          </a:rPr>
                        </m:ctrlPr>
                      </m:sSupPr>
                      <m:e>
                        <m:d>
                          <m:dPr>
                            <m:ctrlPr>
                              <a:rPr lang="en-US" altLang="zh-CN" sz="2400" b="1" i="1">
                                <a:latin typeface="Cambria Math" panose="02040503050406030204" pitchFamily="18" charset="0"/>
                                <a:cs typeface="Times New Roman" panose="02020603050405020304" pitchFamily="18" charset="0"/>
                              </a:rPr>
                            </m:ctrlPr>
                          </m:dPr>
                          <m:e>
                            <m:r>
                              <a:rPr lang="en-US" altLang="zh-CN" sz="2400" b="1" i="1">
                                <a:latin typeface="Cambria Math" panose="02040503050406030204" pitchFamily="18" charset="0"/>
                                <a:cs typeface="Times New Roman" panose="02020603050405020304" pitchFamily="18" charset="0"/>
                              </a:rPr>
                              <m:t>𝟏𝟐𝟕𝟎</m:t>
                            </m:r>
                          </m:e>
                        </m:d>
                      </m:e>
                      <m:sup>
                        <m:r>
                          <a:rPr lang="en-US" altLang="zh-CN" sz="2400" b="1" i="1">
                            <a:latin typeface="Cambria Math" panose="02040503050406030204" pitchFamily="18" charset="0"/>
                            <a:cs typeface="Times New Roman" panose="02020603050405020304" pitchFamily="18" charset="0"/>
                          </a:rPr>
                          <m:t>−</m:t>
                        </m:r>
                      </m:sup>
                    </m:sSup>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𝒆</m:t>
                        </m:r>
                      </m:e>
                      <m:sup>
                        <m:r>
                          <a:rPr lang="en-US" altLang="zh-CN" sz="2400" b="1" i="1">
                            <a:latin typeface="Cambria Math" panose="02040503050406030204" pitchFamily="18" charset="0"/>
                            <a:cs typeface="Times New Roman" panose="02020603050405020304" pitchFamily="18" charset="0"/>
                          </a:rPr>
                          <m:t>+</m:t>
                        </m:r>
                      </m:sup>
                    </m:sSup>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𝝂</m:t>
                        </m:r>
                      </m:e>
                      <m:sub>
                        <m:r>
                          <a:rPr lang="en-US" altLang="zh-CN" sz="2400" b="1" i="1">
                            <a:latin typeface="Cambria Math" panose="02040503050406030204" pitchFamily="18" charset="0"/>
                            <a:cs typeface="Times New Roman" panose="02020603050405020304" pitchFamily="18" charset="0"/>
                          </a:rPr>
                          <m:t>𝒆</m:t>
                        </m:r>
                      </m:sub>
                    </m:sSub>
                  </m:oMath>
                </a14:m>
                <a:r>
                  <a:rPr lang="en-US" altLang="zh-CN" sz="2400"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has been observed for the first time with a statistical significance greater than 10</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𝝈</m:t>
                    </m:r>
                  </m:oMath>
                </a14:m>
                <a:r>
                  <a:rPr lang="en-US" altLang="zh-CN" sz="2400" b="1" dirty="0">
                    <a:latin typeface="Times New Roman" panose="02020603050405020304" pitchFamily="18" charset="0"/>
                    <a:cs typeface="Times New Roman" panose="02020603050405020304" pitchFamily="18" charset="0"/>
                  </a:rPr>
                  <a:t> by using </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𝟐</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𝟗𝟑</m:t>
                    </m:r>
                    <m:r>
                      <a:rPr lang="en-US" altLang="zh-CN" sz="2400" b="1" i="1">
                        <a:latin typeface="Cambria Math" panose="02040503050406030204" pitchFamily="18" charset="0"/>
                        <a:cs typeface="Times New Roman" panose="02020603050405020304" pitchFamily="18" charset="0"/>
                      </a:rPr>
                      <m:t> </m:t>
                    </m:r>
                    <m:r>
                      <a:rPr lang="en-US" altLang="zh-CN" sz="2400" b="1">
                        <a:latin typeface="Cambria Math" panose="02040503050406030204" pitchFamily="18" charset="0"/>
                        <a:cs typeface="Times New Roman" panose="02020603050405020304" pitchFamily="18" charset="0"/>
                      </a:rPr>
                      <m:t>𝐟</m:t>
                    </m:r>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a:latin typeface="Cambria Math" panose="02040503050406030204" pitchFamily="18" charset="0"/>
                            <a:cs typeface="Times New Roman" panose="02020603050405020304" pitchFamily="18" charset="0"/>
                          </a:rPr>
                          <m:t>𝐛</m:t>
                        </m:r>
                      </m:e>
                      <m:sup>
                        <m:r>
                          <a:rPr lang="en-US" altLang="zh-CN" sz="2400" b="1">
                            <a:latin typeface="Cambria Math" panose="02040503050406030204" pitchFamily="18" charset="0"/>
                            <a:cs typeface="Times New Roman" panose="02020603050405020304" pitchFamily="18" charset="0"/>
                          </a:rPr>
                          <m:t>−</m:t>
                        </m:r>
                        <m:r>
                          <a:rPr lang="en-US" altLang="zh-CN" sz="2400" b="1">
                            <a:latin typeface="Cambria Math" panose="02040503050406030204" pitchFamily="18" charset="0"/>
                            <a:cs typeface="Times New Roman" panose="02020603050405020304" pitchFamily="18" charset="0"/>
                          </a:rPr>
                          <m:t>𝟏</m:t>
                        </m:r>
                      </m:sup>
                    </m:sSup>
                    <m:r>
                      <a:rPr lang="en-US" altLang="zh-CN" sz="2400" b="1" i="1">
                        <a:latin typeface="Cambria Math" panose="02040503050406030204" pitchFamily="18" charset="0"/>
                        <a:cs typeface="Times New Roman" panose="02020603050405020304" pitchFamily="18" charset="0"/>
                      </a:rPr>
                      <m:t> </m:t>
                    </m:r>
                  </m:oMath>
                </a14:m>
                <a:r>
                  <a:rPr lang="en-US" altLang="zh-CN" sz="2400" b="1" dirty="0">
                    <a:latin typeface="Times New Roman" panose="02020603050405020304" pitchFamily="18" charset="0"/>
                    <a:cs typeface="Times New Roman" panose="02020603050405020304" pitchFamily="18" charset="0"/>
                  </a:rPr>
                  <a:t> of </a:t>
                </a:r>
                <a14:m>
                  <m:oMath xmlns:m="http://schemas.openxmlformats.org/officeDocument/2006/math">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𝒆</m:t>
                        </m:r>
                      </m:e>
                      <m:sup>
                        <m:r>
                          <a:rPr lang="en-US" altLang="zh-CN" sz="2400" b="1" i="1">
                            <a:latin typeface="Cambria Math" panose="02040503050406030204" pitchFamily="18" charset="0"/>
                            <a:cs typeface="Times New Roman" panose="02020603050405020304" pitchFamily="18" charset="0"/>
                          </a:rPr>
                          <m:t>+</m:t>
                        </m:r>
                      </m:sup>
                    </m:sSup>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𝒆</m:t>
                        </m:r>
                      </m:e>
                      <m:sup>
                        <m:r>
                          <a:rPr lang="en-US" altLang="zh-CN" sz="2400" b="1" i="1">
                            <a:latin typeface="Cambria Math" panose="02040503050406030204" pitchFamily="18" charset="0"/>
                            <a:cs typeface="Times New Roman" panose="02020603050405020304" pitchFamily="18" charset="0"/>
                          </a:rPr>
                          <m:t>−</m:t>
                        </m:r>
                      </m:sup>
                    </m:sSup>
                  </m:oMath>
                </a14:m>
                <a:r>
                  <a:rPr lang="en-US" altLang="zh-CN" sz="2400" b="1" dirty="0">
                    <a:latin typeface="Times New Roman" panose="02020603050405020304" pitchFamily="18" charset="0"/>
                    <a:cs typeface="Times New Roman" panose="02020603050405020304" pitchFamily="18" charset="0"/>
                  </a:rPr>
                  <a:t> collision data at </a:t>
                </a:r>
                <a14:m>
                  <m:oMath xmlns:m="http://schemas.openxmlformats.org/officeDocument/2006/math">
                    <m:rad>
                      <m:radPr>
                        <m:degHide m:val="on"/>
                        <m:ctrlPr>
                          <a:rPr lang="en-US" altLang="zh-CN" sz="2400" b="1" i="1">
                            <a:latin typeface="Cambria Math" panose="02040503050406030204" pitchFamily="18" charset="0"/>
                            <a:cs typeface="Times New Roman" panose="02020603050405020304" pitchFamily="18" charset="0"/>
                          </a:rPr>
                        </m:ctrlPr>
                      </m:radPr>
                      <m:deg/>
                      <m:e>
                        <m:r>
                          <a:rPr lang="en-US" altLang="zh-CN" sz="2400" b="1" i="1">
                            <a:latin typeface="Cambria Math" panose="02040503050406030204" pitchFamily="18" charset="0"/>
                            <a:cs typeface="Times New Roman" panose="02020603050405020304" pitchFamily="18" charset="0"/>
                          </a:rPr>
                          <m:t>𝒔</m:t>
                        </m:r>
                      </m:e>
                    </m:rad>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𝟑</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𝟕𝟕𝟑</m:t>
                    </m:r>
                    <m:r>
                      <a:rPr lang="en-US" altLang="zh-CN" sz="2400" b="1" i="1">
                        <a:latin typeface="Cambria Math" panose="02040503050406030204" pitchFamily="18" charset="0"/>
                        <a:cs typeface="Times New Roman" panose="02020603050405020304" pitchFamily="18" charset="0"/>
                      </a:rPr>
                      <m:t> </m:t>
                    </m:r>
                    <m:r>
                      <a:rPr lang="en-US" altLang="zh-CN" sz="2400" b="1">
                        <a:latin typeface="Cambria Math" panose="02040503050406030204" pitchFamily="18" charset="0"/>
                        <a:cs typeface="Times New Roman" panose="02020603050405020304" pitchFamily="18" charset="0"/>
                      </a:rPr>
                      <m:t>𝐆𝐞𝐕</m:t>
                    </m:r>
                    <m:r>
                      <a:rPr lang="en-US" altLang="zh-CN" sz="2400" b="1">
                        <a:latin typeface="Cambria Math" panose="02040503050406030204" pitchFamily="18" charset="0"/>
                        <a:cs typeface="Times New Roman" panose="02020603050405020304" pitchFamily="18" charset="0"/>
                      </a:rPr>
                      <m:t> </m:t>
                    </m:r>
                  </m:oMath>
                </a14:m>
                <a:r>
                  <a:rPr lang="en-US" altLang="zh-CN" sz="2400" b="1" dirty="0">
                    <a:latin typeface="Times New Roman" panose="02020603050405020304" pitchFamily="18" charset="0"/>
                    <a:cs typeface="Times New Roman" panose="02020603050405020304" pitchFamily="18" charset="0"/>
                  </a:rPr>
                  <a:t>by BESIII Collaboration[1]:</a:t>
                </a:r>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15A684E7-D886-D495-4AA8-13534ECBDCA8}"/>
                  </a:ext>
                </a:extLst>
              </p:cNvPr>
              <p:cNvSpPr txBox="1">
                <a:spLocks noRot="1" noChangeAspect="1" noMove="1" noResize="1" noEditPoints="1" noAdjustHandles="1" noChangeArrowheads="1" noChangeShapeType="1" noTextEdit="1"/>
              </p:cNvSpPr>
              <p:nvPr/>
            </p:nvSpPr>
            <p:spPr>
              <a:xfrm>
                <a:off x="68881" y="2296255"/>
                <a:ext cx="7991168" cy="1586332"/>
              </a:xfrm>
              <a:prstGeom prst="rect">
                <a:avLst/>
              </a:prstGeom>
              <a:blipFill>
                <a:blip r:embed="rId6"/>
                <a:stretch>
                  <a:fillRect l="-952" t="-1587" b="-87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32AF701-508F-799B-EB4E-ED96597380DE}"/>
                  </a:ext>
                </a:extLst>
              </p:cNvPr>
              <p:cNvSpPr txBox="1"/>
              <p:nvPr/>
            </p:nvSpPr>
            <p:spPr>
              <a:xfrm>
                <a:off x="407363" y="4002723"/>
                <a:ext cx="10946437" cy="720390"/>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en-US" altLang="zh-CN" sz="2400" b="1" i="1">
                          <a:latin typeface="Cambria Math" panose="02040503050406030204" pitchFamily="18" charset="0"/>
                          <a:cs typeface="Times New Roman" panose="02020603050405020304" pitchFamily="18" charset="0"/>
                        </a:rPr>
                        <m:t>𝑩𝒓</m:t>
                      </m:r>
                      <m:d>
                        <m:dPr>
                          <m:ctrlPr>
                            <a:rPr lang="en-US" altLang="zh-CN" sz="2400" i="1">
                              <a:latin typeface="Cambria Math" panose="02040503050406030204" pitchFamily="18" charset="0"/>
                              <a:cs typeface="Times New Roman" panose="02020603050405020304" pitchFamily="18" charset="0"/>
                            </a:rPr>
                          </m:ctrlPr>
                        </m:dPr>
                        <m:e>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𝑫</m:t>
                              </m:r>
                            </m:e>
                            <m:sup>
                              <m:r>
                                <a:rPr lang="en-US" altLang="zh-CN" sz="2400" b="1" i="1">
                                  <a:latin typeface="Cambria Math" panose="02040503050406030204" pitchFamily="18" charset="0"/>
                                  <a:cs typeface="Times New Roman" panose="02020603050405020304" pitchFamily="18" charset="0"/>
                                </a:rPr>
                                <m:t>𝟎</m:t>
                              </m:r>
                            </m:sup>
                          </m:sSup>
                          <m:r>
                            <a:rPr lang="en-US" altLang="zh-CN" sz="2400" b="1" i="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𝑲</m:t>
                              </m:r>
                            </m:e>
                            <m:sub>
                              <m:r>
                                <a:rPr lang="en-US" altLang="zh-CN" sz="2400" b="1" i="1">
                                  <a:latin typeface="Cambria Math" panose="02040503050406030204" pitchFamily="18" charset="0"/>
                                  <a:cs typeface="Times New Roman" panose="02020603050405020304" pitchFamily="18" charset="0"/>
                                </a:rPr>
                                <m:t>𝟏</m:t>
                              </m:r>
                            </m:sub>
                          </m:sSub>
                          <m:sSup>
                            <m:sSupPr>
                              <m:ctrlPr>
                                <a:rPr lang="en-US" altLang="zh-CN" sz="2400" b="1" i="1">
                                  <a:latin typeface="Cambria Math" panose="02040503050406030204" pitchFamily="18" charset="0"/>
                                  <a:cs typeface="Times New Roman" panose="02020603050405020304" pitchFamily="18" charset="0"/>
                                </a:rPr>
                              </m:ctrlPr>
                            </m:sSupPr>
                            <m:e>
                              <m:d>
                                <m:dPr>
                                  <m:ctrlPr>
                                    <a:rPr lang="en-US" altLang="zh-CN" sz="2400" b="1" i="1">
                                      <a:latin typeface="Cambria Math" panose="02040503050406030204" pitchFamily="18" charset="0"/>
                                      <a:cs typeface="Times New Roman" panose="02020603050405020304" pitchFamily="18" charset="0"/>
                                    </a:rPr>
                                  </m:ctrlPr>
                                </m:dPr>
                                <m:e>
                                  <m:r>
                                    <a:rPr lang="en-US" altLang="zh-CN" sz="2400" b="1" i="1">
                                      <a:latin typeface="Cambria Math" panose="02040503050406030204" pitchFamily="18" charset="0"/>
                                      <a:cs typeface="Times New Roman" panose="02020603050405020304" pitchFamily="18" charset="0"/>
                                    </a:rPr>
                                    <m:t>𝟏𝟐𝟕𝟎</m:t>
                                  </m:r>
                                </m:e>
                              </m:d>
                            </m:e>
                            <m:sup>
                              <m:r>
                                <a:rPr lang="en-US" altLang="zh-CN" sz="2400" b="1" i="1">
                                  <a:latin typeface="Cambria Math" panose="02040503050406030204" pitchFamily="18" charset="0"/>
                                  <a:cs typeface="Times New Roman" panose="02020603050405020304" pitchFamily="18" charset="0"/>
                                </a:rPr>
                                <m:t>−</m:t>
                              </m:r>
                            </m:sup>
                          </m:sSup>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𝒆</m:t>
                              </m:r>
                            </m:e>
                            <m:sup>
                              <m:r>
                                <a:rPr lang="en-US" altLang="zh-CN" sz="2400" b="1" i="1">
                                  <a:latin typeface="Cambria Math" panose="02040503050406030204" pitchFamily="18" charset="0"/>
                                  <a:cs typeface="Times New Roman" panose="02020603050405020304" pitchFamily="18" charset="0"/>
                                </a:rPr>
                                <m:t>+</m:t>
                              </m:r>
                            </m:sup>
                          </m:sSup>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𝝂</m:t>
                              </m:r>
                            </m:e>
                            <m:sub>
                              <m:r>
                                <a:rPr lang="en-US" altLang="zh-CN" sz="2400" b="1" i="1">
                                  <a:latin typeface="Cambria Math" panose="02040503050406030204" pitchFamily="18" charset="0"/>
                                  <a:cs typeface="Times New Roman" panose="02020603050405020304" pitchFamily="18" charset="0"/>
                                </a:rPr>
                                <m:t>𝒆</m:t>
                              </m:r>
                            </m:sub>
                          </m:sSub>
                        </m:e>
                      </m:d>
                      <m:r>
                        <a:rPr lang="en-US" altLang="zh-CN" sz="2400" b="1" i="1">
                          <a:latin typeface="Cambria Math" panose="02040503050406030204" pitchFamily="18" charset="0"/>
                          <a:cs typeface="Times New Roman" panose="02020603050405020304" pitchFamily="18" charset="0"/>
                        </a:rPr>
                        <m:t>=</m:t>
                      </m:r>
                      <m:d>
                        <m:dPr>
                          <m:ctrlPr>
                            <a:rPr lang="en-US" altLang="zh-CN" sz="2400" b="1" i="1">
                              <a:latin typeface="Cambria Math" panose="02040503050406030204" pitchFamily="18" charset="0"/>
                              <a:cs typeface="Times New Roman" panose="02020603050405020304" pitchFamily="18" charset="0"/>
                            </a:rPr>
                          </m:ctrlPr>
                        </m:dPr>
                        <m:e>
                          <m:r>
                            <a:rPr lang="en-US" altLang="zh-CN" sz="2400" b="1" i="1">
                              <a:latin typeface="Cambria Math" panose="02040503050406030204" pitchFamily="18" charset="0"/>
                              <a:cs typeface="Times New Roman" panose="02020603050405020304" pitchFamily="18" charset="0"/>
                            </a:rPr>
                            <m:t>𝟏</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𝟎𝟗</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𝟏</m:t>
                          </m:r>
                          <m:sSubSup>
                            <m:sSubSupPr>
                              <m:ctrlPr>
                                <a:rPr lang="en-US" altLang="zh-CN" sz="2400" b="1" i="1">
                                  <a:latin typeface="Cambria Math" panose="02040503050406030204" pitchFamily="18" charset="0"/>
                                  <a:cs typeface="Times New Roman" panose="02020603050405020304" pitchFamily="18" charset="0"/>
                                </a:rPr>
                              </m:ctrlPr>
                            </m:sSubSupPr>
                            <m:e>
                              <m:r>
                                <a:rPr lang="en-US" altLang="zh-CN" sz="2400" b="1" i="1">
                                  <a:latin typeface="Cambria Math" panose="02040503050406030204" pitchFamily="18" charset="0"/>
                                  <a:cs typeface="Times New Roman" panose="02020603050405020304" pitchFamily="18" charset="0"/>
                                </a:rPr>
                                <m:t>𝟑</m:t>
                              </m:r>
                            </m:e>
                            <m:sub>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𝟏𝟔</m:t>
                              </m:r>
                            </m:sub>
                            <m:sup>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𝟎𝟗</m:t>
                              </m:r>
                            </m:sup>
                          </m:sSubSup>
                          <m:r>
                            <a:rPr lang="en-US" altLang="zh-CN" sz="2400" b="1" i="1">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𝟎</m:t>
                          </m:r>
                          <m:r>
                            <a:rPr lang="en-US" altLang="zh-CN" sz="2400" b="1" i="1">
                              <a:solidFill>
                                <a:srgbClr val="FF40FF"/>
                              </a:solidFill>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𝟏𝟐</m:t>
                          </m:r>
                        </m:e>
                      </m:d>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𝟏</m:t>
                      </m:r>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𝟎</m:t>
                          </m:r>
                        </m:e>
                        <m:sup>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𝟑</m:t>
                          </m:r>
                        </m:sup>
                      </m:sSup>
                    </m:oMath>
                  </m:oMathPara>
                </a14:m>
                <a:endParaRPr lang="zh-CN" altLang="en-US" sz="2400" dirty="0"/>
              </a:p>
            </p:txBody>
          </p:sp>
        </mc:Choice>
        <mc:Fallback xmlns="">
          <p:sp>
            <p:nvSpPr>
              <p:cNvPr id="10" name="文本框 9">
                <a:extLst>
                  <a:ext uri="{FF2B5EF4-FFF2-40B4-BE49-F238E27FC236}">
                    <a16:creationId xmlns:a16="http://schemas.microsoft.com/office/drawing/2014/main" id="{C32AF701-508F-799B-EB4E-ED96597380DE}"/>
                  </a:ext>
                </a:extLst>
              </p:cNvPr>
              <p:cNvSpPr txBox="1">
                <a:spLocks noRot="1" noChangeAspect="1" noMove="1" noResize="1" noEditPoints="1" noAdjustHandles="1" noChangeArrowheads="1" noChangeShapeType="1" noTextEdit="1"/>
              </p:cNvSpPr>
              <p:nvPr/>
            </p:nvSpPr>
            <p:spPr>
              <a:xfrm>
                <a:off x="407363" y="4002723"/>
                <a:ext cx="10946437" cy="720390"/>
              </a:xfrm>
              <a:prstGeom prst="rect">
                <a:avLst/>
              </a:prstGeom>
              <a:blipFill>
                <a:blip r:embed="rId7"/>
                <a:stretch>
                  <a:fillRect l="-116"/>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38DF3C1A-712E-DA3C-852A-82106AB6C045}"/>
              </a:ext>
            </a:extLst>
          </p:cNvPr>
          <p:cNvSpPr txBox="1"/>
          <p:nvPr/>
        </p:nvSpPr>
        <p:spPr>
          <a:xfrm>
            <a:off x="230982" y="6356351"/>
            <a:ext cx="6700839" cy="307777"/>
          </a:xfrm>
          <a:prstGeom prst="rect">
            <a:avLst/>
          </a:prstGeom>
          <a:noFill/>
        </p:spPr>
        <p:txBody>
          <a:bodyPr wrap="square">
            <a:spAutoFit/>
          </a:bodyPr>
          <a:lstStyle/>
          <a:p>
            <a:r>
              <a:rPr lang="en-US" altLang="zh-CN" sz="1400" b="1" dirty="0">
                <a:latin typeface="Times New Roman" panose="02020603050405020304" pitchFamily="18" charset="0"/>
                <a:cs typeface="Times New Roman" panose="02020603050405020304" pitchFamily="18" charset="0"/>
              </a:rPr>
              <a:t>[1] M. </a:t>
            </a:r>
            <a:r>
              <a:rPr lang="en-US" altLang="zh-CN" sz="1400" b="1" dirty="0" err="1">
                <a:latin typeface="Times New Roman" panose="02020603050405020304" pitchFamily="18" charset="0"/>
                <a:cs typeface="Times New Roman" panose="02020603050405020304" pitchFamily="18" charset="0"/>
              </a:rPr>
              <a:t>Ablikim</a:t>
            </a:r>
            <a:r>
              <a:rPr lang="en-US" altLang="zh-CN" sz="1400" b="1" dirty="0">
                <a:latin typeface="Times New Roman" panose="02020603050405020304" pitchFamily="18" charset="0"/>
                <a:cs typeface="Times New Roman" panose="02020603050405020304" pitchFamily="18" charset="0"/>
              </a:rPr>
              <a:t> </a:t>
            </a:r>
            <a:r>
              <a:rPr lang="en-US" altLang="zh-CN" sz="1400" b="1" i="1" dirty="0">
                <a:latin typeface="Times New Roman" panose="02020603050405020304" pitchFamily="18" charset="0"/>
                <a:cs typeface="Times New Roman" panose="02020603050405020304" pitchFamily="18" charset="0"/>
              </a:rPr>
              <a:t>et al</a:t>
            </a:r>
            <a:r>
              <a:rPr lang="en-US" altLang="zh-CN" sz="1400" b="1" dirty="0">
                <a:latin typeface="Times New Roman" panose="02020603050405020304" pitchFamily="18" charset="0"/>
                <a:cs typeface="Times New Roman" panose="02020603050405020304" pitchFamily="18" charset="0"/>
              </a:rPr>
              <a:t>. (BESIII Collaboration), Phys. Rev. Lett. 127, 131801 (2021).</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7173ED60-0CEC-F38D-6423-C824C865555E}"/>
                  </a:ext>
                </a:extLst>
              </p:cNvPr>
              <p:cNvSpPr txBox="1"/>
              <p:nvPr/>
            </p:nvSpPr>
            <p:spPr>
              <a:xfrm>
                <a:off x="7581579" y="5139049"/>
                <a:ext cx="4801243" cy="1200329"/>
              </a:xfrm>
              <a:prstGeom prst="rect">
                <a:avLst/>
              </a:prstGeom>
              <a:noFill/>
            </p:spPr>
            <p:txBody>
              <a:bodyPr wrap="square">
                <a:spAutoFit/>
              </a:bodyPr>
              <a:lstStyle/>
              <a:p>
                <a:r>
                  <a:rPr lang="en-US" altLang="zh-CN" sz="2400" b="1" dirty="0">
                    <a:solidFill>
                      <a:srgbClr val="FF40FF"/>
                    </a:solidFill>
                    <a:latin typeface="Times New Roman" panose="02020603050405020304" pitchFamily="18" charset="0"/>
                    <a:cs typeface="Times New Roman" panose="02020603050405020304" pitchFamily="18" charset="0"/>
                  </a:rPr>
                  <a:t>External uncertainty from</a:t>
                </a:r>
                <a:r>
                  <a:rPr lang="en-US" altLang="zh-CN" sz="2400" b="1" dirty="0">
                    <a:latin typeface="Times New Roman" panose="02020603050405020304" pitchFamily="18" charset="0"/>
                    <a:cs typeface="Times New Roman" panose="02020603050405020304" pitchFamily="18" charset="0"/>
                  </a:rPr>
                  <a:t> the assumed branching fractions of </a:t>
                </a:r>
                <a14:m>
                  <m:oMath xmlns:m="http://schemas.openxmlformats.org/officeDocument/2006/math">
                    <m:sSub>
                      <m:sSubPr>
                        <m:ctrlPr>
                          <a:rPr lang="en-US" altLang="zh-CN" sz="2400" b="1" i="1">
                            <a:solidFill>
                              <a:srgbClr val="FF40FF"/>
                            </a:solidFill>
                            <a:latin typeface="Cambria Math" panose="02040503050406030204" pitchFamily="18" charset="0"/>
                            <a:cs typeface="Times New Roman" panose="02020603050405020304" pitchFamily="18" charset="0"/>
                          </a:rPr>
                        </m:ctrlPr>
                      </m:sSubPr>
                      <m:e>
                        <m:r>
                          <a:rPr lang="en-US" altLang="zh-CN" sz="2400" b="1" i="1">
                            <a:solidFill>
                              <a:srgbClr val="FF40FF"/>
                            </a:solidFill>
                            <a:latin typeface="Cambria Math" panose="02040503050406030204" pitchFamily="18" charset="0"/>
                            <a:cs typeface="Times New Roman" panose="02020603050405020304" pitchFamily="18" charset="0"/>
                          </a:rPr>
                          <m:t>𝑲</m:t>
                        </m:r>
                      </m:e>
                      <m:sub>
                        <m:r>
                          <a:rPr lang="en-US" altLang="zh-CN" sz="2400" b="1" i="1">
                            <a:solidFill>
                              <a:srgbClr val="FF40FF"/>
                            </a:solidFill>
                            <a:latin typeface="Cambria Math" panose="02040503050406030204" pitchFamily="18" charset="0"/>
                            <a:cs typeface="Times New Roman" panose="02020603050405020304" pitchFamily="18" charset="0"/>
                          </a:rPr>
                          <m:t>𝟏</m:t>
                        </m:r>
                      </m:sub>
                    </m:sSub>
                    <m:sSup>
                      <m:sSupPr>
                        <m:ctrlPr>
                          <a:rPr lang="en-US" altLang="zh-CN" sz="2400" b="1" i="1">
                            <a:solidFill>
                              <a:srgbClr val="FF40FF"/>
                            </a:solidFill>
                            <a:latin typeface="Cambria Math" panose="02040503050406030204" pitchFamily="18" charset="0"/>
                            <a:cs typeface="Times New Roman" panose="02020603050405020304" pitchFamily="18" charset="0"/>
                          </a:rPr>
                        </m:ctrlPr>
                      </m:sSupPr>
                      <m:e>
                        <m:d>
                          <m:dPr>
                            <m:ctrlPr>
                              <a:rPr lang="en-US" altLang="zh-CN" sz="2400" b="1" i="1">
                                <a:solidFill>
                                  <a:srgbClr val="FF40FF"/>
                                </a:solidFill>
                                <a:latin typeface="Cambria Math" panose="02040503050406030204" pitchFamily="18" charset="0"/>
                                <a:cs typeface="Times New Roman" panose="02020603050405020304" pitchFamily="18" charset="0"/>
                              </a:rPr>
                            </m:ctrlPr>
                          </m:dPr>
                          <m:e>
                            <m:r>
                              <a:rPr lang="en-US" altLang="zh-CN" sz="2400" b="1" i="1">
                                <a:solidFill>
                                  <a:srgbClr val="FF40FF"/>
                                </a:solidFill>
                                <a:latin typeface="Cambria Math" panose="02040503050406030204" pitchFamily="18" charset="0"/>
                                <a:cs typeface="Times New Roman" panose="02020603050405020304" pitchFamily="18" charset="0"/>
                              </a:rPr>
                              <m:t>𝟏𝟐𝟕𝟎</m:t>
                            </m:r>
                          </m:e>
                        </m:d>
                      </m:e>
                      <m:sup>
                        <m:r>
                          <a:rPr lang="en-US" altLang="zh-CN" sz="2400" b="1" i="1">
                            <a:solidFill>
                              <a:srgbClr val="FF40FF"/>
                            </a:solidFill>
                            <a:latin typeface="Cambria Math" panose="02040503050406030204" pitchFamily="18" charset="0"/>
                            <a:cs typeface="Times New Roman" panose="02020603050405020304" pitchFamily="18" charset="0"/>
                          </a:rPr>
                          <m:t>−</m:t>
                        </m:r>
                      </m:sup>
                    </m:sSup>
                  </m:oMath>
                </a14:m>
                <a:r>
                  <a:rPr lang="en-US" altLang="zh-CN" sz="2400" b="1" dirty="0">
                    <a:solidFill>
                      <a:srgbClr val="FF40FF"/>
                    </a:solidFill>
                    <a:latin typeface="Times New Roman" panose="02020603050405020304" pitchFamily="18" charset="0"/>
                    <a:cs typeface="Times New Roman" panose="02020603050405020304" pitchFamily="18" charset="0"/>
                  </a:rPr>
                  <a:t> subdecays</a:t>
                </a:r>
                <a:r>
                  <a:rPr lang="en-US" altLang="zh-CN" sz="2400" b="1" dirty="0">
                    <a:latin typeface="Times New Roman" panose="02020603050405020304" pitchFamily="18" charset="0"/>
                    <a:cs typeface="Times New Roman" panose="02020603050405020304" pitchFamily="18" charset="0"/>
                  </a:rPr>
                  <a:t>.</a:t>
                </a:r>
                <a:endParaRPr lang="zh-CN" altLang="en-US" sz="2400" dirty="0"/>
              </a:p>
            </p:txBody>
          </p:sp>
        </mc:Choice>
        <mc:Fallback xmlns="">
          <p:sp>
            <p:nvSpPr>
              <p:cNvPr id="12" name="文本框 11">
                <a:extLst>
                  <a:ext uri="{FF2B5EF4-FFF2-40B4-BE49-F238E27FC236}">
                    <a16:creationId xmlns:a16="http://schemas.microsoft.com/office/drawing/2014/main" id="{7173ED60-0CEC-F38D-6423-C824C865555E}"/>
                  </a:ext>
                </a:extLst>
              </p:cNvPr>
              <p:cNvSpPr txBox="1">
                <a:spLocks noRot="1" noChangeAspect="1" noMove="1" noResize="1" noEditPoints="1" noAdjustHandles="1" noChangeArrowheads="1" noChangeShapeType="1" noTextEdit="1"/>
              </p:cNvSpPr>
              <p:nvPr/>
            </p:nvSpPr>
            <p:spPr>
              <a:xfrm>
                <a:off x="7581579" y="5139049"/>
                <a:ext cx="4801243" cy="1200329"/>
              </a:xfrm>
              <a:prstGeom prst="rect">
                <a:avLst/>
              </a:prstGeom>
              <a:blipFill>
                <a:blip r:embed="rId8"/>
                <a:stretch>
                  <a:fillRect l="-2116" t="-4167" b="-9375"/>
                </a:stretch>
              </a:blipFill>
            </p:spPr>
            <p:txBody>
              <a:bodyPr/>
              <a:lstStyle/>
              <a:p>
                <a:r>
                  <a:rPr lang="zh-CN" altLang="en-US">
                    <a:noFill/>
                  </a:rPr>
                  <a:t> </a:t>
                </a:r>
              </a:p>
            </p:txBody>
          </p:sp>
        </mc:Fallback>
      </mc:AlternateContent>
      <p:cxnSp>
        <p:nvCxnSpPr>
          <p:cNvPr id="13" name="直线箭头连接符 12">
            <a:extLst>
              <a:ext uri="{FF2B5EF4-FFF2-40B4-BE49-F238E27FC236}">
                <a16:creationId xmlns:a16="http://schemas.microsoft.com/office/drawing/2014/main" id="{DB638294-CDD2-4424-228E-CCE803A6A3E7}"/>
              </a:ext>
            </a:extLst>
          </p:cNvPr>
          <p:cNvCxnSpPr>
            <a:cxnSpLocks/>
          </p:cNvCxnSpPr>
          <p:nvPr/>
        </p:nvCxnSpPr>
        <p:spPr>
          <a:xfrm>
            <a:off x="7893211" y="4714477"/>
            <a:ext cx="333679" cy="405081"/>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FD12BCE-37AA-C582-0B9F-C236F256813C}"/>
                  </a:ext>
                </a:extLst>
              </p:cNvPr>
              <p:cNvSpPr txBox="1"/>
              <p:nvPr/>
            </p:nvSpPr>
            <p:spPr>
              <a:xfrm>
                <a:off x="68882" y="4917017"/>
                <a:ext cx="6526233" cy="830997"/>
              </a:xfrm>
              <a:prstGeom prst="rect">
                <a:avLst/>
              </a:prstGeom>
              <a:noFill/>
            </p:spPr>
            <p:txBody>
              <a:bodyPr wrap="square">
                <a:spAutoFit/>
              </a:bodyPr>
              <a:lstStyle/>
              <a:p>
                <a:pPr marL="285744" indent="-285744">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Due to limited statistics of the current BESIII data set, </a:t>
                </a:r>
                <a14:m>
                  <m:oMath xmlns:m="http://schemas.openxmlformats.org/officeDocument/2006/math">
                    <m:sSubSup>
                      <m:sSubSupPr>
                        <m:ctrlPr>
                          <a:rPr lang="en-US" altLang="zh-CN" sz="2400" b="1" i="1">
                            <a:latin typeface="Cambria Math" panose="02040503050406030204" pitchFamily="18" charset="0"/>
                            <a:cs typeface="Times New Roman" panose="02020603050405020304" pitchFamily="18" charset="0"/>
                          </a:rPr>
                        </m:ctrlPr>
                      </m:sSubSupPr>
                      <m:e>
                        <m:r>
                          <a:rPr lang="en-US" altLang="zh-CN" sz="2400" b="1" i="1">
                            <a:latin typeface="Cambria Math" panose="02040503050406030204" pitchFamily="18" charset="0"/>
                            <a:cs typeface="Times New Roman" panose="02020603050405020304" pitchFamily="18" charset="0"/>
                          </a:rPr>
                          <m:t>𝑨</m:t>
                        </m:r>
                      </m:e>
                      <m:sub>
                        <m:r>
                          <a:rPr lang="en-US" altLang="zh-CN" sz="2400" b="1">
                            <a:latin typeface="Cambria Math" panose="02040503050406030204" pitchFamily="18" charset="0"/>
                            <a:cs typeface="Times New Roman" panose="02020603050405020304" pitchFamily="18" charset="0"/>
                          </a:rPr>
                          <m:t>𝐔𝐃</m:t>
                        </m:r>
                      </m:sub>
                      <m:sup>
                        <m:r>
                          <a:rPr lang="en-US" altLang="zh-CN" sz="2400" b="1" i="1">
                            <a:latin typeface="Cambria Math" panose="02040503050406030204" pitchFamily="18" charset="0"/>
                            <a:cs typeface="Times New Roman" panose="02020603050405020304" pitchFamily="18" charset="0"/>
                          </a:rPr>
                          <m:t>′</m:t>
                        </m:r>
                      </m:sup>
                    </m:sSubSup>
                  </m:oMath>
                </a14:m>
                <a:r>
                  <a:rPr lang="en-US" altLang="zh-CN" sz="2400" b="1" dirty="0">
                    <a:latin typeface="Times New Roman" panose="02020603050405020304" pitchFamily="18" charset="0"/>
                    <a:cs typeface="Times New Roman" panose="02020603050405020304" pitchFamily="18" charset="0"/>
                  </a:rPr>
                  <a:t> has not been measured. </a:t>
                </a:r>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9FD12BCE-37AA-C582-0B9F-C236F256813C}"/>
                  </a:ext>
                </a:extLst>
              </p:cNvPr>
              <p:cNvSpPr txBox="1">
                <a:spLocks noRot="1" noChangeAspect="1" noMove="1" noResize="1" noEditPoints="1" noAdjustHandles="1" noChangeArrowheads="1" noChangeShapeType="1" noTextEdit="1"/>
              </p:cNvSpPr>
              <p:nvPr/>
            </p:nvSpPr>
            <p:spPr>
              <a:xfrm>
                <a:off x="68882" y="4917017"/>
                <a:ext cx="6526233" cy="830997"/>
              </a:xfrm>
              <a:prstGeom prst="rect">
                <a:avLst/>
              </a:prstGeom>
              <a:blipFill>
                <a:blip r:embed="rId9"/>
                <a:stretch>
                  <a:fillRect l="-1165" t="-6061" r="-388" b="-16667"/>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9C68D9E5-9C52-78AE-D773-C97BEB4F31A7}"/>
              </a:ext>
            </a:extLst>
          </p:cNvPr>
          <p:cNvSpPr txBox="1"/>
          <p:nvPr/>
        </p:nvSpPr>
        <p:spPr>
          <a:xfrm>
            <a:off x="9982200" y="-16291"/>
            <a:ext cx="2298357"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81</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1068 (2021)</a:t>
            </a:r>
            <a:endParaRPr lang="zh-CN" altLang="en-US" dirty="0"/>
          </a:p>
        </p:txBody>
      </p:sp>
    </p:spTree>
    <p:extLst>
      <p:ext uri="{BB962C8B-B14F-4D97-AF65-F5344CB8AC3E}">
        <p14:creationId xmlns:p14="http://schemas.microsoft.com/office/powerpoint/2010/main" val="130050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B19F4182-CBD6-66C6-92AA-B3EB35C4B554}"/>
              </a:ext>
            </a:extLst>
          </p:cNvPr>
          <p:cNvPicPr>
            <a:picLocks noChangeAspect="1"/>
          </p:cNvPicPr>
          <p:nvPr/>
        </p:nvPicPr>
        <p:blipFill>
          <a:blip r:embed="rId3"/>
          <a:stretch>
            <a:fillRect/>
          </a:stretch>
        </p:blipFill>
        <p:spPr>
          <a:xfrm>
            <a:off x="3996271" y="3196787"/>
            <a:ext cx="8161867" cy="3537268"/>
          </a:xfrm>
          <a:prstGeom prst="rect">
            <a:avLst/>
          </a:prstGeom>
        </p:spPr>
      </p:pic>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CB1EFCE5-AF9F-088E-B437-944114B85D14}"/>
                  </a:ext>
                </a:extLst>
              </p:cNvPr>
              <p:cNvSpPr txBox="1"/>
              <p:nvPr/>
            </p:nvSpPr>
            <p:spPr>
              <a:xfrm>
                <a:off x="9061136" y="6343773"/>
                <a:ext cx="2731129" cy="39401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67" b="1" i="1">
                              <a:latin typeface="Cambria Math" panose="02040503050406030204" pitchFamily="18" charset="0"/>
                              <a:cs typeface="Times New Roman" panose="02020603050405020304" pitchFamily="18" charset="0"/>
                            </a:rPr>
                          </m:ctrlPr>
                        </m:sSubPr>
                        <m:e>
                          <m:r>
                            <a:rPr lang="en-US" altLang="zh-CN" sz="1867" b="1">
                              <a:latin typeface="Cambria Math" panose="02040503050406030204" pitchFamily="18" charset="0"/>
                              <a:cs typeface="Times New Roman" panose="02020603050405020304" pitchFamily="18" charset="0"/>
                            </a:rPr>
                            <m:t>𝐌</m:t>
                          </m:r>
                        </m:e>
                        <m:sub>
                          <m:sSup>
                            <m:sSupPr>
                              <m:ctrlPr>
                                <a:rPr lang="en-US" altLang="zh-CN" sz="1867" b="1" i="1">
                                  <a:latin typeface="Cambria Math" panose="02040503050406030204" pitchFamily="18" charset="0"/>
                                  <a:cs typeface="Times New Roman" panose="02020603050405020304" pitchFamily="18" charset="0"/>
                                </a:rPr>
                              </m:ctrlPr>
                            </m:sSupPr>
                            <m:e>
                              <m:r>
                                <a:rPr lang="en-US" altLang="zh-CN" sz="1867" b="1" i="1">
                                  <a:latin typeface="Cambria Math" panose="02040503050406030204" pitchFamily="18" charset="0"/>
                                  <a:cs typeface="Times New Roman" panose="02020603050405020304" pitchFamily="18" charset="0"/>
                                </a:rPr>
                                <m:t>𝑲</m:t>
                              </m:r>
                            </m:e>
                            <m:sup>
                              <m:r>
                                <a:rPr lang="en-US" altLang="zh-CN" sz="1867" b="1" i="1">
                                  <a:latin typeface="Cambria Math" panose="02040503050406030204" pitchFamily="18" charset="0"/>
                                  <a:cs typeface="Times New Roman" panose="02020603050405020304" pitchFamily="18" charset="0"/>
                                </a:rPr>
                                <m:t>−</m:t>
                              </m:r>
                            </m:sup>
                          </m:sSup>
                          <m:sSup>
                            <m:sSupPr>
                              <m:ctrlPr>
                                <a:rPr lang="en-US" altLang="zh-CN" sz="1867" b="1" i="1">
                                  <a:latin typeface="Cambria Math" panose="02040503050406030204" pitchFamily="18" charset="0"/>
                                  <a:cs typeface="Times New Roman" panose="02020603050405020304" pitchFamily="18" charset="0"/>
                                </a:rPr>
                              </m:ctrlPr>
                            </m:sSupPr>
                            <m:e>
                              <m:r>
                                <a:rPr lang="en-US" altLang="zh-CN" sz="1867" b="1" i="1">
                                  <a:latin typeface="Cambria Math" panose="02040503050406030204" pitchFamily="18" charset="0"/>
                                  <a:cs typeface="Times New Roman" panose="02020603050405020304" pitchFamily="18" charset="0"/>
                                </a:rPr>
                                <m:t>𝝅</m:t>
                              </m:r>
                            </m:e>
                            <m:sup>
                              <m:r>
                                <a:rPr lang="en-US" altLang="zh-CN" sz="1867" b="1" i="1">
                                  <a:latin typeface="Cambria Math" panose="02040503050406030204" pitchFamily="18" charset="0"/>
                                  <a:cs typeface="Times New Roman" panose="02020603050405020304" pitchFamily="18" charset="0"/>
                                </a:rPr>
                                <m:t>+</m:t>
                              </m:r>
                            </m:sup>
                          </m:sSup>
                          <m:sSup>
                            <m:sSupPr>
                              <m:ctrlPr>
                                <a:rPr lang="en-US" altLang="zh-CN" sz="1867" b="1" i="1">
                                  <a:latin typeface="Cambria Math" panose="02040503050406030204" pitchFamily="18" charset="0"/>
                                  <a:cs typeface="Times New Roman" panose="02020603050405020304" pitchFamily="18" charset="0"/>
                                </a:rPr>
                              </m:ctrlPr>
                            </m:sSupPr>
                            <m:e>
                              <m:r>
                                <a:rPr lang="en-US" altLang="zh-CN" sz="1867" b="1" i="1">
                                  <a:latin typeface="Cambria Math" panose="02040503050406030204" pitchFamily="18" charset="0"/>
                                  <a:cs typeface="Times New Roman" panose="02020603050405020304" pitchFamily="18" charset="0"/>
                                </a:rPr>
                                <m:t>𝝅</m:t>
                              </m:r>
                            </m:e>
                            <m:sup>
                              <m:r>
                                <a:rPr lang="en-US" altLang="zh-CN" sz="1867" b="1" i="1">
                                  <a:latin typeface="Cambria Math" panose="02040503050406030204" pitchFamily="18" charset="0"/>
                                  <a:cs typeface="Times New Roman" panose="02020603050405020304" pitchFamily="18" charset="0"/>
                                </a:rPr>
                                <m:t>−</m:t>
                              </m:r>
                            </m:sup>
                          </m:sSup>
                        </m:sub>
                      </m:sSub>
                      <m:r>
                        <a:rPr lang="en-US" altLang="zh-CN" sz="1867" b="1">
                          <a:latin typeface="Cambria Math" panose="02040503050406030204" pitchFamily="18" charset="0"/>
                          <a:cs typeface="Times New Roman" panose="02020603050405020304" pitchFamily="18" charset="0"/>
                        </a:rPr>
                        <m:t>(</m:t>
                      </m:r>
                      <m:r>
                        <a:rPr lang="en-US" altLang="zh-CN" sz="1867" b="1">
                          <a:latin typeface="Cambria Math" panose="02040503050406030204" pitchFamily="18" charset="0"/>
                          <a:cs typeface="Times New Roman" panose="02020603050405020304" pitchFamily="18" charset="0"/>
                        </a:rPr>
                        <m:t>𝐆𝐞𝐕</m:t>
                      </m:r>
                      <m:r>
                        <a:rPr lang="en-US" altLang="zh-CN" sz="1867" b="1">
                          <a:latin typeface="Cambria Math" panose="02040503050406030204" pitchFamily="18" charset="0"/>
                          <a:cs typeface="Times New Roman" panose="02020603050405020304" pitchFamily="18" charset="0"/>
                        </a:rPr>
                        <m:t>/</m:t>
                      </m:r>
                      <m:sSup>
                        <m:sSupPr>
                          <m:ctrlPr>
                            <a:rPr lang="en-US" altLang="zh-CN" sz="1867" b="1" i="1">
                              <a:latin typeface="Cambria Math" panose="02040503050406030204" pitchFamily="18" charset="0"/>
                              <a:cs typeface="Times New Roman" panose="02020603050405020304" pitchFamily="18" charset="0"/>
                            </a:rPr>
                          </m:ctrlPr>
                        </m:sSupPr>
                        <m:e>
                          <m:r>
                            <a:rPr lang="en-US" altLang="zh-CN" sz="1867" b="1">
                              <a:latin typeface="Cambria Math" panose="02040503050406030204" pitchFamily="18" charset="0"/>
                              <a:cs typeface="Times New Roman" panose="02020603050405020304" pitchFamily="18" charset="0"/>
                            </a:rPr>
                            <m:t>𝐜</m:t>
                          </m:r>
                        </m:e>
                        <m:sup>
                          <m:r>
                            <a:rPr lang="en-US" altLang="zh-CN" sz="1867" b="1">
                              <a:latin typeface="Cambria Math" panose="02040503050406030204" pitchFamily="18" charset="0"/>
                              <a:cs typeface="Times New Roman" panose="02020603050405020304" pitchFamily="18" charset="0"/>
                            </a:rPr>
                            <m:t>𝟐</m:t>
                          </m:r>
                        </m:sup>
                      </m:sSup>
                      <m:r>
                        <a:rPr lang="en-US" altLang="zh-CN" sz="1867" b="1">
                          <a:latin typeface="Cambria Math" panose="02040503050406030204" pitchFamily="18" charset="0"/>
                          <a:cs typeface="Times New Roman" panose="02020603050405020304" pitchFamily="18" charset="0"/>
                        </a:rPr>
                        <m:t>)</m:t>
                      </m:r>
                    </m:oMath>
                  </m:oMathPara>
                </a14:m>
                <a:endParaRPr lang="zh-CN" altLang="en-US" sz="1867" b="1" dirty="0">
                  <a:latin typeface="Times New Roman" panose="02020603050405020304" pitchFamily="18" charset="0"/>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CB1EFCE5-AF9F-088E-B437-944114B85D14}"/>
                  </a:ext>
                </a:extLst>
              </p:cNvPr>
              <p:cNvSpPr txBox="1">
                <a:spLocks noRot="1" noChangeAspect="1" noMove="1" noResize="1" noEditPoints="1" noAdjustHandles="1" noChangeArrowheads="1" noChangeShapeType="1" noTextEdit="1"/>
              </p:cNvSpPr>
              <p:nvPr/>
            </p:nvSpPr>
            <p:spPr>
              <a:xfrm>
                <a:off x="9061136" y="6343773"/>
                <a:ext cx="2731129" cy="394019"/>
              </a:xfrm>
              <a:prstGeom prst="rect">
                <a:avLst/>
              </a:prstGeom>
              <a:blipFill>
                <a:blip r:embed="rId4"/>
                <a:stretch>
                  <a:fillRect b="-12500"/>
                </a:stretch>
              </a:blipFill>
            </p:spPr>
            <p:txBody>
              <a:bodyPr/>
              <a:lstStyle/>
              <a:p>
                <a:r>
                  <a:rPr lang="zh-CN" altLang="en-US">
                    <a:noFill/>
                  </a:rPr>
                  <a:t> </a:t>
                </a:r>
              </a:p>
            </p:txBody>
          </p:sp>
        </mc:Fallback>
      </mc:AlternateContent>
      <p:sp>
        <p:nvSpPr>
          <p:cNvPr id="2" name="灯片编号占位符 1">
            <a:extLst>
              <a:ext uri="{FF2B5EF4-FFF2-40B4-BE49-F238E27FC236}">
                <a16:creationId xmlns:a16="http://schemas.microsoft.com/office/drawing/2014/main" id="{3E8C7BC6-339F-844D-E712-2A86CFF64682}"/>
              </a:ext>
            </a:extLst>
          </p:cNvPr>
          <p:cNvSpPr>
            <a:spLocks noGrp="1"/>
          </p:cNvSpPr>
          <p:nvPr>
            <p:ph type="sldNum" sz="quarter" idx="12"/>
          </p:nvPr>
        </p:nvSpPr>
        <p:spPr>
          <a:xfrm>
            <a:off x="9304519" y="6422284"/>
            <a:ext cx="2743200" cy="365125"/>
          </a:xfrm>
        </p:spPr>
        <p:txBody>
          <a:bodyPr/>
          <a:lstStyle/>
          <a:p>
            <a:fld id="{EE9F59AE-630A-460B-A6BC-38F7F70D14DE}" type="slidenum">
              <a:rPr lang="zh-CN" altLang="en-US" smtClean="0"/>
              <a:t>26</a:t>
            </a:fld>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F7688450-9128-1A8A-2FEB-AFEF5497B6A4}"/>
                  </a:ext>
                </a:extLst>
              </p:cNvPr>
              <p:cNvSpPr txBox="1"/>
              <p:nvPr/>
            </p:nvSpPr>
            <p:spPr>
              <a:xfrm>
                <a:off x="1" y="136525"/>
                <a:ext cx="12158137" cy="511871"/>
              </a:xfrm>
              <a:prstGeom prst="rect">
                <a:avLst/>
              </a:prstGeom>
              <a:noFill/>
            </p:spPr>
            <p:txBody>
              <a:bodyPr wrap="square">
                <a:spAutoFit/>
              </a:bodyPr>
              <a:lstStyle/>
              <a:p>
                <a:r>
                  <a:rPr lang="en-US" altLang="zh-CN" sz="2667" b="1" dirty="0">
                    <a:solidFill>
                      <a:srgbClr val="FF0000"/>
                    </a:solidFill>
                    <a:latin typeface="Times New Roman" panose="02020603050405020304" pitchFamily="18" charset="0"/>
                    <a:cs typeface="Times New Roman" panose="02020603050405020304" pitchFamily="18" charset="0"/>
                  </a:rPr>
                  <a:t>STCF</a:t>
                </a:r>
                <a:r>
                  <a:rPr lang="en-US" altLang="zh-CN" sz="2667" b="1" dirty="0">
                    <a:solidFill>
                      <a:srgbClr val="0432FF"/>
                    </a:solidFill>
                    <a:latin typeface="Times New Roman" panose="02020603050405020304" pitchFamily="18" charset="0"/>
                    <a:cs typeface="Times New Roman" panose="02020603050405020304" pitchFamily="18" charset="0"/>
                  </a:rPr>
                  <a:t> </a:t>
                </a:r>
                <a:r>
                  <a:rPr lang="en-US" altLang="zh-CN" sz="2667"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2667" b="1" i="1">
                            <a:solidFill>
                              <a:srgbClr val="FF0000"/>
                            </a:solidFill>
                            <a:latin typeface="Cambria Math" panose="02040503050406030204" pitchFamily="18" charset="0"/>
                            <a:cs typeface="Times New Roman" panose="02020603050405020304" pitchFamily="18" charset="0"/>
                          </a:rPr>
                        </m:ctrlPr>
                      </m:sSupPr>
                      <m:e>
                        <m:r>
                          <a:rPr lang="en-US" altLang="zh-CN" sz="2667" b="1" i="1">
                            <a:solidFill>
                              <a:srgbClr val="FF0000"/>
                            </a:solidFill>
                            <a:latin typeface="Cambria Math" panose="02040503050406030204" pitchFamily="18" charset="0"/>
                            <a:cs typeface="Times New Roman" panose="02020603050405020304" pitchFamily="18" charset="0"/>
                          </a:rPr>
                          <m:t>𝒆</m:t>
                        </m:r>
                      </m:e>
                      <m:sup>
                        <m:r>
                          <a:rPr lang="en-US" altLang="zh-CN" sz="2667" b="1" i="1">
                            <a:solidFill>
                              <a:srgbClr val="FF0000"/>
                            </a:solidFill>
                            <a:latin typeface="Cambria Math" panose="02040503050406030204" pitchFamily="18" charset="0"/>
                            <a:cs typeface="Times New Roman" panose="02020603050405020304" pitchFamily="18" charset="0"/>
                          </a:rPr>
                          <m:t>+</m:t>
                        </m:r>
                      </m:sup>
                    </m:sSup>
                    <m:sSup>
                      <m:sSupPr>
                        <m:ctrlPr>
                          <a:rPr lang="en-US" altLang="zh-CN" sz="2667" b="1" i="1">
                            <a:solidFill>
                              <a:srgbClr val="FF0000"/>
                            </a:solidFill>
                            <a:latin typeface="Cambria Math" panose="02040503050406030204" pitchFamily="18" charset="0"/>
                            <a:cs typeface="Times New Roman" panose="02020603050405020304" pitchFamily="18" charset="0"/>
                          </a:rPr>
                        </m:ctrlPr>
                      </m:sSupPr>
                      <m:e>
                        <m:r>
                          <a:rPr lang="en-US" altLang="zh-CN" sz="2667" b="1" i="1">
                            <a:solidFill>
                              <a:srgbClr val="FF0000"/>
                            </a:solidFill>
                            <a:latin typeface="Cambria Math" panose="02040503050406030204" pitchFamily="18" charset="0"/>
                            <a:cs typeface="Times New Roman" panose="02020603050405020304" pitchFamily="18" charset="0"/>
                          </a:rPr>
                          <m:t>𝒆</m:t>
                        </m:r>
                      </m:e>
                      <m:sup>
                        <m:r>
                          <a:rPr lang="en-US" altLang="zh-CN" sz="2667" b="1" i="1">
                            <a:solidFill>
                              <a:srgbClr val="FF0000"/>
                            </a:solidFill>
                            <a:latin typeface="Cambria Math" panose="02040503050406030204" pitchFamily="18" charset="0"/>
                            <a:cs typeface="Times New Roman" panose="02020603050405020304" pitchFamily="18" charset="0"/>
                          </a:rPr>
                          <m:t>−</m:t>
                        </m:r>
                      </m:sup>
                    </m:sSup>
                    <m:r>
                      <a:rPr lang="en-US" altLang="zh-CN" sz="2667" b="1" i="1">
                        <a:solidFill>
                          <a:srgbClr val="FF0000"/>
                        </a:solidFill>
                        <a:latin typeface="Cambria Math" panose="02040503050406030204" pitchFamily="18" charset="0"/>
                        <a:cs typeface="Times New Roman" panose="02020603050405020304" pitchFamily="18" charset="0"/>
                      </a:rPr>
                      <m:t>→</m:t>
                    </m:r>
                    <m:r>
                      <a:rPr lang="en-US" altLang="zh-CN" sz="2667" b="1" i="1">
                        <a:solidFill>
                          <a:srgbClr val="FF0000"/>
                        </a:solidFill>
                        <a:latin typeface="Cambria Math" panose="02040503050406030204" pitchFamily="18" charset="0"/>
                        <a:cs typeface="Times New Roman" panose="02020603050405020304" pitchFamily="18" charset="0"/>
                      </a:rPr>
                      <m:t>𝝍</m:t>
                    </m:r>
                    <m:d>
                      <m:dPr>
                        <m:ctrlPr>
                          <a:rPr lang="en-US" altLang="zh-CN" sz="2667" b="1" i="1">
                            <a:solidFill>
                              <a:srgbClr val="FF0000"/>
                            </a:solidFill>
                            <a:latin typeface="Cambria Math" panose="02040503050406030204" pitchFamily="18" charset="0"/>
                            <a:cs typeface="Times New Roman" panose="02020603050405020304" pitchFamily="18" charset="0"/>
                          </a:rPr>
                        </m:ctrlPr>
                      </m:dPr>
                      <m:e>
                        <m:r>
                          <a:rPr lang="en-US" altLang="zh-CN" sz="2667" b="1" i="1">
                            <a:solidFill>
                              <a:srgbClr val="FF0000"/>
                            </a:solidFill>
                            <a:latin typeface="Cambria Math" panose="02040503050406030204" pitchFamily="18" charset="0"/>
                            <a:cs typeface="Times New Roman" panose="02020603050405020304" pitchFamily="18" charset="0"/>
                          </a:rPr>
                          <m:t>𝟑𝟕𝟕𝟎</m:t>
                        </m:r>
                      </m:e>
                    </m:d>
                    <m:r>
                      <a:rPr lang="en-US" altLang="zh-CN" sz="2667" b="1" i="1">
                        <a:solidFill>
                          <a:srgbClr val="FF0000"/>
                        </a:solidFill>
                        <a:latin typeface="Cambria Math" panose="02040503050406030204" pitchFamily="18" charset="0"/>
                        <a:cs typeface="Times New Roman" panose="02020603050405020304" pitchFamily="18" charset="0"/>
                      </a:rPr>
                      <m:t>→</m:t>
                    </m:r>
                    <m:sSup>
                      <m:sSupPr>
                        <m:ctrlPr>
                          <a:rPr lang="en-US" altLang="zh-CN" sz="2667" b="1" i="1">
                            <a:solidFill>
                              <a:srgbClr val="FF0000"/>
                            </a:solidFill>
                            <a:latin typeface="Cambria Math" panose="02040503050406030204" pitchFamily="18" charset="0"/>
                            <a:cs typeface="Times New Roman" panose="02020603050405020304" pitchFamily="18" charset="0"/>
                          </a:rPr>
                        </m:ctrlPr>
                      </m:sSupPr>
                      <m:e>
                        <m:r>
                          <a:rPr lang="en-US" altLang="zh-CN" sz="2667" b="1" i="1">
                            <a:solidFill>
                              <a:srgbClr val="FF0000"/>
                            </a:solidFill>
                            <a:latin typeface="Cambria Math" panose="02040503050406030204" pitchFamily="18" charset="0"/>
                            <a:cs typeface="Times New Roman" panose="02020603050405020304" pitchFamily="18" charset="0"/>
                          </a:rPr>
                          <m:t>𝑫</m:t>
                        </m:r>
                      </m:e>
                      <m:sup>
                        <m:r>
                          <a:rPr lang="en-US" altLang="zh-CN" sz="2667" b="1" i="1">
                            <a:solidFill>
                              <a:srgbClr val="FF0000"/>
                            </a:solidFill>
                            <a:latin typeface="Cambria Math" panose="02040503050406030204" pitchFamily="18" charset="0"/>
                            <a:cs typeface="Times New Roman" panose="02020603050405020304" pitchFamily="18" charset="0"/>
                          </a:rPr>
                          <m:t>𝟎</m:t>
                        </m:r>
                      </m:sup>
                    </m:sSup>
                    <m:sSup>
                      <m:sSupPr>
                        <m:ctrlPr>
                          <a:rPr lang="en-US" altLang="zh-CN" sz="2667" b="1" i="1">
                            <a:solidFill>
                              <a:srgbClr val="FF0000"/>
                            </a:solidFill>
                            <a:latin typeface="Cambria Math" panose="02040503050406030204" pitchFamily="18" charset="0"/>
                            <a:cs typeface="Times New Roman" panose="02020603050405020304" pitchFamily="18" charset="0"/>
                          </a:rPr>
                        </m:ctrlPr>
                      </m:sSupPr>
                      <m:e>
                        <m:acc>
                          <m:accPr>
                            <m:chr m:val="̅"/>
                            <m:ctrlPr>
                              <a:rPr lang="en-US" altLang="zh-CN" sz="2667" b="1" i="1">
                                <a:solidFill>
                                  <a:srgbClr val="FF0000"/>
                                </a:solidFill>
                                <a:latin typeface="Cambria Math" panose="02040503050406030204" pitchFamily="18" charset="0"/>
                                <a:cs typeface="Times New Roman" panose="02020603050405020304" pitchFamily="18" charset="0"/>
                              </a:rPr>
                            </m:ctrlPr>
                          </m:accPr>
                          <m:e>
                            <m:r>
                              <a:rPr lang="en-US" altLang="zh-CN" sz="2667" b="1" i="1">
                                <a:solidFill>
                                  <a:srgbClr val="FF0000"/>
                                </a:solidFill>
                                <a:latin typeface="Cambria Math" panose="02040503050406030204" pitchFamily="18" charset="0"/>
                                <a:cs typeface="Times New Roman" panose="02020603050405020304" pitchFamily="18" charset="0"/>
                              </a:rPr>
                              <m:t>𝑫</m:t>
                            </m:r>
                          </m:e>
                        </m:acc>
                      </m:e>
                      <m:sup>
                        <m:r>
                          <a:rPr lang="en-US" altLang="zh-CN" sz="2667" b="1" i="1">
                            <a:solidFill>
                              <a:srgbClr val="FF0000"/>
                            </a:solidFill>
                            <a:latin typeface="Cambria Math" panose="02040503050406030204" pitchFamily="18" charset="0"/>
                            <a:cs typeface="Times New Roman" panose="02020603050405020304" pitchFamily="18" charset="0"/>
                          </a:rPr>
                          <m:t>𝟎</m:t>
                        </m:r>
                      </m:sup>
                    </m:sSup>
                    <m:r>
                      <a:rPr lang="en-US" altLang="zh-CN" sz="2667" b="1" i="1">
                        <a:solidFill>
                          <a:srgbClr val="FF0000"/>
                        </a:solidFill>
                        <a:latin typeface="Cambria Math" panose="02040503050406030204" pitchFamily="18" charset="0"/>
                        <a:cs typeface="Times New Roman" panose="02020603050405020304" pitchFamily="18" charset="0"/>
                      </a:rPr>
                      <m:t> @</m:t>
                    </m:r>
                    <m:rad>
                      <m:radPr>
                        <m:degHide m:val="on"/>
                        <m:ctrlPr>
                          <a:rPr lang="en-US" altLang="zh-CN" sz="2667" b="1" i="1">
                            <a:solidFill>
                              <a:srgbClr val="FF0000"/>
                            </a:solidFill>
                            <a:latin typeface="Cambria Math" panose="02040503050406030204" pitchFamily="18" charset="0"/>
                            <a:cs typeface="Times New Roman" panose="02020603050405020304" pitchFamily="18" charset="0"/>
                          </a:rPr>
                        </m:ctrlPr>
                      </m:radPr>
                      <m:deg/>
                      <m:e>
                        <m:r>
                          <a:rPr lang="en-US" altLang="zh-CN" sz="2667" b="1" i="1">
                            <a:solidFill>
                              <a:srgbClr val="FF0000"/>
                            </a:solidFill>
                            <a:latin typeface="Cambria Math" panose="02040503050406030204" pitchFamily="18" charset="0"/>
                            <a:cs typeface="Times New Roman" panose="02020603050405020304" pitchFamily="18" charset="0"/>
                          </a:rPr>
                          <m:t>𝒔</m:t>
                        </m:r>
                      </m:e>
                    </m:rad>
                    <m:r>
                      <a:rPr lang="en-US" altLang="zh-CN" sz="2667" b="1" i="1">
                        <a:solidFill>
                          <a:srgbClr val="FF0000"/>
                        </a:solidFill>
                        <a:latin typeface="Cambria Math" panose="02040503050406030204" pitchFamily="18" charset="0"/>
                        <a:cs typeface="Times New Roman" panose="02020603050405020304" pitchFamily="18" charset="0"/>
                      </a:rPr>
                      <m:t>=</m:t>
                    </m:r>
                    <m:r>
                      <a:rPr lang="en-US" altLang="zh-CN" sz="2667" b="1" i="1">
                        <a:solidFill>
                          <a:srgbClr val="FF0000"/>
                        </a:solidFill>
                        <a:latin typeface="Cambria Math" panose="02040503050406030204" pitchFamily="18" charset="0"/>
                        <a:cs typeface="Times New Roman" panose="02020603050405020304" pitchFamily="18" charset="0"/>
                      </a:rPr>
                      <m:t>𝟑</m:t>
                    </m:r>
                    <m:r>
                      <a:rPr lang="en-US" altLang="zh-CN" sz="2667" b="1" i="1">
                        <a:solidFill>
                          <a:srgbClr val="FF0000"/>
                        </a:solidFill>
                        <a:latin typeface="Cambria Math" panose="02040503050406030204" pitchFamily="18" charset="0"/>
                        <a:cs typeface="Times New Roman" panose="02020603050405020304" pitchFamily="18" charset="0"/>
                      </a:rPr>
                      <m:t>.</m:t>
                    </m:r>
                    <m:r>
                      <a:rPr lang="en-US" altLang="zh-CN" sz="2667" b="1" i="1">
                        <a:solidFill>
                          <a:srgbClr val="FF0000"/>
                        </a:solidFill>
                        <a:latin typeface="Cambria Math" panose="02040503050406030204" pitchFamily="18" charset="0"/>
                        <a:cs typeface="Times New Roman" panose="02020603050405020304" pitchFamily="18" charset="0"/>
                      </a:rPr>
                      <m:t>𝟕𝟕𝟑</m:t>
                    </m:r>
                    <m:r>
                      <a:rPr lang="en-US" altLang="zh-CN" sz="2667" b="1" i="1">
                        <a:solidFill>
                          <a:srgbClr val="FF0000"/>
                        </a:solidFill>
                        <a:latin typeface="Cambria Math" panose="02040503050406030204" pitchFamily="18" charset="0"/>
                        <a:cs typeface="Times New Roman" panose="02020603050405020304" pitchFamily="18" charset="0"/>
                      </a:rPr>
                      <m:t> </m:t>
                    </m:r>
                    <m:r>
                      <a:rPr lang="en-US" altLang="zh-CN" sz="2667" b="1">
                        <a:solidFill>
                          <a:srgbClr val="FF0000"/>
                        </a:solidFill>
                        <a:latin typeface="Cambria Math" panose="02040503050406030204" pitchFamily="18" charset="0"/>
                        <a:cs typeface="Times New Roman" panose="02020603050405020304" pitchFamily="18" charset="0"/>
                      </a:rPr>
                      <m:t>𝐆𝐞𝐕</m:t>
                    </m:r>
                    <m:r>
                      <a:rPr lang="en-US" altLang="zh-CN" sz="2667" b="1">
                        <a:solidFill>
                          <a:srgbClr val="FF0000"/>
                        </a:solidFill>
                        <a:latin typeface="Cambria Math" panose="02040503050406030204" pitchFamily="18" charset="0"/>
                        <a:cs typeface="Times New Roman" panose="02020603050405020304" pitchFamily="18" charset="0"/>
                      </a:rPr>
                      <m:t> </m:t>
                    </m:r>
                    <m:r>
                      <a:rPr lang="en-US" altLang="zh-CN" sz="2667" b="1">
                        <a:solidFill>
                          <a:srgbClr val="FF0000"/>
                        </a:solidFill>
                        <a:latin typeface="Cambria Math" panose="02040503050406030204" pitchFamily="18" charset="0"/>
                        <a:cs typeface="Times New Roman" panose="02020603050405020304" pitchFamily="18" charset="0"/>
                      </a:rPr>
                      <m:t>𝐰𝐢𝐭𝐡</m:t>
                    </m:r>
                    <m:r>
                      <a:rPr lang="en-US" altLang="zh-CN" sz="2667" b="1">
                        <a:solidFill>
                          <a:srgbClr val="FF0000"/>
                        </a:solidFill>
                        <a:latin typeface="Cambria Math" panose="02040503050406030204" pitchFamily="18" charset="0"/>
                        <a:cs typeface="Times New Roman" panose="02020603050405020304" pitchFamily="18" charset="0"/>
                      </a:rPr>
                      <m:t> </m:t>
                    </m:r>
                    <m:r>
                      <a:rPr lang="en-US" altLang="zh-CN" sz="2667" b="1">
                        <a:solidFill>
                          <a:srgbClr val="FF0000"/>
                        </a:solidFill>
                        <a:latin typeface="Cambria Math" panose="02040503050406030204" pitchFamily="18" charset="0"/>
                        <a:cs typeface="Times New Roman" panose="02020603050405020304" pitchFamily="18" charset="0"/>
                      </a:rPr>
                      <m:t>𝐚</m:t>
                    </m:r>
                    <m:r>
                      <a:rPr lang="en-US" altLang="zh-CN" sz="2667" b="1">
                        <a:solidFill>
                          <a:srgbClr val="FF0000"/>
                        </a:solidFill>
                        <a:latin typeface="Cambria Math" panose="02040503050406030204" pitchFamily="18" charset="0"/>
                        <a:cs typeface="Times New Roman" panose="02020603050405020304" pitchFamily="18" charset="0"/>
                      </a:rPr>
                      <m:t> </m:t>
                    </m:r>
                    <m:r>
                      <a:rPr lang="en-US" altLang="zh-CN" sz="2667" b="1">
                        <a:solidFill>
                          <a:srgbClr val="FF0000"/>
                        </a:solidFill>
                        <a:latin typeface="Cambria Math" panose="02040503050406030204" pitchFamily="18" charset="0"/>
                        <a:cs typeface="Times New Roman" panose="02020603050405020304" pitchFamily="18" charset="0"/>
                      </a:rPr>
                      <m:t>𝐌𝐂</m:t>
                    </m:r>
                    <m:r>
                      <a:rPr lang="en-US" altLang="zh-CN" sz="2667" b="1">
                        <a:solidFill>
                          <a:srgbClr val="FF0000"/>
                        </a:solidFill>
                        <a:latin typeface="Cambria Math" panose="02040503050406030204" pitchFamily="18" charset="0"/>
                        <a:cs typeface="Times New Roman" panose="02020603050405020304" pitchFamily="18" charset="0"/>
                      </a:rPr>
                      <m:t> </m:t>
                    </m:r>
                    <m:r>
                      <a:rPr lang="en-US" altLang="zh-CN" sz="2667" b="1">
                        <a:solidFill>
                          <a:srgbClr val="FF0000"/>
                        </a:solidFill>
                        <a:latin typeface="Cambria Math" panose="02040503050406030204" pitchFamily="18" charset="0"/>
                        <a:cs typeface="Times New Roman" panose="02020603050405020304" pitchFamily="18" charset="0"/>
                      </a:rPr>
                      <m:t>𝐨𝐟</m:t>
                    </m:r>
                    <m:r>
                      <a:rPr lang="en-US" altLang="zh-CN" sz="2667" b="1">
                        <a:solidFill>
                          <a:srgbClr val="FF0000"/>
                        </a:solidFill>
                        <a:latin typeface="Cambria Math" panose="02040503050406030204" pitchFamily="18" charset="0"/>
                        <a:cs typeface="Times New Roman" panose="02020603050405020304" pitchFamily="18" charset="0"/>
                      </a:rPr>
                      <m:t> </m:t>
                    </m:r>
                    <m:r>
                      <a:rPr lang="en-US" altLang="zh-CN" sz="2667" b="1">
                        <a:solidFill>
                          <a:srgbClr val="FF0000"/>
                        </a:solidFill>
                        <a:latin typeface="Cambria Math" panose="02040503050406030204" pitchFamily="18" charset="0"/>
                        <a:cs typeface="Times New Roman" panose="02020603050405020304" pitchFamily="18" charset="0"/>
                      </a:rPr>
                      <m:t>𝟏</m:t>
                    </m:r>
                    <m:r>
                      <a:rPr lang="en-US" altLang="zh-CN" sz="2667" b="1">
                        <a:solidFill>
                          <a:srgbClr val="FF0000"/>
                        </a:solidFill>
                        <a:latin typeface="Cambria Math" panose="02040503050406030204" pitchFamily="18" charset="0"/>
                        <a:cs typeface="Times New Roman" panose="02020603050405020304" pitchFamily="18" charset="0"/>
                      </a:rPr>
                      <m:t> </m:t>
                    </m:r>
                    <m:r>
                      <a:rPr lang="en-US" altLang="zh-CN" sz="2667" b="1">
                        <a:solidFill>
                          <a:srgbClr val="FF0000"/>
                        </a:solidFill>
                        <a:latin typeface="Cambria Math" panose="02040503050406030204" pitchFamily="18" charset="0"/>
                        <a:cs typeface="Times New Roman" panose="02020603050405020304" pitchFamily="18" charset="0"/>
                      </a:rPr>
                      <m:t>𝐚</m:t>
                    </m:r>
                    <m:sSup>
                      <m:sSupPr>
                        <m:ctrlPr>
                          <a:rPr lang="en-US" altLang="zh-CN" sz="2667" b="1" i="1">
                            <a:solidFill>
                              <a:srgbClr val="FF0000"/>
                            </a:solidFill>
                            <a:latin typeface="Cambria Math" panose="02040503050406030204" pitchFamily="18" charset="0"/>
                            <a:cs typeface="Times New Roman" panose="02020603050405020304" pitchFamily="18" charset="0"/>
                          </a:rPr>
                        </m:ctrlPr>
                      </m:sSupPr>
                      <m:e>
                        <m:r>
                          <a:rPr lang="en-US" altLang="zh-CN" sz="2667" b="1">
                            <a:solidFill>
                              <a:srgbClr val="FF0000"/>
                            </a:solidFill>
                            <a:latin typeface="Cambria Math" panose="02040503050406030204" pitchFamily="18" charset="0"/>
                            <a:cs typeface="Times New Roman" panose="02020603050405020304" pitchFamily="18" charset="0"/>
                          </a:rPr>
                          <m:t>𝐛</m:t>
                        </m:r>
                      </m:e>
                      <m:sup>
                        <m:r>
                          <a:rPr lang="en-US" altLang="zh-CN" sz="2667" b="1">
                            <a:solidFill>
                              <a:srgbClr val="FF0000"/>
                            </a:solidFill>
                            <a:latin typeface="Cambria Math" panose="02040503050406030204" pitchFamily="18" charset="0"/>
                            <a:cs typeface="Times New Roman" panose="02020603050405020304" pitchFamily="18" charset="0"/>
                          </a:rPr>
                          <m:t>−</m:t>
                        </m:r>
                        <m:r>
                          <a:rPr lang="en-US" altLang="zh-CN" sz="2667" b="1">
                            <a:solidFill>
                              <a:srgbClr val="FF0000"/>
                            </a:solidFill>
                            <a:latin typeface="Cambria Math" panose="02040503050406030204" pitchFamily="18" charset="0"/>
                            <a:cs typeface="Times New Roman" panose="02020603050405020304" pitchFamily="18" charset="0"/>
                          </a:rPr>
                          <m:t>𝟏</m:t>
                        </m:r>
                      </m:sup>
                    </m:sSup>
                  </m:oMath>
                </a14:m>
                <a:endParaRPr lang="zh-CN" altLang="en-US" sz="2667" b="1" dirty="0">
                  <a:solidFill>
                    <a:srgbClr val="0432FF"/>
                  </a:solidFill>
                  <a:latin typeface="Times New Roman" panose="02020603050405020304" pitchFamily="18" charset="0"/>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F7688450-9128-1A8A-2FEB-AFEF5497B6A4}"/>
                  </a:ext>
                </a:extLst>
              </p:cNvPr>
              <p:cNvSpPr txBox="1">
                <a:spLocks noRot="1" noChangeAspect="1" noMove="1" noResize="1" noEditPoints="1" noAdjustHandles="1" noChangeArrowheads="1" noChangeShapeType="1" noTextEdit="1"/>
              </p:cNvSpPr>
              <p:nvPr/>
            </p:nvSpPr>
            <p:spPr>
              <a:xfrm>
                <a:off x="1" y="136525"/>
                <a:ext cx="12158137" cy="511871"/>
              </a:xfrm>
              <a:prstGeom prst="rect">
                <a:avLst/>
              </a:prstGeom>
              <a:blipFill>
                <a:blip r:embed="rId5"/>
                <a:stretch>
                  <a:fillRect l="-1044" t="-7317" b="-31707"/>
                </a:stretch>
              </a:blipFill>
            </p:spPr>
            <p:txBody>
              <a:bodyPr/>
              <a:lstStyle/>
              <a:p>
                <a:r>
                  <a:rPr lang="zh-CN" altLang="en-US">
                    <a:noFill/>
                  </a:rPr>
                  <a:t> </a:t>
                </a:r>
              </a:p>
            </p:txBody>
          </p:sp>
        </mc:Fallback>
      </mc:AlternateContent>
      <p:cxnSp>
        <p:nvCxnSpPr>
          <p:cNvPr id="4" name="直线连接符 3">
            <a:extLst>
              <a:ext uri="{FF2B5EF4-FFF2-40B4-BE49-F238E27FC236}">
                <a16:creationId xmlns:a16="http://schemas.microsoft.com/office/drawing/2014/main" id="{FB98B78C-6882-EE89-9B15-E232234F6A09}"/>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85B5CB6-A2D3-296C-9537-FFB2D28A05B8}"/>
                  </a:ext>
                </a:extLst>
              </p:cNvPr>
              <p:cNvSpPr txBox="1"/>
              <p:nvPr/>
            </p:nvSpPr>
            <p:spPr>
              <a:xfrm>
                <a:off x="-196300" y="2760850"/>
                <a:ext cx="4311099" cy="4883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𝑴</m:t>
                          </m:r>
                        </m:e>
                        <m:sub>
                          <m:r>
                            <a:rPr lang="en-US" altLang="zh-CN" sz="2400" b="1">
                              <a:solidFill>
                                <a:srgbClr val="0432FF"/>
                              </a:solidFill>
                              <a:latin typeface="Cambria Math" panose="02040503050406030204" pitchFamily="18" charset="0"/>
                              <a:cs typeface="Times New Roman" panose="02020603050405020304" pitchFamily="18" charset="0"/>
                            </a:rPr>
                            <m:t>𝐦𝐢𝐬𝐬</m:t>
                          </m:r>
                        </m:sub>
                        <m:sup>
                          <m:r>
                            <a:rPr lang="en-US" altLang="zh-CN" sz="2400" b="1">
                              <a:solidFill>
                                <a:srgbClr val="0432FF"/>
                              </a:solidFill>
                              <a:latin typeface="Cambria Math" panose="02040503050406030204" pitchFamily="18" charset="0"/>
                              <a:cs typeface="Times New Roman" panose="02020603050405020304" pitchFamily="18" charset="0"/>
                            </a:rPr>
                            <m:t>𝟐</m:t>
                          </m:r>
                        </m:sup>
                      </m:sSubSup>
                      <m:r>
                        <a:rPr lang="en-US" altLang="zh-CN" sz="2400" b="1">
                          <a:solidFill>
                            <a:srgbClr val="0432FF"/>
                          </a:solidFill>
                          <a:latin typeface="Cambria Math" panose="02040503050406030204" pitchFamily="18" charset="0"/>
                          <a:cs typeface="Times New Roman" panose="02020603050405020304" pitchFamily="18" charset="0"/>
                        </a:rPr>
                        <m:t>=</m:t>
                      </m:r>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𝑬</m:t>
                          </m:r>
                        </m:e>
                        <m:sub>
                          <m:r>
                            <a:rPr lang="en-US" altLang="zh-CN" sz="2400" b="1">
                              <a:solidFill>
                                <a:srgbClr val="0432FF"/>
                              </a:solidFill>
                              <a:latin typeface="Cambria Math" panose="02040503050406030204" pitchFamily="18" charset="0"/>
                              <a:cs typeface="Times New Roman" panose="02020603050405020304" pitchFamily="18" charset="0"/>
                            </a:rPr>
                            <m:t>𝐦𝐢𝐬𝐬</m:t>
                          </m:r>
                        </m:sub>
                        <m:sup>
                          <m:r>
                            <a:rPr lang="en-US" altLang="zh-CN" sz="2400" b="1">
                              <a:solidFill>
                                <a:srgbClr val="0432FF"/>
                              </a:solidFill>
                              <a:latin typeface="Cambria Math" panose="02040503050406030204" pitchFamily="18" charset="0"/>
                              <a:cs typeface="Times New Roman" panose="02020603050405020304" pitchFamily="18" charset="0"/>
                            </a:rPr>
                            <m:t>𝟐</m:t>
                          </m:r>
                        </m:sup>
                      </m:sSubSup>
                      <m:r>
                        <a:rPr lang="en-US" altLang="zh-CN" sz="2400" b="1">
                          <a:solidFill>
                            <a:srgbClr val="0432FF"/>
                          </a:solidFill>
                          <a:latin typeface="Cambria Math" panose="02040503050406030204" pitchFamily="18" charset="0"/>
                          <a:cs typeface="Times New Roman" panose="02020603050405020304" pitchFamily="18" charset="0"/>
                        </a:rPr>
                        <m:t> −</m:t>
                      </m:r>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d>
                            <m:dPr>
                              <m:begChr m:val="|"/>
                              <m:endChr m:val="|"/>
                              <m:ctrlPr>
                                <a:rPr lang="en-US" altLang="zh-CN" sz="2400" b="1" i="1">
                                  <a:solidFill>
                                    <a:srgbClr val="0432FF"/>
                                  </a:solidFill>
                                  <a:latin typeface="Cambria Math" panose="02040503050406030204" pitchFamily="18" charset="0"/>
                                  <a:cs typeface="Times New Roman" panose="02020603050405020304" pitchFamily="18" charset="0"/>
                                </a:rPr>
                              </m:ctrlPr>
                            </m:dPr>
                            <m:e>
                              <m:sSub>
                                <m:sSubPr>
                                  <m:ctrlPr>
                                    <a:rPr lang="en-US" altLang="zh-CN" sz="2400" b="1" i="1">
                                      <a:solidFill>
                                        <a:srgbClr val="0432FF"/>
                                      </a:solidFill>
                                      <a:latin typeface="Cambria Math" panose="02040503050406030204" pitchFamily="18" charset="0"/>
                                      <a:cs typeface="Times New Roman" panose="02020603050405020304" pitchFamily="18" charset="0"/>
                                    </a:rPr>
                                  </m:ctrlPr>
                                </m:sSubPr>
                                <m:e>
                                  <m:acc>
                                    <m:accPr>
                                      <m:chr m:val="⃗"/>
                                      <m:ctrlPr>
                                        <a:rPr lang="en-US" altLang="zh-CN" sz="2400" b="1" i="1">
                                          <a:solidFill>
                                            <a:srgbClr val="0432FF"/>
                                          </a:solidFill>
                                          <a:latin typeface="Cambria Math" panose="02040503050406030204" pitchFamily="18" charset="0"/>
                                          <a:cs typeface="Times New Roman" panose="02020603050405020304" pitchFamily="18" charset="0"/>
                                        </a:rPr>
                                      </m:ctrlPr>
                                    </m:accPr>
                                    <m:e>
                                      <m:r>
                                        <a:rPr lang="en-US" altLang="zh-CN" sz="2400" b="1" i="1">
                                          <a:solidFill>
                                            <a:srgbClr val="0432FF"/>
                                          </a:solidFill>
                                          <a:latin typeface="Cambria Math" panose="02040503050406030204" pitchFamily="18" charset="0"/>
                                          <a:cs typeface="Times New Roman" panose="02020603050405020304" pitchFamily="18" charset="0"/>
                                        </a:rPr>
                                        <m:t>𝒑</m:t>
                                      </m:r>
                                    </m:e>
                                  </m:acc>
                                </m:e>
                                <m:sub>
                                  <m:r>
                                    <a:rPr lang="en-US" altLang="zh-CN" sz="2400" b="1">
                                      <a:solidFill>
                                        <a:srgbClr val="0432FF"/>
                                      </a:solidFill>
                                      <a:latin typeface="Cambria Math" panose="02040503050406030204" pitchFamily="18" charset="0"/>
                                      <a:cs typeface="Times New Roman" panose="02020603050405020304" pitchFamily="18" charset="0"/>
                                    </a:rPr>
                                    <m:t>𝐦𝐢𝐬𝐬</m:t>
                                  </m:r>
                                </m:sub>
                              </m:sSub>
                            </m:e>
                          </m:d>
                        </m:e>
                        <m:sup>
                          <m:r>
                            <a:rPr lang="en-US" altLang="zh-CN" sz="2400" b="1">
                              <a:solidFill>
                                <a:srgbClr val="0432FF"/>
                              </a:solidFill>
                              <a:latin typeface="Cambria Math" panose="02040503050406030204" pitchFamily="18" charset="0"/>
                              <a:cs typeface="Times New Roman" panose="02020603050405020304" pitchFamily="18" charset="0"/>
                            </a:rPr>
                            <m:t>𝟐</m:t>
                          </m:r>
                        </m:sup>
                      </m:sSup>
                    </m:oMath>
                  </m:oMathPara>
                </a14:m>
                <a:endParaRPr lang="zh-CN" altLang="en-US" sz="2400" dirty="0">
                  <a:solidFill>
                    <a:srgbClr val="0432FF"/>
                  </a:solidFill>
                </a:endParaRPr>
              </a:p>
            </p:txBody>
          </p:sp>
        </mc:Choice>
        <mc:Fallback xmlns="">
          <p:sp>
            <p:nvSpPr>
              <p:cNvPr id="7" name="文本框 6">
                <a:extLst>
                  <a:ext uri="{FF2B5EF4-FFF2-40B4-BE49-F238E27FC236}">
                    <a16:creationId xmlns:a16="http://schemas.microsoft.com/office/drawing/2014/main" id="{685B5CB6-A2D3-296C-9537-FFB2D28A05B8}"/>
                  </a:ext>
                </a:extLst>
              </p:cNvPr>
              <p:cNvSpPr txBox="1">
                <a:spLocks noRot="1" noChangeAspect="1" noMove="1" noResize="1" noEditPoints="1" noAdjustHandles="1" noChangeArrowheads="1" noChangeShapeType="1" noTextEdit="1"/>
              </p:cNvSpPr>
              <p:nvPr/>
            </p:nvSpPr>
            <p:spPr>
              <a:xfrm>
                <a:off x="-196300" y="2760850"/>
                <a:ext cx="4311099" cy="488339"/>
              </a:xfrm>
              <a:prstGeom prst="rect">
                <a:avLst/>
              </a:prstGeom>
              <a:blipFill>
                <a:blip r:embed="rId6"/>
                <a:stretch>
                  <a:fillRect b="-205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5097AE8-FC82-1007-62F2-6664311ED46F}"/>
                  </a:ext>
                </a:extLst>
              </p:cNvPr>
              <p:cNvSpPr txBox="1"/>
              <p:nvPr/>
            </p:nvSpPr>
            <p:spPr>
              <a:xfrm>
                <a:off x="-66166" y="3608138"/>
                <a:ext cx="4114799" cy="10356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𝑬</m:t>
                          </m:r>
                        </m:e>
                        <m:sub>
                          <m:r>
                            <a:rPr lang="en-US" altLang="zh-CN" sz="2400" b="1">
                              <a:latin typeface="Cambria Math" panose="02040503050406030204" pitchFamily="18" charset="0"/>
                              <a:cs typeface="Times New Roman" panose="02020603050405020304" pitchFamily="18" charset="0"/>
                            </a:rPr>
                            <m:t>𝐦𝐢𝐬𝐬</m:t>
                          </m:r>
                        </m:sub>
                      </m:sSub>
                      <m:r>
                        <a:rPr lang="en-US" altLang="zh-CN" sz="2400" b="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𝑬</m:t>
                          </m:r>
                        </m:e>
                        <m:sub>
                          <m:r>
                            <a:rPr lang="en-US" altLang="zh-CN" sz="2400" b="1">
                              <a:latin typeface="Cambria Math" panose="02040503050406030204" pitchFamily="18" charset="0"/>
                              <a:cs typeface="Times New Roman" panose="02020603050405020304" pitchFamily="18" charset="0"/>
                            </a:rPr>
                            <m:t>𝐛𝐞𝐚𝐦</m:t>
                          </m:r>
                        </m:sub>
                      </m:sSub>
                      <m:r>
                        <a:rPr lang="en-US" altLang="zh-CN" sz="2400" b="1">
                          <a:latin typeface="Cambria Math" panose="02040503050406030204" pitchFamily="18" charset="0"/>
                          <a:cs typeface="Times New Roman" panose="02020603050405020304" pitchFamily="18" charset="0"/>
                        </a:rPr>
                        <m:t> </m:t>
                      </m:r>
                      <m:r>
                        <a:rPr lang="en-US" altLang="zh-CN" sz="2400" b="1" i="1">
                          <a:latin typeface="Cambria Math" panose="02040503050406030204" pitchFamily="18" charset="0"/>
                          <a:cs typeface="Times New Roman" panose="02020603050405020304" pitchFamily="18" charset="0"/>
                        </a:rPr>
                        <m:t>−</m:t>
                      </m:r>
                      <m:nary>
                        <m:naryPr>
                          <m:chr m:val="∑"/>
                          <m:supHide m:val="on"/>
                          <m:ctrlPr>
                            <a:rPr lang="en-US" altLang="zh-CN" sz="2400" b="1" i="1">
                              <a:latin typeface="Cambria Math" panose="02040503050406030204" pitchFamily="18" charset="0"/>
                              <a:cs typeface="Times New Roman" panose="02020603050405020304" pitchFamily="18" charset="0"/>
                            </a:rPr>
                          </m:ctrlPr>
                        </m:naryPr>
                        <m:sub>
                          <m:r>
                            <a:rPr lang="en-US" altLang="zh-CN" sz="2400" b="1" i="1">
                              <a:latin typeface="Cambria Math" panose="02040503050406030204" pitchFamily="18" charset="0"/>
                              <a:cs typeface="Times New Roman" panose="02020603050405020304" pitchFamily="18" charset="0"/>
                            </a:rPr>
                            <m:t>𝒋</m:t>
                          </m:r>
                        </m:sub>
                        <m:sup/>
                        <m:e>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𝑬</m:t>
                              </m:r>
                            </m:e>
                            <m:sub>
                              <m:r>
                                <a:rPr lang="en-US" altLang="zh-CN" sz="2400" b="1" i="1">
                                  <a:latin typeface="Cambria Math" panose="02040503050406030204" pitchFamily="18" charset="0"/>
                                  <a:cs typeface="Times New Roman" panose="02020603050405020304" pitchFamily="18" charset="0"/>
                                </a:rPr>
                                <m:t>𝒋</m:t>
                              </m:r>
                            </m:sub>
                          </m:sSub>
                        </m:e>
                      </m:nary>
                    </m:oMath>
                  </m:oMathPara>
                </a14:m>
                <a:endParaRPr lang="zh-CN" altLang="en-US" sz="2400" dirty="0"/>
              </a:p>
            </p:txBody>
          </p:sp>
        </mc:Choice>
        <mc:Fallback xmlns="">
          <p:sp>
            <p:nvSpPr>
              <p:cNvPr id="9" name="文本框 8">
                <a:extLst>
                  <a:ext uri="{FF2B5EF4-FFF2-40B4-BE49-F238E27FC236}">
                    <a16:creationId xmlns:a16="http://schemas.microsoft.com/office/drawing/2014/main" id="{C5097AE8-FC82-1007-62F2-6664311ED46F}"/>
                  </a:ext>
                </a:extLst>
              </p:cNvPr>
              <p:cNvSpPr txBox="1">
                <a:spLocks noRot="1" noChangeAspect="1" noMove="1" noResize="1" noEditPoints="1" noAdjustHandles="1" noChangeArrowheads="1" noChangeShapeType="1" noTextEdit="1"/>
              </p:cNvSpPr>
              <p:nvPr/>
            </p:nvSpPr>
            <p:spPr>
              <a:xfrm>
                <a:off x="-66166" y="3608138"/>
                <a:ext cx="4114799" cy="1035605"/>
              </a:xfrm>
              <a:prstGeom prst="rect">
                <a:avLst/>
              </a:prstGeom>
              <a:blipFill>
                <a:blip r:embed="rId7"/>
                <a:stretch>
                  <a:fillRect t="-125610" b="-1695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65EB3D4-8A5E-049E-45ED-10B933815709}"/>
                  </a:ext>
                </a:extLst>
              </p:cNvPr>
              <p:cNvSpPr txBox="1"/>
              <p:nvPr/>
            </p:nvSpPr>
            <p:spPr>
              <a:xfrm>
                <a:off x="1" y="4795815"/>
                <a:ext cx="4114799" cy="10356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cs typeface="Times New Roman" panose="02020603050405020304" pitchFamily="18" charset="0"/>
                            </a:rPr>
                          </m:ctrlPr>
                        </m:sSubPr>
                        <m:e>
                          <m:acc>
                            <m:accPr>
                              <m:chr m:val="⃗"/>
                              <m:ctrlPr>
                                <a:rPr lang="en-US" altLang="zh-CN" sz="2400" b="1" i="1">
                                  <a:latin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cs typeface="Times New Roman" panose="02020603050405020304" pitchFamily="18" charset="0"/>
                                </a:rPr>
                                <m:t>𝒑</m:t>
                              </m:r>
                            </m:e>
                          </m:acc>
                        </m:e>
                        <m:sub>
                          <m:r>
                            <a:rPr lang="en-US" altLang="zh-CN" sz="2400" b="1">
                              <a:latin typeface="Cambria Math" panose="02040503050406030204" pitchFamily="18" charset="0"/>
                              <a:cs typeface="Times New Roman" panose="02020603050405020304" pitchFamily="18" charset="0"/>
                            </a:rPr>
                            <m:t>𝐦𝐢𝐬𝐬</m:t>
                          </m:r>
                        </m:sub>
                      </m:sSub>
                      <m:r>
                        <a:rPr lang="en-US" altLang="zh-CN" sz="2400" b="1">
                          <a:latin typeface="Cambria Math" panose="02040503050406030204" pitchFamily="18" charset="0"/>
                          <a:cs typeface="Times New Roman" panose="02020603050405020304" pitchFamily="18" charset="0"/>
                        </a:rPr>
                        <m:t>=</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a:latin typeface="Cambria Math" panose="02040503050406030204" pitchFamily="18" charset="0"/>
                              <a:cs typeface="Times New Roman" panose="02020603050405020304" pitchFamily="18" charset="0"/>
                            </a:rPr>
                            <m:t>−</m:t>
                          </m:r>
                          <m:acc>
                            <m:accPr>
                              <m:chr m:val="⃗"/>
                              <m:ctrlPr>
                                <a:rPr lang="en-US" altLang="zh-CN" sz="2400" b="1" i="1">
                                  <a:latin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cs typeface="Times New Roman" panose="02020603050405020304" pitchFamily="18" charset="0"/>
                                </a:rPr>
                                <m:t>𝒑</m:t>
                              </m:r>
                            </m:e>
                          </m:acc>
                        </m:e>
                        <m:sub>
                          <m:sSup>
                            <m:sSupPr>
                              <m:ctrlPr>
                                <a:rPr lang="en-US" altLang="zh-CN" sz="2400" b="1" i="1">
                                  <a:latin typeface="Cambria Math" panose="02040503050406030204" pitchFamily="18" charset="0"/>
                                  <a:cs typeface="Times New Roman" panose="02020603050405020304" pitchFamily="18" charset="0"/>
                                </a:rPr>
                              </m:ctrlPr>
                            </m:sSupPr>
                            <m:e>
                              <m:acc>
                                <m:accPr>
                                  <m:chr m:val="̅"/>
                                  <m:ctrlPr>
                                    <a:rPr lang="en-US" altLang="zh-CN" sz="2400" b="1" i="1">
                                      <a:latin typeface="Cambria Math" panose="02040503050406030204" pitchFamily="18" charset="0"/>
                                      <a:cs typeface="Times New Roman" panose="02020603050405020304" pitchFamily="18" charset="0"/>
                                    </a:rPr>
                                  </m:ctrlPr>
                                </m:accPr>
                                <m:e>
                                  <m:r>
                                    <a:rPr lang="en-US" altLang="zh-CN" sz="2400" b="1">
                                      <a:latin typeface="Cambria Math" panose="02040503050406030204" pitchFamily="18" charset="0"/>
                                      <a:cs typeface="Times New Roman" panose="02020603050405020304" pitchFamily="18" charset="0"/>
                                    </a:rPr>
                                    <m:t>𝐃</m:t>
                                  </m:r>
                                </m:e>
                              </m:acc>
                            </m:e>
                            <m:sup>
                              <m:r>
                                <a:rPr lang="en-US" altLang="zh-CN" sz="2400" b="1" i="1">
                                  <a:latin typeface="Cambria Math" panose="02040503050406030204" pitchFamily="18" charset="0"/>
                                  <a:cs typeface="Times New Roman" panose="02020603050405020304" pitchFamily="18" charset="0"/>
                                </a:rPr>
                                <m:t>𝟎</m:t>
                              </m:r>
                            </m:sup>
                          </m:sSup>
                        </m:sub>
                      </m:sSub>
                      <m:r>
                        <a:rPr lang="en-US" altLang="zh-CN" sz="2400" b="1">
                          <a:latin typeface="Cambria Math" panose="02040503050406030204" pitchFamily="18" charset="0"/>
                          <a:cs typeface="Times New Roman" panose="02020603050405020304" pitchFamily="18" charset="0"/>
                        </a:rPr>
                        <m:t> </m:t>
                      </m:r>
                      <m:r>
                        <a:rPr lang="en-US" altLang="zh-CN" sz="2400" b="1" i="1">
                          <a:latin typeface="Cambria Math" panose="02040503050406030204" pitchFamily="18" charset="0"/>
                          <a:cs typeface="Times New Roman" panose="02020603050405020304" pitchFamily="18" charset="0"/>
                        </a:rPr>
                        <m:t>−</m:t>
                      </m:r>
                      <m:nary>
                        <m:naryPr>
                          <m:chr m:val="∑"/>
                          <m:supHide m:val="on"/>
                          <m:ctrlPr>
                            <a:rPr lang="en-US" altLang="zh-CN" sz="2400" b="1" i="1">
                              <a:latin typeface="Cambria Math" panose="02040503050406030204" pitchFamily="18" charset="0"/>
                              <a:cs typeface="Times New Roman" panose="02020603050405020304" pitchFamily="18" charset="0"/>
                            </a:rPr>
                          </m:ctrlPr>
                        </m:naryPr>
                        <m:sub>
                          <m:r>
                            <a:rPr lang="en-US" altLang="zh-CN" sz="2400" b="1" i="1">
                              <a:latin typeface="Cambria Math" panose="02040503050406030204" pitchFamily="18" charset="0"/>
                              <a:cs typeface="Times New Roman" panose="02020603050405020304" pitchFamily="18" charset="0"/>
                            </a:rPr>
                            <m:t>𝒋</m:t>
                          </m:r>
                        </m:sub>
                        <m:sup/>
                        <m:e>
                          <m:sSub>
                            <m:sSubPr>
                              <m:ctrlPr>
                                <a:rPr lang="en-US" altLang="zh-CN" sz="2400" b="1" i="1">
                                  <a:latin typeface="Cambria Math" panose="02040503050406030204" pitchFamily="18" charset="0"/>
                                  <a:cs typeface="Times New Roman" panose="02020603050405020304" pitchFamily="18" charset="0"/>
                                </a:rPr>
                              </m:ctrlPr>
                            </m:sSubPr>
                            <m:e>
                              <m:acc>
                                <m:accPr>
                                  <m:chr m:val="⃗"/>
                                  <m:ctrlPr>
                                    <a:rPr lang="en-US" altLang="zh-CN" sz="2400" b="1" i="1">
                                      <a:latin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cs typeface="Times New Roman" panose="02020603050405020304" pitchFamily="18" charset="0"/>
                                    </a:rPr>
                                    <m:t>𝒑</m:t>
                                  </m:r>
                                </m:e>
                              </m:acc>
                            </m:e>
                            <m:sub>
                              <m:r>
                                <a:rPr lang="en-US" altLang="zh-CN" sz="2400" b="1" i="1">
                                  <a:latin typeface="Cambria Math" panose="02040503050406030204" pitchFamily="18" charset="0"/>
                                  <a:cs typeface="Times New Roman" panose="02020603050405020304" pitchFamily="18" charset="0"/>
                                </a:rPr>
                                <m:t>𝒋</m:t>
                              </m:r>
                            </m:sub>
                          </m:sSub>
                        </m:e>
                      </m:nary>
                    </m:oMath>
                  </m:oMathPara>
                </a14:m>
                <a:endParaRPr lang="zh-CN" altLang="en-US" sz="2400" dirty="0"/>
              </a:p>
            </p:txBody>
          </p:sp>
        </mc:Choice>
        <mc:Fallback xmlns="">
          <p:sp>
            <p:nvSpPr>
              <p:cNvPr id="10" name="文本框 9">
                <a:extLst>
                  <a:ext uri="{FF2B5EF4-FFF2-40B4-BE49-F238E27FC236}">
                    <a16:creationId xmlns:a16="http://schemas.microsoft.com/office/drawing/2014/main" id="{A65EB3D4-8A5E-049E-45ED-10B933815709}"/>
                  </a:ext>
                </a:extLst>
              </p:cNvPr>
              <p:cNvSpPr txBox="1">
                <a:spLocks noRot="1" noChangeAspect="1" noMove="1" noResize="1" noEditPoints="1" noAdjustHandles="1" noChangeArrowheads="1" noChangeShapeType="1" noTextEdit="1"/>
              </p:cNvSpPr>
              <p:nvPr/>
            </p:nvSpPr>
            <p:spPr>
              <a:xfrm>
                <a:off x="1" y="4795815"/>
                <a:ext cx="4114799" cy="1035605"/>
              </a:xfrm>
              <a:prstGeom prst="rect">
                <a:avLst/>
              </a:prstGeom>
              <a:blipFill>
                <a:blip r:embed="rId8"/>
                <a:stretch>
                  <a:fillRect t="-122892" b="-1662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5908812-1C1B-B692-AD44-C107019273BA}"/>
                  </a:ext>
                </a:extLst>
              </p:cNvPr>
              <p:cNvSpPr txBox="1"/>
              <p:nvPr/>
            </p:nvSpPr>
            <p:spPr>
              <a:xfrm>
                <a:off x="1" y="953863"/>
                <a:ext cx="11975316" cy="1215461"/>
              </a:xfrm>
              <a:prstGeom prst="rect">
                <a:avLst/>
              </a:prstGeom>
              <a:noFill/>
            </p:spPr>
            <p:txBody>
              <a:bodyPr wrap="square">
                <a:spAutoFit/>
              </a:bodyPr>
              <a:lstStyle/>
              <a:p>
                <a:pPr marL="380990" indent="-380990">
                  <a:buFont typeface="Arial" panose="020B0604020202020204" pitchFamily="34" charset="0"/>
                  <a:buChar char="•"/>
                </a:pPr>
                <a:r>
                  <a:rPr lang="en-US" altLang="zh-CN" sz="2400" b="1" dirty="0">
                    <a:solidFill>
                      <a:srgbClr val="0432FF"/>
                    </a:solidFill>
                    <a:latin typeface="Times New Roman" panose="02020603050405020304" pitchFamily="18" charset="0"/>
                    <a:cs typeface="Times New Roman" panose="02020603050405020304" pitchFamily="18" charset="0"/>
                  </a:rPr>
                  <a:t>Single tag:  </a:t>
                </a:r>
                <a14:m>
                  <m:oMath xmlns:m="http://schemas.openxmlformats.org/officeDocument/2006/math">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acc>
                          <m:accPr>
                            <m:chr m:val="̅"/>
                            <m:ctrlPr>
                              <a:rPr lang="en-US" altLang="zh-CN" sz="2400" b="1" i="1">
                                <a:solidFill>
                                  <a:srgbClr val="0432FF"/>
                                </a:solidFill>
                                <a:latin typeface="Cambria Math" panose="02040503050406030204" pitchFamily="18" charset="0"/>
                                <a:cs typeface="Times New Roman" panose="02020603050405020304" pitchFamily="18" charset="0"/>
                              </a:rPr>
                            </m:ctrlPr>
                          </m:accPr>
                          <m:e>
                            <m:r>
                              <a:rPr lang="en-US" altLang="zh-CN" sz="2400" b="1" i="1">
                                <a:solidFill>
                                  <a:srgbClr val="0432FF"/>
                                </a:solidFill>
                                <a:latin typeface="Cambria Math" panose="02040503050406030204" pitchFamily="18" charset="0"/>
                                <a:cs typeface="Times New Roman" panose="02020603050405020304" pitchFamily="18" charset="0"/>
                              </a:rPr>
                              <m:t>𝑫</m:t>
                            </m:r>
                          </m:e>
                        </m:acc>
                      </m:e>
                      <m:sup>
                        <m:r>
                          <a:rPr lang="en-US" altLang="zh-CN" sz="2400" b="1" i="1">
                            <a:solidFill>
                              <a:srgbClr val="0432FF"/>
                            </a:solidFill>
                            <a:latin typeface="Cambria Math" panose="02040503050406030204" pitchFamily="18" charset="0"/>
                            <a:cs typeface="Times New Roman" panose="02020603050405020304" pitchFamily="18" charset="0"/>
                          </a:rPr>
                          <m:t>𝟎</m:t>
                        </m:r>
                      </m:sup>
                    </m:sSup>
                    <m:r>
                      <a:rPr lang="en-US" altLang="zh-CN" sz="2400" b="1" i="1">
                        <a:solidFill>
                          <a:srgbClr val="0432FF"/>
                        </a:solidFill>
                        <a:latin typeface="Cambria Math" panose="02040503050406030204" pitchFamily="18" charset="0"/>
                        <a:cs typeface="Times New Roman" panose="02020603050405020304" pitchFamily="18" charset="0"/>
                      </a:rPr>
                      <m:t>→</m:t>
                    </m:r>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𝑲</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m:t>
                        </m:r>
                      </m:sup>
                    </m:sSup>
                    <m:r>
                      <a:rPr lang="en-US" altLang="zh-CN" sz="2400" b="1" i="1">
                        <a:solidFill>
                          <a:srgbClr val="0432FF"/>
                        </a:solidFill>
                        <a:latin typeface="Cambria Math" panose="02040503050406030204" pitchFamily="18" charset="0"/>
                        <a:cs typeface="Times New Roman" panose="02020603050405020304" pitchFamily="18" charset="0"/>
                      </a:rPr>
                      <m:t>, </m:t>
                    </m:r>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𝑲</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𝟎</m:t>
                        </m:r>
                      </m:sup>
                    </m:sSup>
                    <m:r>
                      <a:rPr lang="en-US" altLang="zh-CN" sz="2400" b="1" i="1">
                        <a:solidFill>
                          <a:srgbClr val="0432FF"/>
                        </a:solidFill>
                        <a:latin typeface="Cambria Math" panose="02040503050406030204" pitchFamily="18" charset="0"/>
                        <a:cs typeface="Times New Roman" panose="02020603050405020304" pitchFamily="18" charset="0"/>
                      </a:rPr>
                      <m:t>, </m:t>
                    </m:r>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𝑲</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m:t>
                        </m:r>
                      </m:sup>
                    </m:sSup>
                    <m:sSup>
                      <m:sSupPr>
                        <m:ctrlPr>
                          <a:rPr lang="en-US" altLang="zh-CN" sz="2400" b="1" i="1">
                            <a:solidFill>
                              <a:srgbClr val="0432FF"/>
                            </a:solidFill>
                            <a:latin typeface="Cambria Math" panose="02040503050406030204" pitchFamily="18" charset="0"/>
                            <a:cs typeface="Times New Roman" panose="02020603050405020304" pitchFamily="18" charset="0"/>
                          </a:rPr>
                        </m:ctrlPr>
                      </m:sSupPr>
                      <m:e>
                        <m:r>
                          <a:rPr lang="en-US" altLang="zh-CN" sz="2400" b="1" i="1">
                            <a:solidFill>
                              <a:srgbClr val="0432FF"/>
                            </a:solidFill>
                            <a:latin typeface="Cambria Math" panose="02040503050406030204" pitchFamily="18" charset="0"/>
                            <a:cs typeface="Times New Roman" panose="02020603050405020304" pitchFamily="18" charset="0"/>
                          </a:rPr>
                          <m:t>𝝅</m:t>
                        </m:r>
                      </m:e>
                      <m:sup>
                        <m:r>
                          <a:rPr lang="en-US" altLang="zh-CN" sz="2400" b="1" i="1">
                            <a:solidFill>
                              <a:srgbClr val="0432FF"/>
                            </a:solidFill>
                            <a:latin typeface="Cambria Math" panose="02040503050406030204" pitchFamily="18" charset="0"/>
                            <a:cs typeface="Times New Roman" panose="02020603050405020304" pitchFamily="18" charset="0"/>
                          </a:rPr>
                          <m:t>−</m:t>
                        </m:r>
                      </m:sup>
                    </m:sSup>
                  </m:oMath>
                </a14:m>
                <a:r>
                  <a:rPr lang="en-US" altLang="zh-CN" sz="2400" dirty="0"/>
                  <a:t>,  </a:t>
                </a:r>
                <a:r>
                  <a:rPr lang="en-US" altLang="zh-CN" sz="2400" b="1" dirty="0">
                    <a:latin typeface="Times New Roman" panose="02020603050405020304" pitchFamily="18" charset="0"/>
                    <a:cs typeface="Times New Roman" panose="02020603050405020304" pitchFamily="18" charset="0"/>
                  </a:rPr>
                  <a:t>with a similar method as that using in </a:t>
                </a:r>
                <a14:m>
                  <m:oMath xmlns:m="http://schemas.openxmlformats.org/officeDocument/2006/math">
                    <m:sSubSup>
                      <m:sSubSupPr>
                        <m:ctrlPr>
                          <a:rPr lang="en-US" altLang="zh-CN" sz="2400" b="1" i="1">
                            <a:latin typeface="Cambria Math" panose="02040503050406030204" pitchFamily="18" charset="0"/>
                            <a:cs typeface="Times New Roman" panose="02020603050405020304" pitchFamily="18" charset="0"/>
                          </a:rPr>
                        </m:ctrlPr>
                      </m:sSubSupPr>
                      <m:e>
                        <m:r>
                          <a:rPr lang="en-US" altLang="zh-CN" sz="2400" b="1" i="1">
                            <a:latin typeface="Cambria Math" panose="02040503050406030204" pitchFamily="18" charset="0"/>
                            <a:cs typeface="Times New Roman" panose="02020603050405020304" pitchFamily="18" charset="0"/>
                          </a:rPr>
                          <m:t>𝑫</m:t>
                        </m:r>
                      </m:e>
                      <m:sub>
                        <m:r>
                          <a:rPr lang="en-US" altLang="zh-CN" sz="2400" b="1" i="1">
                            <a:latin typeface="Cambria Math" panose="02040503050406030204" pitchFamily="18" charset="0"/>
                            <a:cs typeface="Times New Roman" panose="02020603050405020304" pitchFamily="18" charset="0"/>
                          </a:rPr>
                          <m:t>𝒔</m:t>
                        </m:r>
                      </m:sub>
                      <m:sup>
                        <m:r>
                          <a:rPr lang="en-US" altLang="zh-CN" sz="2400" b="1" i="1">
                            <a:latin typeface="Cambria Math" panose="02040503050406030204" pitchFamily="18" charset="0"/>
                            <a:cs typeface="Times New Roman" panose="02020603050405020304" pitchFamily="18" charset="0"/>
                          </a:rPr>
                          <m:t>+</m:t>
                        </m:r>
                      </m:sup>
                    </m:sSubSup>
                    <m:r>
                      <a:rPr lang="en-US" altLang="zh-CN" sz="2400" b="1" i="1">
                        <a:latin typeface="Cambria Math" panose="02040503050406030204" pitchFamily="18" charset="0"/>
                        <a:cs typeface="Times New Roman" panose="02020603050405020304" pitchFamily="18" charset="0"/>
                      </a:rPr>
                      <m:t> </m:t>
                    </m:r>
                  </m:oMath>
                </a14:m>
                <a:r>
                  <a:rPr lang="en-US" altLang="zh-CN" sz="2400" b="1" dirty="0">
                    <a:latin typeface="Times New Roman" panose="02020603050405020304" pitchFamily="18" charset="0"/>
                    <a:cs typeface="Times New Roman" panose="02020603050405020304" pitchFamily="18" charset="0"/>
                  </a:rPr>
                  <a:t> decays </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m:t>
                    </m:r>
                    <m:rad>
                      <m:radPr>
                        <m:degHide m:val="on"/>
                        <m:ctrlPr>
                          <a:rPr lang="en-US" altLang="zh-CN" sz="2400" b="1" i="1">
                            <a:latin typeface="Cambria Math" panose="02040503050406030204" pitchFamily="18" charset="0"/>
                            <a:cs typeface="Times New Roman" panose="02020603050405020304" pitchFamily="18" charset="0"/>
                          </a:rPr>
                        </m:ctrlPr>
                      </m:radPr>
                      <m:deg/>
                      <m:e>
                        <m:r>
                          <a:rPr lang="en-US" altLang="zh-CN" sz="2400" b="1" i="1">
                            <a:latin typeface="Cambria Math" panose="02040503050406030204" pitchFamily="18" charset="0"/>
                            <a:cs typeface="Times New Roman" panose="02020603050405020304" pitchFamily="18" charset="0"/>
                          </a:rPr>
                          <m:t>𝒔</m:t>
                        </m:r>
                      </m:e>
                    </m:rad>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𝟒</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𝟎𝟎𝟗</m:t>
                    </m:r>
                    <m:r>
                      <a:rPr lang="en-US" altLang="zh-CN" sz="2400" b="1" i="1">
                        <a:latin typeface="Cambria Math" panose="02040503050406030204" pitchFamily="18" charset="0"/>
                        <a:cs typeface="Times New Roman" panose="02020603050405020304" pitchFamily="18" charset="0"/>
                      </a:rPr>
                      <m:t> </m:t>
                    </m:r>
                    <m:r>
                      <a:rPr lang="en-US" altLang="zh-CN" sz="2400" b="1">
                        <a:latin typeface="Cambria Math" panose="02040503050406030204" pitchFamily="18" charset="0"/>
                        <a:cs typeface="Times New Roman" panose="02020603050405020304" pitchFamily="18" charset="0"/>
                      </a:rPr>
                      <m:t>𝐆𝐞𝐕</m:t>
                    </m:r>
                  </m:oMath>
                </a14:m>
                <a:r>
                  <a:rPr lang="en-US" altLang="zh-CN" sz="2400" b="1"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cs typeface="Times New Roman" panose="02020603050405020304" pitchFamily="18" charset="0"/>
                </a:endParaRPr>
              </a:p>
              <a:p>
                <a:pPr marL="380990" indent="-380990">
                  <a:buFont typeface="Arial" panose="020B0604020202020204" pitchFamily="34" charset="0"/>
                  <a:buChar char="•"/>
                </a:pPr>
                <a:endParaRPr lang="zh-CN" altLang="en-US" sz="2400" dirty="0"/>
              </a:p>
            </p:txBody>
          </p:sp>
        </mc:Choice>
        <mc:Fallback xmlns="">
          <p:sp>
            <p:nvSpPr>
              <p:cNvPr id="12" name="文本框 11">
                <a:extLst>
                  <a:ext uri="{FF2B5EF4-FFF2-40B4-BE49-F238E27FC236}">
                    <a16:creationId xmlns:a16="http://schemas.microsoft.com/office/drawing/2014/main" id="{B5908812-1C1B-B692-AD44-C107019273BA}"/>
                  </a:ext>
                </a:extLst>
              </p:cNvPr>
              <p:cNvSpPr txBox="1">
                <a:spLocks noRot="1" noChangeAspect="1" noMove="1" noResize="1" noEditPoints="1" noAdjustHandles="1" noChangeArrowheads="1" noChangeShapeType="1" noTextEdit="1"/>
              </p:cNvSpPr>
              <p:nvPr/>
            </p:nvSpPr>
            <p:spPr>
              <a:xfrm>
                <a:off x="1" y="953863"/>
                <a:ext cx="11975316" cy="1215461"/>
              </a:xfrm>
              <a:prstGeom prst="rect">
                <a:avLst/>
              </a:prstGeom>
              <a:blipFill>
                <a:blip r:embed="rId9"/>
                <a:stretch>
                  <a:fillRect l="-742" t="-309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98CB99C0-7E72-5516-AE18-FB83D731514D}"/>
                  </a:ext>
                </a:extLst>
              </p:cNvPr>
              <p:cNvSpPr txBox="1"/>
              <p:nvPr/>
            </p:nvSpPr>
            <p:spPr>
              <a:xfrm>
                <a:off x="0" y="1958027"/>
                <a:ext cx="9516533" cy="470000"/>
              </a:xfrm>
              <a:prstGeom prst="rect">
                <a:avLst/>
              </a:prstGeom>
              <a:noFill/>
            </p:spPr>
            <p:txBody>
              <a:bodyPr wrap="square">
                <a:spAutoFit/>
              </a:bodyPr>
              <a:lstStyle/>
              <a:p>
                <a:pPr marL="380990" indent="-380990">
                  <a:buFont typeface="Arial" panose="020B0604020202020204" pitchFamily="34" charset="0"/>
                  <a:buChar char="•"/>
                </a:pPr>
                <a:r>
                  <a:rPr lang="en-US" altLang="zh-CN" sz="2400" b="1" dirty="0">
                    <a:solidFill>
                      <a:srgbClr val="FF0000"/>
                    </a:solidFill>
                    <a:latin typeface="Times New Roman" panose="02020603050405020304" pitchFamily="18" charset="0"/>
                    <a:cs typeface="Times New Roman" panose="02020603050405020304" pitchFamily="18" charset="0"/>
                  </a:rPr>
                  <a:t>Double tag:  </a:t>
                </a:r>
                <a14:m>
                  <m:oMath xmlns:m="http://schemas.openxmlformats.org/officeDocument/2006/math">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𝑫</m:t>
                        </m:r>
                      </m:e>
                      <m:sup>
                        <m:r>
                          <a:rPr lang="en-US" altLang="zh-CN" sz="2400" b="1" i="1">
                            <a:solidFill>
                              <a:srgbClr val="FF0000"/>
                            </a:solidFill>
                            <a:latin typeface="Cambria Math" panose="02040503050406030204" pitchFamily="18" charset="0"/>
                            <a:cs typeface="Times New Roman" panose="02020603050405020304" pitchFamily="18" charset="0"/>
                          </a:rPr>
                          <m:t>𝟎</m:t>
                        </m:r>
                      </m:sup>
                    </m:sSup>
                    <m:r>
                      <a:rPr lang="en-US" altLang="zh-CN" sz="2400" b="1" i="1">
                        <a:solidFill>
                          <a:srgbClr val="FF0000"/>
                        </a:solidFill>
                        <a:latin typeface="Cambria Math" panose="02040503050406030204" pitchFamily="18" charset="0"/>
                        <a:cs typeface="Times New Roman" panose="02020603050405020304" pitchFamily="18" charset="0"/>
                      </a:rPr>
                      <m:t>→</m:t>
                    </m:r>
                    <m:sSub>
                      <m:sSubPr>
                        <m:ctrlPr>
                          <a:rPr lang="en-US" altLang="zh-CN" sz="2400" b="1" i="1">
                            <a:solidFill>
                              <a:srgbClr val="FF0000"/>
                            </a:solidFill>
                            <a:latin typeface="Cambria Math" panose="02040503050406030204" pitchFamily="18" charset="0"/>
                            <a:cs typeface="Times New Roman" panose="02020603050405020304" pitchFamily="18" charset="0"/>
                          </a:rPr>
                        </m:ctrlPr>
                      </m:sSubPr>
                      <m:e>
                        <m:r>
                          <a:rPr lang="en-US" altLang="zh-CN" sz="2400" b="1" i="1">
                            <a:solidFill>
                              <a:srgbClr val="FF0000"/>
                            </a:solidFill>
                            <a:latin typeface="Cambria Math" panose="02040503050406030204" pitchFamily="18" charset="0"/>
                            <a:cs typeface="Times New Roman" panose="02020603050405020304" pitchFamily="18" charset="0"/>
                          </a:rPr>
                          <m:t>𝑲</m:t>
                        </m:r>
                      </m:e>
                      <m:sub>
                        <m:r>
                          <a:rPr lang="en-US" altLang="zh-CN" sz="2400" b="1" i="1">
                            <a:solidFill>
                              <a:srgbClr val="FF0000"/>
                            </a:solidFill>
                            <a:latin typeface="Cambria Math" panose="02040503050406030204" pitchFamily="18" charset="0"/>
                            <a:cs typeface="Times New Roman" panose="02020603050405020304" pitchFamily="18" charset="0"/>
                          </a:rPr>
                          <m:t>𝟏</m:t>
                        </m:r>
                      </m:sub>
                    </m:sSub>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d>
                          <m:dPr>
                            <m:ctrlPr>
                              <a:rPr lang="en-US" altLang="zh-CN" sz="2400" b="1" i="1">
                                <a:solidFill>
                                  <a:srgbClr val="FF0000"/>
                                </a:solidFill>
                                <a:latin typeface="Cambria Math" panose="02040503050406030204" pitchFamily="18" charset="0"/>
                                <a:cs typeface="Times New Roman" panose="02020603050405020304" pitchFamily="18" charset="0"/>
                              </a:rPr>
                            </m:ctrlPr>
                          </m:dPr>
                          <m:e>
                            <m:r>
                              <a:rPr lang="en-US" altLang="zh-CN" sz="2400" b="1" i="1">
                                <a:solidFill>
                                  <a:srgbClr val="FF0000"/>
                                </a:solidFill>
                                <a:latin typeface="Cambria Math" panose="02040503050406030204" pitchFamily="18" charset="0"/>
                                <a:cs typeface="Times New Roman" panose="02020603050405020304" pitchFamily="18" charset="0"/>
                              </a:rPr>
                              <m:t>𝟏𝟐𝟕𝟎</m:t>
                            </m:r>
                          </m:e>
                        </m:d>
                      </m:e>
                      <m:sup>
                        <m:r>
                          <a:rPr lang="en-US" altLang="zh-CN" sz="2400" b="1" i="1">
                            <a:solidFill>
                              <a:srgbClr val="FF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𝒆</m:t>
                        </m:r>
                      </m:e>
                      <m:sup>
                        <m:r>
                          <a:rPr lang="en-US" altLang="zh-CN" sz="2400" b="1" i="1">
                            <a:solidFill>
                              <a:srgbClr val="FF0000"/>
                            </a:solidFill>
                            <a:latin typeface="Cambria Math" panose="02040503050406030204" pitchFamily="18" charset="0"/>
                            <a:cs typeface="Times New Roman" panose="02020603050405020304" pitchFamily="18" charset="0"/>
                          </a:rPr>
                          <m:t>+</m:t>
                        </m:r>
                      </m:sup>
                    </m:sSup>
                    <m:sSub>
                      <m:sSubPr>
                        <m:ctrlPr>
                          <a:rPr lang="en-US" altLang="zh-CN" sz="2400" b="1" i="1">
                            <a:solidFill>
                              <a:srgbClr val="FF0000"/>
                            </a:solidFill>
                            <a:latin typeface="Cambria Math" panose="02040503050406030204" pitchFamily="18" charset="0"/>
                            <a:cs typeface="Times New Roman" panose="02020603050405020304" pitchFamily="18" charset="0"/>
                          </a:rPr>
                        </m:ctrlPr>
                      </m:sSubPr>
                      <m:e>
                        <m:r>
                          <a:rPr lang="en-US" altLang="zh-CN" sz="2400" b="1" i="1">
                            <a:solidFill>
                              <a:srgbClr val="FF0000"/>
                            </a:solidFill>
                            <a:latin typeface="Cambria Math" panose="02040503050406030204" pitchFamily="18" charset="0"/>
                            <a:cs typeface="Times New Roman" panose="02020603050405020304" pitchFamily="18" charset="0"/>
                          </a:rPr>
                          <m:t>𝝂</m:t>
                        </m:r>
                      </m:e>
                      <m:sub>
                        <m:r>
                          <a:rPr lang="en-US" altLang="zh-CN" sz="2400" b="1" i="1">
                            <a:solidFill>
                              <a:srgbClr val="FF0000"/>
                            </a:solidFill>
                            <a:latin typeface="Cambria Math" panose="02040503050406030204" pitchFamily="18" charset="0"/>
                            <a:cs typeface="Times New Roman" panose="02020603050405020304" pitchFamily="18" charset="0"/>
                          </a:rPr>
                          <m:t>𝒆</m:t>
                        </m:r>
                      </m:sub>
                    </m:sSub>
                    <m:r>
                      <a:rPr lang="en-US" altLang="zh-CN" sz="2400" b="1" i="1">
                        <a:solidFill>
                          <a:srgbClr val="FF0000"/>
                        </a:solidFill>
                        <a:latin typeface="Cambria Math" panose="02040503050406030204" pitchFamily="18" charset="0"/>
                        <a:cs typeface="Times New Roman" panose="02020603050405020304" pitchFamily="18" charset="0"/>
                      </a:rPr>
                      <m:t>,   </m:t>
                    </m:r>
                    <m:sSub>
                      <m:sSubPr>
                        <m:ctrlPr>
                          <a:rPr lang="en-US" altLang="zh-CN" sz="2400" b="1" i="1">
                            <a:solidFill>
                              <a:srgbClr val="FF0000"/>
                            </a:solidFill>
                            <a:latin typeface="Cambria Math" panose="02040503050406030204" pitchFamily="18" charset="0"/>
                            <a:cs typeface="Times New Roman" panose="02020603050405020304" pitchFamily="18" charset="0"/>
                          </a:rPr>
                        </m:ctrlPr>
                      </m:sSubPr>
                      <m:e>
                        <m:r>
                          <a:rPr lang="en-US" altLang="zh-CN" sz="2400" b="1" i="1">
                            <a:solidFill>
                              <a:srgbClr val="FF0000"/>
                            </a:solidFill>
                            <a:latin typeface="Cambria Math" panose="02040503050406030204" pitchFamily="18" charset="0"/>
                            <a:cs typeface="Times New Roman" panose="02020603050405020304" pitchFamily="18" charset="0"/>
                          </a:rPr>
                          <m:t>𝑲</m:t>
                        </m:r>
                      </m:e>
                      <m:sub>
                        <m:r>
                          <a:rPr lang="en-US" altLang="zh-CN" sz="2400" b="1" i="1">
                            <a:solidFill>
                              <a:srgbClr val="FF0000"/>
                            </a:solidFill>
                            <a:latin typeface="Cambria Math" panose="02040503050406030204" pitchFamily="18" charset="0"/>
                            <a:cs typeface="Times New Roman" panose="02020603050405020304" pitchFamily="18" charset="0"/>
                          </a:rPr>
                          <m:t>𝟏</m:t>
                        </m:r>
                      </m:sub>
                    </m:sSub>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d>
                          <m:dPr>
                            <m:ctrlPr>
                              <a:rPr lang="en-US" altLang="zh-CN" sz="2400" b="1" i="1">
                                <a:solidFill>
                                  <a:srgbClr val="FF0000"/>
                                </a:solidFill>
                                <a:latin typeface="Cambria Math" panose="02040503050406030204" pitchFamily="18" charset="0"/>
                                <a:cs typeface="Times New Roman" panose="02020603050405020304" pitchFamily="18" charset="0"/>
                              </a:rPr>
                            </m:ctrlPr>
                          </m:dPr>
                          <m:e>
                            <m:r>
                              <a:rPr lang="en-US" altLang="zh-CN" sz="2400" b="1" i="1">
                                <a:solidFill>
                                  <a:srgbClr val="FF0000"/>
                                </a:solidFill>
                                <a:latin typeface="Cambria Math" panose="02040503050406030204" pitchFamily="18" charset="0"/>
                                <a:cs typeface="Times New Roman" panose="02020603050405020304" pitchFamily="18" charset="0"/>
                              </a:rPr>
                              <m:t>𝟏𝟐𝟕𝟎</m:t>
                            </m:r>
                          </m:e>
                        </m:d>
                      </m:e>
                      <m:sup>
                        <m:r>
                          <a:rPr lang="en-US" altLang="zh-CN" sz="2400" b="1" i="1">
                            <a:solidFill>
                              <a:srgbClr val="FF0000"/>
                            </a:solidFill>
                            <a:latin typeface="Cambria Math" panose="02040503050406030204" pitchFamily="18" charset="0"/>
                            <a:cs typeface="Times New Roman" panose="02020603050405020304" pitchFamily="18" charset="0"/>
                          </a:rPr>
                          <m:t>−</m:t>
                        </m:r>
                      </m:sup>
                    </m:sSup>
                    <m:r>
                      <a:rPr lang="en-US" altLang="zh-CN" sz="2400" b="1" i="1">
                        <a:solidFill>
                          <a:srgbClr val="FF0000"/>
                        </a:solidFill>
                        <a:latin typeface="Cambria Math" panose="02040503050406030204" pitchFamily="18" charset="0"/>
                        <a:cs typeface="Times New Roman" panose="02020603050405020304" pitchFamily="18" charset="0"/>
                      </a:rPr>
                      <m:t>→</m:t>
                    </m:r>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𝑲</m:t>
                        </m:r>
                      </m:e>
                      <m:sup>
                        <m:r>
                          <a:rPr lang="en-US" altLang="zh-CN" sz="2400" b="1" i="1">
                            <a:solidFill>
                              <a:srgbClr val="FF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𝝅</m:t>
                        </m:r>
                      </m:e>
                      <m:sup>
                        <m:r>
                          <a:rPr lang="en-US" altLang="zh-CN" sz="2400" b="1" i="1">
                            <a:solidFill>
                              <a:srgbClr val="FF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𝝅</m:t>
                        </m:r>
                      </m:e>
                      <m:sup>
                        <m:r>
                          <a:rPr lang="en-US" altLang="zh-CN" sz="2400" b="1" i="1">
                            <a:solidFill>
                              <a:srgbClr val="FF0000"/>
                            </a:solidFill>
                            <a:latin typeface="Cambria Math" panose="02040503050406030204" pitchFamily="18" charset="0"/>
                            <a:cs typeface="Times New Roman" panose="02020603050405020304" pitchFamily="18" charset="0"/>
                          </a:rPr>
                          <m:t>−</m:t>
                        </m:r>
                      </m:sup>
                    </m:sSup>
                    <m:r>
                      <a:rPr lang="en-US" altLang="zh-CN" sz="2400" b="1" i="1">
                        <a:solidFill>
                          <a:srgbClr val="FF0000"/>
                        </a:solidFill>
                        <a:latin typeface="Cambria Math" panose="02040503050406030204" pitchFamily="18" charset="0"/>
                        <a:cs typeface="Times New Roman" panose="02020603050405020304" pitchFamily="18" charset="0"/>
                      </a:rPr>
                      <m:t> </m:t>
                    </m:r>
                  </m:oMath>
                </a14:m>
                <a:endParaRPr lang="zh-CN" altLang="en-US" sz="2400" dirty="0"/>
              </a:p>
            </p:txBody>
          </p:sp>
        </mc:Choice>
        <mc:Fallback xmlns="">
          <p:sp>
            <p:nvSpPr>
              <p:cNvPr id="13" name="文本框 12">
                <a:extLst>
                  <a:ext uri="{FF2B5EF4-FFF2-40B4-BE49-F238E27FC236}">
                    <a16:creationId xmlns:a16="http://schemas.microsoft.com/office/drawing/2014/main" id="{98CB99C0-7E72-5516-AE18-FB83D731514D}"/>
                  </a:ext>
                </a:extLst>
              </p:cNvPr>
              <p:cNvSpPr txBox="1">
                <a:spLocks noRot="1" noChangeAspect="1" noMove="1" noResize="1" noEditPoints="1" noAdjustHandles="1" noChangeArrowheads="1" noChangeShapeType="1" noTextEdit="1"/>
              </p:cNvSpPr>
              <p:nvPr/>
            </p:nvSpPr>
            <p:spPr>
              <a:xfrm>
                <a:off x="0" y="1958027"/>
                <a:ext cx="9516533" cy="470000"/>
              </a:xfrm>
              <a:prstGeom prst="rect">
                <a:avLst/>
              </a:prstGeom>
              <a:blipFill>
                <a:blip r:embed="rId10"/>
                <a:stretch>
                  <a:fillRect l="-933" t="-10526" b="-26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7817231-2E7D-ED52-44A4-6F1E95437A5B}"/>
                  </a:ext>
                </a:extLst>
              </p:cNvPr>
              <p:cNvSpPr txBox="1"/>
              <p:nvPr/>
            </p:nvSpPr>
            <p:spPr>
              <a:xfrm>
                <a:off x="-187831" y="5989844"/>
                <a:ext cx="389811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a:latin typeface="Cambria Math" panose="02040503050406030204" pitchFamily="18" charset="0"/>
                          <a:cs typeface="Times New Roman" panose="02020603050405020304" pitchFamily="18" charset="0"/>
                        </a:rPr>
                        <m:t>𝒋</m:t>
                      </m:r>
                      <m:r>
                        <a:rPr lang="en-US" altLang="zh-CN" sz="2400" b="1" i="1">
                          <a:latin typeface="Cambria Math" panose="02040503050406030204" pitchFamily="18" charset="0"/>
                          <a:cs typeface="Times New Roman" panose="02020603050405020304" pitchFamily="18" charset="0"/>
                        </a:rPr>
                        <m:t>:  </m:t>
                      </m:r>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𝑲</m:t>
                          </m:r>
                        </m:e>
                        <m:sup>
                          <m:r>
                            <a:rPr lang="en-US" altLang="zh-CN" sz="2400" b="1" i="1">
                              <a:latin typeface="Cambria Math" panose="02040503050406030204" pitchFamily="18" charset="0"/>
                              <a:cs typeface="Times New Roman" panose="02020603050405020304" pitchFamily="18" charset="0"/>
                            </a:rPr>
                            <m:t>−</m:t>
                          </m:r>
                        </m:sup>
                      </m:sSup>
                      <m:r>
                        <a:rPr lang="en-US" altLang="zh-CN" sz="2400" b="1" i="1">
                          <a:latin typeface="Cambria Math" panose="02040503050406030204" pitchFamily="18" charset="0"/>
                          <a:cs typeface="Times New Roman" panose="02020603050405020304" pitchFamily="18" charset="0"/>
                        </a:rPr>
                        <m:t>, </m:t>
                      </m:r>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𝝅</m:t>
                          </m:r>
                        </m:e>
                        <m:sup>
                          <m:r>
                            <a:rPr lang="en-US" altLang="zh-CN" sz="2400" b="1" i="1">
                              <a:latin typeface="Cambria Math" panose="02040503050406030204" pitchFamily="18" charset="0"/>
                              <a:cs typeface="Times New Roman" panose="02020603050405020304" pitchFamily="18" charset="0"/>
                            </a:rPr>
                            <m:t>+</m:t>
                          </m:r>
                        </m:sup>
                      </m:sSup>
                      <m:r>
                        <a:rPr lang="en-US" altLang="zh-CN" sz="2400" b="1" i="1">
                          <a:latin typeface="Cambria Math" panose="02040503050406030204" pitchFamily="18" charset="0"/>
                          <a:cs typeface="Times New Roman" panose="02020603050405020304" pitchFamily="18" charset="0"/>
                        </a:rPr>
                        <m:t>, </m:t>
                      </m:r>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𝝅</m:t>
                          </m:r>
                        </m:e>
                        <m:sup>
                          <m:r>
                            <a:rPr lang="en-US" altLang="zh-CN" sz="2400" b="1" i="1">
                              <a:latin typeface="Cambria Math" panose="02040503050406030204" pitchFamily="18" charset="0"/>
                              <a:cs typeface="Times New Roman" panose="02020603050405020304" pitchFamily="18" charset="0"/>
                            </a:rPr>
                            <m:t>−</m:t>
                          </m:r>
                        </m:sup>
                      </m:sSup>
                      <m:r>
                        <a:rPr lang="en-US" altLang="zh-CN" sz="2400" b="1" i="1">
                          <a:latin typeface="Cambria Math" panose="02040503050406030204" pitchFamily="18" charset="0"/>
                          <a:cs typeface="Times New Roman" panose="02020603050405020304" pitchFamily="18" charset="0"/>
                        </a:rPr>
                        <m:t>, </m:t>
                      </m:r>
                      <m:sSup>
                        <m:sSupPr>
                          <m:ctrlPr>
                            <a:rPr lang="en-US" altLang="zh-CN" sz="2400" b="1" i="1">
                              <a:latin typeface="Cambria Math" panose="02040503050406030204" pitchFamily="18" charset="0"/>
                              <a:cs typeface="Times New Roman" panose="02020603050405020304" pitchFamily="18" charset="0"/>
                            </a:rPr>
                          </m:ctrlPr>
                        </m:sSupPr>
                        <m:e>
                          <m:r>
                            <a:rPr lang="en-US" altLang="zh-CN" sz="2400" b="1" i="1">
                              <a:latin typeface="Cambria Math" panose="02040503050406030204" pitchFamily="18" charset="0"/>
                              <a:cs typeface="Times New Roman" panose="02020603050405020304" pitchFamily="18" charset="0"/>
                            </a:rPr>
                            <m:t>𝒆</m:t>
                          </m:r>
                        </m:e>
                        <m:sup>
                          <m:r>
                            <a:rPr lang="en-US" altLang="zh-CN" sz="2400" b="1" i="1">
                              <a:latin typeface="Cambria Math" panose="02040503050406030204" pitchFamily="18" charset="0"/>
                              <a:cs typeface="Times New Roman" panose="02020603050405020304" pitchFamily="18" charset="0"/>
                            </a:rPr>
                            <m:t>+</m:t>
                          </m:r>
                        </m:sup>
                      </m:sSup>
                    </m:oMath>
                  </m:oMathPara>
                </a14:m>
                <a:endParaRPr lang="zh-CN" altLang="en-US" sz="2400" dirty="0"/>
              </a:p>
            </p:txBody>
          </p:sp>
        </mc:Choice>
        <mc:Fallback xmlns="">
          <p:sp>
            <p:nvSpPr>
              <p:cNvPr id="15" name="文本框 14">
                <a:extLst>
                  <a:ext uri="{FF2B5EF4-FFF2-40B4-BE49-F238E27FC236}">
                    <a16:creationId xmlns:a16="http://schemas.microsoft.com/office/drawing/2014/main" id="{97817231-2E7D-ED52-44A4-6F1E95437A5B}"/>
                  </a:ext>
                </a:extLst>
              </p:cNvPr>
              <p:cNvSpPr txBox="1">
                <a:spLocks noRot="1" noChangeAspect="1" noMove="1" noResize="1" noEditPoints="1" noAdjustHandles="1" noChangeArrowheads="1" noChangeShapeType="1" noTextEdit="1"/>
              </p:cNvSpPr>
              <p:nvPr/>
            </p:nvSpPr>
            <p:spPr>
              <a:xfrm>
                <a:off x="-187831" y="5989844"/>
                <a:ext cx="3898116" cy="461665"/>
              </a:xfrm>
              <a:prstGeom prst="rect">
                <a:avLst/>
              </a:prstGeom>
              <a:blipFill>
                <a:blip r:embed="rId11"/>
                <a:stretch>
                  <a:fillRect b="-216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838560E-552E-A349-07B0-A0C106DD0BF8}"/>
                  </a:ext>
                </a:extLst>
              </p:cNvPr>
              <p:cNvSpPr txBox="1"/>
              <p:nvPr/>
            </p:nvSpPr>
            <p:spPr>
              <a:xfrm>
                <a:off x="9313334" y="3795325"/>
                <a:ext cx="222673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solidFill>
                                <a:srgbClr val="FF0000"/>
                              </a:solidFill>
                              <a:latin typeface="Cambria Math" panose="02040503050406030204" pitchFamily="18" charset="0"/>
                              <a:cs typeface="Times New Roman" panose="02020603050405020304" pitchFamily="18" charset="0"/>
                            </a:rPr>
                          </m:ctrlPr>
                        </m:sSubPr>
                        <m:e>
                          <m:r>
                            <a:rPr lang="en-US" altLang="zh-CN" sz="2400" b="1" i="1">
                              <a:solidFill>
                                <a:srgbClr val="FF0000"/>
                              </a:solidFill>
                              <a:latin typeface="Cambria Math" panose="02040503050406030204" pitchFamily="18" charset="0"/>
                              <a:cs typeface="Times New Roman" panose="02020603050405020304" pitchFamily="18" charset="0"/>
                            </a:rPr>
                            <m:t>𝑲</m:t>
                          </m:r>
                        </m:e>
                        <m:sub>
                          <m:r>
                            <a:rPr lang="en-US" altLang="zh-CN" sz="2400" b="1" i="1">
                              <a:solidFill>
                                <a:srgbClr val="FF0000"/>
                              </a:solidFill>
                              <a:latin typeface="Cambria Math" panose="02040503050406030204" pitchFamily="18" charset="0"/>
                              <a:cs typeface="Times New Roman" panose="02020603050405020304" pitchFamily="18" charset="0"/>
                            </a:rPr>
                            <m:t>𝟏</m:t>
                          </m:r>
                        </m:sub>
                      </m:sSub>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d>
                            <m:dPr>
                              <m:ctrlPr>
                                <a:rPr lang="en-US" altLang="zh-CN" sz="2400" b="1" i="1">
                                  <a:solidFill>
                                    <a:srgbClr val="FF0000"/>
                                  </a:solidFill>
                                  <a:latin typeface="Cambria Math" panose="02040503050406030204" pitchFamily="18" charset="0"/>
                                  <a:cs typeface="Times New Roman" panose="02020603050405020304" pitchFamily="18" charset="0"/>
                                </a:rPr>
                              </m:ctrlPr>
                            </m:dPr>
                            <m:e>
                              <m:r>
                                <a:rPr lang="en-US" altLang="zh-CN" sz="2400" b="1" i="1">
                                  <a:solidFill>
                                    <a:srgbClr val="FF0000"/>
                                  </a:solidFill>
                                  <a:latin typeface="Cambria Math" panose="02040503050406030204" pitchFamily="18" charset="0"/>
                                  <a:cs typeface="Times New Roman" panose="02020603050405020304" pitchFamily="18" charset="0"/>
                                </a:rPr>
                                <m:t>𝟏𝟐𝟕𝟎</m:t>
                              </m:r>
                            </m:e>
                          </m:d>
                        </m:e>
                        <m:sup>
                          <m:r>
                            <a:rPr lang="en-US" altLang="zh-CN" sz="2400" b="1" i="1">
                              <a:solidFill>
                                <a:srgbClr val="FF0000"/>
                              </a:solidFill>
                              <a:latin typeface="Cambria Math" panose="02040503050406030204" pitchFamily="18" charset="0"/>
                              <a:cs typeface="Times New Roman" panose="02020603050405020304" pitchFamily="18" charset="0"/>
                            </a:rPr>
                            <m:t>−</m:t>
                          </m:r>
                        </m:sup>
                      </m:sSup>
                    </m:oMath>
                  </m:oMathPara>
                </a14:m>
                <a:endParaRPr lang="zh-CN" altLang="en-US" sz="2400" dirty="0"/>
              </a:p>
            </p:txBody>
          </p:sp>
        </mc:Choice>
        <mc:Fallback xmlns="">
          <p:sp>
            <p:nvSpPr>
              <p:cNvPr id="18" name="文本框 17">
                <a:extLst>
                  <a:ext uri="{FF2B5EF4-FFF2-40B4-BE49-F238E27FC236}">
                    <a16:creationId xmlns:a16="http://schemas.microsoft.com/office/drawing/2014/main" id="{A838560E-552E-A349-07B0-A0C106DD0BF8}"/>
                  </a:ext>
                </a:extLst>
              </p:cNvPr>
              <p:cNvSpPr txBox="1">
                <a:spLocks noRot="1" noChangeAspect="1" noMove="1" noResize="1" noEditPoints="1" noAdjustHandles="1" noChangeArrowheads="1" noChangeShapeType="1" noTextEdit="1"/>
              </p:cNvSpPr>
              <p:nvPr/>
            </p:nvSpPr>
            <p:spPr>
              <a:xfrm>
                <a:off x="9313334" y="3795325"/>
                <a:ext cx="2226733" cy="461665"/>
              </a:xfrm>
              <a:prstGeom prst="rect">
                <a:avLst/>
              </a:prstGeom>
              <a:blipFill>
                <a:blip r:embed="rId12"/>
                <a:stretch>
                  <a:fillRect/>
                </a:stretch>
              </a:blipFill>
            </p:spPr>
            <p:txBody>
              <a:bodyPr/>
              <a:lstStyle/>
              <a:p>
                <a:r>
                  <a:rPr lang="zh-CN" altLang="en-US">
                    <a:noFill/>
                  </a:rPr>
                  <a:t> </a:t>
                </a:r>
              </a:p>
            </p:txBody>
          </p:sp>
        </mc:Fallback>
      </mc:AlternateContent>
      <p:pic>
        <p:nvPicPr>
          <p:cNvPr id="21" name="图片 20">
            <a:extLst>
              <a:ext uri="{FF2B5EF4-FFF2-40B4-BE49-F238E27FC236}">
                <a16:creationId xmlns:a16="http://schemas.microsoft.com/office/drawing/2014/main" id="{D3218595-D303-EF57-372E-4D627A47E22B}"/>
              </a:ext>
            </a:extLst>
          </p:cNvPr>
          <p:cNvPicPr>
            <a:picLocks noChangeAspect="1"/>
          </p:cNvPicPr>
          <p:nvPr/>
        </p:nvPicPr>
        <p:blipFill>
          <a:blip r:embed="rId13"/>
          <a:stretch>
            <a:fillRect/>
          </a:stretch>
        </p:blipFill>
        <p:spPr>
          <a:xfrm>
            <a:off x="4455036" y="2630255"/>
            <a:ext cx="6502400" cy="598164"/>
          </a:xfrm>
          <a:prstGeom prst="rect">
            <a:avLst/>
          </a:prstGeom>
        </p:spPr>
      </p:pic>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6CD1C786-089E-7991-61AC-CA7ADB41E8F6}"/>
                  </a:ext>
                </a:extLst>
              </p:cNvPr>
              <p:cNvSpPr txBox="1"/>
              <p:nvPr/>
            </p:nvSpPr>
            <p:spPr>
              <a:xfrm>
                <a:off x="4568713" y="6356351"/>
                <a:ext cx="3334143" cy="400238"/>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867" b="1" i="1">
                              <a:latin typeface="Cambria Math" panose="02040503050406030204" pitchFamily="18" charset="0"/>
                              <a:cs typeface="Times New Roman" panose="02020603050405020304" pitchFamily="18" charset="0"/>
                            </a:rPr>
                          </m:ctrlPr>
                        </m:sSubSupPr>
                        <m:e>
                          <m:r>
                            <a:rPr lang="en-US" altLang="zh-CN" sz="1867" b="1">
                              <a:latin typeface="Cambria Math" panose="02040503050406030204" pitchFamily="18" charset="0"/>
                              <a:cs typeface="Times New Roman" panose="02020603050405020304" pitchFamily="18" charset="0"/>
                            </a:rPr>
                            <m:t>𝐌</m:t>
                          </m:r>
                        </m:e>
                        <m:sub>
                          <m:r>
                            <a:rPr lang="en-US" altLang="zh-CN" sz="1867" b="1">
                              <a:latin typeface="Cambria Math" panose="02040503050406030204" pitchFamily="18" charset="0"/>
                              <a:cs typeface="Times New Roman" panose="02020603050405020304" pitchFamily="18" charset="0"/>
                            </a:rPr>
                            <m:t>𝐦𝐢𝐬𝐬</m:t>
                          </m:r>
                        </m:sub>
                        <m:sup>
                          <m:r>
                            <a:rPr lang="en-US" altLang="zh-CN" sz="1867" b="1">
                              <a:latin typeface="Cambria Math" panose="02040503050406030204" pitchFamily="18" charset="0"/>
                              <a:cs typeface="Times New Roman" panose="02020603050405020304" pitchFamily="18" charset="0"/>
                            </a:rPr>
                            <m:t>𝟐</m:t>
                          </m:r>
                        </m:sup>
                      </m:sSubSup>
                      <m:r>
                        <a:rPr lang="en-US" altLang="zh-CN" sz="1867" b="1">
                          <a:latin typeface="Cambria Math" panose="02040503050406030204" pitchFamily="18" charset="0"/>
                          <a:cs typeface="Times New Roman" panose="02020603050405020304" pitchFamily="18" charset="0"/>
                        </a:rPr>
                        <m:t>(</m:t>
                      </m:r>
                      <m:r>
                        <a:rPr lang="en-US" altLang="zh-CN" sz="1867" b="1">
                          <a:latin typeface="Cambria Math" panose="02040503050406030204" pitchFamily="18" charset="0"/>
                          <a:cs typeface="Times New Roman" panose="02020603050405020304" pitchFamily="18" charset="0"/>
                        </a:rPr>
                        <m:t>𝐆𝐞</m:t>
                      </m:r>
                      <m:sSup>
                        <m:sSupPr>
                          <m:ctrlPr>
                            <a:rPr lang="en-US" altLang="zh-CN" sz="1867" b="1" i="1">
                              <a:latin typeface="Cambria Math" panose="02040503050406030204" pitchFamily="18" charset="0"/>
                              <a:cs typeface="Times New Roman" panose="02020603050405020304" pitchFamily="18" charset="0"/>
                            </a:rPr>
                          </m:ctrlPr>
                        </m:sSupPr>
                        <m:e>
                          <m:r>
                            <a:rPr lang="en-US" altLang="zh-CN" sz="1867" b="1">
                              <a:latin typeface="Cambria Math" panose="02040503050406030204" pitchFamily="18" charset="0"/>
                              <a:cs typeface="Times New Roman" panose="02020603050405020304" pitchFamily="18" charset="0"/>
                            </a:rPr>
                            <m:t>𝐕</m:t>
                          </m:r>
                        </m:e>
                        <m:sup>
                          <m:r>
                            <a:rPr lang="en-US" altLang="zh-CN" sz="1867" b="1">
                              <a:latin typeface="Cambria Math" panose="02040503050406030204" pitchFamily="18" charset="0"/>
                              <a:cs typeface="Times New Roman" panose="02020603050405020304" pitchFamily="18" charset="0"/>
                            </a:rPr>
                            <m:t>𝟐</m:t>
                          </m:r>
                        </m:sup>
                      </m:sSup>
                      <m:r>
                        <a:rPr lang="en-US" altLang="zh-CN" sz="1867" b="1">
                          <a:latin typeface="Cambria Math" panose="02040503050406030204" pitchFamily="18" charset="0"/>
                          <a:cs typeface="Times New Roman" panose="02020603050405020304" pitchFamily="18" charset="0"/>
                        </a:rPr>
                        <m:t>/</m:t>
                      </m:r>
                      <m:sSup>
                        <m:sSupPr>
                          <m:ctrlPr>
                            <a:rPr lang="en-US" altLang="zh-CN" sz="1867" b="1" i="1">
                              <a:latin typeface="Cambria Math" panose="02040503050406030204" pitchFamily="18" charset="0"/>
                              <a:cs typeface="Times New Roman" panose="02020603050405020304" pitchFamily="18" charset="0"/>
                            </a:rPr>
                          </m:ctrlPr>
                        </m:sSupPr>
                        <m:e>
                          <m:r>
                            <a:rPr lang="en-US" altLang="zh-CN" sz="1867" b="1">
                              <a:latin typeface="Cambria Math" panose="02040503050406030204" pitchFamily="18" charset="0"/>
                              <a:cs typeface="Times New Roman" panose="02020603050405020304" pitchFamily="18" charset="0"/>
                            </a:rPr>
                            <m:t>𝐜</m:t>
                          </m:r>
                        </m:e>
                        <m:sup>
                          <m:r>
                            <a:rPr lang="en-US" altLang="zh-CN" sz="1867" b="1">
                              <a:latin typeface="Cambria Math" panose="02040503050406030204" pitchFamily="18" charset="0"/>
                              <a:cs typeface="Times New Roman" panose="02020603050405020304" pitchFamily="18" charset="0"/>
                            </a:rPr>
                            <m:t>𝟒</m:t>
                          </m:r>
                        </m:sup>
                      </m:sSup>
                      <m:r>
                        <a:rPr lang="en-US" altLang="zh-CN" sz="1867" b="1">
                          <a:latin typeface="Cambria Math" panose="02040503050406030204" pitchFamily="18" charset="0"/>
                          <a:cs typeface="Times New Roman" panose="02020603050405020304" pitchFamily="18" charset="0"/>
                        </a:rPr>
                        <m:t>)</m:t>
                      </m:r>
                    </m:oMath>
                  </m:oMathPara>
                </a14:m>
                <a:endParaRPr lang="zh-CN" altLang="en-US" sz="1867" b="1" dirty="0">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6CD1C786-089E-7991-61AC-CA7ADB41E8F6}"/>
                  </a:ext>
                </a:extLst>
              </p:cNvPr>
              <p:cNvSpPr txBox="1">
                <a:spLocks noRot="1" noChangeAspect="1" noMove="1" noResize="1" noEditPoints="1" noAdjustHandles="1" noChangeArrowheads="1" noChangeShapeType="1" noTextEdit="1"/>
              </p:cNvSpPr>
              <p:nvPr/>
            </p:nvSpPr>
            <p:spPr>
              <a:xfrm>
                <a:off x="4568713" y="6356351"/>
                <a:ext cx="3334143" cy="400238"/>
              </a:xfrm>
              <a:prstGeom prst="rect">
                <a:avLst/>
              </a:prstGeom>
              <a:blipFill>
                <a:blip r:embed="rId14"/>
                <a:stretch>
                  <a:fillRect b="-12500"/>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99AB9A56-6BA2-EAD3-48F9-CE4858374068}"/>
              </a:ext>
            </a:extLst>
          </p:cNvPr>
          <p:cNvSpPr txBox="1"/>
          <p:nvPr/>
        </p:nvSpPr>
        <p:spPr>
          <a:xfrm>
            <a:off x="8406316" y="2499981"/>
            <a:ext cx="3641403" cy="420564"/>
          </a:xfrm>
          <a:prstGeom prst="rect">
            <a:avLst/>
          </a:prstGeom>
          <a:noFill/>
        </p:spPr>
        <p:txBody>
          <a:bodyPr wrap="square">
            <a:spAutoFit/>
          </a:bodyPr>
          <a:lstStyle/>
          <a:p>
            <a:r>
              <a:rPr lang="en-US" altLang="zh-CN" sz="2133" b="1" dirty="0">
                <a:latin typeface="Times New Roman" panose="02020603050405020304" pitchFamily="18" charset="0"/>
                <a:cs typeface="Times New Roman" panose="02020603050405020304" pitchFamily="18" charset="0"/>
              </a:rPr>
              <a:t>[ </a:t>
            </a:r>
            <a:r>
              <a:rPr lang="en-US" altLang="zh-CN" sz="2133" b="1" dirty="0">
                <a:solidFill>
                  <a:srgbClr val="0432FF"/>
                </a:solidFill>
                <a:latin typeface="Times New Roman" panose="02020603050405020304" pitchFamily="18" charset="0"/>
                <a:cs typeface="Times New Roman" panose="02020603050405020304" pitchFamily="18" charset="0"/>
              </a:rPr>
              <a:t>Two-dimensional (2-D) fit </a:t>
            </a:r>
            <a:r>
              <a:rPr lang="en-US" altLang="zh-CN" sz="2133" b="1" dirty="0">
                <a:latin typeface="Times New Roman" panose="02020603050405020304" pitchFamily="18" charset="0"/>
                <a:cs typeface="Times New Roman" panose="02020603050405020304" pitchFamily="18" charset="0"/>
              </a:rPr>
              <a:t>]</a:t>
            </a:r>
            <a:endParaRPr lang="zh-CN" altLang="en-US" sz="2133" b="1"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56745904-062B-B87A-0535-85134FD5A8CE}"/>
              </a:ext>
            </a:extLst>
          </p:cNvPr>
          <p:cNvSpPr txBox="1"/>
          <p:nvPr/>
        </p:nvSpPr>
        <p:spPr>
          <a:xfrm>
            <a:off x="10019271" y="492955"/>
            <a:ext cx="2298357"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81</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1068 (2021)</a:t>
            </a:r>
            <a:endParaRPr lang="zh-CN" altLang="en-US" dirty="0"/>
          </a:p>
        </p:txBody>
      </p:sp>
    </p:spTree>
    <p:extLst>
      <p:ext uri="{BB962C8B-B14F-4D97-AF65-F5344CB8AC3E}">
        <p14:creationId xmlns:p14="http://schemas.microsoft.com/office/powerpoint/2010/main" val="373389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0D9DF3-8AE2-EC66-B45C-C8762AF68355}"/>
              </a:ext>
            </a:extLst>
          </p:cNvPr>
          <p:cNvPicPr>
            <a:picLocks noChangeAspect="1"/>
          </p:cNvPicPr>
          <p:nvPr/>
        </p:nvPicPr>
        <p:blipFill>
          <a:blip r:embed="rId2"/>
          <a:stretch>
            <a:fillRect/>
          </a:stretch>
        </p:blipFill>
        <p:spPr>
          <a:xfrm>
            <a:off x="7686274" y="3560851"/>
            <a:ext cx="4310177" cy="2909860"/>
          </a:xfrm>
          <a:prstGeom prst="rect">
            <a:avLst/>
          </a:prstGeom>
        </p:spPr>
      </p:pic>
      <p:pic>
        <p:nvPicPr>
          <p:cNvPr id="12" name="图片 11">
            <a:extLst>
              <a:ext uri="{FF2B5EF4-FFF2-40B4-BE49-F238E27FC236}">
                <a16:creationId xmlns:a16="http://schemas.microsoft.com/office/drawing/2014/main" id="{58125AAB-F4FF-8C05-C717-4C77799D2541}"/>
              </a:ext>
            </a:extLst>
          </p:cNvPr>
          <p:cNvPicPr>
            <a:picLocks noChangeAspect="1"/>
          </p:cNvPicPr>
          <p:nvPr/>
        </p:nvPicPr>
        <p:blipFill>
          <a:blip r:embed="rId3"/>
          <a:stretch>
            <a:fillRect/>
          </a:stretch>
        </p:blipFill>
        <p:spPr>
          <a:xfrm>
            <a:off x="7686274" y="594218"/>
            <a:ext cx="4270145" cy="2909860"/>
          </a:xfrm>
          <a:prstGeom prst="rect">
            <a:avLst/>
          </a:prstGeom>
        </p:spPr>
      </p:pic>
      <p:sp>
        <p:nvSpPr>
          <p:cNvPr id="2" name="灯片编号占位符 1">
            <a:extLst>
              <a:ext uri="{FF2B5EF4-FFF2-40B4-BE49-F238E27FC236}">
                <a16:creationId xmlns:a16="http://schemas.microsoft.com/office/drawing/2014/main" id="{BFDD724F-F225-456D-1D29-10974AE235DC}"/>
              </a:ext>
            </a:extLst>
          </p:cNvPr>
          <p:cNvSpPr>
            <a:spLocks noGrp="1"/>
          </p:cNvSpPr>
          <p:nvPr>
            <p:ph type="sldNum" sz="quarter" idx="12"/>
          </p:nvPr>
        </p:nvSpPr>
        <p:spPr>
          <a:xfrm>
            <a:off x="9213219" y="6442031"/>
            <a:ext cx="2743200" cy="365125"/>
          </a:xfrm>
        </p:spPr>
        <p:txBody>
          <a:bodyPr/>
          <a:lstStyle/>
          <a:p>
            <a:fld id="{EE9F59AE-630A-460B-A6BC-38F7F70D14DE}" type="slidenum">
              <a:rPr lang="zh-CN" altLang="en-US" smtClean="0"/>
              <a:t>27</a:t>
            </a:fld>
            <a:endParaRPr lang="zh-CN" altLang="en-US" dirty="0"/>
          </a:p>
        </p:txBody>
      </p:sp>
      <p:pic>
        <p:nvPicPr>
          <p:cNvPr id="5" name="图片 4">
            <a:extLst>
              <a:ext uri="{FF2B5EF4-FFF2-40B4-BE49-F238E27FC236}">
                <a16:creationId xmlns:a16="http://schemas.microsoft.com/office/drawing/2014/main" id="{74362875-CC7A-5981-9900-7F40DDF1B15D}"/>
              </a:ext>
            </a:extLst>
          </p:cNvPr>
          <p:cNvPicPr>
            <a:picLocks noChangeAspect="1"/>
          </p:cNvPicPr>
          <p:nvPr/>
        </p:nvPicPr>
        <p:blipFill>
          <a:blip r:embed="rId4"/>
          <a:stretch>
            <a:fillRect/>
          </a:stretch>
        </p:blipFill>
        <p:spPr>
          <a:xfrm>
            <a:off x="8804199" y="1926618"/>
            <a:ext cx="1811867" cy="835756"/>
          </a:xfrm>
          <a:prstGeom prst="rect">
            <a:avLst/>
          </a:prstGeom>
        </p:spPr>
      </p:pic>
      <p:pic>
        <p:nvPicPr>
          <p:cNvPr id="6" name="图片 5">
            <a:extLst>
              <a:ext uri="{FF2B5EF4-FFF2-40B4-BE49-F238E27FC236}">
                <a16:creationId xmlns:a16="http://schemas.microsoft.com/office/drawing/2014/main" id="{8E50B7F9-FDF1-F76C-88C0-7CB3BEA5D26D}"/>
              </a:ext>
            </a:extLst>
          </p:cNvPr>
          <p:cNvPicPr>
            <a:picLocks noChangeAspect="1"/>
          </p:cNvPicPr>
          <p:nvPr/>
        </p:nvPicPr>
        <p:blipFill>
          <a:blip r:embed="rId4"/>
          <a:stretch>
            <a:fillRect/>
          </a:stretch>
        </p:blipFill>
        <p:spPr>
          <a:xfrm>
            <a:off x="8651288" y="4855171"/>
            <a:ext cx="1811867" cy="835756"/>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FBF5EE9-8680-B247-0310-7D3A335B86A1}"/>
                  </a:ext>
                </a:extLst>
              </p:cNvPr>
              <p:cNvSpPr txBox="1"/>
              <p:nvPr/>
            </p:nvSpPr>
            <p:spPr>
              <a:xfrm>
                <a:off x="8975175" y="3197821"/>
                <a:ext cx="2712621" cy="42056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133" b="1">
                          <a:latin typeface="Cambria Math" panose="02040503050406030204" pitchFamily="18" charset="0"/>
                          <a:cs typeface="Times New Roman" panose="02020603050405020304" pitchFamily="18" charset="0"/>
                        </a:rPr>
                        <m:t>𝐜𝐨𝐬</m:t>
                      </m:r>
                      <m:r>
                        <a:rPr lang="en-US" altLang="zh-CN" sz="2133" b="1">
                          <a:latin typeface="Cambria Math" panose="02040503050406030204" pitchFamily="18" charset="0"/>
                          <a:cs typeface="Times New Roman" panose="02020603050405020304" pitchFamily="18" charset="0"/>
                        </a:rPr>
                        <m:t> </m:t>
                      </m:r>
                      <m:sSub>
                        <m:sSubPr>
                          <m:ctrlPr>
                            <a:rPr lang="en-US" altLang="zh-CN" sz="2133" b="1" i="1">
                              <a:latin typeface="Cambria Math" panose="02040503050406030204" pitchFamily="18" charset="0"/>
                              <a:cs typeface="Times New Roman" panose="02020603050405020304" pitchFamily="18" charset="0"/>
                            </a:rPr>
                          </m:ctrlPr>
                        </m:sSubPr>
                        <m:e>
                          <m:r>
                            <a:rPr lang="en-US" altLang="zh-CN" sz="2133" b="1" i="1">
                              <a:latin typeface="Cambria Math" panose="02040503050406030204" pitchFamily="18" charset="0"/>
                              <a:cs typeface="Times New Roman" panose="02020603050405020304" pitchFamily="18" charset="0"/>
                            </a:rPr>
                            <m:t>𝜽</m:t>
                          </m:r>
                        </m:e>
                        <m:sub>
                          <m:r>
                            <a:rPr lang="en-US" altLang="zh-CN" sz="2133" b="1" i="1">
                              <a:latin typeface="Cambria Math" panose="02040503050406030204" pitchFamily="18" charset="0"/>
                              <a:cs typeface="Times New Roman" panose="02020603050405020304" pitchFamily="18" charset="0"/>
                            </a:rPr>
                            <m:t>𝑲</m:t>
                          </m:r>
                        </m:sub>
                      </m:sSub>
                    </m:oMath>
                  </m:oMathPara>
                </a14:m>
                <a:endParaRPr lang="zh-CN" altLang="en-US" sz="2133" b="1"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AFBF5EE9-8680-B247-0310-7D3A335B86A1}"/>
                  </a:ext>
                </a:extLst>
              </p:cNvPr>
              <p:cNvSpPr txBox="1">
                <a:spLocks noRot="1" noChangeAspect="1" noMove="1" noResize="1" noEditPoints="1" noAdjustHandles="1" noChangeArrowheads="1" noChangeShapeType="1" noTextEdit="1"/>
              </p:cNvSpPr>
              <p:nvPr/>
            </p:nvSpPr>
            <p:spPr>
              <a:xfrm>
                <a:off x="8975175" y="3197821"/>
                <a:ext cx="2712621" cy="420564"/>
              </a:xfrm>
              <a:prstGeom prst="rect">
                <a:avLst/>
              </a:prstGeom>
              <a:blipFill>
                <a:blip r:embed="rId5"/>
                <a:stretch>
                  <a:fillRect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EC0D9C6-834C-6C86-61C2-DB8045417FB0}"/>
                  </a:ext>
                </a:extLst>
              </p:cNvPr>
              <p:cNvSpPr txBox="1"/>
              <p:nvPr/>
            </p:nvSpPr>
            <p:spPr>
              <a:xfrm>
                <a:off x="8651288" y="6219880"/>
                <a:ext cx="2712621" cy="42056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133" b="1">
                          <a:latin typeface="Cambria Math" panose="02040503050406030204" pitchFamily="18" charset="0"/>
                          <a:cs typeface="Times New Roman" panose="02020603050405020304" pitchFamily="18" charset="0"/>
                        </a:rPr>
                        <m:t>𝐜𝐨𝐬</m:t>
                      </m:r>
                      <m:r>
                        <a:rPr lang="en-US" altLang="zh-CN" sz="2133" b="1">
                          <a:latin typeface="Cambria Math" panose="02040503050406030204" pitchFamily="18" charset="0"/>
                          <a:cs typeface="Times New Roman" panose="02020603050405020304" pitchFamily="18" charset="0"/>
                        </a:rPr>
                        <m:t> </m:t>
                      </m:r>
                      <m:sSub>
                        <m:sSubPr>
                          <m:ctrlPr>
                            <a:rPr lang="en-US" altLang="zh-CN" sz="2133" b="1" i="1">
                              <a:latin typeface="Cambria Math" panose="02040503050406030204" pitchFamily="18" charset="0"/>
                              <a:cs typeface="Times New Roman" panose="02020603050405020304" pitchFamily="18" charset="0"/>
                            </a:rPr>
                          </m:ctrlPr>
                        </m:sSubPr>
                        <m:e>
                          <m:r>
                            <a:rPr lang="en-US" altLang="zh-CN" sz="2133" b="1" i="1">
                              <a:latin typeface="Cambria Math" panose="02040503050406030204" pitchFamily="18" charset="0"/>
                              <a:cs typeface="Times New Roman" panose="02020603050405020304" pitchFamily="18" charset="0"/>
                            </a:rPr>
                            <m:t>𝜽</m:t>
                          </m:r>
                        </m:e>
                        <m:sub>
                          <m:r>
                            <a:rPr lang="en-US" altLang="zh-CN" sz="2133" b="1" i="1">
                              <a:latin typeface="Cambria Math" panose="02040503050406030204" pitchFamily="18" charset="0"/>
                              <a:cs typeface="Times New Roman" panose="02020603050405020304" pitchFamily="18" charset="0"/>
                            </a:rPr>
                            <m:t>ℓ</m:t>
                          </m:r>
                        </m:sub>
                      </m:sSub>
                    </m:oMath>
                  </m:oMathPara>
                </a14:m>
                <a:endParaRPr lang="zh-CN" altLang="en-US" sz="1867" b="1"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FEC0D9C6-834C-6C86-61C2-DB8045417FB0}"/>
                  </a:ext>
                </a:extLst>
              </p:cNvPr>
              <p:cNvSpPr txBox="1">
                <a:spLocks noRot="1" noChangeAspect="1" noMove="1" noResize="1" noEditPoints="1" noAdjustHandles="1" noChangeArrowheads="1" noChangeShapeType="1" noTextEdit="1"/>
              </p:cNvSpPr>
              <p:nvPr/>
            </p:nvSpPr>
            <p:spPr>
              <a:xfrm>
                <a:off x="8651288" y="6219880"/>
                <a:ext cx="2712621" cy="420564"/>
              </a:xfrm>
              <a:prstGeom prst="rect">
                <a:avLst/>
              </a:prstGeom>
              <a:blipFill>
                <a:blip r:embed="rId6"/>
                <a:stretch>
                  <a:fillRect b="-205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B825DA9-97CA-AA09-2D27-122B6ED289CA}"/>
                  </a:ext>
                </a:extLst>
              </p:cNvPr>
              <p:cNvSpPr txBox="1"/>
              <p:nvPr/>
            </p:nvSpPr>
            <p:spPr>
              <a:xfrm>
                <a:off x="0" y="146826"/>
                <a:ext cx="11353800" cy="461665"/>
              </a:xfrm>
              <a:prstGeom prst="rect">
                <a:avLst/>
              </a:prstGeom>
              <a:noFill/>
            </p:spPr>
            <p:txBody>
              <a:bodyPr wrap="square">
                <a:spAutoFit/>
              </a:bodyPr>
              <a:lstStyle/>
              <a:p>
                <a:pPr marL="380990" indent="-380990">
                  <a:buFont typeface="Arial" panose="020B0604020202020204" pitchFamily="34" charset="0"/>
                  <a:buChar char="•"/>
                </a:pPr>
                <a:r>
                  <a:rPr lang="en-US" altLang="zh-CN" sz="2400" b="1" dirty="0">
                    <a:solidFill>
                      <a:srgbClr val="FF0000"/>
                    </a:solidFill>
                    <a:latin typeface="Times New Roman" panose="02020603050405020304" pitchFamily="18" charset="0"/>
                    <a:cs typeface="Times New Roman" panose="02020603050405020304" pitchFamily="18" charset="0"/>
                  </a:rPr>
                  <a:t>Efficiency corrected signal yields</a:t>
                </a:r>
                <a:r>
                  <a:rPr lang="en-US" altLang="zh-CN" sz="2400" b="1" dirty="0">
                    <a:latin typeface="Times New Roman" panose="02020603050405020304" pitchFamily="18" charset="0"/>
                    <a:cs typeface="Times New Roman" panose="02020603050405020304" pitchFamily="18" charset="0"/>
                  </a:rPr>
                  <a:t> in bins of </a:t>
                </a:r>
                <a14:m>
                  <m:oMath xmlns:m="http://schemas.openxmlformats.org/officeDocument/2006/math">
                    <m:r>
                      <a:rPr lang="en-US" altLang="zh-CN" sz="2400" b="1">
                        <a:latin typeface="Cambria Math" panose="02040503050406030204" pitchFamily="18" charset="0"/>
                        <a:cs typeface="Times New Roman" panose="02020603050405020304" pitchFamily="18" charset="0"/>
                      </a:rPr>
                      <m:t>𝐜𝐨𝐬</m:t>
                    </m:r>
                    <m:r>
                      <a:rPr lang="en-US" altLang="zh-CN" sz="2400" b="1">
                        <a:latin typeface="Cambria Math" panose="02040503050406030204" pitchFamily="18" charset="0"/>
                        <a:cs typeface="Times New Roman" panose="02020603050405020304" pitchFamily="18" charset="0"/>
                      </a:rPr>
                      <m:t> </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𝜽</m:t>
                        </m:r>
                      </m:e>
                      <m:sub>
                        <m:r>
                          <a:rPr lang="en-US" altLang="zh-CN" sz="2400" b="1" i="1">
                            <a:latin typeface="Cambria Math" panose="02040503050406030204" pitchFamily="18" charset="0"/>
                            <a:cs typeface="Times New Roman" panose="02020603050405020304" pitchFamily="18" charset="0"/>
                          </a:rPr>
                          <m:t>𝑲</m:t>
                        </m:r>
                      </m:sub>
                    </m:sSub>
                    <m:r>
                      <a:rPr lang="en-US" altLang="zh-CN" sz="2400" b="1">
                        <a:latin typeface="Cambria Math" panose="02040503050406030204" pitchFamily="18" charset="0"/>
                        <a:cs typeface="Times New Roman" panose="02020603050405020304" pitchFamily="18" charset="0"/>
                      </a:rPr>
                      <m:t> </m:t>
                    </m:r>
                  </m:oMath>
                </a14:m>
                <a:r>
                  <a:rPr lang="en-US" altLang="zh-CN" sz="2400" b="1" dirty="0">
                    <a:latin typeface="Times New Roman" panose="02020603050405020304" pitchFamily="18" charset="0"/>
                    <a:cs typeface="Times New Roman" panose="02020603050405020304" pitchFamily="18" charset="0"/>
                  </a:rPr>
                  <a:t>and </a:t>
                </a:r>
                <a14:m>
                  <m:oMath xmlns:m="http://schemas.openxmlformats.org/officeDocument/2006/math">
                    <m:r>
                      <a:rPr lang="en-US" altLang="zh-CN" sz="2400" b="1">
                        <a:latin typeface="Cambria Math" panose="02040503050406030204" pitchFamily="18" charset="0"/>
                        <a:cs typeface="Times New Roman" panose="02020603050405020304" pitchFamily="18" charset="0"/>
                      </a:rPr>
                      <m:t>𝐜𝐨𝐬</m:t>
                    </m:r>
                    <m:r>
                      <a:rPr lang="en-US" altLang="zh-CN" sz="2400" b="1">
                        <a:latin typeface="Cambria Math" panose="02040503050406030204" pitchFamily="18" charset="0"/>
                        <a:cs typeface="Times New Roman" panose="02020603050405020304" pitchFamily="18" charset="0"/>
                      </a:rPr>
                      <m:t> </m:t>
                    </m:r>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𝜽</m:t>
                        </m:r>
                      </m:e>
                      <m:sub>
                        <m:r>
                          <a:rPr lang="en-US" altLang="zh-CN" sz="2400" b="1" i="1">
                            <a:latin typeface="Cambria Math" panose="02040503050406030204" pitchFamily="18" charset="0"/>
                            <a:cs typeface="Times New Roman" panose="02020603050405020304" pitchFamily="18" charset="0"/>
                          </a:rPr>
                          <m:t>ℓ</m:t>
                        </m:r>
                      </m:sub>
                    </m:sSub>
                  </m:oMath>
                </a14:m>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3B825DA9-97CA-AA09-2D27-122B6ED289CA}"/>
                  </a:ext>
                </a:extLst>
              </p:cNvPr>
              <p:cNvSpPr txBox="1">
                <a:spLocks noRot="1" noChangeAspect="1" noMove="1" noResize="1" noEditPoints="1" noAdjustHandles="1" noChangeArrowheads="1" noChangeShapeType="1" noTextEdit="1"/>
              </p:cNvSpPr>
              <p:nvPr/>
            </p:nvSpPr>
            <p:spPr>
              <a:xfrm>
                <a:off x="0" y="146826"/>
                <a:ext cx="11353800" cy="461665"/>
              </a:xfrm>
              <a:prstGeom prst="rect">
                <a:avLst/>
              </a:prstGeom>
              <a:blipFill>
                <a:blip r:embed="rId7"/>
                <a:stretch>
                  <a:fillRect l="-782" t="-10811" b="-32432"/>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24EEF081-4EB5-51F3-9699-70A9B62BF38B}"/>
              </a:ext>
            </a:extLst>
          </p:cNvPr>
          <p:cNvPicPr>
            <a:picLocks noChangeAspect="1"/>
          </p:cNvPicPr>
          <p:nvPr/>
        </p:nvPicPr>
        <p:blipFill>
          <a:blip r:embed="rId8"/>
          <a:stretch>
            <a:fillRect/>
          </a:stretch>
        </p:blipFill>
        <p:spPr>
          <a:xfrm>
            <a:off x="504204" y="1333907"/>
            <a:ext cx="6353352" cy="3225800"/>
          </a:xfrm>
          <a:prstGeom prst="rect">
            <a:avLst/>
          </a:prstGeom>
        </p:spPr>
      </p:pic>
      <p:sp>
        <p:nvSpPr>
          <p:cNvPr id="14" name="文本框 13">
            <a:extLst>
              <a:ext uri="{FF2B5EF4-FFF2-40B4-BE49-F238E27FC236}">
                <a16:creationId xmlns:a16="http://schemas.microsoft.com/office/drawing/2014/main" id="{B4AF9BDD-AF92-5727-AE8E-170756B512B0}"/>
              </a:ext>
            </a:extLst>
          </p:cNvPr>
          <p:cNvSpPr txBox="1"/>
          <p:nvPr/>
        </p:nvSpPr>
        <p:spPr>
          <a:xfrm>
            <a:off x="406837" y="841465"/>
            <a:ext cx="2422952" cy="461665"/>
          </a:xfrm>
          <a:prstGeom prst="rect">
            <a:avLst/>
          </a:prstGeom>
          <a:noFill/>
        </p:spPr>
        <p:txBody>
          <a:bodyPr wrap="square">
            <a:spAutoFit/>
          </a:bodyPr>
          <a:lstStyle/>
          <a:p>
            <a:r>
              <a:rPr lang="en-US" altLang="zh-CN" sz="2400" b="1" dirty="0">
                <a:solidFill>
                  <a:srgbClr val="0432FF"/>
                </a:solidFill>
                <a:latin typeface="Times New Roman" panose="02020603050405020304" pitchFamily="18" charset="0"/>
                <a:cs typeface="Times New Roman" panose="02020603050405020304" pitchFamily="18" charset="0"/>
              </a:rPr>
              <a:t>Fit function:</a:t>
            </a:r>
            <a:endParaRPr lang="zh-CN" altLang="en-US" sz="2400" b="1" dirty="0">
              <a:solidFill>
                <a:srgbClr val="0432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67FDDC96-8553-476E-11AF-6D23E5FC5CE8}"/>
                  </a:ext>
                </a:extLst>
              </p:cNvPr>
              <p:cNvSpPr txBox="1"/>
              <p:nvPr/>
            </p:nvSpPr>
            <p:spPr>
              <a:xfrm>
                <a:off x="8697318" y="266199"/>
                <a:ext cx="1918748" cy="470000"/>
              </a:xfrm>
              <a:prstGeom prst="rect">
                <a:avLst/>
              </a:prstGeom>
              <a:noFill/>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a 2-D </a:t>
                </a:r>
                <a14:m>
                  <m:oMath xmlns:m="http://schemas.openxmlformats.org/officeDocument/2006/math">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𝝌</m:t>
                        </m:r>
                      </m:e>
                      <m:sup>
                        <m:r>
                          <a:rPr lang="en-US" altLang="zh-CN" sz="2400" b="1" i="1">
                            <a:solidFill>
                              <a:srgbClr val="FF0000"/>
                            </a:solidFill>
                            <a:latin typeface="Cambria Math" panose="02040503050406030204" pitchFamily="18" charset="0"/>
                            <a:cs typeface="Times New Roman" panose="02020603050405020304" pitchFamily="18" charset="0"/>
                          </a:rPr>
                          <m:t>𝟐</m:t>
                        </m:r>
                      </m:sup>
                    </m:sSup>
                  </m:oMath>
                </a14:m>
                <a:r>
                  <a:rPr lang="en-US" altLang="zh-CN" sz="2400" b="1" dirty="0">
                    <a:solidFill>
                      <a:srgbClr val="FF0000"/>
                    </a:solidFill>
                    <a:latin typeface="Times New Roman" panose="02020603050405020304" pitchFamily="18" charset="0"/>
                    <a:cs typeface="Times New Roman" panose="02020603050405020304" pitchFamily="18" charset="0"/>
                  </a:rPr>
                  <a:t> fit</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67FDDC96-8553-476E-11AF-6D23E5FC5CE8}"/>
                  </a:ext>
                </a:extLst>
              </p:cNvPr>
              <p:cNvSpPr txBox="1">
                <a:spLocks noRot="1" noChangeAspect="1" noMove="1" noResize="1" noEditPoints="1" noAdjustHandles="1" noChangeArrowheads="1" noChangeShapeType="1" noTextEdit="1"/>
              </p:cNvSpPr>
              <p:nvPr/>
            </p:nvSpPr>
            <p:spPr>
              <a:xfrm>
                <a:off x="8697318" y="266199"/>
                <a:ext cx="1918748" cy="470000"/>
              </a:xfrm>
              <a:prstGeom prst="rect">
                <a:avLst/>
              </a:prstGeom>
              <a:blipFill>
                <a:blip r:embed="rId9"/>
                <a:stretch>
                  <a:fillRect l="-4605" t="-7895" b="-28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D69BD4FE-B307-AD66-95C0-BBFA1326A030}"/>
                  </a:ext>
                </a:extLst>
              </p:cNvPr>
              <p:cNvSpPr txBox="1"/>
              <p:nvPr/>
            </p:nvSpPr>
            <p:spPr>
              <a:xfrm>
                <a:off x="122379" y="5015781"/>
                <a:ext cx="7404949" cy="1142685"/>
              </a:xfrm>
              <a:prstGeom prst="rect">
                <a:avLst/>
              </a:prstGeom>
              <a:solidFill>
                <a:srgbClr val="FFFF00"/>
              </a:solidFill>
            </p:spPr>
            <p:txBody>
              <a:bodyPr wrap="square">
                <a:spAutoFit/>
              </a:bodyPr>
              <a:lstStyle/>
              <a:p>
                <a:pPr>
                  <a:lnSpc>
                    <a:spcPct val="150000"/>
                  </a:lnSpc>
                </a:pPr>
                <a:r>
                  <a:rPr lang="en-US" altLang="zh-CN" sz="2400" b="1" dirty="0">
                    <a:solidFill>
                      <a:srgbClr val="000000"/>
                    </a:solidFill>
                    <a:latin typeface="Times New Roman" panose="02020603050405020304" pitchFamily="18" charset="0"/>
                    <a:cs typeface="Times New Roman" panose="02020603050405020304" pitchFamily="18" charset="0"/>
                  </a:rPr>
                  <a:t>The </a:t>
                </a:r>
                <a:r>
                  <a:rPr lang="en-US" altLang="zh-CN" sz="2400" b="1" dirty="0">
                    <a:solidFill>
                      <a:srgbClr val="FF0000"/>
                    </a:solidFill>
                    <a:latin typeface="Times New Roman" panose="02020603050405020304" pitchFamily="18" charset="0"/>
                    <a:cs typeface="Times New Roman" panose="02020603050405020304" pitchFamily="18" charset="0"/>
                  </a:rPr>
                  <a:t>statistical sensitivity of </a:t>
                </a:r>
                <a14:m>
                  <m:oMath xmlns:m="http://schemas.openxmlformats.org/officeDocument/2006/math">
                    <m:sSubSup>
                      <m:sSubSupPr>
                        <m:ctrlPr>
                          <a:rPr lang="en-US" altLang="zh-CN" sz="2400" b="1" i="1">
                            <a:solidFill>
                              <a:srgbClr val="FF0000"/>
                            </a:solidFill>
                            <a:latin typeface="Cambria Math" panose="02040503050406030204" pitchFamily="18" charset="0"/>
                            <a:cs typeface="Times New Roman" panose="02020603050405020304" pitchFamily="18" charset="0"/>
                          </a:rPr>
                        </m:ctrlPr>
                      </m:sSubSupPr>
                      <m:e>
                        <m:r>
                          <a:rPr lang="en-US" altLang="zh-CN" sz="2400" b="1" i="1">
                            <a:solidFill>
                              <a:srgbClr val="FF0000"/>
                            </a:solidFill>
                            <a:latin typeface="Cambria Math" panose="02040503050406030204" pitchFamily="18" charset="0"/>
                            <a:cs typeface="Times New Roman" panose="02020603050405020304" pitchFamily="18" charset="0"/>
                          </a:rPr>
                          <m:t>𝑨</m:t>
                        </m:r>
                      </m:e>
                      <m:sub>
                        <m:r>
                          <a:rPr lang="en-US" altLang="zh-CN" sz="2400" b="1" i="1">
                            <a:solidFill>
                              <a:srgbClr val="FF0000"/>
                            </a:solidFill>
                            <a:latin typeface="Cambria Math" panose="02040503050406030204" pitchFamily="18" charset="0"/>
                            <a:cs typeface="Times New Roman" panose="02020603050405020304" pitchFamily="18" charset="0"/>
                          </a:rPr>
                          <m:t>𝑼𝑫</m:t>
                        </m:r>
                      </m:sub>
                      <m:sup>
                        <m:r>
                          <a:rPr lang="en-US" altLang="zh-CN" sz="2400" b="1" i="1">
                            <a:solidFill>
                              <a:srgbClr val="FF0000"/>
                            </a:solidFill>
                            <a:latin typeface="Cambria Math" panose="02040503050406030204" pitchFamily="18" charset="0"/>
                            <a:cs typeface="Times New Roman" panose="02020603050405020304" pitchFamily="18" charset="0"/>
                          </a:rPr>
                          <m:t>′</m:t>
                        </m:r>
                      </m:sup>
                    </m:sSubSup>
                    <m:r>
                      <a:rPr lang="en-US" altLang="zh-CN" sz="2400" b="1" i="1">
                        <a:solidFill>
                          <a:srgbClr val="000000"/>
                        </a:solidFill>
                        <a:latin typeface="Cambria Math" panose="02040503050406030204" pitchFamily="18" charset="0"/>
                        <a:cs typeface="Times New Roman" panose="02020603050405020304" pitchFamily="18" charset="0"/>
                      </a:rPr>
                      <m:t> </m:t>
                    </m:r>
                  </m:oMath>
                </a14:m>
                <a:r>
                  <a:rPr lang="en-US" altLang="zh-CN" sz="2400" b="1" dirty="0">
                    <a:solidFill>
                      <a:srgbClr val="000000"/>
                    </a:solidFill>
                    <a:latin typeface="Times New Roman" panose="02020603050405020304" pitchFamily="18" charset="0"/>
                    <a:cs typeface="Times New Roman" panose="02020603050405020304" pitchFamily="18" charset="0"/>
                  </a:rPr>
                  <a:t>is determined to be in the order of </a:t>
                </a:r>
                <a14:m>
                  <m:oMath xmlns:m="http://schemas.openxmlformats.org/officeDocument/2006/math">
                    <m:r>
                      <a:rPr lang="en-US" altLang="zh-CN" sz="2400" b="1" i="1">
                        <a:solidFill>
                          <a:srgbClr val="FF0000"/>
                        </a:solidFill>
                        <a:latin typeface="Cambria Math" panose="02040503050406030204" pitchFamily="18" charset="0"/>
                        <a:cs typeface="Times New Roman" panose="02020603050405020304" pitchFamily="18" charset="0"/>
                      </a:rPr>
                      <m:t>𝟏</m:t>
                    </m:r>
                    <m:r>
                      <a:rPr lang="en-US" altLang="zh-CN" sz="2400" b="1" i="1">
                        <a:solidFill>
                          <a:srgbClr val="FF0000"/>
                        </a:solidFill>
                        <a:latin typeface="Cambria Math" panose="02040503050406030204" pitchFamily="18" charset="0"/>
                        <a:cs typeface="Times New Roman" panose="02020603050405020304" pitchFamily="18" charset="0"/>
                      </a:rPr>
                      <m:t>.</m:t>
                    </m:r>
                    <m:r>
                      <a:rPr lang="en-US" altLang="zh-CN" sz="2400" b="1" i="1">
                        <a:solidFill>
                          <a:srgbClr val="FF0000"/>
                        </a:solidFill>
                        <a:latin typeface="Cambria Math" panose="02040503050406030204" pitchFamily="18" charset="0"/>
                        <a:cs typeface="Times New Roman" panose="02020603050405020304" pitchFamily="18" charset="0"/>
                      </a:rPr>
                      <m:t>𝟖</m:t>
                    </m:r>
                    <m:r>
                      <a:rPr lang="en-US" altLang="zh-CN" sz="2400" b="1" i="1">
                        <a:solidFill>
                          <a:srgbClr val="FF0000"/>
                        </a:solidFill>
                        <a:latin typeface="Cambria Math" panose="02040503050406030204" pitchFamily="18" charset="0"/>
                        <a:cs typeface="Times New Roman" panose="02020603050405020304" pitchFamily="18" charset="0"/>
                      </a:rPr>
                      <m:t>×</m:t>
                    </m:r>
                    <m:r>
                      <a:rPr lang="en-US" altLang="zh-CN" sz="2400" b="1" i="1">
                        <a:solidFill>
                          <a:srgbClr val="FF0000"/>
                        </a:solidFill>
                        <a:latin typeface="Cambria Math" panose="02040503050406030204" pitchFamily="18" charset="0"/>
                        <a:cs typeface="Times New Roman" panose="02020603050405020304" pitchFamily="18" charset="0"/>
                      </a:rPr>
                      <m:t>𝟏</m:t>
                    </m:r>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i="1">
                            <a:solidFill>
                              <a:srgbClr val="FF0000"/>
                            </a:solidFill>
                            <a:latin typeface="Cambria Math" panose="02040503050406030204" pitchFamily="18" charset="0"/>
                            <a:cs typeface="Times New Roman" panose="02020603050405020304" pitchFamily="18" charset="0"/>
                          </a:rPr>
                          <m:t>𝟎</m:t>
                        </m:r>
                      </m:e>
                      <m:sup>
                        <m:r>
                          <a:rPr lang="en-US" altLang="zh-CN" sz="2400" b="1" i="1">
                            <a:solidFill>
                              <a:srgbClr val="FF0000"/>
                            </a:solidFill>
                            <a:latin typeface="Cambria Math" panose="02040503050406030204" pitchFamily="18" charset="0"/>
                            <a:cs typeface="Times New Roman" panose="02020603050405020304" pitchFamily="18" charset="0"/>
                          </a:rPr>
                          <m:t>−</m:t>
                        </m:r>
                        <m:r>
                          <a:rPr lang="en-US" altLang="zh-CN" sz="2400" b="1" i="1">
                            <a:solidFill>
                              <a:srgbClr val="FF0000"/>
                            </a:solidFill>
                            <a:latin typeface="Cambria Math" panose="02040503050406030204" pitchFamily="18" charset="0"/>
                            <a:cs typeface="Times New Roman" panose="02020603050405020304" pitchFamily="18" charset="0"/>
                          </a:rPr>
                          <m:t>𝟐</m:t>
                        </m:r>
                      </m:sup>
                    </m:sSup>
                  </m:oMath>
                </a14:m>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000000"/>
                    </a:solidFill>
                    <a:latin typeface="Times New Roman" panose="02020603050405020304" pitchFamily="18" charset="0"/>
                    <a:cs typeface="Times New Roman" panose="02020603050405020304" pitchFamily="18" charset="0"/>
                  </a:rPr>
                  <a:t>based on </a:t>
                </a:r>
                <a14:m>
                  <m:oMath xmlns:m="http://schemas.openxmlformats.org/officeDocument/2006/math">
                    <m:r>
                      <a:rPr lang="en-US" altLang="zh-CN" sz="2400" b="1">
                        <a:solidFill>
                          <a:srgbClr val="FF0000"/>
                        </a:solidFill>
                        <a:latin typeface="Cambria Math" panose="02040503050406030204" pitchFamily="18" charset="0"/>
                        <a:cs typeface="Times New Roman" panose="02020603050405020304" pitchFamily="18" charset="0"/>
                      </a:rPr>
                      <m:t>𝟏</m:t>
                    </m:r>
                    <m:r>
                      <a:rPr lang="en-US" altLang="zh-CN" sz="2400" b="1">
                        <a:solidFill>
                          <a:srgbClr val="FF0000"/>
                        </a:solidFill>
                        <a:latin typeface="Cambria Math" panose="02040503050406030204" pitchFamily="18" charset="0"/>
                        <a:cs typeface="Times New Roman" panose="02020603050405020304" pitchFamily="18" charset="0"/>
                      </a:rPr>
                      <m:t> </m:t>
                    </m:r>
                    <m:r>
                      <a:rPr lang="en-US" altLang="zh-CN" sz="2400" b="1">
                        <a:solidFill>
                          <a:srgbClr val="FF0000"/>
                        </a:solidFill>
                        <a:latin typeface="Cambria Math" panose="02040503050406030204" pitchFamily="18" charset="0"/>
                        <a:cs typeface="Times New Roman" panose="02020603050405020304" pitchFamily="18" charset="0"/>
                      </a:rPr>
                      <m:t>𝐚</m:t>
                    </m:r>
                    <m:sSup>
                      <m:sSupPr>
                        <m:ctrlPr>
                          <a:rPr lang="en-US" altLang="zh-CN" sz="2400" b="1" i="1">
                            <a:solidFill>
                              <a:srgbClr val="FF0000"/>
                            </a:solidFill>
                            <a:latin typeface="Cambria Math" panose="02040503050406030204" pitchFamily="18" charset="0"/>
                            <a:cs typeface="Times New Roman" panose="02020603050405020304" pitchFamily="18" charset="0"/>
                          </a:rPr>
                        </m:ctrlPr>
                      </m:sSupPr>
                      <m:e>
                        <m:r>
                          <a:rPr lang="en-US" altLang="zh-CN" sz="2400" b="1">
                            <a:solidFill>
                              <a:srgbClr val="FF0000"/>
                            </a:solidFill>
                            <a:latin typeface="Cambria Math" panose="02040503050406030204" pitchFamily="18" charset="0"/>
                            <a:cs typeface="Times New Roman" panose="02020603050405020304" pitchFamily="18" charset="0"/>
                          </a:rPr>
                          <m:t>𝐛</m:t>
                        </m:r>
                      </m:e>
                      <m:sup>
                        <m:r>
                          <a:rPr lang="en-US" altLang="zh-CN" sz="2400" b="1">
                            <a:solidFill>
                              <a:srgbClr val="FF0000"/>
                            </a:solidFill>
                            <a:latin typeface="Cambria Math" panose="02040503050406030204" pitchFamily="18" charset="0"/>
                            <a:cs typeface="Times New Roman" panose="02020603050405020304" pitchFamily="18" charset="0"/>
                          </a:rPr>
                          <m:t>−</m:t>
                        </m:r>
                        <m:r>
                          <a:rPr lang="en-US" altLang="zh-CN" sz="2400" b="1">
                            <a:solidFill>
                              <a:srgbClr val="FF0000"/>
                            </a:solidFill>
                            <a:latin typeface="Cambria Math" panose="02040503050406030204" pitchFamily="18" charset="0"/>
                            <a:cs typeface="Times New Roman" panose="02020603050405020304" pitchFamily="18" charset="0"/>
                          </a:rPr>
                          <m:t>𝟏</m:t>
                        </m:r>
                      </m:sup>
                    </m:sSup>
                  </m:oMath>
                </a14:m>
                <a:r>
                  <a:rPr lang="en-US" altLang="zh-CN" sz="2400" b="1" dirty="0">
                    <a:solidFill>
                      <a:srgbClr val="FF0000"/>
                    </a:solidFill>
                    <a:latin typeface="Times New Roman" panose="02020603050405020304" pitchFamily="18" charset="0"/>
                    <a:cs typeface="Times New Roman" panose="02020603050405020304" pitchFamily="18" charset="0"/>
                  </a:rPr>
                  <a:t> MC </a:t>
                </a:r>
                <a:r>
                  <a:rPr lang="en-US" altLang="zh-CN" sz="2400" b="1" dirty="0">
                    <a:solidFill>
                      <a:srgbClr val="000000"/>
                    </a:solidFill>
                    <a:latin typeface="Times New Roman" panose="02020603050405020304" pitchFamily="18" charset="0"/>
                    <a:cs typeface="Times New Roman" panose="02020603050405020304" pitchFamily="18" charset="0"/>
                  </a:rPr>
                  <a:t>sample.</a:t>
                </a:r>
                <a:endParaRPr lang="zh-CN" altLang="en-US" sz="2400" b="1"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D69BD4FE-B307-AD66-95C0-BBFA1326A030}"/>
                  </a:ext>
                </a:extLst>
              </p:cNvPr>
              <p:cNvSpPr txBox="1">
                <a:spLocks noRot="1" noChangeAspect="1" noMove="1" noResize="1" noEditPoints="1" noAdjustHandles="1" noChangeArrowheads="1" noChangeShapeType="1" noTextEdit="1"/>
              </p:cNvSpPr>
              <p:nvPr/>
            </p:nvSpPr>
            <p:spPr>
              <a:xfrm>
                <a:off x="122379" y="5015781"/>
                <a:ext cx="7404949" cy="1142685"/>
              </a:xfrm>
              <a:prstGeom prst="rect">
                <a:avLst/>
              </a:prstGeom>
              <a:blipFill>
                <a:blip r:embed="rId10"/>
                <a:stretch>
                  <a:fillRect l="-1370" b="-12222"/>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2AD68E2A-00EA-60AC-E0EB-0ADF82D11238}"/>
              </a:ext>
            </a:extLst>
          </p:cNvPr>
          <p:cNvSpPr txBox="1"/>
          <p:nvPr/>
        </p:nvSpPr>
        <p:spPr>
          <a:xfrm>
            <a:off x="9982200" y="-16291"/>
            <a:ext cx="2298357"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81</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1068 (2021)</a:t>
            </a:r>
            <a:endParaRPr lang="zh-CN" altLang="en-US" dirty="0"/>
          </a:p>
        </p:txBody>
      </p:sp>
    </p:spTree>
    <p:extLst>
      <p:ext uri="{BB962C8B-B14F-4D97-AF65-F5344CB8AC3E}">
        <p14:creationId xmlns:p14="http://schemas.microsoft.com/office/powerpoint/2010/main" val="148543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67B653B-E070-5FBB-4543-8467118155B0}"/>
              </a:ext>
            </a:extLst>
          </p:cNvPr>
          <p:cNvPicPr>
            <a:picLocks noChangeAspect="1"/>
          </p:cNvPicPr>
          <p:nvPr/>
        </p:nvPicPr>
        <p:blipFill>
          <a:blip r:embed="rId2"/>
          <a:stretch>
            <a:fillRect/>
          </a:stretch>
        </p:blipFill>
        <p:spPr>
          <a:xfrm>
            <a:off x="7850848" y="3768916"/>
            <a:ext cx="4262701" cy="2952561"/>
          </a:xfrm>
          <a:prstGeom prst="rect">
            <a:avLst/>
          </a:prstGeom>
        </p:spPr>
      </p:pic>
      <p:sp>
        <p:nvSpPr>
          <p:cNvPr id="2" name="灯片编号占位符 1">
            <a:extLst>
              <a:ext uri="{FF2B5EF4-FFF2-40B4-BE49-F238E27FC236}">
                <a16:creationId xmlns:a16="http://schemas.microsoft.com/office/drawing/2014/main" id="{E0856284-77B9-A128-49C7-3505264E01AC}"/>
              </a:ext>
            </a:extLst>
          </p:cNvPr>
          <p:cNvSpPr>
            <a:spLocks noGrp="1"/>
          </p:cNvSpPr>
          <p:nvPr>
            <p:ph type="sldNum" sz="quarter" idx="12"/>
          </p:nvPr>
        </p:nvSpPr>
        <p:spPr>
          <a:xfrm>
            <a:off x="9322881" y="6481951"/>
            <a:ext cx="2743200" cy="365125"/>
          </a:xfrm>
        </p:spPr>
        <p:txBody>
          <a:bodyPr/>
          <a:lstStyle/>
          <a:p>
            <a:fld id="{EE9F59AE-630A-460B-A6BC-38F7F70D14DE}" type="slidenum">
              <a:rPr lang="zh-CN" altLang="en-US" smtClean="0"/>
              <a:t>28</a:t>
            </a:fld>
            <a:endParaRPr lang="zh-CN" altLang="en-US" dirty="0"/>
          </a:p>
        </p:txBody>
      </p:sp>
      <p:sp>
        <p:nvSpPr>
          <p:cNvPr id="3" name="矩形 2">
            <a:extLst>
              <a:ext uri="{FF2B5EF4-FFF2-40B4-BE49-F238E27FC236}">
                <a16:creationId xmlns:a16="http://schemas.microsoft.com/office/drawing/2014/main" id="{2B04661E-B436-D046-C55F-FAFACA87EA3A}"/>
              </a:ext>
            </a:extLst>
          </p:cNvPr>
          <p:cNvSpPr/>
          <p:nvPr/>
        </p:nvSpPr>
        <p:spPr>
          <a:xfrm>
            <a:off x="0" y="141042"/>
            <a:ext cx="9724572" cy="48683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a:solidFill>
                  <a:srgbClr val="0000FF"/>
                </a:solidFill>
                <a:latin typeface="Times New Roman" panose="02020603050405020304" pitchFamily="18" charset="0"/>
                <a:cs typeface="Times New Roman" panose="02020603050405020304" pitchFamily="18" charset="0"/>
              </a:rPr>
              <a:t>Optimizations of detector response</a:t>
            </a:r>
            <a:endParaRPr lang="zh-CN" altLang="en-US" sz="3200" b="1" dirty="0">
              <a:solidFill>
                <a:srgbClr val="0000FF"/>
              </a:solidFill>
              <a:latin typeface="Times New Roman" panose="02020603050405020304" pitchFamily="18" charset="0"/>
              <a:cs typeface="Times New Roman" panose="02020603050405020304" pitchFamily="18" charset="0"/>
            </a:endParaRPr>
          </a:p>
        </p:txBody>
      </p:sp>
      <p:cxnSp>
        <p:nvCxnSpPr>
          <p:cNvPr id="4" name="直线连接符 3">
            <a:extLst>
              <a:ext uri="{FF2B5EF4-FFF2-40B4-BE49-F238E27FC236}">
                <a16:creationId xmlns:a16="http://schemas.microsoft.com/office/drawing/2014/main" id="{920DE3FB-3C66-F96F-C7F9-9E1CF662C1BB}"/>
              </a:ext>
            </a:extLst>
          </p:cNvPr>
          <p:cNvCxnSpPr>
            <a:cxnSpLocks/>
          </p:cNvCxnSpPr>
          <p:nvPr/>
        </p:nvCxnSpPr>
        <p:spPr>
          <a:xfrm>
            <a:off x="0" y="794765"/>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FA8F76DF-86BA-00B6-10E0-BE891E36C35B}"/>
              </a:ext>
            </a:extLst>
          </p:cNvPr>
          <p:cNvPicPr>
            <a:picLocks noChangeAspect="1"/>
          </p:cNvPicPr>
          <p:nvPr/>
        </p:nvPicPr>
        <p:blipFill>
          <a:blip r:embed="rId3"/>
          <a:stretch>
            <a:fillRect/>
          </a:stretch>
        </p:blipFill>
        <p:spPr>
          <a:xfrm>
            <a:off x="3559667" y="873317"/>
            <a:ext cx="4338651" cy="2952561"/>
          </a:xfrm>
          <a:prstGeom prst="rect">
            <a:avLst/>
          </a:prstGeom>
        </p:spPr>
      </p:pic>
      <p:pic>
        <p:nvPicPr>
          <p:cNvPr id="6" name="图片 5">
            <a:extLst>
              <a:ext uri="{FF2B5EF4-FFF2-40B4-BE49-F238E27FC236}">
                <a16:creationId xmlns:a16="http://schemas.microsoft.com/office/drawing/2014/main" id="{1D8A0BCC-200C-13A4-BFF3-2B52A563282C}"/>
              </a:ext>
            </a:extLst>
          </p:cNvPr>
          <p:cNvPicPr>
            <a:picLocks noChangeAspect="1"/>
          </p:cNvPicPr>
          <p:nvPr/>
        </p:nvPicPr>
        <p:blipFill>
          <a:blip r:embed="rId4"/>
          <a:stretch>
            <a:fillRect/>
          </a:stretch>
        </p:blipFill>
        <p:spPr>
          <a:xfrm>
            <a:off x="7898318" y="873317"/>
            <a:ext cx="4167764" cy="2895599"/>
          </a:xfrm>
          <a:prstGeom prst="rect">
            <a:avLst/>
          </a:prstGeom>
        </p:spPr>
      </p:pic>
      <p:sp>
        <p:nvSpPr>
          <p:cNvPr id="8" name="矩形 7">
            <a:extLst>
              <a:ext uri="{FF2B5EF4-FFF2-40B4-BE49-F238E27FC236}">
                <a16:creationId xmlns:a16="http://schemas.microsoft.com/office/drawing/2014/main" id="{6187293B-0F60-C73E-7934-15C32C01EFAB}"/>
              </a:ext>
            </a:extLst>
          </p:cNvPr>
          <p:cNvSpPr/>
          <p:nvPr/>
        </p:nvSpPr>
        <p:spPr>
          <a:xfrm>
            <a:off x="1" y="1128542"/>
            <a:ext cx="3466775" cy="2269660"/>
          </a:xfrm>
          <a:prstGeom prst="rect">
            <a:avLst/>
          </a:prstGeom>
          <a:noFill/>
        </p:spPr>
        <p:txBody>
          <a:bodyPr wrap="square">
            <a:spAutoFit/>
          </a:bodyPr>
          <a:lstStyle/>
          <a:p>
            <a:pPr marL="380990" indent="-380990">
              <a:lnSpc>
                <a:spcPct val="120000"/>
              </a:lnSpc>
              <a:buFont typeface="Wingdings" pitchFamily="2" charset="2"/>
              <a:buChar char="Ø"/>
            </a:pPr>
            <a:r>
              <a:rPr lang="en-US" altLang="zh-CN" sz="2400" b="1" dirty="0">
                <a:latin typeface="Times New Roman" panose="02020603050405020304" pitchFamily="18" charset="0"/>
                <a:cs typeface="Times New Roman" panose="02020603050405020304" pitchFamily="18" charset="0"/>
              </a:rPr>
              <a:t>Check the change on the DT efficiency and signal-to-background ratios with the parameters;</a:t>
            </a:r>
            <a:endParaRPr lang="zh-CN" altLang="en-US" sz="24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7EEC3E4-D82E-B369-F701-E0A2F28CB77D}"/>
                  </a:ext>
                </a:extLst>
              </p:cNvPr>
              <p:cNvSpPr/>
              <p:nvPr/>
            </p:nvSpPr>
            <p:spPr>
              <a:xfrm>
                <a:off x="-13266" y="3894120"/>
                <a:ext cx="8201561" cy="1383264"/>
              </a:xfrm>
              <a:prstGeom prst="rect">
                <a:avLst/>
              </a:prstGeom>
              <a:noFill/>
            </p:spPr>
            <p:txBody>
              <a:bodyPr wrap="square">
                <a:spAutoFit/>
              </a:bodyPr>
              <a:lstStyle/>
              <a:p>
                <a:pPr marL="380990" indent="-380990">
                  <a:lnSpc>
                    <a:spcPct val="120000"/>
                  </a:lnSpc>
                  <a:buFont typeface="Wingdings" pitchFamily="2" charset="2"/>
                  <a:buChar char="Ø"/>
                </a:pPr>
                <a:r>
                  <a:rPr lang="en-US" altLang="zh-CN" sz="2400" b="1" dirty="0">
                    <a:latin typeface="Times New Roman" panose="02020603050405020304" pitchFamily="18" charset="0"/>
                    <a:cs typeface="Times New Roman" panose="02020603050405020304" pitchFamily="18" charset="0"/>
                  </a:rPr>
                  <a:t>Optimization results:</a:t>
                </a:r>
              </a:p>
              <a:p>
                <a:pPr marL="990575" lvl="1" indent="-380990">
                  <a:lnSpc>
                    <a:spcPct val="120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 reconstruction efficiencies: </a:t>
                </a:r>
                <a:r>
                  <a:rPr lang="en-US" altLang="zh-CN" sz="2400" b="1" dirty="0">
                    <a:solidFill>
                      <a:srgbClr val="FF0000"/>
                    </a:solidFill>
                    <a:latin typeface="Times New Roman" panose="02020603050405020304" pitchFamily="18" charset="0"/>
                    <a:cs typeface="Times New Roman" panose="02020603050405020304" pitchFamily="18" charset="0"/>
                  </a:rPr>
                  <a:t>10%↑, </a:t>
                </a:r>
              </a:p>
              <a:p>
                <a:pPr marL="990575" lvl="1" indent="-380990">
                  <a:lnSpc>
                    <a:spcPct val="120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misidentification rate (</a:t>
                </a:r>
                <a14:m>
                  <m:oMath xmlns:m="http://schemas.openxmlformats.org/officeDocument/2006/math">
                    <m:r>
                      <a:rPr lang="en-US" altLang="zh-CN" sz="2400" b="1" i="1">
                        <a:latin typeface="Cambria Math" panose="02040503050406030204" pitchFamily="18" charset="0"/>
                        <a:cs typeface="Times New Roman" panose="02020603050405020304" pitchFamily="18" charset="0"/>
                      </a:rPr>
                      <m:t>𝝅</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𝒆</m:t>
                    </m:r>
                  </m:oMath>
                </a14:m>
                <a:r>
                  <a:rPr lang="en-US" altLang="zh-CN" sz="2400" b="1" dirty="0">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3.2% at 0.2 GeV/</a:t>
                </a:r>
                <a:r>
                  <a:rPr lang="en-US" altLang="zh-CN" sz="2400" b="1" i="1" dirty="0">
                    <a:solidFill>
                      <a:srgbClr val="FF0000"/>
                    </a:solidFill>
                    <a:latin typeface="Times New Roman" panose="02020603050405020304" pitchFamily="18" charset="0"/>
                    <a:cs typeface="Times New Roman" panose="02020603050405020304" pitchFamily="18" charset="0"/>
                  </a:rPr>
                  <a:t>c</a:t>
                </a:r>
                <a:r>
                  <a:rPr lang="en-US" altLang="zh-CN" sz="2400" b="1" i="1" dirty="0">
                    <a:latin typeface="Times New Roman" panose="02020603050405020304" pitchFamily="18" charset="0"/>
                    <a:cs typeface="Times New Roman" panose="02020603050405020304" pitchFamily="18" charset="0"/>
                  </a:rPr>
                  <a:t>.</a:t>
                </a:r>
              </a:p>
            </p:txBody>
          </p:sp>
        </mc:Choice>
        <mc:Fallback xmlns="">
          <p:sp>
            <p:nvSpPr>
              <p:cNvPr id="9" name="矩形 8">
                <a:extLst>
                  <a:ext uri="{FF2B5EF4-FFF2-40B4-BE49-F238E27FC236}">
                    <a16:creationId xmlns:a16="http://schemas.microsoft.com/office/drawing/2014/main" id="{77EEC3E4-D82E-B369-F701-E0A2F28CB77D}"/>
                  </a:ext>
                </a:extLst>
              </p:cNvPr>
              <p:cNvSpPr>
                <a:spLocks noRot="1" noChangeAspect="1" noMove="1" noResize="1" noEditPoints="1" noAdjustHandles="1" noChangeArrowheads="1" noChangeShapeType="1" noTextEdit="1"/>
              </p:cNvSpPr>
              <p:nvPr/>
            </p:nvSpPr>
            <p:spPr>
              <a:xfrm>
                <a:off x="-13266" y="3894120"/>
                <a:ext cx="8201561" cy="1383264"/>
              </a:xfrm>
              <a:prstGeom prst="rect">
                <a:avLst/>
              </a:prstGeom>
              <a:blipFill>
                <a:blip r:embed="rId5"/>
                <a:stretch>
                  <a:fillRect l="-1084" t="-909" b="-9091"/>
                </a:stretch>
              </a:blipFill>
            </p:spPr>
            <p:txBody>
              <a:bodyPr/>
              <a:lstStyle/>
              <a:p>
                <a:r>
                  <a:rPr lang="zh-CN" altLang="en-US">
                    <a:noFill/>
                  </a:rPr>
                  <a:t> </a:t>
                </a:r>
              </a:p>
            </p:txBody>
          </p:sp>
        </mc:Fallback>
      </mc:AlternateContent>
      <p:sp>
        <p:nvSpPr>
          <p:cNvPr id="10" name="矩形 9">
            <a:extLst>
              <a:ext uri="{FF2B5EF4-FFF2-40B4-BE49-F238E27FC236}">
                <a16:creationId xmlns:a16="http://schemas.microsoft.com/office/drawing/2014/main" id="{97B1A086-EB9E-A250-67A2-8C8F7DB58BC5}"/>
              </a:ext>
            </a:extLst>
          </p:cNvPr>
          <p:cNvSpPr/>
          <p:nvPr/>
        </p:nvSpPr>
        <p:spPr>
          <a:xfrm>
            <a:off x="1" y="5487164"/>
            <a:ext cx="8201561" cy="496867"/>
          </a:xfrm>
          <a:prstGeom prst="rect">
            <a:avLst/>
          </a:prstGeom>
          <a:noFill/>
        </p:spPr>
        <p:txBody>
          <a:bodyPr wrap="square">
            <a:spAutoFit/>
          </a:bodyPr>
          <a:lstStyle/>
          <a:p>
            <a:pPr marL="380990" indent="-380990">
              <a:lnSpc>
                <a:spcPct val="120000"/>
              </a:lnSpc>
              <a:buFont typeface="Wingdings" pitchFamily="2" charset="2"/>
              <a:buChar char="p"/>
            </a:pPr>
            <a:r>
              <a:rPr lang="en-US" altLang="zh-CN" sz="2400" b="1" dirty="0">
                <a:solidFill>
                  <a:srgbClr val="FF0000"/>
                </a:solidFill>
                <a:latin typeface="Times New Roman" panose="02020603050405020304" pitchFamily="18" charset="0"/>
                <a:cs typeface="Times New Roman" panose="02020603050405020304" pitchFamily="18" charset="0"/>
              </a:rPr>
              <a:t>With optimizations, DT efficiency: 33% ↑.</a:t>
            </a:r>
            <a:endParaRPr lang="en-US" altLang="zh-CN" sz="2400" b="1"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300C79C-45B2-69D6-743C-AF1F5855E49B}"/>
              </a:ext>
            </a:extLst>
          </p:cNvPr>
          <p:cNvSpPr txBox="1"/>
          <p:nvPr/>
        </p:nvSpPr>
        <p:spPr>
          <a:xfrm>
            <a:off x="9893643" y="310752"/>
            <a:ext cx="2298357"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81</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1068 (2021)</a:t>
            </a:r>
            <a:endParaRPr lang="zh-CN" altLang="en-US" dirty="0"/>
          </a:p>
        </p:txBody>
      </p:sp>
    </p:spTree>
    <p:extLst>
      <p:ext uri="{BB962C8B-B14F-4D97-AF65-F5344CB8AC3E}">
        <p14:creationId xmlns:p14="http://schemas.microsoft.com/office/powerpoint/2010/main" val="41419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74C15C8-4ED3-2370-5EDD-CAEB7F11AEC8}"/>
              </a:ext>
            </a:extLst>
          </p:cNvPr>
          <p:cNvSpPr>
            <a:spLocks noGrp="1"/>
          </p:cNvSpPr>
          <p:nvPr>
            <p:ph type="sldNum" sz="quarter" idx="12"/>
          </p:nvPr>
        </p:nvSpPr>
        <p:spPr/>
        <p:txBody>
          <a:bodyPr/>
          <a:lstStyle/>
          <a:p>
            <a:fld id="{EE9F59AE-630A-460B-A6BC-38F7F70D14DE}" type="slidenum">
              <a:rPr lang="zh-CN" altLang="en-US" smtClean="0"/>
              <a:t>29</a:t>
            </a:fld>
            <a:endParaRPr lang="zh-CN" altLang="en-US"/>
          </a:p>
        </p:txBody>
      </p:sp>
      <mc:AlternateContent xmlns:mc="http://schemas.openxmlformats.org/markup-compatibility/2006" xmlns:a14="http://schemas.microsoft.com/office/drawing/2010/main">
        <mc:Choice Requires="a14">
          <p:graphicFrame>
            <p:nvGraphicFramePr>
              <p:cNvPr id="3" name="表格 21">
                <a:extLst>
                  <a:ext uri="{FF2B5EF4-FFF2-40B4-BE49-F238E27FC236}">
                    <a16:creationId xmlns:a16="http://schemas.microsoft.com/office/drawing/2014/main" id="{134D3D43-0ED1-DA28-430B-5D58A9DCDF23}"/>
                  </a:ext>
                </a:extLst>
              </p:cNvPr>
              <p:cNvGraphicFramePr>
                <a:graphicFrameLocks noGrp="1"/>
              </p:cNvGraphicFramePr>
              <p:nvPr>
                <p:extLst>
                  <p:ext uri="{D42A27DB-BD31-4B8C-83A1-F6EECF244321}">
                    <p14:modId xmlns:p14="http://schemas.microsoft.com/office/powerpoint/2010/main" val="1674837761"/>
                  </p:ext>
                </p:extLst>
              </p:nvPr>
            </p:nvGraphicFramePr>
            <p:xfrm>
              <a:off x="706853" y="916755"/>
              <a:ext cx="10481733" cy="1887941"/>
            </p:xfrm>
            <a:graphic>
              <a:graphicData uri="http://schemas.openxmlformats.org/drawingml/2006/table">
                <a:tbl>
                  <a:tblPr firstRow="1" bandRow="1">
                    <a:tableStyleId>{5C22544A-7EE6-4342-B048-85BDC9FD1C3A}</a:tableStyleId>
                  </a:tblPr>
                  <a:tblGrid>
                    <a:gridCol w="3890127">
                      <a:extLst>
                        <a:ext uri="{9D8B030D-6E8A-4147-A177-3AD203B41FA5}">
                          <a16:colId xmlns:a16="http://schemas.microsoft.com/office/drawing/2014/main" val="1886721025"/>
                        </a:ext>
                      </a:extLst>
                    </a:gridCol>
                    <a:gridCol w="2476807">
                      <a:extLst>
                        <a:ext uri="{9D8B030D-6E8A-4147-A177-3AD203B41FA5}">
                          <a16:colId xmlns:a16="http://schemas.microsoft.com/office/drawing/2014/main" val="278104680"/>
                        </a:ext>
                      </a:extLst>
                    </a:gridCol>
                    <a:gridCol w="4114799">
                      <a:extLst>
                        <a:ext uri="{9D8B030D-6E8A-4147-A177-3AD203B41FA5}">
                          <a16:colId xmlns:a16="http://schemas.microsoft.com/office/drawing/2014/main" val="760010575"/>
                        </a:ext>
                      </a:extLst>
                    </a:gridCol>
                  </a:tblGrid>
                  <a:tr h="583015">
                    <a:tc>
                      <a:txBody>
                        <a:bodyPr/>
                        <a:lstStyle/>
                        <a:p>
                          <a:pPr>
                            <a:lnSpc>
                              <a:spcPct val="150000"/>
                            </a:lnSpc>
                          </a:pPr>
                          <a14:m>
                            <m:oMath xmlns:m="http://schemas.openxmlformats.org/officeDocument/2006/math">
                              <m:r>
                                <a:rPr lang="en-US" altLang="zh-CN" sz="2400" b="1" i="0" smtClean="0">
                                  <a:solidFill>
                                    <a:srgbClr val="FFFF00"/>
                                  </a:solidFill>
                                  <a:latin typeface="Cambria Math" panose="02040503050406030204" pitchFamily="18" charset="0"/>
                                  <a:cs typeface="Times New Roman" panose="02020603050405020304" pitchFamily="18" charset="0"/>
                                </a:rPr>
                                <m:t>𝟏</m:t>
                              </m:r>
                              <m:r>
                                <a:rPr lang="en-US" altLang="zh-CN" sz="2400" b="1" i="0" smtClean="0">
                                  <a:solidFill>
                                    <a:srgbClr val="FFFF00"/>
                                  </a:solidFill>
                                  <a:latin typeface="Cambria Math" panose="02040503050406030204" pitchFamily="18" charset="0"/>
                                  <a:cs typeface="Times New Roman" panose="02020603050405020304" pitchFamily="18" charset="0"/>
                                </a:rPr>
                                <m:t> </m:t>
                              </m:r>
                              <m:r>
                                <a:rPr lang="en-US" altLang="zh-CN" sz="2400" b="1" i="0" smtClean="0">
                                  <a:solidFill>
                                    <a:srgbClr val="FFFF00"/>
                                  </a:solidFill>
                                  <a:latin typeface="Cambria Math" panose="02040503050406030204" pitchFamily="18" charset="0"/>
                                  <a:cs typeface="Times New Roman" panose="02020603050405020304" pitchFamily="18" charset="0"/>
                                </a:rPr>
                                <m:t>𝐚</m:t>
                              </m:r>
                              <m:sSup>
                                <m:sSupPr>
                                  <m:ctrlPr>
                                    <a:rPr lang="en-US" altLang="zh-CN" sz="2400" b="1" i="1" smtClean="0">
                                      <a:solidFill>
                                        <a:srgbClr val="FFFF00"/>
                                      </a:solidFill>
                                      <a:latin typeface="Cambria Math" panose="02040503050406030204" pitchFamily="18" charset="0"/>
                                      <a:cs typeface="Times New Roman" panose="02020603050405020304" pitchFamily="18" charset="0"/>
                                    </a:rPr>
                                  </m:ctrlPr>
                                </m:sSupPr>
                                <m:e>
                                  <m:r>
                                    <a:rPr lang="en-US" altLang="zh-CN" sz="2400" b="1" i="0" smtClean="0">
                                      <a:solidFill>
                                        <a:srgbClr val="FFFF00"/>
                                      </a:solidFill>
                                      <a:latin typeface="Cambria Math" panose="02040503050406030204" pitchFamily="18" charset="0"/>
                                      <a:cs typeface="Times New Roman" panose="02020603050405020304" pitchFamily="18" charset="0"/>
                                    </a:rPr>
                                    <m:t>𝐛</m:t>
                                  </m:r>
                                </m:e>
                                <m:sup>
                                  <m:r>
                                    <a:rPr lang="en-US" altLang="zh-CN" sz="2400" b="1" i="0" smtClean="0">
                                      <a:solidFill>
                                        <a:srgbClr val="FFFF00"/>
                                      </a:solidFill>
                                      <a:latin typeface="Cambria Math" panose="02040503050406030204" pitchFamily="18" charset="0"/>
                                      <a:cs typeface="Times New Roman" panose="02020603050405020304" pitchFamily="18" charset="0"/>
                                    </a:rPr>
                                    <m:t>−</m:t>
                                  </m:r>
                                  <m:r>
                                    <a:rPr lang="en-US" altLang="zh-CN" sz="2400" b="1" i="0" smtClean="0">
                                      <a:solidFill>
                                        <a:srgbClr val="FFFF00"/>
                                      </a:solidFill>
                                      <a:latin typeface="Cambria Math" panose="02040503050406030204" pitchFamily="18" charset="0"/>
                                      <a:cs typeface="Times New Roman" panose="02020603050405020304" pitchFamily="18" charset="0"/>
                                    </a:rPr>
                                    <m:t>𝟏</m:t>
                                  </m:r>
                                </m:sup>
                              </m:sSup>
                            </m:oMath>
                          </a14:m>
                          <a:r>
                            <a:rPr lang="en-US" altLang="zh-CN" sz="2400" b="1" dirty="0">
                              <a:solidFill>
                                <a:srgbClr val="FFFF00"/>
                              </a:solidFill>
                              <a:latin typeface="Times New Roman" panose="02020603050405020304" pitchFamily="18" charset="0"/>
                              <a:cs typeface="Times New Roman" panose="02020603050405020304" pitchFamily="18" charset="0"/>
                            </a:rPr>
                            <a:t> MC samples</a:t>
                          </a:r>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solidFill>
                                <a:srgbClr val="FFFF00"/>
                              </a:solidFill>
                              <a:latin typeface="Times New Roman" panose="02020603050405020304" pitchFamily="18" charset="0"/>
                              <a:cs typeface="Times New Roman" panose="02020603050405020304" pitchFamily="18" charset="0"/>
                            </a:rPr>
                            <a:t>The statistical uncertainty of </a:t>
                          </a:r>
                          <a14:m>
                            <m:oMath xmlns:m="http://schemas.openxmlformats.org/officeDocument/2006/math">
                              <m:sSubSup>
                                <m:sSubSupPr>
                                  <m:ctrlPr>
                                    <a:rPr lang="en-US" altLang="zh-CN" sz="2400" b="1" i="1" smtClean="0">
                                      <a:solidFill>
                                        <a:srgbClr val="FFFF00"/>
                                      </a:solidFill>
                                      <a:latin typeface="Cambria Math" panose="02040503050406030204" pitchFamily="18" charset="0"/>
                                      <a:cs typeface="Times New Roman" panose="02020603050405020304" pitchFamily="18" charset="0"/>
                                    </a:rPr>
                                  </m:ctrlPr>
                                </m:sSubSupPr>
                                <m:e>
                                  <m:r>
                                    <a:rPr lang="en-US" altLang="zh-CN" sz="2400" b="1" i="1" smtClean="0">
                                      <a:solidFill>
                                        <a:srgbClr val="FFFF00"/>
                                      </a:solidFill>
                                      <a:latin typeface="Cambria Math" panose="02040503050406030204" pitchFamily="18" charset="0"/>
                                      <a:cs typeface="Times New Roman" panose="02020603050405020304" pitchFamily="18" charset="0"/>
                                    </a:rPr>
                                    <m:t>𝑨</m:t>
                                  </m:r>
                                </m:e>
                                <m:sub>
                                  <m:r>
                                    <a:rPr lang="en-US" altLang="zh-CN" sz="2400" b="1" i="0" smtClean="0">
                                      <a:solidFill>
                                        <a:srgbClr val="FFFF00"/>
                                      </a:solidFill>
                                      <a:latin typeface="Cambria Math" panose="02040503050406030204" pitchFamily="18" charset="0"/>
                                      <a:cs typeface="Times New Roman" panose="02020603050405020304" pitchFamily="18" charset="0"/>
                                    </a:rPr>
                                    <m:t>𝐔𝐃</m:t>
                                  </m:r>
                                </m:sub>
                                <m:sup>
                                  <m:r>
                                    <a:rPr lang="en-US" altLang="zh-CN" sz="2400" b="1" i="1" smtClean="0">
                                      <a:solidFill>
                                        <a:srgbClr val="FFFF00"/>
                                      </a:solidFill>
                                      <a:latin typeface="Cambria Math" panose="02040503050406030204" pitchFamily="18" charset="0"/>
                                      <a:cs typeface="Times New Roman" panose="02020603050405020304" pitchFamily="18" charset="0"/>
                                    </a:rPr>
                                    <m:t>′</m:t>
                                  </m:r>
                                </m:sup>
                              </m:sSubSup>
                            </m:oMath>
                          </a14:m>
                          <a:endParaRPr lang="zh-CN" altLang="en-US" sz="2400" b="1"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zh-CN" altLang="en-US"/>
                        </a:p>
                      </a:txBody>
                      <a:tcPr/>
                    </a:tc>
                    <a:extLst>
                      <a:ext uri="{0D108BD9-81ED-4DB2-BD59-A6C34878D82A}">
                        <a16:rowId xmlns:a16="http://schemas.microsoft.com/office/drawing/2014/main" val="1144448702"/>
                      </a:ext>
                    </a:extLst>
                  </a:tr>
                  <a:tr h="65244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latin typeface="Times New Roman" panose="02020603050405020304" pitchFamily="18" charset="0"/>
                              <a:cs typeface="Times New Roman" panose="02020603050405020304" pitchFamily="18" charset="0"/>
                            </a:rPr>
                            <a:t>Default (no optimizations)</a:t>
                          </a:r>
                          <a:endParaRPr lang="zh-CN" altLang="en-US" sz="24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altLang="zh-CN" sz="2400" b="1" i="1" smtClean="0">
                                    <a:solidFill>
                                      <a:schemeClr val="tx1"/>
                                    </a:solidFill>
                                    <a:latin typeface="Cambria Math" panose="02040503050406030204" pitchFamily="18" charset="0"/>
                                    <a:cs typeface="Times New Roman" panose="02020603050405020304" pitchFamily="18" charset="0"/>
                                  </a:rPr>
                                  <m:t>𝟏</m:t>
                                </m:r>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𝟖</m:t>
                                </m:r>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𝟏</m:t>
                                </m:r>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𝟎</m:t>
                                    </m:r>
                                  </m:e>
                                  <m:sup>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𝟐</m:t>
                                    </m:r>
                                  </m:sup>
                                </m:sSup>
                              </m:oMath>
                            </m:oMathPara>
                          </a14:m>
                          <a:endParaRPr lang="zh-CN" alt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endParaRPr lang="zh-CN" alt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285887"/>
                      </a:ext>
                    </a:extLst>
                  </a:tr>
                  <a:tr h="65244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latin typeface="Times New Roman" panose="02020603050405020304" pitchFamily="18" charset="0"/>
                              <a:cs typeface="Times New Roman" panose="02020603050405020304" pitchFamily="18" charset="0"/>
                            </a:rPr>
                            <a:t>With optimizations</a:t>
                          </a:r>
                          <a:endParaRPr lang="zh-CN" altLang="en-US" sz="24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2400" b="1" i="1" smtClean="0">
                                    <a:solidFill>
                                      <a:srgbClr val="FF0000"/>
                                    </a:solidFill>
                                    <a:latin typeface="Cambria Math" panose="02040503050406030204" pitchFamily="18" charset="0"/>
                                    <a:cs typeface="Times New Roman" panose="02020603050405020304" pitchFamily="18" charset="0"/>
                                  </a:rPr>
                                  <m:t>𝟏</m:t>
                                </m:r>
                                <m:r>
                                  <a:rPr lang="en-US" altLang="zh-CN" sz="2400" b="1" i="1" smtClean="0">
                                    <a:solidFill>
                                      <a:srgbClr val="FF0000"/>
                                    </a:solidFill>
                                    <a:latin typeface="Cambria Math" panose="02040503050406030204" pitchFamily="18" charset="0"/>
                                    <a:cs typeface="Times New Roman" panose="02020603050405020304" pitchFamily="18" charset="0"/>
                                  </a:rPr>
                                  <m:t>.</m:t>
                                </m:r>
                                <m:r>
                                  <a:rPr lang="en-US" altLang="zh-CN" sz="2400" b="1" i="1" smtClean="0">
                                    <a:solidFill>
                                      <a:srgbClr val="FF0000"/>
                                    </a:solidFill>
                                    <a:latin typeface="Cambria Math" panose="02040503050406030204" pitchFamily="18" charset="0"/>
                                    <a:cs typeface="Times New Roman" panose="02020603050405020304" pitchFamily="18" charset="0"/>
                                  </a:rPr>
                                  <m:t>𝟓</m:t>
                                </m:r>
                                <m:r>
                                  <a:rPr lang="en-US" altLang="zh-CN" sz="2400" b="1" i="1" smtClean="0">
                                    <a:solidFill>
                                      <a:srgbClr val="FF0000"/>
                                    </a:solidFill>
                                    <a:latin typeface="Cambria Math" panose="02040503050406030204" pitchFamily="18" charset="0"/>
                                    <a:cs typeface="Times New Roman" panose="02020603050405020304" pitchFamily="18" charset="0"/>
                                  </a:rPr>
                                  <m:t>×</m:t>
                                </m:r>
                                <m:r>
                                  <a:rPr lang="en-US" altLang="zh-CN" sz="2400" b="1" i="1" smtClean="0">
                                    <a:solidFill>
                                      <a:srgbClr val="FF0000"/>
                                    </a:solidFill>
                                    <a:latin typeface="Cambria Math" panose="02040503050406030204" pitchFamily="18" charset="0"/>
                                    <a:cs typeface="Times New Roman" panose="02020603050405020304" pitchFamily="18" charset="0"/>
                                  </a:rPr>
                                  <m:t>𝟏</m:t>
                                </m:r>
                                <m:sSup>
                                  <m:sSupPr>
                                    <m:ctrlPr>
                                      <a:rPr lang="en-US" altLang="zh-CN" sz="2400" b="1" i="1" smtClean="0">
                                        <a:solidFill>
                                          <a:srgbClr val="FF0000"/>
                                        </a:solidFill>
                                        <a:latin typeface="Cambria Math" panose="02040503050406030204" pitchFamily="18" charset="0"/>
                                        <a:cs typeface="Times New Roman" panose="02020603050405020304" pitchFamily="18" charset="0"/>
                                      </a:rPr>
                                    </m:ctrlPr>
                                  </m:sSupPr>
                                  <m:e>
                                    <m:r>
                                      <a:rPr lang="en-US" altLang="zh-CN" sz="2400" b="1" i="1" smtClean="0">
                                        <a:solidFill>
                                          <a:srgbClr val="FF0000"/>
                                        </a:solidFill>
                                        <a:latin typeface="Cambria Math" panose="02040503050406030204" pitchFamily="18" charset="0"/>
                                        <a:cs typeface="Times New Roman" panose="02020603050405020304" pitchFamily="18" charset="0"/>
                                      </a:rPr>
                                      <m:t>𝟎</m:t>
                                    </m:r>
                                  </m:e>
                                  <m:sup>
                                    <m:r>
                                      <a:rPr lang="en-US" altLang="zh-CN" sz="2400" b="1" i="1" smtClean="0">
                                        <a:solidFill>
                                          <a:srgbClr val="FF0000"/>
                                        </a:solidFill>
                                        <a:latin typeface="Cambria Math" panose="02040503050406030204" pitchFamily="18" charset="0"/>
                                        <a:cs typeface="Times New Roman" panose="02020603050405020304" pitchFamily="18" charset="0"/>
                                      </a:rPr>
                                      <m:t>−</m:t>
                                    </m:r>
                                    <m:r>
                                      <a:rPr lang="en-US" altLang="zh-CN" sz="2400" b="1" i="1" smtClean="0">
                                        <a:solidFill>
                                          <a:srgbClr val="FF0000"/>
                                        </a:solidFill>
                                        <a:latin typeface="Cambria Math" panose="02040503050406030204" pitchFamily="18" charset="0"/>
                                        <a:cs typeface="Times New Roman" panose="02020603050405020304" pitchFamily="18" charset="0"/>
                                      </a:rPr>
                                      <m:t>𝟐</m:t>
                                    </m:r>
                                  </m:sup>
                                </m:sSup>
                              </m:oMath>
                            </m:oMathPara>
                          </a14:m>
                          <a:endParaRPr lang="zh-CN" altLang="en-US"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Improved </a:t>
                          </a:r>
                          <a:r>
                            <a:rPr lang="en-US" altLang="zh-CN" sz="2400" b="1" dirty="0">
                              <a:latin typeface="Times New Roman" panose="02020603050405020304" pitchFamily="18" charset="0"/>
                              <a:cs typeface="Times New Roman" panose="02020603050405020304" pitchFamily="18" charset="0"/>
                            </a:rPr>
                            <a:t>by 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8051573"/>
                      </a:ext>
                    </a:extLst>
                  </a:tr>
                </a:tbl>
              </a:graphicData>
            </a:graphic>
          </p:graphicFrame>
        </mc:Choice>
        <mc:Fallback xmlns="">
          <p:graphicFrame>
            <p:nvGraphicFramePr>
              <p:cNvPr id="3" name="表格 21">
                <a:extLst>
                  <a:ext uri="{FF2B5EF4-FFF2-40B4-BE49-F238E27FC236}">
                    <a16:creationId xmlns:a16="http://schemas.microsoft.com/office/drawing/2014/main" id="{134D3D43-0ED1-DA28-430B-5D58A9DCDF23}"/>
                  </a:ext>
                </a:extLst>
              </p:cNvPr>
              <p:cNvGraphicFramePr>
                <a:graphicFrameLocks noGrp="1"/>
              </p:cNvGraphicFramePr>
              <p:nvPr>
                <p:extLst>
                  <p:ext uri="{D42A27DB-BD31-4B8C-83A1-F6EECF244321}">
                    <p14:modId xmlns:p14="http://schemas.microsoft.com/office/powerpoint/2010/main" val="1674837761"/>
                  </p:ext>
                </p:extLst>
              </p:nvPr>
            </p:nvGraphicFramePr>
            <p:xfrm>
              <a:off x="706853" y="916755"/>
              <a:ext cx="10481733" cy="1887941"/>
            </p:xfrm>
            <a:graphic>
              <a:graphicData uri="http://schemas.openxmlformats.org/drawingml/2006/table">
                <a:tbl>
                  <a:tblPr firstRow="1" bandRow="1">
                    <a:tableStyleId>{5C22544A-7EE6-4342-B048-85BDC9FD1C3A}</a:tableStyleId>
                  </a:tblPr>
                  <a:tblGrid>
                    <a:gridCol w="3890127">
                      <a:extLst>
                        <a:ext uri="{9D8B030D-6E8A-4147-A177-3AD203B41FA5}">
                          <a16:colId xmlns:a16="http://schemas.microsoft.com/office/drawing/2014/main" val="1886721025"/>
                        </a:ext>
                      </a:extLst>
                    </a:gridCol>
                    <a:gridCol w="2476807">
                      <a:extLst>
                        <a:ext uri="{9D8B030D-6E8A-4147-A177-3AD203B41FA5}">
                          <a16:colId xmlns:a16="http://schemas.microsoft.com/office/drawing/2014/main" val="278104680"/>
                        </a:ext>
                      </a:extLst>
                    </a:gridCol>
                    <a:gridCol w="4114799">
                      <a:extLst>
                        <a:ext uri="{9D8B030D-6E8A-4147-A177-3AD203B41FA5}">
                          <a16:colId xmlns:a16="http://schemas.microsoft.com/office/drawing/2014/main" val="760010575"/>
                        </a:ext>
                      </a:extLst>
                    </a:gridCol>
                  </a:tblGrid>
                  <a:tr h="583015">
                    <a:tc>
                      <a:txBody>
                        <a:bodyPr/>
                        <a:lstStyle/>
                        <a:p>
                          <a:endParaRPr lang="zh-CN"/>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2174" r="-169381" b="-234783"/>
                          </a:stretch>
                        </a:blipFill>
                      </a:tcPr>
                    </a:tc>
                    <a:tc gridSpan="2">
                      <a:txBody>
                        <a:bodyPr/>
                        <a:lstStyle/>
                        <a:p>
                          <a:endParaRPr lang="zh-CN"/>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9152" t="-2174" r="-193" b="-234783"/>
                          </a:stretch>
                        </a:blipFill>
                      </a:tcPr>
                    </a:tc>
                    <a:tc hMerge="1">
                      <a:txBody>
                        <a:bodyPr/>
                        <a:lstStyle/>
                        <a:p>
                          <a:endParaRPr lang="zh-CN" altLang="en-US"/>
                        </a:p>
                      </a:txBody>
                      <a:tcPr/>
                    </a:tc>
                    <a:extLst>
                      <a:ext uri="{0D108BD9-81ED-4DB2-BD59-A6C34878D82A}">
                        <a16:rowId xmlns:a16="http://schemas.microsoft.com/office/drawing/2014/main" val="1144448702"/>
                      </a:ext>
                    </a:extLst>
                  </a:tr>
                  <a:tr h="65246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latin typeface="Times New Roman" panose="02020603050405020304" pitchFamily="18" charset="0"/>
                              <a:cs typeface="Times New Roman" panose="02020603050405020304" pitchFamily="18" charset="0"/>
                            </a:rPr>
                            <a:t>Default (no optimizations)</a:t>
                          </a:r>
                          <a:endParaRPr lang="zh-CN" altLang="en-US" sz="24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57436" t="-90385" r="-166667" b="-107692"/>
                          </a:stretch>
                        </a:blipFill>
                      </a:tcPr>
                    </a:tc>
                    <a:tc>
                      <a:txBody>
                        <a:bodyPr/>
                        <a:lstStyle/>
                        <a:p>
                          <a:pPr>
                            <a:lnSpc>
                              <a:spcPct val="150000"/>
                            </a:lnSpc>
                          </a:pPr>
                          <a:endParaRPr lang="zh-CN" alt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285887"/>
                      </a:ext>
                    </a:extLst>
                  </a:tr>
                  <a:tr h="65246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latin typeface="Times New Roman" panose="02020603050405020304" pitchFamily="18" charset="0"/>
                              <a:cs typeface="Times New Roman" panose="02020603050405020304" pitchFamily="18" charset="0"/>
                            </a:rPr>
                            <a:t>With optimizations</a:t>
                          </a:r>
                          <a:endParaRPr lang="zh-CN" altLang="en-US" sz="2400" b="1"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57436" t="-194118" r="-166667" b="-9804"/>
                          </a:stretch>
                        </a:blip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solidFill>
                                <a:schemeClr val="tx1"/>
                              </a:solidFill>
                              <a:latin typeface="Times New Roman" panose="02020603050405020304" pitchFamily="18" charset="0"/>
                              <a:cs typeface="Times New Roman" panose="02020603050405020304" pitchFamily="18" charset="0"/>
                            </a:rPr>
                            <a:t>Improved </a:t>
                          </a:r>
                          <a:r>
                            <a:rPr lang="en-US" altLang="zh-CN" sz="2400" b="1" dirty="0">
                              <a:latin typeface="Times New Roman" panose="02020603050405020304" pitchFamily="18" charset="0"/>
                              <a:cs typeface="Times New Roman" panose="02020603050405020304" pitchFamily="18" charset="0"/>
                            </a:rPr>
                            <a:t>by 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8051573"/>
                      </a:ext>
                    </a:extLst>
                  </a:tr>
                </a:tbl>
              </a:graphicData>
            </a:graphic>
          </p:graphicFrame>
        </mc:Fallback>
      </mc:AlternateContent>
      <p:cxnSp>
        <p:nvCxnSpPr>
          <p:cNvPr id="5" name="直线连接符 4">
            <a:extLst>
              <a:ext uri="{FF2B5EF4-FFF2-40B4-BE49-F238E27FC236}">
                <a16:creationId xmlns:a16="http://schemas.microsoft.com/office/drawing/2014/main" id="{FE1288C1-C65C-B309-2793-103503A5FCF6}"/>
              </a:ext>
            </a:extLst>
          </p:cNvPr>
          <p:cNvCxnSpPr>
            <a:cxnSpLocks/>
          </p:cNvCxnSpPr>
          <p:nvPr/>
        </p:nvCxnSpPr>
        <p:spPr>
          <a:xfrm>
            <a:off x="-1" y="749913"/>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CFB75355-E0C6-2E2C-A989-706A6AD9618C}"/>
              </a:ext>
            </a:extLst>
          </p:cNvPr>
          <p:cNvSpPr txBox="1"/>
          <p:nvPr/>
        </p:nvSpPr>
        <p:spPr>
          <a:xfrm>
            <a:off x="0" y="108026"/>
            <a:ext cx="2506133" cy="584775"/>
          </a:xfrm>
          <a:prstGeom prst="rect">
            <a:avLst/>
          </a:prstGeom>
          <a:noFill/>
        </p:spPr>
        <p:txBody>
          <a:bodyPr wrap="square">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Results</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E70FDEC3-E1B2-D287-92EE-7913DABB42E3}"/>
                  </a:ext>
                </a:extLst>
              </p:cNvPr>
              <p:cNvSpPr txBox="1"/>
              <p:nvPr/>
            </p:nvSpPr>
            <p:spPr>
              <a:xfrm>
                <a:off x="1105406" y="4246187"/>
                <a:ext cx="2332061" cy="8669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𝝀</m:t>
                          </m:r>
                        </m:e>
                        <m:sub>
                          <m:r>
                            <a:rPr lang="en-US" altLang="zh-CN" sz="2400" b="1" i="1">
                              <a:latin typeface="Cambria Math" panose="02040503050406030204" pitchFamily="18" charset="0"/>
                              <a:cs typeface="Times New Roman" panose="02020603050405020304" pitchFamily="18" charset="0"/>
                            </a:rPr>
                            <m:t>𝜸</m:t>
                          </m:r>
                        </m:sub>
                      </m:sSub>
                      <m:r>
                        <a:rPr lang="en-US" altLang="zh-CN" sz="2400" b="1" i="1">
                          <a:latin typeface="Cambria Math" panose="02040503050406030204" pitchFamily="18" charset="0"/>
                          <a:cs typeface="Times New Roman" panose="02020603050405020304" pitchFamily="18" charset="0"/>
                        </a:rPr>
                        <m:t>=</m:t>
                      </m:r>
                      <m:f>
                        <m:fPr>
                          <m:ctrlPr>
                            <a:rPr lang="en-US" altLang="zh-CN" sz="2400" b="1" i="1">
                              <a:latin typeface="Cambria Math" panose="02040503050406030204" pitchFamily="18" charset="0"/>
                              <a:cs typeface="Times New Roman" panose="02020603050405020304" pitchFamily="18" charset="0"/>
                            </a:rPr>
                          </m:ctrlPr>
                        </m:fPr>
                        <m:num>
                          <m:r>
                            <a:rPr lang="en-US" altLang="zh-CN" sz="2400" b="1" i="1">
                              <a:latin typeface="Cambria Math" panose="02040503050406030204" pitchFamily="18" charset="0"/>
                              <a:cs typeface="Times New Roman" panose="02020603050405020304" pitchFamily="18" charset="0"/>
                            </a:rPr>
                            <m:t>𝟒</m:t>
                          </m:r>
                          <m:r>
                            <a:rPr lang="en-US" altLang="zh-CN" sz="2400" b="1" i="1">
                              <a:latin typeface="Cambria Math" panose="02040503050406030204" pitchFamily="18" charset="0"/>
                              <a:cs typeface="Times New Roman" panose="02020603050405020304" pitchFamily="18" charset="0"/>
                            </a:rPr>
                            <m:t> </m:t>
                          </m:r>
                          <m:sSub>
                            <m:sSubPr>
                              <m:ctrlPr>
                                <a:rPr lang="en-US" altLang="zh-CN" sz="2400" b="1" i="1">
                                  <a:solidFill>
                                    <a:srgbClr val="FF40FF"/>
                                  </a:solidFill>
                                  <a:latin typeface="Cambria Math" panose="02040503050406030204" pitchFamily="18" charset="0"/>
                                  <a:cs typeface="Times New Roman" panose="02020603050405020304" pitchFamily="18" charset="0"/>
                                </a:rPr>
                              </m:ctrlPr>
                            </m:sSubPr>
                            <m:e>
                              <m:r>
                                <a:rPr lang="en-US" altLang="zh-CN" sz="2400" b="1" i="1">
                                  <a:solidFill>
                                    <a:srgbClr val="FF40FF"/>
                                  </a:solidFill>
                                  <a:latin typeface="Cambria Math" panose="02040503050406030204" pitchFamily="18" charset="0"/>
                                  <a:cs typeface="Times New Roman" panose="02020603050405020304" pitchFamily="18" charset="0"/>
                                </a:rPr>
                                <m:t>𝑨</m:t>
                              </m:r>
                            </m:e>
                            <m:sub>
                              <m:r>
                                <a:rPr lang="en-US" altLang="zh-CN" sz="2400" b="1">
                                  <a:solidFill>
                                    <a:srgbClr val="FF40FF"/>
                                  </a:solidFill>
                                  <a:latin typeface="Cambria Math" panose="02040503050406030204" pitchFamily="18" charset="0"/>
                                  <a:cs typeface="Times New Roman" panose="02020603050405020304" pitchFamily="18" charset="0"/>
                                </a:rPr>
                                <m:t>𝐔𝐃</m:t>
                              </m:r>
                            </m:sub>
                          </m:sSub>
                        </m:num>
                        <m:den>
                          <m:r>
                            <a:rPr lang="en-US" altLang="zh-CN" sz="2400" b="1" i="1">
                              <a:latin typeface="Cambria Math" panose="02040503050406030204" pitchFamily="18" charset="0"/>
                              <a:cs typeface="Times New Roman" panose="02020603050405020304" pitchFamily="18" charset="0"/>
                            </a:rPr>
                            <m:t>𝟑</m:t>
                          </m:r>
                          <m:r>
                            <a:rPr lang="en-US" altLang="zh-CN" sz="2400" b="1" i="1">
                              <a:latin typeface="Cambria Math" panose="02040503050406030204" pitchFamily="18" charset="0"/>
                              <a:cs typeface="Times New Roman" panose="02020603050405020304" pitchFamily="18" charset="0"/>
                            </a:rPr>
                            <m:t> </m:t>
                          </m:r>
                          <m:sSubSup>
                            <m:sSubSupPr>
                              <m:ctrlPr>
                                <a:rPr lang="en-US" altLang="zh-CN" sz="2400" b="1" i="1">
                                  <a:solidFill>
                                    <a:srgbClr val="0432FF"/>
                                  </a:solidFill>
                                  <a:latin typeface="Cambria Math" panose="02040503050406030204" pitchFamily="18" charset="0"/>
                                  <a:cs typeface="Times New Roman" panose="02020603050405020304" pitchFamily="18" charset="0"/>
                                </a:rPr>
                              </m:ctrlPr>
                            </m:sSubSupPr>
                            <m:e>
                              <m:r>
                                <a:rPr lang="en-US" altLang="zh-CN" sz="2400" b="1" i="1">
                                  <a:solidFill>
                                    <a:srgbClr val="0432FF"/>
                                  </a:solidFill>
                                  <a:latin typeface="Cambria Math" panose="02040503050406030204" pitchFamily="18" charset="0"/>
                                  <a:cs typeface="Times New Roman" panose="02020603050405020304" pitchFamily="18" charset="0"/>
                                </a:rPr>
                                <m:t>𝑨</m:t>
                              </m:r>
                            </m:e>
                            <m:sub>
                              <m:r>
                                <a:rPr lang="en-US" altLang="zh-CN" sz="2400" b="1">
                                  <a:solidFill>
                                    <a:srgbClr val="0432FF"/>
                                  </a:solidFill>
                                  <a:latin typeface="Cambria Math" panose="02040503050406030204" pitchFamily="18" charset="0"/>
                                  <a:cs typeface="Times New Roman" panose="02020603050405020304" pitchFamily="18" charset="0"/>
                                </a:rPr>
                                <m:t>𝐔𝐃</m:t>
                              </m:r>
                            </m:sub>
                            <m:sup>
                              <m:r>
                                <a:rPr lang="en-US" altLang="zh-CN" sz="2400" b="1" i="1">
                                  <a:solidFill>
                                    <a:srgbClr val="0432FF"/>
                                  </a:solidFill>
                                  <a:latin typeface="Cambria Math" panose="02040503050406030204" pitchFamily="18" charset="0"/>
                                  <a:cs typeface="Times New Roman" panose="02020603050405020304" pitchFamily="18" charset="0"/>
                                </a:rPr>
                                <m:t>′</m:t>
                              </m:r>
                            </m:sup>
                          </m:sSubSup>
                        </m:den>
                      </m:f>
                      <m:r>
                        <a:rPr lang="en-US" altLang="zh-CN" sz="2400" b="1" i="1">
                          <a:latin typeface="Cambria Math" panose="02040503050406030204" pitchFamily="18" charset="0"/>
                          <a:cs typeface="Times New Roman" panose="02020603050405020304" pitchFamily="18" charset="0"/>
                        </a:rPr>
                        <m:t> </m:t>
                      </m:r>
                    </m:oMath>
                  </m:oMathPara>
                </a14:m>
                <a:endParaRPr lang="zh-CN" altLang="en-US" sz="2400" dirty="0"/>
              </a:p>
            </p:txBody>
          </p:sp>
        </mc:Choice>
        <mc:Fallback xmlns="">
          <p:sp>
            <p:nvSpPr>
              <p:cNvPr id="10" name="文本框 9">
                <a:extLst>
                  <a:ext uri="{FF2B5EF4-FFF2-40B4-BE49-F238E27FC236}">
                    <a16:creationId xmlns:a16="http://schemas.microsoft.com/office/drawing/2014/main" id="{E70FDEC3-E1B2-D287-92EE-7913DABB42E3}"/>
                  </a:ext>
                </a:extLst>
              </p:cNvPr>
              <p:cNvSpPr txBox="1">
                <a:spLocks noRot="1" noChangeAspect="1" noMove="1" noResize="1" noEditPoints="1" noAdjustHandles="1" noChangeArrowheads="1" noChangeShapeType="1" noTextEdit="1"/>
              </p:cNvSpPr>
              <p:nvPr/>
            </p:nvSpPr>
            <p:spPr>
              <a:xfrm>
                <a:off x="1105406" y="4246187"/>
                <a:ext cx="2332061" cy="866904"/>
              </a:xfrm>
              <a:prstGeom prst="rect">
                <a:avLst/>
              </a:prstGeom>
              <a:blipFill>
                <a:blip r:embed="rId3"/>
                <a:stretch>
                  <a:fillRect t="-2899" b="-10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465F984-9A1D-CDD1-0AAD-646BC88A6D08}"/>
                  </a:ext>
                </a:extLst>
              </p:cNvPr>
              <p:cNvSpPr txBox="1"/>
              <p:nvPr/>
            </p:nvSpPr>
            <p:spPr>
              <a:xfrm>
                <a:off x="4863572" y="4973706"/>
                <a:ext cx="7012781" cy="1176925"/>
              </a:xfrm>
              <a:prstGeom prst="rect">
                <a:avLst/>
              </a:prstGeom>
              <a:noFill/>
            </p:spPr>
            <p:txBody>
              <a:bodyPr wrap="square">
                <a:spAutoFit/>
              </a:bodyPr>
              <a:lstStyle/>
              <a:p>
                <a:pPr>
                  <a:lnSpc>
                    <a:spcPct val="150000"/>
                  </a:lnSpc>
                </a:pPr>
                <a:r>
                  <a:rPr lang="en-US" altLang="zh-CN" sz="2400" b="1"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400" b="1" i="1">
                            <a:solidFill>
                              <a:srgbClr val="FF40FF"/>
                            </a:solidFill>
                            <a:latin typeface="Cambria Math" panose="02040503050406030204" pitchFamily="18" charset="0"/>
                            <a:cs typeface="Times New Roman" panose="02020603050405020304" pitchFamily="18" charset="0"/>
                          </a:rPr>
                        </m:ctrlPr>
                      </m:sSubPr>
                      <m:e>
                        <m:r>
                          <a:rPr lang="en-US" altLang="zh-CN" sz="2400" b="1" i="1">
                            <a:solidFill>
                              <a:srgbClr val="FF40FF"/>
                            </a:solidFill>
                            <a:latin typeface="Cambria Math" panose="02040503050406030204" pitchFamily="18" charset="0"/>
                            <a:cs typeface="Times New Roman" panose="02020603050405020304" pitchFamily="18" charset="0"/>
                          </a:rPr>
                          <m:t>𝑨</m:t>
                        </m:r>
                      </m:e>
                      <m:sub>
                        <m:r>
                          <a:rPr lang="en-US" altLang="zh-CN" sz="2400" b="1">
                            <a:solidFill>
                              <a:srgbClr val="FF40FF"/>
                            </a:solidFill>
                            <a:latin typeface="Cambria Math" panose="02040503050406030204" pitchFamily="18" charset="0"/>
                            <a:cs typeface="Times New Roman" panose="02020603050405020304" pitchFamily="18" charset="0"/>
                          </a:rPr>
                          <m:t>𝐔𝐃</m:t>
                        </m:r>
                      </m:sub>
                    </m:sSub>
                    <m:r>
                      <a:rPr lang="en-US" altLang="zh-CN" sz="2400" b="1" i="1">
                        <a:solidFill>
                          <a:srgbClr val="FF40FF"/>
                        </a:solidFill>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𝟔</m:t>
                    </m:r>
                    <m:r>
                      <a:rPr lang="en-US" altLang="zh-CN" sz="2400" b="1" i="1">
                        <a:solidFill>
                          <a:srgbClr val="FF40FF"/>
                        </a:solidFill>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𝟗</m:t>
                    </m:r>
                    <m:r>
                      <a:rPr lang="en-US" altLang="zh-CN" sz="2400" b="1" i="1">
                        <a:solidFill>
                          <a:srgbClr val="FF40FF"/>
                        </a:solidFill>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𝟏</m:t>
                    </m:r>
                    <m:r>
                      <a:rPr lang="en-US" altLang="zh-CN" sz="2400" b="1" i="1">
                        <a:solidFill>
                          <a:srgbClr val="FF40FF"/>
                        </a:solidFill>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𝟕</m:t>
                    </m:r>
                    <m:r>
                      <a:rPr lang="en-US" altLang="zh-CN" sz="2400" b="1" i="1">
                        <a:solidFill>
                          <a:srgbClr val="FF40FF"/>
                        </a:solidFill>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𝟏</m:t>
                    </m:r>
                    <m:sSup>
                      <m:sSupPr>
                        <m:ctrlPr>
                          <a:rPr lang="en-US" altLang="zh-CN" sz="2400" b="1" i="1">
                            <a:solidFill>
                              <a:srgbClr val="FF40FF"/>
                            </a:solidFill>
                            <a:latin typeface="Cambria Math" panose="02040503050406030204" pitchFamily="18" charset="0"/>
                            <a:cs typeface="Times New Roman" panose="02020603050405020304" pitchFamily="18" charset="0"/>
                          </a:rPr>
                        </m:ctrlPr>
                      </m:sSupPr>
                      <m:e>
                        <m:r>
                          <a:rPr lang="en-US" altLang="zh-CN" sz="2400" b="1" i="1">
                            <a:solidFill>
                              <a:srgbClr val="FF40FF"/>
                            </a:solidFill>
                            <a:latin typeface="Cambria Math" panose="02040503050406030204" pitchFamily="18" charset="0"/>
                            <a:cs typeface="Times New Roman" panose="02020603050405020304" pitchFamily="18" charset="0"/>
                          </a:rPr>
                          <m:t>𝟎</m:t>
                        </m:r>
                      </m:e>
                      <m:sup>
                        <m:r>
                          <a:rPr lang="en-US" altLang="zh-CN" sz="2400" b="1" i="1">
                            <a:solidFill>
                              <a:srgbClr val="FF40FF"/>
                            </a:solidFill>
                            <a:latin typeface="Cambria Math" panose="02040503050406030204" pitchFamily="18" charset="0"/>
                            <a:cs typeface="Times New Roman" panose="02020603050405020304" pitchFamily="18" charset="0"/>
                          </a:rPr>
                          <m:t>−</m:t>
                        </m:r>
                        <m:r>
                          <a:rPr lang="en-US" altLang="zh-CN" sz="2400" b="1" i="1">
                            <a:solidFill>
                              <a:srgbClr val="FF40FF"/>
                            </a:solidFill>
                            <a:latin typeface="Cambria Math" panose="02040503050406030204" pitchFamily="18" charset="0"/>
                            <a:cs typeface="Times New Roman" panose="02020603050405020304" pitchFamily="18" charset="0"/>
                          </a:rPr>
                          <m:t>𝟐</m:t>
                        </m:r>
                      </m:sup>
                    </m:sSup>
                    <m:r>
                      <a:rPr lang="en-US" altLang="zh-CN" sz="2400" b="1" i="1">
                        <a:solidFill>
                          <a:srgbClr val="FF40FF"/>
                        </a:solidFill>
                        <a:latin typeface="Cambria Math" panose="02040503050406030204" pitchFamily="18" charset="0"/>
                        <a:cs typeface="Times New Roman" panose="02020603050405020304" pitchFamily="18" charset="0"/>
                      </a:rPr>
                      <m:t>  </m:t>
                    </m:r>
                    <m:r>
                      <a:rPr lang="en-US" altLang="zh-CN" sz="2400" b="1">
                        <a:solidFill>
                          <a:srgbClr val="000000"/>
                        </a:solidFill>
                        <a:latin typeface="Cambria Math" panose="02040503050406030204" pitchFamily="18" charset="0"/>
                        <a:cs typeface="Times New Roman" panose="02020603050405020304" pitchFamily="18" charset="0"/>
                      </a:rPr>
                      <m:t>𝐟𝐫𝐨𝐦</m:t>
                    </m:r>
                    <m:r>
                      <a:rPr lang="en-US" altLang="zh-CN" sz="2400" b="1" i="1">
                        <a:solidFill>
                          <a:srgbClr val="000000"/>
                        </a:solidFill>
                        <a:latin typeface="Cambria Math" panose="02040503050406030204" pitchFamily="18" charset="0"/>
                        <a:cs typeface="Times New Roman" panose="02020603050405020304" pitchFamily="18" charset="0"/>
                      </a:rPr>
                      <m:t> </m:t>
                    </m:r>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𝑩</m:t>
                        </m:r>
                      </m:e>
                      <m:sup>
                        <m:r>
                          <a:rPr lang="en-US" altLang="zh-CN" sz="2400" b="1" i="1">
                            <a:solidFill>
                              <a:srgbClr val="000000"/>
                            </a:solidFill>
                            <a:latin typeface="Cambria Math" panose="02040503050406030204" pitchFamily="18" charset="0"/>
                            <a:cs typeface="Times New Roman" panose="02020603050405020304" pitchFamily="18" charset="0"/>
                          </a:rPr>
                          <m:t>+</m:t>
                        </m:r>
                      </m:sup>
                    </m:sSup>
                    <m:r>
                      <a:rPr lang="en-US" altLang="zh-CN" sz="2400" b="1" i="1">
                        <a:solidFill>
                          <a:srgbClr val="000000"/>
                        </a:solidFill>
                        <a:latin typeface="Cambria Math" panose="02040503050406030204" pitchFamily="18" charset="0"/>
                        <a:cs typeface="Times New Roman" panose="02020603050405020304" pitchFamily="18" charset="0"/>
                      </a:rPr>
                      <m:t>→</m:t>
                    </m:r>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𝑲</m:t>
                        </m:r>
                      </m:e>
                      <m:sup>
                        <m:r>
                          <a:rPr lang="en-US" altLang="zh-CN" sz="2400" b="1" i="1">
                            <a:solidFill>
                              <a:srgbClr val="00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𝝅</m:t>
                        </m:r>
                      </m:e>
                      <m:sup>
                        <m:r>
                          <a:rPr lang="en-US" altLang="zh-CN" sz="2400" b="1" i="1">
                            <a:solidFill>
                              <a:srgbClr val="00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𝝅</m:t>
                        </m:r>
                      </m:e>
                      <m:sup>
                        <m:r>
                          <a:rPr lang="en-US" altLang="zh-CN" sz="2400" b="1" i="1">
                            <a:solidFill>
                              <a:srgbClr val="000000"/>
                            </a:solidFill>
                            <a:latin typeface="Cambria Math" panose="02040503050406030204" pitchFamily="18" charset="0"/>
                            <a:cs typeface="Times New Roman" panose="02020603050405020304" pitchFamily="18" charset="0"/>
                          </a:rPr>
                          <m:t>+</m:t>
                        </m:r>
                      </m:sup>
                    </m:sSup>
                    <m:r>
                      <a:rPr lang="en-US" altLang="zh-CN" sz="2400" b="1" i="1">
                        <a:solidFill>
                          <a:srgbClr val="000000"/>
                        </a:solidFill>
                        <a:latin typeface="Cambria Math" panose="02040503050406030204" pitchFamily="18" charset="0"/>
                        <a:cs typeface="Times New Roman" panose="02020603050405020304" pitchFamily="18" charset="0"/>
                      </a:rPr>
                      <m:t> </m:t>
                    </m:r>
                    <m:r>
                      <a:rPr lang="en-US" altLang="zh-CN" sz="2400" b="1" i="1">
                        <a:solidFill>
                          <a:srgbClr val="000000"/>
                        </a:solidFill>
                        <a:latin typeface="Cambria Math" panose="02040503050406030204" pitchFamily="18" charset="0"/>
                        <a:cs typeface="Times New Roman" panose="02020603050405020304" pitchFamily="18" charset="0"/>
                      </a:rPr>
                      <m:t>𝜸</m:t>
                    </m:r>
                  </m:oMath>
                </a14:m>
                <a:r>
                  <a:rPr lang="en-US" altLang="zh-CN" sz="2400" b="1" dirty="0">
                    <a:solidFill>
                      <a:srgbClr val="000000"/>
                    </a:solidFill>
                    <a:latin typeface="Times New Roman" panose="02020603050405020304" pitchFamily="18" charset="0"/>
                    <a:cs typeface="Times New Roman" panose="02020603050405020304" pitchFamily="18" charset="0"/>
                  </a:rPr>
                  <a:t> in</a:t>
                </a:r>
                <a:r>
                  <a:rPr lang="en-US" altLang="zh-CN" sz="2400" b="1" dirty="0">
                    <a:solidFill>
                      <a:srgbClr val="000000"/>
                    </a:solidFill>
                    <a:cs typeface="Times New Roman" panose="02020603050405020304" pitchFamily="18" charset="0"/>
                  </a:rPr>
                  <a:t> </a:t>
                </a:r>
                <a14:m>
                  <m:oMath xmlns:m="http://schemas.openxmlformats.org/officeDocument/2006/math">
                    <m:sSub>
                      <m:sSubPr>
                        <m:ctrlPr>
                          <a:rPr lang="en-US" altLang="zh-CN" sz="2400" b="1" i="1">
                            <a:solidFill>
                              <a:srgbClr val="000000"/>
                            </a:solidFill>
                            <a:latin typeface="Cambria Math" panose="02040503050406030204" pitchFamily="18" charset="0"/>
                            <a:cs typeface="Times New Roman" panose="02020603050405020304" pitchFamily="18" charset="0"/>
                          </a:rPr>
                        </m:ctrlPr>
                      </m:sSubPr>
                      <m:e>
                        <m:r>
                          <a:rPr lang="en-US" altLang="zh-CN" sz="2400" b="1">
                            <a:solidFill>
                              <a:srgbClr val="000000"/>
                            </a:solidFill>
                            <a:latin typeface="Cambria Math" panose="02040503050406030204" pitchFamily="18" charset="0"/>
                            <a:cs typeface="Times New Roman" panose="02020603050405020304" pitchFamily="18" charset="0"/>
                          </a:rPr>
                          <m:t>𝐌</m:t>
                        </m:r>
                      </m:e>
                      <m:sub>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𝑲</m:t>
                            </m:r>
                          </m:e>
                          <m:sup>
                            <m:r>
                              <a:rPr lang="en-US" altLang="zh-CN" sz="2400" b="1" i="1">
                                <a:solidFill>
                                  <a:srgbClr val="00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𝝅</m:t>
                            </m:r>
                          </m:e>
                          <m:sup>
                            <m:r>
                              <a:rPr lang="en-US" altLang="zh-CN" sz="2400" b="1" i="1">
                                <a:solidFill>
                                  <a:srgbClr val="000000"/>
                                </a:solidFill>
                                <a:latin typeface="Cambria Math" panose="02040503050406030204" pitchFamily="18" charset="0"/>
                                <a:cs typeface="Times New Roman" panose="02020603050405020304" pitchFamily="18" charset="0"/>
                              </a:rPr>
                              <m:t>−</m:t>
                            </m:r>
                          </m:sup>
                        </m:sSup>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𝝅</m:t>
                            </m:r>
                          </m:e>
                          <m:sup>
                            <m:r>
                              <a:rPr lang="en-US" altLang="zh-CN" sz="2400" b="1" i="1">
                                <a:solidFill>
                                  <a:srgbClr val="000000"/>
                                </a:solidFill>
                                <a:latin typeface="Cambria Math" panose="02040503050406030204" pitchFamily="18" charset="0"/>
                                <a:cs typeface="Times New Roman" panose="02020603050405020304" pitchFamily="18" charset="0"/>
                              </a:rPr>
                              <m:t>+</m:t>
                            </m:r>
                          </m:sup>
                        </m:sSup>
                      </m:sub>
                    </m:sSub>
                    <m:r>
                      <a:rPr lang="en-US" altLang="zh-CN" sz="2400" b="1" i="1">
                        <a:solidFill>
                          <a:srgbClr val="000000"/>
                        </a:solidFill>
                        <a:latin typeface="Cambria Math" panose="02040503050406030204" pitchFamily="18" charset="0"/>
                        <a:cs typeface="Times New Roman" panose="02020603050405020304" pitchFamily="18" charset="0"/>
                      </a:rPr>
                      <m:t>∈</m:t>
                    </m:r>
                    <m:d>
                      <m:dPr>
                        <m:begChr m:val="["/>
                        <m:endChr m:val="]"/>
                        <m:ctrlPr>
                          <a:rPr lang="en-US" altLang="zh-CN" sz="2400" b="1" i="1">
                            <a:solidFill>
                              <a:srgbClr val="000000"/>
                            </a:solidFill>
                            <a:latin typeface="Cambria Math" panose="02040503050406030204" pitchFamily="18" charset="0"/>
                            <a:cs typeface="Times New Roman" panose="02020603050405020304" pitchFamily="18" charset="0"/>
                          </a:rPr>
                        </m:ctrlPr>
                      </m:dPr>
                      <m:e>
                        <m:r>
                          <a:rPr lang="en-US" altLang="zh-CN" sz="2400" b="1" i="1">
                            <a:solidFill>
                              <a:srgbClr val="000000"/>
                            </a:solidFill>
                            <a:latin typeface="Cambria Math" panose="02040503050406030204" pitchFamily="18" charset="0"/>
                            <a:cs typeface="Times New Roman" panose="02020603050405020304" pitchFamily="18" charset="0"/>
                          </a:rPr>
                          <m:t>𝟏</m:t>
                        </m:r>
                        <m:r>
                          <a:rPr lang="en-US" altLang="zh-CN" sz="2400" b="1" i="1">
                            <a:solidFill>
                              <a:srgbClr val="000000"/>
                            </a:solidFill>
                            <a:latin typeface="Cambria Math" panose="02040503050406030204" pitchFamily="18" charset="0"/>
                            <a:cs typeface="Times New Roman" panose="02020603050405020304" pitchFamily="18" charset="0"/>
                          </a:rPr>
                          <m:t>.</m:t>
                        </m:r>
                        <m:r>
                          <a:rPr lang="en-US" altLang="zh-CN" sz="2400" b="1" i="1">
                            <a:solidFill>
                              <a:srgbClr val="000000"/>
                            </a:solidFill>
                            <a:latin typeface="Cambria Math" panose="02040503050406030204" pitchFamily="18" charset="0"/>
                            <a:cs typeface="Times New Roman" panose="02020603050405020304" pitchFamily="18" charset="0"/>
                          </a:rPr>
                          <m:t>𝟏</m:t>
                        </m:r>
                        <m:r>
                          <a:rPr lang="en-US" altLang="zh-CN" sz="2400" b="1" i="1">
                            <a:solidFill>
                              <a:srgbClr val="000000"/>
                            </a:solidFill>
                            <a:latin typeface="Cambria Math" panose="02040503050406030204" pitchFamily="18" charset="0"/>
                            <a:cs typeface="Times New Roman" panose="02020603050405020304" pitchFamily="18" charset="0"/>
                          </a:rPr>
                          <m:t>, </m:t>
                        </m:r>
                        <m:r>
                          <a:rPr lang="en-US" altLang="zh-CN" sz="2400" b="1" i="1">
                            <a:solidFill>
                              <a:srgbClr val="000000"/>
                            </a:solidFill>
                            <a:latin typeface="Cambria Math" panose="02040503050406030204" pitchFamily="18" charset="0"/>
                            <a:cs typeface="Times New Roman" panose="02020603050405020304" pitchFamily="18" charset="0"/>
                          </a:rPr>
                          <m:t>𝟏</m:t>
                        </m:r>
                        <m:r>
                          <a:rPr lang="en-US" altLang="zh-CN" sz="2400" b="1" i="1">
                            <a:solidFill>
                              <a:srgbClr val="000000"/>
                            </a:solidFill>
                            <a:latin typeface="Cambria Math" panose="02040503050406030204" pitchFamily="18" charset="0"/>
                            <a:cs typeface="Times New Roman" panose="02020603050405020304" pitchFamily="18" charset="0"/>
                          </a:rPr>
                          <m:t>.</m:t>
                        </m:r>
                        <m:r>
                          <a:rPr lang="en-US" altLang="zh-CN" sz="2400" b="1" i="1">
                            <a:solidFill>
                              <a:srgbClr val="000000"/>
                            </a:solidFill>
                            <a:latin typeface="Cambria Math" panose="02040503050406030204" pitchFamily="18" charset="0"/>
                            <a:cs typeface="Times New Roman" panose="02020603050405020304" pitchFamily="18" charset="0"/>
                          </a:rPr>
                          <m:t>𝟑</m:t>
                        </m:r>
                      </m:e>
                    </m:d>
                    <m:r>
                      <a:rPr lang="en-US" altLang="zh-CN" sz="2400" b="1">
                        <a:solidFill>
                          <a:srgbClr val="000000"/>
                        </a:solidFill>
                        <a:latin typeface="Cambria Math" panose="02040503050406030204" pitchFamily="18" charset="0"/>
                        <a:cs typeface="Times New Roman" panose="02020603050405020304" pitchFamily="18" charset="0"/>
                      </a:rPr>
                      <m:t> </m:t>
                    </m:r>
                    <m:r>
                      <a:rPr lang="en-US" altLang="zh-CN" sz="2400" b="1">
                        <a:solidFill>
                          <a:srgbClr val="000000"/>
                        </a:solidFill>
                        <a:latin typeface="Cambria Math" panose="02040503050406030204" pitchFamily="18" charset="0"/>
                        <a:cs typeface="Times New Roman" panose="02020603050405020304" pitchFamily="18" charset="0"/>
                      </a:rPr>
                      <m:t>𝐆𝐞𝐕</m:t>
                    </m:r>
                    <m:r>
                      <a:rPr lang="en-US" altLang="zh-CN" sz="2400" b="1" i="1">
                        <a:solidFill>
                          <a:srgbClr val="000000"/>
                        </a:solidFill>
                        <a:latin typeface="Cambria Math" panose="02040503050406030204" pitchFamily="18" charset="0"/>
                        <a:cs typeface="Times New Roman" panose="02020603050405020304" pitchFamily="18" charset="0"/>
                      </a:rPr>
                      <m:t>/</m:t>
                    </m:r>
                    <m:sSup>
                      <m:sSupPr>
                        <m:ctrlPr>
                          <a:rPr lang="en-US" altLang="zh-CN" sz="2400" b="1" i="1">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𝒄</m:t>
                        </m:r>
                      </m:e>
                      <m:sup>
                        <m:r>
                          <a:rPr lang="en-US" altLang="zh-CN" sz="2400" b="1" i="1">
                            <a:solidFill>
                              <a:srgbClr val="000000"/>
                            </a:solidFill>
                            <a:latin typeface="Cambria Math" panose="02040503050406030204" pitchFamily="18" charset="0"/>
                            <a:cs typeface="Times New Roman" panose="02020603050405020304" pitchFamily="18" charset="0"/>
                          </a:rPr>
                          <m:t>𝟐</m:t>
                        </m:r>
                      </m:sup>
                    </m:sSup>
                  </m:oMath>
                </a14:m>
                <a:r>
                  <a:rPr lang="en-US" altLang="zh-CN" sz="2400" b="1" dirty="0">
                    <a:solidFill>
                      <a:srgbClr val="000000"/>
                    </a:solidFill>
                    <a:latin typeface="Times New Roman" panose="02020603050405020304" pitchFamily="18" charset="0"/>
                    <a:cs typeface="Times New Roman" panose="02020603050405020304" pitchFamily="18" charset="0"/>
                  </a:rPr>
                  <a:t> [1] </a:t>
                </a:r>
                <a:endParaRPr lang="zh-CN" altLang="en-US" sz="2400" dirty="0"/>
              </a:p>
            </p:txBody>
          </p:sp>
        </mc:Choice>
        <mc:Fallback xmlns="">
          <p:sp>
            <p:nvSpPr>
              <p:cNvPr id="11" name="文本框 10">
                <a:extLst>
                  <a:ext uri="{FF2B5EF4-FFF2-40B4-BE49-F238E27FC236}">
                    <a16:creationId xmlns:a16="http://schemas.microsoft.com/office/drawing/2014/main" id="{A465F984-9A1D-CDD1-0AAD-646BC88A6D08}"/>
                  </a:ext>
                </a:extLst>
              </p:cNvPr>
              <p:cNvSpPr txBox="1">
                <a:spLocks noRot="1" noChangeAspect="1" noMove="1" noResize="1" noEditPoints="1" noAdjustHandles="1" noChangeArrowheads="1" noChangeShapeType="1" noTextEdit="1"/>
              </p:cNvSpPr>
              <p:nvPr/>
            </p:nvSpPr>
            <p:spPr>
              <a:xfrm>
                <a:off x="4863572" y="4973706"/>
                <a:ext cx="7012781" cy="1176925"/>
              </a:xfrm>
              <a:prstGeom prst="rect">
                <a:avLst/>
              </a:prstGeom>
              <a:blipFill>
                <a:blip r:embed="rId4"/>
                <a:stretch>
                  <a:fillRect l="-1447" b="-95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BB1074D-66A9-C067-3AE0-FFD3A8FB92B2}"/>
                  </a:ext>
                </a:extLst>
              </p:cNvPr>
              <p:cNvSpPr txBox="1"/>
              <p:nvPr/>
            </p:nvSpPr>
            <p:spPr>
              <a:xfrm>
                <a:off x="4863572" y="4172534"/>
                <a:ext cx="6180667" cy="491609"/>
              </a:xfrm>
              <a:prstGeom prst="rect">
                <a:avLst/>
              </a:prstGeom>
              <a:noFill/>
            </p:spPr>
            <p:txBody>
              <a:bodyPr wrap="square">
                <a:spAutoFit/>
              </a:bodyPr>
              <a:lstStyle/>
              <a:p>
                <a14:m>
                  <m:oMath xmlns:m="http://schemas.openxmlformats.org/officeDocument/2006/math">
                    <m:sSub>
                      <m:sSubPr>
                        <m:ctrlPr>
                          <a:rPr lang="en-US" altLang="zh-CN" sz="2400" b="1" i="1">
                            <a:latin typeface="Cambria Math" panose="02040503050406030204" pitchFamily="18" charset="0"/>
                            <a:cs typeface="Times New Roman" panose="02020603050405020304" pitchFamily="18" charset="0"/>
                          </a:rPr>
                        </m:ctrlPr>
                      </m:sSubPr>
                      <m:e>
                        <m:r>
                          <a:rPr lang="en-US" altLang="zh-CN" sz="2400" b="1" i="1">
                            <a:latin typeface="Cambria Math" panose="02040503050406030204" pitchFamily="18" charset="0"/>
                            <a:cs typeface="Times New Roman" panose="02020603050405020304" pitchFamily="18" charset="0"/>
                          </a:rPr>
                          <m:t>𝝀</m:t>
                        </m:r>
                      </m:e>
                      <m:sub>
                        <m:r>
                          <a:rPr lang="en-US" altLang="zh-CN" sz="2400" b="1" i="1">
                            <a:latin typeface="Cambria Math" panose="02040503050406030204" pitchFamily="18" charset="0"/>
                            <a:cs typeface="Times New Roman" panose="02020603050405020304" pitchFamily="18" charset="0"/>
                          </a:rPr>
                          <m:t>𝜸</m:t>
                        </m:r>
                      </m:sub>
                    </m:sSub>
                    <m:r>
                      <a:rPr lang="en-US" altLang="zh-CN" sz="2400" b="1"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𝟏</m:t>
                    </m:r>
                  </m:oMath>
                </a14:m>
                <a:r>
                  <a:rPr lang="en-US" altLang="zh-CN" sz="2400" b="1" dirty="0">
                    <a:solidFill>
                      <a:srgbClr val="000000"/>
                    </a:solidFill>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for </a:t>
                </a:r>
                <a14:m>
                  <m:oMath xmlns:m="http://schemas.openxmlformats.org/officeDocument/2006/math">
                    <m:acc>
                      <m:accPr>
                        <m:chr m:val="̅"/>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𝒃</m:t>
                        </m:r>
                      </m:e>
                    </m:acc>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altLang="zh-CN" sz="2400" b="1"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𝒔</m:t>
                        </m:r>
                      </m:e>
                    </m:acc>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𝜸</m:t>
                    </m:r>
                  </m:oMath>
                </a14:m>
                <a:r>
                  <a:rPr lang="en-US" altLang="zh-CN" sz="2400" b="1" dirty="0">
                    <a:latin typeface="Times New Roman" panose="02020603050405020304" pitchFamily="18" charset="0"/>
                    <a:cs typeface="Times New Roman" panose="02020603050405020304" pitchFamily="18" charset="0"/>
                  </a:rPr>
                  <a:t> in SM </a:t>
                </a:r>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EBB1074D-66A9-C067-3AE0-FFD3A8FB92B2}"/>
                  </a:ext>
                </a:extLst>
              </p:cNvPr>
              <p:cNvSpPr txBox="1">
                <a:spLocks noRot="1" noChangeAspect="1" noMove="1" noResize="1" noEditPoints="1" noAdjustHandles="1" noChangeArrowheads="1" noChangeShapeType="1" noTextEdit="1"/>
              </p:cNvSpPr>
              <p:nvPr/>
            </p:nvSpPr>
            <p:spPr>
              <a:xfrm>
                <a:off x="4863572" y="4172534"/>
                <a:ext cx="6180667" cy="491609"/>
              </a:xfrm>
              <a:prstGeom prst="rect">
                <a:avLst/>
              </a:prstGeom>
              <a:blipFill>
                <a:blip r:embed="rId5"/>
                <a:stretch>
                  <a:fillRect l="-411" t="-10000" b="-20000"/>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423C6334-61AC-5FE3-14F5-508BC62E4689}"/>
              </a:ext>
            </a:extLst>
          </p:cNvPr>
          <p:cNvSpPr txBox="1"/>
          <p:nvPr/>
        </p:nvSpPr>
        <p:spPr>
          <a:xfrm>
            <a:off x="1" y="6369636"/>
            <a:ext cx="6700839" cy="307777"/>
          </a:xfrm>
          <a:prstGeom prst="rect">
            <a:avLst/>
          </a:prstGeom>
          <a:noFill/>
        </p:spPr>
        <p:txBody>
          <a:bodyPr wrap="square">
            <a:spAutoFit/>
          </a:bodyPr>
          <a:lstStyle/>
          <a:p>
            <a:r>
              <a:rPr lang="en-US" altLang="zh-CN" sz="1400" b="1" dirty="0">
                <a:latin typeface="Times New Roman" panose="02020603050405020304" pitchFamily="18" charset="0"/>
                <a:cs typeface="Times New Roman" panose="02020603050405020304" pitchFamily="18" charset="0"/>
              </a:rPr>
              <a:t>[1] R. </a:t>
            </a:r>
            <a:r>
              <a:rPr lang="en-US" altLang="zh-CN" sz="1400" b="1" dirty="0" err="1">
                <a:latin typeface="Times New Roman" panose="02020603050405020304" pitchFamily="18" charset="0"/>
                <a:cs typeface="Times New Roman" panose="02020603050405020304" pitchFamily="18" charset="0"/>
              </a:rPr>
              <a:t>Aaij</a:t>
            </a:r>
            <a:r>
              <a:rPr lang="en-US" altLang="zh-CN" sz="1400" b="1" dirty="0">
                <a:latin typeface="Times New Roman" panose="02020603050405020304" pitchFamily="18" charset="0"/>
                <a:cs typeface="Times New Roman" panose="02020603050405020304" pitchFamily="18" charset="0"/>
              </a:rPr>
              <a:t> </a:t>
            </a:r>
            <a:r>
              <a:rPr lang="en-US" altLang="zh-CN" sz="1400" b="1" i="1" dirty="0">
                <a:latin typeface="Times New Roman" panose="02020603050405020304" pitchFamily="18" charset="0"/>
                <a:cs typeface="Times New Roman" panose="02020603050405020304" pitchFamily="18" charset="0"/>
              </a:rPr>
              <a:t>et al</a:t>
            </a:r>
            <a:r>
              <a:rPr lang="en-US" altLang="zh-CN" sz="1400" b="1" dirty="0">
                <a:latin typeface="Times New Roman" panose="02020603050405020304" pitchFamily="18" charset="0"/>
                <a:cs typeface="Times New Roman" panose="02020603050405020304" pitchFamily="18" charset="0"/>
              </a:rPr>
              <a:t>. (</a:t>
            </a:r>
            <a:r>
              <a:rPr lang="en-US" altLang="zh-CN" sz="1400" b="1" dirty="0" err="1">
                <a:latin typeface="Times New Roman" panose="02020603050405020304" pitchFamily="18" charset="0"/>
                <a:cs typeface="Times New Roman" panose="02020603050405020304" pitchFamily="18" charset="0"/>
              </a:rPr>
              <a:t>LHCb</a:t>
            </a:r>
            <a:r>
              <a:rPr lang="en-US" altLang="zh-CN" sz="1400" b="1" dirty="0">
                <a:latin typeface="Times New Roman" panose="02020603050405020304" pitchFamily="18" charset="0"/>
                <a:cs typeface="Times New Roman" panose="02020603050405020304" pitchFamily="18" charset="0"/>
              </a:rPr>
              <a:t> Collaboration), Phys. Rev. Lett. 112, 161801 (2014).</a:t>
            </a:r>
          </a:p>
        </p:txBody>
      </p:sp>
      <p:cxnSp>
        <p:nvCxnSpPr>
          <p:cNvPr id="15" name="直线箭头连接符 14">
            <a:extLst>
              <a:ext uri="{FF2B5EF4-FFF2-40B4-BE49-F238E27FC236}">
                <a16:creationId xmlns:a16="http://schemas.microsoft.com/office/drawing/2014/main" id="{1141F16F-2BAD-A3F7-8D42-41B375032A8F}"/>
              </a:ext>
            </a:extLst>
          </p:cNvPr>
          <p:cNvCxnSpPr>
            <a:cxnSpLocks/>
          </p:cNvCxnSpPr>
          <p:nvPr/>
        </p:nvCxnSpPr>
        <p:spPr>
          <a:xfrm flipH="1" flipV="1">
            <a:off x="1362905" y="3727929"/>
            <a:ext cx="287867" cy="618575"/>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9" name="左大括号 18">
            <a:extLst>
              <a:ext uri="{FF2B5EF4-FFF2-40B4-BE49-F238E27FC236}">
                <a16:creationId xmlns:a16="http://schemas.microsoft.com/office/drawing/2014/main" id="{38E10BFA-CE69-C176-F7E8-51CE91B33895}"/>
              </a:ext>
            </a:extLst>
          </p:cNvPr>
          <p:cNvSpPr/>
          <p:nvPr/>
        </p:nvSpPr>
        <p:spPr>
          <a:xfrm>
            <a:off x="4524905" y="4408481"/>
            <a:ext cx="338667" cy="1329252"/>
          </a:xfrm>
          <a:prstGeom prst="leftBrace">
            <a:avLst/>
          </a:prstGeom>
          <a:ln w="28575">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a:p>
        </p:txBody>
      </p:sp>
      <p:cxnSp>
        <p:nvCxnSpPr>
          <p:cNvPr id="22" name="直线箭头连接符 21">
            <a:extLst>
              <a:ext uri="{FF2B5EF4-FFF2-40B4-BE49-F238E27FC236}">
                <a16:creationId xmlns:a16="http://schemas.microsoft.com/office/drawing/2014/main" id="{1813C69E-9FC0-9A37-85CC-65510043A09B}"/>
              </a:ext>
            </a:extLst>
          </p:cNvPr>
          <p:cNvCxnSpPr>
            <a:cxnSpLocks/>
          </p:cNvCxnSpPr>
          <p:nvPr/>
        </p:nvCxnSpPr>
        <p:spPr>
          <a:xfrm flipH="1">
            <a:off x="3350420" y="4679639"/>
            <a:ext cx="882386"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A261EF3F-904E-B9D0-0A47-9363846858C0}"/>
              </a:ext>
            </a:extLst>
          </p:cNvPr>
          <p:cNvSpPr txBox="1"/>
          <p:nvPr/>
        </p:nvSpPr>
        <p:spPr>
          <a:xfrm>
            <a:off x="9895060" y="225800"/>
            <a:ext cx="2298357"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EPJC </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81,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1068</a:t>
            </a:r>
            <a:r>
              <a:rPr lang="en-US" altLang="zh-CN" sz="1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(2021)</a:t>
            </a:r>
            <a:endParaRPr lang="zh-CN" altLang="en-US" dirty="0"/>
          </a:p>
        </p:txBody>
      </p:sp>
      <mc:AlternateContent xmlns:mc="http://schemas.openxmlformats.org/markup-compatibility/2006" xmlns:a14="http://schemas.microsoft.com/office/drawing/2010/main">
        <mc:Choice Requires="a14">
          <p:graphicFrame>
            <p:nvGraphicFramePr>
              <p:cNvPr id="6" name="表格 21">
                <a:extLst>
                  <a:ext uri="{FF2B5EF4-FFF2-40B4-BE49-F238E27FC236}">
                    <a16:creationId xmlns:a16="http://schemas.microsoft.com/office/drawing/2014/main" id="{FC20563B-2BE6-C8E2-ED05-FB939AFD50A1}"/>
                  </a:ext>
                </a:extLst>
              </p:cNvPr>
              <p:cNvGraphicFramePr>
                <a:graphicFrameLocks noGrp="1"/>
              </p:cNvGraphicFramePr>
              <p:nvPr>
                <p:extLst>
                  <p:ext uri="{D42A27DB-BD31-4B8C-83A1-F6EECF244321}">
                    <p14:modId xmlns:p14="http://schemas.microsoft.com/office/powerpoint/2010/main" val="3113638307"/>
                  </p:ext>
                </p:extLst>
              </p:nvPr>
            </p:nvGraphicFramePr>
            <p:xfrm>
              <a:off x="706853" y="2861175"/>
              <a:ext cx="10481733" cy="661226"/>
            </p:xfrm>
            <a:graphic>
              <a:graphicData uri="http://schemas.openxmlformats.org/drawingml/2006/table">
                <a:tbl>
                  <a:tblPr firstRow="1" bandRow="1">
                    <a:tableStyleId>{5C22544A-7EE6-4342-B048-85BDC9FD1C3A}</a:tableStyleId>
                  </a:tblPr>
                  <a:tblGrid>
                    <a:gridCol w="3890127">
                      <a:extLst>
                        <a:ext uri="{9D8B030D-6E8A-4147-A177-3AD203B41FA5}">
                          <a16:colId xmlns:a16="http://schemas.microsoft.com/office/drawing/2014/main" val="1886721025"/>
                        </a:ext>
                      </a:extLst>
                    </a:gridCol>
                    <a:gridCol w="6591606">
                      <a:extLst>
                        <a:ext uri="{9D8B030D-6E8A-4147-A177-3AD203B41FA5}">
                          <a16:colId xmlns:a16="http://schemas.microsoft.com/office/drawing/2014/main" val="278104680"/>
                        </a:ext>
                      </a:extLst>
                    </a:gridCol>
                  </a:tblGrid>
                  <a:tr h="66107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solidFill>
                                <a:srgbClr val="0432FF"/>
                              </a:solidFill>
                              <a:latin typeface="Times New Roman" panose="02020603050405020304" pitchFamily="18" charset="0"/>
                              <a:cs typeface="Times New Roman" panose="02020603050405020304" pitchFamily="18" charset="0"/>
                            </a:rPr>
                            <a:t>Prediction</a:t>
                          </a:r>
                          <a:endParaRPr lang="zh-CN" altLang="en-US" sz="2400" b="1" dirty="0">
                            <a:solidFill>
                              <a:srgbClr val="0432FF"/>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altLang="zh-CN" sz="2400" b="1" i="1" smtClean="0">
                                        <a:solidFill>
                                          <a:schemeClr val="tx1"/>
                                        </a:solidFill>
                                        <a:latin typeface="Cambria Math" panose="02040503050406030204" pitchFamily="18" charset="0"/>
                                        <a:cs typeface="Times New Roman" panose="02020603050405020304" pitchFamily="18" charset="0"/>
                                      </a:rPr>
                                    </m:ctrlPr>
                                  </m:sSubSupPr>
                                  <m:e>
                                    <m:r>
                                      <a:rPr lang="en-US" altLang="zh-CN" sz="2400" b="1" i="1" smtClean="0">
                                        <a:solidFill>
                                          <a:schemeClr val="tx1"/>
                                        </a:solidFill>
                                        <a:latin typeface="Cambria Math" panose="02040503050406030204" pitchFamily="18" charset="0"/>
                                        <a:cs typeface="Times New Roman" panose="02020603050405020304" pitchFamily="18" charset="0"/>
                                      </a:rPr>
                                      <m:t>𝑨</m:t>
                                    </m:r>
                                  </m:e>
                                  <m:sub>
                                    <m:r>
                                      <a:rPr lang="en-US" altLang="zh-CN" sz="2400" b="1" i="0" smtClean="0">
                                        <a:solidFill>
                                          <a:schemeClr val="tx1"/>
                                        </a:solidFill>
                                        <a:latin typeface="Cambria Math" panose="02040503050406030204" pitchFamily="18" charset="0"/>
                                        <a:cs typeface="Times New Roman" panose="02020603050405020304" pitchFamily="18" charset="0"/>
                                      </a:rPr>
                                      <m:t>𝐔𝐃</m:t>
                                    </m:r>
                                  </m:sub>
                                  <m:sup>
                                    <m:r>
                                      <a:rPr lang="en-US" altLang="zh-CN" sz="2400" b="1" i="1" smtClean="0">
                                        <a:solidFill>
                                          <a:schemeClr val="tx1"/>
                                        </a:solidFill>
                                        <a:latin typeface="Cambria Math" panose="02040503050406030204" pitchFamily="18" charset="0"/>
                                        <a:cs typeface="Times New Roman" panose="02020603050405020304" pitchFamily="18" charset="0"/>
                                      </a:rPr>
                                      <m:t>′</m:t>
                                    </m:r>
                                  </m:sup>
                                </m:sSubSup>
                                <m:r>
                                  <a:rPr lang="en-US" altLang="zh-CN"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altLang="zh-CN"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𝟗</m:t>
                                    </m:r>
                                    <m:r>
                                      <a:rPr lang="en-US" altLang="zh-CN"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r>
                                      <a:rPr lang="en-US" altLang="zh-CN"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𝟐</m:t>
                                    </m:r>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𝟑</m:t>
                                    </m:r>
                                  </m:e>
                                </m:d>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𝟏</m:t>
                                </m:r>
                                <m:sSup>
                                  <m:sSupPr>
                                    <m:ctrlP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𝟎</m:t>
                                    </m:r>
                                  </m:e>
                                  <m:sup>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smtClean="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𝟐</m:t>
                                    </m:r>
                                  </m:sup>
                                </m:sSup>
                              </m:oMath>
                            </m:oMathPara>
                          </a14:m>
                          <a:endParaRPr lang="zh-CN" altLang="en-US"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989458"/>
                      </a:ext>
                    </a:extLst>
                  </a:tr>
                </a:tbl>
              </a:graphicData>
            </a:graphic>
          </p:graphicFrame>
        </mc:Choice>
        <mc:Fallback xmlns="">
          <p:graphicFrame>
            <p:nvGraphicFramePr>
              <p:cNvPr id="6" name="表格 21">
                <a:extLst>
                  <a:ext uri="{FF2B5EF4-FFF2-40B4-BE49-F238E27FC236}">
                    <a16:creationId xmlns:a16="http://schemas.microsoft.com/office/drawing/2014/main" id="{FC20563B-2BE6-C8E2-ED05-FB939AFD50A1}"/>
                  </a:ext>
                </a:extLst>
              </p:cNvPr>
              <p:cNvGraphicFramePr>
                <a:graphicFrameLocks noGrp="1"/>
              </p:cNvGraphicFramePr>
              <p:nvPr>
                <p:extLst>
                  <p:ext uri="{D42A27DB-BD31-4B8C-83A1-F6EECF244321}">
                    <p14:modId xmlns:p14="http://schemas.microsoft.com/office/powerpoint/2010/main" val="3113638307"/>
                  </p:ext>
                </p:extLst>
              </p:nvPr>
            </p:nvGraphicFramePr>
            <p:xfrm>
              <a:off x="706853" y="2861175"/>
              <a:ext cx="10481733" cy="661226"/>
            </p:xfrm>
            <a:graphic>
              <a:graphicData uri="http://schemas.openxmlformats.org/drawingml/2006/table">
                <a:tbl>
                  <a:tblPr firstRow="1" bandRow="1">
                    <a:tableStyleId>{5C22544A-7EE6-4342-B048-85BDC9FD1C3A}</a:tableStyleId>
                  </a:tblPr>
                  <a:tblGrid>
                    <a:gridCol w="3890127">
                      <a:extLst>
                        <a:ext uri="{9D8B030D-6E8A-4147-A177-3AD203B41FA5}">
                          <a16:colId xmlns:a16="http://schemas.microsoft.com/office/drawing/2014/main" val="1886721025"/>
                        </a:ext>
                      </a:extLst>
                    </a:gridCol>
                    <a:gridCol w="6591606">
                      <a:extLst>
                        <a:ext uri="{9D8B030D-6E8A-4147-A177-3AD203B41FA5}">
                          <a16:colId xmlns:a16="http://schemas.microsoft.com/office/drawing/2014/main" val="278104680"/>
                        </a:ext>
                      </a:extLst>
                    </a:gridCol>
                  </a:tblGrid>
                  <a:tr h="661226">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2400" b="1" dirty="0">
                              <a:solidFill>
                                <a:srgbClr val="0432FF"/>
                              </a:solidFill>
                              <a:latin typeface="Times New Roman" panose="02020603050405020304" pitchFamily="18" charset="0"/>
                              <a:cs typeface="Times New Roman" panose="02020603050405020304" pitchFamily="18" charset="0"/>
                            </a:rPr>
                            <a:t>Prediction</a:t>
                          </a:r>
                          <a:endParaRPr lang="zh-CN" altLang="en-US" sz="2400" b="1" dirty="0">
                            <a:solidFill>
                              <a:srgbClr val="0432FF"/>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59152" t="-1887" r="-193" b="-7547"/>
                          </a:stretch>
                        </a:blipFill>
                      </a:tcPr>
                    </a:tc>
                    <a:extLst>
                      <a:ext uri="{0D108BD9-81ED-4DB2-BD59-A6C34878D82A}">
                        <a16:rowId xmlns:a16="http://schemas.microsoft.com/office/drawing/2014/main" val="1182989458"/>
                      </a:ext>
                    </a:extLst>
                  </a:tr>
                </a:tbl>
              </a:graphicData>
            </a:graphic>
          </p:graphicFrame>
        </mc:Fallback>
      </mc:AlternateContent>
    </p:spTree>
    <p:extLst>
      <p:ext uri="{BB962C8B-B14F-4D97-AF65-F5344CB8AC3E}">
        <p14:creationId xmlns:p14="http://schemas.microsoft.com/office/powerpoint/2010/main" val="123641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9854E5E-1668-91F9-F7A0-9951AB9DB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7987"/>
            <a:ext cx="12192000" cy="5513675"/>
          </a:xfrm>
          <a:prstGeom prst="rect">
            <a:avLst/>
          </a:prstGeom>
        </p:spPr>
      </p:pic>
      <p:sp>
        <p:nvSpPr>
          <p:cNvPr id="4" name="Content Placeholder 2">
            <a:extLst>
              <a:ext uri="{FF2B5EF4-FFF2-40B4-BE49-F238E27FC236}">
                <a16:creationId xmlns:a16="http://schemas.microsoft.com/office/drawing/2014/main" id="{558DFAF8-7C48-626A-A740-734C5A2B0855}"/>
              </a:ext>
            </a:extLst>
          </p:cNvPr>
          <p:cNvSpPr>
            <a:spLocks noGrp="1"/>
          </p:cNvSpPr>
          <p:nvPr/>
        </p:nvSpPr>
        <p:spPr>
          <a:xfrm>
            <a:off x="-90381" y="4873365"/>
            <a:ext cx="12282381" cy="1984635"/>
          </a:xfrm>
          <a:prstGeom prst="rect">
            <a:avLst/>
          </a:prstGeom>
          <a:solidFill>
            <a:srgbClr val="FFFF00"/>
          </a:solidFill>
          <a:ln>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Ø"/>
            </a:pPr>
            <a:r>
              <a:rPr lang="en-US" altLang="zh-CN" sz="2400" b="1" dirty="0">
                <a:latin typeface="Times New Roman" panose="02020603050405020304" pitchFamily="18" charset="0"/>
                <a:ea typeface="华文楷体"/>
                <a:cs typeface="Times New Roman" panose="02020603050405020304" pitchFamily="18" charset="0"/>
              </a:rPr>
              <a:t>Peaking luminosity: </a:t>
            </a: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&gt; 0.5</a:t>
            </a: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10</a:t>
            </a:r>
            <a:r>
              <a:rPr lang="en-US" altLang="zh-CN" sz="2400" b="1" baseline="30000" dirty="0">
                <a:solidFill>
                  <a:srgbClr val="FF0000"/>
                </a:solidFill>
                <a:latin typeface="Times New Roman" panose="02020603050405020304" pitchFamily="18" charset="0"/>
                <a:ea typeface="华文楷体"/>
                <a:cs typeface="Times New Roman" panose="02020603050405020304" pitchFamily="18" charset="0"/>
              </a:rPr>
              <a:t>35 </a:t>
            </a:r>
            <a:r>
              <a:rPr lang="en-US" altLang="zh-CN" sz="2400" b="1" dirty="0">
                <a:latin typeface="Times New Roman" panose="02020603050405020304" pitchFamily="18" charset="0"/>
                <a:ea typeface="华文楷体"/>
                <a:cs typeface="Times New Roman" panose="02020603050405020304" pitchFamily="18" charset="0"/>
              </a:rPr>
              <a:t>cm</a:t>
            </a:r>
            <a:r>
              <a:rPr lang="en-US" altLang="zh-CN" sz="2400" b="1" baseline="30000" dirty="0">
                <a:latin typeface="Times New Roman" panose="02020603050405020304" pitchFamily="18" charset="0"/>
                <a:ea typeface="华文楷体"/>
                <a:cs typeface="Times New Roman" panose="02020603050405020304" pitchFamily="18" charset="0"/>
              </a:rPr>
              <a:t>-2</a:t>
            </a:r>
            <a:r>
              <a:rPr lang="en-US" altLang="zh-CN" sz="2400" b="1" dirty="0">
                <a:latin typeface="Times New Roman" panose="02020603050405020304" pitchFamily="18" charset="0"/>
                <a:ea typeface="华文楷体"/>
                <a:cs typeface="Times New Roman" panose="02020603050405020304" pitchFamily="18" charset="0"/>
              </a:rPr>
              <a:t> s</a:t>
            </a:r>
            <a:r>
              <a:rPr lang="en-US" altLang="zh-CN" sz="2400" b="1" baseline="30000" dirty="0">
                <a:latin typeface="Times New Roman" panose="02020603050405020304" pitchFamily="18" charset="0"/>
                <a:ea typeface="华文楷体"/>
                <a:cs typeface="Times New Roman" panose="02020603050405020304" pitchFamily="18" charset="0"/>
              </a:rPr>
              <a:t>-1</a:t>
            </a:r>
            <a:r>
              <a:rPr lang="en-US" altLang="zh-CN" sz="2400" b="1" dirty="0">
                <a:latin typeface="Times New Roman" panose="02020603050405020304" pitchFamily="18" charset="0"/>
                <a:ea typeface="华文楷体"/>
                <a:cs typeface="Times New Roman" panose="02020603050405020304" pitchFamily="18" charset="0"/>
              </a:rPr>
              <a:t> @ </a:t>
            </a: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4 GeV</a:t>
            </a:r>
          </a:p>
          <a:p>
            <a:pPr>
              <a:lnSpc>
                <a:spcPct val="110000"/>
              </a:lnSpc>
              <a:buFont typeface="Wingdings" panose="05000000000000000000" pitchFamily="2" charset="2"/>
              <a:buChar char="Ø"/>
            </a:pP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Potential </a:t>
            </a:r>
            <a:r>
              <a:rPr lang="en-US" altLang="zh-CN" sz="2400" b="1" dirty="0">
                <a:latin typeface="Times New Roman" panose="02020603050405020304" pitchFamily="18" charset="0"/>
                <a:ea typeface="华文楷体"/>
                <a:cs typeface="Times New Roman" panose="02020603050405020304" pitchFamily="18" charset="0"/>
              </a:rPr>
              <a:t>to increase luminosity &amp; realize beam polarization</a:t>
            </a:r>
          </a:p>
          <a:p>
            <a:pPr>
              <a:lnSpc>
                <a:spcPct val="110000"/>
              </a:lnSpc>
              <a:buFont typeface="Wingdings" panose="05000000000000000000" pitchFamily="2" charset="2"/>
              <a:buChar char="Ø"/>
            </a:pPr>
            <a:r>
              <a:rPr lang="en-US" altLang="zh-CN" sz="2400" b="1" dirty="0">
                <a:latin typeface="Times New Roman" panose="02020603050405020304" pitchFamily="18" charset="0"/>
                <a:ea typeface="华文楷体"/>
                <a:cs typeface="Times New Roman" panose="02020603050405020304" pitchFamily="18" charset="0"/>
              </a:rPr>
              <a:t>Total cost: </a:t>
            </a: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5.5B</a:t>
            </a:r>
            <a:r>
              <a:rPr lang="zh-CN" altLang="en-US" sz="2400" b="1" dirty="0">
                <a:solidFill>
                  <a:srgbClr val="FF0000"/>
                </a:solidFill>
                <a:latin typeface="Times New Roman" panose="02020603050405020304" pitchFamily="18" charset="0"/>
                <a:ea typeface="华文楷体"/>
                <a:cs typeface="Times New Roman" panose="02020603050405020304" pitchFamily="18" charset="0"/>
              </a:rPr>
              <a:t> </a:t>
            </a: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RMB</a:t>
            </a:r>
          </a:p>
        </p:txBody>
      </p:sp>
      <p:sp>
        <p:nvSpPr>
          <p:cNvPr id="2" name="灯片编号占位符 1">
            <a:extLst>
              <a:ext uri="{FF2B5EF4-FFF2-40B4-BE49-F238E27FC236}">
                <a16:creationId xmlns:a16="http://schemas.microsoft.com/office/drawing/2014/main" id="{4D7F7422-8719-E247-E5A6-AE3D66A40E58}"/>
              </a:ext>
            </a:extLst>
          </p:cNvPr>
          <p:cNvSpPr>
            <a:spLocks noGrp="1"/>
          </p:cNvSpPr>
          <p:nvPr>
            <p:ph type="sldNum" sz="quarter" idx="12"/>
          </p:nvPr>
        </p:nvSpPr>
        <p:spPr>
          <a:xfrm>
            <a:off x="9959743" y="6492875"/>
            <a:ext cx="2057400" cy="365125"/>
          </a:xfrm>
        </p:spPr>
        <p:txBody>
          <a:bodyPr/>
          <a:lstStyle/>
          <a:p>
            <a:fld id="{EE9F59AE-630A-460B-A6BC-38F7F70D14DE}" type="slidenum">
              <a:rPr lang="zh-CN" altLang="en-US" smtClean="0"/>
              <a:t>3</a:t>
            </a:fld>
            <a:endParaRPr lang="zh-CN" altLang="en-US" dirty="0"/>
          </a:p>
        </p:txBody>
      </p:sp>
      <p:cxnSp>
        <p:nvCxnSpPr>
          <p:cNvPr id="7" name="直接箭头连接符 6">
            <a:extLst>
              <a:ext uri="{FF2B5EF4-FFF2-40B4-BE49-F238E27FC236}">
                <a16:creationId xmlns:a16="http://schemas.microsoft.com/office/drawing/2014/main" id="{FFC9B2D9-B84A-F240-E5FB-219E8D819A63}"/>
              </a:ext>
            </a:extLst>
          </p:cNvPr>
          <p:cNvCxnSpPr/>
          <p:nvPr/>
        </p:nvCxnSpPr>
        <p:spPr bwMode="auto">
          <a:xfrm flipH="1">
            <a:off x="7367727" y="3266891"/>
            <a:ext cx="587311" cy="311744"/>
          </a:xfrm>
          <a:prstGeom prst="straightConnector1">
            <a:avLst/>
          </a:prstGeom>
          <a:solidFill>
            <a:schemeClr val="accent1"/>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标题 1">
            <a:extLst>
              <a:ext uri="{FF2B5EF4-FFF2-40B4-BE49-F238E27FC236}">
                <a16:creationId xmlns:a16="http://schemas.microsoft.com/office/drawing/2014/main" id="{C5A1F7AA-B244-176F-B27E-D8166A5BE94E}"/>
              </a:ext>
            </a:extLst>
          </p:cNvPr>
          <p:cNvSpPr txBox="1">
            <a:spLocks/>
          </p:cNvSpPr>
          <p:nvPr/>
        </p:nvSpPr>
        <p:spPr>
          <a:xfrm>
            <a:off x="92409" y="68862"/>
            <a:ext cx="10563891" cy="6453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a:t>
            </a: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uper </a:t>
            </a:r>
            <a:r>
              <a:rPr lang="en-US" altLang="zh-CN" sz="3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T</a:t>
            </a: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au-</a:t>
            </a:r>
            <a:r>
              <a:rPr lang="en-US" altLang="zh-CN" sz="3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C</a:t>
            </a: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harm </a:t>
            </a:r>
            <a:r>
              <a:rPr lang="en-US" altLang="zh-CN" sz="3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F</a:t>
            </a: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acility (</a:t>
            </a:r>
            <a:r>
              <a:rPr lang="en-US" altLang="zh-CN" sz="3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STCF</a:t>
            </a: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 in China </a:t>
            </a:r>
            <a:endParaRPr lang="zh-CN" altLang="en-US" sz="3600" b="1"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E0FA77D1-8E58-E213-E162-CE5FD72FE9CA}"/>
              </a:ext>
            </a:extLst>
          </p:cNvPr>
          <p:cNvPicPr>
            <a:picLocks noChangeAspect="1"/>
          </p:cNvPicPr>
          <p:nvPr/>
        </p:nvPicPr>
        <p:blipFill>
          <a:blip r:embed="rId4"/>
          <a:stretch>
            <a:fillRect/>
          </a:stretch>
        </p:blipFill>
        <p:spPr>
          <a:xfrm>
            <a:off x="7935296" y="967218"/>
            <a:ext cx="4256705" cy="3288445"/>
          </a:xfrm>
          <a:prstGeom prst="rect">
            <a:avLst/>
          </a:prstGeom>
        </p:spPr>
      </p:pic>
      <p:cxnSp>
        <p:nvCxnSpPr>
          <p:cNvPr id="6" name="直接箭头连接符 8">
            <a:extLst>
              <a:ext uri="{FF2B5EF4-FFF2-40B4-BE49-F238E27FC236}">
                <a16:creationId xmlns:a16="http://schemas.microsoft.com/office/drawing/2014/main" id="{3D680798-CD51-B141-C9BB-83122796E60E}"/>
              </a:ext>
            </a:extLst>
          </p:cNvPr>
          <p:cNvCxnSpPr>
            <a:cxnSpLocks/>
          </p:cNvCxnSpPr>
          <p:nvPr/>
        </p:nvCxnSpPr>
        <p:spPr bwMode="auto">
          <a:xfrm flipV="1">
            <a:off x="2861343" y="3334707"/>
            <a:ext cx="845855" cy="300527"/>
          </a:xfrm>
          <a:prstGeom prst="straightConnector1">
            <a:avLst/>
          </a:prstGeom>
          <a:solidFill>
            <a:schemeClr val="accent1"/>
          </a:solidFill>
          <a:ln w="349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a:extLst>
              <a:ext uri="{FF2B5EF4-FFF2-40B4-BE49-F238E27FC236}">
                <a16:creationId xmlns:a16="http://schemas.microsoft.com/office/drawing/2014/main" id="{49EE3270-464D-618F-7C1F-6B334ACE7CA1}"/>
              </a:ext>
            </a:extLst>
          </p:cNvPr>
          <p:cNvSpPr/>
          <p:nvPr/>
        </p:nvSpPr>
        <p:spPr bwMode="auto">
          <a:xfrm>
            <a:off x="1268525" y="3468347"/>
            <a:ext cx="1591404" cy="379805"/>
          </a:xfrm>
          <a:prstGeom prst="rect">
            <a:avLst/>
          </a:prstGeom>
          <a:solidFill>
            <a:srgbClr val="FFFF00"/>
          </a:solidFill>
          <a:ln w="412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r>
              <a:rPr lang="en-US" altLang="zh-CN" sz="2000" b="1" dirty="0" err="1">
                <a:latin typeface="Times New Roman" panose="02020603050405020304" pitchFamily="18" charset="0"/>
                <a:ea typeface="华文楷体" panose="02010600040101010101" pitchFamily="2" charset="-122"/>
                <a:cs typeface="Times New Roman" panose="02020603050405020304" pitchFamily="18" charset="0"/>
              </a:rPr>
              <a:t>Linac</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 400m</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a:extLst>
              <a:ext uri="{FF2B5EF4-FFF2-40B4-BE49-F238E27FC236}">
                <a16:creationId xmlns:a16="http://schemas.microsoft.com/office/drawing/2014/main" id="{3E4D4302-A200-60E7-D70C-FA83CFCA00CC}"/>
              </a:ext>
            </a:extLst>
          </p:cNvPr>
          <p:cNvSpPr/>
          <p:nvPr/>
        </p:nvSpPr>
        <p:spPr bwMode="auto">
          <a:xfrm>
            <a:off x="4988145" y="1895957"/>
            <a:ext cx="2363259" cy="387947"/>
          </a:xfrm>
          <a:prstGeom prst="rect">
            <a:avLst/>
          </a:prstGeom>
          <a:solidFill>
            <a:srgbClr val="FFFF00"/>
          </a:solidFill>
          <a:ln w="412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Storage</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ring:</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800m</a:t>
            </a:r>
            <a:endParaRPr lang="zh-CN" altLang="en-US" sz="2400" b="1"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14" name="直接箭头连接符 8">
            <a:extLst>
              <a:ext uri="{FF2B5EF4-FFF2-40B4-BE49-F238E27FC236}">
                <a16:creationId xmlns:a16="http://schemas.microsoft.com/office/drawing/2014/main" id="{851C1097-6CF9-0613-3378-AF4590879A31}"/>
              </a:ext>
            </a:extLst>
          </p:cNvPr>
          <p:cNvCxnSpPr>
            <a:cxnSpLocks/>
          </p:cNvCxnSpPr>
          <p:nvPr/>
        </p:nvCxnSpPr>
        <p:spPr bwMode="auto">
          <a:xfrm flipH="1">
            <a:off x="6578743" y="2342439"/>
            <a:ext cx="204652" cy="666655"/>
          </a:xfrm>
          <a:prstGeom prst="straightConnector1">
            <a:avLst/>
          </a:prstGeom>
          <a:solidFill>
            <a:schemeClr val="accent1"/>
          </a:solidFill>
          <a:ln w="349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63B55395-18A0-D1A1-7FB4-59B806CCCE5F}"/>
                  </a:ext>
                </a:extLst>
              </p:cNvPr>
              <p:cNvSpPr txBox="1"/>
              <p:nvPr/>
            </p:nvSpPr>
            <p:spPr>
              <a:xfrm>
                <a:off x="1543363" y="1911552"/>
                <a:ext cx="2158251" cy="400110"/>
              </a:xfrm>
              <a:prstGeom prst="rect">
                <a:avLst/>
              </a:prstGeom>
              <a:solidFill>
                <a:srgbClr val="FFFF00"/>
              </a:solidFill>
            </p:spPr>
            <p:txBody>
              <a:bodyPr wrap="square">
                <a:spAutoFit/>
              </a:bodyPr>
              <a:lstStyle/>
              <a:p>
                <a14:m>
                  <m:oMath xmlns:m="http://schemas.openxmlformats.org/officeDocument/2006/math">
                    <m:sSup>
                      <m:sSupPr>
                        <m:ctrlPr>
                          <a:rPr lang="en-US" altLang="zh-CN" sz="2000" b="1" i="1">
                            <a:latin typeface="Cambria Math" panose="02040503050406030204" pitchFamily="18" charset="0"/>
                            <a:cs typeface="Times New Roman" panose="02020603050405020304" pitchFamily="18" charset="0"/>
                          </a:rPr>
                        </m:ctrlPr>
                      </m:sSupPr>
                      <m:e>
                        <m:r>
                          <a:rPr lang="en-US" altLang="zh-CN" sz="2000" b="1" i="1">
                            <a:latin typeface="Cambria Math" panose="02040503050406030204" pitchFamily="18" charset="0"/>
                            <a:cs typeface="Times New Roman" panose="02020603050405020304" pitchFamily="18" charset="0"/>
                          </a:rPr>
                          <m:t>𝒆</m:t>
                        </m:r>
                      </m:e>
                      <m:sup>
                        <m:r>
                          <a:rPr lang="en-US" altLang="zh-CN" sz="2000" b="1" i="1">
                            <a:latin typeface="Cambria Math" panose="02040503050406030204" pitchFamily="18" charset="0"/>
                            <a:cs typeface="Times New Roman" panose="02020603050405020304" pitchFamily="18" charset="0"/>
                          </a:rPr>
                          <m:t>+</m:t>
                        </m:r>
                      </m:sup>
                    </m:sSup>
                    <m:r>
                      <a:rPr lang="en-US" altLang="zh-CN" sz="2000" b="1" i="1">
                        <a:latin typeface="Cambria Math" panose="02040503050406030204" pitchFamily="18" charset="0"/>
                        <a:cs typeface="Times New Roman" panose="02020603050405020304" pitchFamily="18" charset="0"/>
                      </a:rPr>
                      <m:t> </m:t>
                    </m:r>
                  </m:oMath>
                </a14:m>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damping ring</a:t>
                </a:r>
                <a:endParaRPr lang="zh-CN" altLang="en-US" sz="2000" b="1" dirty="0"/>
              </a:p>
            </p:txBody>
          </p:sp>
        </mc:Choice>
        <mc:Fallback xmlns="">
          <p:sp>
            <p:nvSpPr>
              <p:cNvPr id="34" name="文本框 33">
                <a:extLst>
                  <a:ext uri="{FF2B5EF4-FFF2-40B4-BE49-F238E27FC236}">
                    <a16:creationId xmlns:a16="http://schemas.microsoft.com/office/drawing/2014/main" id="{63B55395-18A0-D1A1-7FB4-59B806CCCE5F}"/>
                  </a:ext>
                </a:extLst>
              </p:cNvPr>
              <p:cNvSpPr txBox="1">
                <a:spLocks noRot="1" noChangeAspect="1" noMove="1" noResize="1" noEditPoints="1" noAdjustHandles="1" noChangeArrowheads="1" noChangeShapeType="1" noTextEdit="1"/>
              </p:cNvSpPr>
              <p:nvPr/>
            </p:nvSpPr>
            <p:spPr>
              <a:xfrm>
                <a:off x="1543363" y="1911552"/>
                <a:ext cx="2158251" cy="400110"/>
              </a:xfrm>
              <a:prstGeom prst="rect">
                <a:avLst/>
              </a:prstGeom>
              <a:blipFill>
                <a:blip r:embed="rId5"/>
                <a:stretch>
                  <a:fillRect t="-9375" b="-28125"/>
                </a:stretch>
              </a:blipFill>
            </p:spPr>
            <p:txBody>
              <a:bodyPr/>
              <a:lstStyle/>
              <a:p>
                <a:r>
                  <a:rPr lang="zh-CN" altLang="en-US">
                    <a:noFill/>
                  </a:rPr>
                  <a:t> </a:t>
                </a:r>
              </a:p>
            </p:txBody>
          </p:sp>
        </mc:Fallback>
      </mc:AlternateContent>
      <p:cxnSp>
        <p:nvCxnSpPr>
          <p:cNvPr id="35" name="直接箭头连接符 8">
            <a:extLst>
              <a:ext uri="{FF2B5EF4-FFF2-40B4-BE49-F238E27FC236}">
                <a16:creationId xmlns:a16="http://schemas.microsoft.com/office/drawing/2014/main" id="{D52495DA-DFA2-CB93-8F45-2E2AC2C12AC7}"/>
              </a:ext>
            </a:extLst>
          </p:cNvPr>
          <p:cNvCxnSpPr>
            <a:cxnSpLocks/>
          </p:cNvCxnSpPr>
          <p:nvPr/>
        </p:nvCxnSpPr>
        <p:spPr bwMode="auto">
          <a:xfrm>
            <a:off x="3639015" y="2402201"/>
            <a:ext cx="751765" cy="537745"/>
          </a:xfrm>
          <a:prstGeom prst="straightConnector1">
            <a:avLst/>
          </a:prstGeom>
          <a:solidFill>
            <a:schemeClr val="accent1"/>
          </a:solidFill>
          <a:ln w="349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文本框 48">
            <a:extLst>
              <a:ext uri="{FF2B5EF4-FFF2-40B4-BE49-F238E27FC236}">
                <a16:creationId xmlns:a16="http://schemas.microsoft.com/office/drawing/2014/main" id="{89615EF2-3DCD-7D73-AA45-DE2245894F85}"/>
              </a:ext>
            </a:extLst>
          </p:cNvPr>
          <p:cNvSpPr txBox="1"/>
          <p:nvPr/>
        </p:nvSpPr>
        <p:spPr>
          <a:xfrm>
            <a:off x="-17318" y="959463"/>
            <a:ext cx="4256751" cy="469167"/>
          </a:xfrm>
          <a:prstGeom prst="rect">
            <a:avLst/>
          </a:prstGeom>
          <a:solidFill>
            <a:srgbClr val="FFFF00"/>
          </a:solidFill>
        </p:spPr>
        <p:txBody>
          <a:bodyPr wrap="square">
            <a:spAutoFit/>
          </a:bodyPr>
          <a:lstStyle/>
          <a:p>
            <a:pPr>
              <a:lnSpc>
                <a:spcPct val="110000"/>
              </a:lnSpc>
            </a:pPr>
            <a:r>
              <a:rPr lang="en-US" altLang="zh-CN" sz="2400" b="1" dirty="0">
                <a:latin typeface="Times New Roman" panose="02020603050405020304" pitchFamily="18" charset="0"/>
                <a:ea typeface="华文楷体"/>
                <a:cs typeface="Times New Roman" panose="02020603050405020304" pitchFamily="18" charset="0"/>
              </a:rPr>
              <a:t>Energy range: </a:t>
            </a:r>
            <a:r>
              <a:rPr lang="en-US" altLang="zh-CN" sz="2400" b="1" dirty="0" err="1">
                <a:latin typeface="Times New Roman" panose="02020603050405020304" pitchFamily="18" charset="0"/>
                <a:cs typeface="Times New Roman" panose="02020603050405020304" pitchFamily="18" charset="0"/>
              </a:rPr>
              <a:t>E</a:t>
            </a:r>
            <a:r>
              <a:rPr lang="en-US" altLang="zh-CN" sz="2400" b="1" baseline="-25000" dirty="0" err="1">
                <a:latin typeface="Times New Roman" panose="02020603050405020304" pitchFamily="18" charset="0"/>
                <a:cs typeface="Times New Roman" panose="02020603050405020304" pitchFamily="18" charset="0"/>
              </a:rPr>
              <a:t>cm</a:t>
            </a:r>
            <a:r>
              <a:rPr lang="en-US" altLang="zh-CN" sz="2400" b="1" dirty="0">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 2 - 7 </a:t>
            </a:r>
            <a:r>
              <a:rPr lang="en-US" altLang="zh-CN" sz="2400" b="1" dirty="0">
                <a:latin typeface="Times New Roman" panose="02020603050405020304" pitchFamily="18" charset="0"/>
                <a:ea typeface="华文楷体"/>
                <a:cs typeface="Times New Roman" panose="02020603050405020304" pitchFamily="18" charset="0"/>
              </a:rPr>
              <a:t>GeV</a:t>
            </a:r>
            <a:r>
              <a:rPr lang="en-US" altLang="zh-CN" sz="2400" b="1" dirty="0">
                <a:solidFill>
                  <a:srgbClr val="FF0000"/>
                </a:solidFill>
                <a:latin typeface="Times New Roman" panose="02020603050405020304" pitchFamily="18" charset="0"/>
                <a:ea typeface="华文楷体"/>
                <a:cs typeface="Times New Roman" panose="02020603050405020304" pitchFamily="18" charset="0"/>
              </a:rPr>
              <a:t> </a:t>
            </a:r>
          </a:p>
        </p:txBody>
      </p:sp>
      <p:cxnSp>
        <p:nvCxnSpPr>
          <p:cNvPr id="8" name="直线连接符 7">
            <a:extLst>
              <a:ext uri="{FF2B5EF4-FFF2-40B4-BE49-F238E27FC236}">
                <a16:creationId xmlns:a16="http://schemas.microsoft.com/office/drawing/2014/main" id="{E3D5AAB1-3DD0-B0C6-F2C7-ECA2871FECF1}"/>
              </a:ext>
            </a:extLst>
          </p:cNvPr>
          <p:cNvCxnSpPr>
            <a:cxnSpLocks/>
          </p:cNvCxnSpPr>
          <p:nvPr/>
        </p:nvCxnSpPr>
        <p:spPr>
          <a:xfrm>
            <a:off x="0" y="765623"/>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01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2A2D662-A61C-501D-198A-5CB74FF717A6}"/>
              </a:ext>
            </a:extLst>
          </p:cNvPr>
          <p:cNvSpPr>
            <a:spLocks noGrp="1"/>
          </p:cNvSpPr>
          <p:nvPr>
            <p:ph type="sldNum" sz="quarter" idx="12"/>
          </p:nvPr>
        </p:nvSpPr>
        <p:spPr/>
        <p:txBody>
          <a:bodyPr/>
          <a:lstStyle/>
          <a:p>
            <a:fld id="{D35A8E84-BE06-44FF-A094-CC880EEC59D4}" type="slidenum">
              <a:rPr lang="zh-CN" altLang="en-US" smtClean="0"/>
              <a:t>30</a:t>
            </a:fld>
            <a:endParaRPr lang="zh-CN" altLang="en-US"/>
          </a:p>
        </p:txBody>
      </p:sp>
      <mc:AlternateContent xmlns:mc="http://schemas.openxmlformats.org/markup-compatibility/2006">
        <mc:Choice xmlns:a14="http://schemas.microsoft.com/office/drawing/2010/main" Requires="a14">
          <p:graphicFrame>
            <p:nvGraphicFramePr>
              <p:cNvPr id="4" name="表格 4">
                <a:extLst>
                  <a:ext uri="{FF2B5EF4-FFF2-40B4-BE49-F238E27FC236}">
                    <a16:creationId xmlns:a16="http://schemas.microsoft.com/office/drawing/2014/main" id="{D3E3C883-A0AD-7ED5-F739-3509D83EA94D}"/>
                  </a:ext>
                </a:extLst>
              </p:cNvPr>
              <p:cNvGraphicFramePr>
                <a:graphicFrameLocks noGrp="1"/>
              </p:cNvGraphicFramePr>
              <p:nvPr>
                <p:extLst>
                  <p:ext uri="{D42A27DB-BD31-4B8C-83A1-F6EECF244321}">
                    <p14:modId xmlns:p14="http://schemas.microsoft.com/office/powerpoint/2010/main" val="1854289180"/>
                  </p:ext>
                </p:extLst>
              </p:nvPr>
            </p:nvGraphicFramePr>
            <p:xfrm>
              <a:off x="492554" y="777427"/>
              <a:ext cx="11206892" cy="5573081"/>
            </p:xfrm>
            <a:graphic>
              <a:graphicData uri="http://schemas.openxmlformats.org/drawingml/2006/table">
                <a:tbl>
                  <a:tblPr firstRow="1" bandRow="1">
                    <a:tableStyleId>{5C22544A-7EE6-4342-B048-85BDC9FD1C3A}</a:tableStyleId>
                  </a:tblPr>
                  <a:tblGrid>
                    <a:gridCol w="3807597">
                      <a:extLst>
                        <a:ext uri="{9D8B030D-6E8A-4147-A177-3AD203B41FA5}">
                          <a16:colId xmlns:a16="http://schemas.microsoft.com/office/drawing/2014/main" val="2547186104"/>
                        </a:ext>
                      </a:extLst>
                    </a:gridCol>
                    <a:gridCol w="7399295">
                      <a:extLst>
                        <a:ext uri="{9D8B030D-6E8A-4147-A177-3AD203B41FA5}">
                          <a16:colId xmlns:a16="http://schemas.microsoft.com/office/drawing/2014/main" val="2949913951"/>
                        </a:ext>
                      </a:extLst>
                    </a:gridCol>
                  </a:tblGrid>
                  <a:tr h="370840">
                    <a:tc>
                      <a:txBody>
                        <a:bodyPr/>
                        <a:lstStyle/>
                        <a:p>
                          <a:pPr>
                            <a:lnSpc>
                              <a:spcPct val="120000"/>
                            </a:lnSpc>
                          </a:pPr>
                          <a:r>
                            <a:rPr lang="en-US" altLang="zh-CN" dirty="0">
                              <a:solidFill>
                                <a:srgbClr val="FFFF00"/>
                              </a:solidFill>
                            </a:rPr>
                            <a:t>Source </a:t>
                          </a:r>
                          <a:endParaRPr lang="zh-CN" altLang="en-US" dirty="0">
                            <a:solidFill>
                              <a:srgbClr val="FFFF0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432FF"/>
                        </a:solidFill>
                      </a:tcPr>
                    </a:tc>
                    <a:tc>
                      <a:txBody>
                        <a:bodyPr/>
                        <a:lstStyle/>
                        <a:p>
                          <a:pPr>
                            <a:lnSpc>
                              <a:spcPct val="120000"/>
                            </a:lnSpc>
                          </a:pPr>
                          <a:r>
                            <a:rPr lang="en-US" altLang="zh-CN" dirty="0">
                              <a:solidFill>
                                <a:srgbClr val="FFFF00"/>
                              </a:solidFill>
                            </a:rPr>
                            <a:t>Goals</a:t>
                          </a:r>
                          <a:endParaRPr lang="zh-CN" altLang="en-US" dirty="0">
                            <a:solidFill>
                              <a:srgbClr val="FFFF00"/>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432FF"/>
                        </a:solidFill>
                      </a:tcPr>
                    </a:tc>
                    <a:extLst>
                      <a:ext uri="{0D108BD9-81ED-4DB2-BD59-A6C34878D82A}">
                        <a16:rowId xmlns:a16="http://schemas.microsoft.com/office/drawing/2014/main" val="1642207793"/>
                      </a:ext>
                    </a:extLst>
                  </a:tr>
                  <a:tr h="370840">
                    <a:tc>
                      <a:txBody>
                        <a:bodyPr/>
                        <a:lstStyle/>
                        <a:p>
                          <a:pPr>
                            <a:lnSpc>
                              <a:spcPct val="120000"/>
                            </a:lnSpc>
                          </a:pPr>
                          <a14:m>
                            <m:oMathPara xmlns:m="http://schemas.openxmlformats.org/officeDocument/2006/math">
                              <m:oMathParaPr>
                                <m:jc m:val="left"/>
                              </m:oMathParaPr>
                              <m:oMath xmlns:m="http://schemas.openxmlformats.org/officeDocument/2006/math">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𝜋</m:t>
                                </m:r>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m:t>
                                </m:r>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ℓ</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m:t>
                                </m:r>
                                <m:sSub>
                                  <m:sSub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𝜈</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ℓ</m:t>
                                    </m:r>
                                  </m:sub>
                                </m:sSub>
                              </m:oMath>
                            </m:oMathPara>
                          </a14:m>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LFU test, form factor</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7846302"/>
                      </a:ext>
                    </a:extLst>
                  </a:tr>
                  <a:tr h="370840">
                    <a:tc>
                      <a:txBody>
                        <a:bodyPr/>
                        <a:lstStyle/>
                        <a:p>
                          <a:pPr>
                            <a:lnSpc>
                              <a:spcPct val="120000"/>
                            </a:lnSpc>
                          </a:pP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Multi-body </a:t>
                          </a:r>
                          <a14:m>
                            <m:oMath xmlns:m="http://schemas.openxmlformats.org/officeDocument/2006/math">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oMath>
                          </a14:m>
                          <a:r>
                            <a:rPr lang="en-US" altLang="zh-CN" b="0" dirty="0">
                              <a:solidFill>
                                <a:schemeClr val="tx1"/>
                              </a:solidFill>
                              <a:latin typeface="Times New Roman" panose="02020603050405020304" pitchFamily="18" charset="0"/>
                              <a:cs typeface="Times New Roman" panose="02020603050405020304" pitchFamily="18" charset="0"/>
                            </a:rPr>
                            <a:t> decays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Study CP-violating asymmetries in local </a:t>
                          </a:r>
                          <a:r>
                            <a:rPr lang="en-US" altLang="zh-CN" b="0" dirty="0" err="1">
                              <a:solidFill>
                                <a:schemeClr val="tx1"/>
                              </a:solidFill>
                              <a:latin typeface="Times New Roman" panose="02020603050405020304" pitchFamily="18" charset="0"/>
                              <a:cs typeface="Times New Roman" panose="02020603050405020304" pitchFamily="18" charset="0"/>
                            </a:rPr>
                            <a:t>Dalitz</a:t>
                          </a:r>
                          <a:r>
                            <a:rPr lang="en-US" altLang="zh-CN" b="0" dirty="0">
                              <a:solidFill>
                                <a:schemeClr val="tx1"/>
                              </a:solidFill>
                              <a:latin typeface="Times New Roman" panose="02020603050405020304" pitchFamily="18" charset="0"/>
                              <a:cs typeface="Times New Roman" panose="02020603050405020304" pitchFamily="18" charset="0"/>
                            </a:rPr>
                            <a:t> region</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8231709"/>
                      </a:ext>
                    </a:extLst>
                  </a:tr>
                  <a:tr h="370840">
                    <a:tc>
                      <a:txBody>
                        <a:bodyPr/>
                        <a:lstStyle/>
                        <a:p>
                          <a:pPr>
                            <a:lnSpc>
                              <a:spcPct val="120000"/>
                            </a:lnSpc>
                          </a:pPr>
                          <a14:m>
                            <m:oMath xmlns:m="http://schemas.openxmlformats.org/officeDocument/2006/math">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𝑒</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𝑒</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acc>
                                    <m:accPr>
                                      <m:chr m:val="̅"/>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acc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acc>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oMath>
                          </a14:m>
                          <a:r>
                            <a:rPr lang="en-US" altLang="zh-CN" b="0" dirty="0">
                              <a:solidFill>
                                <a:schemeClr val="tx1"/>
                              </a:solidFill>
                              <a:latin typeface="Times New Roman" panose="02020603050405020304" pitchFamily="18" charset="0"/>
                              <a:cs typeface="Times New Roman" panose="02020603050405020304" pitchFamily="18" charset="0"/>
                            </a:rPr>
                            <a:t> @ 3.773 GeV</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Study </a:t>
                          </a:r>
                          <a14:m>
                            <m:oMath xmlns:m="http://schemas.openxmlformats.org/officeDocument/2006/math">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sup>
                                  <m: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acc>
                                    <m:accPr>
                                      <m:chr m:val="̅"/>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acc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acc>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oMath>
                          </a14:m>
                          <a:r>
                            <a:rPr lang="en-US" altLang="zh-CN" sz="1800" b="0" i="1"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mixing </a:t>
                          </a:r>
                          <a:r>
                            <a:rPr lang="en-US" altLang="zh-CN" sz="1800" b="0" baseline="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and CP violating parameters;</a:t>
                          </a:r>
                        </a:p>
                        <a:p>
                          <a:pPr>
                            <a:lnSpc>
                              <a:spcPct val="120000"/>
                            </a:lnSpc>
                          </a:pPr>
                          <a:r>
                            <a:rPr lang="en-US" altLang="zh-CN" sz="1800" b="0" baseline="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strong-phase difference between CF and DCS amplitudes</a:t>
                          </a:r>
                          <a:endParaRPr lang="zh-CN"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5289201"/>
                      </a:ext>
                    </a:extLst>
                  </a:tr>
                  <a:tr h="370840">
                    <a:tc>
                      <a:txBody>
                        <a:bodyPr/>
                        <a:lstStyle/>
                        <a:p>
                          <a:pPr>
                            <a:lnSpc>
                              <a:spcPct val="120000"/>
                            </a:lnSpc>
                          </a:pPr>
                          <a14:m>
                            <m:oMath xmlns:m="http://schemas.openxmlformats.org/officeDocument/2006/math">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𝑒</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𝑒</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𝛾</m:t>
                              </m:r>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acc>
                                    <m:accPr>
                                      <m:chr m:val="̅"/>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acc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acc>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oMath>
                          </a14:m>
                          <a:r>
                            <a:rPr lang="en-US" altLang="zh-CN" b="0" dirty="0">
                              <a:solidFill>
                                <a:schemeClr val="tx1"/>
                              </a:solidFill>
                              <a:latin typeface="Times New Roman" panose="02020603050405020304" pitchFamily="18" charset="0"/>
                              <a:cs typeface="Times New Roman" panose="02020603050405020304" pitchFamily="18" charset="0"/>
                            </a:rPr>
                            <a:t> @ 4.009 GeV</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Constraints on </a:t>
                          </a:r>
                          <a14:m>
                            <m:oMath xmlns:m="http://schemas.openxmlformats.org/officeDocument/2006/math">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sup>
                                  <m: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acc>
                                    <m:accPr>
                                      <m:chr m:val="̅"/>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acc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acc>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p>
                            </m:oMath>
                          </a14:m>
                          <a:r>
                            <a:rPr lang="en-US" altLang="zh-CN" sz="1800" b="0" i="1"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mixing </a:t>
                          </a:r>
                          <a:r>
                            <a:rPr lang="en-US" altLang="zh-CN" sz="1800" b="0" baseline="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and CP violating parameters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5537320"/>
                      </a:ext>
                    </a:extLst>
                  </a:tr>
                  <a:tr h="370840">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Strong phase of </a:t>
                          </a:r>
                          <a14:m>
                            <m:oMath xmlns:m="http://schemas.openxmlformats.org/officeDocument/2006/math">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oMath>
                          </a14:m>
                          <a:r>
                            <a:rPr lang="en-US" altLang="zh-CN" b="0" dirty="0">
                              <a:solidFill>
                                <a:schemeClr val="tx1"/>
                              </a:solidFill>
                              <a:latin typeface="Times New Roman" panose="02020603050405020304" pitchFamily="18" charset="0"/>
                              <a:cs typeface="Times New Roman" panose="02020603050405020304" pitchFamily="18" charset="0"/>
                            </a:rPr>
                            <a:t> decays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baseline="0" dirty="0">
                              <a:solidFill>
                                <a:schemeClr val="tx1"/>
                              </a:solidFill>
                              <a:latin typeface="Times New Roman" panose="02020603050405020304" pitchFamily="18" charset="0"/>
                              <a:cs typeface="Times New Roman" panose="02020603050405020304" pitchFamily="18" charset="0"/>
                            </a:rPr>
                            <a:t>Important for the precision measurement of CKM unitary triangle angle </a:t>
                          </a:r>
                          <a14:m>
                            <m:oMath xmlns:m="http://schemas.openxmlformats.org/officeDocument/2006/math">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𝛾</m:t>
                              </m:r>
                            </m:oMath>
                          </a14:m>
                          <a:r>
                            <a:rPr lang="en-US" altLang="zh-CN" b="0" dirty="0">
                              <a:solidFill>
                                <a:schemeClr val="tx1"/>
                              </a:solidFill>
                              <a:latin typeface="Times New Roman" panose="02020603050405020304" pitchFamily="18" charset="0"/>
                              <a:cs typeface="Times New Roman" panose="02020603050405020304" pitchFamily="18" charset="0"/>
                            </a:rPr>
                            <a:t>.</a:t>
                          </a:r>
                          <a:r>
                            <a:rPr lang="zh-CN" altLang="en-US" b="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7416151"/>
                      </a:ext>
                    </a:extLst>
                  </a:tr>
                  <a:tr h="370840">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Rare and forbidden decays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Probe new physics beyond the SM</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6965949"/>
                      </a:ext>
                    </a:extLst>
                  </a:tr>
                  <a:tr h="370840">
                    <a:tc>
                      <a:txBody>
                        <a:bodyPr/>
                        <a:lstStyle/>
                        <a:p>
                          <a:pPr>
                            <a:lnSpc>
                              <a:spcPct val="120000"/>
                            </a:lnSpc>
                          </a:pPr>
                          <a14:m>
                            <m:oMath xmlns:m="http://schemas.openxmlformats.org/officeDocument/2006/math">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𝑒</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𝑒</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sSup>
                                <m:s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pPr>
                                <m:e>
                                  <m:acc>
                                    <m:accPr>
                                      <m:chr m:val="̅"/>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accPr>
                                    <m:e>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𝐷</m:t>
                                      </m:r>
                                    </m:e>
                                  </m:acc>
                                </m:e>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m:t>
                              </m:r>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𝜋</m:t>
                              </m:r>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oMath>
                          </a14:m>
                          <a:r>
                            <a:rPr lang="en-US" altLang="zh-CN" b="0" dirty="0">
                              <a:solidFill>
                                <a:schemeClr val="tx1"/>
                              </a:solidFill>
                              <a:latin typeface="Times New Roman" panose="02020603050405020304" pitchFamily="18" charset="0"/>
                              <a:cs typeface="Times New Roman" panose="02020603050405020304" pitchFamily="18" charset="0"/>
                            </a:rPr>
                            <a:t> @4.1 ~ 7.0 GeV </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Study excited charmed meson states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747836"/>
                      </a:ext>
                    </a:extLst>
                  </a:tr>
                  <a:tr h="370840">
                    <a:tc>
                      <a:txBody>
                        <a:bodyPr/>
                        <a:lstStyle/>
                        <a:p>
                          <a:pPr>
                            <a:lnSpc>
                              <a:spcPct val="120000"/>
                            </a:lnSpc>
                          </a:pPr>
                          <a14:m>
                            <m:oMath xmlns:m="http://schemas.openxmlformats.org/officeDocument/2006/math">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Λ</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 </m:t>
                              </m:r>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Ξ</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m:t>
                              </m:r>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Ω</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oMath>
                          </a14:m>
                          <a:r>
                            <a:rPr lang="en-US" altLang="zh-CN" b="0" dirty="0">
                              <a:solidFill>
                                <a:schemeClr val="tx1"/>
                              </a:solidFill>
                              <a:latin typeface="Times New Roman" panose="02020603050405020304" pitchFamily="18" charset="0"/>
                              <a:cs typeface="Times New Roman" panose="02020603050405020304" pitchFamily="18" charset="0"/>
                            </a:rPr>
                            <a:t> non-leptonic</a:t>
                          </a:r>
                          <a:r>
                            <a:rPr lang="en-US" altLang="zh-CN" b="0" baseline="0" dirty="0">
                              <a:solidFill>
                                <a:schemeClr val="tx1"/>
                              </a:solidFill>
                              <a:latin typeface="Times New Roman" panose="02020603050405020304" pitchFamily="18" charset="0"/>
                              <a:cs typeface="Times New Roman" panose="02020603050405020304" pitchFamily="18" charset="0"/>
                            </a:rPr>
                            <a:t> decays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Decay asymmetries with high precision</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110734"/>
                      </a:ext>
                    </a:extLst>
                  </a:tr>
                  <a:tr h="370840">
                    <a:tc>
                      <a:txBody>
                        <a:bodyPr/>
                        <a:lstStyle/>
                        <a:p>
                          <a:pPr>
                            <a:lnSpc>
                              <a:spcPct val="120000"/>
                            </a:lnSpc>
                          </a:pPr>
                          <a14:m>
                            <m:oMath xmlns:m="http://schemas.openxmlformats.org/officeDocument/2006/math">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Λ</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 </m:t>
                              </m:r>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Ξ</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m:t>
                              </m:r>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Ω</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oMath>
                          </a14:m>
                          <a:r>
                            <a:rPr lang="en-US" altLang="zh-CN" b="0" dirty="0">
                              <a:solidFill>
                                <a:schemeClr val="tx1"/>
                              </a:solidFill>
                              <a:latin typeface="Times New Roman" panose="02020603050405020304" pitchFamily="18" charset="0"/>
                              <a:cs typeface="Times New Roman" panose="02020603050405020304" pitchFamily="18" charset="0"/>
                            </a:rPr>
                            <a:t> semi-leptonic</a:t>
                          </a:r>
                          <a:r>
                            <a:rPr lang="en-US" altLang="zh-CN" b="0" baseline="0" dirty="0">
                              <a:solidFill>
                                <a:schemeClr val="tx1"/>
                              </a:solidFill>
                              <a:latin typeface="Times New Roman" panose="02020603050405020304" pitchFamily="18" charset="0"/>
                              <a:cs typeface="Times New Roman" panose="02020603050405020304" pitchFamily="18" charset="0"/>
                            </a:rPr>
                            <a:t> decays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Form factor</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3014824"/>
                      </a:ext>
                    </a:extLst>
                  </a:tr>
                  <a:tr h="370840">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5 ~ 7 GeV</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Study the excited states of </a:t>
                          </a:r>
                          <a14:m>
                            <m:oMath xmlns:m="http://schemas.openxmlformats.org/officeDocument/2006/math">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Λ</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 </m:t>
                              </m:r>
                              <m:sSub>
                                <m:sSubPr>
                                  <m:ctrlP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l-GR"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Σ</m:t>
                                  </m:r>
                                </m:e>
                                <m:sub>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m:t>
                                  </m:r>
                                </m:sub>
                              </m:sSub>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Ξ</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b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 </m:t>
                              </m:r>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Ω</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0</m:t>
                                  </m:r>
                                </m:sup>
                              </m:sSubSup>
                            </m:oMath>
                          </a14:m>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0143813"/>
                      </a:ext>
                    </a:extLst>
                  </a:tr>
                  <a:tr h="370840">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&gt; 7.4 GeV</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Study double charmed baryons, like</a:t>
                          </a:r>
                          <a:r>
                            <a:rPr lang="en-US" altLang="zh-CN" sz="1800" b="0" baseline="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14:m>
                            <m:oMath xmlns:m="http://schemas.openxmlformats.org/officeDocument/2006/math">
                              <m:sSubSup>
                                <m:sSubSupPr>
                                  <m:ctrlP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ctrlPr>
                                </m:sSubSupPr>
                                <m:e>
                                  <m:r>
                                    <m:rPr>
                                      <m:sty m:val="p"/>
                                    </m:rPr>
                                    <a:rPr lang="en-US" altLang="zh-CN" sz="1800" b="0" i="0"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Ξ</m:t>
                                  </m:r>
                                </m:e>
                                <m:sub>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𝑐</m:t>
                                  </m:r>
                                </m:sub>
                                <m:sup>
                                  <m:r>
                                    <a:rPr lang="en-US" altLang="zh-CN" sz="1800" b="0" i="1" smtClean="0">
                                      <a:solidFill>
                                        <a:schemeClr val="tx1"/>
                                      </a:solidFill>
                                      <a:latin typeface="Cambria Math" panose="02040503050406030204" pitchFamily="18" charset="0"/>
                                      <a:ea typeface="SimSun" panose="02010600030101010101" pitchFamily="2" charset="-122"/>
                                      <a:cs typeface="Times New Roman" panose="02020603050405020304" pitchFamily="18" charset="0"/>
                                    </a:rPr>
                                    <m:t>++</m:t>
                                  </m:r>
                                </m:sup>
                              </m:sSubSup>
                            </m:oMath>
                          </a14:m>
                          <a:r>
                            <a:rPr lang="en-US" altLang="zh-CN" b="0" dirty="0">
                              <a:solidFill>
                                <a:schemeClr val="tx1"/>
                              </a:solidFill>
                              <a:latin typeface="Times New Roman" panose="02020603050405020304" pitchFamily="18" charset="0"/>
                              <a:cs typeface="Times New Roman" panose="02020603050405020304" pitchFamily="18" charset="0"/>
                            </a:rPr>
                            <a:t>.</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197597"/>
                      </a:ext>
                    </a:extLst>
                  </a:tr>
                  <a:tr h="370840">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029761"/>
                      </a:ext>
                    </a:extLst>
                  </a:tr>
                </a:tbl>
              </a:graphicData>
            </a:graphic>
          </p:graphicFrame>
        </mc:Choice>
        <mc:Fallback>
          <p:graphicFrame>
            <p:nvGraphicFramePr>
              <p:cNvPr id="4" name="表格 4">
                <a:extLst>
                  <a:ext uri="{FF2B5EF4-FFF2-40B4-BE49-F238E27FC236}">
                    <a16:creationId xmlns:a16="http://schemas.microsoft.com/office/drawing/2014/main" id="{D3E3C883-A0AD-7ED5-F739-3509D83EA94D}"/>
                  </a:ext>
                </a:extLst>
              </p:cNvPr>
              <p:cNvGraphicFramePr>
                <a:graphicFrameLocks noGrp="1"/>
              </p:cNvGraphicFramePr>
              <p:nvPr>
                <p:extLst>
                  <p:ext uri="{D42A27DB-BD31-4B8C-83A1-F6EECF244321}">
                    <p14:modId xmlns:p14="http://schemas.microsoft.com/office/powerpoint/2010/main" val="1854289180"/>
                  </p:ext>
                </p:extLst>
              </p:nvPr>
            </p:nvGraphicFramePr>
            <p:xfrm>
              <a:off x="492554" y="777427"/>
              <a:ext cx="11206892" cy="5573081"/>
            </p:xfrm>
            <a:graphic>
              <a:graphicData uri="http://schemas.openxmlformats.org/drawingml/2006/table">
                <a:tbl>
                  <a:tblPr firstRow="1" bandRow="1">
                    <a:tableStyleId>{5C22544A-7EE6-4342-B048-85BDC9FD1C3A}</a:tableStyleId>
                  </a:tblPr>
                  <a:tblGrid>
                    <a:gridCol w="3807597">
                      <a:extLst>
                        <a:ext uri="{9D8B030D-6E8A-4147-A177-3AD203B41FA5}">
                          <a16:colId xmlns:a16="http://schemas.microsoft.com/office/drawing/2014/main" val="2547186104"/>
                        </a:ext>
                      </a:extLst>
                    </a:gridCol>
                    <a:gridCol w="7399295">
                      <a:extLst>
                        <a:ext uri="{9D8B030D-6E8A-4147-A177-3AD203B41FA5}">
                          <a16:colId xmlns:a16="http://schemas.microsoft.com/office/drawing/2014/main" val="2949913951"/>
                        </a:ext>
                      </a:extLst>
                    </a:gridCol>
                  </a:tblGrid>
                  <a:tr h="399415">
                    <a:tc>
                      <a:txBody>
                        <a:bodyPr/>
                        <a:lstStyle/>
                        <a:p>
                          <a:pPr>
                            <a:lnSpc>
                              <a:spcPct val="120000"/>
                            </a:lnSpc>
                          </a:pPr>
                          <a:r>
                            <a:rPr lang="en-US" altLang="zh-CN" dirty="0">
                              <a:solidFill>
                                <a:srgbClr val="FFFF00"/>
                              </a:solidFill>
                            </a:rPr>
                            <a:t>Source </a:t>
                          </a:r>
                          <a:endParaRPr lang="zh-CN" altLang="en-US" dirty="0">
                            <a:solidFill>
                              <a:srgbClr val="FFFF0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432FF"/>
                        </a:solidFill>
                      </a:tcPr>
                    </a:tc>
                    <a:tc>
                      <a:txBody>
                        <a:bodyPr/>
                        <a:lstStyle/>
                        <a:p>
                          <a:pPr>
                            <a:lnSpc>
                              <a:spcPct val="120000"/>
                            </a:lnSpc>
                          </a:pPr>
                          <a:r>
                            <a:rPr lang="en-US" altLang="zh-CN" dirty="0">
                              <a:solidFill>
                                <a:srgbClr val="FFFF00"/>
                              </a:solidFill>
                            </a:rPr>
                            <a:t>Goals</a:t>
                          </a:r>
                          <a:endParaRPr lang="zh-CN" altLang="en-US" dirty="0">
                            <a:solidFill>
                              <a:srgbClr val="FFFF00"/>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432FF"/>
                        </a:solidFill>
                      </a:tcPr>
                    </a:tc>
                    <a:extLst>
                      <a:ext uri="{0D108BD9-81ED-4DB2-BD59-A6C34878D82A}">
                        <a16:rowId xmlns:a16="http://schemas.microsoft.com/office/drawing/2014/main" val="1642207793"/>
                      </a:ext>
                    </a:extLst>
                  </a:tr>
                  <a:tr h="420624">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100000" r="-195000" b="-1154545"/>
                          </a:stretch>
                        </a:blipFill>
                      </a:tcPr>
                    </a:tc>
                    <a:tc>
                      <a:txBody>
                        <a:bodyPr/>
                        <a:lstStyle/>
                        <a:p>
                          <a:pPr>
                            <a:lnSpc>
                              <a:spcPct val="120000"/>
                            </a:lnSpc>
                          </a:pPr>
                          <a:r>
                            <a:rPr lang="en-US" altLang="zh-CN" sz="1800" b="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LFU test, form factor</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7846302"/>
                      </a:ext>
                    </a:extLst>
                  </a:tr>
                  <a:tr h="391859">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212903" r="-195000" b="-1129032"/>
                          </a:stretch>
                        </a:blip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Study CP-violating asymmetries in local </a:t>
                          </a:r>
                          <a:r>
                            <a:rPr lang="en-US" altLang="zh-CN" b="0" dirty="0" err="1">
                              <a:solidFill>
                                <a:schemeClr val="tx1"/>
                              </a:solidFill>
                              <a:latin typeface="Times New Roman" panose="02020603050405020304" pitchFamily="18" charset="0"/>
                              <a:cs typeface="Times New Roman" panose="02020603050405020304" pitchFamily="18" charset="0"/>
                            </a:rPr>
                            <a:t>Dalitz</a:t>
                          </a:r>
                          <a:r>
                            <a:rPr lang="en-US" altLang="zh-CN" b="0" dirty="0">
                              <a:solidFill>
                                <a:schemeClr val="tx1"/>
                              </a:solidFill>
                              <a:latin typeface="Times New Roman" panose="02020603050405020304" pitchFamily="18" charset="0"/>
                              <a:cs typeface="Times New Roman" panose="02020603050405020304" pitchFamily="18" charset="0"/>
                            </a:rPr>
                            <a:t> region</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8231709"/>
                      </a:ext>
                    </a:extLst>
                  </a:tr>
                  <a:tr h="721043">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170175" r="-195000" b="-514035"/>
                          </a:stretch>
                        </a:blipFill>
                      </a:tcPr>
                    </a:tc>
                    <a:tc>
                      <a:txBody>
                        <a:bodyPr/>
                        <a:lstStyle/>
                        <a:p>
                          <a:endParaRPr lang="zh-C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541" t="-170175" r="-171" b="-514035"/>
                          </a:stretch>
                        </a:blipFill>
                      </a:tcPr>
                    </a:tc>
                    <a:extLst>
                      <a:ext uri="{0D108BD9-81ED-4DB2-BD59-A6C34878D82A}">
                        <a16:rowId xmlns:a16="http://schemas.microsoft.com/office/drawing/2014/main" val="3915289201"/>
                      </a:ext>
                    </a:extLst>
                  </a:tr>
                  <a:tr h="391541">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496774" r="-195000" b="-845161"/>
                          </a:stretch>
                        </a:blipFill>
                      </a:tcPr>
                    </a:tc>
                    <a:tc>
                      <a:txBody>
                        <a:bodyPr/>
                        <a:lstStyle/>
                        <a:p>
                          <a:endParaRPr lang="zh-C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541" t="-496774" r="-171" b="-845161"/>
                          </a:stretch>
                        </a:blipFill>
                      </a:tcPr>
                    </a:tc>
                    <a:extLst>
                      <a:ext uri="{0D108BD9-81ED-4DB2-BD59-A6C34878D82A}">
                        <a16:rowId xmlns:a16="http://schemas.microsoft.com/office/drawing/2014/main" val="2085537320"/>
                      </a:ext>
                    </a:extLst>
                  </a:tr>
                  <a:tr h="391859">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616667" r="-195000" b="-773333"/>
                          </a:stretch>
                        </a:blipFill>
                      </a:tcPr>
                    </a:tc>
                    <a:tc>
                      <a:txBody>
                        <a:bodyPr/>
                        <a:lstStyle/>
                        <a:p>
                          <a:endParaRPr lang="zh-C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541" t="-616667" r="-171" b="-773333"/>
                          </a:stretch>
                        </a:blipFill>
                      </a:tcPr>
                    </a:tc>
                    <a:extLst>
                      <a:ext uri="{0D108BD9-81ED-4DB2-BD59-A6C34878D82A}">
                        <a16:rowId xmlns:a16="http://schemas.microsoft.com/office/drawing/2014/main" val="2807416151"/>
                      </a:ext>
                    </a:extLst>
                  </a:tr>
                  <a:tr h="391859">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Rare and forbidden decays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Probe new physics beyond the SM</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6965949"/>
                      </a:ext>
                    </a:extLst>
                  </a:tr>
                  <a:tr h="401638">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768750" r="-195000" b="-528125"/>
                          </a:stretch>
                        </a:blip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Study excited charmed meson states</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747836"/>
                      </a:ext>
                    </a:extLst>
                  </a:tr>
                  <a:tr h="414274">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842424" r="-195000" b="-412121"/>
                          </a:stretch>
                        </a:blip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Decay asymmetries with high precision</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110734"/>
                      </a:ext>
                    </a:extLst>
                  </a:tr>
                  <a:tr h="414274">
                    <a:tc>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942424" r="-195000" b="-312121"/>
                          </a:stretch>
                        </a:blip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Form factor</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3014824"/>
                      </a:ext>
                    </a:extLst>
                  </a:tr>
                  <a:tr h="450977">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5 ~ 7 GeV</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541" t="-982857" r="-171" b="-194286"/>
                          </a:stretch>
                        </a:blipFill>
                      </a:tcPr>
                    </a:tc>
                    <a:extLst>
                      <a:ext uri="{0D108BD9-81ED-4DB2-BD59-A6C34878D82A}">
                        <a16:rowId xmlns:a16="http://schemas.microsoft.com/office/drawing/2014/main" val="3210143813"/>
                      </a:ext>
                    </a:extLst>
                  </a:tr>
                  <a:tr h="391859">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&gt; 7.4 GeV</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1541" t="-1222581" r="-171" b="-119355"/>
                          </a:stretch>
                        </a:blipFill>
                      </a:tcPr>
                    </a:tc>
                    <a:extLst>
                      <a:ext uri="{0D108BD9-81ED-4DB2-BD59-A6C34878D82A}">
                        <a16:rowId xmlns:a16="http://schemas.microsoft.com/office/drawing/2014/main" val="2706197597"/>
                      </a:ext>
                    </a:extLst>
                  </a:tr>
                  <a:tr h="391859">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altLang="zh-CN" b="0" dirty="0">
                              <a:solidFill>
                                <a:schemeClr val="tx1"/>
                              </a:solidFill>
                              <a:latin typeface="Times New Roman" panose="02020603050405020304" pitchFamily="18" charset="0"/>
                              <a:cs typeface="Times New Roman" panose="02020603050405020304" pitchFamily="18" charset="0"/>
                            </a:rPr>
                            <a:t>…</a:t>
                          </a:r>
                          <a:endParaRPr lang="zh-CN" altLang="en-US"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029761"/>
                      </a:ext>
                    </a:extLst>
                  </a:tr>
                </a:tbl>
              </a:graphicData>
            </a:graphic>
          </p:graphicFrame>
        </mc:Fallback>
      </mc:AlternateContent>
      <p:cxnSp>
        <p:nvCxnSpPr>
          <p:cNvPr id="5" name="直线连接符 4">
            <a:extLst>
              <a:ext uri="{FF2B5EF4-FFF2-40B4-BE49-F238E27FC236}">
                <a16:creationId xmlns:a16="http://schemas.microsoft.com/office/drawing/2014/main" id="{EEF734A9-9984-DDDF-606F-8B94C8BAC19F}"/>
              </a:ext>
            </a:extLst>
          </p:cNvPr>
          <p:cNvCxnSpPr>
            <a:cxnSpLocks/>
          </p:cNvCxnSpPr>
          <p:nvPr/>
        </p:nvCxnSpPr>
        <p:spPr>
          <a:xfrm>
            <a:off x="0" y="640218"/>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7E6E40D4-B97A-900A-6C1D-06A463E4D50F}"/>
              </a:ext>
            </a:extLst>
          </p:cNvPr>
          <p:cNvSpPr txBox="1"/>
          <p:nvPr/>
        </p:nvSpPr>
        <p:spPr>
          <a:xfrm>
            <a:off x="98855" y="55443"/>
            <a:ext cx="3822843" cy="584775"/>
          </a:xfrm>
          <a:prstGeom prst="rect">
            <a:avLst/>
          </a:prstGeom>
          <a:noFill/>
        </p:spPr>
        <p:txBody>
          <a:bodyPr wrap="square">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Other works [1] </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5EF467D2-9BE3-0DFB-D70B-0FD585BE9BF8}"/>
              </a:ext>
            </a:extLst>
          </p:cNvPr>
          <p:cNvSpPr/>
          <p:nvPr/>
        </p:nvSpPr>
        <p:spPr>
          <a:xfrm>
            <a:off x="492554" y="6457109"/>
            <a:ext cx="3429144"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[1] STCF CDR, </a:t>
            </a:r>
            <a:r>
              <a:rPr lang="en-US" altLang="zh-CN" sz="1400" dirty="0" err="1">
                <a:latin typeface="Times New Roman" panose="02020603050405020304" pitchFamily="18" charset="0"/>
                <a:cs typeface="Times New Roman" panose="02020603050405020304" pitchFamily="18" charset="0"/>
              </a:rPr>
              <a:t>arXiv</a:t>
            </a:r>
            <a:r>
              <a:rPr lang="en-US" altLang="zh-CN" sz="1400" dirty="0">
                <a:latin typeface="Times New Roman" panose="02020603050405020304" pitchFamily="18" charset="0"/>
                <a:cs typeface="Times New Roman" panose="02020603050405020304" pitchFamily="18" charset="0"/>
              </a:rPr>
              <a:t>: 2303.15790 [hep-ex].</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054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C614B17-388D-A094-358E-C4D12752F25E}"/>
              </a:ext>
            </a:extLst>
          </p:cNvPr>
          <p:cNvSpPr>
            <a:spLocks noGrp="1"/>
          </p:cNvSpPr>
          <p:nvPr>
            <p:ph type="sldNum" sz="quarter" idx="12"/>
          </p:nvPr>
        </p:nvSpPr>
        <p:spPr/>
        <p:txBody>
          <a:bodyPr/>
          <a:lstStyle/>
          <a:p>
            <a:fld id="{EE9F59AE-630A-460B-A6BC-38F7F70D14DE}" type="slidenum">
              <a:rPr lang="zh-CN" altLang="en-US" smtClean="0"/>
              <a:t>31</a:t>
            </a:fld>
            <a:endParaRPr lang="zh-CN" altLang="en-US"/>
          </a:p>
        </p:txBody>
      </p:sp>
      <mc:AlternateContent xmlns:mc="http://schemas.openxmlformats.org/markup-compatibility/2006" xmlns:a14="http://schemas.microsoft.com/office/drawing/2010/main">
        <mc:Choice Requires="a14">
          <p:graphicFrame>
            <p:nvGraphicFramePr>
              <p:cNvPr id="5" name="表格 6">
                <a:extLst>
                  <a:ext uri="{FF2B5EF4-FFF2-40B4-BE49-F238E27FC236}">
                    <a16:creationId xmlns:a16="http://schemas.microsoft.com/office/drawing/2014/main" id="{93733F3D-FF5A-8CA2-95F2-727C698BAF80}"/>
                  </a:ext>
                </a:extLst>
              </p:cNvPr>
              <p:cNvGraphicFramePr>
                <a:graphicFrameLocks noGrp="1"/>
              </p:cNvGraphicFramePr>
              <p:nvPr/>
            </p:nvGraphicFramePr>
            <p:xfrm>
              <a:off x="220134" y="1186130"/>
              <a:ext cx="11751732" cy="5218687"/>
            </p:xfrm>
            <a:graphic>
              <a:graphicData uri="http://schemas.openxmlformats.org/drawingml/2006/table">
                <a:tbl>
                  <a:tblPr firstRow="1" bandRow="1">
                    <a:tableStyleId>{5C22544A-7EE6-4342-B048-85BDC9FD1C3A}</a:tableStyleId>
                  </a:tblPr>
                  <a:tblGrid>
                    <a:gridCol w="2201333">
                      <a:extLst>
                        <a:ext uri="{9D8B030D-6E8A-4147-A177-3AD203B41FA5}">
                          <a16:colId xmlns:a16="http://schemas.microsoft.com/office/drawing/2014/main" val="2498500360"/>
                        </a:ext>
                      </a:extLst>
                    </a:gridCol>
                    <a:gridCol w="1862667">
                      <a:extLst>
                        <a:ext uri="{9D8B030D-6E8A-4147-A177-3AD203B41FA5}">
                          <a16:colId xmlns:a16="http://schemas.microsoft.com/office/drawing/2014/main" val="3482421634"/>
                        </a:ext>
                      </a:extLst>
                    </a:gridCol>
                    <a:gridCol w="7687732">
                      <a:extLst>
                        <a:ext uri="{9D8B030D-6E8A-4147-A177-3AD203B41FA5}">
                          <a16:colId xmlns:a16="http://schemas.microsoft.com/office/drawing/2014/main" val="4200734114"/>
                        </a:ext>
                      </a:extLst>
                    </a:gridCol>
                  </a:tblGrid>
                  <a:tr h="472440">
                    <a:tc gridSpan="2">
                      <a:txBody>
                        <a:bodyPr/>
                        <a:lstStyle/>
                        <a:p>
                          <a:pPr>
                            <a:lnSpc>
                              <a:spcPct val="110000"/>
                            </a:lnSpc>
                          </a:pPr>
                          <a:r>
                            <a:rPr lang="en-US" altLang="zh-CN" sz="2400" dirty="0">
                              <a:solidFill>
                                <a:schemeClr val="tx1"/>
                              </a:solidFill>
                              <a:latin typeface="Times New Roman" panose="02020603050405020304" pitchFamily="18" charset="0"/>
                              <a:cs typeface="Times New Roman" panose="02020603050405020304" pitchFamily="18" charset="0"/>
                            </a:rPr>
                            <a:t>Channel (</a:t>
                          </a:r>
                          <a14:m>
                            <m:oMath xmlns:m="http://schemas.openxmlformats.org/officeDocument/2006/math">
                              <m:r>
                                <a:rPr lang="en-US" altLang="zh-CN" sz="2400" b="1" i="0" smtClean="0">
                                  <a:solidFill>
                                    <a:srgbClr val="FF0000"/>
                                  </a:solidFill>
                                  <a:latin typeface="Cambria Math" panose="02040503050406030204" pitchFamily="18" charset="0"/>
                                  <a:cs typeface="Times New Roman" panose="02020603050405020304" pitchFamily="18" charset="0"/>
                                </a:rPr>
                                <m:t>𝟏</m:t>
                              </m:r>
                              <m:r>
                                <a:rPr lang="en-US" altLang="zh-CN" sz="2400" b="1" i="0" smtClean="0">
                                  <a:solidFill>
                                    <a:srgbClr val="FF0000"/>
                                  </a:solidFill>
                                  <a:latin typeface="Cambria Math" panose="02040503050406030204" pitchFamily="18" charset="0"/>
                                  <a:cs typeface="Times New Roman" panose="02020603050405020304" pitchFamily="18" charset="0"/>
                                </a:rPr>
                                <m:t> </m:t>
                              </m:r>
                              <m:r>
                                <a:rPr lang="en-US" altLang="zh-CN" sz="2400" b="1" i="0" smtClean="0">
                                  <a:solidFill>
                                    <a:srgbClr val="FF0000"/>
                                  </a:solidFill>
                                  <a:latin typeface="Cambria Math" panose="02040503050406030204" pitchFamily="18" charset="0"/>
                                  <a:cs typeface="Times New Roman" panose="02020603050405020304" pitchFamily="18" charset="0"/>
                                </a:rPr>
                                <m:t>𝐚</m:t>
                              </m:r>
                              <m:sSup>
                                <m:sSupPr>
                                  <m:ctrlPr>
                                    <a:rPr lang="en-US" altLang="zh-CN" sz="2400" b="1" i="1" smtClean="0">
                                      <a:solidFill>
                                        <a:srgbClr val="FF0000"/>
                                      </a:solidFill>
                                      <a:latin typeface="Cambria Math" panose="02040503050406030204" pitchFamily="18" charset="0"/>
                                      <a:cs typeface="Times New Roman" panose="02020603050405020304" pitchFamily="18" charset="0"/>
                                    </a:rPr>
                                  </m:ctrlPr>
                                </m:sSupPr>
                                <m:e>
                                  <m:r>
                                    <a:rPr lang="en-US" altLang="zh-CN" sz="2400" b="1" i="0" smtClean="0">
                                      <a:solidFill>
                                        <a:srgbClr val="FF0000"/>
                                      </a:solidFill>
                                      <a:latin typeface="Cambria Math" panose="02040503050406030204" pitchFamily="18" charset="0"/>
                                      <a:cs typeface="Times New Roman" panose="02020603050405020304" pitchFamily="18" charset="0"/>
                                    </a:rPr>
                                    <m:t>𝐛</m:t>
                                  </m:r>
                                </m:e>
                                <m:sup>
                                  <m:r>
                                    <a:rPr lang="en-US" altLang="zh-CN" sz="2400" b="1" i="0" smtClean="0">
                                      <a:solidFill>
                                        <a:srgbClr val="FF0000"/>
                                      </a:solidFill>
                                      <a:latin typeface="Cambria Math" panose="02040503050406030204" pitchFamily="18" charset="0"/>
                                      <a:cs typeface="Times New Roman" panose="02020603050405020304" pitchFamily="18" charset="0"/>
                                    </a:rPr>
                                    <m:t>−</m:t>
                                  </m:r>
                                  <m:r>
                                    <a:rPr lang="en-US" altLang="zh-CN" sz="2400" b="1" i="0" smtClean="0">
                                      <a:solidFill>
                                        <a:srgbClr val="FF0000"/>
                                      </a:solidFill>
                                      <a:latin typeface="Cambria Math" panose="02040503050406030204" pitchFamily="18" charset="0"/>
                                      <a:cs typeface="Times New Roman" panose="02020603050405020304" pitchFamily="18" charset="0"/>
                                    </a:rPr>
                                    <m:t>𝟏</m:t>
                                  </m:r>
                                </m:sup>
                              </m:sSup>
                            </m:oMath>
                          </a14:m>
                          <a:r>
                            <a:rPr lang="en-US" altLang="zh-CN" sz="2400" dirty="0">
                              <a:solidFill>
                                <a:schemeClr val="tx1"/>
                              </a:solidFill>
                              <a:latin typeface="Times New Roman" panose="02020603050405020304" pitchFamily="18" charset="0"/>
                              <a:cs typeface="Times New Roman" panose="02020603050405020304" pitchFamily="18" charset="0"/>
                            </a:rPr>
                            <a:t>)</a:t>
                          </a:r>
                          <a:endParaRPr lang="zh-CN" altLang="en-US" sz="2400"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sz="1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2400" dirty="0">
                              <a:solidFill>
                                <a:srgbClr val="FF0000"/>
                              </a:solidFill>
                              <a:latin typeface="Times New Roman" panose="02020603050405020304" pitchFamily="18" charset="0"/>
                              <a:cs typeface="Times New Roman" panose="02020603050405020304" pitchFamily="18" charset="0"/>
                            </a:rPr>
                            <a:t> Highlights</a:t>
                          </a:r>
                          <a:endParaRPr lang="zh-CN" altLang="en-US" sz="2400" b="1" dirty="0">
                            <a:solidFill>
                              <a:srgbClr val="FF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634459"/>
                      </a:ext>
                    </a:extLst>
                  </a:tr>
                  <a:tr h="1499577">
                    <a:tc rowSpan="2">
                      <a:txBody>
                        <a:bodyPr/>
                        <a:lstStyle/>
                        <a:p>
                          <a:pPr>
                            <a:lnSpc>
                              <a:spcPct val="110000"/>
                            </a:lnSpc>
                          </a:pPr>
                          <a14:m>
                            <m:oMathPara xmlns:m="http://schemas.openxmlformats.org/officeDocument/2006/math">
                              <m:oMathParaPr>
                                <m:jc m:val="left"/>
                              </m:oMathParaPr>
                              <m:oMath xmlns:m="http://schemas.openxmlformats.org/officeDocument/2006/math">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𝒆</m:t>
                                    </m:r>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𝒆</m:t>
                                    </m:r>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r>
                                  <a:rPr lang="en-US" altLang="zh-CN" sz="2400" b="1" i="1" smtClean="0">
                                    <a:solidFill>
                                      <a:schemeClr val="tx1"/>
                                    </a:solidFill>
                                    <a:latin typeface="Cambria Math" panose="02040503050406030204" pitchFamily="18" charset="0"/>
                                    <a:cs typeface="Times New Roman" panose="02020603050405020304" pitchFamily="18" charset="0"/>
                                  </a:rPr>
                                  <m:t>→</m:t>
                                </m:r>
                                <m:sSubSup>
                                  <m:sSubSupPr>
                                    <m:ctrlPr>
                                      <a:rPr lang="en-US" altLang="zh-CN" sz="2400" b="1" i="1" smtClean="0">
                                        <a:solidFill>
                                          <a:schemeClr val="tx1"/>
                                        </a:solidFill>
                                        <a:latin typeface="Cambria Math" panose="02040503050406030204" pitchFamily="18" charset="0"/>
                                        <a:cs typeface="Times New Roman" panose="02020603050405020304" pitchFamily="18" charset="0"/>
                                      </a:rPr>
                                    </m:ctrlPr>
                                  </m:sSubSupPr>
                                  <m:e>
                                    <m:r>
                                      <a:rPr lang="en-US" altLang="zh-CN" sz="2400" b="1" i="1" smtClean="0">
                                        <a:solidFill>
                                          <a:schemeClr val="tx1"/>
                                        </a:solidFill>
                                        <a:latin typeface="Cambria Math" panose="02040503050406030204" pitchFamily="18" charset="0"/>
                                        <a:cs typeface="Times New Roman" panose="02020603050405020304" pitchFamily="18" charset="0"/>
                                      </a:rPr>
                                      <m:t>𝑫</m:t>
                                    </m:r>
                                  </m:e>
                                  <m:sub>
                                    <m:r>
                                      <a:rPr lang="en-US" altLang="zh-CN" sz="2400" b="1" i="1" smtClean="0">
                                        <a:solidFill>
                                          <a:schemeClr val="tx1"/>
                                        </a:solidFill>
                                        <a:latin typeface="Cambria Math" panose="02040503050406030204" pitchFamily="18" charset="0"/>
                                        <a:cs typeface="Times New Roman" panose="02020603050405020304" pitchFamily="18" charset="0"/>
                                      </a:rPr>
                                      <m:t>𝒔</m:t>
                                    </m:r>
                                  </m:sub>
                                  <m:sup>
                                    <m:r>
                                      <a:rPr lang="en-US" altLang="zh-CN" sz="2400" b="1" i="1" smtClean="0">
                                        <a:solidFill>
                                          <a:schemeClr val="tx1"/>
                                        </a:solidFill>
                                        <a:latin typeface="Cambria Math" panose="02040503050406030204" pitchFamily="18" charset="0"/>
                                        <a:cs typeface="Times New Roman" panose="02020603050405020304" pitchFamily="18" charset="0"/>
                                      </a:rPr>
                                      <m:t>+</m:t>
                                    </m:r>
                                  </m:sup>
                                </m:sSubSup>
                                <m:sSubSup>
                                  <m:sSubSupPr>
                                    <m:ctrlPr>
                                      <a:rPr lang="en-US" altLang="zh-CN" sz="2400" b="1" i="1" smtClean="0">
                                        <a:solidFill>
                                          <a:schemeClr val="tx1"/>
                                        </a:solidFill>
                                        <a:latin typeface="Cambria Math" panose="02040503050406030204" pitchFamily="18" charset="0"/>
                                        <a:cs typeface="Times New Roman" panose="02020603050405020304" pitchFamily="18" charset="0"/>
                                      </a:rPr>
                                    </m:ctrlPr>
                                  </m:sSubSupPr>
                                  <m:e>
                                    <m:r>
                                      <a:rPr lang="en-US" altLang="zh-CN" sz="2400" b="1" i="1">
                                        <a:solidFill>
                                          <a:schemeClr val="tx1"/>
                                        </a:solidFill>
                                        <a:latin typeface="Cambria Math" panose="02040503050406030204" pitchFamily="18" charset="0"/>
                                        <a:cs typeface="Times New Roman" panose="02020603050405020304" pitchFamily="18" charset="0"/>
                                      </a:rPr>
                                      <m:t>𝑫</m:t>
                                    </m:r>
                                  </m:e>
                                  <m:sub>
                                    <m:r>
                                      <a:rPr lang="en-US" altLang="zh-CN" sz="2400" b="1" i="1">
                                        <a:solidFill>
                                          <a:schemeClr val="tx1"/>
                                        </a:solidFill>
                                        <a:latin typeface="Cambria Math" panose="02040503050406030204" pitchFamily="18" charset="0"/>
                                        <a:cs typeface="Times New Roman" panose="02020603050405020304" pitchFamily="18" charset="0"/>
                                      </a:rPr>
                                      <m:t>𝒔</m:t>
                                    </m:r>
                                  </m:sub>
                                  <m:sup>
                                    <m:r>
                                      <a:rPr lang="en-US" altLang="zh-CN" sz="2400" b="1" i="1" smtClean="0">
                                        <a:solidFill>
                                          <a:schemeClr val="tx1"/>
                                        </a:solidFill>
                                        <a:latin typeface="Cambria Math" panose="02040503050406030204" pitchFamily="18" charset="0"/>
                                        <a:cs typeface="Times New Roman" panose="02020603050405020304" pitchFamily="18" charset="0"/>
                                      </a:rPr>
                                      <m:t>−</m:t>
                                    </m:r>
                                  </m:sup>
                                </m:sSubSup>
                                <m:r>
                                  <a:rPr lang="en-US" altLang="zh-CN" sz="2400" b="1" i="1" smtClean="0">
                                    <a:solidFill>
                                      <a:schemeClr val="tx1"/>
                                    </a:solidFill>
                                    <a:latin typeface="Cambria Math" panose="02040503050406030204" pitchFamily="18" charset="0"/>
                                    <a:cs typeface="Times New Roman" panose="02020603050405020304" pitchFamily="18" charset="0"/>
                                  </a:rPr>
                                  <m:t> </m:t>
                                </m:r>
                              </m:oMath>
                            </m:oMathPara>
                          </a14:m>
                          <a:endParaRPr lang="en-US" altLang="zh-CN" sz="2400" b="1" i="1" dirty="0">
                            <a:solidFill>
                              <a:schemeClr val="tx1"/>
                            </a:solidFill>
                            <a:latin typeface="Cambria Math" panose="02040503050406030204" pitchFamily="18" charset="0"/>
                            <a:cs typeface="Times New Roman" panose="02020603050405020304" pitchFamily="18" charset="0"/>
                          </a:endParaRPr>
                        </a:p>
                        <a:p>
                          <a:pPr>
                            <a:lnSpc>
                              <a:spcPct val="110000"/>
                            </a:lnSpc>
                          </a:pPr>
                          <a14:m>
                            <m:oMathPara xmlns:m="http://schemas.openxmlformats.org/officeDocument/2006/math">
                              <m:oMathParaPr>
                                <m:jc m:val="left"/>
                              </m:oMathParaPr>
                              <m:oMath xmlns:m="http://schemas.openxmlformats.org/officeDocument/2006/math">
                                <m:r>
                                  <a:rPr lang="en-US" altLang="zh-CN" sz="2400" b="1" i="1" smtClean="0">
                                    <a:solidFill>
                                      <a:schemeClr val="tx1"/>
                                    </a:solidFill>
                                    <a:latin typeface="Cambria Math" panose="02040503050406030204" pitchFamily="18" charset="0"/>
                                    <a:cs typeface="Times New Roman" panose="02020603050405020304" pitchFamily="18" charset="0"/>
                                  </a:rPr>
                                  <m:t>@ </m:t>
                                </m:r>
                                <m:r>
                                  <a:rPr lang="en-US" altLang="zh-CN" sz="2400" b="1" i="1" smtClean="0">
                                    <a:solidFill>
                                      <a:schemeClr val="tx1"/>
                                    </a:solidFill>
                                    <a:latin typeface="Cambria Math" panose="02040503050406030204" pitchFamily="18" charset="0"/>
                                    <a:cs typeface="Times New Roman" panose="02020603050405020304" pitchFamily="18" charset="0"/>
                                  </a:rPr>
                                  <m:t>𝟒</m:t>
                                </m:r>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𝟎𝟎𝟗</m:t>
                                </m:r>
                                <m:r>
                                  <a:rPr lang="en-US" altLang="zh-CN" sz="2400" b="1" i="1" smtClean="0">
                                    <a:solidFill>
                                      <a:schemeClr val="tx1"/>
                                    </a:solidFill>
                                    <a:latin typeface="Cambria Math" panose="02040503050406030204" pitchFamily="18" charset="0"/>
                                    <a:cs typeface="Times New Roman" panose="02020603050405020304" pitchFamily="18" charset="0"/>
                                  </a:rPr>
                                  <m:t> </m:t>
                                </m:r>
                                <m:r>
                                  <a:rPr lang="en-US" altLang="zh-CN" sz="2400" b="1" i="0" smtClean="0">
                                    <a:solidFill>
                                      <a:schemeClr val="tx1"/>
                                    </a:solidFill>
                                    <a:latin typeface="Cambria Math" panose="02040503050406030204" pitchFamily="18" charset="0"/>
                                    <a:cs typeface="Times New Roman" panose="02020603050405020304" pitchFamily="18" charset="0"/>
                                  </a:rPr>
                                  <m:t>𝐆𝐞𝐕</m:t>
                                </m:r>
                              </m:oMath>
                            </m:oMathPara>
                          </a14:m>
                          <a:endParaRPr lang="zh-CN" altLang="en-US" sz="240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0000"/>
                            </a:lnSpc>
                          </a:pPr>
                          <a14:m>
                            <m:oMathPara xmlns:m="http://schemas.openxmlformats.org/officeDocument/2006/math">
                              <m:oMathParaPr>
                                <m:jc m:val="left"/>
                              </m:oMathParaPr>
                              <m:oMath xmlns:m="http://schemas.openxmlformats.org/officeDocument/2006/math">
                                <m:sSubSup>
                                  <m:sSubSupPr>
                                    <m:ctrlPr>
                                      <a:rPr lang="en-US" altLang="zh-CN" sz="2400" b="1" i="1" smtClean="0">
                                        <a:solidFill>
                                          <a:schemeClr val="tx1"/>
                                        </a:solidFill>
                                        <a:latin typeface="Cambria Math" panose="02040503050406030204" pitchFamily="18" charset="0"/>
                                        <a:cs typeface="Times New Roman" panose="02020603050405020304" pitchFamily="18" charset="0"/>
                                      </a:rPr>
                                    </m:ctrlPr>
                                  </m:sSubSupPr>
                                  <m:e>
                                    <m:r>
                                      <a:rPr lang="en-US" altLang="zh-CN" sz="2400" b="1" i="1" smtClean="0">
                                        <a:solidFill>
                                          <a:schemeClr val="tx1"/>
                                        </a:solidFill>
                                        <a:latin typeface="Cambria Math" panose="02040503050406030204" pitchFamily="18" charset="0"/>
                                        <a:cs typeface="Times New Roman" panose="02020603050405020304" pitchFamily="18" charset="0"/>
                                      </a:rPr>
                                      <m:t>𝑫</m:t>
                                    </m:r>
                                  </m:e>
                                  <m:sub>
                                    <m:r>
                                      <a:rPr lang="en-US" altLang="zh-CN" sz="2400" b="1" i="1" smtClean="0">
                                        <a:solidFill>
                                          <a:schemeClr val="tx1"/>
                                        </a:solidFill>
                                        <a:latin typeface="Cambria Math" panose="02040503050406030204" pitchFamily="18" charset="0"/>
                                        <a:cs typeface="Times New Roman" panose="02020603050405020304" pitchFamily="18" charset="0"/>
                                      </a:rPr>
                                      <m:t>𝒔</m:t>
                                    </m:r>
                                  </m:sub>
                                  <m:sup>
                                    <m:r>
                                      <a:rPr lang="en-US" altLang="zh-CN" sz="2400" b="1" i="1" smtClean="0">
                                        <a:solidFill>
                                          <a:schemeClr val="tx1"/>
                                        </a:solidFill>
                                        <a:latin typeface="Cambria Math" panose="02040503050406030204" pitchFamily="18" charset="0"/>
                                        <a:cs typeface="Times New Roman" panose="02020603050405020304" pitchFamily="18" charset="0"/>
                                      </a:rPr>
                                      <m:t>+</m:t>
                                    </m:r>
                                  </m:sup>
                                </m:sSubSup>
                                <m:r>
                                  <a:rPr lang="en-US" altLang="zh-CN" sz="2400" b="1" i="1" smtClean="0">
                                    <a:solidFill>
                                      <a:schemeClr val="tx1"/>
                                    </a:solidFill>
                                    <a:latin typeface="Cambria Math" panose="02040503050406030204" pitchFamily="18" charset="0"/>
                                    <a:cs typeface="Times New Roman" panose="02020603050405020304" pitchFamily="18" charset="0"/>
                                  </a:rPr>
                                  <m:t>→</m:t>
                                </m:r>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𝝉</m:t>
                                    </m:r>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sSub>
                                  <m:sSubPr>
                                    <m:ctrlPr>
                                      <a:rPr lang="en-US" altLang="zh-CN" sz="2400" b="1" i="1" smtClean="0">
                                        <a:solidFill>
                                          <a:schemeClr val="tx1"/>
                                        </a:solidFill>
                                        <a:latin typeface="Cambria Math" panose="02040503050406030204" pitchFamily="18" charset="0"/>
                                        <a:cs typeface="Times New Roman" panose="02020603050405020304" pitchFamily="18" charset="0"/>
                                      </a:rPr>
                                    </m:ctrlPr>
                                  </m:sSubPr>
                                  <m:e>
                                    <m:r>
                                      <a:rPr lang="en-US" altLang="zh-CN" sz="2400" b="1" i="1" smtClean="0">
                                        <a:solidFill>
                                          <a:schemeClr val="tx1"/>
                                        </a:solidFill>
                                        <a:latin typeface="Cambria Math" panose="02040503050406030204" pitchFamily="18" charset="0"/>
                                        <a:cs typeface="Times New Roman" panose="02020603050405020304" pitchFamily="18" charset="0"/>
                                      </a:rPr>
                                      <m:t>𝝂</m:t>
                                    </m:r>
                                  </m:e>
                                  <m:sub>
                                    <m:r>
                                      <a:rPr lang="en-US" altLang="zh-CN" sz="2400" b="1" i="1" smtClean="0">
                                        <a:solidFill>
                                          <a:schemeClr val="tx1"/>
                                        </a:solidFill>
                                        <a:latin typeface="Cambria Math" panose="02040503050406030204" pitchFamily="18" charset="0"/>
                                        <a:cs typeface="Times New Roman" panose="02020603050405020304" pitchFamily="18" charset="0"/>
                                      </a:rPr>
                                      <m:t>𝝉</m:t>
                                    </m:r>
                                  </m:sub>
                                </m:sSub>
                              </m:oMath>
                            </m:oMathPara>
                          </a14:m>
                          <a:endParaRPr lang="zh-CN" alt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altLang="zh-CN" sz="2400" b="1" dirty="0">
                              <a:solidFill>
                                <a:schemeClr val="tx1"/>
                              </a:solidFill>
                              <a:latin typeface="Times New Roman" panose="02020603050405020304" pitchFamily="18" charset="0"/>
                              <a:cs typeface="Times New Roman" panose="02020603050405020304" pitchFamily="18" charset="0"/>
                            </a:rPr>
                            <a:t>The relative stat.</a:t>
                          </a:r>
                          <a:r>
                            <a:rPr lang="en-US" altLang="zh-CN" sz="2400" b="1" baseline="0" dirty="0">
                              <a:solidFill>
                                <a:schemeClr val="tx1"/>
                              </a:solidFill>
                              <a:latin typeface="Times New Roman" panose="02020603050405020304" pitchFamily="18" charset="0"/>
                              <a:cs typeface="Times New Roman" panose="02020603050405020304" pitchFamily="18" charset="0"/>
                            </a:rPr>
                            <a:t> </a:t>
                          </a:r>
                          <a:r>
                            <a:rPr lang="en-US" altLang="zh-CN" sz="2400" b="1" dirty="0">
                              <a:solidFill>
                                <a:schemeClr val="tx1"/>
                              </a:solidFill>
                              <a:latin typeface="Times New Roman" panose="02020603050405020304" pitchFamily="18" charset="0"/>
                              <a:cs typeface="Times New Roman" panose="02020603050405020304" pitchFamily="18" charset="0"/>
                            </a:rPr>
                            <a:t>of </a:t>
                          </a:r>
                          <a14:m>
                            <m:oMath xmlns:m="http://schemas.openxmlformats.org/officeDocument/2006/math">
                              <m:sSub>
                                <m:sSubPr>
                                  <m:ctrlPr>
                                    <a:rPr kumimoji="1" lang="en-US" altLang="zh-CN" sz="2400" b="1" i="1" smtClean="0">
                                      <a:solidFill>
                                        <a:srgbClr val="FF0000"/>
                                      </a:solidFill>
                                      <a:latin typeface="Cambria Math" panose="02040503050406030204" pitchFamily="18" charset="0"/>
                                    </a:rPr>
                                  </m:ctrlPr>
                                </m:sSubPr>
                                <m:e>
                                  <m:r>
                                    <a:rPr kumimoji="1" lang="en-US" altLang="zh-CN" sz="2400" b="1" i="1" smtClean="0">
                                      <a:solidFill>
                                        <a:srgbClr val="FF0000"/>
                                      </a:solidFill>
                                      <a:latin typeface="Cambria Math" panose="02040503050406030204" pitchFamily="18" charset="0"/>
                                    </a:rPr>
                                    <m:t>𝒇</m:t>
                                  </m:r>
                                </m:e>
                                <m:sub>
                                  <m:sSubSup>
                                    <m:sSubSupPr>
                                      <m:ctrlPr>
                                        <a:rPr kumimoji="1" lang="en-US" altLang="zh-CN" sz="2400" b="1" i="1" smtClean="0">
                                          <a:solidFill>
                                            <a:srgbClr val="FF0000"/>
                                          </a:solidFill>
                                          <a:latin typeface="Cambria Math" panose="02040503050406030204" pitchFamily="18" charset="0"/>
                                        </a:rPr>
                                      </m:ctrlPr>
                                    </m:sSubSupPr>
                                    <m:e>
                                      <m:r>
                                        <a:rPr kumimoji="1" lang="en-US" altLang="zh-CN" sz="2400" b="1" i="1" smtClean="0">
                                          <a:solidFill>
                                            <a:srgbClr val="FF0000"/>
                                          </a:solidFill>
                                          <a:latin typeface="Cambria Math" panose="02040503050406030204" pitchFamily="18" charset="0"/>
                                        </a:rPr>
                                        <m:t>𝑫</m:t>
                                      </m:r>
                                    </m:e>
                                    <m:sub>
                                      <m:r>
                                        <a:rPr kumimoji="1" lang="en-US" altLang="zh-CN" sz="2400" b="1" i="1" smtClean="0">
                                          <a:solidFill>
                                            <a:srgbClr val="FF0000"/>
                                          </a:solidFill>
                                          <a:latin typeface="Cambria Math" panose="02040503050406030204" pitchFamily="18" charset="0"/>
                                        </a:rPr>
                                        <m:t>𝒔</m:t>
                                      </m:r>
                                    </m:sub>
                                    <m:sup>
                                      <m:r>
                                        <a:rPr kumimoji="1" lang="en-US" altLang="zh-CN" sz="2400" b="1" i="1" smtClean="0">
                                          <a:solidFill>
                                            <a:srgbClr val="FF0000"/>
                                          </a:solidFill>
                                          <a:latin typeface="Cambria Math" panose="02040503050406030204" pitchFamily="18" charset="0"/>
                                        </a:rPr>
                                        <m:t>+</m:t>
                                      </m:r>
                                    </m:sup>
                                  </m:sSubSup>
                                </m:sub>
                              </m:sSub>
                              <m:r>
                                <a:rPr kumimoji="1" lang="en-US" altLang="zh-CN" sz="2400" b="1" i="1" smtClean="0">
                                  <a:solidFill>
                                    <a:srgbClr val="FF0000"/>
                                  </a:solidFill>
                                  <a:latin typeface="Cambria Math" panose="02040503050406030204" pitchFamily="18" charset="0"/>
                                </a:rPr>
                                <m:t> </m:t>
                              </m:r>
                            </m:oMath>
                          </a14:m>
                          <a:r>
                            <a:rPr lang="en-US" altLang="zh-CN" sz="2400" b="1" dirty="0">
                              <a:solidFill>
                                <a:srgbClr val="FF0000"/>
                              </a:solidFill>
                              <a:latin typeface="Times New Roman" panose="02020603050405020304" pitchFamily="18" charset="0"/>
                              <a:cs typeface="Times New Roman" panose="02020603050405020304" pitchFamily="18" charset="0"/>
                            </a:rPr>
                            <a:t> is 0.1%</a:t>
                          </a:r>
                          <a:r>
                            <a:rPr lang="en-US" altLang="zh-CN" sz="2400" b="1" dirty="0">
                              <a:solidFill>
                                <a:srgbClr val="000000"/>
                              </a:solidFill>
                              <a:latin typeface="Times New Roman" panose="02020603050405020304" pitchFamily="18" charset="0"/>
                              <a:cs typeface="Times New Roman" panose="02020603050405020304" pitchFamily="18" charset="0"/>
                            </a:rPr>
                            <a:t>,</a:t>
                          </a:r>
                          <a:r>
                            <a:rPr lang="en-US" altLang="zh-CN" sz="2400" b="1" baseline="0" dirty="0">
                              <a:solidFill>
                                <a:srgbClr val="000000"/>
                              </a:solidFill>
                              <a:latin typeface="Times New Roman" panose="02020603050405020304" pitchFamily="18" charset="0"/>
                              <a:cs typeface="Times New Roman" panose="02020603050405020304" pitchFamily="18" charset="0"/>
                            </a:rPr>
                            <a:t> </a:t>
                          </a:r>
                          <a:r>
                            <a:rPr lang="en-US" altLang="zh-CN" sz="2400" b="1" baseline="0" dirty="0">
                              <a:solidFill>
                                <a:schemeClr val="tx1"/>
                              </a:solidFill>
                              <a:latin typeface="Times New Roman" panose="02020603050405020304" pitchFamily="18" charset="0"/>
                              <a:cs typeface="Times New Roman" panose="02020603050405020304" pitchFamily="18" charset="0"/>
                            </a:rPr>
                            <a:t>which is </a:t>
                          </a:r>
                          <a:r>
                            <a:rPr lang="en-US" altLang="zh-CN" sz="2400" b="1" baseline="0" dirty="0">
                              <a:solidFill>
                                <a:schemeClr val="dk1"/>
                              </a:solidFill>
                              <a:latin typeface="Times New Roman" panose="02020603050405020304" pitchFamily="18" charset="0"/>
                              <a:cs typeface="Times New Roman" panose="02020603050405020304" pitchFamily="18" charset="0"/>
                            </a:rPr>
                            <a:t>c</a:t>
                          </a:r>
                          <a:r>
                            <a:rPr lang="en-US" altLang="zh-CN" sz="2400" b="1" dirty="0">
                              <a:latin typeface="Times New Roman" panose="02020603050405020304" pitchFamily="18" charset="0"/>
                              <a:cs typeface="Times New Roman" panose="02020603050405020304" pitchFamily="18" charset="0"/>
                            </a:rPr>
                            <a:t>omparable to uncertainty </a:t>
                          </a:r>
                          <a:r>
                            <a:rPr lang="en-US" altLang="zh-CN" sz="2400" b="1" dirty="0">
                              <a:solidFill>
                                <a:srgbClr val="0432FF"/>
                              </a:solidFill>
                              <a:latin typeface="Times New Roman" panose="02020603050405020304" pitchFamily="18" charset="0"/>
                              <a:cs typeface="Times New Roman" panose="02020603050405020304" pitchFamily="18" charset="0"/>
                            </a:rPr>
                            <a:t>(0.2%) </a:t>
                          </a:r>
                          <a:r>
                            <a:rPr lang="en-US" altLang="zh-CN" sz="2400" b="1" dirty="0">
                              <a:latin typeface="Times New Roman" panose="02020603050405020304" pitchFamily="18" charset="0"/>
                              <a:cs typeface="Times New Roman" panose="02020603050405020304" pitchFamily="18" charset="0"/>
                            </a:rPr>
                            <a:t>of the LQCD calculation </a:t>
                          </a:r>
                          <a14:m>
                            <m:oMath xmlns:m="http://schemas.openxmlformats.org/officeDocument/2006/math">
                              <m:d>
                                <m:dPr>
                                  <m:ctrlPr>
                                    <a:rPr lang="en-US" altLang="zh-CN" sz="2400" b="1" i="1">
                                      <a:latin typeface="Cambria Math" panose="02040503050406030204" pitchFamily="18" charset="0"/>
                                      <a:cs typeface="Times New Roman" panose="02020603050405020304" pitchFamily="18" charset="0"/>
                                    </a:rPr>
                                  </m:ctrlPr>
                                </m:dPr>
                                <m:e>
                                  <m:r>
                                    <a:rPr lang="en-US" altLang="zh-CN" sz="2400" b="1">
                                      <a:latin typeface="Cambria Math" panose="02040503050406030204" pitchFamily="18" charset="0"/>
                                      <a:cs typeface="Times New Roman" panose="02020603050405020304" pitchFamily="18" charset="0"/>
                                    </a:rPr>
                                    <m:t>𝟐𝟒𝟗</m:t>
                                  </m:r>
                                  <m:r>
                                    <a:rPr lang="en-US" altLang="zh-CN" sz="2400" b="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𝟗</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𝟎</m:t>
                                  </m:r>
                                  <m:r>
                                    <a:rPr lang="en-US" altLang="zh-CN" sz="2400" b="1" i="1">
                                      <a:latin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cs typeface="Times New Roman" panose="02020603050405020304" pitchFamily="18" charset="0"/>
                                    </a:rPr>
                                    <m:t>𝟓</m:t>
                                  </m:r>
                                </m:e>
                              </m:d>
                              <m:r>
                                <a:rPr lang="en-US" altLang="zh-CN" sz="2400" b="1">
                                  <a:latin typeface="Cambria Math" panose="02040503050406030204" pitchFamily="18" charset="0"/>
                                  <a:cs typeface="Times New Roman" panose="02020603050405020304" pitchFamily="18" charset="0"/>
                                </a:rPr>
                                <m:t> </m:t>
                              </m:r>
                              <m:r>
                                <a:rPr lang="en-US" altLang="zh-CN" sz="2400" b="1">
                                  <a:latin typeface="Cambria Math" panose="02040503050406030204" pitchFamily="18" charset="0"/>
                                  <a:cs typeface="Times New Roman" panose="02020603050405020304" pitchFamily="18" charset="0"/>
                                </a:rPr>
                                <m:t>𝐌𝐞𝐕</m:t>
                              </m:r>
                            </m:oMath>
                          </a14:m>
                          <a:r>
                            <a:rPr lang="en-US" altLang="zh-CN" sz="2400" b="1" dirty="0">
                              <a:latin typeface="Times New Roman" panose="02020603050405020304" pitchFamily="18" charset="0"/>
                              <a:cs typeface="Times New Roman" panose="02020603050405020304" pitchFamily="18" charset="0"/>
                            </a:rPr>
                            <a:t>.</a:t>
                          </a:r>
                          <a:endParaRPr lang="en-US" altLang="zh-CN" sz="2400" b="1" dirty="0">
                            <a:solidFill>
                              <a:schemeClr val="tx1"/>
                            </a:solidFill>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altLang="zh-CN" sz="2400" b="1" dirty="0">
                              <a:solidFill>
                                <a:schemeClr val="tx1"/>
                              </a:solidFill>
                              <a:latin typeface="Times New Roman" panose="02020603050405020304" pitchFamily="18" charset="0"/>
                              <a:cs typeface="Times New Roman" panose="02020603050405020304" pitchFamily="18" charset="0"/>
                            </a:rPr>
                            <a:t>The relative stat.</a:t>
                          </a:r>
                          <a:r>
                            <a:rPr lang="en-US" altLang="zh-CN" sz="2400" b="1" baseline="0" dirty="0">
                              <a:solidFill>
                                <a:schemeClr val="tx1"/>
                              </a:solidFill>
                              <a:latin typeface="Times New Roman" panose="02020603050405020304" pitchFamily="18" charset="0"/>
                              <a:cs typeface="Times New Roman" panose="02020603050405020304" pitchFamily="18" charset="0"/>
                            </a:rPr>
                            <a:t> </a:t>
                          </a:r>
                          <a:r>
                            <a:rPr lang="en-US" altLang="zh-CN" sz="2400" b="1" dirty="0">
                              <a:solidFill>
                                <a:schemeClr val="tx1"/>
                              </a:solidFill>
                              <a:latin typeface="Times New Roman" panose="02020603050405020304" pitchFamily="18" charset="0"/>
                              <a:cs typeface="Times New Roman" panose="02020603050405020304" pitchFamily="18" charset="0"/>
                            </a:rPr>
                            <a:t>of </a:t>
                          </a:r>
                          <a14:m>
                            <m:oMath xmlns:m="http://schemas.openxmlformats.org/officeDocument/2006/math">
                              <m:r>
                                <a:rPr kumimoji="1" lang="en-US" altLang="zh-CN" sz="2400" b="1" i="1" smtClean="0">
                                  <a:solidFill>
                                    <a:schemeClr val="tx1"/>
                                  </a:solidFill>
                                  <a:latin typeface="Cambria Math" panose="02040503050406030204" pitchFamily="18" charset="0"/>
                                </a:rPr>
                                <m:t>|</m:t>
                              </m:r>
                              <m:sSub>
                                <m:sSubPr>
                                  <m:ctrlPr>
                                    <a:rPr kumimoji="1" lang="en-US" altLang="zh-CN" sz="2400" b="1" i="1" smtClean="0">
                                      <a:solidFill>
                                        <a:schemeClr val="tx1"/>
                                      </a:solidFill>
                                      <a:latin typeface="Cambria Math" panose="02040503050406030204" pitchFamily="18" charset="0"/>
                                    </a:rPr>
                                  </m:ctrlPr>
                                </m:sSubPr>
                                <m:e>
                                  <m:r>
                                    <a:rPr kumimoji="1" lang="en-US" altLang="zh-CN" sz="2400" b="1" i="1" smtClean="0">
                                      <a:solidFill>
                                        <a:schemeClr val="tx1"/>
                                      </a:solidFill>
                                      <a:latin typeface="Cambria Math" panose="02040503050406030204" pitchFamily="18" charset="0"/>
                                    </a:rPr>
                                    <m:t>𝑽</m:t>
                                  </m:r>
                                </m:e>
                                <m:sub>
                                  <m:r>
                                    <a:rPr kumimoji="1" lang="en-US" altLang="zh-CN" sz="2400" b="1" i="1" smtClean="0">
                                      <a:solidFill>
                                        <a:schemeClr val="tx1"/>
                                      </a:solidFill>
                                      <a:latin typeface="Cambria Math" panose="02040503050406030204" pitchFamily="18" charset="0"/>
                                    </a:rPr>
                                    <m:t>𝒄𝒔</m:t>
                                  </m:r>
                                </m:sub>
                              </m:sSub>
                              <m:r>
                                <a:rPr kumimoji="1" lang="en-US" altLang="zh-CN" sz="2400" b="1" i="1" smtClean="0">
                                  <a:solidFill>
                                    <a:schemeClr val="tx1"/>
                                  </a:solidFill>
                                  <a:latin typeface="Cambria Math" panose="02040503050406030204" pitchFamily="18" charset="0"/>
                                </a:rPr>
                                <m:t>| </m:t>
                              </m:r>
                            </m:oMath>
                          </a14:m>
                          <a:r>
                            <a:rPr lang="en-US" altLang="zh-CN" sz="2400" b="1" dirty="0">
                              <a:solidFill>
                                <a:schemeClr val="tx1"/>
                              </a:solidFill>
                              <a:latin typeface="Times New Roman" panose="02020603050405020304" pitchFamily="18" charset="0"/>
                              <a:cs typeface="Times New Roman" panose="02020603050405020304" pitchFamily="18" charset="0"/>
                            </a:rPr>
                            <a:t> is 0.2%;</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altLang="zh-CN" sz="2400" b="1" dirty="0">
                              <a:solidFill>
                                <a:schemeClr val="tx1"/>
                              </a:solidFill>
                              <a:latin typeface="Times New Roman" panose="02020603050405020304" pitchFamily="18" charset="0"/>
                              <a:cs typeface="Times New Roman" panose="02020603050405020304" pitchFamily="18" charset="0"/>
                            </a:rPr>
                            <a:t>The relative stat.</a:t>
                          </a:r>
                          <a:r>
                            <a:rPr lang="en-US" altLang="zh-CN" sz="2400" b="1" baseline="0" dirty="0">
                              <a:solidFill>
                                <a:schemeClr val="tx1"/>
                              </a:solidFill>
                              <a:latin typeface="Times New Roman" panose="02020603050405020304" pitchFamily="18" charset="0"/>
                              <a:cs typeface="Times New Roman" panose="02020603050405020304" pitchFamily="18" charset="0"/>
                            </a:rPr>
                            <a:t> </a:t>
                          </a:r>
                          <a:r>
                            <a:rPr lang="en-US" altLang="zh-CN" sz="2400" b="1" dirty="0">
                              <a:solidFill>
                                <a:schemeClr val="tx1"/>
                              </a:solidFill>
                              <a:latin typeface="Times New Roman" panose="02020603050405020304" pitchFamily="18" charset="0"/>
                              <a:cs typeface="Times New Roman" panose="02020603050405020304" pitchFamily="18" charset="0"/>
                            </a:rPr>
                            <a:t>of </a:t>
                          </a:r>
                          <a14:m>
                            <m:oMath xmlns:m="http://schemas.openxmlformats.org/officeDocument/2006/math">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𝝉</m:t>
                                  </m:r>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r>
                                <a:rPr lang="en-US" altLang="zh-CN" sz="2400" b="1" i="0" smtClean="0">
                                  <a:solidFill>
                                    <a:schemeClr val="tx1"/>
                                  </a:solidFill>
                                  <a:latin typeface="Cambria Math" panose="02040503050406030204" pitchFamily="18" charset="0"/>
                                  <a:cs typeface="Times New Roman" panose="02020603050405020304" pitchFamily="18" charset="0"/>
                                </a:rPr>
                                <m:t>/</m:t>
                              </m:r>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𝝁</m:t>
                                  </m:r>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oMath>
                          </a14:m>
                          <a:r>
                            <a:rPr lang="en-US" altLang="zh-CN" sz="2400" b="1" dirty="0">
                              <a:solidFill>
                                <a:schemeClr val="tx1"/>
                              </a:solidFill>
                              <a:latin typeface="Times New Roman" panose="02020603050405020304" pitchFamily="18" charset="0"/>
                              <a:cs typeface="Times New Roman" panose="02020603050405020304" pitchFamily="18" charset="0"/>
                            </a:rPr>
                            <a:t> LFU is 0.5%;</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altLang="zh-CN" sz="2400" b="1" dirty="0">
                              <a:latin typeface="Times New Roman" panose="02020603050405020304" pitchFamily="18" charset="0"/>
                              <a:cs typeface="Times New Roman" panose="02020603050405020304" pitchFamily="18" charset="0"/>
                            </a:rPr>
                            <a:t>The results</a:t>
                          </a:r>
                          <a:r>
                            <a:rPr lang="en-US" altLang="zh-CN" sz="2400" b="1" baseline="0" dirty="0">
                              <a:latin typeface="Times New Roman" panose="02020603050405020304" pitchFamily="18" charset="0"/>
                              <a:cs typeface="Times New Roman" panose="02020603050405020304" pitchFamily="18" charset="0"/>
                            </a:rPr>
                            <a:t> will be </a:t>
                          </a:r>
                          <a:r>
                            <a:rPr lang="en-US" altLang="zh-CN" sz="2400" b="1" dirty="0">
                              <a:latin typeface="Times New Roman" panose="02020603050405020304" pitchFamily="18" charset="0"/>
                              <a:cs typeface="Times New Roman" panose="02020603050405020304" pitchFamily="18" charset="0"/>
                            </a:rPr>
                            <a:t>limited by the uncertainty (0.8%) of the </a:t>
                          </a:r>
                          <a14:m>
                            <m:oMath xmlns:m="http://schemas.openxmlformats.org/officeDocument/2006/math">
                              <m:sSubSup>
                                <m:sSubSupPr>
                                  <m:ctrlPr>
                                    <a:rPr kumimoji="1" lang="en-US" altLang="zh-CN" sz="2400" b="1" i="1">
                                      <a:latin typeface="Cambria Math" panose="02040503050406030204" pitchFamily="18" charset="0"/>
                                    </a:rPr>
                                  </m:ctrlPr>
                                </m:sSubSupPr>
                                <m:e>
                                  <m:r>
                                    <a:rPr kumimoji="1" lang="en-US" altLang="zh-CN" sz="2400" b="1" i="1">
                                      <a:latin typeface="Cambria Math" panose="02040503050406030204" pitchFamily="18" charset="0"/>
                                    </a:rPr>
                                    <m:t>𝑫</m:t>
                                  </m:r>
                                </m:e>
                                <m:sub>
                                  <m:r>
                                    <a:rPr kumimoji="1" lang="en-US" altLang="zh-CN" sz="2400" b="1" i="1">
                                      <a:latin typeface="Cambria Math" panose="02040503050406030204" pitchFamily="18" charset="0"/>
                                    </a:rPr>
                                    <m:t>𝒔</m:t>
                                  </m:r>
                                </m:sub>
                                <m:sup>
                                  <m:r>
                                    <a:rPr kumimoji="1" lang="en-US" altLang="zh-CN" sz="2400" b="1" i="1">
                                      <a:latin typeface="Cambria Math" panose="02040503050406030204" pitchFamily="18" charset="0"/>
                                    </a:rPr>
                                    <m:t>+</m:t>
                                  </m:r>
                                </m:sup>
                              </m:sSubSup>
                            </m:oMath>
                          </a14:m>
                          <a:r>
                            <a:rPr lang="en-US" altLang="zh-CN" sz="2400" b="1" dirty="0">
                              <a:latin typeface="Times New Roman" panose="02020603050405020304" pitchFamily="18" charset="0"/>
                              <a:cs typeface="Times New Roman" panose="02020603050405020304" pitchFamily="18" charset="0"/>
                            </a:rPr>
                            <a:t> lifetime </a:t>
                          </a:r>
                          <a14:m>
                            <m:oMath xmlns:m="http://schemas.openxmlformats.org/officeDocument/2006/math">
                              <m:sSub>
                                <m:sSubPr>
                                  <m:ctrlPr>
                                    <a:rPr lang="en-US" altLang="zh-CN" sz="2400" b="1" i="1">
                                      <a:solidFill>
                                        <a:srgbClr val="000000"/>
                                      </a:solidFill>
                                      <a:latin typeface="Cambria Math" panose="02040503050406030204" pitchFamily="18" charset="0"/>
                                    </a:rPr>
                                  </m:ctrlPr>
                                </m:sSubPr>
                                <m:e>
                                  <m:r>
                                    <a:rPr lang="en-US" altLang="zh-CN" sz="2400" b="1" i="1">
                                      <a:solidFill>
                                        <a:srgbClr val="000000"/>
                                      </a:solidFill>
                                      <a:latin typeface="Cambria Math" panose="02040503050406030204" pitchFamily="18" charset="0"/>
                                    </a:rPr>
                                    <m:t>𝝉</m:t>
                                  </m:r>
                                </m:e>
                                <m:sub>
                                  <m:sSubSup>
                                    <m:sSubSupPr>
                                      <m:ctrlPr>
                                        <a:rPr lang="en-US" altLang="zh-CN" sz="2400" b="1" i="1">
                                          <a:solidFill>
                                            <a:srgbClr val="000000"/>
                                          </a:solidFill>
                                          <a:latin typeface="Cambria Math" panose="02040503050406030204" pitchFamily="18" charset="0"/>
                                        </a:rPr>
                                      </m:ctrlPr>
                                    </m:sSubSupPr>
                                    <m:e>
                                      <m:r>
                                        <a:rPr lang="en-US" altLang="zh-CN" sz="2400" b="1" i="1">
                                          <a:solidFill>
                                            <a:srgbClr val="000000"/>
                                          </a:solidFill>
                                          <a:latin typeface="Cambria Math" panose="02040503050406030204" pitchFamily="18" charset="0"/>
                                        </a:rPr>
                                        <m:t>𝑫</m:t>
                                      </m:r>
                                    </m:e>
                                    <m:sub>
                                      <m:r>
                                        <a:rPr lang="en-US" altLang="zh-CN" sz="2400" b="1" i="1">
                                          <a:solidFill>
                                            <a:srgbClr val="000000"/>
                                          </a:solidFill>
                                          <a:latin typeface="Cambria Math" panose="02040503050406030204" pitchFamily="18" charset="0"/>
                                        </a:rPr>
                                        <m:t>𝒔</m:t>
                                      </m:r>
                                    </m:sub>
                                    <m:sup>
                                      <m:r>
                                        <a:rPr lang="en-US" altLang="zh-CN" sz="2400" b="1" i="1">
                                          <a:solidFill>
                                            <a:srgbClr val="000000"/>
                                          </a:solidFill>
                                          <a:latin typeface="Cambria Math" panose="02040503050406030204" pitchFamily="18" charset="0"/>
                                        </a:rPr>
                                        <m:t>+</m:t>
                                      </m:r>
                                    </m:sup>
                                  </m:sSubSup>
                                </m:sub>
                              </m:sSub>
                              <m:r>
                                <a:rPr lang="en-US" altLang="zh-CN" sz="2400" b="1" i="1">
                                  <a:solidFill>
                                    <a:srgbClr val="000000"/>
                                  </a:solidFill>
                                  <a:latin typeface="Cambria Math" panose="02040503050406030204" pitchFamily="18" charset="0"/>
                                </a:rPr>
                                <m:t>=(</m:t>
                              </m:r>
                              <m:r>
                                <a:rPr lang="en-US" altLang="zh-CN" sz="2400" b="1" i="1">
                                  <a:solidFill>
                                    <a:srgbClr val="000000"/>
                                  </a:solidFill>
                                  <a:latin typeface="Cambria Math" panose="02040503050406030204" pitchFamily="18" charset="0"/>
                                </a:rPr>
                                <m:t>𝟓𝟎𝟒</m:t>
                              </m:r>
                              <m:r>
                                <a:rPr lang="en-US" altLang="zh-CN" sz="2400" b="1" i="1">
                                  <a:solidFill>
                                    <a:srgbClr val="000000"/>
                                  </a:solidFill>
                                  <a:latin typeface="Cambria Math" panose="02040503050406030204" pitchFamily="18" charset="0"/>
                                </a:rPr>
                                <m:t>±</m:t>
                              </m:r>
                              <m:r>
                                <a:rPr lang="en-US" altLang="zh-CN" sz="2400" b="1" i="1">
                                  <a:solidFill>
                                    <a:srgbClr val="000000"/>
                                  </a:solidFill>
                                  <a:latin typeface="Cambria Math" panose="02040503050406030204" pitchFamily="18" charset="0"/>
                                </a:rPr>
                                <m:t>𝟒</m:t>
                              </m:r>
                              <m:r>
                                <a:rPr lang="en-US" altLang="zh-CN" sz="2400" b="1" i="1">
                                  <a:solidFill>
                                    <a:srgbClr val="000000"/>
                                  </a:solidFill>
                                  <a:latin typeface="Cambria Math" panose="02040503050406030204" pitchFamily="18" charset="0"/>
                                </a:rPr>
                                <m:t>)×</m:t>
                              </m:r>
                              <m:r>
                                <a:rPr lang="en-US" altLang="zh-CN" sz="2400" b="1" i="1">
                                  <a:latin typeface="Cambria Math" panose="02040503050406030204" pitchFamily="18" charset="0"/>
                                </a:rPr>
                                <m:t>𝟏</m:t>
                              </m:r>
                              <m:sSup>
                                <m:sSupPr>
                                  <m:ctrlPr>
                                    <a:rPr lang="en-US" altLang="zh-CN" sz="2400" b="1" i="1">
                                      <a:latin typeface="Cambria Math" panose="02040503050406030204" pitchFamily="18" charset="0"/>
                                    </a:rPr>
                                  </m:ctrlPr>
                                </m:sSupPr>
                                <m:e>
                                  <m:r>
                                    <a:rPr lang="en-US" altLang="zh-CN" sz="2400" b="1" i="1">
                                      <a:latin typeface="Cambria Math" panose="02040503050406030204" pitchFamily="18" charset="0"/>
                                    </a:rPr>
                                    <m:t>𝟎</m:t>
                                  </m:r>
                                </m:e>
                                <m:sup>
                                  <m:r>
                                    <a:rPr lang="en-US" altLang="zh-CN" sz="2400" b="1" i="1">
                                      <a:latin typeface="Cambria Math" panose="02040503050406030204" pitchFamily="18" charset="0"/>
                                    </a:rPr>
                                    <m:t>−</m:t>
                                  </m:r>
                                  <m:r>
                                    <a:rPr lang="en-US" altLang="zh-CN" sz="2400" b="1" i="1">
                                      <a:latin typeface="Cambria Math" panose="02040503050406030204" pitchFamily="18" charset="0"/>
                                    </a:rPr>
                                    <m:t>𝟏𝟓</m:t>
                                  </m:r>
                                </m:sup>
                              </m:sSup>
                            </m:oMath>
                          </a14:m>
                          <a:r>
                            <a:rPr lang="en-US" altLang="zh-CN" sz="2400" b="1" dirty="0">
                              <a:latin typeface="Times New Roman" panose="02020603050405020304" pitchFamily="18" charset="0"/>
                              <a:cs typeface="Times New Roman" panose="02020603050405020304" pitchFamily="18" charset="0"/>
                            </a:rPr>
                            <a:t> s.</a:t>
                          </a: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9275969"/>
                      </a:ext>
                    </a:extLst>
                  </a:tr>
                  <a:tr h="1560999">
                    <a:tc vMerge="1">
                      <a:txBody>
                        <a:bodyPr/>
                        <a:lstStyle/>
                        <a:p>
                          <a:endParaRPr lang="zh-CN" altLang="en-US" sz="1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0000"/>
                            </a:lnSpc>
                          </a:pPr>
                          <a14:m>
                            <m:oMathPara xmlns:m="http://schemas.openxmlformats.org/officeDocument/2006/math">
                              <m:oMathParaPr>
                                <m:jc m:val="left"/>
                              </m:oMathParaPr>
                              <m:oMath xmlns:m="http://schemas.openxmlformats.org/officeDocument/2006/math">
                                <m:sSubSup>
                                  <m:sSubSupPr>
                                    <m:ctrlPr>
                                      <a:rPr lang="en-US" altLang="zh-CN" sz="2400" b="1" i="1" smtClean="0">
                                        <a:solidFill>
                                          <a:schemeClr val="tx1"/>
                                        </a:solidFill>
                                        <a:latin typeface="Cambria Math" panose="02040503050406030204" pitchFamily="18" charset="0"/>
                                        <a:cs typeface="Times New Roman" panose="02020603050405020304" pitchFamily="18" charset="0"/>
                                      </a:rPr>
                                    </m:ctrlPr>
                                  </m:sSubSupPr>
                                  <m:e>
                                    <m:r>
                                      <a:rPr lang="en-US" altLang="zh-CN" sz="2400" b="1" i="1" smtClean="0">
                                        <a:solidFill>
                                          <a:schemeClr val="tx1"/>
                                        </a:solidFill>
                                        <a:latin typeface="Cambria Math" panose="02040503050406030204" pitchFamily="18" charset="0"/>
                                        <a:cs typeface="Times New Roman" panose="02020603050405020304" pitchFamily="18" charset="0"/>
                                      </a:rPr>
                                      <m:t>𝑫</m:t>
                                    </m:r>
                                  </m:e>
                                  <m:sub>
                                    <m:r>
                                      <a:rPr lang="en-US" altLang="zh-CN" sz="2400" b="1" i="1" smtClean="0">
                                        <a:solidFill>
                                          <a:schemeClr val="tx1"/>
                                        </a:solidFill>
                                        <a:latin typeface="Cambria Math" panose="02040503050406030204" pitchFamily="18" charset="0"/>
                                        <a:cs typeface="Times New Roman" panose="02020603050405020304" pitchFamily="18" charset="0"/>
                                      </a:rPr>
                                      <m:t>𝒔</m:t>
                                    </m:r>
                                  </m:sub>
                                  <m:sup>
                                    <m:r>
                                      <a:rPr lang="en-US" altLang="zh-CN" sz="2400" b="1" i="1" smtClean="0">
                                        <a:solidFill>
                                          <a:schemeClr val="tx1"/>
                                        </a:solidFill>
                                        <a:latin typeface="Cambria Math" panose="02040503050406030204" pitchFamily="18" charset="0"/>
                                        <a:cs typeface="Times New Roman" panose="02020603050405020304" pitchFamily="18" charset="0"/>
                                      </a:rPr>
                                      <m:t>+</m:t>
                                    </m:r>
                                  </m:sup>
                                </m:sSubSup>
                                <m:r>
                                  <a:rPr lang="en-US" altLang="zh-CN" sz="2400" b="1" i="1" smtClean="0">
                                    <a:solidFill>
                                      <a:schemeClr val="tx1"/>
                                    </a:solidFill>
                                    <a:latin typeface="Cambria Math" panose="02040503050406030204" pitchFamily="18" charset="0"/>
                                    <a:cs typeface="Times New Roman" panose="02020603050405020304" pitchFamily="18" charset="0"/>
                                  </a:rPr>
                                  <m:t>→</m:t>
                                </m:r>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𝝁</m:t>
                                    </m:r>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sSub>
                                  <m:sSubPr>
                                    <m:ctrlPr>
                                      <a:rPr lang="en-US" altLang="zh-CN" sz="2400" b="1" i="1" smtClean="0">
                                        <a:solidFill>
                                          <a:schemeClr val="tx1"/>
                                        </a:solidFill>
                                        <a:latin typeface="Cambria Math" panose="02040503050406030204" pitchFamily="18" charset="0"/>
                                        <a:cs typeface="Times New Roman" panose="02020603050405020304" pitchFamily="18" charset="0"/>
                                      </a:rPr>
                                    </m:ctrlPr>
                                  </m:sSubPr>
                                  <m:e>
                                    <m:r>
                                      <a:rPr lang="en-US" altLang="zh-CN" sz="2400" b="1" i="1" smtClean="0">
                                        <a:solidFill>
                                          <a:schemeClr val="tx1"/>
                                        </a:solidFill>
                                        <a:latin typeface="Cambria Math" panose="02040503050406030204" pitchFamily="18" charset="0"/>
                                        <a:cs typeface="Times New Roman" panose="02020603050405020304" pitchFamily="18" charset="0"/>
                                      </a:rPr>
                                      <m:t>𝝂</m:t>
                                    </m:r>
                                  </m:e>
                                  <m:sub>
                                    <m:r>
                                      <a:rPr lang="en-US" altLang="zh-CN" sz="2400" b="1" i="1" smtClean="0">
                                        <a:solidFill>
                                          <a:schemeClr val="tx1"/>
                                        </a:solidFill>
                                        <a:latin typeface="Cambria Math" panose="02040503050406030204" pitchFamily="18" charset="0"/>
                                        <a:cs typeface="Times New Roman" panose="02020603050405020304" pitchFamily="18" charset="0"/>
                                      </a:rPr>
                                      <m:t>𝝁</m:t>
                                    </m:r>
                                  </m:sub>
                                </m:sSub>
                              </m:oMath>
                            </m:oMathPara>
                          </a14:m>
                          <a:endParaRPr lang="zh-CN"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7651799"/>
                      </a:ext>
                    </a:extLst>
                  </a:tr>
                  <a:tr h="1685544">
                    <a:tc gridSpan="2">
                      <a:txBody>
                        <a:bodyPr/>
                        <a:lstStyle/>
                        <a:p>
                          <a:pPr>
                            <a:lnSpc>
                              <a:spcPct val="110000"/>
                            </a:lnSpc>
                          </a:pPr>
                          <a14:m>
                            <m:oMathPara xmlns:m="http://schemas.openxmlformats.org/officeDocument/2006/math">
                              <m:oMathParaPr>
                                <m:jc m:val="left"/>
                              </m:oMathParaPr>
                              <m:oMath xmlns:m="http://schemas.openxmlformats.org/officeDocument/2006/math">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𝑫</m:t>
                                    </m:r>
                                  </m:e>
                                  <m:sup>
                                    <m:r>
                                      <a:rPr lang="en-US" altLang="zh-CN" sz="2400" b="1" i="1" smtClean="0">
                                        <a:solidFill>
                                          <a:schemeClr val="tx1"/>
                                        </a:solidFill>
                                        <a:latin typeface="Cambria Math" panose="02040503050406030204" pitchFamily="18" charset="0"/>
                                        <a:cs typeface="Times New Roman" panose="02020603050405020304" pitchFamily="18" charset="0"/>
                                      </a:rPr>
                                      <m:t>𝟎</m:t>
                                    </m:r>
                                  </m:sup>
                                </m:sSup>
                                <m:r>
                                  <a:rPr lang="en-US" altLang="zh-CN" sz="2400" b="1" i="1" smtClean="0">
                                    <a:solidFill>
                                      <a:schemeClr val="tx1"/>
                                    </a:solidFill>
                                    <a:latin typeface="Cambria Math" panose="02040503050406030204" pitchFamily="18" charset="0"/>
                                    <a:cs typeface="Times New Roman" panose="02020603050405020304" pitchFamily="18" charset="0"/>
                                  </a:rPr>
                                  <m:t>→</m:t>
                                </m:r>
                                <m:sSub>
                                  <m:sSubPr>
                                    <m:ctrlPr>
                                      <a:rPr lang="en-US" altLang="zh-CN" sz="2400" b="1" i="1" smtClean="0">
                                        <a:solidFill>
                                          <a:schemeClr val="tx1"/>
                                        </a:solidFill>
                                        <a:latin typeface="Cambria Math" panose="02040503050406030204" pitchFamily="18" charset="0"/>
                                        <a:cs typeface="Times New Roman" panose="02020603050405020304" pitchFamily="18" charset="0"/>
                                      </a:rPr>
                                    </m:ctrlPr>
                                  </m:sSubPr>
                                  <m:e>
                                    <m:r>
                                      <a:rPr lang="en-US" altLang="zh-CN" sz="2400" b="1" i="1" smtClean="0">
                                        <a:solidFill>
                                          <a:schemeClr val="tx1"/>
                                        </a:solidFill>
                                        <a:latin typeface="Cambria Math" panose="02040503050406030204" pitchFamily="18" charset="0"/>
                                        <a:cs typeface="Times New Roman" panose="02020603050405020304" pitchFamily="18" charset="0"/>
                                      </a:rPr>
                                      <m:t>𝑲</m:t>
                                    </m:r>
                                  </m:e>
                                  <m:sub>
                                    <m:r>
                                      <a:rPr lang="en-US" altLang="zh-CN" sz="2400" b="1" i="1" smtClean="0">
                                        <a:solidFill>
                                          <a:schemeClr val="tx1"/>
                                        </a:solidFill>
                                        <a:latin typeface="Cambria Math" panose="02040503050406030204" pitchFamily="18" charset="0"/>
                                        <a:cs typeface="Times New Roman" panose="02020603050405020304" pitchFamily="18" charset="0"/>
                                      </a:rPr>
                                      <m:t>𝟏</m:t>
                                    </m:r>
                                  </m:sub>
                                </m:sSub>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d>
                                      <m:dPr>
                                        <m:ctrlPr>
                                          <a:rPr lang="en-US" altLang="zh-CN" sz="2400" b="1" i="1" smtClean="0">
                                            <a:solidFill>
                                              <a:schemeClr val="tx1"/>
                                            </a:solidFill>
                                            <a:latin typeface="Cambria Math" panose="02040503050406030204" pitchFamily="18" charset="0"/>
                                            <a:cs typeface="Times New Roman" panose="02020603050405020304" pitchFamily="18" charset="0"/>
                                          </a:rPr>
                                        </m:ctrlPr>
                                      </m:dPr>
                                      <m:e>
                                        <m:r>
                                          <a:rPr lang="en-US" altLang="zh-CN" sz="2400" b="1" i="1" smtClean="0">
                                            <a:solidFill>
                                              <a:schemeClr val="tx1"/>
                                            </a:solidFill>
                                            <a:latin typeface="Cambria Math" panose="02040503050406030204" pitchFamily="18" charset="0"/>
                                            <a:cs typeface="Times New Roman" panose="02020603050405020304" pitchFamily="18" charset="0"/>
                                          </a:rPr>
                                          <m:t>𝟏𝟐𝟕𝟎</m:t>
                                        </m:r>
                                      </m:e>
                                    </m:d>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𝒆</m:t>
                                    </m:r>
                                  </m:e>
                                  <m:sup>
                                    <m:r>
                                      <a:rPr lang="en-US" altLang="zh-CN" sz="2400" b="1" i="1" smtClean="0">
                                        <a:solidFill>
                                          <a:schemeClr val="tx1"/>
                                        </a:solidFill>
                                        <a:latin typeface="Cambria Math" panose="02040503050406030204" pitchFamily="18" charset="0"/>
                                        <a:cs typeface="Times New Roman" panose="02020603050405020304" pitchFamily="18" charset="0"/>
                                      </a:rPr>
                                      <m:t>+</m:t>
                                    </m:r>
                                  </m:sup>
                                </m:sSup>
                                <m:sSub>
                                  <m:sSubPr>
                                    <m:ctrlPr>
                                      <a:rPr lang="en-US" altLang="zh-CN" sz="2400" b="1" i="1" smtClean="0">
                                        <a:solidFill>
                                          <a:schemeClr val="tx1"/>
                                        </a:solidFill>
                                        <a:latin typeface="Cambria Math" panose="02040503050406030204" pitchFamily="18" charset="0"/>
                                        <a:cs typeface="Times New Roman" panose="02020603050405020304" pitchFamily="18" charset="0"/>
                                      </a:rPr>
                                    </m:ctrlPr>
                                  </m:sSubPr>
                                  <m:e>
                                    <m:r>
                                      <a:rPr lang="en-US" altLang="zh-CN" sz="2400" b="1" i="1" smtClean="0">
                                        <a:solidFill>
                                          <a:schemeClr val="tx1"/>
                                        </a:solidFill>
                                        <a:latin typeface="Cambria Math" panose="02040503050406030204" pitchFamily="18" charset="0"/>
                                        <a:cs typeface="Times New Roman" panose="02020603050405020304" pitchFamily="18" charset="0"/>
                                      </a:rPr>
                                      <m:t>𝝂</m:t>
                                    </m:r>
                                  </m:e>
                                  <m:sub>
                                    <m:r>
                                      <a:rPr lang="en-US" altLang="zh-CN" sz="2400" b="1" i="1" smtClean="0">
                                        <a:solidFill>
                                          <a:schemeClr val="tx1"/>
                                        </a:solidFill>
                                        <a:latin typeface="Cambria Math" panose="02040503050406030204" pitchFamily="18" charset="0"/>
                                        <a:cs typeface="Times New Roman" panose="02020603050405020304" pitchFamily="18" charset="0"/>
                                      </a:rPr>
                                      <m:t>𝒆</m:t>
                                    </m:r>
                                  </m:sub>
                                </m:sSub>
                                <m:r>
                                  <a:rPr lang="en-US" altLang="zh-CN" sz="2400" b="1" i="1" smtClean="0">
                                    <a:solidFill>
                                      <a:schemeClr val="tx1"/>
                                    </a:solidFill>
                                    <a:latin typeface="Cambria Math" panose="02040503050406030204" pitchFamily="18" charset="0"/>
                                    <a:cs typeface="Times New Roman" panose="02020603050405020304" pitchFamily="18" charset="0"/>
                                  </a:rPr>
                                  <m:t> </m:t>
                                </m:r>
                              </m:oMath>
                            </m:oMathPara>
                          </a14:m>
                          <a:endParaRPr lang="en-US" altLang="zh-CN" sz="2400" b="1" i="1" dirty="0">
                            <a:solidFill>
                              <a:schemeClr val="tx1"/>
                            </a:solidFill>
                            <a:latin typeface="Cambria Math" panose="02040503050406030204" pitchFamily="18" charset="0"/>
                            <a:cs typeface="Times New Roman" panose="02020603050405020304" pitchFamily="18" charset="0"/>
                          </a:endParaRPr>
                        </a:p>
                        <a:p>
                          <a:pPr>
                            <a:lnSpc>
                              <a:spcPct val="110000"/>
                            </a:lnSpc>
                          </a:pPr>
                          <a14:m>
                            <m:oMathPara xmlns:m="http://schemas.openxmlformats.org/officeDocument/2006/math">
                              <m:oMathParaPr>
                                <m:jc m:val="left"/>
                              </m:oMathParaPr>
                              <m:oMath xmlns:m="http://schemas.openxmlformats.org/officeDocument/2006/math">
                                <m:r>
                                  <a:rPr lang="en-US" altLang="zh-CN" sz="2400" b="1" i="0"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𝟑</m:t>
                                </m:r>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𝟕𝟕𝟑</m:t>
                                </m:r>
                                <m:r>
                                  <a:rPr lang="en-US" altLang="zh-CN" sz="2400" b="1" i="1" smtClean="0">
                                    <a:solidFill>
                                      <a:schemeClr val="tx1"/>
                                    </a:solidFill>
                                    <a:latin typeface="Cambria Math" panose="02040503050406030204" pitchFamily="18" charset="0"/>
                                    <a:cs typeface="Times New Roman" panose="02020603050405020304" pitchFamily="18" charset="0"/>
                                  </a:rPr>
                                  <m:t> </m:t>
                                </m:r>
                                <m:r>
                                  <a:rPr lang="en-US" altLang="zh-CN" sz="2400" b="1" i="0" smtClean="0">
                                    <a:solidFill>
                                      <a:schemeClr val="tx1"/>
                                    </a:solidFill>
                                    <a:latin typeface="Cambria Math" panose="02040503050406030204" pitchFamily="18" charset="0"/>
                                    <a:cs typeface="Times New Roman" panose="02020603050405020304" pitchFamily="18" charset="0"/>
                                  </a:rPr>
                                  <m:t>𝐆𝐞𝐕</m:t>
                                </m:r>
                                <m:r>
                                  <a:rPr lang="en-US" altLang="zh-CN" sz="2400" b="1" i="0" smtClean="0">
                                    <a:solidFill>
                                      <a:schemeClr val="tx1"/>
                                    </a:solidFill>
                                    <a:latin typeface="Cambria Math" panose="02040503050406030204" pitchFamily="18" charset="0"/>
                                    <a:cs typeface="Times New Roman" panose="02020603050405020304" pitchFamily="18" charset="0"/>
                                  </a:rPr>
                                  <m:t> </m:t>
                                </m:r>
                              </m:oMath>
                            </m:oMathPara>
                          </a14:m>
                          <a:endParaRPr lang="zh-CN" altLang="en-US" sz="2400" dirty="0">
                            <a:solidFill>
                              <a:schemeClr val="tx1"/>
                            </a:solidFill>
                            <a:latin typeface="Times New Roman" panose="02020603050405020304" pitchFamily="18" charset="0"/>
                            <a:cs typeface="Times New Roman" panose="02020603050405020304" pitchFamily="18" charset="0"/>
                          </a:endParaRPr>
                        </a:p>
                        <a:p>
                          <a:pPr>
                            <a:lnSpc>
                              <a:spcPct val="110000"/>
                            </a:lnSpc>
                          </a:pPr>
                          <a:endParaRPr lang="zh-CN" altLang="en-US" sz="2400"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altLang="zh-CN" sz="2400" b="1" dirty="0">
                              <a:solidFill>
                                <a:schemeClr val="tx1"/>
                              </a:solidFill>
                              <a:latin typeface="Times New Roman" panose="02020603050405020304" pitchFamily="18" charset="0"/>
                              <a:cs typeface="Times New Roman" panose="02020603050405020304" pitchFamily="18" charset="0"/>
                            </a:rPr>
                            <a:t>The stat.</a:t>
                          </a:r>
                          <a:r>
                            <a:rPr lang="en-US" altLang="zh-CN" sz="2400" b="1" baseline="0" dirty="0">
                              <a:solidFill>
                                <a:schemeClr val="tx1"/>
                              </a:solidFill>
                              <a:latin typeface="Times New Roman" panose="02020603050405020304" pitchFamily="18" charset="0"/>
                              <a:cs typeface="Times New Roman" panose="02020603050405020304" pitchFamily="18" charset="0"/>
                            </a:rPr>
                            <a:t> </a:t>
                          </a:r>
                          <a:r>
                            <a:rPr lang="en-US" altLang="zh-CN" sz="2400" b="1" dirty="0">
                              <a:solidFill>
                                <a:schemeClr val="tx1"/>
                              </a:solidFill>
                              <a:latin typeface="Times New Roman" panose="02020603050405020304" pitchFamily="18" charset="0"/>
                              <a:cs typeface="Times New Roman" panose="02020603050405020304" pitchFamily="18" charset="0"/>
                            </a:rPr>
                            <a:t>of ratio of up-down asymmetry is </a:t>
                          </a:r>
                          <a14:m>
                            <m:oMath xmlns:m="http://schemas.openxmlformats.org/officeDocument/2006/math">
                              <m:r>
                                <a:rPr lang="en-US" altLang="zh-CN" sz="2400" b="1" i="1" smtClean="0">
                                  <a:solidFill>
                                    <a:schemeClr val="tx1"/>
                                  </a:solidFill>
                                  <a:latin typeface="Cambria Math" panose="02040503050406030204" pitchFamily="18" charset="0"/>
                                  <a:cs typeface="Times New Roman" panose="02020603050405020304" pitchFamily="18" charset="0"/>
                                </a:rPr>
                                <m:t>𝟏</m:t>
                              </m:r>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𝟓</m:t>
                              </m:r>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𝟏</m:t>
                              </m:r>
                              <m:sSup>
                                <m:sSupPr>
                                  <m:ctrlPr>
                                    <a:rPr lang="en-US" altLang="zh-CN" sz="2400" b="1" i="1" smtClean="0">
                                      <a:solidFill>
                                        <a:schemeClr val="tx1"/>
                                      </a:solidFill>
                                      <a:latin typeface="Cambria Math" panose="02040503050406030204" pitchFamily="18" charset="0"/>
                                      <a:cs typeface="Times New Roman" panose="02020603050405020304" pitchFamily="18" charset="0"/>
                                    </a:rPr>
                                  </m:ctrlPr>
                                </m:sSupPr>
                                <m:e>
                                  <m:r>
                                    <a:rPr lang="en-US" altLang="zh-CN" sz="2400" b="1" i="1" smtClean="0">
                                      <a:solidFill>
                                        <a:schemeClr val="tx1"/>
                                      </a:solidFill>
                                      <a:latin typeface="Cambria Math" panose="02040503050406030204" pitchFamily="18" charset="0"/>
                                      <a:cs typeface="Times New Roman" panose="02020603050405020304" pitchFamily="18" charset="0"/>
                                    </a:rPr>
                                    <m:t>𝟎</m:t>
                                  </m:r>
                                </m:e>
                                <m:sup>
                                  <m:r>
                                    <a:rPr lang="en-US" altLang="zh-CN" sz="2400" b="1" i="1" smtClean="0">
                                      <a:solidFill>
                                        <a:schemeClr val="tx1"/>
                                      </a:solidFill>
                                      <a:latin typeface="Cambria Math" panose="02040503050406030204" pitchFamily="18" charset="0"/>
                                      <a:cs typeface="Times New Roman" panose="02020603050405020304" pitchFamily="18" charset="0"/>
                                    </a:rPr>
                                    <m:t>−</m:t>
                                  </m:r>
                                  <m:r>
                                    <a:rPr lang="en-US" altLang="zh-CN" sz="2400" b="1" i="1" smtClean="0">
                                      <a:solidFill>
                                        <a:schemeClr val="tx1"/>
                                      </a:solidFill>
                                      <a:latin typeface="Cambria Math" panose="02040503050406030204" pitchFamily="18" charset="0"/>
                                      <a:cs typeface="Times New Roman" panose="02020603050405020304" pitchFamily="18" charset="0"/>
                                    </a:rPr>
                                    <m:t>𝟐</m:t>
                                  </m:r>
                                </m:sup>
                              </m:sSup>
                            </m:oMath>
                          </a14:m>
                          <a:r>
                            <a:rPr lang="en-US" altLang="zh-CN" sz="2400" b="1" dirty="0">
                              <a:solidFill>
                                <a:schemeClr val="tx1"/>
                              </a:solidFill>
                              <a:latin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altLang="zh-CN" sz="2400" b="1" dirty="0">
                              <a:solidFill>
                                <a:schemeClr val="tx1"/>
                              </a:solidFill>
                              <a:latin typeface="Times New Roman" panose="02020603050405020304" pitchFamily="18" charset="0"/>
                              <a:cs typeface="Times New Roman" panose="02020603050405020304" pitchFamily="18" charset="0"/>
                            </a:rPr>
                            <a:t>Combined with that in </a:t>
                          </a:r>
                          <a14:m>
                            <m:oMath xmlns:m="http://schemas.openxmlformats.org/officeDocument/2006/math">
                              <m:sSup>
                                <m:sSupPr>
                                  <m:ctrlPr>
                                    <a:rPr lang="en-US" altLang="zh-CN" sz="2400" b="1" i="1" smtClean="0">
                                      <a:solidFill>
                                        <a:srgbClr val="000000"/>
                                      </a:solidFill>
                                      <a:latin typeface="Cambria Math" panose="02040503050406030204" pitchFamily="18" charset="0"/>
                                      <a:cs typeface="Times New Roman" panose="02020603050405020304" pitchFamily="18" charset="0"/>
                                    </a:rPr>
                                  </m:ctrlPr>
                                </m:sSupPr>
                                <m:e>
                                  <m:r>
                                    <a:rPr lang="en-US" altLang="zh-CN" sz="2400" b="1" i="1">
                                      <a:solidFill>
                                        <a:srgbClr val="000000"/>
                                      </a:solidFill>
                                      <a:latin typeface="Cambria Math" panose="02040503050406030204" pitchFamily="18" charset="0"/>
                                      <a:cs typeface="Times New Roman" panose="02020603050405020304" pitchFamily="18" charset="0"/>
                                    </a:rPr>
                                    <m:t>𝑩</m:t>
                                  </m:r>
                                </m:e>
                                <m:sup>
                                  <m:r>
                                    <a:rPr lang="en-US" altLang="zh-CN" sz="2400" b="1" i="1">
                                      <a:solidFill>
                                        <a:srgbClr val="000000"/>
                                      </a:solidFill>
                                      <a:latin typeface="Cambria Math" panose="02040503050406030204" pitchFamily="18" charset="0"/>
                                      <a:cs typeface="Times New Roman" panose="02020603050405020304" pitchFamily="18" charset="0"/>
                                    </a:rPr>
                                    <m:t>+</m:t>
                                  </m:r>
                                </m:sup>
                              </m:sSup>
                              <m:r>
                                <a:rPr lang="en-US" altLang="zh-CN" sz="2400" b="1" i="1">
                                  <a:solidFill>
                                    <a:srgbClr val="000000"/>
                                  </a:solidFill>
                                  <a:latin typeface="Cambria Math" panose="02040503050406030204" pitchFamily="18" charset="0"/>
                                  <a:cs typeface="Times New Roman" panose="02020603050405020304" pitchFamily="18" charset="0"/>
                                </a:rPr>
                                <m:t>→</m:t>
                              </m:r>
                              <m:sSubSup>
                                <m:sSubSupPr>
                                  <m:ctrlPr>
                                    <a:rPr lang="en-US" altLang="zh-CN" sz="2400" b="1" i="1" smtClean="0">
                                      <a:solidFill>
                                        <a:srgbClr val="000000"/>
                                      </a:solidFill>
                                      <a:latin typeface="Cambria Math" panose="02040503050406030204" pitchFamily="18" charset="0"/>
                                      <a:cs typeface="Times New Roman" panose="02020603050405020304" pitchFamily="18" charset="0"/>
                                    </a:rPr>
                                  </m:ctrlPr>
                                </m:sSubSupPr>
                                <m:e>
                                  <m:r>
                                    <a:rPr lang="en-US" altLang="zh-CN" sz="2400" b="1" i="1" smtClean="0">
                                      <a:solidFill>
                                        <a:srgbClr val="000000"/>
                                      </a:solidFill>
                                      <a:latin typeface="Cambria Math" panose="02040503050406030204" pitchFamily="18" charset="0"/>
                                      <a:cs typeface="Times New Roman" panose="02020603050405020304" pitchFamily="18" charset="0"/>
                                    </a:rPr>
                                    <m:t>𝑲</m:t>
                                  </m:r>
                                </m:e>
                                <m:sub>
                                  <m:r>
                                    <a:rPr lang="en-US" altLang="zh-CN" sz="2400" b="1" i="1" smtClean="0">
                                      <a:solidFill>
                                        <a:srgbClr val="000000"/>
                                      </a:solidFill>
                                      <a:latin typeface="Cambria Math" panose="02040503050406030204" pitchFamily="18" charset="0"/>
                                      <a:cs typeface="Times New Roman" panose="02020603050405020304" pitchFamily="18" charset="0"/>
                                    </a:rPr>
                                    <m:t>𝟏</m:t>
                                  </m:r>
                                </m:sub>
                                <m:sup>
                                  <m:r>
                                    <a:rPr lang="en-US" altLang="zh-CN" sz="2400" b="1" i="1" smtClean="0">
                                      <a:solidFill>
                                        <a:srgbClr val="000000"/>
                                      </a:solidFill>
                                      <a:latin typeface="Cambria Math" panose="02040503050406030204" pitchFamily="18" charset="0"/>
                                      <a:cs typeface="Times New Roman" panose="02020603050405020304" pitchFamily="18" charset="0"/>
                                    </a:rPr>
                                    <m:t>+</m:t>
                                  </m:r>
                                </m:sup>
                              </m:sSubSup>
                              <m:r>
                                <a:rPr lang="en-US" altLang="zh-CN" sz="2400" b="1" i="1" smtClean="0">
                                  <a:solidFill>
                                    <a:srgbClr val="000000"/>
                                  </a:solidFill>
                                  <a:latin typeface="Cambria Math" panose="02040503050406030204" pitchFamily="18" charset="0"/>
                                  <a:cs typeface="Times New Roman" panose="02020603050405020304" pitchFamily="18" charset="0"/>
                                </a:rPr>
                                <m:t>(</m:t>
                              </m:r>
                              <m:sSup>
                                <m:sSupPr>
                                  <m:ctrlPr>
                                    <a:rPr lang="en-US" altLang="zh-CN" sz="2400" b="1" i="1" smtClean="0">
                                      <a:solidFill>
                                        <a:srgbClr val="000000"/>
                                      </a:solidFill>
                                      <a:latin typeface="Cambria Math" panose="02040503050406030204" pitchFamily="18" charset="0"/>
                                      <a:cs typeface="Times New Roman" panose="02020603050405020304" pitchFamily="18" charset="0"/>
                                    </a:rPr>
                                  </m:ctrlPr>
                                </m:sSupPr>
                                <m:e>
                                  <m:r>
                                    <a:rPr lang="en-US" altLang="zh-CN" sz="2400" b="1" i="1" smtClean="0">
                                      <a:solidFill>
                                        <a:srgbClr val="000000"/>
                                      </a:solidFill>
                                      <a:latin typeface="Cambria Math" panose="02040503050406030204" pitchFamily="18" charset="0"/>
                                      <a:cs typeface="Times New Roman" panose="02020603050405020304" pitchFamily="18" charset="0"/>
                                    </a:rPr>
                                    <m:t>𝑲</m:t>
                                  </m:r>
                                </m:e>
                                <m:sup>
                                  <m:r>
                                    <a:rPr lang="en-US" altLang="zh-CN" sz="2400" b="1" i="1" smtClean="0">
                                      <a:solidFill>
                                        <a:srgbClr val="000000"/>
                                      </a:solidFill>
                                      <a:latin typeface="Cambria Math" panose="02040503050406030204" pitchFamily="18" charset="0"/>
                                      <a:cs typeface="Times New Roman" panose="02020603050405020304" pitchFamily="18" charset="0"/>
                                    </a:rPr>
                                    <m:t>+</m:t>
                                  </m:r>
                                </m:sup>
                              </m:sSup>
                              <m:sSup>
                                <m:sSupPr>
                                  <m:ctrlPr>
                                    <a:rPr lang="en-US" altLang="zh-CN" sz="2400" b="1" i="1" smtClean="0">
                                      <a:solidFill>
                                        <a:srgbClr val="000000"/>
                                      </a:solidFill>
                                      <a:latin typeface="Cambria Math" panose="02040503050406030204" pitchFamily="18" charset="0"/>
                                      <a:cs typeface="Times New Roman" panose="02020603050405020304" pitchFamily="18" charset="0"/>
                                    </a:rPr>
                                  </m:ctrlPr>
                                </m:sSupPr>
                                <m:e>
                                  <m:r>
                                    <a:rPr lang="en-US" altLang="zh-CN" sz="2400" b="1" i="1" smtClean="0">
                                      <a:solidFill>
                                        <a:srgbClr val="000000"/>
                                      </a:solidFill>
                                      <a:latin typeface="Cambria Math" panose="02040503050406030204" pitchFamily="18" charset="0"/>
                                      <a:cs typeface="Times New Roman" panose="02020603050405020304" pitchFamily="18" charset="0"/>
                                    </a:rPr>
                                    <m:t>𝝅</m:t>
                                  </m:r>
                                </m:e>
                                <m:sup>
                                  <m:r>
                                    <a:rPr lang="en-US" altLang="zh-CN" sz="2400" b="1" i="1" smtClean="0">
                                      <a:solidFill>
                                        <a:srgbClr val="000000"/>
                                      </a:solidFill>
                                      <a:latin typeface="Cambria Math" panose="02040503050406030204" pitchFamily="18" charset="0"/>
                                      <a:cs typeface="Times New Roman" panose="02020603050405020304" pitchFamily="18" charset="0"/>
                                    </a:rPr>
                                    <m:t>−</m:t>
                                  </m:r>
                                </m:sup>
                              </m:sSup>
                              <m:sSup>
                                <m:sSupPr>
                                  <m:ctrlPr>
                                    <a:rPr lang="en-US" altLang="zh-CN" sz="2400" b="1" i="1" smtClean="0">
                                      <a:solidFill>
                                        <a:srgbClr val="000000"/>
                                      </a:solidFill>
                                      <a:latin typeface="Cambria Math" panose="02040503050406030204" pitchFamily="18" charset="0"/>
                                      <a:cs typeface="Times New Roman" panose="02020603050405020304" pitchFamily="18" charset="0"/>
                                    </a:rPr>
                                  </m:ctrlPr>
                                </m:sSupPr>
                                <m:e>
                                  <m:r>
                                    <a:rPr lang="en-US" altLang="zh-CN" sz="2400" b="1" i="1" smtClean="0">
                                      <a:solidFill>
                                        <a:srgbClr val="000000"/>
                                      </a:solidFill>
                                      <a:latin typeface="Cambria Math" panose="02040503050406030204" pitchFamily="18" charset="0"/>
                                      <a:cs typeface="Times New Roman" panose="02020603050405020304" pitchFamily="18" charset="0"/>
                                    </a:rPr>
                                    <m:t>𝝅</m:t>
                                  </m:r>
                                </m:e>
                                <m:sup>
                                  <m:r>
                                    <a:rPr lang="en-US" altLang="zh-CN" sz="2400" b="1" i="1" smtClean="0">
                                      <a:solidFill>
                                        <a:srgbClr val="000000"/>
                                      </a:solidFill>
                                      <a:latin typeface="Cambria Math" panose="02040503050406030204" pitchFamily="18" charset="0"/>
                                      <a:cs typeface="Times New Roman" panose="02020603050405020304" pitchFamily="18" charset="0"/>
                                    </a:rPr>
                                    <m:t>+</m:t>
                                  </m:r>
                                </m:sup>
                              </m:sSup>
                              <m:r>
                                <a:rPr lang="en-US" altLang="zh-CN" sz="2400" b="1" i="1" smtClean="0">
                                  <a:solidFill>
                                    <a:srgbClr val="000000"/>
                                  </a:solidFill>
                                  <a:latin typeface="Cambria Math" panose="02040503050406030204" pitchFamily="18" charset="0"/>
                                  <a:cs typeface="Times New Roman" panose="02020603050405020304" pitchFamily="18" charset="0"/>
                                </a:rPr>
                                <m:t>)</m:t>
                              </m:r>
                              <m:r>
                                <a:rPr lang="en-US" altLang="zh-CN" sz="2400" b="1" i="1">
                                  <a:solidFill>
                                    <a:srgbClr val="000000"/>
                                  </a:solidFill>
                                  <a:latin typeface="Cambria Math" panose="02040503050406030204" pitchFamily="18" charset="0"/>
                                  <a:cs typeface="Times New Roman" panose="02020603050405020304" pitchFamily="18" charset="0"/>
                                </a:rPr>
                                <m:t> </m:t>
                              </m:r>
                              <m:r>
                                <a:rPr lang="en-US" altLang="zh-CN" sz="2400" b="1" i="1">
                                  <a:solidFill>
                                    <a:srgbClr val="000000"/>
                                  </a:solidFill>
                                  <a:latin typeface="Cambria Math" panose="02040503050406030204" pitchFamily="18" charset="0"/>
                                  <a:cs typeface="Times New Roman" panose="02020603050405020304" pitchFamily="18" charset="0"/>
                                </a:rPr>
                                <m:t>𝜸</m:t>
                              </m:r>
                            </m:oMath>
                          </a14:m>
                          <a:r>
                            <a:rPr lang="en-US" altLang="zh-CN" sz="2400" b="1" dirty="0">
                              <a:solidFill>
                                <a:srgbClr val="000000"/>
                              </a:solidFill>
                              <a:latin typeface="Times New Roman" panose="02020603050405020304" pitchFamily="18" charset="0"/>
                              <a:cs typeface="Times New Roman" panose="02020603050405020304" pitchFamily="18" charset="0"/>
                            </a:rPr>
                            <a:t>,  the photon polarization in can be measured to probe the </a:t>
                          </a:r>
                          <a:r>
                            <a:rPr lang="en-US" altLang="zh-CN" sz="2400" b="1" dirty="0">
                              <a:solidFill>
                                <a:srgbClr val="0432FF"/>
                              </a:solidFill>
                              <a:latin typeface="Times New Roman" panose="02020603050405020304" pitchFamily="18" charset="0"/>
                              <a:cs typeface="Times New Roman" panose="02020603050405020304" pitchFamily="18" charset="0"/>
                            </a:rPr>
                            <a:t>new physics</a:t>
                          </a:r>
                          <a:r>
                            <a:rPr lang="en-US" altLang="zh-CN" sz="2400" b="1" dirty="0">
                              <a:solidFill>
                                <a:srgbClr val="000000"/>
                              </a:solidFill>
                              <a:latin typeface="Times New Roman" panose="02020603050405020304" pitchFamily="18" charset="0"/>
                              <a:cs typeface="Times New Roman" panose="02020603050405020304" pitchFamily="18" charset="0"/>
                            </a:rPr>
                            <a:t>.</a:t>
                          </a: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1823140"/>
                      </a:ext>
                    </a:extLst>
                  </a:tr>
                </a:tbl>
              </a:graphicData>
            </a:graphic>
          </p:graphicFrame>
        </mc:Choice>
        <mc:Fallback xmlns="">
          <p:graphicFrame>
            <p:nvGraphicFramePr>
              <p:cNvPr id="5" name="表格 6">
                <a:extLst>
                  <a:ext uri="{FF2B5EF4-FFF2-40B4-BE49-F238E27FC236}">
                    <a16:creationId xmlns:a16="http://schemas.microsoft.com/office/drawing/2014/main" id="{93733F3D-FF5A-8CA2-95F2-727C698BAF80}"/>
                  </a:ext>
                </a:extLst>
              </p:cNvPr>
              <p:cNvGraphicFramePr>
                <a:graphicFrameLocks noGrp="1"/>
              </p:cNvGraphicFramePr>
              <p:nvPr/>
            </p:nvGraphicFramePr>
            <p:xfrm>
              <a:off x="220134" y="1186130"/>
              <a:ext cx="11751732" cy="5218687"/>
            </p:xfrm>
            <a:graphic>
              <a:graphicData uri="http://schemas.openxmlformats.org/drawingml/2006/table">
                <a:tbl>
                  <a:tblPr firstRow="1" bandRow="1">
                    <a:tableStyleId>{5C22544A-7EE6-4342-B048-85BDC9FD1C3A}</a:tableStyleId>
                  </a:tblPr>
                  <a:tblGrid>
                    <a:gridCol w="2201333">
                      <a:extLst>
                        <a:ext uri="{9D8B030D-6E8A-4147-A177-3AD203B41FA5}">
                          <a16:colId xmlns:a16="http://schemas.microsoft.com/office/drawing/2014/main" val="2498500360"/>
                        </a:ext>
                      </a:extLst>
                    </a:gridCol>
                    <a:gridCol w="1862667">
                      <a:extLst>
                        <a:ext uri="{9D8B030D-6E8A-4147-A177-3AD203B41FA5}">
                          <a16:colId xmlns:a16="http://schemas.microsoft.com/office/drawing/2014/main" val="3482421634"/>
                        </a:ext>
                      </a:extLst>
                    </a:gridCol>
                    <a:gridCol w="7687732">
                      <a:extLst>
                        <a:ext uri="{9D8B030D-6E8A-4147-A177-3AD203B41FA5}">
                          <a16:colId xmlns:a16="http://schemas.microsoft.com/office/drawing/2014/main" val="4200734114"/>
                        </a:ext>
                      </a:extLst>
                    </a:gridCol>
                  </a:tblGrid>
                  <a:tr h="472440">
                    <a:tc gridSpan="2">
                      <a:txBody>
                        <a:bodyPr/>
                        <a:lstStyle/>
                        <a:p>
                          <a:endParaRPr lang="zh-CN"/>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13" t="-8108" r="-189688" b="-1043243"/>
                          </a:stretch>
                        </a:blipFill>
                      </a:tcPr>
                    </a:tc>
                    <a:tc hMerge="1">
                      <a:txBody>
                        <a:bodyPr/>
                        <a:lstStyle/>
                        <a:p>
                          <a:endParaRPr lang="zh-CN" altLang="en-US" sz="1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2400" dirty="0">
                              <a:solidFill>
                                <a:srgbClr val="FF0000"/>
                              </a:solidFill>
                              <a:latin typeface="Times New Roman" panose="02020603050405020304" pitchFamily="18" charset="0"/>
                              <a:cs typeface="Times New Roman" panose="02020603050405020304" pitchFamily="18" charset="0"/>
                            </a:rPr>
                            <a:t> Highlights</a:t>
                          </a:r>
                          <a:endParaRPr lang="zh-CN" altLang="en-US" sz="2400" b="1" dirty="0">
                            <a:solidFill>
                              <a:srgbClr val="FF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634459"/>
                      </a:ext>
                    </a:extLst>
                  </a:tr>
                  <a:tr h="1499577">
                    <a:tc rowSpan="2">
                      <a:txBody>
                        <a:bodyPr/>
                        <a:lstStyle/>
                        <a:p>
                          <a:endParaRPr lang="zh-CN"/>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78" t="-16529" r="-435838" b="-59504"/>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8367" t="-33613" r="-412925" b="-224370"/>
                          </a:stretch>
                        </a:blipFill>
                      </a:tcPr>
                    </a:tc>
                    <a:tc rowSpan="2">
                      <a:txBody>
                        <a:bodyPr/>
                        <a:lstStyle/>
                        <a:p>
                          <a:endParaRPr lang="zh-CN"/>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2970" t="-16529" r="-165" b="-59504"/>
                          </a:stretch>
                        </a:blipFill>
                      </a:tcPr>
                    </a:tc>
                    <a:extLst>
                      <a:ext uri="{0D108BD9-81ED-4DB2-BD59-A6C34878D82A}">
                        <a16:rowId xmlns:a16="http://schemas.microsoft.com/office/drawing/2014/main" val="3479275969"/>
                      </a:ext>
                    </a:extLst>
                  </a:tr>
                  <a:tr h="1560999">
                    <a:tc vMerge="1">
                      <a:txBody>
                        <a:bodyPr/>
                        <a:lstStyle/>
                        <a:p>
                          <a:endParaRPr lang="zh-CN" altLang="en-US" sz="1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8367" t="-129268" r="-412925" b="-117073"/>
                          </a:stretch>
                        </a:blip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7651799"/>
                      </a:ext>
                    </a:extLst>
                  </a:tr>
                  <a:tr h="1685671">
                    <a:tc gridSpan="2">
                      <a:txBody>
                        <a:bodyPr/>
                        <a:lstStyle/>
                        <a:p>
                          <a:endParaRPr lang="zh-CN"/>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13" t="-212030" r="-189688" b="-8271"/>
                          </a:stretch>
                        </a:blipFill>
                      </a:tcPr>
                    </a:tc>
                    <a:tc hMerge="1">
                      <a:txBody>
                        <a:bodyPr/>
                        <a:lstStyle/>
                        <a:p>
                          <a:endParaRPr lang="zh-CN" alt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2970" t="-212030" r="-165" b="-8271"/>
                          </a:stretch>
                        </a:blipFill>
                      </a:tcPr>
                    </a:tc>
                    <a:extLst>
                      <a:ext uri="{0D108BD9-81ED-4DB2-BD59-A6C34878D82A}">
                        <a16:rowId xmlns:a16="http://schemas.microsoft.com/office/drawing/2014/main" val="1641823140"/>
                      </a:ext>
                    </a:extLst>
                  </a:tr>
                </a:tbl>
              </a:graphicData>
            </a:graphic>
          </p:graphicFrame>
        </mc:Fallback>
      </mc:AlternateContent>
      <p:sp>
        <p:nvSpPr>
          <p:cNvPr id="6" name="文本框 5">
            <a:extLst>
              <a:ext uri="{FF2B5EF4-FFF2-40B4-BE49-F238E27FC236}">
                <a16:creationId xmlns:a16="http://schemas.microsoft.com/office/drawing/2014/main" id="{F85F2B3A-9E16-11EB-9FA0-186762434D30}"/>
              </a:ext>
            </a:extLst>
          </p:cNvPr>
          <p:cNvSpPr txBox="1"/>
          <p:nvPr/>
        </p:nvSpPr>
        <p:spPr>
          <a:xfrm>
            <a:off x="4842933" y="284697"/>
            <a:ext cx="2506133" cy="646331"/>
          </a:xfrm>
          <a:prstGeom prst="rect">
            <a:avLst/>
          </a:prstGeom>
          <a:noFill/>
        </p:spPr>
        <p:txBody>
          <a:bodyPr wrap="squar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Summary</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196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39DAF3B-F7C5-DE59-9486-77FBC81F2ECD}"/>
              </a:ext>
            </a:extLst>
          </p:cNvPr>
          <p:cNvSpPr>
            <a:spLocks noGrp="1"/>
          </p:cNvSpPr>
          <p:nvPr>
            <p:ph type="sldNum" sz="quarter" idx="12"/>
          </p:nvPr>
        </p:nvSpPr>
        <p:spPr/>
        <p:txBody>
          <a:bodyPr/>
          <a:lstStyle/>
          <a:p>
            <a:fld id="{EE9F59AE-630A-460B-A6BC-38F7F70D14DE}" type="slidenum">
              <a:rPr lang="zh-CN" altLang="en-US" smtClean="0"/>
              <a:t>32</a:t>
            </a:fld>
            <a:endParaRPr lang="zh-CN" altLang="en-US"/>
          </a:p>
        </p:txBody>
      </p:sp>
      <p:sp>
        <p:nvSpPr>
          <p:cNvPr id="3" name="标题 1">
            <a:extLst>
              <a:ext uri="{FF2B5EF4-FFF2-40B4-BE49-F238E27FC236}">
                <a16:creationId xmlns:a16="http://schemas.microsoft.com/office/drawing/2014/main" id="{20AAF099-D29B-ECC8-B465-429B9818A66E}"/>
              </a:ext>
            </a:extLst>
          </p:cNvPr>
          <p:cNvSpPr txBox="1">
            <a:spLocks/>
          </p:cNvSpPr>
          <p:nvPr/>
        </p:nvSpPr>
        <p:spPr>
          <a:xfrm>
            <a:off x="2254050" y="2653585"/>
            <a:ext cx="8270017" cy="4938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800" b="1" dirty="0">
                <a:solidFill>
                  <a:srgbClr val="0432FF"/>
                </a:solidFill>
                <a:latin typeface="Times New Roman" panose="02020603050405020304" pitchFamily="18" charset="0"/>
                <a:cs typeface="Times New Roman" panose="02020603050405020304" pitchFamily="18" charset="0"/>
              </a:rPr>
              <a:t>Thanks for your attention!</a:t>
            </a:r>
            <a:endParaRPr lang="zh-CN" altLang="en-US" sz="8000" b="1" dirty="0">
              <a:solidFill>
                <a:srgbClr val="0432FF"/>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2219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ED374C5-E3CF-6BFE-EE9D-178669FF637E}"/>
              </a:ext>
            </a:extLst>
          </p:cNvPr>
          <p:cNvSpPr>
            <a:spLocks noGrp="1"/>
          </p:cNvSpPr>
          <p:nvPr>
            <p:ph type="sldNum" sz="quarter" idx="12"/>
          </p:nvPr>
        </p:nvSpPr>
        <p:spPr/>
        <p:txBody>
          <a:bodyPr/>
          <a:lstStyle/>
          <a:p>
            <a:fld id="{D35A8E84-BE06-44FF-A094-CC880EEC59D4}" type="slidenum">
              <a:rPr lang="zh-CN" altLang="en-US" smtClean="0"/>
              <a:t>33</a:t>
            </a:fld>
            <a:endParaRPr lang="zh-CN" altLang="en-US"/>
          </a:p>
        </p:txBody>
      </p:sp>
      <p:graphicFrame>
        <p:nvGraphicFramePr>
          <p:cNvPr id="3" name="Table 5">
            <a:extLst>
              <a:ext uri="{FF2B5EF4-FFF2-40B4-BE49-F238E27FC236}">
                <a16:creationId xmlns:a16="http://schemas.microsoft.com/office/drawing/2014/main" id="{F74922DF-006C-387F-29CB-AB2A469F76B6}"/>
              </a:ext>
            </a:extLst>
          </p:cNvPr>
          <p:cNvGraphicFramePr>
            <a:graphicFrameLocks noGrp="1"/>
          </p:cNvGraphicFramePr>
          <p:nvPr>
            <p:extLst>
              <p:ext uri="{D42A27DB-BD31-4B8C-83A1-F6EECF244321}">
                <p14:modId xmlns:p14="http://schemas.microsoft.com/office/powerpoint/2010/main" val="3132949972"/>
              </p:ext>
            </p:extLst>
          </p:nvPr>
        </p:nvGraphicFramePr>
        <p:xfrm>
          <a:off x="156362" y="906301"/>
          <a:ext cx="11693767" cy="1985183"/>
        </p:xfrm>
        <a:graphic>
          <a:graphicData uri="http://schemas.openxmlformats.org/drawingml/2006/table">
            <a:tbl>
              <a:tblPr/>
              <a:tblGrid>
                <a:gridCol w="2016508">
                  <a:extLst>
                    <a:ext uri="{9D8B030D-6E8A-4147-A177-3AD203B41FA5}">
                      <a16:colId xmlns:a16="http://schemas.microsoft.com/office/drawing/2014/main" val="20000"/>
                    </a:ext>
                  </a:extLst>
                </a:gridCol>
                <a:gridCol w="630159">
                  <a:extLst>
                    <a:ext uri="{9D8B030D-6E8A-4147-A177-3AD203B41FA5}">
                      <a16:colId xmlns:a16="http://schemas.microsoft.com/office/drawing/2014/main" val="20001"/>
                    </a:ext>
                  </a:extLst>
                </a:gridCol>
                <a:gridCol w="543666">
                  <a:extLst>
                    <a:ext uri="{9D8B030D-6E8A-4147-A177-3AD203B41FA5}">
                      <a16:colId xmlns:a16="http://schemas.microsoft.com/office/drawing/2014/main" val="20002"/>
                    </a:ext>
                  </a:extLst>
                </a:gridCol>
                <a:gridCol w="568379">
                  <a:extLst>
                    <a:ext uri="{9D8B030D-6E8A-4147-A177-3AD203B41FA5}">
                      <a16:colId xmlns:a16="http://schemas.microsoft.com/office/drawing/2014/main" val="20003"/>
                    </a:ext>
                  </a:extLst>
                </a:gridCol>
                <a:gridCol w="568377">
                  <a:extLst>
                    <a:ext uri="{9D8B030D-6E8A-4147-A177-3AD203B41FA5}">
                      <a16:colId xmlns:a16="http://schemas.microsoft.com/office/drawing/2014/main" val="20004"/>
                    </a:ext>
                  </a:extLst>
                </a:gridCol>
                <a:gridCol w="568379">
                  <a:extLst>
                    <a:ext uri="{9D8B030D-6E8A-4147-A177-3AD203B41FA5}">
                      <a16:colId xmlns:a16="http://schemas.microsoft.com/office/drawing/2014/main" val="20005"/>
                    </a:ext>
                  </a:extLst>
                </a:gridCol>
                <a:gridCol w="617802">
                  <a:extLst>
                    <a:ext uri="{9D8B030D-6E8A-4147-A177-3AD203B41FA5}">
                      <a16:colId xmlns:a16="http://schemas.microsoft.com/office/drawing/2014/main" val="20006"/>
                    </a:ext>
                  </a:extLst>
                </a:gridCol>
                <a:gridCol w="630159">
                  <a:extLst>
                    <a:ext uri="{9D8B030D-6E8A-4147-A177-3AD203B41FA5}">
                      <a16:colId xmlns:a16="http://schemas.microsoft.com/office/drawing/2014/main" val="20007"/>
                    </a:ext>
                  </a:extLst>
                </a:gridCol>
                <a:gridCol w="654870">
                  <a:extLst>
                    <a:ext uri="{9D8B030D-6E8A-4147-A177-3AD203B41FA5}">
                      <a16:colId xmlns:a16="http://schemas.microsoft.com/office/drawing/2014/main" val="20008"/>
                    </a:ext>
                  </a:extLst>
                </a:gridCol>
                <a:gridCol w="556022">
                  <a:extLst>
                    <a:ext uri="{9D8B030D-6E8A-4147-A177-3AD203B41FA5}">
                      <a16:colId xmlns:a16="http://schemas.microsoft.com/office/drawing/2014/main" val="20009"/>
                    </a:ext>
                  </a:extLst>
                </a:gridCol>
                <a:gridCol w="667228">
                  <a:extLst>
                    <a:ext uri="{9D8B030D-6E8A-4147-A177-3AD203B41FA5}">
                      <a16:colId xmlns:a16="http://schemas.microsoft.com/office/drawing/2014/main" val="20010"/>
                    </a:ext>
                  </a:extLst>
                </a:gridCol>
                <a:gridCol w="568379">
                  <a:extLst>
                    <a:ext uri="{9D8B030D-6E8A-4147-A177-3AD203B41FA5}">
                      <a16:colId xmlns:a16="http://schemas.microsoft.com/office/drawing/2014/main" val="20011"/>
                    </a:ext>
                  </a:extLst>
                </a:gridCol>
                <a:gridCol w="593089">
                  <a:extLst>
                    <a:ext uri="{9D8B030D-6E8A-4147-A177-3AD203B41FA5}">
                      <a16:colId xmlns:a16="http://schemas.microsoft.com/office/drawing/2014/main" val="20012"/>
                    </a:ext>
                  </a:extLst>
                </a:gridCol>
                <a:gridCol w="543666">
                  <a:extLst>
                    <a:ext uri="{9D8B030D-6E8A-4147-A177-3AD203B41FA5}">
                      <a16:colId xmlns:a16="http://schemas.microsoft.com/office/drawing/2014/main" val="3737972860"/>
                    </a:ext>
                  </a:extLst>
                </a:gridCol>
                <a:gridCol w="999947">
                  <a:extLst>
                    <a:ext uri="{9D8B030D-6E8A-4147-A177-3AD203B41FA5}">
                      <a16:colId xmlns:a16="http://schemas.microsoft.com/office/drawing/2014/main" val="20013"/>
                    </a:ext>
                  </a:extLst>
                </a:gridCol>
                <a:gridCol w="967137">
                  <a:extLst>
                    <a:ext uri="{9D8B030D-6E8A-4147-A177-3AD203B41FA5}">
                      <a16:colId xmlns:a16="http://schemas.microsoft.com/office/drawing/2014/main" val="20014"/>
                    </a:ext>
                  </a:extLst>
                </a:gridCol>
              </a:tblGrid>
              <a:tr h="468063">
                <a:tc>
                  <a:txBody>
                    <a:bodyPr/>
                    <a:lstStyle/>
                    <a:p>
                      <a:pPr algn="ctr"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2018</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2019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2021</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2022</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2023</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2024</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2025</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2026</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2027</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2028</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2029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2030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2031-</a:t>
                      </a:r>
                    </a:p>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2040</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2041-</a:t>
                      </a:r>
                    </a:p>
                    <a:p>
                      <a:pPr algn="ctr" fontAlgn="b"/>
                      <a:r>
                        <a:rPr lang="en-US" sz="1400" b="1" i="0" u="none" strike="noStrike" dirty="0">
                          <a:solidFill>
                            <a:srgbClr val="0000FF"/>
                          </a:solidFill>
                          <a:effectLst/>
                          <a:latin typeface="Times New Roman" panose="02020603050405020304" pitchFamily="18" charset="0"/>
                          <a:cs typeface="Times New Roman" panose="02020603050405020304" pitchFamily="18" charset="0"/>
                        </a:rPr>
                        <a:t>2043</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3424">
                <a:tc>
                  <a:txBody>
                    <a:bodyPr/>
                    <a:lstStyle/>
                    <a:p>
                      <a:pPr algn="ctr" fontAlgn="b"/>
                      <a:r>
                        <a:rPr lang="en-US" altLang="zh-CN"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rPr>
                        <a:t>CDR</a:t>
                      </a:r>
                      <a:endParaRPr lang="en-US"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dirty="0">
                          <a:solidFill>
                            <a:srgbClr val="1EFF12"/>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3424">
                <a:tc>
                  <a:txBody>
                    <a:bodyPr/>
                    <a:lstStyle/>
                    <a:p>
                      <a:pPr algn="ctr" fontAlgn="b"/>
                      <a:r>
                        <a:rPr lang="en-US"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rPr>
                        <a:t>TDR</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3424">
                <a:tc>
                  <a:txBody>
                    <a:bodyPr/>
                    <a:lstStyle/>
                    <a:p>
                      <a:pPr algn="ctr" fontAlgn="b"/>
                      <a:r>
                        <a:rPr lang="en-US" altLang="zh-CN"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rPr>
                        <a:t>Construction</a:t>
                      </a:r>
                      <a:endParaRPr lang="en-US"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3424">
                <a:tc>
                  <a:txBody>
                    <a:bodyPr/>
                    <a:lstStyle/>
                    <a:p>
                      <a:pPr algn="ctr" fontAlgn="b"/>
                      <a:r>
                        <a:rPr lang="en-US"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rPr>
                        <a:t>Commission</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3424">
                <a:tc>
                  <a:txBody>
                    <a:bodyPr/>
                    <a:lstStyle/>
                    <a:p>
                      <a:pPr algn="ctr" fontAlgn="b"/>
                      <a:r>
                        <a:rPr lang="en-US" altLang="zh-CN"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rPr>
                        <a:t>Upgrade</a:t>
                      </a:r>
                      <a:endParaRPr lang="en-US" sz="1800" b="1" i="0" u="none" strike="noStrike" dirty="0">
                        <a:solidFill>
                          <a:srgbClr val="0000CC"/>
                        </a:solidFill>
                        <a:effectLst/>
                        <a:latin typeface="Times New Roman" panose="02020603050405020304" pitchFamily="18" charset="0"/>
                        <a:ea typeface="华文楷体" panose="02010600040101010101" pitchFamily="2" charset="-122"/>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extLst>
                  <a:ext uri="{0D108BD9-81ED-4DB2-BD59-A6C34878D82A}">
                    <a16:rowId xmlns:a16="http://schemas.microsoft.com/office/drawing/2014/main" val="10006"/>
                  </a:ext>
                </a:extLst>
              </a:tr>
            </a:tbl>
          </a:graphicData>
        </a:graphic>
      </p:graphicFrame>
      <p:pic>
        <p:nvPicPr>
          <p:cNvPr id="4" name="图片 3">
            <a:extLst>
              <a:ext uri="{FF2B5EF4-FFF2-40B4-BE49-F238E27FC236}">
                <a16:creationId xmlns:a16="http://schemas.microsoft.com/office/drawing/2014/main" id="{AD697A7E-9597-D46D-8F75-1A7FDA3F8B74}"/>
              </a:ext>
            </a:extLst>
          </p:cNvPr>
          <p:cNvPicPr>
            <a:picLocks noChangeAspect="1"/>
          </p:cNvPicPr>
          <p:nvPr/>
        </p:nvPicPr>
        <p:blipFill>
          <a:blip r:embed="rId2"/>
          <a:stretch>
            <a:fillRect/>
          </a:stretch>
        </p:blipFill>
        <p:spPr>
          <a:xfrm>
            <a:off x="2889422" y="3429000"/>
            <a:ext cx="8787714" cy="2909839"/>
          </a:xfrm>
          <a:prstGeom prst="rect">
            <a:avLst/>
          </a:prstGeom>
        </p:spPr>
      </p:pic>
    </p:spTree>
    <p:extLst>
      <p:ext uri="{BB962C8B-B14F-4D97-AF65-F5344CB8AC3E}">
        <p14:creationId xmlns:p14="http://schemas.microsoft.com/office/powerpoint/2010/main" val="4271156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7DE5088-F0C5-264C-9D24-3115F709BA89}"/>
              </a:ext>
            </a:extLst>
          </p:cNvPr>
          <p:cNvSpPr>
            <a:spLocks noGrp="1"/>
          </p:cNvSpPr>
          <p:nvPr>
            <p:ph type="sldNum" sz="quarter" idx="12"/>
          </p:nvPr>
        </p:nvSpPr>
        <p:spPr/>
        <p:txBody>
          <a:bodyPr/>
          <a:lstStyle/>
          <a:p>
            <a:fld id="{EE9F59AE-630A-460B-A6BC-38F7F70D14DE}" type="slidenum">
              <a:rPr lang="zh-CN" altLang="en-US" smtClean="0"/>
              <a:t>34</a:t>
            </a:fld>
            <a:endParaRPr lang="zh-CN" altLang="en-US"/>
          </a:p>
        </p:txBody>
      </p:sp>
      <mc:AlternateContent xmlns:mc="http://schemas.openxmlformats.org/markup-compatibility/2006">
        <mc:Choice xmlns:a14="http://schemas.microsoft.com/office/drawing/2010/main" Requires="a14">
          <p:sp>
            <p:nvSpPr>
              <p:cNvPr id="3" name="Shape 151">
                <a:extLst>
                  <a:ext uri="{FF2B5EF4-FFF2-40B4-BE49-F238E27FC236}">
                    <a16:creationId xmlns:a16="http://schemas.microsoft.com/office/drawing/2014/main" id="{18670F6E-AC2B-B14A-89AB-95CD97CC92D7}"/>
                  </a:ext>
                </a:extLst>
              </p:cNvPr>
              <p:cNvSpPr/>
              <p:nvPr/>
            </p:nvSpPr>
            <p:spPr>
              <a:xfrm>
                <a:off x="1702470" y="0"/>
                <a:ext cx="8787060" cy="11167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457200" indent="-457200">
                  <a:lnSpc>
                    <a:spcPct val="150000"/>
                  </a:lnSpc>
                  <a:buSzPct val="100000"/>
                  <a:buFont typeface="+mj-lt"/>
                  <a:buAutoNum type="arabicPeriod"/>
                  <a:defRPr sz="2000" b="1">
                    <a:solidFill>
                      <a:srgbClr val="FF0000"/>
                    </a:solidFill>
                  </a:defRPr>
                </a:pPr>
                <a:r>
                  <a:rPr lang="en-US" sz="2000" dirty="0">
                    <a:solidFill>
                      <a:srgbClr val="0432FF"/>
                    </a:solidFill>
                    <a:latin typeface="Times New Roman" panose="02020603050405020304" pitchFamily="18" charset="0"/>
                    <a:cs typeface="Times New Roman" panose="02020603050405020304" pitchFamily="18" charset="0"/>
                  </a:rPr>
                  <a:t>Decay constant </a:t>
                </a:r>
                <a14:m>
                  <m:oMath xmlns:m="http://schemas.openxmlformats.org/officeDocument/2006/math">
                    <m:sSub>
                      <m:sSubPr>
                        <m:ctrlPr>
                          <a:rPr lang="en-US" altLang="zh-CN" sz="2000" b="1" i="1">
                            <a:solidFill>
                              <a:srgbClr val="0432FF"/>
                            </a:solidFill>
                            <a:latin typeface="Cambria Math" panose="02040503050406030204" pitchFamily="18" charset="0"/>
                          </a:rPr>
                        </m:ctrlPr>
                      </m:sSubPr>
                      <m:e>
                        <m:r>
                          <a:rPr lang="zh-CN" altLang="en-US" sz="2000" b="1" i="1">
                            <a:solidFill>
                              <a:srgbClr val="0432FF"/>
                            </a:solidFill>
                            <a:latin typeface="Cambria Math" panose="02040503050406030204" pitchFamily="18" charset="0"/>
                          </a:rPr>
                          <m:t>𝒇</m:t>
                        </m:r>
                      </m:e>
                      <m:sub>
                        <m:sSubSup>
                          <m:sSubSupPr>
                            <m:ctrlPr>
                              <a:rPr lang="en-US" altLang="zh-CN" sz="2000" b="1" i="1">
                                <a:solidFill>
                                  <a:srgbClr val="0432FF"/>
                                </a:solidFill>
                                <a:latin typeface="Cambria Math" panose="02040503050406030204" pitchFamily="18" charset="0"/>
                              </a:rPr>
                            </m:ctrlPr>
                          </m:sSubSupPr>
                          <m:e>
                            <m:r>
                              <a:rPr lang="en-US" altLang="zh-CN" sz="2000" b="1" i="1">
                                <a:solidFill>
                                  <a:srgbClr val="0432FF"/>
                                </a:solidFill>
                                <a:latin typeface="Cambria Math" panose="02040503050406030204" pitchFamily="18" charset="0"/>
                              </a:rPr>
                              <m:t>𝑫</m:t>
                            </m:r>
                          </m:e>
                          <m:sub>
                            <m:r>
                              <a:rPr lang="en-US" altLang="zh-CN" sz="2000" b="1" i="1">
                                <a:solidFill>
                                  <a:srgbClr val="0432FF"/>
                                </a:solidFill>
                                <a:latin typeface="Cambria Math" panose="02040503050406030204" pitchFamily="18" charset="0"/>
                              </a:rPr>
                              <m:t>(</m:t>
                            </m:r>
                            <m:r>
                              <a:rPr lang="en-US" altLang="zh-CN" sz="2000" b="1" i="1">
                                <a:solidFill>
                                  <a:srgbClr val="0432FF"/>
                                </a:solidFill>
                                <a:latin typeface="Cambria Math" panose="02040503050406030204" pitchFamily="18" charset="0"/>
                              </a:rPr>
                              <m:t>𝒔</m:t>
                            </m:r>
                            <m:r>
                              <a:rPr lang="en-US" altLang="zh-CN" sz="2000" b="1" i="1">
                                <a:solidFill>
                                  <a:srgbClr val="0432FF"/>
                                </a:solidFill>
                                <a:latin typeface="Cambria Math" panose="02040503050406030204" pitchFamily="18" charset="0"/>
                              </a:rPr>
                              <m:t>)</m:t>
                            </m:r>
                          </m:sub>
                          <m:sup>
                            <m:r>
                              <a:rPr lang="en-US" altLang="zh-CN" sz="2000" b="1" i="1">
                                <a:solidFill>
                                  <a:srgbClr val="0432FF"/>
                                </a:solidFill>
                                <a:latin typeface="Cambria Math" panose="02040503050406030204" pitchFamily="18" charset="0"/>
                              </a:rPr>
                              <m:t>+</m:t>
                            </m:r>
                          </m:sup>
                        </m:sSubSup>
                      </m:sub>
                    </m:sSub>
                  </m:oMath>
                </a14:m>
                <a:r>
                  <a:rPr lang="en-US" altLang="zh-CN" sz="2000" dirty="0">
                    <a:solidFill>
                      <a:srgbClr val="000000"/>
                    </a:solidFill>
                    <a:latin typeface="Times New Roman" panose="02020603050405020304" pitchFamily="18" charset="0"/>
                    <a:cs typeface="Times New Roman" panose="02020603050405020304" pitchFamily="18" charset="0"/>
                  </a:rPr>
                  <a:t>, if inputting the </a:t>
                </a:r>
                <a14:m>
                  <m:oMath xmlns:m="http://schemas.openxmlformats.org/officeDocument/2006/math">
                    <m:r>
                      <a:rPr lang="en-US" altLang="zh-CN" sz="2000" b="1" i="1">
                        <a:solidFill>
                          <a:srgbClr val="000000"/>
                        </a:solidFill>
                        <a:latin typeface="Cambria Math" panose="02040503050406030204" pitchFamily="18" charset="0"/>
                      </a:rPr>
                      <m:t>|</m:t>
                    </m:r>
                    <m:sSub>
                      <m:sSubPr>
                        <m:ctrlPr>
                          <a:rPr lang="en-US" altLang="zh-CN" sz="2000" b="1" i="1">
                            <a:solidFill>
                              <a:srgbClr val="000000"/>
                            </a:solidFill>
                            <a:latin typeface="Cambria Math" panose="02040503050406030204" pitchFamily="18" charset="0"/>
                          </a:rPr>
                        </m:ctrlPr>
                      </m:sSubPr>
                      <m:e>
                        <m:r>
                          <a:rPr lang="en-US" altLang="zh-CN" sz="2000" b="1" i="1">
                            <a:solidFill>
                              <a:srgbClr val="000000"/>
                            </a:solidFill>
                            <a:latin typeface="Cambria Math" panose="02040503050406030204" pitchFamily="18" charset="0"/>
                          </a:rPr>
                          <m:t>𝑽</m:t>
                        </m:r>
                      </m:e>
                      <m:sub>
                        <m:r>
                          <a:rPr lang="en-US" altLang="zh-CN" sz="2000" b="1" i="1">
                            <a:solidFill>
                              <a:srgbClr val="000000"/>
                            </a:solidFill>
                            <a:latin typeface="Cambria Math" panose="02040503050406030204" pitchFamily="18" charset="0"/>
                          </a:rPr>
                          <m:t>𝒄𝒅</m:t>
                        </m:r>
                        <m:r>
                          <a:rPr lang="en-US" altLang="zh-CN" sz="2000" b="1" i="1">
                            <a:solidFill>
                              <a:srgbClr val="000000"/>
                            </a:solidFill>
                            <a:latin typeface="Cambria Math" panose="02040503050406030204" pitchFamily="18" charset="0"/>
                          </a:rPr>
                          <m:t>(</m:t>
                        </m:r>
                        <m:r>
                          <a:rPr lang="en-US" altLang="zh-CN" sz="2000" b="1" i="1">
                            <a:solidFill>
                              <a:srgbClr val="000000"/>
                            </a:solidFill>
                            <a:latin typeface="Cambria Math" panose="02040503050406030204" pitchFamily="18" charset="0"/>
                          </a:rPr>
                          <m:t>𝒔</m:t>
                        </m:r>
                        <m:r>
                          <a:rPr lang="en-US" altLang="zh-CN" sz="2000" b="1" i="1">
                            <a:solidFill>
                              <a:srgbClr val="000000"/>
                            </a:solidFill>
                            <a:latin typeface="Cambria Math" panose="02040503050406030204" pitchFamily="18" charset="0"/>
                          </a:rPr>
                          <m:t>)</m:t>
                        </m:r>
                      </m:sub>
                    </m:sSub>
                    <m:r>
                      <a:rPr lang="en-US" altLang="zh-CN" sz="2000" b="1" i="1">
                        <a:solidFill>
                          <a:srgbClr val="000000"/>
                        </a:solidFill>
                        <a:latin typeface="Cambria Math" panose="02040503050406030204" pitchFamily="18" charset="0"/>
                      </a:rPr>
                      <m:t>|</m:t>
                    </m:r>
                  </m:oMath>
                </a14:m>
                <a:r>
                  <a:rPr lang="en-US" altLang="zh-CN" sz="2000" dirty="0">
                    <a:solidFill>
                      <a:srgbClr val="000000"/>
                    </a:solidFill>
                    <a:latin typeface="Times New Roman" panose="02020603050405020304" pitchFamily="18" charset="0"/>
                    <a:cs typeface="Times New Roman" panose="02020603050405020304" pitchFamily="18" charset="0"/>
                  </a:rPr>
                  <a:t> from SM global fit.</a:t>
                </a:r>
              </a:p>
              <a:p>
                <a:pPr marL="800100" lvl="1" indent="-342900">
                  <a:lnSpc>
                    <a:spcPct val="150000"/>
                  </a:lnSpc>
                  <a:buSzPct val="100000"/>
                  <a:buFont typeface="Wingdings" pitchFamily="2" charset="2"/>
                  <a:buChar char="p"/>
                  <a:defRPr sz="2000" b="1">
                    <a:solidFill>
                      <a:srgbClr val="FF0000"/>
                    </a:solidFill>
                  </a:defRPr>
                </a:pPr>
                <a:r>
                  <a:rPr lang="en-US" sz="2000" dirty="0">
                    <a:solidFill>
                      <a:srgbClr val="000000"/>
                    </a:solidFill>
                    <a:latin typeface="Times New Roman" panose="02020603050405020304" pitchFamily="18" charset="0"/>
                    <a:cs typeface="Times New Roman" panose="02020603050405020304" pitchFamily="18" charset="0"/>
                  </a:rPr>
                  <a:t>Helpful to precisely calibrate Lattice QCD (LQCD) calculations.</a:t>
                </a:r>
              </a:p>
            </p:txBody>
          </p:sp>
        </mc:Choice>
        <mc:Fallback>
          <p:sp>
            <p:nvSpPr>
              <p:cNvPr id="3" name="Shape 151">
                <a:extLst>
                  <a:ext uri="{FF2B5EF4-FFF2-40B4-BE49-F238E27FC236}">
                    <a16:creationId xmlns:a16="http://schemas.microsoft.com/office/drawing/2014/main" id="{18670F6E-AC2B-B14A-89AB-95CD97CC92D7}"/>
                  </a:ext>
                </a:extLst>
              </p:cNvPr>
              <p:cNvSpPr>
                <a:spLocks noRot="1" noChangeAspect="1" noMove="1" noResize="1" noEditPoints="1" noAdjustHandles="1" noChangeArrowheads="1" noChangeShapeType="1" noTextEdit="1"/>
              </p:cNvSpPr>
              <p:nvPr/>
            </p:nvSpPr>
            <p:spPr>
              <a:xfrm>
                <a:off x="1702470" y="0"/>
                <a:ext cx="8787060" cy="1116714"/>
              </a:xfrm>
              <a:prstGeom prst="rect">
                <a:avLst/>
              </a:prstGeom>
              <a:blipFill>
                <a:blip r:embed="rId3"/>
                <a:stretch>
                  <a:fillRect l="-1009" b="-10227"/>
                </a:stretch>
              </a:blipFill>
              <a:ln w="12700" cap="flat">
                <a:noFill/>
                <a:miter lim="400000"/>
              </a:ln>
              <a:effectLst/>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Shape 151">
                <a:extLst>
                  <a:ext uri="{FF2B5EF4-FFF2-40B4-BE49-F238E27FC236}">
                    <a16:creationId xmlns:a16="http://schemas.microsoft.com/office/drawing/2014/main" id="{5A8F9562-C308-BB48-915E-C070090BE7A9}"/>
                  </a:ext>
                </a:extLst>
              </p:cNvPr>
              <p:cNvSpPr/>
              <p:nvPr/>
            </p:nvSpPr>
            <p:spPr>
              <a:xfrm>
                <a:off x="2137226" y="4393430"/>
                <a:ext cx="8787060" cy="4986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342900" indent="-342900">
                  <a:lnSpc>
                    <a:spcPct val="150000"/>
                  </a:lnSpc>
                  <a:buSzPct val="100000"/>
                  <a:buFont typeface="Wingdings" pitchFamily="2" charset="2"/>
                  <a:buChar char="p"/>
                  <a:defRPr sz="2000" b="1">
                    <a:solidFill>
                      <a:srgbClr val="FF0000"/>
                    </a:solidFill>
                  </a:defRPr>
                </a:pPr>
                <a:r>
                  <a:rPr lang="en-US" sz="2000" dirty="0">
                    <a:solidFill>
                      <a:srgbClr val="000000"/>
                    </a:solidFill>
                    <a:latin typeface="Times New Roman" panose="02020603050405020304" pitchFamily="18" charset="0"/>
                    <a:cs typeface="Times New Roman" panose="02020603050405020304" pitchFamily="18" charset="0"/>
                  </a:rPr>
                  <a:t> improve the theoretical precision on the decay constant of </a:t>
                </a:r>
                <a14:m>
                  <m:oMath xmlns:m="http://schemas.openxmlformats.org/officeDocument/2006/math">
                    <m:r>
                      <a:rPr lang="en-US" altLang="zh-CN" sz="2000" b="1" i="1">
                        <a:solidFill>
                          <a:srgbClr val="000000"/>
                        </a:solidFill>
                        <a:latin typeface="Cambria Math" panose="02040503050406030204" pitchFamily="18" charset="0"/>
                      </a:rPr>
                      <m:t>𝑩</m:t>
                    </m:r>
                  </m:oMath>
                </a14:m>
                <a:r>
                  <a:rPr lang="en-US" sz="2000" dirty="0">
                    <a:solidFill>
                      <a:srgbClr val="000000"/>
                    </a:solidFill>
                    <a:latin typeface="Times New Roman" panose="02020603050405020304" pitchFamily="18" charset="0"/>
                    <a:cs typeface="Times New Roman" panose="02020603050405020304" pitchFamily="18" charset="0"/>
                  </a:rPr>
                  <a:t> meson[1].</a:t>
                </a:r>
              </a:p>
            </p:txBody>
          </p:sp>
        </mc:Choice>
        <mc:Fallback>
          <p:sp>
            <p:nvSpPr>
              <p:cNvPr id="4" name="Shape 151">
                <a:extLst>
                  <a:ext uri="{FF2B5EF4-FFF2-40B4-BE49-F238E27FC236}">
                    <a16:creationId xmlns:a16="http://schemas.microsoft.com/office/drawing/2014/main" id="{5A8F9562-C308-BB48-915E-C070090BE7A9}"/>
                  </a:ext>
                </a:extLst>
              </p:cNvPr>
              <p:cNvSpPr>
                <a:spLocks noRot="1" noChangeAspect="1" noMove="1" noResize="1" noEditPoints="1" noAdjustHandles="1" noChangeArrowheads="1" noChangeShapeType="1" noTextEdit="1"/>
              </p:cNvSpPr>
              <p:nvPr/>
            </p:nvSpPr>
            <p:spPr>
              <a:xfrm>
                <a:off x="2137226" y="4393430"/>
                <a:ext cx="8787060" cy="498661"/>
              </a:xfrm>
              <a:prstGeom prst="rect">
                <a:avLst/>
              </a:prstGeom>
              <a:blipFill>
                <a:blip r:embed="rId4"/>
                <a:stretch>
                  <a:fillRect l="-1154" b="-22500"/>
                </a:stretch>
              </a:blipFill>
              <a:ln w="12700" cap="flat">
                <a:noFill/>
                <a:miter lim="400000"/>
              </a:ln>
              <a:effectLst/>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24EADD1-9ED9-BB43-9657-8F1D35AEB8E2}"/>
              </a:ext>
            </a:extLst>
          </p:cNvPr>
          <p:cNvPicPr>
            <a:picLocks noChangeAspect="1"/>
          </p:cNvPicPr>
          <p:nvPr/>
        </p:nvPicPr>
        <p:blipFill>
          <a:blip r:embed="rId5"/>
          <a:stretch>
            <a:fillRect/>
          </a:stretch>
        </p:blipFill>
        <p:spPr>
          <a:xfrm>
            <a:off x="2189812" y="1830166"/>
            <a:ext cx="3831736" cy="2711373"/>
          </a:xfrm>
          <a:prstGeom prst="rect">
            <a:avLst/>
          </a:prstGeom>
        </p:spPr>
      </p:pic>
      <p:pic>
        <p:nvPicPr>
          <p:cNvPr id="6" name="图片 5">
            <a:extLst>
              <a:ext uri="{FF2B5EF4-FFF2-40B4-BE49-F238E27FC236}">
                <a16:creationId xmlns:a16="http://schemas.microsoft.com/office/drawing/2014/main" id="{7EBBB376-FA60-3741-A383-98824104B77F}"/>
              </a:ext>
            </a:extLst>
          </p:cNvPr>
          <p:cNvPicPr>
            <a:picLocks noChangeAspect="1"/>
          </p:cNvPicPr>
          <p:nvPr/>
        </p:nvPicPr>
        <p:blipFill>
          <a:blip r:embed="rId6"/>
          <a:stretch>
            <a:fillRect/>
          </a:stretch>
        </p:blipFill>
        <p:spPr>
          <a:xfrm>
            <a:off x="6170454" y="2293250"/>
            <a:ext cx="4253822" cy="2313544"/>
          </a:xfrm>
          <a:prstGeom prst="rect">
            <a:avLst/>
          </a:prstGeom>
        </p:spPr>
      </p:pic>
      <mc:AlternateContent xmlns:mc="http://schemas.openxmlformats.org/markup-compatibility/2006">
        <mc:Choice xmlns:a14="http://schemas.microsoft.com/office/drawing/2010/main" Requires="a14">
          <p:sp>
            <p:nvSpPr>
              <p:cNvPr id="7" name="Shape 151">
                <a:extLst>
                  <a:ext uri="{FF2B5EF4-FFF2-40B4-BE49-F238E27FC236}">
                    <a16:creationId xmlns:a16="http://schemas.microsoft.com/office/drawing/2014/main" id="{EE0ABF0E-D75F-AD49-ACC9-22190B8B5DB1}"/>
                  </a:ext>
                </a:extLst>
              </p:cNvPr>
              <p:cNvSpPr/>
              <p:nvPr/>
            </p:nvSpPr>
            <p:spPr>
              <a:xfrm>
                <a:off x="2443136" y="1042887"/>
                <a:ext cx="8481151" cy="4917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nSpc>
                    <a:spcPct val="120000"/>
                  </a:lnSpc>
                  <a:buSzPct val="100000"/>
                  <a:defRPr sz="2000" b="1">
                    <a:solidFill>
                      <a:srgbClr val="FF0000"/>
                    </a:solidFill>
                  </a:defRPr>
                </a:pPr>
                <a:r>
                  <a:rPr lang="en-US" sz="2000" dirty="0">
                    <a:solidFill>
                      <a:srgbClr val="FF0000"/>
                    </a:solidFill>
                    <a:latin typeface="Times New Roman" panose="02020603050405020304" pitchFamily="18" charset="0"/>
                    <a:cs typeface="Times New Roman" panose="02020603050405020304" pitchFamily="18" charset="0"/>
                  </a:rPr>
                  <a:t>The first absolute measurement on </a:t>
                </a:r>
                <a14:m>
                  <m:oMath xmlns:m="http://schemas.openxmlformats.org/officeDocument/2006/math">
                    <m:sSub>
                      <m:sSubPr>
                        <m:ctrlPr>
                          <a:rPr lang="en-US" altLang="zh-CN" sz="2000" b="1" i="1">
                            <a:solidFill>
                              <a:srgbClr val="FF0000"/>
                            </a:solidFill>
                            <a:latin typeface="Cambria Math" panose="02040503050406030204" pitchFamily="18" charset="0"/>
                          </a:rPr>
                        </m:ctrlPr>
                      </m:sSubPr>
                      <m:e>
                        <m:r>
                          <a:rPr lang="zh-CN" altLang="en-US" sz="2000" b="1" i="1">
                            <a:solidFill>
                              <a:srgbClr val="FF0000"/>
                            </a:solidFill>
                            <a:latin typeface="Cambria Math" panose="02040503050406030204" pitchFamily="18" charset="0"/>
                          </a:rPr>
                          <m:t>𝒇</m:t>
                        </m:r>
                      </m:e>
                      <m:sub>
                        <m:sSubSup>
                          <m:sSubSupPr>
                            <m:ctrlPr>
                              <a:rPr lang="en-US" altLang="zh-CN" sz="2000" b="1" i="1">
                                <a:solidFill>
                                  <a:srgbClr val="FF0000"/>
                                </a:solidFill>
                                <a:latin typeface="Cambria Math" panose="02040503050406030204" pitchFamily="18" charset="0"/>
                              </a:rPr>
                            </m:ctrlPr>
                          </m:sSubSupPr>
                          <m:e>
                            <m:r>
                              <a:rPr lang="en-US" altLang="zh-CN" sz="2000" b="1" i="1">
                                <a:solidFill>
                                  <a:srgbClr val="FF0000"/>
                                </a:solidFill>
                                <a:latin typeface="Cambria Math" panose="02040503050406030204" pitchFamily="18" charset="0"/>
                              </a:rPr>
                              <m:t>𝑫</m:t>
                            </m:r>
                          </m:e>
                          <m:sub>
                            <m:r>
                              <a:rPr lang="en-US" altLang="zh-CN" sz="2000" b="1" i="1">
                                <a:solidFill>
                                  <a:srgbClr val="FF0000"/>
                                </a:solidFill>
                                <a:latin typeface="Cambria Math" panose="02040503050406030204" pitchFamily="18" charset="0"/>
                              </a:rPr>
                              <m:t>𝒔</m:t>
                            </m:r>
                          </m:sub>
                          <m:sup>
                            <m:r>
                              <a:rPr lang="en-US" altLang="zh-CN" sz="2000" b="1" i="1">
                                <a:solidFill>
                                  <a:srgbClr val="FF0000"/>
                                </a:solidFill>
                                <a:latin typeface="Cambria Math" panose="02040503050406030204" pitchFamily="18" charset="0"/>
                              </a:rPr>
                              <m:t>+</m:t>
                            </m:r>
                          </m:sup>
                        </m:sSubSup>
                      </m:sub>
                    </m:sSub>
                  </m:oMath>
                </a14:m>
                <a:r>
                  <a:rPr lang="en-US" sz="2000" dirty="0">
                    <a:solidFill>
                      <a:srgbClr val="FF0000"/>
                    </a:solidFill>
                    <a:latin typeface="Times New Roman" panose="02020603050405020304" pitchFamily="18" charset="0"/>
                    <a:cs typeface="Times New Roman" panose="02020603050405020304" pitchFamily="18" charset="0"/>
                  </a:rPr>
                  <a:t> from BESI [PRL74(1995)4599].</a:t>
                </a:r>
              </a:p>
            </p:txBody>
          </p:sp>
        </mc:Choice>
        <mc:Fallback>
          <p:sp>
            <p:nvSpPr>
              <p:cNvPr id="7" name="Shape 151">
                <a:extLst>
                  <a:ext uri="{FF2B5EF4-FFF2-40B4-BE49-F238E27FC236}">
                    <a16:creationId xmlns:a16="http://schemas.microsoft.com/office/drawing/2014/main" id="{EE0ABF0E-D75F-AD49-ACC9-22190B8B5DB1}"/>
                  </a:ext>
                </a:extLst>
              </p:cNvPr>
              <p:cNvSpPr>
                <a:spLocks noRot="1" noChangeAspect="1" noMove="1" noResize="1" noEditPoints="1" noAdjustHandles="1" noChangeArrowheads="1" noChangeShapeType="1" noTextEdit="1"/>
              </p:cNvSpPr>
              <p:nvPr/>
            </p:nvSpPr>
            <p:spPr>
              <a:xfrm>
                <a:off x="2443136" y="1042887"/>
                <a:ext cx="8481151" cy="491736"/>
              </a:xfrm>
              <a:prstGeom prst="rect">
                <a:avLst/>
              </a:prstGeom>
              <a:blipFill>
                <a:blip r:embed="rId7"/>
                <a:stretch>
                  <a:fillRect l="-1345" b="-15385"/>
                </a:stretch>
              </a:blipFill>
              <a:ln w="12700" cap="flat">
                <a:noFill/>
                <a:miter lim="400000"/>
              </a:ln>
              <a:effectLst/>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p:sp>
        <p:nvSpPr>
          <p:cNvPr id="8" name="Shape 151">
            <a:extLst>
              <a:ext uri="{FF2B5EF4-FFF2-40B4-BE49-F238E27FC236}">
                <a16:creationId xmlns:a16="http://schemas.microsoft.com/office/drawing/2014/main" id="{B161CB0C-1D78-9448-B6CD-9240AC47AA9C}"/>
              </a:ext>
            </a:extLst>
          </p:cNvPr>
          <p:cNvSpPr/>
          <p:nvPr/>
        </p:nvSpPr>
        <p:spPr>
          <a:xfrm>
            <a:off x="7101980" y="2367337"/>
            <a:ext cx="3063256" cy="362020"/>
          </a:xfrm>
          <a:prstGeom prst="rect">
            <a:avLst/>
          </a:prstGeom>
          <a:noFill/>
          <a:ln w="12700" cap="flat">
            <a:noFill/>
            <a:miter lim="400000"/>
          </a:ln>
          <a:effectLst/>
          <a:extLst>
            <a:ext uri="{C572A759-6A51-4108-AA02-DFA0A04FC94B}">
              <ma14:wrappingTextBoxFlag xmlns:ma14="http://schemas.microsoft.com/office/mac/drawingml/2011/main" xmlns="" xmlns:a14="http://schemas.microsoft.com/office/drawing/2010/main" xmlns:mc="http://schemas.openxmlformats.org/markup-compatibility/2006" val="1"/>
            </a:ext>
          </a:extLst>
        </p:spPr>
        <p:txBody>
          <a:bodyPr wrap="square" lIns="45719" tIns="45719" rIns="45719" bIns="45719" numCol="1" anchor="ctr">
            <a:spAutoFit/>
          </a:bodyPr>
          <a:lstStyle/>
          <a:p>
            <a:pPr>
              <a:lnSpc>
                <a:spcPct val="120000"/>
              </a:lnSpc>
              <a:buSzPct val="100000"/>
              <a:defRPr sz="2000" b="1">
                <a:solidFill>
                  <a:srgbClr val="FF0000"/>
                </a:solidFill>
              </a:defRPr>
            </a:pPr>
            <a:r>
              <a:rPr lang="en-US" sz="1600" dirty="0">
                <a:solidFill>
                  <a:srgbClr val="000000"/>
                </a:solidFill>
                <a:latin typeface="Times New Roman" panose="02020603050405020304" pitchFamily="18" charset="0"/>
                <a:cs typeface="Times New Roman" panose="02020603050405020304" pitchFamily="18" charset="0"/>
              </a:rPr>
              <a:t>68.3% confidence interval</a:t>
            </a:r>
          </a:p>
        </p:txBody>
      </p:sp>
      <p:sp>
        <p:nvSpPr>
          <p:cNvPr id="9" name="Shape 151">
            <a:extLst>
              <a:ext uri="{FF2B5EF4-FFF2-40B4-BE49-F238E27FC236}">
                <a16:creationId xmlns:a16="http://schemas.microsoft.com/office/drawing/2014/main" id="{3CEA721D-8ED9-EC4E-AAF8-675016AF0393}"/>
              </a:ext>
            </a:extLst>
          </p:cNvPr>
          <p:cNvSpPr/>
          <p:nvPr/>
        </p:nvSpPr>
        <p:spPr>
          <a:xfrm>
            <a:off x="3558392" y="2205229"/>
            <a:ext cx="3063256" cy="328358"/>
          </a:xfrm>
          <a:prstGeom prst="rect">
            <a:avLst/>
          </a:prstGeom>
          <a:noFill/>
          <a:ln w="12700" cap="flat">
            <a:noFill/>
            <a:miter lim="400000"/>
          </a:ln>
          <a:effectLst/>
          <a:extLst>
            <a:ext uri="{C572A759-6A51-4108-AA02-DFA0A04FC94B}">
              <ma14:wrappingTextBoxFlag xmlns:ma14="http://schemas.microsoft.com/office/mac/drawingml/2011/main" xmlns="" xmlns:a14="http://schemas.microsoft.com/office/drawing/2010/main" xmlns:mc="http://schemas.openxmlformats.org/markup-compatibility/2006" val="1"/>
            </a:ext>
          </a:extLst>
        </p:spPr>
        <p:txBody>
          <a:bodyPr wrap="square" lIns="45719" tIns="45719" rIns="45719" bIns="45719" numCol="1" anchor="ctr">
            <a:spAutoFit/>
          </a:bodyPr>
          <a:lstStyle/>
          <a:p>
            <a:pPr>
              <a:lnSpc>
                <a:spcPct val="120000"/>
              </a:lnSpc>
              <a:buSzPct val="100000"/>
              <a:defRPr sz="2000" b="1">
                <a:solidFill>
                  <a:srgbClr val="FF0000"/>
                </a:solidFill>
              </a:defRPr>
            </a:pPr>
            <a:r>
              <a:rPr lang="en-US" sz="1400" dirty="0">
                <a:solidFill>
                  <a:srgbClr val="000000"/>
                </a:solidFill>
                <a:latin typeface="Times New Roman" panose="02020603050405020304" pitchFamily="18" charset="0"/>
                <a:cs typeface="Times New Roman" panose="02020603050405020304" pitchFamily="18" charset="0"/>
              </a:rPr>
              <a:t>Dou</a:t>
            </a:r>
            <a:r>
              <a:rPr lang="en-US" altLang="zh-CN" sz="1400" dirty="0">
                <a:solidFill>
                  <a:srgbClr val="000000"/>
                </a:solidFill>
                <a:latin typeface="Times New Roman" panose="02020603050405020304" pitchFamily="18" charset="0"/>
                <a:cs typeface="Times New Roman" panose="02020603050405020304" pitchFamily="18" charset="0"/>
              </a:rPr>
              <a:t>ble tag: 3 events</a:t>
            </a:r>
            <a:endParaRPr lang="en-US" sz="1400"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矩形 9">
                <a:extLst>
                  <a:ext uri="{FF2B5EF4-FFF2-40B4-BE49-F238E27FC236}">
                    <a16:creationId xmlns:a16="http://schemas.microsoft.com/office/drawing/2014/main" id="{8F128A91-D9E1-1845-B686-03F3189E5845}"/>
                  </a:ext>
                </a:extLst>
              </p:cNvPr>
              <p:cNvSpPr/>
              <p:nvPr/>
            </p:nvSpPr>
            <p:spPr>
              <a:xfrm>
                <a:off x="3616549" y="1841518"/>
                <a:ext cx="19995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b="1" i="1">
                              <a:solidFill>
                                <a:srgbClr val="000000"/>
                              </a:solidFill>
                              <a:latin typeface="Cambria Math" panose="02040503050406030204" pitchFamily="18" charset="0"/>
                            </a:rPr>
                          </m:ctrlPr>
                        </m:sSubSupPr>
                        <m:e>
                          <m:r>
                            <a:rPr lang="en-US" altLang="zh-CN" sz="1400" b="1" i="1">
                              <a:solidFill>
                                <a:srgbClr val="000000"/>
                              </a:solidFill>
                              <a:latin typeface="Cambria Math" panose="02040503050406030204" pitchFamily="18" charset="0"/>
                            </a:rPr>
                            <m:t>𝑫</m:t>
                          </m:r>
                        </m:e>
                        <m:sub>
                          <m:r>
                            <a:rPr lang="en-US" altLang="zh-CN" sz="1400" b="1" i="1">
                              <a:solidFill>
                                <a:srgbClr val="000000"/>
                              </a:solidFill>
                              <a:latin typeface="Cambria Math" panose="02040503050406030204" pitchFamily="18" charset="0"/>
                            </a:rPr>
                            <m:t>𝒔</m:t>
                          </m:r>
                        </m:sub>
                        <m:sup>
                          <m:r>
                            <a:rPr lang="en-US" altLang="zh-CN" sz="1400" b="1" i="1">
                              <a:solidFill>
                                <a:srgbClr val="000000"/>
                              </a:solidFill>
                              <a:latin typeface="Cambria Math" panose="02040503050406030204" pitchFamily="18" charset="0"/>
                            </a:rPr>
                            <m:t>+</m:t>
                          </m:r>
                        </m:sup>
                      </m:sSubSup>
                      <m:r>
                        <a:rPr lang="en-US" altLang="zh-CN" sz="1400" b="1" i="1">
                          <a:solidFill>
                            <a:srgbClr val="000000"/>
                          </a:solidFill>
                          <a:latin typeface="Cambria Math" panose="02040503050406030204" pitchFamily="18" charset="0"/>
                        </a:rPr>
                        <m:t>→</m:t>
                      </m:r>
                      <m:sSup>
                        <m:sSupPr>
                          <m:ctrlPr>
                            <a:rPr lang="en-US" altLang="zh-CN" sz="1400" b="1" i="1">
                              <a:solidFill>
                                <a:srgbClr val="000000"/>
                              </a:solidFill>
                              <a:latin typeface="Cambria Math" panose="02040503050406030204" pitchFamily="18" charset="0"/>
                            </a:rPr>
                          </m:ctrlPr>
                        </m:sSupPr>
                        <m:e>
                          <m:r>
                            <a:rPr lang="en-US" altLang="zh-CN" sz="1400" b="1" i="1">
                              <a:solidFill>
                                <a:srgbClr val="000000"/>
                              </a:solidFill>
                              <a:latin typeface="Cambria Math" panose="02040503050406030204" pitchFamily="18" charset="0"/>
                            </a:rPr>
                            <m:t>𝝉</m:t>
                          </m:r>
                        </m:e>
                        <m:sup>
                          <m:r>
                            <a:rPr lang="en-US" altLang="zh-CN" sz="1400" b="1" i="1">
                              <a:solidFill>
                                <a:srgbClr val="000000"/>
                              </a:solidFill>
                              <a:latin typeface="Cambria Math" panose="02040503050406030204" pitchFamily="18" charset="0"/>
                            </a:rPr>
                            <m:t>+</m:t>
                          </m:r>
                        </m:sup>
                      </m:sSup>
                      <m:r>
                        <a:rPr lang="en-US" altLang="zh-CN" sz="1400" b="1" i="1">
                          <a:solidFill>
                            <a:srgbClr val="000000"/>
                          </a:solidFill>
                          <a:latin typeface="Cambria Math" panose="02040503050406030204" pitchFamily="18" charset="0"/>
                        </a:rPr>
                        <m:t>(</m:t>
                      </m:r>
                      <m:r>
                        <a:rPr lang="en-US" altLang="zh-CN" sz="1400" b="1" i="1">
                          <a:solidFill>
                            <a:srgbClr val="000000"/>
                          </a:solidFill>
                          <a:latin typeface="Cambria Math" panose="02040503050406030204" pitchFamily="18" charset="0"/>
                        </a:rPr>
                        <m:t>→</m:t>
                      </m:r>
                      <m:sSup>
                        <m:sSupPr>
                          <m:ctrlPr>
                            <a:rPr lang="en-US" altLang="zh-CN" sz="1400" b="1" i="1">
                              <a:solidFill>
                                <a:srgbClr val="000000"/>
                              </a:solidFill>
                              <a:latin typeface="Cambria Math" panose="02040503050406030204" pitchFamily="18" charset="0"/>
                            </a:rPr>
                          </m:ctrlPr>
                        </m:sSupPr>
                        <m:e>
                          <m:r>
                            <a:rPr lang="en-US" altLang="zh-CN" sz="1400" b="1" i="1">
                              <a:solidFill>
                                <a:srgbClr val="000000"/>
                              </a:solidFill>
                              <a:latin typeface="Cambria Math" panose="02040503050406030204" pitchFamily="18" charset="0"/>
                            </a:rPr>
                            <m:t>𝒆</m:t>
                          </m:r>
                        </m:e>
                        <m:sup>
                          <m:r>
                            <a:rPr lang="en-US" altLang="zh-CN" sz="1400" b="1" i="1">
                              <a:solidFill>
                                <a:srgbClr val="000000"/>
                              </a:solidFill>
                              <a:latin typeface="Cambria Math" panose="02040503050406030204" pitchFamily="18" charset="0"/>
                            </a:rPr>
                            <m:t>+</m:t>
                          </m:r>
                        </m:sup>
                      </m:sSup>
                      <m:sSub>
                        <m:sSubPr>
                          <m:ctrlPr>
                            <a:rPr lang="en-US" altLang="zh-CN" sz="1400" b="1" i="1">
                              <a:solidFill>
                                <a:srgbClr val="000000"/>
                              </a:solidFill>
                              <a:latin typeface="Cambria Math" panose="02040503050406030204" pitchFamily="18" charset="0"/>
                            </a:rPr>
                          </m:ctrlPr>
                        </m:sSubPr>
                        <m:e>
                          <m:r>
                            <a:rPr lang="en-US" altLang="zh-CN" sz="1400" b="1" i="1">
                              <a:solidFill>
                                <a:srgbClr val="000000"/>
                              </a:solidFill>
                              <a:latin typeface="Cambria Math" panose="02040503050406030204" pitchFamily="18" charset="0"/>
                            </a:rPr>
                            <m:t>𝝂</m:t>
                          </m:r>
                        </m:e>
                        <m:sub>
                          <m:r>
                            <a:rPr lang="en-US" altLang="zh-CN" sz="1400" b="1" i="1">
                              <a:solidFill>
                                <a:srgbClr val="000000"/>
                              </a:solidFill>
                              <a:latin typeface="Cambria Math" panose="02040503050406030204" pitchFamily="18" charset="0"/>
                            </a:rPr>
                            <m:t>𝒆</m:t>
                          </m:r>
                        </m:sub>
                      </m:sSub>
                      <m:sSub>
                        <m:sSubPr>
                          <m:ctrlPr>
                            <a:rPr lang="en-US" altLang="zh-CN" sz="1400" b="1" i="1">
                              <a:solidFill>
                                <a:srgbClr val="000000"/>
                              </a:solidFill>
                              <a:latin typeface="Cambria Math" panose="02040503050406030204" pitchFamily="18" charset="0"/>
                            </a:rPr>
                          </m:ctrlPr>
                        </m:sSubPr>
                        <m:e>
                          <m:acc>
                            <m:accPr>
                              <m:chr m:val="̅"/>
                              <m:ctrlPr>
                                <a:rPr lang="en-US" altLang="zh-CN" sz="1400" b="1" i="1">
                                  <a:solidFill>
                                    <a:srgbClr val="000000"/>
                                  </a:solidFill>
                                  <a:latin typeface="Cambria Math" panose="02040503050406030204" pitchFamily="18" charset="0"/>
                                </a:rPr>
                              </m:ctrlPr>
                            </m:accPr>
                            <m:e>
                              <m:r>
                                <a:rPr lang="en-US" altLang="zh-CN" sz="1400" b="1" i="1">
                                  <a:solidFill>
                                    <a:srgbClr val="000000"/>
                                  </a:solidFill>
                                  <a:latin typeface="Cambria Math" panose="02040503050406030204" pitchFamily="18" charset="0"/>
                                </a:rPr>
                                <m:t>𝝂</m:t>
                              </m:r>
                            </m:e>
                          </m:acc>
                        </m:e>
                        <m:sub>
                          <m:r>
                            <a:rPr lang="en-US" altLang="zh-CN" sz="1400" b="1" i="1">
                              <a:solidFill>
                                <a:srgbClr val="000000"/>
                              </a:solidFill>
                              <a:latin typeface="Cambria Math" panose="02040503050406030204" pitchFamily="18" charset="0"/>
                            </a:rPr>
                            <m:t>𝝉</m:t>
                          </m:r>
                        </m:sub>
                      </m:sSub>
                      <m:r>
                        <a:rPr lang="en-US" altLang="zh-CN" sz="1400" b="1" i="1">
                          <a:solidFill>
                            <a:srgbClr val="000000"/>
                          </a:solidFill>
                          <a:latin typeface="Cambria Math" panose="02040503050406030204" pitchFamily="18" charset="0"/>
                        </a:rPr>
                        <m:t>)</m:t>
                      </m:r>
                      <m:sSub>
                        <m:sSubPr>
                          <m:ctrlPr>
                            <a:rPr lang="en-US" altLang="zh-CN" sz="1400" b="1" i="1">
                              <a:solidFill>
                                <a:srgbClr val="000000"/>
                              </a:solidFill>
                              <a:latin typeface="Cambria Math" panose="02040503050406030204" pitchFamily="18" charset="0"/>
                            </a:rPr>
                          </m:ctrlPr>
                        </m:sSubPr>
                        <m:e>
                          <m:r>
                            <a:rPr lang="en-US" altLang="zh-CN" sz="1400" b="1" i="1">
                              <a:solidFill>
                                <a:srgbClr val="000000"/>
                              </a:solidFill>
                              <a:latin typeface="Cambria Math" panose="02040503050406030204" pitchFamily="18" charset="0"/>
                            </a:rPr>
                            <m:t>𝝂</m:t>
                          </m:r>
                        </m:e>
                        <m:sub>
                          <m:r>
                            <a:rPr lang="en-US" altLang="zh-CN" sz="1400" b="1" i="1">
                              <a:solidFill>
                                <a:srgbClr val="000000"/>
                              </a:solidFill>
                              <a:latin typeface="Cambria Math" panose="02040503050406030204" pitchFamily="18" charset="0"/>
                            </a:rPr>
                            <m:t>𝝉</m:t>
                          </m:r>
                        </m:sub>
                      </m:sSub>
                    </m:oMath>
                  </m:oMathPara>
                </a14:m>
                <a:endParaRPr lang="zh-CN" altLang="en-US" sz="1400" dirty="0">
                  <a:solidFill>
                    <a:srgbClr val="000000"/>
                  </a:solidFill>
                </a:endParaRPr>
              </a:p>
            </p:txBody>
          </p:sp>
        </mc:Choice>
        <mc:Fallback>
          <p:sp>
            <p:nvSpPr>
              <p:cNvPr id="10" name="矩形 9">
                <a:extLst>
                  <a:ext uri="{FF2B5EF4-FFF2-40B4-BE49-F238E27FC236}">
                    <a16:creationId xmlns:a16="http://schemas.microsoft.com/office/drawing/2014/main" id="{8F128A91-D9E1-1845-B686-03F3189E5845}"/>
                  </a:ext>
                </a:extLst>
              </p:cNvPr>
              <p:cNvSpPr>
                <a:spLocks noRot="1" noChangeAspect="1" noMove="1" noResize="1" noEditPoints="1" noAdjustHandles="1" noChangeArrowheads="1" noChangeShapeType="1" noTextEdit="1"/>
              </p:cNvSpPr>
              <p:nvPr/>
            </p:nvSpPr>
            <p:spPr>
              <a:xfrm>
                <a:off x="3616549" y="1841518"/>
                <a:ext cx="1999585" cy="307777"/>
              </a:xfrm>
              <a:prstGeom prst="rect">
                <a:avLst/>
              </a:prstGeom>
              <a:blipFill>
                <a:blip r:embed="rId8"/>
                <a:stretch>
                  <a:fillRect b="-769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矩形 11">
                <a:extLst>
                  <a:ext uri="{FF2B5EF4-FFF2-40B4-BE49-F238E27FC236}">
                    <a16:creationId xmlns:a16="http://schemas.microsoft.com/office/drawing/2014/main" id="{A5F9C2FE-0F4E-9F44-A371-F1A18270875E}"/>
                  </a:ext>
                </a:extLst>
              </p:cNvPr>
              <p:cNvSpPr/>
              <p:nvPr/>
            </p:nvSpPr>
            <p:spPr>
              <a:xfrm>
                <a:off x="3682963" y="2627761"/>
                <a:ext cx="1132297" cy="3252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b="1" i="1">
                              <a:solidFill>
                                <a:srgbClr val="000000"/>
                              </a:solidFill>
                              <a:latin typeface="Cambria Math" panose="02040503050406030204" pitchFamily="18" charset="0"/>
                            </a:rPr>
                          </m:ctrlPr>
                        </m:sSubSupPr>
                        <m:e>
                          <m:r>
                            <a:rPr lang="en-US" altLang="zh-CN" sz="1400" b="1" i="1">
                              <a:solidFill>
                                <a:srgbClr val="000000"/>
                              </a:solidFill>
                              <a:latin typeface="Cambria Math" panose="02040503050406030204" pitchFamily="18" charset="0"/>
                            </a:rPr>
                            <m:t>𝑫</m:t>
                          </m:r>
                        </m:e>
                        <m:sub>
                          <m:r>
                            <a:rPr lang="en-US" altLang="zh-CN" sz="1400" b="1" i="1">
                              <a:solidFill>
                                <a:srgbClr val="000000"/>
                              </a:solidFill>
                              <a:latin typeface="Cambria Math" panose="02040503050406030204" pitchFamily="18" charset="0"/>
                            </a:rPr>
                            <m:t>𝒔</m:t>
                          </m:r>
                        </m:sub>
                        <m:sup>
                          <m:r>
                            <a:rPr lang="en-US" altLang="zh-CN" sz="1400" b="1" i="1">
                              <a:solidFill>
                                <a:srgbClr val="000000"/>
                              </a:solidFill>
                              <a:latin typeface="Cambria Math" panose="02040503050406030204" pitchFamily="18" charset="0"/>
                            </a:rPr>
                            <m:t>+</m:t>
                          </m:r>
                        </m:sup>
                      </m:sSubSup>
                      <m:r>
                        <a:rPr lang="en-US" altLang="zh-CN" sz="1400" b="1" i="1">
                          <a:solidFill>
                            <a:srgbClr val="000000"/>
                          </a:solidFill>
                          <a:latin typeface="Cambria Math" panose="02040503050406030204" pitchFamily="18" charset="0"/>
                        </a:rPr>
                        <m:t>→</m:t>
                      </m:r>
                      <m:sSup>
                        <m:sSupPr>
                          <m:ctrlPr>
                            <a:rPr lang="en-US" altLang="zh-CN" sz="1400" b="1" i="1">
                              <a:solidFill>
                                <a:srgbClr val="000000"/>
                              </a:solidFill>
                              <a:latin typeface="Cambria Math" panose="02040503050406030204" pitchFamily="18" charset="0"/>
                            </a:rPr>
                          </m:ctrlPr>
                        </m:sSupPr>
                        <m:e>
                          <m:r>
                            <a:rPr lang="en-US" altLang="zh-CN" sz="1400" b="1" i="1">
                              <a:solidFill>
                                <a:srgbClr val="000000"/>
                              </a:solidFill>
                              <a:latin typeface="Cambria Math" panose="02040503050406030204" pitchFamily="18" charset="0"/>
                            </a:rPr>
                            <m:t>𝝁</m:t>
                          </m:r>
                        </m:e>
                        <m:sup>
                          <m:r>
                            <a:rPr lang="en-US" altLang="zh-CN" sz="1400" b="1" i="1">
                              <a:solidFill>
                                <a:srgbClr val="000000"/>
                              </a:solidFill>
                              <a:latin typeface="Cambria Math" panose="02040503050406030204" pitchFamily="18" charset="0"/>
                            </a:rPr>
                            <m:t>+</m:t>
                          </m:r>
                        </m:sup>
                      </m:sSup>
                      <m:sSub>
                        <m:sSubPr>
                          <m:ctrlPr>
                            <a:rPr lang="en-US" altLang="zh-CN" sz="1400" b="1" i="1">
                              <a:solidFill>
                                <a:srgbClr val="000000"/>
                              </a:solidFill>
                              <a:latin typeface="Cambria Math" panose="02040503050406030204" pitchFamily="18" charset="0"/>
                            </a:rPr>
                          </m:ctrlPr>
                        </m:sSubPr>
                        <m:e>
                          <m:r>
                            <a:rPr lang="en-US" altLang="zh-CN" sz="1400" b="1" i="1">
                              <a:solidFill>
                                <a:srgbClr val="000000"/>
                              </a:solidFill>
                              <a:latin typeface="Cambria Math" panose="02040503050406030204" pitchFamily="18" charset="0"/>
                            </a:rPr>
                            <m:t>𝝂</m:t>
                          </m:r>
                        </m:e>
                        <m:sub>
                          <m:r>
                            <a:rPr lang="en-US" altLang="zh-CN" sz="1400" b="1" i="1">
                              <a:solidFill>
                                <a:srgbClr val="000000"/>
                              </a:solidFill>
                              <a:latin typeface="Cambria Math" panose="02040503050406030204" pitchFamily="18" charset="0"/>
                            </a:rPr>
                            <m:t>𝝁</m:t>
                          </m:r>
                        </m:sub>
                      </m:sSub>
                    </m:oMath>
                  </m:oMathPara>
                </a14:m>
                <a:endParaRPr lang="zh-CN" altLang="en-US" sz="1400" dirty="0">
                  <a:solidFill>
                    <a:srgbClr val="000000"/>
                  </a:solidFill>
                </a:endParaRPr>
              </a:p>
            </p:txBody>
          </p:sp>
        </mc:Choice>
        <mc:Fallback>
          <p:sp>
            <p:nvSpPr>
              <p:cNvPr id="12" name="矩形 11">
                <a:extLst>
                  <a:ext uri="{FF2B5EF4-FFF2-40B4-BE49-F238E27FC236}">
                    <a16:creationId xmlns:a16="http://schemas.microsoft.com/office/drawing/2014/main" id="{A5F9C2FE-0F4E-9F44-A371-F1A18270875E}"/>
                  </a:ext>
                </a:extLst>
              </p:cNvPr>
              <p:cNvSpPr>
                <a:spLocks noRot="1" noChangeAspect="1" noMove="1" noResize="1" noEditPoints="1" noAdjustHandles="1" noChangeArrowheads="1" noChangeShapeType="1" noTextEdit="1"/>
              </p:cNvSpPr>
              <p:nvPr/>
            </p:nvSpPr>
            <p:spPr>
              <a:xfrm>
                <a:off x="3682963" y="2627761"/>
                <a:ext cx="1132297" cy="325217"/>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3C6D2715-E717-E248-8B57-ABE7EBF58E04}"/>
                  </a:ext>
                </a:extLst>
              </p:cNvPr>
              <p:cNvSpPr/>
              <p:nvPr/>
            </p:nvSpPr>
            <p:spPr>
              <a:xfrm>
                <a:off x="2443135" y="1493639"/>
                <a:ext cx="4151072" cy="344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b="1" i="1">
                              <a:solidFill>
                                <a:srgbClr val="000000"/>
                              </a:solidFill>
                              <a:latin typeface="Cambria Math" panose="02040503050406030204" pitchFamily="18" charset="0"/>
                            </a:rPr>
                          </m:ctrlPr>
                        </m:sSubSupPr>
                        <m:e>
                          <m:sSup>
                            <m:sSupPr>
                              <m:ctrlPr>
                                <a:rPr lang="en-US" altLang="zh-CN" sz="1600" b="1" i="1">
                                  <a:solidFill>
                                    <a:srgbClr val="000000"/>
                                  </a:solidFill>
                                  <a:latin typeface="Cambria Math" panose="02040503050406030204" pitchFamily="18" charset="0"/>
                                </a:rPr>
                              </m:ctrlPr>
                            </m:sSupPr>
                            <m:e>
                              <m:r>
                                <a:rPr lang="en-US" altLang="zh-CN" sz="1600" b="1" i="1">
                                  <a:solidFill>
                                    <a:srgbClr val="000000"/>
                                  </a:solidFill>
                                  <a:latin typeface="Cambria Math" panose="02040503050406030204" pitchFamily="18" charset="0"/>
                                </a:rPr>
                                <m:t>𝒆</m:t>
                              </m:r>
                            </m:e>
                            <m:sup>
                              <m:r>
                                <a:rPr lang="en-US" altLang="zh-CN" sz="1600" b="1" i="1">
                                  <a:solidFill>
                                    <a:srgbClr val="000000"/>
                                  </a:solidFill>
                                  <a:latin typeface="Cambria Math" panose="02040503050406030204" pitchFamily="18" charset="0"/>
                                </a:rPr>
                                <m:t>+</m:t>
                              </m:r>
                            </m:sup>
                          </m:sSup>
                          <m:sSup>
                            <m:sSupPr>
                              <m:ctrlPr>
                                <a:rPr lang="en-US" altLang="zh-CN" sz="1600" b="1" i="1">
                                  <a:solidFill>
                                    <a:srgbClr val="000000"/>
                                  </a:solidFill>
                                  <a:latin typeface="Cambria Math" panose="02040503050406030204" pitchFamily="18" charset="0"/>
                                </a:rPr>
                              </m:ctrlPr>
                            </m:sSupPr>
                            <m:e>
                              <m:r>
                                <a:rPr lang="en-US" altLang="zh-CN" sz="1600" b="1" i="1">
                                  <a:solidFill>
                                    <a:srgbClr val="000000"/>
                                  </a:solidFill>
                                  <a:latin typeface="Cambria Math" panose="02040503050406030204" pitchFamily="18" charset="0"/>
                                </a:rPr>
                                <m:t>𝒆</m:t>
                              </m:r>
                            </m:e>
                            <m:sup>
                              <m:r>
                                <a:rPr lang="en-US" altLang="zh-CN" sz="1600" b="1" i="1">
                                  <a:solidFill>
                                    <a:srgbClr val="000000"/>
                                  </a:solidFill>
                                  <a:latin typeface="Cambria Math" panose="02040503050406030204" pitchFamily="18" charset="0"/>
                                </a:rPr>
                                <m:t>−</m:t>
                              </m:r>
                            </m:sup>
                          </m:sSup>
                          <m:r>
                            <a:rPr lang="en-US" altLang="zh-CN" sz="1600" b="1" i="1">
                              <a:solidFill>
                                <a:srgbClr val="000000"/>
                              </a:solidFill>
                              <a:latin typeface="Cambria Math" panose="02040503050406030204" pitchFamily="18" charset="0"/>
                            </a:rPr>
                            <m:t>→</m:t>
                          </m:r>
                          <m:sSubSup>
                            <m:sSubSupPr>
                              <m:ctrlPr>
                                <a:rPr lang="en-US" altLang="zh-CN" sz="1600" b="1" i="1">
                                  <a:solidFill>
                                    <a:srgbClr val="000000"/>
                                  </a:solidFill>
                                  <a:latin typeface="Cambria Math" panose="02040503050406030204" pitchFamily="18" charset="0"/>
                                </a:rPr>
                              </m:ctrlPr>
                            </m:sSubSupPr>
                            <m:e>
                              <m:r>
                                <a:rPr lang="en-US" altLang="zh-CN" sz="1600" b="1" i="1">
                                  <a:solidFill>
                                    <a:srgbClr val="000000"/>
                                  </a:solidFill>
                                  <a:latin typeface="Cambria Math" panose="02040503050406030204" pitchFamily="18" charset="0"/>
                                </a:rPr>
                                <m:t>𝑫</m:t>
                              </m:r>
                            </m:e>
                            <m:sub>
                              <m:r>
                                <a:rPr lang="en-US" altLang="zh-CN" sz="1600" b="1" i="1">
                                  <a:solidFill>
                                    <a:srgbClr val="000000"/>
                                  </a:solidFill>
                                  <a:latin typeface="Cambria Math" panose="02040503050406030204" pitchFamily="18" charset="0"/>
                                </a:rPr>
                                <m:t>𝒔</m:t>
                              </m:r>
                            </m:sub>
                            <m:sup>
                              <m:r>
                                <a:rPr lang="en-US" altLang="zh-CN" sz="1600" b="1" i="1">
                                  <a:solidFill>
                                    <a:srgbClr val="000000"/>
                                  </a:solidFill>
                                  <a:latin typeface="Cambria Math" panose="02040503050406030204" pitchFamily="18" charset="0"/>
                                </a:rPr>
                                <m:t>+</m:t>
                              </m:r>
                            </m:sup>
                          </m:sSubSup>
                          <m:r>
                            <a:rPr lang="en-US" altLang="zh-CN" sz="1600" b="1" i="1">
                              <a:solidFill>
                                <a:srgbClr val="000000"/>
                              </a:solidFill>
                              <a:latin typeface="Cambria Math" panose="02040503050406030204" pitchFamily="18" charset="0"/>
                            </a:rPr>
                            <m:t>𝑫</m:t>
                          </m:r>
                        </m:e>
                        <m:sub>
                          <m:r>
                            <a:rPr lang="en-US" altLang="zh-CN" sz="1600" b="1" i="1">
                              <a:solidFill>
                                <a:srgbClr val="000000"/>
                              </a:solidFill>
                              <a:latin typeface="Cambria Math" panose="02040503050406030204" pitchFamily="18" charset="0"/>
                            </a:rPr>
                            <m:t>𝒔</m:t>
                          </m:r>
                        </m:sub>
                        <m:sup>
                          <m:r>
                            <a:rPr lang="en-US" altLang="zh-CN" sz="1600" b="1" i="1">
                              <a:solidFill>
                                <a:srgbClr val="000000"/>
                              </a:solidFill>
                              <a:latin typeface="Cambria Math" panose="02040503050406030204" pitchFamily="18" charset="0"/>
                            </a:rPr>
                            <m:t>−</m:t>
                          </m:r>
                        </m:sup>
                      </m:sSubSup>
                      <m:r>
                        <a:rPr lang="en-US" altLang="zh-CN" sz="1600" b="1" i="1">
                          <a:solidFill>
                            <a:srgbClr val="000000"/>
                          </a:solidFill>
                          <a:latin typeface="Cambria Math" panose="02040503050406030204" pitchFamily="18" charset="0"/>
                        </a:rPr>
                        <m:t> @ </m:t>
                      </m:r>
                      <m:r>
                        <a:rPr lang="en-US" altLang="zh-CN" sz="1600" b="1" i="1">
                          <a:solidFill>
                            <a:srgbClr val="000000"/>
                          </a:solidFill>
                          <a:latin typeface="Cambria Math" panose="02040503050406030204" pitchFamily="18" charset="0"/>
                        </a:rPr>
                        <m:t>𝟒</m:t>
                      </m:r>
                      <m:r>
                        <a:rPr lang="en-US" altLang="zh-CN" sz="1600" b="1" i="1">
                          <a:solidFill>
                            <a:srgbClr val="000000"/>
                          </a:solidFill>
                          <a:latin typeface="Cambria Math" panose="02040503050406030204" pitchFamily="18" charset="0"/>
                        </a:rPr>
                        <m:t>.</m:t>
                      </m:r>
                      <m:r>
                        <a:rPr lang="en-US" altLang="zh-CN" sz="1600" b="1" i="1">
                          <a:solidFill>
                            <a:srgbClr val="000000"/>
                          </a:solidFill>
                          <a:latin typeface="Cambria Math" panose="02040503050406030204" pitchFamily="18" charset="0"/>
                        </a:rPr>
                        <m:t>𝟎𝟑</m:t>
                      </m:r>
                      <m:r>
                        <a:rPr lang="en-US" altLang="zh-CN" sz="1600" b="1" i="1">
                          <a:solidFill>
                            <a:srgbClr val="000000"/>
                          </a:solidFill>
                          <a:latin typeface="Cambria Math" panose="02040503050406030204" pitchFamily="18" charset="0"/>
                        </a:rPr>
                        <m:t> </m:t>
                      </m:r>
                      <m:r>
                        <a:rPr lang="en-US" altLang="zh-CN" sz="1600" b="1">
                          <a:solidFill>
                            <a:srgbClr val="000000"/>
                          </a:solidFill>
                          <a:latin typeface="Cambria Math" panose="02040503050406030204" pitchFamily="18" charset="0"/>
                        </a:rPr>
                        <m:t>𝐆𝐞𝐕</m:t>
                      </m:r>
                      <m:r>
                        <a:rPr lang="en-US" altLang="zh-CN" sz="1600" b="1">
                          <a:solidFill>
                            <a:srgbClr val="000000"/>
                          </a:solidFill>
                          <a:latin typeface="Cambria Math" panose="02040503050406030204" pitchFamily="18" charset="0"/>
                        </a:rPr>
                        <m:t> </m:t>
                      </m:r>
                      <m:r>
                        <a:rPr lang="en-US" altLang="zh-CN" sz="1600" b="1">
                          <a:solidFill>
                            <a:srgbClr val="000000"/>
                          </a:solidFill>
                          <a:latin typeface="Cambria Math" panose="02040503050406030204" pitchFamily="18" charset="0"/>
                        </a:rPr>
                        <m:t>𝐰𝐢𝐭𝐡</m:t>
                      </m:r>
                      <m:r>
                        <a:rPr lang="en-US" altLang="zh-CN" sz="1600" b="1">
                          <a:solidFill>
                            <a:srgbClr val="000000"/>
                          </a:solidFill>
                          <a:latin typeface="Cambria Math" panose="02040503050406030204" pitchFamily="18" charset="0"/>
                        </a:rPr>
                        <m:t> </m:t>
                      </m:r>
                      <m:r>
                        <a:rPr lang="en-US" altLang="zh-CN" sz="1600" b="1" i="1">
                          <a:solidFill>
                            <a:srgbClr val="000000"/>
                          </a:solidFill>
                          <a:latin typeface="Cambria Math" panose="02040503050406030204" pitchFamily="18" charset="0"/>
                        </a:rPr>
                        <m:t>𝟐𝟐</m:t>
                      </m:r>
                      <m:r>
                        <a:rPr lang="en-US" altLang="zh-CN" sz="1600" b="1" i="1">
                          <a:solidFill>
                            <a:srgbClr val="000000"/>
                          </a:solidFill>
                          <a:latin typeface="Cambria Math" panose="02040503050406030204" pitchFamily="18" charset="0"/>
                        </a:rPr>
                        <m:t>.</m:t>
                      </m:r>
                      <m:r>
                        <a:rPr lang="en-US" altLang="zh-CN" sz="1600" b="1" i="1">
                          <a:solidFill>
                            <a:srgbClr val="000000"/>
                          </a:solidFill>
                          <a:latin typeface="Cambria Math" panose="02040503050406030204" pitchFamily="18" charset="0"/>
                        </a:rPr>
                        <m:t>𝟑</m:t>
                      </m:r>
                      <m:r>
                        <a:rPr lang="en-US" altLang="zh-CN" sz="1600" b="1" i="1">
                          <a:solidFill>
                            <a:srgbClr val="000000"/>
                          </a:solidFill>
                          <a:latin typeface="Cambria Math" panose="02040503050406030204" pitchFamily="18" charset="0"/>
                        </a:rPr>
                        <m:t> </m:t>
                      </m:r>
                      <m:r>
                        <a:rPr lang="en-US" altLang="zh-CN" sz="1600" b="1">
                          <a:solidFill>
                            <a:srgbClr val="000000"/>
                          </a:solidFill>
                          <a:latin typeface="Cambria Math" panose="02040503050406030204" pitchFamily="18" charset="0"/>
                        </a:rPr>
                        <m:t>𝐩</m:t>
                      </m:r>
                      <m:sSup>
                        <m:sSupPr>
                          <m:ctrlPr>
                            <a:rPr lang="en-US" altLang="zh-CN" sz="1600" b="1" i="1">
                              <a:solidFill>
                                <a:srgbClr val="000000"/>
                              </a:solidFill>
                              <a:latin typeface="Cambria Math" panose="02040503050406030204" pitchFamily="18" charset="0"/>
                            </a:rPr>
                          </m:ctrlPr>
                        </m:sSupPr>
                        <m:e>
                          <m:r>
                            <a:rPr lang="en-US" altLang="zh-CN" sz="1600" b="1">
                              <a:solidFill>
                                <a:srgbClr val="000000"/>
                              </a:solidFill>
                              <a:latin typeface="Cambria Math" panose="02040503050406030204" pitchFamily="18" charset="0"/>
                            </a:rPr>
                            <m:t>𝐛</m:t>
                          </m:r>
                        </m:e>
                        <m:sup>
                          <m:r>
                            <a:rPr lang="en-US" altLang="zh-CN" sz="1600" b="1">
                              <a:solidFill>
                                <a:srgbClr val="000000"/>
                              </a:solidFill>
                              <a:latin typeface="Cambria Math" panose="02040503050406030204" pitchFamily="18" charset="0"/>
                            </a:rPr>
                            <m:t>−</m:t>
                          </m:r>
                          <m:r>
                            <a:rPr lang="en-US" altLang="zh-CN" sz="1600" b="1">
                              <a:solidFill>
                                <a:srgbClr val="000000"/>
                              </a:solidFill>
                              <a:latin typeface="Cambria Math" panose="02040503050406030204" pitchFamily="18" charset="0"/>
                            </a:rPr>
                            <m:t>𝟏</m:t>
                          </m:r>
                        </m:sup>
                      </m:sSup>
                    </m:oMath>
                  </m:oMathPara>
                </a14:m>
                <a:endParaRPr lang="zh-CN" altLang="en-US" sz="1600" dirty="0">
                  <a:solidFill>
                    <a:srgbClr val="000000"/>
                  </a:solidFill>
                </a:endParaRPr>
              </a:p>
            </p:txBody>
          </p:sp>
        </mc:Choice>
        <mc:Fallback>
          <p:sp>
            <p:nvSpPr>
              <p:cNvPr id="13" name="矩形 12">
                <a:extLst>
                  <a:ext uri="{FF2B5EF4-FFF2-40B4-BE49-F238E27FC236}">
                    <a16:creationId xmlns:a16="http://schemas.microsoft.com/office/drawing/2014/main" id="{3C6D2715-E717-E248-8B57-ABE7EBF58E04}"/>
                  </a:ext>
                </a:extLst>
              </p:cNvPr>
              <p:cNvSpPr>
                <a:spLocks noRot="1" noChangeAspect="1" noMove="1" noResize="1" noEditPoints="1" noAdjustHandles="1" noChangeArrowheads="1" noChangeShapeType="1" noTextEdit="1"/>
              </p:cNvSpPr>
              <p:nvPr/>
            </p:nvSpPr>
            <p:spPr>
              <a:xfrm>
                <a:off x="2443135" y="1493639"/>
                <a:ext cx="4151072" cy="344133"/>
              </a:xfrm>
              <a:prstGeom prst="rect">
                <a:avLst/>
              </a:prstGeom>
              <a:blipFill>
                <a:blip r:embed="rId10"/>
                <a:stretch>
                  <a:fillRect b="-1428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矩形 13">
                <a:extLst>
                  <a:ext uri="{FF2B5EF4-FFF2-40B4-BE49-F238E27FC236}">
                    <a16:creationId xmlns:a16="http://schemas.microsoft.com/office/drawing/2014/main" id="{D18029A7-3C8B-CB43-8C64-D0E82D08A56A}"/>
                  </a:ext>
                </a:extLst>
              </p:cNvPr>
              <p:cNvSpPr/>
              <p:nvPr/>
            </p:nvSpPr>
            <p:spPr>
              <a:xfrm>
                <a:off x="6721454" y="1830166"/>
                <a:ext cx="3317896" cy="429861"/>
              </a:xfrm>
              <a:prstGeom prst="rect">
                <a:avLst/>
              </a:prstGeom>
            </p:spPr>
            <p:txBody>
              <a:bodyPr wrap="none">
                <a:spAutoFit/>
              </a:bodyPr>
              <a:lstStyle/>
              <a:p>
                <a14:m>
                  <m:oMath xmlns:m="http://schemas.openxmlformats.org/officeDocument/2006/math">
                    <m:sSub>
                      <m:sSubPr>
                        <m:ctrlPr>
                          <a:rPr lang="en-US" altLang="zh-CN" b="1" i="1">
                            <a:solidFill>
                              <a:srgbClr val="000000"/>
                            </a:solidFill>
                            <a:latin typeface="Cambria Math" panose="02040503050406030204" pitchFamily="18" charset="0"/>
                          </a:rPr>
                        </m:ctrlPr>
                      </m:sSubPr>
                      <m:e>
                        <m:r>
                          <a:rPr lang="zh-CN" altLang="en-US" b="1" i="1">
                            <a:solidFill>
                              <a:srgbClr val="000000"/>
                            </a:solidFill>
                            <a:latin typeface="Cambria Math" panose="02040503050406030204" pitchFamily="18" charset="0"/>
                          </a:rPr>
                          <m:t>𝒇</m:t>
                        </m:r>
                      </m:e>
                      <m:sub>
                        <m:sSubSup>
                          <m:sSubSupPr>
                            <m:ctrlPr>
                              <a:rPr lang="en-US" altLang="zh-CN" b="1" i="1">
                                <a:solidFill>
                                  <a:srgbClr val="000000"/>
                                </a:solidFill>
                                <a:latin typeface="Cambria Math" panose="02040503050406030204" pitchFamily="18" charset="0"/>
                              </a:rPr>
                            </m:ctrlPr>
                          </m:sSubSupPr>
                          <m:e>
                            <m:r>
                              <a:rPr lang="en-US" altLang="zh-CN" b="1" i="1">
                                <a:solidFill>
                                  <a:srgbClr val="000000"/>
                                </a:solidFill>
                                <a:latin typeface="Cambria Math" panose="02040503050406030204" pitchFamily="18" charset="0"/>
                              </a:rPr>
                              <m:t>𝑫</m:t>
                            </m:r>
                          </m:e>
                          <m:sub>
                            <m:r>
                              <a:rPr lang="en-US" altLang="zh-CN" b="1" i="1">
                                <a:solidFill>
                                  <a:srgbClr val="000000"/>
                                </a:solidFill>
                                <a:latin typeface="Cambria Math" panose="02040503050406030204" pitchFamily="18" charset="0"/>
                              </a:rPr>
                              <m:t>𝒔</m:t>
                            </m:r>
                          </m:sub>
                          <m:sup>
                            <m:r>
                              <a:rPr lang="en-US" altLang="zh-CN" b="1" i="1">
                                <a:solidFill>
                                  <a:srgbClr val="000000"/>
                                </a:solidFill>
                                <a:latin typeface="Cambria Math" panose="02040503050406030204" pitchFamily="18" charset="0"/>
                              </a:rPr>
                              <m:t>+</m:t>
                            </m:r>
                          </m:sup>
                        </m:sSubSup>
                      </m:sub>
                    </m:sSub>
                    <m:r>
                      <a:rPr lang="en-US" altLang="zh-CN" b="1" i="1">
                        <a:solidFill>
                          <a:srgbClr val="000000"/>
                        </a:solidFill>
                        <a:latin typeface="Cambria Math" panose="02040503050406030204" pitchFamily="18" charset="0"/>
                      </a:rPr>
                      <m:t>=</m:t>
                    </m:r>
                    <m:d>
                      <m:dPr>
                        <m:ctrlPr>
                          <a:rPr lang="en-US" altLang="zh-CN" b="1" i="1">
                            <a:solidFill>
                              <a:srgbClr val="000000"/>
                            </a:solidFill>
                            <a:latin typeface="Cambria Math" panose="02040503050406030204" pitchFamily="18" charset="0"/>
                          </a:rPr>
                        </m:ctrlPr>
                      </m:dPr>
                      <m:e>
                        <m:r>
                          <a:rPr lang="en-US" altLang="zh-CN" b="1">
                            <a:solidFill>
                              <a:srgbClr val="000000"/>
                            </a:solidFill>
                            <a:latin typeface="Cambria Math" panose="02040503050406030204" pitchFamily="18" charset="0"/>
                          </a:rPr>
                          <m:t>𝟒</m:t>
                        </m:r>
                        <m:r>
                          <a:rPr lang="en-US" altLang="zh-CN" b="1">
                            <a:solidFill>
                              <a:srgbClr val="000000"/>
                            </a:solidFill>
                            <a:latin typeface="Cambria Math" panose="02040503050406030204" pitchFamily="18" charset="0"/>
                          </a:rPr>
                          <m:t>.</m:t>
                        </m:r>
                        <m:sSubSup>
                          <m:sSubSupPr>
                            <m:ctrlPr>
                              <a:rPr lang="en-US" altLang="zh-CN" b="1" i="1">
                                <a:solidFill>
                                  <a:srgbClr val="000000"/>
                                </a:solidFill>
                                <a:latin typeface="Cambria Math" panose="02040503050406030204" pitchFamily="18" charset="0"/>
                              </a:rPr>
                            </m:ctrlPr>
                          </m:sSubSupPr>
                          <m:e>
                            <m:r>
                              <a:rPr lang="en-US" altLang="zh-CN" b="1">
                                <a:solidFill>
                                  <a:srgbClr val="000000"/>
                                </a:solidFill>
                                <a:latin typeface="Cambria Math" panose="02040503050406030204" pitchFamily="18" charset="0"/>
                              </a:rPr>
                              <m:t>𝟑</m:t>
                            </m:r>
                          </m:e>
                          <m:sub>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𝟏</m:t>
                            </m:r>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𝟑</m:t>
                            </m:r>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𝟎</m:t>
                            </m:r>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𝟒</m:t>
                            </m:r>
                          </m:sub>
                          <m:sup>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𝟏</m:t>
                            </m:r>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𝟓</m:t>
                            </m:r>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𝟎</m:t>
                            </m:r>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𝟒</m:t>
                            </m:r>
                          </m:sup>
                        </m:sSubSup>
                      </m:e>
                    </m:d>
                    <m:r>
                      <a:rPr lang="en-US" altLang="zh-CN" b="1">
                        <a:solidFill>
                          <a:srgbClr val="000000"/>
                        </a:solidFill>
                        <a:latin typeface="Cambria Math" panose="02040503050406030204" pitchFamily="18" charset="0"/>
                      </a:rPr>
                      <m:t>×</m:t>
                    </m:r>
                    <m:r>
                      <a:rPr lang="en-US" altLang="zh-CN" b="1">
                        <a:solidFill>
                          <a:srgbClr val="000000"/>
                        </a:solidFill>
                        <a:latin typeface="Cambria Math" panose="02040503050406030204" pitchFamily="18" charset="0"/>
                      </a:rPr>
                      <m:t>𝟏</m:t>
                    </m:r>
                    <m:sSup>
                      <m:sSupPr>
                        <m:ctrlPr>
                          <a:rPr lang="en-US" altLang="zh-CN" b="1" i="1">
                            <a:solidFill>
                              <a:srgbClr val="000000"/>
                            </a:solidFill>
                            <a:latin typeface="Cambria Math" panose="02040503050406030204" pitchFamily="18" charset="0"/>
                          </a:rPr>
                        </m:ctrlPr>
                      </m:sSupPr>
                      <m:e>
                        <m:r>
                          <a:rPr lang="en-US" altLang="zh-CN" b="1">
                            <a:solidFill>
                              <a:srgbClr val="000000"/>
                            </a:solidFill>
                            <a:latin typeface="Cambria Math" panose="02040503050406030204" pitchFamily="18" charset="0"/>
                          </a:rPr>
                          <m:t>𝟎</m:t>
                        </m:r>
                      </m:e>
                      <m:sup>
                        <m:r>
                          <a:rPr lang="en-US" altLang="zh-CN" b="1">
                            <a:solidFill>
                              <a:srgbClr val="000000"/>
                            </a:solidFill>
                            <a:latin typeface="Cambria Math" panose="02040503050406030204" pitchFamily="18" charset="0"/>
                          </a:rPr>
                          <m:t>𝟐</m:t>
                        </m:r>
                      </m:sup>
                    </m:sSup>
                    <m:r>
                      <a:rPr lang="en-US" altLang="zh-CN" b="1">
                        <a:solidFill>
                          <a:srgbClr val="000000"/>
                        </a:solidFill>
                        <a:latin typeface="Cambria Math" panose="02040503050406030204" pitchFamily="18" charset="0"/>
                      </a:rPr>
                      <m:t> </m:t>
                    </m:r>
                    <m:r>
                      <a:rPr lang="en-US" altLang="zh-CN" b="1">
                        <a:solidFill>
                          <a:srgbClr val="000000"/>
                        </a:solidFill>
                        <a:latin typeface="Cambria Math" panose="02040503050406030204" pitchFamily="18" charset="0"/>
                      </a:rPr>
                      <m:t>𝐌𝐞𝐕</m:t>
                    </m:r>
                  </m:oMath>
                </a14:m>
                <a:r>
                  <a:rPr lang="en-US" altLang="zh-CN" dirty="0">
                    <a:solidFill>
                      <a:srgbClr val="000000"/>
                    </a:solidFill>
                  </a:rPr>
                  <a:t> </a:t>
                </a:r>
                <a:endParaRPr lang="zh-CN" altLang="en-US" dirty="0">
                  <a:solidFill>
                    <a:srgbClr val="000000"/>
                  </a:solidFill>
                </a:endParaRPr>
              </a:p>
            </p:txBody>
          </p:sp>
        </mc:Choice>
        <mc:Fallback>
          <p:sp>
            <p:nvSpPr>
              <p:cNvPr id="14" name="矩形 13">
                <a:extLst>
                  <a:ext uri="{FF2B5EF4-FFF2-40B4-BE49-F238E27FC236}">
                    <a16:creationId xmlns:a16="http://schemas.microsoft.com/office/drawing/2014/main" id="{D18029A7-3C8B-CB43-8C64-D0E82D08A56A}"/>
                  </a:ext>
                </a:extLst>
              </p:cNvPr>
              <p:cNvSpPr>
                <a:spLocks noRot="1" noChangeAspect="1" noMove="1" noResize="1" noEditPoints="1" noAdjustHandles="1" noChangeArrowheads="1" noChangeShapeType="1" noTextEdit="1"/>
              </p:cNvSpPr>
              <p:nvPr/>
            </p:nvSpPr>
            <p:spPr>
              <a:xfrm>
                <a:off x="6721454" y="1830166"/>
                <a:ext cx="3317896" cy="429861"/>
              </a:xfrm>
              <a:prstGeom prst="rect">
                <a:avLst/>
              </a:prstGeom>
              <a:blipFill>
                <a:blip r:embed="rId11"/>
                <a:stretch>
                  <a:fillRect l="-763" b="-285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矩形 14">
                <a:extLst>
                  <a:ext uri="{FF2B5EF4-FFF2-40B4-BE49-F238E27FC236}">
                    <a16:creationId xmlns:a16="http://schemas.microsoft.com/office/drawing/2014/main" id="{5E5D30AE-2DD6-E046-9304-3551EEEE3694}"/>
                  </a:ext>
                </a:extLst>
              </p:cNvPr>
              <p:cNvSpPr/>
              <p:nvPr/>
            </p:nvSpPr>
            <p:spPr>
              <a:xfrm>
                <a:off x="2541397" y="4811338"/>
                <a:ext cx="6960303" cy="1647502"/>
              </a:xfrm>
              <a:prstGeom prst="rect">
                <a:avLst/>
              </a:prstGeom>
            </p:spPr>
            <p:txBody>
              <a:bodyPr wrap="none">
                <a:spAutoFit/>
              </a:bodyPr>
              <a:lstStyle/>
              <a:p>
                <a:pPr marL="285750" indent="-285750">
                  <a:lnSpc>
                    <a:spcPct val="120000"/>
                  </a:lnSpc>
                  <a:buFont typeface="Arial" panose="020B0604020202020204" pitchFamily="34" charset="0"/>
                  <a:buChar char="•"/>
                </a:pPr>
                <a14:m>
                  <m:oMath xmlns:m="http://schemas.openxmlformats.org/officeDocument/2006/math">
                    <m:sSup>
                      <m:sSupPr>
                        <m:ctrlPr>
                          <a:rPr lang="en-US" altLang="zh-CN" sz="2000" b="1" i="1">
                            <a:solidFill>
                              <a:srgbClr val="000000"/>
                            </a:solidFill>
                            <a:latin typeface="Cambria Math" panose="02040503050406030204" pitchFamily="18" charset="0"/>
                          </a:rPr>
                        </m:ctrlPr>
                      </m:sSupPr>
                      <m:e>
                        <m:r>
                          <a:rPr lang="en-US" altLang="zh-CN" sz="2000" b="1" i="1">
                            <a:solidFill>
                              <a:srgbClr val="000000"/>
                            </a:solidFill>
                            <a:latin typeface="Cambria Math" panose="02040503050406030204" pitchFamily="18" charset="0"/>
                          </a:rPr>
                          <m:t>𝑩</m:t>
                        </m:r>
                      </m:e>
                      <m:sup>
                        <m:r>
                          <a:rPr lang="en-US" altLang="zh-CN" sz="2000" b="1" i="1">
                            <a:solidFill>
                              <a:srgbClr val="000000"/>
                            </a:solidFill>
                            <a:latin typeface="Cambria Math" panose="02040503050406030204" pitchFamily="18" charset="0"/>
                          </a:rPr>
                          <m:t>𝟎</m:t>
                        </m:r>
                      </m:sup>
                    </m:sSup>
                    <m:sSup>
                      <m:sSupPr>
                        <m:ctrlPr>
                          <a:rPr lang="en-US" altLang="zh-CN" sz="2000" b="1" i="1">
                            <a:solidFill>
                              <a:srgbClr val="000000"/>
                            </a:solidFill>
                            <a:latin typeface="Cambria Math" panose="02040503050406030204" pitchFamily="18" charset="0"/>
                          </a:rPr>
                        </m:ctrlPr>
                      </m:sSupPr>
                      <m:e>
                        <m:acc>
                          <m:accPr>
                            <m:chr m:val="̅"/>
                            <m:ctrlPr>
                              <a:rPr lang="en-US" altLang="zh-CN" sz="2000" b="1" i="1">
                                <a:solidFill>
                                  <a:srgbClr val="000000"/>
                                </a:solidFill>
                                <a:latin typeface="Cambria Math" panose="02040503050406030204" pitchFamily="18" charset="0"/>
                              </a:rPr>
                            </m:ctrlPr>
                          </m:accPr>
                          <m:e>
                            <m:r>
                              <a:rPr lang="en-US" altLang="zh-CN" sz="2000" b="1" i="1">
                                <a:solidFill>
                                  <a:srgbClr val="000000"/>
                                </a:solidFill>
                                <a:latin typeface="Cambria Math" panose="02040503050406030204" pitchFamily="18" charset="0"/>
                              </a:rPr>
                              <m:t>𝑩</m:t>
                            </m:r>
                          </m:e>
                        </m:acc>
                      </m:e>
                      <m:sup>
                        <m:r>
                          <a:rPr lang="en-US" altLang="zh-CN" sz="2000" b="1" i="1">
                            <a:solidFill>
                              <a:srgbClr val="000000"/>
                            </a:solidFill>
                            <a:latin typeface="Cambria Math" panose="02040503050406030204" pitchFamily="18" charset="0"/>
                          </a:rPr>
                          <m:t>𝟎</m:t>
                        </m:r>
                      </m:sup>
                    </m:sSup>
                  </m:oMath>
                </a14:m>
                <a:r>
                  <a:rPr lang="en-US" altLang="zh-CN" sz="2000" b="1" dirty="0">
                    <a:solidFill>
                      <a:srgbClr val="000000"/>
                    </a:solidFill>
                    <a:latin typeface="Times New Roman" panose="02020603050405020304" pitchFamily="18" charset="0"/>
                    <a:cs typeface="Times New Roman" panose="02020603050405020304" pitchFamily="18" charset="0"/>
                  </a:rPr>
                  <a:t> mixing parameter </a:t>
                </a:r>
                <a14:m>
                  <m:oMath xmlns:m="http://schemas.openxmlformats.org/officeDocument/2006/math">
                    <m:sSub>
                      <m:sSubPr>
                        <m:ctrlPr>
                          <a:rPr lang="en-US" altLang="zh-CN" sz="2000" b="1" i="1">
                            <a:solidFill>
                              <a:srgbClr val="000000"/>
                            </a:solidFill>
                            <a:latin typeface="Cambria Math" panose="02040503050406030204" pitchFamily="18" charset="0"/>
                          </a:rPr>
                        </m:ctrlPr>
                      </m:sSubPr>
                      <m:e>
                        <m:r>
                          <a:rPr lang="en-US" altLang="zh-CN" sz="2000" b="1" i="1">
                            <a:solidFill>
                              <a:srgbClr val="000000"/>
                            </a:solidFill>
                            <a:latin typeface="Cambria Math" panose="02040503050406030204" pitchFamily="18" charset="0"/>
                          </a:rPr>
                          <m:t>𝒙</m:t>
                        </m:r>
                      </m:e>
                      <m:sub>
                        <m:r>
                          <a:rPr lang="en-US" altLang="zh-CN" sz="2000" b="1" i="1">
                            <a:solidFill>
                              <a:srgbClr val="000000"/>
                            </a:solidFill>
                            <a:latin typeface="Cambria Math" panose="02040503050406030204" pitchFamily="18" charset="0"/>
                          </a:rPr>
                          <m:t>𝑩</m:t>
                        </m:r>
                      </m:sub>
                    </m:sSub>
                    <m:r>
                      <a:rPr lang="en-US" altLang="zh-CN" sz="2000" b="1" i="1">
                        <a:solidFill>
                          <a:srgbClr val="000000"/>
                        </a:solidFill>
                        <a:latin typeface="Cambria Math" panose="02040503050406030204" pitchFamily="18" charset="0"/>
                      </a:rPr>
                      <m:t>=</m:t>
                    </m:r>
                    <m:f>
                      <m:fPr>
                        <m:ctrlPr>
                          <a:rPr lang="en-US" altLang="zh-CN" sz="2000" b="1" i="1">
                            <a:solidFill>
                              <a:srgbClr val="000000"/>
                            </a:solidFill>
                            <a:latin typeface="Cambria Math" panose="02040503050406030204" pitchFamily="18" charset="0"/>
                          </a:rPr>
                        </m:ctrlPr>
                      </m:fPr>
                      <m:num>
                        <m:r>
                          <a:rPr lang="en-US" altLang="zh-CN" sz="2000" b="1">
                            <a:solidFill>
                              <a:srgbClr val="000000"/>
                            </a:solidFill>
                            <a:latin typeface="Cambria Math" panose="02040503050406030204" pitchFamily="18" charset="0"/>
                          </a:rPr>
                          <m:t>𝚫</m:t>
                        </m:r>
                        <m:sSub>
                          <m:sSubPr>
                            <m:ctrlPr>
                              <a:rPr lang="en-US" altLang="zh-CN" sz="2000" b="1" i="1">
                                <a:solidFill>
                                  <a:srgbClr val="000000"/>
                                </a:solidFill>
                                <a:latin typeface="Cambria Math" panose="02040503050406030204" pitchFamily="18" charset="0"/>
                              </a:rPr>
                            </m:ctrlPr>
                          </m:sSubPr>
                          <m:e>
                            <m:r>
                              <a:rPr lang="en-US" altLang="zh-CN" sz="2000" b="1">
                                <a:solidFill>
                                  <a:srgbClr val="000000"/>
                                </a:solidFill>
                                <a:latin typeface="Cambria Math" panose="02040503050406030204" pitchFamily="18" charset="0"/>
                              </a:rPr>
                              <m:t>𝐌</m:t>
                            </m:r>
                          </m:e>
                          <m:sub>
                            <m:r>
                              <a:rPr lang="en-US" altLang="zh-CN" sz="2000" b="1">
                                <a:solidFill>
                                  <a:srgbClr val="000000"/>
                                </a:solidFill>
                                <a:latin typeface="Cambria Math" panose="02040503050406030204" pitchFamily="18" charset="0"/>
                              </a:rPr>
                              <m:t>𝐁</m:t>
                            </m:r>
                          </m:sub>
                        </m:sSub>
                      </m:num>
                      <m:den>
                        <m:sSub>
                          <m:sSubPr>
                            <m:ctrlPr>
                              <a:rPr lang="en-US" altLang="zh-CN" sz="2000" b="1" i="1">
                                <a:solidFill>
                                  <a:srgbClr val="000000"/>
                                </a:solidFill>
                                <a:latin typeface="Cambria Math" panose="02040503050406030204" pitchFamily="18" charset="0"/>
                              </a:rPr>
                            </m:ctrlPr>
                          </m:sSubPr>
                          <m:e>
                            <m:r>
                              <a:rPr lang="en-US" altLang="zh-CN" sz="2000" b="1">
                                <a:solidFill>
                                  <a:srgbClr val="000000"/>
                                </a:solidFill>
                                <a:latin typeface="Cambria Math" panose="02040503050406030204" pitchFamily="18" charset="0"/>
                              </a:rPr>
                              <m:t>𝚪</m:t>
                            </m:r>
                          </m:e>
                          <m:sub>
                            <m:r>
                              <a:rPr lang="en-US" altLang="zh-CN" sz="2000" b="1">
                                <a:solidFill>
                                  <a:srgbClr val="000000"/>
                                </a:solidFill>
                                <a:latin typeface="Cambria Math" panose="02040503050406030204" pitchFamily="18" charset="0"/>
                              </a:rPr>
                              <m:t>𝐁</m:t>
                            </m:r>
                          </m:sub>
                        </m:sSub>
                      </m:den>
                    </m:f>
                  </m:oMath>
                </a14:m>
                <a:r>
                  <a:rPr lang="en-US" altLang="zh-CN" sz="2000" b="1" dirty="0">
                    <a:solidFill>
                      <a:srgbClr val="000000"/>
                    </a:solidFill>
                    <a:latin typeface="Times New Roman" panose="02020603050405020304" pitchFamily="18" charset="0"/>
                    <a:cs typeface="Times New Roman" panose="02020603050405020304" pitchFamily="18" charset="0"/>
                  </a:rPr>
                  <a:t> can be well measured.</a:t>
                </a:r>
              </a:p>
              <a:p>
                <a:pPr marL="285750" indent="-285750">
                  <a:lnSpc>
                    <a:spcPct val="120000"/>
                  </a:lnSpc>
                  <a:buFont typeface="Arial" panose="020B0604020202020204" pitchFamily="34" charset="0"/>
                  <a:buChar char="•"/>
                </a:pPr>
                <a:r>
                  <a:rPr lang="en-US" altLang="zh-CN" b="1" dirty="0">
                    <a:solidFill>
                      <a:srgbClr val="000000"/>
                    </a:solidFill>
                    <a:latin typeface="Times New Roman" panose="02020603050405020304" pitchFamily="18" charset="0"/>
                    <a:cs typeface="Times New Roman" panose="02020603050405020304" pitchFamily="18" charset="0"/>
                  </a:rPr>
                  <a:t>In the SM, assuming </a:t>
                </a:r>
                <a14:m>
                  <m:oMath xmlns:m="http://schemas.openxmlformats.org/officeDocument/2006/math">
                    <m:d>
                      <m:dPr>
                        <m:begChr m:val="|"/>
                        <m:endChr m:val="|"/>
                        <m:ctrlPr>
                          <a:rPr lang="en-US" altLang="zh-CN" b="1" i="1">
                            <a:solidFill>
                              <a:srgbClr val="000000"/>
                            </a:solidFill>
                            <a:latin typeface="Cambria Math" panose="02040503050406030204" pitchFamily="18" charset="0"/>
                          </a:rPr>
                        </m:ctrlPr>
                      </m:dPr>
                      <m:e>
                        <m:sSub>
                          <m:sSubPr>
                            <m:ctrlPr>
                              <a:rPr lang="en-US" altLang="zh-CN" b="1" i="1">
                                <a:solidFill>
                                  <a:srgbClr val="000000"/>
                                </a:solidFill>
                                <a:latin typeface="Cambria Math" panose="02040503050406030204" pitchFamily="18" charset="0"/>
                              </a:rPr>
                            </m:ctrlPr>
                          </m:sSubPr>
                          <m:e>
                            <m:r>
                              <a:rPr lang="en-US" altLang="zh-CN" b="1" i="1">
                                <a:solidFill>
                                  <a:srgbClr val="000000"/>
                                </a:solidFill>
                                <a:latin typeface="Cambria Math" panose="02040503050406030204" pitchFamily="18" charset="0"/>
                              </a:rPr>
                              <m:t>𝑽</m:t>
                            </m:r>
                          </m:e>
                          <m:sub>
                            <m:r>
                              <a:rPr lang="en-US" altLang="zh-CN" b="1" i="1">
                                <a:solidFill>
                                  <a:srgbClr val="000000"/>
                                </a:solidFill>
                                <a:latin typeface="Cambria Math" panose="02040503050406030204" pitchFamily="18" charset="0"/>
                              </a:rPr>
                              <m:t>𝒕𝒃</m:t>
                            </m:r>
                          </m:sub>
                        </m:sSub>
                      </m:e>
                    </m:d>
                    <m:r>
                      <a:rPr lang="en-US" altLang="zh-CN" b="1" i="1">
                        <a:solidFill>
                          <a:srgbClr val="000000"/>
                        </a:solidFill>
                        <a:latin typeface="Cambria Math" panose="02040503050406030204" pitchFamily="18" charset="0"/>
                      </a:rPr>
                      <m:t>=</m:t>
                    </m:r>
                    <m:r>
                      <a:rPr lang="en-US" altLang="zh-CN" b="1" i="1">
                        <a:solidFill>
                          <a:srgbClr val="000000"/>
                        </a:solidFill>
                        <a:latin typeface="Cambria Math" panose="02040503050406030204" pitchFamily="18" charset="0"/>
                      </a:rPr>
                      <m:t>𝟏</m:t>
                    </m:r>
                  </m:oMath>
                </a14:m>
                <a:r>
                  <a:rPr lang="en-US" altLang="zh-CN" b="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b="1" i="1">
                            <a:solidFill>
                              <a:srgbClr val="000000"/>
                            </a:solidFill>
                            <a:latin typeface="Cambria Math" panose="02040503050406030204" pitchFamily="18" charset="0"/>
                          </a:rPr>
                        </m:ctrlPr>
                      </m:sSubPr>
                      <m:e>
                        <m:r>
                          <a:rPr lang="en-US" altLang="zh-CN" b="1" i="1">
                            <a:solidFill>
                              <a:srgbClr val="000000"/>
                            </a:solidFill>
                            <a:latin typeface="Cambria Math" panose="02040503050406030204" pitchFamily="18" charset="0"/>
                          </a:rPr>
                          <m:t>𝒙</m:t>
                        </m:r>
                      </m:e>
                      <m:sub>
                        <m:r>
                          <a:rPr lang="en-US" altLang="zh-CN" b="1" i="1">
                            <a:solidFill>
                              <a:srgbClr val="000000"/>
                            </a:solidFill>
                            <a:latin typeface="Cambria Math" panose="02040503050406030204" pitchFamily="18" charset="0"/>
                          </a:rPr>
                          <m:t>𝑩</m:t>
                        </m:r>
                        <m:r>
                          <a:rPr lang="en-US" altLang="zh-CN" b="1" i="1">
                            <a:solidFill>
                              <a:srgbClr val="000000"/>
                            </a:solidFill>
                            <a:latin typeface="Cambria Math" panose="02040503050406030204" pitchFamily="18" charset="0"/>
                          </a:rPr>
                          <m:t> </m:t>
                        </m:r>
                      </m:sub>
                    </m:sSub>
                    <m:r>
                      <a:rPr lang="en-US" altLang="zh-CN" b="1" i="1">
                        <a:latin typeface="Cambria Math" panose="02040503050406030204" pitchFamily="18" charset="0"/>
                      </a:rPr>
                      <m:t>∝</m:t>
                    </m:r>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𝒇</m:t>
                        </m:r>
                      </m:e>
                      <m:sub>
                        <m:r>
                          <a:rPr lang="en-US" altLang="zh-CN" b="1" i="1">
                            <a:latin typeface="Cambria Math" panose="02040503050406030204" pitchFamily="18" charset="0"/>
                          </a:rPr>
                          <m:t>𝑩</m:t>
                        </m:r>
                      </m:sub>
                    </m:sSub>
                    <m:r>
                      <a:rPr lang="en-US" altLang="zh-CN" b="1" i="1">
                        <a:latin typeface="Cambria Math" panose="02040503050406030204" pitchFamily="18" charset="0"/>
                      </a:rPr>
                      <m:t> </m:t>
                    </m:r>
                    <m:sSup>
                      <m:sSupPr>
                        <m:ctrlPr>
                          <a:rPr lang="en-US" altLang="zh-CN" b="1" i="1">
                            <a:latin typeface="Cambria Math" panose="02040503050406030204" pitchFamily="18" charset="0"/>
                          </a:rPr>
                        </m:ctrlPr>
                      </m:sSupPr>
                      <m:e>
                        <m:d>
                          <m:dPr>
                            <m:begChr m:val="|"/>
                            <m:endChr m:val="|"/>
                            <m:ctrlPr>
                              <a:rPr lang="en-US" altLang="zh-CN" b="1" i="1">
                                <a:latin typeface="Cambria Math" panose="02040503050406030204" pitchFamily="18" charset="0"/>
                              </a:rPr>
                            </m:ctrlPr>
                          </m:dPr>
                          <m:e>
                            <m:sSub>
                              <m:sSubPr>
                                <m:ctrlPr>
                                  <a:rPr lang="en-US" altLang="zh-CN" b="1" i="1">
                                    <a:latin typeface="Cambria Math" panose="02040503050406030204" pitchFamily="18" charset="0"/>
                                  </a:rPr>
                                </m:ctrlPr>
                              </m:sSubPr>
                              <m:e>
                                <m:r>
                                  <a:rPr lang="en-US" altLang="zh-CN" b="1" i="1">
                                    <a:latin typeface="Cambria Math" panose="02040503050406030204" pitchFamily="18" charset="0"/>
                                  </a:rPr>
                                  <m:t>𝑽</m:t>
                                </m:r>
                              </m:e>
                              <m:sub>
                                <m:r>
                                  <a:rPr lang="en-US" altLang="zh-CN" b="1" i="1">
                                    <a:latin typeface="Cambria Math" panose="02040503050406030204" pitchFamily="18" charset="0"/>
                                  </a:rPr>
                                  <m:t>𝒕𝒅</m:t>
                                </m:r>
                              </m:sub>
                            </m:sSub>
                          </m:e>
                        </m:d>
                      </m:e>
                      <m:sup>
                        <m:r>
                          <a:rPr lang="en-US" altLang="zh-CN" b="1" i="1">
                            <a:latin typeface="Cambria Math" panose="02040503050406030204" pitchFamily="18" charset="0"/>
                          </a:rPr>
                          <m:t>𝟐</m:t>
                        </m:r>
                      </m:sup>
                    </m:sSup>
                  </m:oMath>
                </a14:m>
                <a:endParaRPr lang="zh-CN" altLang="en-US" b="1" dirty="0">
                  <a:solidFill>
                    <a:srgbClr val="000000"/>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en-US" altLang="zh-CN" b="1" dirty="0">
                    <a:solidFill>
                      <a:srgbClr val="000000"/>
                    </a:solidFill>
                    <a:latin typeface="Times New Roman" panose="02020603050405020304" pitchFamily="18" charset="0"/>
                    <a:cs typeface="Times New Roman" panose="02020603050405020304" pitchFamily="18" charset="0"/>
                  </a:rPr>
                  <a:t>a precise determination of </a:t>
                </a:r>
                <a14:m>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𝒇</m:t>
                        </m:r>
                      </m:e>
                      <m:sub>
                        <m:sSup>
                          <m:sSupPr>
                            <m:ctrlPr>
                              <a:rPr lang="en-US" altLang="zh-CN" b="1" i="1">
                                <a:latin typeface="Cambria Math" panose="02040503050406030204" pitchFamily="18" charset="0"/>
                              </a:rPr>
                            </m:ctrlPr>
                          </m:sSupPr>
                          <m:e>
                            <m:r>
                              <a:rPr lang="en-US" altLang="zh-CN" b="1" i="1">
                                <a:latin typeface="Cambria Math" panose="02040503050406030204" pitchFamily="18" charset="0"/>
                              </a:rPr>
                              <m:t>𝑩</m:t>
                            </m:r>
                          </m:e>
                          <m:sup>
                            <m:r>
                              <a:rPr lang="en-US" altLang="zh-CN" b="1" i="1">
                                <a:latin typeface="Cambria Math" panose="02040503050406030204" pitchFamily="18" charset="0"/>
                              </a:rPr>
                              <m:t>+</m:t>
                            </m:r>
                          </m:sup>
                        </m:sSup>
                      </m:sub>
                    </m:sSub>
                  </m:oMath>
                </a14:m>
                <a:r>
                  <a:rPr lang="en-US" altLang="zh-CN" b="1" dirty="0">
                    <a:solidFill>
                      <a:srgbClr val="000000"/>
                    </a:solidFill>
                    <a:latin typeface="Times New Roman" panose="02020603050405020304" pitchFamily="18" charset="0"/>
                    <a:cs typeface="Times New Roman" panose="02020603050405020304" pitchFamily="18" charset="0"/>
                  </a:rPr>
                  <a:t> is important for extracting </a:t>
                </a:r>
                <a14:m>
                  <m:oMath xmlns:m="http://schemas.openxmlformats.org/officeDocument/2006/math">
                    <m:d>
                      <m:dPr>
                        <m:begChr m:val="|"/>
                        <m:endChr m:val="|"/>
                        <m:ctrlPr>
                          <a:rPr lang="en-US" altLang="zh-CN" b="1" i="1">
                            <a:latin typeface="Cambria Math" panose="02040503050406030204" pitchFamily="18" charset="0"/>
                          </a:rPr>
                        </m:ctrlPr>
                      </m:dPr>
                      <m:e>
                        <m:sSub>
                          <m:sSubPr>
                            <m:ctrlPr>
                              <a:rPr lang="en-US" altLang="zh-CN" b="1" i="1">
                                <a:latin typeface="Cambria Math" panose="02040503050406030204" pitchFamily="18" charset="0"/>
                              </a:rPr>
                            </m:ctrlPr>
                          </m:sSubPr>
                          <m:e>
                            <m:r>
                              <a:rPr lang="en-US" altLang="zh-CN" b="1" i="1">
                                <a:latin typeface="Cambria Math" panose="02040503050406030204" pitchFamily="18" charset="0"/>
                              </a:rPr>
                              <m:t>𝑽</m:t>
                            </m:r>
                          </m:e>
                          <m:sub>
                            <m:r>
                              <a:rPr lang="en-US" altLang="zh-CN" b="1" i="1">
                                <a:latin typeface="Cambria Math" panose="02040503050406030204" pitchFamily="18" charset="0"/>
                              </a:rPr>
                              <m:t>𝒕𝒅</m:t>
                            </m:r>
                          </m:sub>
                        </m:sSub>
                      </m:e>
                    </m:d>
                  </m:oMath>
                </a14:m>
                <a:r>
                  <a:rPr lang="en-US" altLang="zh-CN" b="1" dirty="0">
                    <a:solidFill>
                      <a:srgbClr val="000000"/>
                    </a:solidFill>
                    <a:latin typeface="Times New Roman" panose="02020603050405020304" pitchFamily="18" charset="0"/>
                    <a:cs typeface="Times New Roman" panose="02020603050405020304" pitchFamily="18" charset="0"/>
                  </a:rPr>
                  <a:t> </a:t>
                </a:r>
                <a:endParaRPr lang="zh-CN" altLang="en-US" b="1" dirty="0">
                  <a:solidFill>
                    <a:srgbClr val="000000"/>
                  </a:solidFill>
                  <a:latin typeface="Times New Roman" panose="02020603050405020304" pitchFamily="18" charset="0"/>
                  <a:cs typeface="Times New Roman" panose="02020603050405020304" pitchFamily="18" charset="0"/>
                </a:endParaRPr>
              </a:p>
              <a:p>
                <a:pPr marL="285750" indent="-285750">
                  <a:lnSpc>
                    <a:spcPct val="120000"/>
                  </a:lnSpc>
                  <a:buFont typeface="Arial" panose="020B0604020202020204" pitchFamily="34" charset="0"/>
                  <a:buChar char="•"/>
                </a:pPr>
                <a:r>
                  <a:rPr lang="en-US" altLang="zh-CN" b="1" dirty="0">
                    <a:solidFill>
                      <a:srgbClr val="000000"/>
                    </a:solidFill>
                    <a:latin typeface="Times New Roman" panose="02020603050405020304" pitchFamily="18" charset="0"/>
                    <a:cs typeface="Times New Roman" panose="02020603050405020304" pitchFamily="18" charset="0"/>
                  </a:rPr>
                  <a:t>The ratio </a:t>
                </a:r>
                <a14:m>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𝒇</m:t>
                        </m:r>
                      </m:e>
                      <m:sub>
                        <m:sSup>
                          <m:sSupPr>
                            <m:ctrlPr>
                              <a:rPr lang="en-US" altLang="zh-CN" b="1" i="1">
                                <a:latin typeface="Cambria Math" panose="02040503050406030204" pitchFamily="18" charset="0"/>
                              </a:rPr>
                            </m:ctrlPr>
                          </m:sSupPr>
                          <m:e>
                            <m:r>
                              <a:rPr lang="en-US" altLang="zh-CN" b="1" i="1">
                                <a:latin typeface="Cambria Math" panose="02040503050406030204" pitchFamily="18" charset="0"/>
                              </a:rPr>
                              <m:t>𝑫</m:t>
                            </m:r>
                          </m:e>
                          <m:sup>
                            <m:r>
                              <a:rPr lang="en-US" altLang="zh-CN" b="1" i="1">
                                <a:latin typeface="Cambria Math" panose="02040503050406030204" pitchFamily="18" charset="0"/>
                              </a:rPr>
                              <m:t>+</m:t>
                            </m:r>
                          </m:sup>
                        </m:sSup>
                      </m:sub>
                    </m:sSub>
                    <m:r>
                      <a:rPr lang="en-US" altLang="zh-CN" b="1" i="1">
                        <a:latin typeface="Cambria Math" panose="02040503050406030204" pitchFamily="18" charset="0"/>
                      </a:rPr>
                      <m:t>/</m:t>
                    </m:r>
                    <m:sSub>
                      <m:sSubPr>
                        <m:ctrlPr>
                          <a:rPr lang="en-US" altLang="zh-CN" b="1" i="1">
                            <a:latin typeface="Cambria Math" panose="02040503050406030204" pitchFamily="18" charset="0"/>
                          </a:rPr>
                        </m:ctrlPr>
                      </m:sSubPr>
                      <m:e>
                        <m:r>
                          <a:rPr lang="en-US" altLang="zh-CN" b="1" i="1">
                            <a:latin typeface="Cambria Math" panose="02040503050406030204" pitchFamily="18" charset="0"/>
                          </a:rPr>
                          <m:t>𝒇</m:t>
                        </m:r>
                      </m:e>
                      <m:sub>
                        <m:sSup>
                          <m:sSupPr>
                            <m:ctrlPr>
                              <a:rPr lang="en-US" altLang="zh-CN" b="1" i="1">
                                <a:latin typeface="Cambria Math" panose="02040503050406030204" pitchFamily="18" charset="0"/>
                              </a:rPr>
                            </m:ctrlPr>
                          </m:sSupPr>
                          <m:e>
                            <m:r>
                              <a:rPr lang="en-US" altLang="zh-CN" b="1" i="1">
                                <a:latin typeface="Cambria Math" panose="02040503050406030204" pitchFamily="18" charset="0"/>
                              </a:rPr>
                              <m:t>𝑩</m:t>
                            </m:r>
                          </m:e>
                          <m:sup>
                            <m:r>
                              <a:rPr lang="en-US" altLang="zh-CN" b="1" i="1">
                                <a:latin typeface="Cambria Math" panose="02040503050406030204" pitchFamily="18" charset="0"/>
                              </a:rPr>
                              <m:t>+</m:t>
                            </m:r>
                          </m:sup>
                        </m:sSup>
                      </m:sub>
                    </m:sSub>
                  </m:oMath>
                </a14:m>
                <a:r>
                  <a:rPr lang="en-US" altLang="zh-CN" b="1" dirty="0">
                    <a:solidFill>
                      <a:srgbClr val="000000"/>
                    </a:solidFill>
                    <a:latin typeface="Times New Roman" panose="02020603050405020304" pitchFamily="18" charset="0"/>
                    <a:cs typeface="Times New Roman" panose="02020603050405020304" pitchFamily="18" charset="0"/>
                  </a:rPr>
                  <a:t> has a better precision from LQCD calculations</a:t>
                </a:r>
                <a:endParaRPr lang="zh-CN" altLang="en-US" b="1" dirty="0">
                  <a:solidFill>
                    <a:srgbClr val="000000"/>
                  </a:solidFill>
                  <a:latin typeface="Times New Roman" panose="02020603050405020304" pitchFamily="18" charset="0"/>
                  <a:cs typeface="Times New Roman" panose="02020603050405020304" pitchFamily="18" charset="0"/>
                </a:endParaRPr>
              </a:p>
            </p:txBody>
          </p:sp>
        </mc:Choice>
        <mc:Fallback>
          <p:sp>
            <p:nvSpPr>
              <p:cNvPr id="15" name="矩形 14">
                <a:extLst>
                  <a:ext uri="{FF2B5EF4-FFF2-40B4-BE49-F238E27FC236}">
                    <a16:creationId xmlns:a16="http://schemas.microsoft.com/office/drawing/2014/main" id="{5E5D30AE-2DD6-E046-9304-3551EEEE3694}"/>
                  </a:ext>
                </a:extLst>
              </p:cNvPr>
              <p:cNvSpPr>
                <a:spLocks noRot="1" noChangeAspect="1" noMove="1" noResize="1" noEditPoints="1" noAdjustHandles="1" noChangeArrowheads="1" noChangeShapeType="1" noTextEdit="1"/>
              </p:cNvSpPr>
              <p:nvPr/>
            </p:nvSpPr>
            <p:spPr>
              <a:xfrm>
                <a:off x="2541397" y="4811338"/>
                <a:ext cx="6960303" cy="1647502"/>
              </a:xfrm>
              <a:prstGeom prst="rect">
                <a:avLst/>
              </a:prstGeom>
              <a:blipFill>
                <a:blip r:embed="rId12"/>
                <a:stretch>
                  <a:fillRect l="-911" b="-458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0052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sldNum" sz="quarter" idx="4294967295"/>
          </p:nvPr>
        </p:nvSpPr>
        <p:spPr>
          <a:xfrm>
            <a:off x="10029418" y="6404293"/>
            <a:ext cx="181382"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35</a:t>
            </a:fld>
            <a:endParaRPr/>
          </a:p>
        </p:txBody>
      </p:sp>
      <mc:AlternateContent xmlns:mc="http://schemas.openxmlformats.org/markup-compatibility/2006">
        <mc:Choice xmlns:a14="http://schemas.microsoft.com/office/drawing/2010/main" Requires="a14">
          <p:sp>
            <p:nvSpPr>
              <p:cNvPr id="151" name="Shape 151"/>
              <p:cNvSpPr/>
              <p:nvPr/>
            </p:nvSpPr>
            <p:spPr>
              <a:xfrm>
                <a:off x="1880940" y="456880"/>
                <a:ext cx="8787060" cy="11167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nSpc>
                    <a:spcPct val="150000"/>
                  </a:lnSpc>
                  <a:buSzPct val="100000"/>
                  <a:defRPr sz="2000" b="1">
                    <a:solidFill>
                      <a:srgbClr val="FF0000"/>
                    </a:solidFill>
                  </a:defRPr>
                </a:pPr>
                <a:r>
                  <a:rPr lang="en-US" altLang="zh-CN" sz="2000" dirty="0">
                    <a:solidFill>
                      <a:srgbClr val="0432FF"/>
                    </a:solidFill>
                    <a:latin typeface="Times New Roman" panose="02020603050405020304" pitchFamily="18" charset="0"/>
                    <a:cs typeface="Times New Roman" panose="02020603050405020304" pitchFamily="18" charset="0"/>
                  </a:rPr>
                  <a:t>2.</a:t>
                </a:r>
                <a:r>
                  <a:rPr lang="zh-CN" altLang="en-US" sz="2000" dirty="0">
                    <a:solidFill>
                      <a:srgbClr val="0432FF"/>
                    </a:solidFill>
                    <a:latin typeface="Times New Roman" panose="02020603050405020304" pitchFamily="18" charset="0"/>
                    <a:cs typeface="Times New Roman" panose="02020603050405020304" pitchFamily="18" charset="0"/>
                  </a:rPr>
                  <a:t>    </a:t>
                </a:r>
                <a:r>
                  <a:rPr lang="en-US" sz="2000" dirty="0">
                    <a:solidFill>
                      <a:srgbClr val="0432FF"/>
                    </a:solidFill>
                    <a:latin typeface="Times New Roman" panose="02020603050405020304" pitchFamily="18" charset="0"/>
                    <a:cs typeface="Times New Roman" panose="02020603050405020304" pitchFamily="18" charset="0"/>
                  </a:rPr>
                  <a:t>CKM matrix element </a:t>
                </a:r>
                <a14:m>
                  <m:oMath xmlns:m="http://schemas.openxmlformats.org/officeDocument/2006/math">
                    <m:r>
                      <a:rPr lang="en-US" sz="2000" b="1" i="1">
                        <a:latin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𝑽</m:t>
                        </m:r>
                      </m:e>
                      <m:sub>
                        <m:r>
                          <a:rPr lang="en-US" sz="2000" b="1" i="1">
                            <a:latin typeface="Cambria Math" panose="02040503050406030204" pitchFamily="18" charset="0"/>
                          </a:rPr>
                          <m:t>𝒄𝒅</m:t>
                        </m:r>
                        <m:r>
                          <a:rPr lang="en-US" sz="2000" b="1" i="1">
                            <a:latin typeface="Cambria Math" panose="02040503050406030204" pitchFamily="18" charset="0"/>
                          </a:rPr>
                          <m:t>(</m:t>
                        </m:r>
                        <m:r>
                          <a:rPr lang="en-US" sz="2000" b="1" i="1">
                            <a:latin typeface="Cambria Math" panose="02040503050406030204" pitchFamily="18" charset="0"/>
                          </a:rPr>
                          <m:t>𝒔</m:t>
                        </m:r>
                        <m:r>
                          <a:rPr lang="en-US" sz="2000" b="1" i="1">
                            <a:latin typeface="Cambria Math" panose="02040503050406030204" pitchFamily="18" charset="0"/>
                          </a:rPr>
                          <m:t>)</m:t>
                        </m:r>
                      </m:sub>
                    </m:sSub>
                    <m:r>
                      <a:rPr lang="en-US" sz="2000" b="1" i="1">
                        <a:latin typeface="Cambria Math" panose="02040503050406030204" pitchFamily="18" charset="0"/>
                      </a:rPr>
                      <m:t>|</m:t>
                    </m:r>
                  </m:oMath>
                </a14:m>
                <a:r>
                  <a:rPr lang="en-US" sz="2000" dirty="0">
                    <a:solidFill>
                      <a:srgbClr val="000000"/>
                    </a:solidFill>
                    <a:latin typeface="Times New Roman" panose="02020603050405020304" pitchFamily="18" charset="0"/>
                    <a:cs typeface="Times New Roman" panose="02020603050405020304" pitchFamily="18" charset="0"/>
                  </a:rPr>
                  <a:t>, with the </a:t>
                </a:r>
                <a14:m>
                  <m:oMath xmlns:m="http://schemas.openxmlformats.org/officeDocument/2006/math">
                    <m:sSub>
                      <m:sSubPr>
                        <m:ctrlPr>
                          <a:rPr lang="en-US" altLang="zh-CN" sz="2000" b="1" i="1">
                            <a:solidFill>
                              <a:srgbClr val="000000"/>
                            </a:solidFill>
                            <a:latin typeface="Cambria Math" panose="02040503050406030204" pitchFamily="18" charset="0"/>
                          </a:rPr>
                        </m:ctrlPr>
                      </m:sSubPr>
                      <m:e>
                        <m:r>
                          <a:rPr lang="zh-CN" altLang="en-US" sz="2000" b="1" i="1">
                            <a:solidFill>
                              <a:srgbClr val="000000"/>
                            </a:solidFill>
                            <a:latin typeface="Cambria Math" panose="02040503050406030204" pitchFamily="18" charset="0"/>
                          </a:rPr>
                          <m:t>𝒇</m:t>
                        </m:r>
                      </m:e>
                      <m:sub>
                        <m:sSubSup>
                          <m:sSubSupPr>
                            <m:ctrlPr>
                              <a:rPr lang="en-US" altLang="zh-CN" sz="2000" b="1" i="1">
                                <a:solidFill>
                                  <a:srgbClr val="000000"/>
                                </a:solidFill>
                                <a:latin typeface="Cambria Math" panose="02040503050406030204" pitchFamily="18" charset="0"/>
                              </a:rPr>
                            </m:ctrlPr>
                          </m:sSubSupPr>
                          <m:e>
                            <m:r>
                              <a:rPr lang="en-US" altLang="zh-CN" sz="2000" b="1" i="1">
                                <a:solidFill>
                                  <a:srgbClr val="000000"/>
                                </a:solidFill>
                                <a:latin typeface="Cambria Math" panose="02040503050406030204" pitchFamily="18" charset="0"/>
                              </a:rPr>
                              <m:t>𝑫</m:t>
                            </m:r>
                          </m:e>
                          <m:sub>
                            <m:r>
                              <a:rPr lang="en-US" altLang="zh-CN" sz="2000" b="1" i="1">
                                <a:solidFill>
                                  <a:srgbClr val="000000"/>
                                </a:solidFill>
                                <a:latin typeface="Cambria Math" panose="02040503050406030204" pitchFamily="18" charset="0"/>
                              </a:rPr>
                              <m:t>(</m:t>
                            </m:r>
                            <m:r>
                              <a:rPr lang="en-US" altLang="zh-CN" sz="2000" b="1" i="1">
                                <a:solidFill>
                                  <a:srgbClr val="000000"/>
                                </a:solidFill>
                                <a:latin typeface="Cambria Math" panose="02040503050406030204" pitchFamily="18" charset="0"/>
                              </a:rPr>
                              <m:t>𝒔</m:t>
                            </m:r>
                            <m:r>
                              <a:rPr lang="en-US" altLang="zh-CN" sz="2000" b="1" i="1">
                                <a:solidFill>
                                  <a:srgbClr val="000000"/>
                                </a:solidFill>
                                <a:latin typeface="Cambria Math" panose="02040503050406030204" pitchFamily="18" charset="0"/>
                              </a:rPr>
                              <m:t>)</m:t>
                            </m:r>
                          </m:sub>
                          <m:sup>
                            <m:r>
                              <a:rPr lang="en-US" altLang="zh-CN" sz="2000" b="1" i="1">
                                <a:solidFill>
                                  <a:srgbClr val="000000"/>
                                </a:solidFill>
                                <a:latin typeface="Cambria Math" panose="02040503050406030204" pitchFamily="18" charset="0"/>
                              </a:rPr>
                              <m:t>+</m:t>
                            </m:r>
                          </m:sup>
                        </m:sSubSup>
                      </m:sub>
                    </m:sSub>
                  </m:oMath>
                </a14:m>
                <a:r>
                  <a:rPr lang="en-US" sz="2000" dirty="0">
                    <a:solidFill>
                      <a:srgbClr val="000000"/>
                    </a:solidFill>
                    <a:latin typeface="Times New Roman" panose="02020603050405020304" pitchFamily="18" charset="0"/>
                    <a:cs typeface="Times New Roman" panose="02020603050405020304" pitchFamily="18" charset="0"/>
                  </a:rPr>
                  <a:t>predicted by Lattice QCD.</a:t>
                </a:r>
                <a:r>
                  <a:rPr lang="en-US" sz="2000" dirty="0">
                    <a:latin typeface="Times New Roman" panose="02020603050405020304" pitchFamily="18" charset="0"/>
                    <a:cs typeface="Times New Roman" panose="02020603050405020304" pitchFamily="18" charset="0"/>
                  </a:rPr>
                  <a:t> </a:t>
                </a:r>
              </a:p>
              <a:p>
                <a:pPr marL="800100" lvl="1" indent="-342900">
                  <a:lnSpc>
                    <a:spcPct val="150000"/>
                  </a:lnSpc>
                  <a:buSzPct val="100000"/>
                  <a:buFont typeface="Wingdings" pitchFamily="2" charset="2"/>
                  <a:buChar char="p"/>
                  <a:defRPr sz="2000" b="1">
                    <a:solidFill>
                      <a:srgbClr val="FF0000"/>
                    </a:solidFill>
                  </a:defRPr>
                </a:pPr>
                <a:r>
                  <a:rPr lang="en-US" sz="2000" dirty="0">
                    <a:solidFill>
                      <a:srgbClr val="000000"/>
                    </a:solidFill>
                    <a:latin typeface="Times New Roman" panose="02020603050405020304" pitchFamily="18" charset="0"/>
                    <a:cs typeface="Times New Roman" panose="02020603050405020304" pitchFamily="18" charset="0"/>
                  </a:rPr>
                  <a:t>Helpful to test the unitarity of the CKM matrix.</a:t>
                </a:r>
              </a:p>
            </p:txBody>
          </p:sp>
        </mc:Choice>
        <mc:Fallback>
          <p:sp>
            <p:nvSpPr>
              <p:cNvPr id="151" name="Shape 151"/>
              <p:cNvSpPr>
                <a:spLocks noRot="1" noChangeAspect="1" noMove="1" noResize="1" noEditPoints="1" noAdjustHandles="1" noChangeArrowheads="1" noChangeShapeType="1" noTextEdit="1"/>
              </p:cNvSpPr>
              <p:nvPr/>
            </p:nvSpPr>
            <p:spPr>
              <a:xfrm>
                <a:off x="1880940" y="456880"/>
                <a:ext cx="8787060" cy="1116714"/>
              </a:xfrm>
              <a:prstGeom prst="rect">
                <a:avLst/>
              </a:prstGeom>
              <a:blipFill>
                <a:blip r:embed="rId3"/>
                <a:stretch>
                  <a:fillRect l="-1299" b="-9091"/>
                </a:stretch>
              </a:blipFill>
              <a:ln w="12700" cap="flat">
                <a:noFill/>
                <a:miter lim="400000"/>
              </a:ln>
              <a:effectLst/>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51A66C20-AB21-9441-BFD7-D1806B63D695}"/>
              </a:ext>
            </a:extLst>
          </p:cNvPr>
          <p:cNvPicPr>
            <a:picLocks noChangeAspect="1"/>
          </p:cNvPicPr>
          <p:nvPr/>
        </p:nvPicPr>
        <p:blipFill>
          <a:blip r:embed="rId4"/>
          <a:stretch>
            <a:fillRect/>
          </a:stretch>
        </p:blipFill>
        <p:spPr>
          <a:xfrm>
            <a:off x="2942829" y="2154861"/>
            <a:ext cx="3508772" cy="2066607"/>
          </a:xfrm>
          <a:prstGeom prst="rect">
            <a:avLst/>
          </a:prstGeom>
        </p:spPr>
      </p:pic>
      <p:sp>
        <p:nvSpPr>
          <p:cNvPr id="9" name="圆角矩形 8">
            <a:extLst>
              <a:ext uri="{FF2B5EF4-FFF2-40B4-BE49-F238E27FC236}">
                <a16:creationId xmlns:a16="http://schemas.microsoft.com/office/drawing/2014/main" id="{4C87E1F5-B025-2A4E-BA8D-5D2B7BE5DCBF}"/>
              </a:ext>
            </a:extLst>
          </p:cNvPr>
          <p:cNvSpPr/>
          <p:nvPr/>
        </p:nvSpPr>
        <p:spPr>
          <a:xfrm>
            <a:off x="4173584" y="2993572"/>
            <a:ext cx="1074057" cy="594729"/>
          </a:xfrm>
          <a:prstGeom prst="roundRect">
            <a:avLst/>
          </a:prstGeom>
          <a:noFill/>
          <a:ln w="28575">
            <a:solidFill>
              <a:srgbClr val="FF2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DB0A1494-F51E-D94F-9C33-A1D90F0604FB}"/>
              </a:ext>
            </a:extLst>
          </p:cNvPr>
          <p:cNvPicPr>
            <a:picLocks noChangeAspect="1"/>
          </p:cNvPicPr>
          <p:nvPr/>
        </p:nvPicPr>
        <p:blipFill>
          <a:blip r:embed="rId5"/>
          <a:stretch>
            <a:fillRect/>
          </a:stretch>
        </p:blipFill>
        <p:spPr>
          <a:xfrm>
            <a:off x="6451601" y="2154860"/>
            <a:ext cx="2510971" cy="2066607"/>
          </a:xfrm>
          <a:prstGeom prst="rect">
            <a:avLst/>
          </a:prstGeom>
        </p:spPr>
      </p:pic>
      <p:sp>
        <p:nvSpPr>
          <p:cNvPr id="24" name="圆角矩形 23">
            <a:extLst>
              <a:ext uri="{FF2B5EF4-FFF2-40B4-BE49-F238E27FC236}">
                <a16:creationId xmlns:a16="http://schemas.microsoft.com/office/drawing/2014/main" id="{D67D942E-E1FC-B241-89D7-56A2FF2A5850}"/>
              </a:ext>
            </a:extLst>
          </p:cNvPr>
          <p:cNvSpPr/>
          <p:nvPr/>
        </p:nvSpPr>
        <p:spPr>
          <a:xfrm>
            <a:off x="6314774" y="4040813"/>
            <a:ext cx="3119846" cy="594729"/>
          </a:xfrm>
          <a:prstGeom prst="round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chemeClr val="tx1"/>
                </a:solidFill>
                <a:latin typeface="Times New Roman" panose="02020603050405020304" pitchFamily="18" charset="0"/>
                <a:cs typeface="Times New Roman" panose="02020603050405020304" pitchFamily="18" charset="0"/>
              </a:rPr>
              <a:t>Relative magnitudes</a:t>
            </a:r>
            <a:endParaRPr kumimoji="1" lang="zh-CN" altLang="en-US"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矩形 1">
                <a:extLst>
                  <a:ext uri="{FF2B5EF4-FFF2-40B4-BE49-F238E27FC236}">
                    <a16:creationId xmlns:a16="http://schemas.microsoft.com/office/drawing/2014/main" id="{8E3E1906-B86F-9049-BE78-CA374360093E}"/>
                  </a:ext>
                </a:extLst>
              </p:cNvPr>
              <p:cNvSpPr/>
              <p:nvPr/>
            </p:nvSpPr>
            <p:spPr>
              <a:xfrm>
                <a:off x="2328343" y="4765900"/>
                <a:ext cx="5353325" cy="376450"/>
              </a:xfrm>
              <a:prstGeom prst="rect">
                <a:avLst/>
              </a:prstGeom>
            </p:spPr>
            <p:txBody>
              <a:bodyPr wrap="none">
                <a:spAutoFit/>
              </a:bodyPr>
              <a:lstStyle/>
              <a:p>
                <a:r>
                  <a:rPr lang="en-US" altLang="zh-CN" b="1" dirty="0">
                    <a:solidFill>
                      <a:srgbClr val="000000"/>
                    </a:solidFill>
                    <a:latin typeface="Times New Roman" panose="02020603050405020304" pitchFamily="18" charset="0"/>
                    <a:cs typeface="Times New Roman" panose="02020603050405020304" pitchFamily="18" charset="0"/>
                  </a:rPr>
                  <a:t>Unitarity</a:t>
                </a:r>
                <a:r>
                  <a:rPr lang="zh-CN" altLang="en-US" b="1" dirty="0">
                    <a:solidFill>
                      <a:srgbClr val="000000"/>
                    </a:solidFill>
                    <a:latin typeface="Times New Roman" panose="02020603050405020304" pitchFamily="18" charset="0"/>
                    <a:cs typeface="Times New Roman" panose="02020603050405020304" pitchFamily="18" charset="0"/>
                  </a:rPr>
                  <a:t> </a:t>
                </a:r>
                <a:r>
                  <a:rPr lang="en-US" altLang="zh-CN" b="1" dirty="0">
                    <a:solidFill>
                      <a:srgbClr val="000000"/>
                    </a:solidFill>
                    <a:latin typeface="Times New Roman" panose="02020603050405020304" pitchFamily="18" charset="0"/>
                    <a:cs typeface="Times New Roman" panose="02020603050405020304" pitchFamily="18" charset="0"/>
                  </a:rPr>
                  <a:t>(</a:t>
                </a:r>
                <a14:m>
                  <m:oMath xmlns:m="http://schemas.openxmlformats.org/officeDocument/2006/math">
                    <m:sSup>
                      <m:sSupPr>
                        <m:ctrlPr>
                          <a:rPr lang="en-US" altLang="zh-CN" b="1" i="1">
                            <a:latin typeface="Cambria Math" panose="02040503050406030204" pitchFamily="18" charset="0"/>
                            <a:ea typeface="Cambria Math" panose="02040503050406030204" pitchFamily="18" charset="0"/>
                          </a:rPr>
                        </m:ctrlPr>
                      </m:sSupPr>
                      <m:e>
                        <m:r>
                          <a:rPr lang="en-US" altLang="zh-CN" b="1" i="1">
                            <a:latin typeface="Cambria Math" panose="02040503050406030204" pitchFamily="18" charset="0"/>
                            <a:ea typeface="Cambria Math" panose="02040503050406030204" pitchFamily="18" charset="0"/>
                          </a:rPr>
                          <m:t>𝑽</m:t>
                        </m:r>
                      </m:e>
                      <m:sup>
                        <m:r>
                          <a:rPr lang="en-US" altLang="zh-CN" b="1" i="1">
                            <a:latin typeface="Cambria Math" panose="02040503050406030204" pitchFamily="18" charset="0"/>
                            <a:ea typeface="Cambria Math" panose="02040503050406030204" pitchFamily="18" charset="0"/>
                          </a:rPr>
                          <m:t>†</m:t>
                        </m:r>
                      </m:sup>
                    </m:sSup>
                    <m:r>
                      <a:rPr lang="en-US" altLang="zh-CN" b="1" i="1">
                        <a:latin typeface="Cambria Math" panose="02040503050406030204" pitchFamily="18" charset="0"/>
                      </a:rPr>
                      <m:t>𝑽</m:t>
                    </m:r>
                    <m:r>
                      <a:rPr lang="en-US" altLang="zh-CN" b="1">
                        <a:latin typeface="Cambria Math" panose="02040503050406030204" pitchFamily="18" charset="0"/>
                      </a:rPr>
                      <m:t>=</m:t>
                    </m:r>
                    <m:r>
                      <a:rPr lang="en-US" altLang="zh-CN" b="1">
                        <a:latin typeface="Cambria Math" panose="02040503050406030204" pitchFamily="18" charset="0"/>
                      </a:rPr>
                      <m:t>𝟏</m:t>
                    </m:r>
                  </m:oMath>
                </a14:m>
                <a:r>
                  <a:rPr lang="en-US" altLang="zh-CN" b="1" dirty="0">
                    <a:solidFill>
                      <a:srgbClr val="000000"/>
                    </a:solidFill>
                    <a:latin typeface="Times New Roman" panose="02020603050405020304" pitchFamily="18" charset="0"/>
                    <a:cs typeface="Times New Roman" panose="02020603050405020304" pitchFamily="18" charset="0"/>
                  </a:rPr>
                  <a:t>) prescribes 6 complex equations:</a:t>
                </a:r>
                <a:endParaRPr lang="zh-CN" altLang="en-US" b="1" dirty="0"/>
              </a:p>
            </p:txBody>
          </p:sp>
        </mc:Choice>
        <mc:Fallback>
          <p:sp>
            <p:nvSpPr>
              <p:cNvPr id="2" name="矩形 1">
                <a:extLst>
                  <a:ext uri="{FF2B5EF4-FFF2-40B4-BE49-F238E27FC236}">
                    <a16:creationId xmlns:a16="http://schemas.microsoft.com/office/drawing/2014/main" id="{8E3E1906-B86F-9049-BE78-CA374360093E}"/>
                  </a:ext>
                </a:extLst>
              </p:cNvPr>
              <p:cNvSpPr>
                <a:spLocks noRot="1" noChangeAspect="1" noMove="1" noResize="1" noEditPoints="1" noAdjustHandles="1" noChangeArrowheads="1" noChangeShapeType="1" noTextEdit="1"/>
              </p:cNvSpPr>
              <p:nvPr/>
            </p:nvSpPr>
            <p:spPr>
              <a:xfrm>
                <a:off x="2328343" y="4765900"/>
                <a:ext cx="5353325" cy="376450"/>
              </a:xfrm>
              <a:prstGeom prst="rect">
                <a:avLst/>
              </a:prstGeom>
              <a:blipFill>
                <a:blip r:embed="rId6"/>
                <a:stretch>
                  <a:fillRect l="-948" t="-6452" b="-2258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895B5D8E-A004-DC48-83C2-0997654ADBC6}"/>
                  </a:ext>
                </a:extLst>
              </p:cNvPr>
              <p:cNvSpPr/>
              <p:nvPr/>
            </p:nvSpPr>
            <p:spPr>
              <a:xfrm>
                <a:off x="2690833" y="5266761"/>
                <a:ext cx="31154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𝑢𝑑</m:t>
                          </m:r>
                        </m:sub>
                        <m:sup>
                          <m:r>
                            <a:rPr lang="en-US" altLang="zh-CN" i="1">
                              <a:latin typeface="Cambria Math" panose="02040503050406030204" pitchFamily="18" charset="0"/>
                            </a:rPr>
                            <m:t>∗</m:t>
                          </m:r>
                        </m:sup>
                      </m:sSubSup>
                      <m:sSub>
                        <m:sSubPr>
                          <m:ctrlPr>
                            <a:rPr lang="en-US" altLang="zh-CN" i="1">
                              <a:solidFill>
                                <a:srgbClr val="FF2600"/>
                              </a:solidFill>
                              <a:latin typeface="Cambria Math" panose="02040503050406030204" pitchFamily="18" charset="0"/>
                            </a:rPr>
                          </m:ctrlPr>
                        </m:sSubPr>
                        <m:e>
                          <m:r>
                            <a:rPr lang="en-US" altLang="zh-CN" i="1">
                              <a:solidFill>
                                <a:srgbClr val="FF2600"/>
                              </a:solidFill>
                              <a:latin typeface="Cambria Math" panose="02040503050406030204" pitchFamily="18" charset="0"/>
                            </a:rPr>
                            <m:t>𝑉</m:t>
                          </m:r>
                        </m:e>
                        <m:sub>
                          <m:r>
                            <a:rPr lang="en-US" altLang="zh-CN" i="1">
                              <a:solidFill>
                                <a:srgbClr val="FF2600"/>
                              </a:solidFill>
                              <a:latin typeface="Cambria Math" panose="02040503050406030204" pitchFamily="18" charset="0"/>
                            </a:rPr>
                            <m:t>𝑐𝑑</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m:t>
                          </m:r>
                          <m:r>
                            <a:rPr lang="en-US" altLang="zh-CN" i="1">
                              <a:latin typeface="Cambria Math" panose="02040503050406030204" pitchFamily="18" charset="0"/>
                            </a:rPr>
                            <m:t>𝑠</m:t>
                          </m:r>
                        </m:sub>
                        <m:sup>
                          <m:r>
                            <a:rPr lang="en-US" altLang="zh-CN" i="1">
                              <a:latin typeface="Cambria Math" panose="02040503050406030204" pitchFamily="18" charset="0"/>
                            </a:rPr>
                            <m:t>∗</m:t>
                          </m:r>
                        </m:sup>
                      </m:sSubSup>
                      <m:sSub>
                        <m:sSubPr>
                          <m:ctrlPr>
                            <a:rPr lang="en-US" altLang="zh-CN" i="1">
                              <a:solidFill>
                                <a:srgbClr val="FF2600"/>
                              </a:solidFill>
                              <a:latin typeface="Cambria Math" panose="02040503050406030204" pitchFamily="18" charset="0"/>
                            </a:rPr>
                          </m:ctrlPr>
                        </m:sSubPr>
                        <m:e>
                          <m:r>
                            <a:rPr lang="en-US" altLang="zh-CN" i="1">
                              <a:solidFill>
                                <a:srgbClr val="FF2600"/>
                              </a:solidFill>
                              <a:latin typeface="Cambria Math" panose="02040503050406030204" pitchFamily="18" charset="0"/>
                            </a:rPr>
                            <m:t>𝑉</m:t>
                          </m:r>
                        </m:e>
                        <m:sub>
                          <m:r>
                            <a:rPr lang="en-US" altLang="zh-CN" i="1">
                              <a:solidFill>
                                <a:srgbClr val="FF2600"/>
                              </a:solidFill>
                              <a:latin typeface="Cambria Math" panose="02040503050406030204" pitchFamily="18" charset="0"/>
                            </a:rPr>
                            <m:t>𝑐</m:t>
                          </m:r>
                          <m:r>
                            <a:rPr lang="en-US" altLang="zh-CN" i="1">
                              <a:solidFill>
                                <a:srgbClr val="FF2600"/>
                              </a:solidFill>
                              <a:latin typeface="Cambria Math" panose="02040503050406030204" pitchFamily="18" charset="0"/>
                            </a:rPr>
                            <m:t>𝑠</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m:t>
                          </m:r>
                          <m:r>
                            <a:rPr lang="en-US" altLang="zh-CN" i="1">
                              <a:latin typeface="Cambria Math" panose="02040503050406030204" pitchFamily="18" charset="0"/>
                            </a:rPr>
                            <m:t>𝑏</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𝑐</m:t>
                          </m:r>
                          <m:r>
                            <a:rPr lang="en-US" altLang="zh-CN" i="1">
                              <a:latin typeface="Cambria Math" panose="02040503050406030204" pitchFamily="18" charset="0"/>
                            </a:rPr>
                            <m:t>𝑏</m:t>
                          </m:r>
                        </m:sub>
                      </m:sSub>
                      <m:r>
                        <a:rPr lang="en-US" altLang="zh-CN" i="1">
                          <a:latin typeface="Cambria Math" panose="02040503050406030204" pitchFamily="18" charset="0"/>
                        </a:rPr>
                        <m:t>=0</m:t>
                      </m:r>
                    </m:oMath>
                  </m:oMathPara>
                </a14:m>
                <a:endParaRPr lang="zh-CN" altLang="en-US" dirty="0"/>
              </a:p>
            </p:txBody>
          </p:sp>
        </mc:Choice>
        <mc:Fallback>
          <p:sp>
            <p:nvSpPr>
              <p:cNvPr id="4" name="矩形 3">
                <a:extLst>
                  <a:ext uri="{FF2B5EF4-FFF2-40B4-BE49-F238E27FC236}">
                    <a16:creationId xmlns:a16="http://schemas.microsoft.com/office/drawing/2014/main" id="{895B5D8E-A004-DC48-83C2-0997654ADBC6}"/>
                  </a:ext>
                </a:extLst>
              </p:cNvPr>
              <p:cNvSpPr>
                <a:spLocks noRot="1" noChangeAspect="1" noMove="1" noResize="1" noEditPoints="1" noAdjustHandles="1" noChangeArrowheads="1" noChangeShapeType="1" noTextEdit="1"/>
              </p:cNvSpPr>
              <p:nvPr/>
            </p:nvSpPr>
            <p:spPr>
              <a:xfrm>
                <a:off x="2690833" y="5266761"/>
                <a:ext cx="3115468"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矩形 10">
                <a:extLst>
                  <a:ext uri="{FF2B5EF4-FFF2-40B4-BE49-F238E27FC236}">
                    <a16:creationId xmlns:a16="http://schemas.microsoft.com/office/drawing/2014/main" id="{A3AA5BD5-E549-2B43-A0A0-B8C7169DFECD}"/>
                  </a:ext>
                </a:extLst>
              </p:cNvPr>
              <p:cNvSpPr/>
              <p:nvPr/>
            </p:nvSpPr>
            <p:spPr>
              <a:xfrm>
                <a:off x="2737897" y="6090929"/>
                <a:ext cx="30684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solidFill>
                                <a:srgbClr val="FF2600"/>
                              </a:solidFill>
                              <a:latin typeface="Cambria Math" panose="02040503050406030204" pitchFamily="18" charset="0"/>
                            </a:rPr>
                          </m:ctrlPr>
                        </m:sSubSupPr>
                        <m:e>
                          <m:r>
                            <a:rPr lang="en-US" altLang="zh-CN" i="1">
                              <a:solidFill>
                                <a:srgbClr val="FF2600"/>
                              </a:solidFill>
                              <a:latin typeface="Cambria Math" panose="02040503050406030204" pitchFamily="18" charset="0"/>
                            </a:rPr>
                            <m:t>𝑉</m:t>
                          </m:r>
                        </m:e>
                        <m:sub>
                          <m:r>
                            <a:rPr lang="en-US" altLang="zh-CN" i="1">
                              <a:solidFill>
                                <a:srgbClr val="FF2600"/>
                              </a:solidFill>
                              <a:latin typeface="Cambria Math" panose="02040503050406030204" pitchFamily="18" charset="0"/>
                            </a:rPr>
                            <m:t>𝑐𝑑</m:t>
                          </m:r>
                        </m:sub>
                        <m:sup>
                          <m:r>
                            <a:rPr lang="en-US" altLang="zh-CN" i="1">
                              <a:solidFill>
                                <a:srgbClr val="FF2600"/>
                              </a:solidFill>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𝑡𝑑</m:t>
                          </m:r>
                        </m:sub>
                      </m:sSub>
                      <m:r>
                        <a:rPr lang="en-US" altLang="zh-CN" i="1">
                          <a:latin typeface="Cambria Math" panose="02040503050406030204" pitchFamily="18" charset="0"/>
                        </a:rPr>
                        <m:t>+</m:t>
                      </m:r>
                      <m:sSubSup>
                        <m:sSubSupPr>
                          <m:ctrlPr>
                            <a:rPr lang="en-US" altLang="zh-CN" i="1">
                              <a:solidFill>
                                <a:srgbClr val="FF2600"/>
                              </a:solidFill>
                              <a:latin typeface="Cambria Math" panose="02040503050406030204" pitchFamily="18" charset="0"/>
                            </a:rPr>
                          </m:ctrlPr>
                        </m:sSubSupPr>
                        <m:e>
                          <m:r>
                            <a:rPr lang="en-US" altLang="zh-CN" i="1">
                              <a:solidFill>
                                <a:srgbClr val="FF2600"/>
                              </a:solidFill>
                              <a:latin typeface="Cambria Math" panose="02040503050406030204" pitchFamily="18" charset="0"/>
                            </a:rPr>
                            <m:t>𝑉</m:t>
                          </m:r>
                        </m:e>
                        <m:sub>
                          <m:r>
                            <a:rPr lang="en-US" altLang="zh-CN" i="1">
                              <a:solidFill>
                                <a:srgbClr val="FF2600"/>
                              </a:solidFill>
                              <a:latin typeface="Cambria Math" panose="02040503050406030204" pitchFamily="18" charset="0"/>
                            </a:rPr>
                            <m:t>𝑐𝑠</m:t>
                          </m:r>
                        </m:sub>
                        <m:sup>
                          <m:r>
                            <a:rPr lang="en-US" altLang="zh-CN" i="1">
                              <a:solidFill>
                                <a:srgbClr val="FF2600"/>
                              </a:solidFill>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𝑡𝑠</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𝑐𝑏</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𝑡𝑏</m:t>
                          </m:r>
                        </m:sub>
                      </m:sSub>
                      <m:r>
                        <a:rPr lang="en-US" altLang="zh-CN" i="1">
                          <a:latin typeface="Cambria Math" panose="02040503050406030204" pitchFamily="18" charset="0"/>
                        </a:rPr>
                        <m:t>=0</m:t>
                      </m:r>
                    </m:oMath>
                  </m:oMathPara>
                </a14:m>
                <a:endParaRPr lang="zh-CN" altLang="en-US" dirty="0"/>
              </a:p>
            </p:txBody>
          </p:sp>
        </mc:Choice>
        <mc:Fallback>
          <p:sp>
            <p:nvSpPr>
              <p:cNvPr id="11" name="矩形 10">
                <a:extLst>
                  <a:ext uri="{FF2B5EF4-FFF2-40B4-BE49-F238E27FC236}">
                    <a16:creationId xmlns:a16="http://schemas.microsoft.com/office/drawing/2014/main" id="{A3AA5BD5-E549-2B43-A0A0-B8C7169DFECD}"/>
                  </a:ext>
                </a:extLst>
              </p:cNvPr>
              <p:cNvSpPr>
                <a:spLocks noRot="1" noChangeAspect="1" noMove="1" noResize="1" noEditPoints="1" noAdjustHandles="1" noChangeArrowheads="1" noChangeShapeType="1" noTextEdit="1"/>
              </p:cNvSpPr>
              <p:nvPr/>
            </p:nvSpPr>
            <p:spPr>
              <a:xfrm>
                <a:off x="2737897" y="6090929"/>
                <a:ext cx="3068404" cy="369332"/>
              </a:xfrm>
              <a:prstGeom prst="rect">
                <a:avLst/>
              </a:prstGeom>
              <a:blipFill>
                <a:blip r:embed="rId8"/>
                <a:stretch>
                  <a:fillRect b="-33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矩形 11">
                <a:extLst>
                  <a:ext uri="{FF2B5EF4-FFF2-40B4-BE49-F238E27FC236}">
                    <a16:creationId xmlns:a16="http://schemas.microsoft.com/office/drawing/2014/main" id="{05B5B4E5-A1BA-5447-AF2A-DD0FDE81BF77}"/>
                  </a:ext>
                </a:extLst>
              </p:cNvPr>
              <p:cNvSpPr/>
              <p:nvPr/>
            </p:nvSpPr>
            <p:spPr>
              <a:xfrm>
                <a:off x="6087989" y="5231295"/>
                <a:ext cx="3045256" cy="375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𝑢𝑠</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𝑢𝑑</m:t>
                          </m:r>
                        </m:sub>
                      </m:sSub>
                      <m:r>
                        <a:rPr lang="en-US" altLang="zh-CN" i="1">
                          <a:latin typeface="Cambria Math" panose="02040503050406030204" pitchFamily="18" charset="0"/>
                        </a:rPr>
                        <m:t>+</m:t>
                      </m:r>
                      <m:sSubSup>
                        <m:sSubSupPr>
                          <m:ctrlPr>
                            <a:rPr lang="en-US" altLang="zh-CN" i="1">
                              <a:solidFill>
                                <a:srgbClr val="FF0000"/>
                              </a:solidFill>
                              <a:latin typeface="Cambria Math" panose="02040503050406030204" pitchFamily="18" charset="0"/>
                            </a:rPr>
                          </m:ctrlPr>
                        </m:sSubSupPr>
                        <m:e>
                          <m:r>
                            <a:rPr lang="en-US" altLang="zh-CN" i="1">
                              <a:solidFill>
                                <a:srgbClr val="FF0000"/>
                              </a:solidFill>
                              <a:latin typeface="Cambria Math" panose="02040503050406030204" pitchFamily="18" charset="0"/>
                            </a:rPr>
                            <m:t>𝑉</m:t>
                          </m:r>
                        </m:e>
                        <m:sub>
                          <m:r>
                            <a:rPr lang="en-US" altLang="zh-CN" i="1">
                              <a:solidFill>
                                <a:srgbClr val="FF0000"/>
                              </a:solidFill>
                              <a:latin typeface="Cambria Math" panose="02040503050406030204" pitchFamily="18" charset="0"/>
                            </a:rPr>
                            <m:t>𝑐𝑠</m:t>
                          </m:r>
                        </m:sub>
                        <m:sup>
                          <m:r>
                            <a:rPr lang="en-US" altLang="zh-CN" i="1">
                              <a:solidFill>
                                <a:srgbClr val="FF0000"/>
                              </a:solidFill>
                              <a:latin typeface="Cambria Math" panose="02040503050406030204" pitchFamily="18" charset="0"/>
                            </a:rPr>
                            <m:t>∗</m:t>
                          </m:r>
                        </m:sup>
                      </m:sSubSup>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𝑉</m:t>
                          </m:r>
                        </m:e>
                        <m:sub>
                          <m:r>
                            <a:rPr lang="en-US" altLang="zh-CN" i="1">
                              <a:solidFill>
                                <a:srgbClr val="FF0000"/>
                              </a:solidFill>
                              <a:latin typeface="Cambria Math" panose="02040503050406030204" pitchFamily="18" charset="0"/>
                            </a:rPr>
                            <m:t>𝑐𝑑</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𝑡𝑠</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𝑡𝑑</m:t>
                          </m:r>
                        </m:sub>
                      </m:sSub>
                      <m:r>
                        <a:rPr lang="en-US" altLang="zh-CN" i="1">
                          <a:latin typeface="Cambria Math" panose="02040503050406030204" pitchFamily="18" charset="0"/>
                        </a:rPr>
                        <m:t>=0</m:t>
                      </m:r>
                    </m:oMath>
                  </m:oMathPara>
                </a14:m>
                <a:endParaRPr lang="zh-CN" altLang="en-US" dirty="0"/>
              </a:p>
            </p:txBody>
          </p:sp>
        </mc:Choice>
        <mc:Fallback>
          <p:sp>
            <p:nvSpPr>
              <p:cNvPr id="12" name="矩形 11">
                <a:extLst>
                  <a:ext uri="{FF2B5EF4-FFF2-40B4-BE49-F238E27FC236}">
                    <a16:creationId xmlns:a16="http://schemas.microsoft.com/office/drawing/2014/main" id="{05B5B4E5-A1BA-5447-AF2A-DD0FDE81BF77}"/>
                  </a:ext>
                </a:extLst>
              </p:cNvPr>
              <p:cNvSpPr>
                <a:spLocks noRot="1" noChangeAspect="1" noMove="1" noResize="1" noEditPoints="1" noAdjustHandles="1" noChangeArrowheads="1" noChangeShapeType="1" noTextEdit="1"/>
              </p:cNvSpPr>
              <p:nvPr/>
            </p:nvSpPr>
            <p:spPr>
              <a:xfrm>
                <a:off x="6087989" y="5231295"/>
                <a:ext cx="3045256" cy="375424"/>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AADEEDEB-7D2C-554C-8C2B-7B133D32A107}"/>
                  </a:ext>
                </a:extLst>
              </p:cNvPr>
              <p:cNvSpPr/>
              <p:nvPr/>
            </p:nvSpPr>
            <p:spPr>
              <a:xfrm>
                <a:off x="6087990" y="5644330"/>
                <a:ext cx="31434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𝑢𝑏</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𝑢𝑑</m:t>
                          </m:r>
                        </m:sub>
                      </m:sSub>
                      <m:r>
                        <a:rPr lang="en-US" altLang="zh-CN" i="1">
                          <a:latin typeface="Cambria Math" panose="02040503050406030204" pitchFamily="18" charset="0"/>
                        </a:rPr>
                        <m:t>+</m:t>
                      </m:r>
                      <m:sSubSup>
                        <m:sSubSupPr>
                          <m:ctrlPr>
                            <a:rPr lang="en-US" altLang="zh-CN" i="1">
                              <a:solidFill>
                                <a:srgbClr val="000000"/>
                              </a:solidFill>
                              <a:latin typeface="Cambria Math" panose="02040503050406030204" pitchFamily="18" charset="0"/>
                            </a:rPr>
                          </m:ctrlPr>
                        </m:sSubSupPr>
                        <m:e>
                          <m:r>
                            <a:rPr lang="en-US" altLang="zh-CN" i="1">
                              <a:solidFill>
                                <a:srgbClr val="000000"/>
                              </a:solidFill>
                              <a:latin typeface="Cambria Math" panose="02040503050406030204" pitchFamily="18" charset="0"/>
                            </a:rPr>
                            <m:t>𝑉</m:t>
                          </m:r>
                        </m:e>
                        <m:sub>
                          <m:r>
                            <a:rPr lang="en-US" altLang="zh-CN" i="1">
                              <a:solidFill>
                                <a:srgbClr val="000000"/>
                              </a:solidFill>
                              <a:latin typeface="Cambria Math" panose="02040503050406030204" pitchFamily="18" charset="0"/>
                            </a:rPr>
                            <m:t>𝑐𝑏</m:t>
                          </m:r>
                        </m:sub>
                        <m:sup>
                          <m:r>
                            <a:rPr lang="en-US" altLang="zh-CN" i="1">
                              <a:solidFill>
                                <a:srgbClr val="000000"/>
                              </a:solidFill>
                              <a:latin typeface="Cambria Math" panose="02040503050406030204" pitchFamily="18" charset="0"/>
                            </a:rPr>
                            <m:t>∗</m:t>
                          </m:r>
                        </m:sup>
                      </m:sSubSup>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𝑉</m:t>
                          </m:r>
                        </m:e>
                        <m:sub>
                          <m:r>
                            <a:rPr lang="en-US" altLang="zh-CN" i="1">
                              <a:solidFill>
                                <a:srgbClr val="FF0000"/>
                              </a:solidFill>
                              <a:latin typeface="Cambria Math" panose="02040503050406030204" pitchFamily="18" charset="0"/>
                            </a:rPr>
                            <m:t>𝑐𝑑</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𝑡𝑏</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𝑡𝑑</m:t>
                          </m:r>
                        </m:sub>
                      </m:sSub>
                      <m:r>
                        <a:rPr lang="en-US" altLang="zh-CN" i="1">
                          <a:latin typeface="Cambria Math" panose="02040503050406030204" pitchFamily="18" charset="0"/>
                        </a:rPr>
                        <m:t>=0</m:t>
                      </m:r>
                    </m:oMath>
                  </m:oMathPara>
                </a14:m>
                <a:endParaRPr lang="zh-CN" altLang="en-US" dirty="0"/>
              </a:p>
            </p:txBody>
          </p:sp>
        </mc:Choice>
        <mc:Fallback>
          <p:sp>
            <p:nvSpPr>
              <p:cNvPr id="13" name="矩形 12">
                <a:extLst>
                  <a:ext uri="{FF2B5EF4-FFF2-40B4-BE49-F238E27FC236}">
                    <a16:creationId xmlns:a16="http://schemas.microsoft.com/office/drawing/2014/main" id="{AADEEDEB-7D2C-554C-8C2B-7B133D32A107}"/>
                  </a:ext>
                </a:extLst>
              </p:cNvPr>
              <p:cNvSpPr>
                <a:spLocks noRot="1" noChangeAspect="1" noMove="1" noResize="1" noEditPoints="1" noAdjustHandles="1" noChangeArrowheads="1" noChangeShapeType="1" noTextEdit="1"/>
              </p:cNvSpPr>
              <p:nvPr/>
            </p:nvSpPr>
            <p:spPr>
              <a:xfrm>
                <a:off x="6087990" y="5644330"/>
                <a:ext cx="3143425" cy="369332"/>
              </a:xfrm>
              <a:prstGeom prst="rect">
                <a:avLst/>
              </a:prstGeom>
              <a:blipFill>
                <a:blip r:embed="rId10"/>
                <a:stretch>
                  <a:fillRect b="-33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矩形 13">
                <a:extLst>
                  <a:ext uri="{FF2B5EF4-FFF2-40B4-BE49-F238E27FC236}">
                    <a16:creationId xmlns:a16="http://schemas.microsoft.com/office/drawing/2014/main" id="{D40F64EB-0931-CF46-974C-353831600B47}"/>
                  </a:ext>
                </a:extLst>
              </p:cNvPr>
              <p:cNvSpPr/>
              <p:nvPr/>
            </p:nvSpPr>
            <p:spPr>
              <a:xfrm>
                <a:off x="6096000" y="6088884"/>
                <a:ext cx="30617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𝑢𝑏</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𝑢𝑠</m:t>
                          </m:r>
                        </m:sub>
                      </m:sSub>
                      <m:r>
                        <a:rPr lang="en-US" altLang="zh-CN" i="1">
                          <a:latin typeface="Cambria Math" panose="02040503050406030204" pitchFamily="18" charset="0"/>
                        </a:rPr>
                        <m:t>+</m:t>
                      </m:r>
                      <m:sSubSup>
                        <m:sSubSupPr>
                          <m:ctrlPr>
                            <a:rPr lang="en-US" altLang="zh-CN" i="1">
                              <a:solidFill>
                                <a:srgbClr val="000000"/>
                              </a:solidFill>
                              <a:latin typeface="Cambria Math" panose="02040503050406030204" pitchFamily="18" charset="0"/>
                            </a:rPr>
                          </m:ctrlPr>
                        </m:sSubSupPr>
                        <m:e>
                          <m:r>
                            <a:rPr lang="en-US" altLang="zh-CN" i="1">
                              <a:solidFill>
                                <a:srgbClr val="000000"/>
                              </a:solidFill>
                              <a:latin typeface="Cambria Math" panose="02040503050406030204" pitchFamily="18" charset="0"/>
                            </a:rPr>
                            <m:t>𝑉</m:t>
                          </m:r>
                        </m:e>
                        <m:sub>
                          <m:r>
                            <a:rPr lang="en-US" altLang="zh-CN" i="1">
                              <a:solidFill>
                                <a:srgbClr val="000000"/>
                              </a:solidFill>
                              <a:latin typeface="Cambria Math" panose="02040503050406030204" pitchFamily="18" charset="0"/>
                            </a:rPr>
                            <m:t>𝑐𝑏</m:t>
                          </m:r>
                        </m:sub>
                        <m:sup>
                          <m:r>
                            <a:rPr lang="en-US" altLang="zh-CN" i="1">
                              <a:solidFill>
                                <a:srgbClr val="000000"/>
                              </a:solidFill>
                              <a:latin typeface="Cambria Math" panose="02040503050406030204" pitchFamily="18" charset="0"/>
                            </a:rPr>
                            <m:t>∗</m:t>
                          </m:r>
                        </m:sup>
                      </m:sSubSup>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𝑉</m:t>
                          </m:r>
                        </m:e>
                        <m:sub>
                          <m:r>
                            <a:rPr lang="en-US" altLang="zh-CN" i="1">
                              <a:solidFill>
                                <a:srgbClr val="FF0000"/>
                              </a:solidFill>
                              <a:latin typeface="Cambria Math" panose="02040503050406030204" pitchFamily="18" charset="0"/>
                            </a:rPr>
                            <m:t>𝑐𝑠</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𝑡𝑏</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𝑡𝑠</m:t>
                          </m:r>
                        </m:sub>
                      </m:sSub>
                      <m:r>
                        <a:rPr lang="en-US" altLang="zh-CN" i="1">
                          <a:latin typeface="Cambria Math" panose="02040503050406030204" pitchFamily="18" charset="0"/>
                        </a:rPr>
                        <m:t>=0</m:t>
                      </m:r>
                    </m:oMath>
                  </m:oMathPara>
                </a14:m>
                <a:endParaRPr lang="zh-CN" altLang="en-US" dirty="0"/>
              </a:p>
            </p:txBody>
          </p:sp>
        </mc:Choice>
        <mc:Fallback>
          <p:sp>
            <p:nvSpPr>
              <p:cNvPr id="14" name="矩形 13">
                <a:extLst>
                  <a:ext uri="{FF2B5EF4-FFF2-40B4-BE49-F238E27FC236}">
                    <a16:creationId xmlns:a16="http://schemas.microsoft.com/office/drawing/2014/main" id="{D40F64EB-0931-CF46-974C-353831600B47}"/>
                  </a:ext>
                </a:extLst>
              </p:cNvPr>
              <p:cNvSpPr>
                <a:spLocks noRot="1" noChangeAspect="1" noMove="1" noResize="1" noEditPoints="1" noAdjustHandles="1" noChangeArrowheads="1" noChangeShapeType="1" noTextEdit="1"/>
              </p:cNvSpPr>
              <p:nvPr/>
            </p:nvSpPr>
            <p:spPr>
              <a:xfrm>
                <a:off x="6096000" y="6088884"/>
                <a:ext cx="3061736"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矩形 14">
                <a:extLst>
                  <a:ext uri="{FF2B5EF4-FFF2-40B4-BE49-F238E27FC236}">
                    <a16:creationId xmlns:a16="http://schemas.microsoft.com/office/drawing/2014/main" id="{EC50E89F-2BFC-BC42-95CD-3789B66C3163}"/>
                  </a:ext>
                </a:extLst>
              </p:cNvPr>
              <p:cNvSpPr/>
              <p:nvPr/>
            </p:nvSpPr>
            <p:spPr>
              <a:xfrm>
                <a:off x="2729300" y="5673297"/>
                <a:ext cx="30850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𝑢𝑑</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𝑡𝑑</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𝑢𝑠</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𝑡𝑠</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𝑉</m:t>
                          </m:r>
                        </m:e>
                        <m:sub>
                          <m:r>
                            <a:rPr lang="en-US" altLang="zh-CN" i="1">
                              <a:latin typeface="Cambria Math" panose="02040503050406030204" pitchFamily="18" charset="0"/>
                            </a:rPr>
                            <m:t>𝑢𝑏</m:t>
                          </m:r>
                        </m:sub>
                        <m:sup>
                          <m:r>
                            <a:rPr lang="en-US" altLang="zh-CN" i="1">
                              <a:latin typeface="Cambria Math" panose="02040503050406030204" pitchFamily="18" charset="0"/>
                            </a:rPr>
                            <m:t>∗</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𝑡𝑏</m:t>
                          </m:r>
                        </m:sub>
                      </m:sSub>
                      <m:r>
                        <a:rPr lang="en-US" altLang="zh-CN" i="1">
                          <a:latin typeface="Cambria Math" panose="02040503050406030204" pitchFamily="18" charset="0"/>
                        </a:rPr>
                        <m:t>=0</m:t>
                      </m:r>
                    </m:oMath>
                  </m:oMathPara>
                </a14:m>
                <a:endParaRPr lang="zh-CN" altLang="en-US" dirty="0"/>
              </a:p>
            </p:txBody>
          </p:sp>
        </mc:Choice>
        <mc:Fallback>
          <p:sp>
            <p:nvSpPr>
              <p:cNvPr id="15" name="矩形 14">
                <a:extLst>
                  <a:ext uri="{FF2B5EF4-FFF2-40B4-BE49-F238E27FC236}">
                    <a16:creationId xmlns:a16="http://schemas.microsoft.com/office/drawing/2014/main" id="{EC50E89F-2BFC-BC42-95CD-3789B66C3163}"/>
                  </a:ext>
                </a:extLst>
              </p:cNvPr>
              <p:cNvSpPr>
                <a:spLocks noRot="1" noChangeAspect="1" noMove="1" noResize="1" noEditPoints="1" noAdjustHandles="1" noChangeArrowheads="1" noChangeShapeType="1" noTextEdit="1"/>
              </p:cNvSpPr>
              <p:nvPr/>
            </p:nvSpPr>
            <p:spPr>
              <a:xfrm>
                <a:off x="2729300" y="5673297"/>
                <a:ext cx="3085012" cy="369332"/>
              </a:xfrm>
              <a:prstGeom prst="rect">
                <a:avLst/>
              </a:prstGeom>
              <a:blipFill>
                <a:blip r:embed="rId12"/>
                <a:stretch>
                  <a:fillRect b="-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2148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312DB34-43B6-9BF1-B2A6-81C357C88116}"/>
              </a:ext>
            </a:extLst>
          </p:cNvPr>
          <p:cNvSpPr>
            <a:spLocks noGrp="1"/>
          </p:cNvSpPr>
          <p:nvPr>
            <p:ph type="sldNum" sz="quarter" idx="12"/>
          </p:nvPr>
        </p:nvSpPr>
        <p:spPr/>
        <p:txBody>
          <a:bodyPr/>
          <a:lstStyle/>
          <a:p>
            <a:fld id="{D35A8E84-BE06-44FF-A094-CC880EEC59D4}" type="slidenum">
              <a:rPr lang="zh-CN" altLang="en-US" smtClean="0"/>
              <a:t>36</a:t>
            </a:fld>
            <a:endParaRPr lang="zh-CN" altLang="en-US"/>
          </a:p>
        </p:txBody>
      </p:sp>
      <p:pic>
        <p:nvPicPr>
          <p:cNvPr id="3" name="图片 2">
            <a:extLst>
              <a:ext uri="{FF2B5EF4-FFF2-40B4-BE49-F238E27FC236}">
                <a16:creationId xmlns:a16="http://schemas.microsoft.com/office/drawing/2014/main" id="{B9E8E202-4561-762E-5352-E79DE7EAFC0D}"/>
              </a:ext>
            </a:extLst>
          </p:cNvPr>
          <p:cNvPicPr>
            <a:picLocks noChangeAspect="1"/>
          </p:cNvPicPr>
          <p:nvPr/>
        </p:nvPicPr>
        <p:blipFill>
          <a:blip r:embed="rId2"/>
          <a:stretch>
            <a:fillRect/>
          </a:stretch>
        </p:blipFill>
        <p:spPr>
          <a:xfrm>
            <a:off x="589226" y="136525"/>
            <a:ext cx="9741024" cy="3766087"/>
          </a:xfrm>
          <a:prstGeom prst="rect">
            <a:avLst/>
          </a:prstGeom>
        </p:spPr>
      </p:pic>
      <p:pic>
        <p:nvPicPr>
          <p:cNvPr id="4" name="图片 3">
            <a:extLst>
              <a:ext uri="{FF2B5EF4-FFF2-40B4-BE49-F238E27FC236}">
                <a16:creationId xmlns:a16="http://schemas.microsoft.com/office/drawing/2014/main" id="{83D95A7E-8615-3727-293A-13F8E2CF0ADB}"/>
              </a:ext>
            </a:extLst>
          </p:cNvPr>
          <p:cNvPicPr>
            <a:picLocks noChangeAspect="1"/>
          </p:cNvPicPr>
          <p:nvPr/>
        </p:nvPicPr>
        <p:blipFill>
          <a:blip r:embed="rId3"/>
          <a:stretch>
            <a:fillRect/>
          </a:stretch>
        </p:blipFill>
        <p:spPr>
          <a:xfrm>
            <a:off x="589225" y="3977293"/>
            <a:ext cx="8577943" cy="2557578"/>
          </a:xfrm>
          <a:prstGeom prst="rect">
            <a:avLst/>
          </a:prstGeom>
        </p:spPr>
      </p:pic>
    </p:spTree>
    <p:extLst>
      <p:ext uri="{BB962C8B-B14F-4D97-AF65-F5344CB8AC3E}">
        <p14:creationId xmlns:p14="http://schemas.microsoft.com/office/powerpoint/2010/main" val="57481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8719"/>
            <a:ext cx="7886700" cy="611620"/>
          </a:xfrm>
        </p:spPr>
        <p:txBody>
          <a:bodyPr>
            <a:normAutofit fontScale="90000"/>
          </a:bodyPr>
          <a:lstStyle/>
          <a:p>
            <a:r>
              <a:rPr lang="en-US" altLang="zh-CN" b="1" dirty="0">
                <a:solidFill>
                  <a:srgbClr val="FF0000"/>
                </a:solidFill>
                <a:latin typeface="Times New Roman" panose="02020603050405020304" pitchFamily="18" charset="0"/>
                <a:ea typeface="+mj-ea"/>
                <a:cs typeface="Times New Roman" panose="02020603050405020304" pitchFamily="18" charset="0"/>
              </a:rPr>
              <a:t>STCF Detector</a:t>
            </a:r>
            <a:endParaRPr lang="zh-CN" altLang="en-US" b="1" dirty="0">
              <a:solidFill>
                <a:srgbClr val="FF0000"/>
              </a:solidFill>
              <a:latin typeface="Times New Roman" panose="02020603050405020304" pitchFamily="18" charset="0"/>
              <a:ea typeface="+mj-ea"/>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A9D02BCF-BB2E-4877-B1F8-C7CCA7D56740}" type="slidenum">
              <a:rPr lang="zh-CN" altLang="en-US" smtClean="0"/>
              <a:t>4</a:t>
            </a:fld>
            <a:endParaRPr lang="zh-CN" altLang="en-US"/>
          </a:p>
        </p:txBody>
      </p:sp>
      <mc:AlternateContent xmlns:mc="http://schemas.openxmlformats.org/markup-compatibility/2006" xmlns:a14="http://schemas.microsoft.com/office/drawing/2010/main">
        <mc:Choice Requires="a14">
          <p:sp>
            <p:nvSpPr>
              <p:cNvPr id="11" name="Rectangle 14">
                <a:extLst>
                  <a:ext uri="{FF2B5EF4-FFF2-40B4-BE49-F238E27FC236}">
                    <a16:creationId xmlns:a16="http://schemas.microsoft.com/office/drawing/2014/main" id="{41799FFB-7E15-4203-9AA4-743464FAFC2C}"/>
                  </a:ext>
                </a:extLst>
              </p:cNvPr>
              <p:cNvSpPr>
                <a:spLocks noChangeArrowheads="1"/>
              </p:cNvSpPr>
              <p:nvPr/>
            </p:nvSpPr>
            <p:spPr bwMode="auto">
              <a:xfrm>
                <a:off x="2857378" y="905901"/>
                <a:ext cx="3278820" cy="1516257"/>
              </a:xfrm>
              <a:prstGeom prst="rect">
                <a:avLst/>
              </a:prstGeom>
              <a:solidFill>
                <a:srgbClr val="03C0F9"/>
              </a:solidFill>
              <a:ln>
                <a:noFill/>
              </a:ln>
            </p:spPr>
            <p:txBody>
              <a:bodyPr/>
              <a:lstStyle/>
              <a:p>
                <a:pPr marL="342891" indent="-342891" defTabSz="457189">
                  <a:lnSpc>
                    <a:spcPct val="90000"/>
                  </a:lnSpc>
                  <a:spcBef>
                    <a:spcPts val="600"/>
                  </a:spcBef>
                </a:pPr>
                <a:r>
                  <a:rPr lang="en-US" altLang="zh-CN" sz="2133" b="1" dirty="0">
                    <a:latin typeface="Times New Roman" panose="02020603050405020304" pitchFamily="18" charset="0"/>
                    <a:ea typeface="ＭＳ Ｐゴシック" charset="-128"/>
                    <a:cs typeface="Times New Roman" panose="02020603050405020304" pitchFamily="18" charset="0"/>
                    <a:sym typeface="Symbol" pitchFamily="18" charset="2"/>
                  </a:rPr>
                  <a:t>MDC: </a:t>
                </a:r>
              </a:p>
              <a:p>
                <a:pPr marL="342891" indent="-342891" defTabSz="457189">
                  <a:lnSpc>
                    <a:spcPct val="90000"/>
                  </a:lnSpc>
                  <a:spcBef>
                    <a:spcPts val="600"/>
                  </a:spcBef>
                </a:pPr>
                <a14:m>
                  <m:oMath xmlns:m="http://schemas.openxmlformats.org/officeDocument/2006/math">
                    <m:sSub>
                      <m:sSubPr>
                        <m:ctrlPr>
                          <a:rPr lang="en-US" altLang="zh-CN" sz="2133" b="0" i="1" smtClean="0">
                            <a:latin typeface="Cambria Math" panose="02040503050406030204" pitchFamily="18" charset="0"/>
                            <a:ea typeface="ＭＳ Ｐゴシック" charset="-128"/>
                            <a:cs typeface="Times New Roman" panose="02020603050405020304" pitchFamily="18" charset="0"/>
                            <a:sym typeface="Symbol" pitchFamily="18" charset="2"/>
                          </a:rPr>
                        </m:ctrlPr>
                      </m:sSubPr>
                      <m:e>
                        <m:r>
                          <a:rPr lang="en-US" altLang="zh-CN" sz="2133" b="0" i="1" smtClean="0">
                            <a:latin typeface="Cambria Math" panose="02040503050406030204" pitchFamily="18" charset="0"/>
                            <a:ea typeface="ＭＳ Ｐゴシック" charset="-128"/>
                            <a:cs typeface="Times New Roman" panose="02020603050405020304" pitchFamily="18" charset="0"/>
                            <a:sym typeface="Symbol" pitchFamily="18" charset="2"/>
                          </a:rPr>
                          <m:t>𝜎</m:t>
                        </m:r>
                      </m:e>
                      <m:sub>
                        <m:r>
                          <a:rPr lang="en-US" altLang="zh-CN" sz="2133" b="0" i="1" smtClean="0">
                            <a:latin typeface="Cambria Math" panose="02040503050406030204" pitchFamily="18" charset="0"/>
                            <a:ea typeface="ＭＳ Ｐゴシック" charset="-128"/>
                            <a:cs typeface="Times New Roman" panose="02020603050405020304" pitchFamily="18" charset="0"/>
                            <a:sym typeface="Symbol" pitchFamily="18" charset="2"/>
                          </a:rPr>
                          <m:t>𝛾𝜙</m:t>
                        </m:r>
                      </m:sub>
                    </m:sSub>
                  </m:oMath>
                </a14:m>
                <a:r>
                  <a:rPr lang="en-US"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&lt; 130 </a:t>
                </a:r>
                <a14:m>
                  <m:oMath xmlns:m="http://schemas.openxmlformats.org/officeDocument/2006/math">
                    <m:r>
                      <a:rPr lang="en-US" altLang="zh-CN" sz="2133" b="0" i="1" smtClean="0">
                        <a:latin typeface="Cambria Math" panose="02040503050406030204" pitchFamily="18" charset="0"/>
                        <a:ea typeface="ＭＳ Ｐゴシック" charset="-128"/>
                        <a:cs typeface="Times New Roman" panose="02020603050405020304" pitchFamily="18" charset="0"/>
                        <a:sym typeface="Symbol" pitchFamily="18" charset="2"/>
                      </a:rPr>
                      <m:t>𝜇</m:t>
                    </m:r>
                    <m:r>
                      <m:rPr>
                        <m:sty m:val="p"/>
                      </m:rPr>
                      <a:rPr lang="en-US" altLang="zh-CN" sz="2133" b="0" i="0" smtClean="0">
                        <a:latin typeface="Cambria Math" panose="02040503050406030204" pitchFamily="18" charset="0"/>
                        <a:ea typeface="ＭＳ Ｐゴシック" charset="-128"/>
                        <a:cs typeface="Times New Roman" panose="02020603050405020304" pitchFamily="18" charset="0"/>
                        <a:sym typeface="Symbol" pitchFamily="18" charset="2"/>
                      </a:rPr>
                      <m:t>m</m:t>
                    </m:r>
                  </m:oMath>
                </a14:m>
                <a:r>
                  <a:rPr lang="en-US"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 @ 1 GeV</a:t>
                </a:r>
              </a:p>
              <a:p>
                <a:pPr marL="342891" indent="-342891" defTabSz="457189">
                  <a:lnSpc>
                    <a:spcPct val="90000"/>
                  </a:lnSpc>
                  <a:spcBef>
                    <a:spcPts val="600"/>
                  </a:spcBef>
                </a:pPr>
                <a:r>
                  <a:rPr lang="en-US"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 </a:t>
                </a:r>
                <a:r>
                  <a:rPr lang="el-GR"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σ</a:t>
                </a:r>
                <a:r>
                  <a:rPr lang="en-US" altLang="zh-CN" sz="2133" baseline="-25000" dirty="0">
                    <a:latin typeface="Times New Roman" panose="02020603050405020304" pitchFamily="18" charset="0"/>
                    <a:ea typeface="ＭＳ Ｐゴシック" charset="-128"/>
                    <a:cs typeface="Times New Roman" panose="02020603050405020304" pitchFamily="18" charset="0"/>
                    <a:sym typeface="Symbol" pitchFamily="18" charset="2"/>
                  </a:rPr>
                  <a:t>p</a:t>
                </a:r>
                <a:r>
                  <a:rPr lang="en-US"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/p &lt; 0.5% @ 1 GeV, </a:t>
                </a:r>
              </a:p>
              <a:p>
                <a:pPr marL="342891" indent="-342891" defTabSz="457189">
                  <a:lnSpc>
                    <a:spcPct val="90000"/>
                  </a:lnSpc>
                  <a:spcBef>
                    <a:spcPts val="600"/>
                  </a:spcBef>
                </a:pPr>
                <a:r>
                  <a:rPr lang="el-GR"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σ </a:t>
                </a:r>
                <a:r>
                  <a:rPr lang="en-US"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a:t>
                </a:r>
                <a:r>
                  <a:rPr lang="en-US" altLang="zh-CN" sz="2133" i="1" dirty="0" err="1">
                    <a:latin typeface="Times New Roman" panose="02020603050405020304" pitchFamily="18" charset="0"/>
                    <a:ea typeface="ＭＳ Ｐゴシック" charset="-128"/>
                    <a:cs typeface="Times New Roman" panose="02020603050405020304" pitchFamily="18" charset="0"/>
                    <a:sym typeface="Symbol" pitchFamily="18" charset="2"/>
                  </a:rPr>
                  <a:t>dE</a:t>
                </a:r>
                <a:r>
                  <a:rPr lang="en-US" altLang="zh-CN" sz="2133" i="1" dirty="0">
                    <a:latin typeface="Times New Roman" panose="02020603050405020304" pitchFamily="18" charset="0"/>
                    <a:ea typeface="ＭＳ Ｐゴシック" charset="-128"/>
                    <a:cs typeface="Times New Roman" panose="02020603050405020304" pitchFamily="18" charset="0"/>
                    <a:sym typeface="Symbol" pitchFamily="18" charset="2"/>
                  </a:rPr>
                  <a:t>/dx</a:t>
                </a:r>
                <a:r>
                  <a:rPr lang="en-US" altLang="zh-CN" sz="2133" dirty="0">
                    <a:latin typeface="Times New Roman" panose="02020603050405020304" pitchFamily="18" charset="0"/>
                    <a:ea typeface="ＭＳ Ｐゴシック" charset="-128"/>
                    <a:cs typeface="Times New Roman" panose="02020603050405020304" pitchFamily="18" charset="0"/>
                    <a:sym typeface="Symbol" pitchFamily="18" charset="2"/>
                  </a:rPr>
                  <a:t>) &lt; 6%</a:t>
                </a:r>
              </a:p>
            </p:txBody>
          </p:sp>
        </mc:Choice>
        <mc:Fallback xmlns="">
          <p:sp>
            <p:nvSpPr>
              <p:cNvPr id="11" name="Rectangle 14">
                <a:extLst>
                  <a:ext uri="{FF2B5EF4-FFF2-40B4-BE49-F238E27FC236}">
                    <a16:creationId xmlns:a16="http://schemas.microsoft.com/office/drawing/2014/main" id="{41799FFB-7E15-4203-9AA4-743464FAFC2C}"/>
                  </a:ext>
                </a:extLst>
              </p:cNvPr>
              <p:cNvSpPr>
                <a:spLocks noRot="1" noChangeAspect="1" noMove="1" noResize="1" noEditPoints="1" noAdjustHandles="1" noChangeArrowheads="1" noChangeShapeType="1" noTextEdit="1"/>
              </p:cNvSpPr>
              <p:nvPr/>
            </p:nvSpPr>
            <p:spPr bwMode="auto">
              <a:xfrm>
                <a:off x="2857378" y="905901"/>
                <a:ext cx="3278820" cy="1516257"/>
              </a:xfrm>
              <a:prstGeom prst="rect">
                <a:avLst/>
              </a:prstGeom>
              <a:blipFill>
                <a:blip r:embed="rId3"/>
                <a:stretch>
                  <a:fillRect l="-2703" t="-5000" b="-833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Rectangle 14">
                <a:extLst>
                  <a:ext uri="{FF2B5EF4-FFF2-40B4-BE49-F238E27FC236}">
                    <a16:creationId xmlns:a16="http://schemas.microsoft.com/office/drawing/2014/main" id="{4191CAF0-B544-478C-AD00-2B83EABBBADD}"/>
                  </a:ext>
                </a:extLst>
              </p:cNvPr>
              <p:cNvSpPr>
                <a:spLocks noChangeArrowheads="1"/>
              </p:cNvSpPr>
              <p:nvPr/>
            </p:nvSpPr>
            <p:spPr bwMode="auto">
              <a:xfrm>
                <a:off x="71401" y="905900"/>
                <a:ext cx="2785976" cy="1516257"/>
              </a:xfrm>
              <a:prstGeom prst="rect">
                <a:avLst/>
              </a:prstGeom>
              <a:solidFill>
                <a:srgbClr val="7030A0"/>
              </a:solidFill>
              <a:ln>
                <a:noFill/>
              </a:ln>
            </p:spPr>
            <p:txBody>
              <a:bodyPr/>
              <a:lstStyle/>
              <a:p>
                <a:pPr marL="342891" indent="-342891" defTabSz="457189"/>
                <a:r>
                  <a:rPr lang="en-US" altLang="zh-CN" sz="2133" b="1"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ITK: </a:t>
                </a:r>
              </a:p>
              <a:p>
                <a:pPr marL="342891" indent="-342891" defTabSz="457189"/>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&lt;</a:t>
                </a:r>
                <a:r>
                  <a:rPr lang="zh-CN" altLang="en-US"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 </a:t>
                </a:r>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0.25% </a:t>
                </a:r>
                <a:r>
                  <a:rPr lang="en-US" altLang="zh-CN" sz="2133" i="1"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X</a:t>
                </a:r>
                <a:r>
                  <a:rPr lang="en-US" altLang="zh-CN" sz="2133" i="1" baseline="-25000"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0</a:t>
                </a:r>
                <a:r>
                  <a:rPr lang="en-US" altLang="zh-CN" sz="2133" i="1"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 </a:t>
                </a:r>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a:t>
                </a:r>
                <a:r>
                  <a:rPr lang="zh-CN" altLang="en-US"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 </a:t>
                </a:r>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layer , </a:t>
                </a:r>
              </a:p>
              <a:p>
                <a:pPr marL="342891" indent="-342891" defTabSz="457189"/>
                <a14:m>
                  <m:oMath xmlns:m="http://schemas.openxmlformats.org/officeDocument/2006/math">
                    <m:sSub>
                      <m:sSubPr>
                        <m:ctrlPr>
                          <a:rPr lang="en-US" altLang="zh-CN" sz="2133" b="0" i="1" smtClean="0">
                            <a:solidFill>
                              <a:srgbClr val="FFFF00"/>
                            </a:solidFill>
                            <a:latin typeface="Cambria Math" panose="02040503050406030204" pitchFamily="18" charset="0"/>
                            <a:ea typeface="ＭＳ Ｐゴシック" charset="-128"/>
                            <a:cs typeface="Times New Roman" panose="02020603050405020304" pitchFamily="18" charset="0"/>
                            <a:sym typeface="Symbol" pitchFamily="18" charset="2"/>
                          </a:rPr>
                        </m:ctrlPr>
                      </m:sSubPr>
                      <m:e>
                        <m:r>
                          <a:rPr lang="en-US" altLang="zh-CN" sz="2133" b="0" i="1" smtClean="0">
                            <a:solidFill>
                              <a:srgbClr val="FFFF00"/>
                            </a:solidFill>
                            <a:latin typeface="Cambria Math" panose="02040503050406030204" pitchFamily="18" charset="0"/>
                            <a:ea typeface="ＭＳ Ｐゴシック" charset="-128"/>
                            <a:cs typeface="Times New Roman" panose="02020603050405020304" pitchFamily="18" charset="0"/>
                            <a:sym typeface="Symbol" pitchFamily="18" charset="2"/>
                          </a:rPr>
                          <m:t>𝜎</m:t>
                        </m:r>
                      </m:e>
                      <m:sub>
                        <m:r>
                          <a:rPr lang="en-US" altLang="zh-CN" sz="2133" b="0" i="1" smtClean="0">
                            <a:solidFill>
                              <a:srgbClr val="FFFF00"/>
                            </a:solidFill>
                            <a:latin typeface="Cambria Math" panose="02040503050406030204" pitchFamily="18" charset="0"/>
                            <a:ea typeface="ＭＳ Ｐゴシック" charset="-128"/>
                            <a:cs typeface="Times New Roman" panose="02020603050405020304" pitchFamily="18" charset="0"/>
                            <a:sym typeface="Symbol" pitchFamily="18" charset="2"/>
                          </a:rPr>
                          <m:t>𝛾𝜙</m:t>
                        </m:r>
                      </m:sub>
                    </m:sSub>
                  </m:oMath>
                </a14:m>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&lt; 100 </a:t>
                </a:r>
                <a14:m>
                  <m:oMath xmlns:m="http://schemas.openxmlformats.org/officeDocument/2006/math">
                    <m:r>
                      <a:rPr lang="en-US" altLang="zh-CN" sz="2133" b="0" i="1" smtClean="0">
                        <a:solidFill>
                          <a:srgbClr val="FFFF00"/>
                        </a:solidFill>
                        <a:latin typeface="Cambria Math" panose="02040503050406030204" pitchFamily="18" charset="0"/>
                        <a:ea typeface="ＭＳ Ｐゴシック" charset="-128"/>
                        <a:cs typeface="Times New Roman" panose="02020603050405020304" pitchFamily="18" charset="0"/>
                        <a:sym typeface="Symbol" pitchFamily="18" charset="2"/>
                      </a:rPr>
                      <m:t>𝜇</m:t>
                    </m:r>
                    <m:r>
                      <m:rPr>
                        <m:sty m:val="p"/>
                      </m:rPr>
                      <a:rPr lang="en-US" altLang="zh-CN" sz="2133" b="0" i="0" smtClean="0">
                        <a:solidFill>
                          <a:srgbClr val="FFFF00"/>
                        </a:solidFill>
                        <a:latin typeface="Cambria Math" panose="02040503050406030204" pitchFamily="18" charset="0"/>
                        <a:ea typeface="ＭＳ Ｐゴシック" charset="-128"/>
                        <a:cs typeface="Times New Roman" panose="02020603050405020304" pitchFamily="18" charset="0"/>
                        <a:sym typeface="Symbol" pitchFamily="18" charset="2"/>
                      </a:rPr>
                      <m:t>m</m:t>
                    </m:r>
                  </m:oMath>
                </a14:m>
                <a:endPar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endParaRPr>
              </a:p>
              <a:p>
                <a:pPr marL="342891" indent="-342891" defTabSz="457189"/>
                <a:endPar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endParaRPr>
              </a:p>
            </p:txBody>
          </p:sp>
        </mc:Choice>
        <mc:Fallback xmlns="">
          <p:sp>
            <p:nvSpPr>
              <p:cNvPr id="12" name="Rectangle 14">
                <a:extLst>
                  <a:ext uri="{FF2B5EF4-FFF2-40B4-BE49-F238E27FC236}">
                    <a16:creationId xmlns:a16="http://schemas.microsoft.com/office/drawing/2014/main" id="{4191CAF0-B544-478C-AD00-2B83EABBBADD}"/>
                  </a:ext>
                </a:extLst>
              </p:cNvPr>
              <p:cNvSpPr>
                <a:spLocks noRot="1" noChangeAspect="1" noMove="1" noResize="1" noEditPoints="1" noAdjustHandles="1" noChangeArrowheads="1" noChangeShapeType="1" noTextEdit="1"/>
              </p:cNvSpPr>
              <p:nvPr/>
            </p:nvSpPr>
            <p:spPr bwMode="auto">
              <a:xfrm>
                <a:off x="71401" y="905900"/>
                <a:ext cx="2785976" cy="1516257"/>
              </a:xfrm>
              <a:prstGeom prst="rect">
                <a:avLst/>
              </a:prstGeom>
              <a:blipFill>
                <a:blip r:embed="rId4"/>
                <a:stretch>
                  <a:fillRect l="-2715" t="-2500"/>
                </a:stretch>
              </a:blipFill>
              <a:ln>
                <a:noFill/>
              </a:ln>
            </p:spPr>
            <p:txBody>
              <a:bodyPr/>
              <a:lstStyle/>
              <a:p>
                <a:r>
                  <a:rPr lang="zh-CN" altLang="en-US">
                    <a:noFill/>
                  </a:rPr>
                  <a:t> </a:t>
                </a:r>
              </a:p>
            </p:txBody>
          </p:sp>
        </mc:Fallback>
      </mc:AlternateContent>
      <p:sp>
        <p:nvSpPr>
          <p:cNvPr id="13" name="Rectangle 14">
            <a:extLst>
              <a:ext uri="{FF2B5EF4-FFF2-40B4-BE49-F238E27FC236}">
                <a16:creationId xmlns:a16="http://schemas.microsoft.com/office/drawing/2014/main" id="{FC6A8BEC-4005-4400-86AB-D39F717E796E}"/>
              </a:ext>
            </a:extLst>
          </p:cNvPr>
          <p:cNvSpPr>
            <a:spLocks noChangeArrowheads="1"/>
          </p:cNvSpPr>
          <p:nvPr/>
        </p:nvSpPr>
        <p:spPr bwMode="auto">
          <a:xfrm>
            <a:off x="71402" y="2411310"/>
            <a:ext cx="6064796" cy="827253"/>
          </a:xfrm>
          <a:prstGeom prst="rect">
            <a:avLst/>
          </a:prstGeom>
          <a:solidFill>
            <a:schemeClr val="accent2">
              <a:lumMod val="60000"/>
              <a:lumOff val="40000"/>
            </a:schemeClr>
          </a:solidFill>
          <a:ln>
            <a:noFill/>
          </a:ln>
        </p:spPr>
        <p:txBody>
          <a:bodyPr/>
          <a:lstStyle/>
          <a:p>
            <a:pPr marL="342891" indent="-342891" defTabSz="457189"/>
            <a:r>
              <a:rPr lang="en-US" altLang="zh-CN" sz="2133" b="1" dirty="0">
                <a:solidFill>
                  <a:prstClr val="black"/>
                </a:solidFill>
                <a:latin typeface="Times New Roman" panose="02020603050405020304" pitchFamily="18" charset="0"/>
                <a:ea typeface="ＭＳ Ｐゴシック" charset="-128"/>
                <a:cs typeface="Times New Roman" panose="02020603050405020304" pitchFamily="18" charset="0"/>
                <a:sym typeface="Symbol" pitchFamily="18" charset="2"/>
              </a:rPr>
              <a:t>PID</a:t>
            </a:r>
            <a:r>
              <a:rPr lang="zh-CN" altLang="en-US" sz="2133" b="1" dirty="0">
                <a:solidFill>
                  <a:prstClr val="black"/>
                </a:solidFill>
                <a:latin typeface="Times New Roman" panose="02020603050405020304" pitchFamily="18" charset="0"/>
                <a:ea typeface="ＭＳ Ｐゴシック" charset="-128"/>
                <a:cs typeface="Times New Roman" panose="02020603050405020304" pitchFamily="18" charset="0"/>
                <a:sym typeface="Symbol" pitchFamily="18" charset="2"/>
              </a:rPr>
              <a:t>：</a:t>
            </a:r>
            <a:endParaRPr lang="en-US" altLang="zh-CN" sz="2133" b="1" dirty="0">
              <a:solidFill>
                <a:prstClr val="black"/>
              </a:solidFill>
              <a:latin typeface="Times New Roman" panose="02020603050405020304" pitchFamily="18" charset="0"/>
              <a:ea typeface="ＭＳ Ｐゴシック" charset="-128"/>
              <a:cs typeface="Times New Roman" panose="02020603050405020304" pitchFamily="18" charset="0"/>
              <a:sym typeface="Symbol" pitchFamily="18" charset="2"/>
            </a:endParaRPr>
          </a:p>
          <a:p>
            <a:pPr defTabSz="457189"/>
            <a:r>
              <a:rPr lang="en-US" altLang="zh-CN" sz="2133" dirty="0">
                <a:solidFill>
                  <a:prstClr val="black"/>
                </a:solidFill>
                <a:latin typeface="Times New Roman" panose="02020603050405020304" pitchFamily="18" charset="0"/>
                <a:ea typeface="ＭＳ Ｐゴシック" charset="-128"/>
                <a:cs typeface="Times New Roman" panose="02020603050405020304" pitchFamily="18" charset="0"/>
                <a:sym typeface="Symbol"/>
              </a:rPr>
              <a:t>/K (and K/p) 3-4 separation up to 2GeV/c</a:t>
            </a:r>
            <a:endParaRPr lang="en-US" altLang="zh-CN" sz="2133" dirty="0">
              <a:solidFill>
                <a:srgbClr val="000000"/>
              </a:solidFill>
              <a:latin typeface="Times New Roman" panose="02020603050405020304" pitchFamily="18" charset="0"/>
              <a:ea typeface="ＭＳ Ｐゴシック" charset="-128"/>
              <a:cs typeface="Times New Roman" panose="02020603050405020304" pitchFamily="18" charset="0"/>
              <a:sym typeface="Symbol" pitchFamily="18" charset="2"/>
            </a:endParaRPr>
          </a:p>
          <a:p>
            <a:pPr marL="342891" indent="-342891" defTabSz="457189">
              <a:lnSpc>
                <a:spcPct val="90000"/>
              </a:lnSpc>
              <a:spcBef>
                <a:spcPts val="600"/>
              </a:spcBef>
            </a:pPr>
            <a:endParaRPr lang="en-US" altLang="zh-CN" sz="2133" dirty="0">
              <a:solidFill>
                <a:srgbClr val="1818FF"/>
              </a:solidFill>
              <a:latin typeface="Times CY"/>
              <a:ea typeface="ＭＳ Ｐゴシック" charset="-128"/>
              <a:cs typeface="Times CY"/>
              <a:sym typeface="Symbol" pitchFamily="18" charset="2"/>
            </a:endParaRPr>
          </a:p>
        </p:txBody>
      </p:sp>
      <p:sp>
        <p:nvSpPr>
          <p:cNvPr id="15" name="Rectangle 15">
            <a:extLst>
              <a:ext uri="{FF2B5EF4-FFF2-40B4-BE49-F238E27FC236}">
                <a16:creationId xmlns:a16="http://schemas.microsoft.com/office/drawing/2014/main" id="{EC77536D-CA4A-4841-B50C-2B3DE6F5E48D}"/>
              </a:ext>
            </a:extLst>
          </p:cNvPr>
          <p:cNvSpPr>
            <a:spLocks noChangeArrowheads="1"/>
          </p:cNvSpPr>
          <p:nvPr/>
        </p:nvSpPr>
        <p:spPr bwMode="auto">
          <a:xfrm>
            <a:off x="71403" y="3246699"/>
            <a:ext cx="3657605" cy="1497273"/>
          </a:xfrm>
          <a:prstGeom prst="rect">
            <a:avLst/>
          </a:prstGeom>
          <a:solidFill>
            <a:srgbClr val="0432FF"/>
          </a:solidFill>
          <a:ln>
            <a:noFill/>
          </a:ln>
        </p:spPr>
        <p:txBody>
          <a:bodyPr/>
          <a:lstStyle/>
          <a:p>
            <a:pPr marL="342891" indent="-342891" defTabSz="457189"/>
            <a:r>
              <a:rPr lang="en-GB" altLang="zh-CN" sz="2133" b="1"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EMC: </a:t>
            </a:r>
            <a:endParaRPr lang="en-GB" altLang="zh-CN" sz="2133" b="1" dirty="0">
              <a:solidFill>
                <a:srgbClr val="FFFF00"/>
              </a:solidFill>
              <a:latin typeface="Times New Roman" panose="02020603050405020304" pitchFamily="18" charset="0"/>
              <a:ea typeface="ＭＳ Ｐゴシック" charset="-128"/>
              <a:cs typeface="Times New Roman" panose="02020603050405020304" pitchFamily="18" charset="0"/>
              <a:sym typeface="Wingdings"/>
            </a:endParaRPr>
          </a:p>
          <a:p>
            <a:pPr marL="342891" indent="-342891" defTabSz="457189"/>
            <a:r>
              <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E range: 0.025</a:t>
            </a:r>
            <a:r>
              <a:rPr lang="zh-CN" altLang="en-US"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 </a:t>
            </a:r>
            <a:r>
              <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a:t>
            </a:r>
            <a:r>
              <a:rPr lang="zh-CN" altLang="en-US"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 </a:t>
            </a:r>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3.5</a:t>
            </a:r>
            <a:r>
              <a:rPr lang="zh-CN" altLang="en-US"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 </a:t>
            </a:r>
            <a:r>
              <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GeV</a:t>
            </a:r>
          </a:p>
          <a:p>
            <a:pPr marL="342891" indent="-342891" defTabSz="457189"/>
            <a:r>
              <a:rPr lang="el-GR"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σ</a:t>
            </a:r>
            <a:r>
              <a:rPr lang="en-US" altLang="zh-CN" sz="2133" baseline="-25000"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E</a:t>
            </a:r>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 =</a:t>
            </a:r>
            <a:r>
              <a:rPr lang="zh-CN" altLang="en-US"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 </a:t>
            </a:r>
            <a:r>
              <a:rPr lang="en-US"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2.5%</a:t>
            </a:r>
            <a:r>
              <a:rPr lang="zh-CN" altLang="en-US"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 </a:t>
            </a:r>
            <a:r>
              <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 1 GeV</a:t>
            </a:r>
            <a:endPar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endParaRPr>
          </a:p>
          <a:p>
            <a:pPr marL="342891" indent="-342891" defTabSz="457189"/>
            <a:r>
              <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rPr>
              <a:t>Pos. Res. :  ~ 5 mm </a:t>
            </a:r>
            <a:r>
              <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Wingdings"/>
              </a:rPr>
              <a:t>@ 1 GeV</a:t>
            </a:r>
            <a:endParaRPr lang="en-GB" altLang="zh-CN" sz="2133" dirty="0">
              <a:solidFill>
                <a:srgbClr val="FFFF00"/>
              </a:solidFill>
              <a:latin typeface="Times New Roman" panose="02020603050405020304" pitchFamily="18" charset="0"/>
              <a:ea typeface="ＭＳ Ｐゴシック" charset="-128"/>
              <a:cs typeface="Times New Roman" panose="02020603050405020304" pitchFamily="18" charset="0"/>
              <a:sym typeface="Symbol" pitchFamily="18" charset="2"/>
            </a:endParaRPr>
          </a:p>
        </p:txBody>
      </p:sp>
      <mc:AlternateContent xmlns:mc="http://schemas.openxmlformats.org/markup-compatibility/2006" xmlns:a14="http://schemas.microsoft.com/office/drawing/2010/main">
        <mc:Choice Requires="a14">
          <p:sp>
            <p:nvSpPr>
              <p:cNvPr id="16" name="Rectangle 14">
                <a:extLst>
                  <a:ext uri="{FF2B5EF4-FFF2-40B4-BE49-F238E27FC236}">
                    <a16:creationId xmlns:a16="http://schemas.microsoft.com/office/drawing/2014/main" id="{93FC209F-7C78-46E8-A9F1-A89685695A05}"/>
                  </a:ext>
                </a:extLst>
              </p:cNvPr>
              <p:cNvSpPr>
                <a:spLocks noChangeArrowheads="1"/>
              </p:cNvSpPr>
              <p:nvPr/>
            </p:nvSpPr>
            <p:spPr bwMode="auto">
              <a:xfrm>
                <a:off x="3729009" y="3246699"/>
                <a:ext cx="2407190" cy="1505409"/>
              </a:xfrm>
              <a:prstGeom prst="rect">
                <a:avLst/>
              </a:prstGeom>
              <a:solidFill>
                <a:schemeClr val="accent6">
                  <a:lumMod val="60000"/>
                  <a:lumOff val="40000"/>
                </a:schemeClr>
              </a:solidFill>
              <a:ln>
                <a:noFill/>
              </a:ln>
            </p:spPr>
            <p:txBody>
              <a:bodyPr/>
              <a:lstStyle/>
              <a:p>
                <a:pPr defTabSz="457189"/>
                <a:r>
                  <a:rPr lang="en-US" altLang="zh-CN" sz="2133" b="1" dirty="0">
                    <a:solidFill>
                      <a:srgbClr val="FF0000"/>
                    </a:solidFill>
                    <a:latin typeface="Times New Roman" panose="02020603050405020304" pitchFamily="18" charset="0"/>
                    <a:ea typeface="ＭＳ Ｐゴシック" charset="-128"/>
                    <a:cs typeface="Times New Roman" panose="02020603050405020304" pitchFamily="18" charset="0"/>
                    <a:sym typeface="Symbol" pitchFamily="18" charset="2"/>
                  </a:rPr>
                  <a:t>MUD:</a:t>
                </a:r>
              </a:p>
              <a:p>
                <a:pPr defTabSz="457189"/>
                <a:r>
                  <a:rPr lang="en-US" altLang="zh-CN" sz="2133" dirty="0">
                    <a:solidFill>
                      <a:srgbClr val="FF0000"/>
                    </a:solidFill>
                    <a:latin typeface="Times New Roman" panose="02020603050405020304" pitchFamily="18" charset="0"/>
                    <a:ea typeface="ＭＳ Ｐゴシック" charset="-128"/>
                    <a:cs typeface="Times New Roman" panose="02020603050405020304" pitchFamily="18" charset="0"/>
                    <a:sym typeface="Symbol"/>
                  </a:rPr>
                  <a:t>0.4 -</a:t>
                </a:r>
                <a:r>
                  <a:rPr lang="zh-CN" altLang="en-US" sz="2133" dirty="0">
                    <a:solidFill>
                      <a:srgbClr val="FF0000"/>
                    </a:solidFill>
                    <a:latin typeface="Times New Roman" panose="02020603050405020304" pitchFamily="18" charset="0"/>
                    <a:ea typeface="ＭＳ Ｐゴシック" charset="-128"/>
                    <a:cs typeface="Times New Roman" panose="02020603050405020304" pitchFamily="18" charset="0"/>
                    <a:sym typeface="Symbol"/>
                  </a:rPr>
                  <a:t> </a:t>
                </a:r>
                <a:r>
                  <a:rPr lang="en-US" altLang="zh-CN" sz="2133" dirty="0">
                    <a:solidFill>
                      <a:srgbClr val="FF0000"/>
                    </a:solidFill>
                    <a:latin typeface="Times New Roman" panose="02020603050405020304" pitchFamily="18" charset="0"/>
                    <a:ea typeface="ＭＳ Ｐゴシック" charset="-128"/>
                    <a:cs typeface="Times New Roman" panose="02020603050405020304" pitchFamily="18" charset="0"/>
                    <a:sym typeface="Symbol"/>
                  </a:rPr>
                  <a:t>1.8 GeV</a:t>
                </a:r>
              </a:p>
              <a:p>
                <a:pPr defTabSz="457189"/>
                <a14:m>
                  <m:oMath xmlns:m="http://schemas.openxmlformats.org/officeDocument/2006/math">
                    <m:r>
                      <a:rPr lang="en-US" altLang="zh-CN" sz="2133" b="0" i="1" smtClean="0">
                        <a:solidFill>
                          <a:srgbClr val="FF0000"/>
                        </a:solidFill>
                        <a:latin typeface="Cambria Math" panose="02040503050406030204" pitchFamily="18" charset="0"/>
                        <a:ea typeface="ＭＳ Ｐゴシック" charset="-128"/>
                        <a:cs typeface="Times New Roman" panose="02020603050405020304" pitchFamily="18" charset="0"/>
                        <a:sym typeface="Symbol"/>
                      </a:rPr>
                      <m:t>𝜇</m:t>
                    </m:r>
                  </m:oMath>
                </a14:m>
                <a:r>
                  <a:rPr lang="en-US" altLang="zh-CN" sz="2133" dirty="0">
                    <a:solidFill>
                      <a:srgbClr val="FF0000"/>
                    </a:solidFill>
                    <a:latin typeface="Times New Roman" panose="02020603050405020304" pitchFamily="18" charset="0"/>
                    <a:ea typeface="ＭＳ Ｐゴシック" charset="-128"/>
                    <a:cs typeface="Times New Roman" panose="02020603050405020304" pitchFamily="18" charset="0"/>
                    <a:sym typeface="Symbol"/>
                  </a:rPr>
                  <a:t>/ suppression power &gt;30</a:t>
                </a:r>
                <a:endParaRPr lang="en-US" altLang="zh-CN" sz="2133" dirty="0">
                  <a:solidFill>
                    <a:srgbClr val="FF0000"/>
                  </a:solidFill>
                  <a:latin typeface="Times New Roman" panose="02020603050405020304" pitchFamily="18" charset="0"/>
                  <a:ea typeface="ＭＳ Ｐゴシック" charset="-128"/>
                  <a:cs typeface="Times New Roman" panose="02020603050405020304" pitchFamily="18" charset="0"/>
                  <a:sym typeface="Symbol" pitchFamily="18" charset="2"/>
                </a:endParaRPr>
              </a:p>
            </p:txBody>
          </p:sp>
        </mc:Choice>
        <mc:Fallback xmlns="">
          <p:sp>
            <p:nvSpPr>
              <p:cNvPr id="16" name="Rectangle 14">
                <a:extLst>
                  <a:ext uri="{FF2B5EF4-FFF2-40B4-BE49-F238E27FC236}">
                    <a16:creationId xmlns:a16="http://schemas.microsoft.com/office/drawing/2014/main" id="{93FC209F-7C78-46E8-A9F1-A89685695A05}"/>
                  </a:ext>
                </a:extLst>
              </p:cNvPr>
              <p:cNvSpPr>
                <a:spLocks noRot="1" noChangeAspect="1" noMove="1" noResize="1" noEditPoints="1" noAdjustHandles="1" noChangeArrowheads="1" noChangeShapeType="1" noTextEdit="1"/>
              </p:cNvSpPr>
              <p:nvPr/>
            </p:nvSpPr>
            <p:spPr bwMode="auto">
              <a:xfrm>
                <a:off x="3729009" y="3246699"/>
                <a:ext cx="2407190" cy="1505409"/>
              </a:xfrm>
              <a:prstGeom prst="rect">
                <a:avLst/>
              </a:prstGeom>
              <a:blipFill>
                <a:blip r:embed="rId5"/>
                <a:stretch>
                  <a:fillRect l="-3141" t="-2500"/>
                </a:stretch>
              </a:blipFill>
              <a:ln>
                <a:noFill/>
              </a:ln>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8F0DE343-EE03-4D28-8FED-4D94F8CDD41A}"/>
              </a:ext>
            </a:extLst>
          </p:cNvPr>
          <p:cNvSpPr txBox="1"/>
          <p:nvPr/>
        </p:nvSpPr>
        <p:spPr>
          <a:xfrm>
            <a:off x="0" y="4948788"/>
            <a:ext cx="8281767" cy="1800493"/>
          </a:xfrm>
          <a:prstGeom prst="rect">
            <a:avLst/>
          </a:prstGeom>
          <a:noFill/>
        </p:spPr>
        <p:txBody>
          <a:bodyPr wrap="square">
            <a:spAutoFit/>
          </a:bodyPr>
          <a:lstStyle/>
          <a:p>
            <a:pPr>
              <a:spcBef>
                <a:spcPts val="600"/>
              </a:spcBef>
            </a:pPr>
            <a:r>
              <a:rPr lang="en-US" altLang="zh-CN" sz="2400" b="1" dirty="0">
                <a:latin typeface="Times CY"/>
                <a:ea typeface="+mj-ea"/>
              </a:rPr>
              <a:t>Requirement:</a:t>
            </a:r>
          </a:p>
          <a:p>
            <a:pPr marL="342891" indent="-342891">
              <a:spcBef>
                <a:spcPts val="600"/>
              </a:spcBef>
              <a:buFont typeface="Arial" panose="020B0604020202020204" pitchFamily="34" charset="0"/>
              <a:buChar char="•"/>
            </a:pPr>
            <a:r>
              <a:rPr lang="en-US" altLang="zh-CN" sz="2400" dirty="0">
                <a:latin typeface="Times CY"/>
                <a:ea typeface="+mj-ea"/>
              </a:rPr>
              <a:t>High detection efficiency and good spatial resolution</a:t>
            </a:r>
          </a:p>
          <a:p>
            <a:pPr marL="342891" indent="-342891">
              <a:spcBef>
                <a:spcPts val="600"/>
              </a:spcBef>
              <a:buFont typeface="Arial" panose="020B0604020202020204" pitchFamily="34" charset="0"/>
              <a:buChar char="•"/>
            </a:pPr>
            <a:r>
              <a:rPr lang="en-US" altLang="zh-CN" sz="2400" dirty="0">
                <a:latin typeface="Times CY"/>
                <a:ea typeface="+mj-ea"/>
              </a:rPr>
              <a:t>Superior PID capability</a:t>
            </a:r>
          </a:p>
          <a:p>
            <a:pPr marL="342891" indent="-342891">
              <a:spcBef>
                <a:spcPts val="600"/>
              </a:spcBef>
              <a:buFont typeface="Arial" panose="020B0604020202020204" pitchFamily="34" charset="0"/>
              <a:buChar char="•"/>
            </a:pPr>
            <a:r>
              <a:rPr lang="en-US" altLang="zh-CN" sz="2400" dirty="0">
                <a:latin typeface="Times CY"/>
                <a:ea typeface="+mj-ea"/>
              </a:rPr>
              <a:t>Tolerance to high rate/background environment</a:t>
            </a:r>
          </a:p>
        </p:txBody>
      </p:sp>
      <p:cxnSp>
        <p:nvCxnSpPr>
          <p:cNvPr id="3" name="直线连接符 2">
            <a:extLst>
              <a:ext uri="{FF2B5EF4-FFF2-40B4-BE49-F238E27FC236}">
                <a16:creationId xmlns:a16="http://schemas.microsoft.com/office/drawing/2014/main" id="{5978F979-E733-9F7B-824E-80876867031A}"/>
              </a:ext>
            </a:extLst>
          </p:cNvPr>
          <p:cNvCxnSpPr>
            <a:cxnSpLocks/>
          </p:cNvCxnSpPr>
          <p:nvPr/>
        </p:nvCxnSpPr>
        <p:spPr>
          <a:xfrm>
            <a:off x="0" y="789884"/>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90B4FE1D-2820-DE78-E438-6CAAF94131BD}"/>
              </a:ext>
            </a:extLst>
          </p:cNvPr>
          <p:cNvPicPr>
            <a:picLocks noChangeAspect="1"/>
          </p:cNvPicPr>
          <p:nvPr/>
        </p:nvPicPr>
        <p:blipFill>
          <a:blip r:embed="rId6"/>
          <a:stretch>
            <a:fillRect/>
          </a:stretch>
        </p:blipFill>
        <p:spPr>
          <a:xfrm>
            <a:off x="6309476" y="1212283"/>
            <a:ext cx="5734921" cy="4262808"/>
          </a:xfrm>
          <a:prstGeom prst="rect">
            <a:avLst/>
          </a:prstGeom>
        </p:spPr>
      </p:pic>
      <p:sp>
        <p:nvSpPr>
          <p:cNvPr id="7" name="矩形 6">
            <a:extLst>
              <a:ext uri="{FF2B5EF4-FFF2-40B4-BE49-F238E27FC236}">
                <a16:creationId xmlns:a16="http://schemas.microsoft.com/office/drawing/2014/main" id="{446D5B1F-0C4E-1102-CAEA-E14FFDF8E6DE}"/>
              </a:ext>
            </a:extLst>
          </p:cNvPr>
          <p:cNvSpPr/>
          <p:nvPr/>
        </p:nvSpPr>
        <p:spPr>
          <a:xfrm>
            <a:off x="7404985" y="253304"/>
            <a:ext cx="4639412" cy="420564"/>
          </a:xfrm>
          <a:prstGeom prst="rect">
            <a:avLst/>
          </a:prstGeom>
        </p:spPr>
        <p:txBody>
          <a:bodyPr wrap="none">
            <a:spAutoFit/>
          </a:bodyPr>
          <a:lstStyle/>
          <a:p>
            <a:r>
              <a:rPr lang="en-US" altLang="zh-CN" sz="2133" dirty="0">
                <a:solidFill>
                  <a:srgbClr val="FF0000"/>
                </a:solidFill>
                <a:latin typeface="Times New Roman" panose="02020603050405020304" pitchFamily="18" charset="0"/>
                <a:cs typeface="Times New Roman" panose="02020603050405020304" pitchFamily="18" charset="0"/>
              </a:rPr>
              <a:t>STCF CDR, </a:t>
            </a:r>
            <a:r>
              <a:rPr lang="en-US" altLang="zh-CN" sz="2133" dirty="0" err="1">
                <a:solidFill>
                  <a:srgbClr val="FF0000"/>
                </a:solidFill>
                <a:latin typeface="Times New Roman" panose="02020603050405020304" pitchFamily="18" charset="0"/>
                <a:cs typeface="Times New Roman" panose="02020603050405020304" pitchFamily="18" charset="0"/>
              </a:rPr>
              <a:t>arXiv</a:t>
            </a:r>
            <a:r>
              <a:rPr lang="en-US" altLang="zh-CN" sz="2133" dirty="0">
                <a:solidFill>
                  <a:srgbClr val="FF0000"/>
                </a:solidFill>
                <a:latin typeface="Times New Roman" panose="02020603050405020304" pitchFamily="18" charset="0"/>
                <a:cs typeface="Times New Roman" panose="02020603050405020304" pitchFamily="18" charset="0"/>
              </a:rPr>
              <a:t>: 2303.15790 [hep-ex]</a:t>
            </a:r>
            <a:endParaRPr lang="zh-CN" altLang="en-US" sz="2133"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58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BFC046-509D-4879-8192-488E6C390753}"/>
              </a:ext>
            </a:extLst>
          </p:cNvPr>
          <p:cNvSpPr>
            <a:spLocks noGrp="1"/>
          </p:cNvSpPr>
          <p:nvPr>
            <p:ph type="title"/>
          </p:nvPr>
        </p:nvSpPr>
        <p:spPr>
          <a:xfrm>
            <a:off x="-20761" y="-66419"/>
            <a:ext cx="7886700" cy="905300"/>
          </a:xfrm>
        </p:spPr>
        <p:txBody>
          <a:bodyPr>
            <a:normAutofit/>
          </a:bodyPr>
          <a:lstStyle/>
          <a:p>
            <a:r>
              <a:rPr lang="en-US" altLang="zh-CN"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Expected Data Samples at STCF</a:t>
            </a:r>
            <a:endParaRPr lang="zh-CN" altLang="en-US" sz="36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F0FC4065-8C91-4628-9403-68B5A38F4866}"/>
              </a:ext>
            </a:extLst>
          </p:cNvPr>
          <p:cNvSpPr>
            <a:spLocks noGrp="1"/>
          </p:cNvSpPr>
          <p:nvPr>
            <p:ph type="sldNum" sz="quarter" idx="12"/>
          </p:nvPr>
        </p:nvSpPr>
        <p:spPr/>
        <p:txBody>
          <a:bodyPr/>
          <a:lstStyle/>
          <a:p>
            <a:fld id="{A9D02BCF-BB2E-4877-B1F8-C7CCA7D56740}" type="slidenum">
              <a:rPr lang="zh-CN" altLang="en-US" smtClean="0"/>
              <a:t>5</a:t>
            </a:fld>
            <a:endParaRPr lang="zh-CN" altLang="en-US"/>
          </a:p>
        </p:txBody>
      </p:sp>
      <p:sp>
        <p:nvSpPr>
          <p:cNvPr id="12" name="文本框 11">
            <a:extLst>
              <a:ext uri="{FF2B5EF4-FFF2-40B4-BE49-F238E27FC236}">
                <a16:creationId xmlns:a16="http://schemas.microsoft.com/office/drawing/2014/main" id="{5C57B541-6B0B-4012-99B0-67D630F246CC}"/>
              </a:ext>
            </a:extLst>
          </p:cNvPr>
          <p:cNvSpPr txBox="1"/>
          <p:nvPr/>
        </p:nvSpPr>
        <p:spPr>
          <a:xfrm>
            <a:off x="309665" y="746739"/>
            <a:ext cx="4194222" cy="369332"/>
          </a:xfrm>
          <a:prstGeom prst="rect">
            <a:avLst/>
          </a:prstGeom>
          <a:solidFill>
            <a:srgbClr val="FFFF00"/>
          </a:solidFill>
        </p:spPr>
        <p:txBody>
          <a:bodyPr wrap="square" rtlCol="0">
            <a:spAutoFit/>
          </a:bodyPr>
          <a:lstStyle/>
          <a:p>
            <a:pPr algn="ctr" eaLnBrk="1" hangingPunct="1"/>
            <a:r>
              <a:rPr lang="en-US" altLang="zh-CN"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itchFamily="18" charset="2"/>
              </a:rPr>
              <a:t>Data sample produced per year</a:t>
            </a:r>
            <a:endParaRPr lang="zh-CN" altLang="en-US"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Symbol" pitchFamily="18" charset="2"/>
            </a:endParaRPr>
          </a:p>
        </p:txBody>
      </p:sp>
      <p:sp>
        <p:nvSpPr>
          <p:cNvPr id="14" name="文本框 13">
            <a:extLst>
              <a:ext uri="{FF2B5EF4-FFF2-40B4-BE49-F238E27FC236}">
                <a16:creationId xmlns:a16="http://schemas.microsoft.com/office/drawing/2014/main" id="{46C403B9-299F-4F41-BE6D-83EC24FC8B5A}"/>
              </a:ext>
            </a:extLst>
          </p:cNvPr>
          <p:cNvSpPr txBox="1"/>
          <p:nvPr/>
        </p:nvSpPr>
        <p:spPr>
          <a:xfrm>
            <a:off x="5966567" y="1111370"/>
            <a:ext cx="2205821" cy="428643"/>
          </a:xfrm>
          <a:prstGeom prst="rect">
            <a:avLst/>
          </a:prstGeom>
          <a:noFill/>
        </p:spPr>
        <p:txBody>
          <a:bodyPr wrap="square" rtlCol="0">
            <a:spAutoFit/>
          </a:bodyPr>
          <a:lstStyle/>
          <a:p>
            <a:pPr>
              <a:lnSpc>
                <a:spcPct val="130000"/>
              </a:lnSpc>
            </a:pPr>
            <a:r>
              <a:rPr lang="en-US" altLang="zh-CN" sz="1867"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XYZ Factory </a:t>
            </a:r>
            <a:endParaRPr lang="zh-CN" altLang="en-US" sz="1867"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D3A8BCCA-B5D8-473E-8BEE-3AF926A4201A}"/>
              </a:ext>
            </a:extLst>
          </p:cNvPr>
          <p:cNvSpPr txBox="1"/>
          <p:nvPr/>
        </p:nvSpPr>
        <p:spPr>
          <a:xfrm>
            <a:off x="6011432" y="2220963"/>
            <a:ext cx="2593853" cy="428643"/>
          </a:xfrm>
          <a:prstGeom prst="rect">
            <a:avLst/>
          </a:prstGeom>
          <a:noFill/>
        </p:spPr>
        <p:txBody>
          <a:bodyPr wrap="square" rtlCol="0">
            <a:spAutoFit/>
          </a:bodyPr>
          <a:lstStyle/>
          <a:p>
            <a:pPr>
              <a:lnSpc>
                <a:spcPct val="130000"/>
              </a:lnSpc>
            </a:pPr>
            <a:r>
              <a:rPr lang="en-US" altLang="zh-CN" sz="1867"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Light meson Factory</a:t>
            </a:r>
            <a:endParaRPr lang="zh-CN" altLang="en-US" sz="1867"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C007939E-5D3D-426D-8307-ACF68D8E79A5}"/>
              </a:ext>
            </a:extLst>
          </p:cNvPr>
          <p:cNvSpPr txBox="1"/>
          <p:nvPr/>
        </p:nvSpPr>
        <p:spPr>
          <a:xfrm>
            <a:off x="6011432" y="4015190"/>
            <a:ext cx="2511679" cy="428643"/>
          </a:xfrm>
          <a:prstGeom prst="rect">
            <a:avLst/>
          </a:prstGeom>
          <a:noFill/>
        </p:spPr>
        <p:txBody>
          <a:bodyPr wrap="square" rtlCol="0">
            <a:spAutoFit/>
          </a:bodyPr>
          <a:lstStyle/>
          <a:p>
            <a:pPr>
              <a:lnSpc>
                <a:spcPct val="130000"/>
              </a:lnSpc>
            </a:pPr>
            <a:r>
              <a:rPr lang="en-US" altLang="zh-CN" sz="1867"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Hyperon Factory</a:t>
            </a:r>
            <a:endParaRPr lang="zh-CN" altLang="en-US" sz="1867"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5" name="直线连接符 4">
            <a:extLst>
              <a:ext uri="{FF2B5EF4-FFF2-40B4-BE49-F238E27FC236}">
                <a16:creationId xmlns:a16="http://schemas.microsoft.com/office/drawing/2014/main" id="{A1B85EC0-8F20-8F0A-89FE-0F22F6A19EAD}"/>
              </a:ext>
            </a:extLst>
          </p:cNvPr>
          <p:cNvCxnSpPr>
            <a:cxnSpLocks/>
          </p:cNvCxnSpPr>
          <p:nvPr/>
        </p:nvCxnSpPr>
        <p:spPr>
          <a:xfrm>
            <a:off x="-20761" y="727463"/>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33E39EC0-2A09-671C-2B19-B1C2DB0E49A4}"/>
              </a:ext>
            </a:extLst>
          </p:cNvPr>
          <p:cNvPicPr>
            <a:picLocks noChangeAspect="1"/>
          </p:cNvPicPr>
          <p:nvPr/>
        </p:nvPicPr>
        <p:blipFill>
          <a:blip r:embed="rId3"/>
          <a:stretch>
            <a:fillRect/>
          </a:stretch>
        </p:blipFill>
        <p:spPr>
          <a:xfrm>
            <a:off x="118369" y="1135255"/>
            <a:ext cx="5721997" cy="5586220"/>
          </a:xfrm>
          <a:prstGeom prst="rect">
            <a:avLst/>
          </a:prstGeom>
        </p:spPr>
      </p:pic>
      <p:pic>
        <p:nvPicPr>
          <p:cNvPr id="6" name="图片 5">
            <a:extLst>
              <a:ext uri="{FF2B5EF4-FFF2-40B4-BE49-F238E27FC236}">
                <a16:creationId xmlns:a16="http://schemas.microsoft.com/office/drawing/2014/main" id="{5722AD9B-C84D-C5C3-786A-128C1FD10DF4}"/>
              </a:ext>
            </a:extLst>
          </p:cNvPr>
          <p:cNvPicPr>
            <a:picLocks noChangeAspect="1"/>
          </p:cNvPicPr>
          <p:nvPr/>
        </p:nvPicPr>
        <p:blipFill>
          <a:blip r:embed="rId4"/>
          <a:stretch>
            <a:fillRect/>
          </a:stretch>
        </p:blipFill>
        <p:spPr>
          <a:xfrm>
            <a:off x="6051201" y="1573263"/>
            <a:ext cx="4914900" cy="647700"/>
          </a:xfrm>
          <a:prstGeom prst="rect">
            <a:avLst/>
          </a:prstGeom>
        </p:spPr>
      </p:pic>
      <p:pic>
        <p:nvPicPr>
          <p:cNvPr id="7" name="图片 6">
            <a:extLst>
              <a:ext uri="{FF2B5EF4-FFF2-40B4-BE49-F238E27FC236}">
                <a16:creationId xmlns:a16="http://schemas.microsoft.com/office/drawing/2014/main" id="{A6B48D2A-2B4E-1FF0-5CF9-1F47A1124BB4}"/>
              </a:ext>
            </a:extLst>
          </p:cNvPr>
          <p:cNvPicPr>
            <a:picLocks noChangeAspect="1"/>
          </p:cNvPicPr>
          <p:nvPr/>
        </p:nvPicPr>
        <p:blipFill>
          <a:blip r:embed="rId5"/>
          <a:stretch>
            <a:fillRect/>
          </a:stretch>
        </p:blipFill>
        <p:spPr>
          <a:xfrm>
            <a:off x="6044940" y="2603681"/>
            <a:ext cx="3784600" cy="1346200"/>
          </a:xfrm>
          <a:prstGeom prst="rect">
            <a:avLst/>
          </a:prstGeom>
        </p:spPr>
      </p:pic>
      <p:pic>
        <p:nvPicPr>
          <p:cNvPr id="8" name="图片 7">
            <a:extLst>
              <a:ext uri="{FF2B5EF4-FFF2-40B4-BE49-F238E27FC236}">
                <a16:creationId xmlns:a16="http://schemas.microsoft.com/office/drawing/2014/main" id="{896A3AF0-A435-3150-2E34-C22AD5E1B022}"/>
              </a:ext>
            </a:extLst>
          </p:cNvPr>
          <p:cNvPicPr>
            <a:picLocks noChangeAspect="1"/>
          </p:cNvPicPr>
          <p:nvPr/>
        </p:nvPicPr>
        <p:blipFill>
          <a:blip r:embed="rId6"/>
          <a:stretch>
            <a:fillRect/>
          </a:stretch>
        </p:blipFill>
        <p:spPr>
          <a:xfrm>
            <a:off x="5966568" y="4460812"/>
            <a:ext cx="6204672" cy="1699496"/>
          </a:xfrm>
          <a:prstGeom prst="rect">
            <a:avLst/>
          </a:prstGeom>
        </p:spPr>
      </p:pic>
    </p:spTree>
    <p:extLst>
      <p:ext uri="{BB962C8B-B14F-4D97-AF65-F5344CB8AC3E}">
        <p14:creationId xmlns:p14="http://schemas.microsoft.com/office/powerpoint/2010/main" val="419514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B46AC3-A857-166C-44DF-1C7AFCBA35D0}"/>
              </a:ext>
            </a:extLst>
          </p:cNvPr>
          <p:cNvSpPr>
            <a:spLocks noGrp="1"/>
          </p:cNvSpPr>
          <p:nvPr>
            <p:ph type="sldNum" sz="quarter" idx="12"/>
          </p:nvPr>
        </p:nvSpPr>
        <p:spPr/>
        <p:txBody>
          <a:bodyPr/>
          <a:lstStyle/>
          <a:p>
            <a:fld id="{D35A8E84-BE06-44FF-A094-CC880EEC59D4}" type="slidenum">
              <a:rPr lang="zh-CN" altLang="en-US" smtClean="0"/>
              <a:t>6</a:t>
            </a:fld>
            <a:endParaRPr lang="zh-CN" alt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9F62AF2-1E64-3606-82A4-0307502D94F6}"/>
                  </a:ext>
                </a:extLst>
              </p:cNvPr>
              <p:cNvSpPr txBox="1"/>
              <p:nvPr/>
            </p:nvSpPr>
            <p:spPr>
              <a:xfrm>
                <a:off x="3534033" y="2690913"/>
                <a:ext cx="5630521" cy="738087"/>
              </a:xfrm>
              <a:prstGeom prst="rect">
                <a:avLst/>
              </a:prstGeom>
              <a:noFill/>
            </p:spPr>
            <p:txBody>
              <a:bodyPr wrap="squar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Pure leptonic </a:t>
                </a:r>
                <a14:m>
                  <m:oMath xmlns:m="http://schemas.openxmlformats.org/officeDocument/2006/math">
                    <m:sSubSup>
                      <m:sSubSupPr>
                        <m:ctrlPr>
                          <a:rPr lang="en-US" altLang="zh-CN" sz="3600" b="1" i="1">
                            <a:solidFill>
                              <a:srgbClr val="FF0000"/>
                            </a:solidFill>
                            <a:latin typeface="Cambria Math" panose="02040503050406030204" pitchFamily="18" charset="0"/>
                            <a:cs typeface="Times New Roman" panose="02020603050405020304" pitchFamily="18" charset="0"/>
                          </a:rPr>
                        </m:ctrlPr>
                      </m:sSubSupPr>
                      <m:e>
                        <m:r>
                          <a:rPr lang="en-US" altLang="zh-CN" sz="3600" b="1" i="1">
                            <a:solidFill>
                              <a:srgbClr val="FF0000"/>
                            </a:solidFill>
                            <a:latin typeface="Cambria Math" panose="02040503050406030204" pitchFamily="18" charset="0"/>
                            <a:cs typeface="Times New Roman" panose="02020603050405020304" pitchFamily="18" charset="0"/>
                          </a:rPr>
                          <m:t>𝑫</m:t>
                        </m:r>
                      </m:e>
                      <m:sub>
                        <m:r>
                          <a:rPr lang="en-US" altLang="zh-CN" sz="3600" b="1" i="1">
                            <a:solidFill>
                              <a:srgbClr val="FF0000"/>
                            </a:solidFill>
                            <a:latin typeface="Cambria Math" panose="02040503050406030204" pitchFamily="18" charset="0"/>
                            <a:cs typeface="Times New Roman" panose="02020603050405020304" pitchFamily="18" charset="0"/>
                          </a:rPr>
                          <m:t>(</m:t>
                        </m:r>
                        <m:r>
                          <a:rPr lang="en-US" altLang="zh-CN" sz="3600" b="1" i="1">
                            <a:solidFill>
                              <a:srgbClr val="FF0000"/>
                            </a:solidFill>
                            <a:latin typeface="Cambria Math" panose="02040503050406030204" pitchFamily="18" charset="0"/>
                            <a:cs typeface="Times New Roman" panose="02020603050405020304" pitchFamily="18" charset="0"/>
                          </a:rPr>
                          <m:t>𝒔</m:t>
                        </m:r>
                        <m:r>
                          <a:rPr lang="en-US" altLang="zh-CN" sz="3600" b="1" i="1">
                            <a:solidFill>
                              <a:srgbClr val="FF0000"/>
                            </a:solidFill>
                            <a:latin typeface="Cambria Math" panose="02040503050406030204" pitchFamily="18" charset="0"/>
                            <a:cs typeface="Times New Roman" panose="02020603050405020304" pitchFamily="18" charset="0"/>
                          </a:rPr>
                          <m:t>)</m:t>
                        </m:r>
                      </m:sub>
                      <m:sup>
                        <m:r>
                          <a:rPr lang="en-US" altLang="zh-CN" sz="3600" b="1" i="1">
                            <a:solidFill>
                              <a:srgbClr val="FF0000"/>
                            </a:solidFill>
                            <a:latin typeface="Cambria Math" panose="02040503050406030204" pitchFamily="18" charset="0"/>
                            <a:cs typeface="Times New Roman" panose="02020603050405020304" pitchFamily="18" charset="0"/>
                          </a:rPr>
                          <m:t>+</m:t>
                        </m:r>
                      </m:sup>
                    </m:sSubSup>
                  </m:oMath>
                </a14:m>
                <a:r>
                  <a:rPr lang="en-US" altLang="zh-CN" sz="3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decays</a:t>
                </a:r>
                <a:endParaRPr lang="zh-CN" altLang="en-US" sz="3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D9F62AF2-1E64-3606-82A4-0307502D94F6}"/>
                  </a:ext>
                </a:extLst>
              </p:cNvPr>
              <p:cNvSpPr txBox="1">
                <a:spLocks noRot="1" noChangeAspect="1" noMove="1" noResize="1" noEditPoints="1" noAdjustHandles="1" noChangeArrowheads="1" noChangeShapeType="1" noTextEdit="1"/>
              </p:cNvSpPr>
              <p:nvPr/>
            </p:nvSpPr>
            <p:spPr>
              <a:xfrm>
                <a:off x="3534033" y="2690913"/>
                <a:ext cx="5630521" cy="738087"/>
              </a:xfrm>
              <a:prstGeom prst="rect">
                <a:avLst/>
              </a:prstGeom>
              <a:blipFill>
                <a:blip r:embed="rId2"/>
                <a:stretch>
                  <a:fillRect l="-3378" t="-11667" b="-1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56225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B9D7CC9-8C16-89E2-9B1F-E8DD723B48C3}"/>
              </a:ext>
            </a:extLst>
          </p:cNvPr>
          <p:cNvSpPr>
            <a:spLocks noGrp="1"/>
          </p:cNvSpPr>
          <p:nvPr>
            <p:ph type="sldNum" sz="quarter" idx="12"/>
          </p:nvPr>
        </p:nvSpPr>
        <p:spPr/>
        <p:txBody>
          <a:bodyPr/>
          <a:lstStyle/>
          <a:p>
            <a:fld id="{EE9F59AE-630A-460B-A6BC-38F7F70D14DE}" type="slidenum">
              <a:rPr lang="zh-CN" altLang="en-US" smtClean="0"/>
              <a:t>7</a:t>
            </a:fld>
            <a:endParaRPr lang="zh-CN" altLang="en-US"/>
          </a:p>
        </p:txBody>
      </p:sp>
      <mc:AlternateContent xmlns:mc="http://schemas.openxmlformats.org/markup-compatibility/2006">
        <mc:Choice xmlns:a14="http://schemas.microsoft.com/office/drawing/2010/main" Requires="a14">
          <p:graphicFrame>
            <p:nvGraphicFramePr>
              <p:cNvPr id="3" name="表格 3">
                <a:extLst>
                  <a:ext uri="{FF2B5EF4-FFF2-40B4-BE49-F238E27FC236}">
                    <a16:creationId xmlns:a16="http://schemas.microsoft.com/office/drawing/2014/main" id="{178B7542-2EBB-F381-C121-B264AEF5EAF9}"/>
                  </a:ext>
                </a:extLst>
              </p:cNvPr>
              <p:cNvGraphicFramePr>
                <a:graphicFrameLocks noGrp="1"/>
              </p:cNvGraphicFramePr>
              <p:nvPr>
                <p:extLst>
                  <p:ext uri="{D42A27DB-BD31-4B8C-83A1-F6EECF244321}">
                    <p14:modId xmlns:p14="http://schemas.microsoft.com/office/powerpoint/2010/main" val="1828187202"/>
                  </p:ext>
                </p:extLst>
              </p:nvPr>
            </p:nvGraphicFramePr>
            <p:xfrm>
              <a:off x="213063" y="937901"/>
              <a:ext cx="11779020" cy="3949443"/>
            </p:xfrm>
            <a:graphic>
              <a:graphicData uri="http://schemas.openxmlformats.org/drawingml/2006/table">
                <a:tbl>
                  <a:tblPr firstRow="1" bandRow="1">
                    <a:tableStyleId>{5C22544A-7EE6-4342-B048-85BDC9FD1C3A}</a:tableStyleId>
                  </a:tblPr>
                  <a:tblGrid>
                    <a:gridCol w="1293268">
                      <a:extLst>
                        <a:ext uri="{9D8B030D-6E8A-4147-A177-3AD203B41FA5}">
                          <a16:colId xmlns:a16="http://schemas.microsoft.com/office/drawing/2014/main" val="1309770094"/>
                        </a:ext>
                      </a:extLst>
                    </a:gridCol>
                    <a:gridCol w="1325732">
                      <a:extLst>
                        <a:ext uri="{9D8B030D-6E8A-4147-A177-3AD203B41FA5}">
                          <a16:colId xmlns:a16="http://schemas.microsoft.com/office/drawing/2014/main" val="3992538812"/>
                        </a:ext>
                      </a:extLst>
                    </a:gridCol>
                    <a:gridCol w="2326605">
                      <a:extLst>
                        <a:ext uri="{9D8B030D-6E8A-4147-A177-3AD203B41FA5}">
                          <a16:colId xmlns:a16="http://schemas.microsoft.com/office/drawing/2014/main" val="3519429097"/>
                        </a:ext>
                      </a:extLst>
                    </a:gridCol>
                    <a:gridCol w="2156532">
                      <a:extLst>
                        <a:ext uri="{9D8B030D-6E8A-4147-A177-3AD203B41FA5}">
                          <a16:colId xmlns:a16="http://schemas.microsoft.com/office/drawing/2014/main" val="3815330231"/>
                        </a:ext>
                      </a:extLst>
                    </a:gridCol>
                    <a:gridCol w="2908384">
                      <a:extLst>
                        <a:ext uri="{9D8B030D-6E8A-4147-A177-3AD203B41FA5}">
                          <a16:colId xmlns:a16="http://schemas.microsoft.com/office/drawing/2014/main" val="2539128546"/>
                        </a:ext>
                      </a:extLst>
                    </a:gridCol>
                    <a:gridCol w="1768499">
                      <a:extLst>
                        <a:ext uri="{9D8B030D-6E8A-4147-A177-3AD203B41FA5}">
                          <a16:colId xmlns:a16="http://schemas.microsoft.com/office/drawing/2014/main" val="664863507"/>
                        </a:ext>
                      </a:extLst>
                    </a:gridCol>
                  </a:tblGrid>
                  <a:tr h="564641">
                    <a:tc>
                      <a:txBody>
                        <a:bodyPr/>
                        <a:lstStyle/>
                        <a:p>
                          <a:pPr>
                            <a:lnSpc>
                              <a:spcPct val="100000"/>
                            </a:lnSpc>
                          </a:pPr>
                          <a:r>
                            <a:rPr lang="en-US" altLang="zh-CN" sz="1900" b="1" dirty="0" err="1">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Colla</a:t>
                          </a: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00000"/>
                            </a:lnSpc>
                          </a:pP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Type</a:t>
                          </a:r>
                          <a:endParaRPr lang="zh-CN" altLang="en-US"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14:m>
                            <m:oMathPara xmlns:m="http://schemas.openxmlformats.org/officeDocument/2006/math">
                              <m:oMathParaPr>
                                <m:jc m:val="centerGroup"/>
                              </m:oMathParaPr>
                              <m:oMath xmlns:m="http://schemas.openxmlformats.org/officeDocument/2006/math">
                                <m:rad>
                                  <m:radPr>
                                    <m:degHide m:val="on"/>
                                    <m:ctrlPr>
                                      <a:rPr lang="en-US" altLang="zh-CN" sz="1900" b="1" i="1" smtClean="0">
                                        <a:solidFill>
                                          <a:srgbClr val="000000"/>
                                        </a:solidFill>
                                        <a:latin typeface="Cambria Math" panose="02040503050406030204" pitchFamily="18" charset="0"/>
                                      </a:rPr>
                                    </m:ctrlPr>
                                  </m:radPr>
                                  <m:deg/>
                                  <m:e>
                                    <m:r>
                                      <a:rPr lang="en-US" altLang="zh-CN" sz="1900" b="1" smtClean="0">
                                        <a:solidFill>
                                          <a:srgbClr val="000000"/>
                                        </a:solidFill>
                                        <a:latin typeface="Cambria Math" panose="02040503050406030204" pitchFamily="18" charset="0"/>
                                      </a:rPr>
                                      <m:t>𝒔</m:t>
                                    </m:r>
                                  </m:e>
                                </m:rad>
                              </m:oMath>
                            </m:oMathPara>
                          </a14:m>
                          <a:endParaRPr lang="zh-CN" altLang="en-US" sz="1900" b="0" dirty="0">
                            <a:solidFill>
                              <a:schemeClr val="tx1"/>
                            </a:solidFill>
                            <a:latin typeface="Microsoft YaHei" panose="020B0503020204020204" pitchFamily="34" charset="-122"/>
                            <a:ea typeface="Microsoft YaHei" panose="020B0503020204020204" pitchFamily="34" charset="-122"/>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altLang="zh-CN" sz="19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Luminosity</a:t>
                          </a:r>
                          <a:endParaRPr lang="zh-CN" altLang="en-US" sz="1900" b="0" dirty="0">
                            <a:solidFill>
                              <a:srgbClr val="000000"/>
                            </a:solidFill>
                            <a:latin typeface="Microsoft YaHei" panose="020B0503020204020204" pitchFamily="34" charset="-122"/>
                            <a:ea typeface="Microsoft YaHei" panose="020B0503020204020204" pitchFamily="34" charset="-122"/>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No. </a:t>
                          </a:r>
                          <a:r>
                            <a:rPr lang="en-US" altLang="zh-CN"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of </a:t>
                          </a:r>
                          <a14:m>
                            <m:oMath xmlns:m="http://schemas.openxmlformats.org/officeDocument/2006/math">
                              <m:sSubSup>
                                <m:sSubSupPr>
                                  <m:ctrlPr>
                                    <a:rPr lang="en-US" altLang="zh-CN" sz="1900" b="1" i="1" smtClean="0">
                                      <a:solidFill>
                                        <a:srgbClr val="000000"/>
                                      </a:solidFill>
                                      <a:latin typeface="Cambria Math" panose="02040503050406030204" pitchFamily="18" charset="0"/>
                                      <a:cs typeface="Times New Roman" panose="02020603050405020304" pitchFamily="18" charset="0"/>
                                    </a:rPr>
                                  </m:ctrlPr>
                                </m:sSubSupPr>
                                <m:e>
                                  <m:r>
                                    <a:rPr lang="en-US" altLang="zh-CN" sz="1900" b="1" i="1">
                                      <a:solidFill>
                                        <a:srgbClr val="000000"/>
                                      </a:solidFill>
                                      <a:latin typeface="Cambria Math" panose="02040503050406030204" pitchFamily="18" charset="0"/>
                                      <a:cs typeface="Times New Roman" panose="02020603050405020304" pitchFamily="18" charset="0"/>
                                    </a:rPr>
                                    <m:t>𝑫</m:t>
                                  </m:r>
                                </m:e>
                                <m:sub>
                                  <m:r>
                                    <a:rPr lang="en-US" altLang="zh-CN" sz="1900" b="1" i="1">
                                      <a:solidFill>
                                        <a:srgbClr val="000000"/>
                                      </a:solidFill>
                                      <a:latin typeface="Cambria Math" panose="02040503050406030204" pitchFamily="18" charset="0"/>
                                      <a:cs typeface="Times New Roman" panose="02020603050405020304" pitchFamily="18" charset="0"/>
                                    </a:rPr>
                                    <m:t>𝒔</m:t>
                                  </m:r>
                                </m:sub>
                                <m:sup>
                                  <m:r>
                                    <a:rPr lang="en-US" altLang="zh-CN" sz="1900" b="1" i="1" smtClean="0">
                                      <a:solidFill>
                                        <a:srgbClr val="000000"/>
                                      </a:solidFill>
                                      <a:latin typeface="Cambria Math" panose="02040503050406030204" pitchFamily="18" charset="0"/>
                                      <a:cs typeface="Times New Roman" panose="02020603050405020304" pitchFamily="18" charset="0"/>
                                    </a:rPr>
                                    <m:t>+</m:t>
                                  </m:r>
                                </m:sup>
                              </m:sSubSup>
                            </m:oMath>
                          </a14:m>
                          <a:r>
                            <a:rPr lang="en-US" altLang="zh-CN"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events </a:t>
                          </a:r>
                          <a:endParaRPr lang="zh-CN" altLang="en-US"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Efficiency</a:t>
                          </a:r>
                          <a:endParaRPr lang="zh-CN" altLang="en-US"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569160344"/>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CLEO</a:t>
                          </a:r>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nSpc>
                              <a:spcPct val="100000"/>
                            </a:lnSpc>
                          </a:pPr>
                          <a14:m>
                            <m:oMathPara xmlns:m="http://schemas.openxmlformats.org/officeDocument/2006/math">
                              <m:oMathParaPr>
                                <m:jc m:val="centerGroup"/>
                              </m:oMathParaPr>
                              <m:oMath xmlns:m="http://schemas.openxmlformats.org/officeDocument/2006/math">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𝒆</m:t>
                                    </m:r>
                                  </m:e>
                                  <m:sup>
                                    <m:r>
                                      <a:rPr kumimoji="1" lang="en-US" altLang="zh-CN" sz="1900" b="1" i="1" smtClean="0">
                                        <a:solidFill>
                                          <a:schemeClr val="tx1"/>
                                        </a:solidFill>
                                        <a:latin typeface="Cambria Math" panose="02040503050406030204" pitchFamily="18" charset="0"/>
                                      </a:rPr>
                                      <m:t>+</m:t>
                                    </m:r>
                                  </m:sup>
                                </m:sSup>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𝒆</m:t>
                                    </m:r>
                                  </m:e>
                                  <m:sup>
                                    <m:r>
                                      <a:rPr kumimoji="1" lang="en-US" altLang="zh-CN" sz="1900" b="1" i="1" smtClean="0">
                                        <a:solidFill>
                                          <a:schemeClr val="tx1"/>
                                        </a:solidFill>
                                        <a:latin typeface="Cambria Math" panose="02040503050406030204" pitchFamily="18" charset="0"/>
                                      </a:rPr>
                                      <m:t>−</m:t>
                                    </m:r>
                                  </m:sup>
                                </m:sSup>
                              </m:oMath>
                            </m:oMathPara>
                          </a14:m>
                          <a:endParaRPr lang="zh-CN" altLang="en-US" sz="19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900" b="1" i="1" smtClean="0">
                                  <a:solidFill>
                                    <a:schemeClr val="tx1"/>
                                  </a:solidFill>
                                  <a:latin typeface="Cambria Math" panose="02040503050406030204" pitchFamily="18" charset="0"/>
                                </a:rPr>
                                <m:t>𝟒</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𝟏𝟕</m:t>
                              </m:r>
                            </m:oMath>
                          </a14:m>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 GeV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14:m>
                            <m:oMathPara xmlns:m="http://schemas.openxmlformats.org/officeDocument/2006/math">
                              <m:oMathParaPr>
                                <m:jc m:val="centerGroup"/>
                              </m:oMathParaPr>
                              <m:oMath xmlns:m="http://schemas.openxmlformats.org/officeDocument/2006/math">
                                <m:r>
                                  <a:rPr kumimoji="1" lang="en-US" altLang="zh-CN" sz="1900" b="1" i="0" smtClean="0">
                                    <a:solidFill>
                                      <a:schemeClr val="tx1"/>
                                    </a:solidFill>
                                    <a:latin typeface="Cambria Math" panose="02040503050406030204" pitchFamily="18" charset="0"/>
                                  </a:rPr>
                                  <m:t>𝟎</m:t>
                                </m:r>
                                <m:r>
                                  <a:rPr kumimoji="1" lang="en-US" altLang="zh-CN" sz="1900" b="1" i="0"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𝟔</m:t>
                                </m:r>
                                <m:r>
                                  <a:rPr kumimoji="1" lang="en-US" altLang="zh-CN" sz="1900" b="1" i="1" smtClean="0">
                                    <a:solidFill>
                                      <a:schemeClr val="tx1"/>
                                    </a:solidFill>
                                    <a:latin typeface="Cambria Math" panose="02040503050406030204" pitchFamily="18" charset="0"/>
                                  </a:rPr>
                                  <m:t> </m:t>
                                </m:r>
                                <m:sSup>
                                  <m:sSupPr>
                                    <m:ctrlPr>
                                      <a:rPr kumimoji="1" lang="en-US" altLang="zh-CN" sz="1900" b="1" i="1" smtClean="0">
                                        <a:solidFill>
                                          <a:schemeClr val="tx1"/>
                                        </a:solidFill>
                                        <a:latin typeface="Cambria Math" panose="02040503050406030204" pitchFamily="18" charset="0"/>
                                      </a:rPr>
                                    </m:ctrlPr>
                                  </m:sSupPr>
                                  <m:e>
                                    <m:r>
                                      <a:rPr kumimoji="1" lang="en-US" altLang="zh-CN" sz="1900" b="1" i="0" smtClean="0">
                                        <a:solidFill>
                                          <a:schemeClr val="tx1"/>
                                        </a:solidFill>
                                        <a:latin typeface="Cambria Math" panose="02040503050406030204" pitchFamily="18" charset="0"/>
                                      </a:rPr>
                                      <m:t>𝐟𝐛</m:t>
                                    </m:r>
                                  </m:e>
                                  <m:sup>
                                    <m:r>
                                      <a:rPr kumimoji="1" lang="en-US" altLang="zh-CN" sz="1900" b="1" i="0" smtClean="0">
                                        <a:solidFill>
                                          <a:schemeClr val="tx1"/>
                                        </a:solidFill>
                                        <a:latin typeface="Cambria Math" panose="02040503050406030204" pitchFamily="18" charset="0"/>
                                      </a:rPr>
                                      <m:t>−</m:t>
                                    </m:r>
                                    <m:r>
                                      <a:rPr kumimoji="1" lang="en-US" altLang="zh-CN" sz="1900" b="1" i="0" smtClean="0">
                                        <a:solidFill>
                                          <a:schemeClr val="tx1"/>
                                        </a:solidFill>
                                        <a:latin typeface="Cambria Math" panose="02040503050406030204" pitchFamily="18" charset="0"/>
                                      </a:rPr>
                                      <m:t>𝟏</m:t>
                                    </m:r>
                                  </m:sup>
                                </m:sSup>
                              </m:oMath>
                            </m:oMathPara>
                          </a14:m>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0" smtClean="0">
                                    <a:solidFill>
                                      <a:schemeClr val="tx1"/>
                                    </a:solidFill>
                                    <a:latin typeface="Cambria Math" panose="02040503050406030204" pitchFamily="18" charset="0"/>
                                  </a:rPr>
                                  <m:t>𝟎</m:t>
                                </m:r>
                                <m:r>
                                  <a:rPr kumimoji="1" lang="en-US" altLang="zh-CN" sz="1900" b="1" i="0"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𝟔</m:t>
                                </m:r>
                                <m:r>
                                  <a:rPr kumimoji="1" lang="en-US" altLang="zh-CN" sz="1900" b="1" i="1" smtClean="0">
                                    <a:solidFill>
                                      <a:schemeClr val="tx1"/>
                                    </a:solidFill>
                                    <a:latin typeface="Cambria Math" panose="02040503050406030204" pitchFamily="18" charset="0"/>
                                  </a:rPr>
                                  <m:t>×</m:t>
                                </m:r>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𝟏𝟎</m:t>
                                    </m:r>
                                  </m:e>
                                  <m:sup>
                                    <m:r>
                                      <a:rPr kumimoji="1" lang="en-US" altLang="zh-CN" sz="1900" b="1" i="1" smtClean="0">
                                        <a:solidFill>
                                          <a:schemeClr val="tx1"/>
                                        </a:solidFill>
                                        <a:latin typeface="Cambria Math" panose="02040503050406030204" pitchFamily="18" charset="0"/>
                                      </a:rPr>
                                      <m:t>𝟔</m:t>
                                    </m:r>
                                  </m:sup>
                                </m:sSup>
                              </m:oMath>
                            </m:oMathPara>
                          </a14:m>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rgbClr val="000000"/>
                                    </a:solidFill>
                                    <a:latin typeface="Cambria Math" panose="02040503050406030204" pitchFamily="18" charset="0"/>
                                  </a:rPr>
                                  <m:t>~</m:t>
                                </m:r>
                                <m:r>
                                  <a:rPr kumimoji="1" lang="en-US" altLang="zh-CN" sz="1900" b="1" i="1" smtClean="0">
                                    <a:solidFill>
                                      <a:srgbClr val="000000"/>
                                    </a:solidFill>
                                    <a:latin typeface="Cambria Math" panose="02040503050406030204" pitchFamily="18" charset="0"/>
                                  </a:rPr>
                                  <m:t>𝟏𝟎</m:t>
                                </m:r>
                                <m:r>
                                  <a:rPr kumimoji="1" lang="en-US" altLang="zh-CN" sz="1900" b="1" i="1" smtClean="0">
                                    <a:solidFill>
                                      <a:srgbClr val="000000"/>
                                    </a:solidFill>
                                    <a:latin typeface="Cambria Math" panose="02040503050406030204" pitchFamily="18" charset="0"/>
                                  </a:rPr>
                                  <m:t>−</m:t>
                                </m:r>
                                <m:r>
                                  <a:rPr kumimoji="1" lang="en-US" altLang="zh-CN" sz="1900" b="1" i="1" smtClean="0">
                                    <a:solidFill>
                                      <a:srgbClr val="000000"/>
                                    </a:solidFill>
                                    <a:latin typeface="Cambria Math" panose="02040503050406030204" pitchFamily="18" charset="0"/>
                                    <a:ea typeface="Cambria Math" panose="02040503050406030204" pitchFamily="18" charset="0"/>
                                  </a:rPr>
                                  <m:t>𝟑𝟎</m:t>
                                </m:r>
                                <m:r>
                                  <a:rPr kumimoji="1" lang="en-US" altLang="zh-CN" sz="1900" b="1" i="1" smtClean="0">
                                    <a:solidFill>
                                      <a:srgbClr val="000000"/>
                                    </a:solidFill>
                                    <a:latin typeface="Cambria Math" panose="02040503050406030204" pitchFamily="18" charset="0"/>
                                    <a:ea typeface="Cambria Math" panose="02040503050406030204" pitchFamily="18" charset="0"/>
                                  </a:rPr>
                                  <m:t> %</m:t>
                                </m:r>
                              </m:oMath>
                            </m:oMathPara>
                          </a14:m>
                          <a:endParaRPr lang="en-US" altLang="zh-CN"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2069451"/>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BESIII</a:t>
                          </a:r>
                          <a:endParaRPr lang="zh-CN" altLang="en-US"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900" b="1" i="1" smtClean="0">
                                  <a:solidFill>
                                    <a:srgbClr val="000000"/>
                                  </a:solidFill>
                                  <a:latin typeface="Cambria Math" panose="02040503050406030204" pitchFamily="18" charset="0"/>
                                </a:rPr>
                                <m:t>𝟒</m:t>
                              </m:r>
                              <m:r>
                                <a:rPr kumimoji="1" lang="en-US" altLang="zh-CN" sz="1900" b="1" i="1" smtClean="0">
                                  <a:solidFill>
                                    <a:srgbClr val="000000"/>
                                  </a:solidFill>
                                  <a:latin typeface="Cambria Math" panose="02040503050406030204" pitchFamily="18" charset="0"/>
                                </a:rPr>
                                <m:t>.</m:t>
                              </m:r>
                              <m:r>
                                <a:rPr kumimoji="1" lang="en-US" altLang="zh-CN" sz="1900" b="1" i="1" smtClean="0">
                                  <a:solidFill>
                                    <a:srgbClr val="000000"/>
                                  </a:solidFill>
                                  <a:latin typeface="Cambria Math" panose="02040503050406030204" pitchFamily="18" charset="0"/>
                                </a:rPr>
                                <m:t>𝟏𝟖</m:t>
                              </m:r>
                              <m:r>
                                <a:rPr kumimoji="1" lang="en-US" altLang="zh-CN" sz="1900" b="1" i="1" smtClean="0">
                                  <a:solidFill>
                                    <a:srgbClr val="000000"/>
                                  </a:solidFill>
                                  <a:latin typeface="Cambria Math" panose="02040503050406030204" pitchFamily="18" charset="0"/>
                                </a:rPr>
                                <m:t>−</m:t>
                              </m:r>
                              <m:r>
                                <a:rPr kumimoji="1" lang="en-US" altLang="zh-CN" sz="1900" b="1" i="1" smtClean="0">
                                  <a:solidFill>
                                    <a:srgbClr val="000000"/>
                                  </a:solidFill>
                                  <a:latin typeface="Cambria Math" panose="02040503050406030204" pitchFamily="18" charset="0"/>
                                  <a:ea typeface="Cambria Math" panose="02040503050406030204" pitchFamily="18" charset="0"/>
                                </a:rPr>
                                <m:t>𝟒</m:t>
                              </m:r>
                              <m:r>
                                <a:rPr kumimoji="1" lang="en-US" altLang="zh-CN" sz="1900" b="1" i="1" smtClean="0">
                                  <a:solidFill>
                                    <a:srgbClr val="000000"/>
                                  </a:solidFill>
                                  <a:latin typeface="Cambria Math" panose="02040503050406030204" pitchFamily="18" charset="0"/>
                                  <a:ea typeface="Cambria Math" panose="02040503050406030204" pitchFamily="18" charset="0"/>
                                </a:rPr>
                                <m:t>.</m:t>
                              </m:r>
                              <m:r>
                                <a:rPr kumimoji="1" lang="en-US" altLang="zh-CN" sz="1900" b="1" i="1" smtClean="0">
                                  <a:solidFill>
                                    <a:srgbClr val="000000"/>
                                  </a:solidFill>
                                  <a:latin typeface="Cambria Math" panose="02040503050406030204" pitchFamily="18" charset="0"/>
                                  <a:ea typeface="Cambria Math" panose="02040503050406030204" pitchFamily="18" charset="0"/>
                                </a:rPr>
                                <m:t>𝟐𝟑</m:t>
                              </m:r>
                            </m:oMath>
                          </a14:m>
                          <a:r>
                            <a:rPr lang="zh-CN" altLang="en-US"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GeV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14:m>
                            <m:oMathPara xmlns:m="http://schemas.openxmlformats.org/officeDocument/2006/math">
                              <m:oMathParaPr>
                                <m:jc m:val="centerGroup"/>
                              </m:oMathParaPr>
                              <m:oMath xmlns:m="http://schemas.openxmlformats.org/officeDocument/2006/math">
                                <m:r>
                                  <a:rPr kumimoji="1" lang="en-US" altLang="zh-CN" sz="1900" b="1" i="1" smtClean="0">
                                    <a:solidFill>
                                      <a:srgbClr val="000000"/>
                                    </a:solidFill>
                                    <a:latin typeface="Cambria Math" panose="02040503050406030204" pitchFamily="18" charset="0"/>
                                  </a:rPr>
                                  <m:t>𝟔</m:t>
                                </m:r>
                                <m:r>
                                  <a:rPr kumimoji="1" lang="en-US" altLang="zh-CN" sz="1900" b="1" i="1" smtClean="0">
                                    <a:solidFill>
                                      <a:srgbClr val="000000"/>
                                    </a:solidFill>
                                    <a:latin typeface="Cambria Math" panose="02040503050406030204" pitchFamily="18" charset="0"/>
                                  </a:rPr>
                                  <m:t>(</m:t>
                                </m:r>
                                <m:r>
                                  <a:rPr kumimoji="1" lang="en-US" altLang="zh-CN" sz="1900" b="1" i="1" smtClean="0">
                                    <a:solidFill>
                                      <a:srgbClr val="0432FF"/>
                                    </a:solidFill>
                                    <a:latin typeface="Cambria Math" panose="02040503050406030204" pitchFamily="18" charset="0"/>
                                  </a:rPr>
                                  <m:t>𝟗</m:t>
                                </m:r>
                                <m:r>
                                  <a:rPr kumimoji="1" lang="en-US" altLang="zh-CN" sz="1900" b="1" i="1" smtClean="0">
                                    <a:solidFill>
                                      <a:srgbClr val="000000"/>
                                    </a:solidFill>
                                    <a:latin typeface="Cambria Math" panose="02040503050406030204" pitchFamily="18" charset="0"/>
                                  </a:rPr>
                                  <m:t>) </m:t>
                                </m:r>
                                <m:sSup>
                                  <m:sSupPr>
                                    <m:ctrlPr>
                                      <a:rPr kumimoji="1" lang="en-US" altLang="zh-CN" sz="1900" b="1" i="1" smtClean="0">
                                        <a:solidFill>
                                          <a:srgbClr val="000000"/>
                                        </a:solidFill>
                                        <a:latin typeface="Cambria Math" panose="02040503050406030204" pitchFamily="18" charset="0"/>
                                      </a:rPr>
                                    </m:ctrlPr>
                                  </m:sSupPr>
                                  <m:e>
                                    <m:r>
                                      <a:rPr kumimoji="1" lang="en-US" altLang="zh-CN" sz="1900" b="1" i="0" smtClean="0">
                                        <a:solidFill>
                                          <a:srgbClr val="000000"/>
                                        </a:solidFill>
                                        <a:latin typeface="Cambria Math" panose="02040503050406030204" pitchFamily="18" charset="0"/>
                                      </a:rPr>
                                      <m:t>𝐟𝐛</m:t>
                                    </m:r>
                                  </m:e>
                                  <m:sup>
                                    <m:r>
                                      <a:rPr kumimoji="1" lang="en-US" altLang="zh-CN" sz="1900" b="1" i="0" smtClean="0">
                                        <a:solidFill>
                                          <a:srgbClr val="000000"/>
                                        </a:solidFill>
                                        <a:latin typeface="Cambria Math" panose="02040503050406030204" pitchFamily="18" charset="0"/>
                                      </a:rPr>
                                      <m:t>−</m:t>
                                    </m:r>
                                    <m:r>
                                      <a:rPr kumimoji="1" lang="en-US" altLang="zh-CN" sz="1900" b="1" i="0" smtClean="0">
                                        <a:solidFill>
                                          <a:srgbClr val="000000"/>
                                        </a:solidFill>
                                        <a:latin typeface="Cambria Math" panose="02040503050406030204" pitchFamily="18" charset="0"/>
                                      </a:rPr>
                                      <m:t>𝟏</m:t>
                                    </m:r>
                                  </m:sup>
                                </m:sSup>
                              </m:oMath>
                            </m:oMathPara>
                          </a14:m>
                          <a:endParaRPr lang="zh-CN" altLang="en-US"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rgbClr val="000000"/>
                                    </a:solidFill>
                                    <a:latin typeface="Cambria Math" panose="02040503050406030204" pitchFamily="18" charset="0"/>
                                  </a:rPr>
                                  <m:t>𝟔</m:t>
                                </m:r>
                                <m:r>
                                  <a:rPr kumimoji="1" lang="en-US" altLang="zh-CN" sz="1900" b="1" i="1" smtClean="0">
                                    <a:solidFill>
                                      <a:srgbClr val="000000"/>
                                    </a:solidFill>
                                    <a:latin typeface="Cambria Math" panose="02040503050406030204" pitchFamily="18" charset="0"/>
                                  </a:rPr>
                                  <m:t>(</m:t>
                                </m:r>
                                <m:r>
                                  <a:rPr kumimoji="1" lang="en-US" altLang="zh-CN" sz="1900" b="1" i="1" smtClean="0">
                                    <a:solidFill>
                                      <a:srgbClr val="0432FF"/>
                                    </a:solidFill>
                                    <a:latin typeface="Cambria Math" panose="02040503050406030204" pitchFamily="18" charset="0"/>
                                  </a:rPr>
                                  <m:t>𝟗</m:t>
                                </m:r>
                                <m:r>
                                  <a:rPr kumimoji="1" lang="en-US" altLang="zh-CN" sz="1900" b="1" i="1" smtClean="0">
                                    <a:solidFill>
                                      <a:srgbClr val="000000"/>
                                    </a:solidFill>
                                    <a:latin typeface="Cambria Math" panose="02040503050406030204" pitchFamily="18" charset="0"/>
                                  </a:rPr>
                                  <m:t>)×</m:t>
                                </m:r>
                                <m:sSup>
                                  <m:sSupPr>
                                    <m:ctrlPr>
                                      <a:rPr kumimoji="1" lang="en-US" altLang="zh-CN" sz="1900" b="1" i="1" smtClean="0">
                                        <a:solidFill>
                                          <a:srgbClr val="000000"/>
                                        </a:solidFill>
                                        <a:latin typeface="Cambria Math" panose="02040503050406030204" pitchFamily="18" charset="0"/>
                                      </a:rPr>
                                    </m:ctrlPr>
                                  </m:sSupPr>
                                  <m:e>
                                    <m:r>
                                      <a:rPr kumimoji="1" lang="en-US" altLang="zh-CN" sz="1900" b="1" i="1" smtClean="0">
                                        <a:solidFill>
                                          <a:srgbClr val="000000"/>
                                        </a:solidFill>
                                        <a:latin typeface="Cambria Math" panose="02040503050406030204" pitchFamily="18" charset="0"/>
                                      </a:rPr>
                                      <m:t>𝟏𝟎</m:t>
                                    </m:r>
                                  </m:e>
                                  <m:sup>
                                    <m:r>
                                      <a:rPr kumimoji="1" lang="en-US" altLang="zh-CN" sz="1900" b="1" i="1" smtClean="0">
                                        <a:solidFill>
                                          <a:srgbClr val="000000"/>
                                        </a:solidFill>
                                        <a:latin typeface="Cambria Math" panose="02040503050406030204" pitchFamily="18" charset="0"/>
                                      </a:rPr>
                                      <m:t>𝟔</m:t>
                                    </m:r>
                                  </m:sup>
                                </m:sSup>
                              </m:oMath>
                            </m:oMathPara>
                          </a14:m>
                          <a:endParaRPr lang="zh-CN" altLang="en-US"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81729082"/>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STCF</a:t>
                          </a:r>
                          <a:endParaRPr lang="zh-CN" altLang="en-US" sz="19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8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9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4.009 GeV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14:m>
                            <m:oMathPara xmlns:m="http://schemas.openxmlformats.org/officeDocument/2006/math">
                              <m:oMathParaPr>
                                <m:jc m:val="centerGroup"/>
                              </m:oMathParaPr>
                              <m:oMath xmlns:m="http://schemas.openxmlformats.org/officeDocument/2006/math">
                                <m:r>
                                  <a:rPr kumimoji="1" lang="en-US" altLang="zh-CN" sz="1900" b="1" i="1" smtClean="0">
                                    <a:solidFill>
                                      <a:srgbClr val="FF0000"/>
                                    </a:solidFill>
                                    <a:latin typeface="Cambria Math" panose="02040503050406030204" pitchFamily="18" charset="0"/>
                                  </a:rPr>
                                  <m:t>𝟏</m:t>
                                </m:r>
                                <m:r>
                                  <a:rPr kumimoji="1" lang="en-US" altLang="zh-CN" sz="1900" b="1" i="1" smtClean="0">
                                    <a:solidFill>
                                      <a:srgbClr val="FF0000"/>
                                    </a:solidFill>
                                    <a:latin typeface="Cambria Math" panose="02040503050406030204" pitchFamily="18" charset="0"/>
                                  </a:rPr>
                                  <m:t> </m:t>
                                </m:r>
                                <m:sSup>
                                  <m:sSupPr>
                                    <m:ctrlPr>
                                      <a:rPr kumimoji="1" lang="en-US" altLang="zh-CN" sz="1900" b="1" i="1" smtClean="0">
                                        <a:solidFill>
                                          <a:srgbClr val="FF0000"/>
                                        </a:solidFill>
                                        <a:latin typeface="Cambria Math" panose="02040503050406030204" pitchFamily="18" charset="0"/>
                                      </a:rPr>
                                    </m:ctrlPr>
                                  </m:sSupPr>
                                  <m:e>
                                    <m:r>
                                      <a:rPr kumimoji="1" lang="en-US" altLang="zh-CN" sz="1900" b="1" i="0" smtClean="0">
                                        <a:solidFill>
                                          <a:srgbClr val="FF0000"/>
                                        </a:solidFill>
                                        <a:latin typeface="Cambria Math" panose="02040503050406030204" pitchFamily="18" charset="0"/>
                                      </a:rPr>
                                      <m:t>𝐚𝐛</m:t>
                                    </m:r>
                                  </m:e>
                                  <m:sup>
                                    <m:r>
                                      <a:rPr kumimoji="1" lang="en-US" altLang="zh-CN" sz="1900" b="1" i="0" smtClean="0">
                                        <a:solidFill>
                                          <a:srgbClr val="FF0000"/>
                                        </a:solidFill>
                                        <a:latin typeface="Cambria Math" panose="02040503050406030204" pitchFamily="18" charset="0"/>
                                      </a:rPr>
                                      <m:t>−</m:t>
                                    </m:r>
                                    <m:r>
                                      <a:rPr kumimoji="1" lang="en-US" altLang="zh-CN" sz="1900" b="1" i="0" smtClean="0">
                                        <a:solidFill>
                                          <a:srgbClr val="FF0000"/>
                                        </a:solidFill>
                                        <a:latin typeface="Cambria Math" panose="02040503050406030204" pitchFamily="18" charset="0"/>
                                      </a:rPr>
                                      <m:t>𝟏</m:t>
                                    </m:r>
                                  </m:sup>
                                </m:sSup>
                              </m:oMath>
                            </m:oMathPara>
                          </a14:m>
                          <a:endParaRPr lang="zh-CN" altLang="en-US" sz="19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rgbClr val="FF0000"/>
                                    </a:solidFill>
                                    <a:latin typeface="Cambria Math" panose="02040503050406030204" pitchFamily="18" charset="0"/>
                                  </a:rPr>
                                  <m:t>𝟐</m:t>
                                </m:r>
                                <m:r>
                                  <a:rPr kumimoji="1" lang="en-US" altLang="zh-CN" sz="1900" b="1" i="1" smtClean="0">
                                    <a:solidFill>
                                      <a:srgbClr val="FF0000"/>
                                    </a:solidFill>
                                    <a:latin typeface="Cambria Math" panose="02040503050406030204" pitchFamily="18" charset="0"/>
                                  </a:rPr>
                                  <m:t>×</m:t>
                                </m:r>
                                <m:sSup>
                                  <m:sSupPr>
                                    <m:ctrlPr>
                                      <a:rPr kumimoji="1" lang="en-US" altLang="zh-CN" sz="1900" b="1" i="1" smtClean="0">
                                        <a:solidFill>
                                          <a:srgbClr val="FF0000"/>
                                        </a:solidFill>
                                        <a:latin typeface="Cambria Math" panose="02040503050406030204" pitchFamily="18" charset="0"/>
                                      </a:rPr>
                                    </m:ctrlPr>
                                  </m:sSupPr>
                                  <m:e>
                                    <m:r>
                                      <a:rPr kumimoji="1" lang="en-US" altLang="zh-CN" sz="1900" b="1" i="1" smtClean="0">
                                        <a:solidFill>
                                          <a:srgbClr val="FF0000"/>
                                        </a:solidFill>
                                        <a:latin typeface="Cambria Math" panose="02040503050406030204" pitchFamily="18" charset="0"/>
                                      </a:rPr>
                                      <m:t>𝟏𝟎</m:t>
                                    </m:r>
                                  </m:e>
                                  <m:sup>
                                    <m:r>
                                      <a:rPr kumimoji="1" lang="en-US" altLang="zh-CN" sz="1900" b="1" i="1" smtClean="0">
                                        <a:solidFill>
                                          <a:srgbClr val="FF0000"/>
                                        </a:solidFill>
                                        <a:latin typeface="Cambria Math" panose="02040503050406030204" pitchFamily="18" charset="0"/>
                                      </a:rPr>
                                      <m:t>𝟖</m:t>
                                    </m:r>
                                  </m:sup>
                                </m:sSup>
                              </m:oMath>
                            </m:oMathPara>
                          </a14:m>
                          <a:endParaRPr lang="zh-CN" altLang="en-US" sz="1900" b="1" dirty="0">
                            <a:solidFill>
                              <a:srgbClr val="0432FF"/>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en-US" altLang="zh-CN" sz="1800" b="1" dirty="0">
                            <a:solidFill>
                              <a:srgbClr val="0432FF"/>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56090"/>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Belle(</a:t>
                          </a:r>
                          <a:r>
                            <a:rPr lang="en-US" altLang="zh-CN" sz="1900" b="1" dirty="0">
                              <a:solidFill>
                                <a:srgbClr val="0432FF"/>
                              </a:solidFill>
                              <a:latin typeface="Times New Roman" panose="02020603050405020304" pitchFamily="18" charset="0"/>
                              <a:ea typeface="Microsoft YaHei" panose="020B0503020204020204" pitchFamily="34" charset="-122"/>
                              <a:cs typeface="Times New Roman" panose="02020603050405020304" pitchFamily="18" charset="0"/>
                            </a:rPr>
                            <a:t>II</a:t>
                          </a:r>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nSpc>
                              <a:spcPct val="100000"/>
                            </a:lnSpc>
                          </a:pPr>
                          <a14:m>
                            <m:oMathPara xmlns:m="http://schemas.openxmlformats.org/officeDocument/2006/math">
                              <m:oMathParaPr>
                                <m:jc m:val="centerGroup"/>
                              </m:oMathParaPr>
                              <m:oMath xmlns:m="http://schemas.openxmlformats.org/officeDocument/2006/math">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𝒆</m:t>
                                    </m:r>
                                  </m:e>
                                  <m:sup>
                                    <m:r>
                                      <a:rPr kumimoji="1" lang="en-US" altLang="zh-CN" sz="1900" b="1" i="1" smtClean="0">
                                        <a:solidFill>
                                          <a:schemeClr val="tx1"/>
                                        </a:solidFill>
                                        <a:latin typeface="Cambria Math" panose="02040503050406030204" pitchFamily="18" charset="0"/>
                                      </a:rPr>
                                      <m:t>+</m:t>
                                    </m:r>
                                  </m:sup>
                                </m:sSup>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𝒆</m:t>
                                    </m:r>
                                  </m:e>
                                  <m:sup>
                                    <m:r>
                                      <a:rPr kumimoji="1" lang="en-US" altLang="zh-CN" sz="1900" b="1" i="1" smtClean="0">
                                        <a:solidFill>
                                          <a:schemeClr val="tx1"/>
                                        </a:solidFill>
                                        <a:latin typeface="Cambria Math" panose="02040503050406030204" pitchFamily="18" charset="0"/>
                                      </a:rPr>
                                      <m:t>−</m:t>
                                    </m:r>
                                  </m:sup>
                                </m:sSup>
                              </m:oMath>
                            </m:oMathPara>
                          </a14:m>
                          <a:endParaRPr lang="zh-CN" altLang="en-US" sz="19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900" b="1" i="1" smtClean="0">
                                  <a:solidFill>
                                    <a:schemeClr val="tx1"/>
                                  </a:solidFill>
                                  <a:latin typeface="Cambria Math" panose="02040503050406030204" pitchFamily="18" charset="0"/>
                                </a:rPr>
                                <m:t>𝟏𝟎</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𝟓𝟖</m:t>
                              </m:r>
                            </m:oMath>
                          </a14:m>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 GeV</a:t>
                          </a:r>
                          <a:endParaRPr lang="en-US" altLang="zh-CN" sz="1900" dirty="0">
                            <a:latin typeface="Microsoft YaHei" panose="020B0503020204020204" pitchFamily="34" charset="-122"/>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𝟏</m:t>
                                </m:r>
                                <m:r>
                                  <a:rPr kumimoji="1" lang="en-US" altLang="zh-CN" sz="1900" b="1" i="1" smtClean="0">
                                    <a:solidFill>
                                      <a:schemeClr val="tx1"/>
                                    </a:solidFill>
                                    <a:latin typeface="Cambria Math" panose="02040503050406030204" pitchFamily="18" charset="0"/>
                                  </a:rPr>
                                  <m:t> (</m:t>
                                </m:r>
                                <m:r>
                                  <a:rPr kumimoji="1" lang="en-US" altLang="zh-CN" sz="1900" b="1" i="1" smtClean="0">
                                    <a:solidFill>
                                      <a:srgbClr val="0432FF"/>
                                    </a:solidFill>
                                    <a:latin typeface="Cambria Math" panose="02040503050406030204" pitchFamily="18" charset="0"/>
                                  </a:rPr>
                                  <m:t>𝟓𝟎</m:t>
                                </m:r>
                                <m:r>
                                  <a:rPr kumimoji="1" lang="en-US" altLang="zh-CN" sz="1900" b="1" i="1" smtClean="0">
                                    <a:solidFill>
                                      <a:schemeClr val="tx1"/>
                                    </a:solidFill>
                                    <a:latin typeface="Cambria Math" panose="02040503050406030204" pitchFamily="18" charset="0"/>
                                  </a:rPr>
                                  <m:t>) </m:t>
                                </m:r>
                                <m:sSup>
                                  <m:sSupPr>
                                    <m:ctrlPr>
                                      <a:rPr kumimoji="1" lang="en-US" altLang="zh-CN" sz="1900" b="1" i="1" smtClean="0">
                                        <a:solidFill>
                                          <a:schemeClr val="tx1"/>
                                        </a:solidFill>
                                        <a:latin typeface="Cambria Math" panose="02040503050406030204" pitchFamily="18" charset="0"/>
                                      </a:rPr>
                                    </m:ctrlPr>
                                  </m:sSupPr>
                                  <m:e>
                                    <m:r>
                                      <a:rPr kumimoji="1" lang="en-US" altLang="zh-CN" sz="1900" b="1" i="0" smtClean="0">
                                        <a:solidFill>
                                          <a:schemeClr val="tx1"/>
                                        </a:solidFill>
                                        <a:latin typeface="Cambria Math" panose="02040503050406030204" pitchFamily="18" charset="0"/>
                                      </a:rPr>
                                      <m:t>𝐚𝐛</m:t>
                                    </m:r>
                                  </m:e>
                                  <m:sup>
                                    <m:r>
                                      <a:rPr kumimoji="1" lang="en-US" altLang="zh-CN" sz="1900" b="1" i="0" smtClean="0">
                                        <a:solidFill>
                                          <a:schemeClr val="tx1"/>
                                        </a:solidFill>
                                        <a:latin typeface="Cambria Math" panose="02040503050406030204" pitchFamily="18" charset="0"/>
                                      </a:rPr>
                                      <m:t>−</m:t>
                                    </m:r>
                                    <m:r>
                                      <a:rPr kumimoji="1" lang="en-US" altLang="zh-CN" sz="1900" b="1" i="0" smtClean="0">
                                        <a:solidFill>
                                          <a:schemeClr val="tx1"/>
                                        </a:solidFill>
                                        <a:latin typeface="Cambria Math" panose="02040503050406030204" pitchFamily="18" charset="0"/>
                                      </a:rPr>
                                      <m:t>𝟏</m:t>
                                    </m:r>
                                  </m:sup>
                                </m:sSup>
                              </m:oMath>
                            </m:oMathPara>
                          </a14:m>
                          <a:endParaRPr lang="zh-CN" altLang="en-US" sz="1900" dirty="0">
                            <a:latin typeface="Microsoft YaHei" panose="020B0503020204020204" pitchFamily="34" charset="-122"/>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𝟏</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𝟑</m:t>
                                </m:r>
                                <m:r>
                                  <a:rPr kumimoji="1" lang="en-US" altLang="zh-CN" sz="1900" b="1" i="1" smtClean="0">
                                    <a:solidFill>
                                      <a:schemeClr val="tx1"/>
                                    </a:solidFill>
                                    <a:latin typeface="Cambria Math" panose="02040503050406030204" pitchFamily="18" charset="0"/>
                                  </a:rPr>
                                  <m:t>(</m:t>
                                </m:r>
                                <m:r>
                                  <a:rPr kumimoji="1" lang="en-US" altLang="zh-CN" sz="1900" b="1" i="1" smtClean="0">
                                    <a:solidFill>
                                      <a:srgbClr val="0432FF"/>
                                    </a:solidFill>
                                    <a:latin typeface="Cambria Math" panose="02040503050406030204" pitchFamily="18" charset="0"/>
                                  </a:rPr>
                                  <m:t>𝟔𝟓</m:t>
                                </m:r>
                                <m:r>
                                  <a:rPr kumimoji="1" lang="en-US" altLang="zh-CN" sz="1900" b="1" i="1" smtClean="0">
                                    <a:solidFill>
                                      <a:schemeClr val="tx1"/>
                                    </a:solidFill>
                                    <a:latin typeface="Cambria Math" panose="02040503050406030204" pitchFamily="18" charset="0"/>
                                  </a:rPr>
                                  <m:t>)×</m:t>
                                </m:r>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𝟏𝟎</m:t>
                                    </m:r>
                                  </m:e>
                                  <m:sup>
                                    <m:r>
                                      <a:rPr kumimoji="1" lang="en-US" altLang="zh-CN" sz="1900" b="1" i="1" smtClean="0">
                                        <a:solidFill>
                                          <a:schemeClr val="tx1"/>
                                        </a:solidFill>
                                        <a:latin typeface="Cambria Math" panose="02040503050406030204" pitchFamily="18" charset="0"/>
                                      </a:rPr>
                                      <m:t>𝟗</m:t>
                                    </m:r>
                                  </m:sup>
                                </m:sSup>
                              </m:oMath>
                            </m:oMathPara>
                          </a14:m>
                          <a:endParaRPr lang="zh-CN" altLang="en-US" sz="1900" dirty="0">
                            <a:latin typeface="Microsoft YaHei" panose="020B0503020204020204" pitchFamily="34" charset="-122"/>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𝟓</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𝟏𝟎</m:t>
                                </m:r>
                                <m:r>
                                  <a:rPr kumimoji="1" lang="en-US" altLang="zh-CN" sz="1900" b="1" i="1" smtClean="0">
                                    <a:solidFill>
                                      <a:schemeClr val="tx1"/>
                                    </a:solidFill>
                                    <a:latin typeface="Cambria Math" panose="02040503050406030204" pitchFamily="18" charset="0"/>
                                    <a:ea typeface="Cambria Math" panose="02040503050406030204" pitchFamily="18" charset="0"/>
                                  </a:rPr>
                                  <m:t> %</m:t>
                                </m:r>
                              </m:oMath>
                            </m:oMathPara>
                          </a14:m>
                          <a:endPar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7331951"/>
                      </a:ext>
                    </a:extLst>
                  </a:tr>
                  <a:tr h="494453">
                    <a:tc>
                      <a:txBody>
                        <a:bodyPr/>
                        <a:lstStyle/>
                        <a:p>
                          <a:pPr>
                            <a:lnSpc>
                              <a:spcPct val="100000"/>
                            </a:lnSpc>
                          </a:pPr>
                          <a:r>
                            <a:rPr lang="en-US" altLang="zh-CN" sz="1900" b="1" dirty="0" err="1">
                              <a:latin typeface="Times New Roman" panose="02020603050405020304" pitchFamily="18" charset="0"/>
                              <a:cs typeface="Times New Roman" panose="02020603050405020304" pitchFamily="18" charset="0"/>
                            </a:rPr>
                            <a:t>BaBar</a:t>
                          </a:r>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4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900" b="1" i="1" smtClean="0">
                                  <a:solidFill>
                                    <a:schemeClr val="tx1"/>
                                  </a:solidFill>
                                  <a:latin typeface="Cambria Math" panose="02040503050406030204" pitchFamily="18" charset="0"/>
                                </a:rPr>
                                <m:t>𝟏𝟎</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𝟓𝟖</m:t>
                              </m:r>
                            </m:oMath>
                          </a14:m>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 GeV</a:t>
                          </a:r>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𝟎</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𝟓</m:t>
                                </m:r>
                                <m:r>
                                  <a:rPr kumimoji="1" lang="en-US" altLang="zh-CN" sz="1900" b="1" i="1" smtClean="0">
                                    <a:solidFill>
                                      <a:schemeClr val="tx1"/>
                                    </a:solidFill>
                                    <a:latin typeface="Cambria Math" panose="02040503050406030204" pitchFamily="18" charset="0"/>
                                  </a:rPr>
                                  <m:t> </m:t>
                                </m:r>
                                <m:sSup>
                                  <m:sSupPr>
                                    <m:ctrlPr>
                                      <a:rPr kumimoji="1" lang="en-US" altLang="zh-CN" sz="1900" b="1" i="1" smtClean="0">
                                        <a:solidFill>
                                          <a:schemeClr val="tx1"/>
                                        </a:solidFill>
                                        <a:latin typeface="Cambria Math" panose="02040503050406030204" pitchFamily="18" charset="0"/>
                                      </a:rPr>
                                    </m:ctrlPr>
                                  </m:sSupPr>
                                  <m:e>
                                    <m:r>
                                      <a:rPr kumimoji="1" lang="en-US" altLang="zh-CN" sz="1900" b="1" i="0" smtClean="0">
                                        <a:solidFill>
                                          <a:schemeClr val="tx1"/>
                                        </a:solidFill>
                                        <a:latin typeface="Cambria Math" panose="02040503050406030204" pitchFamily="18" charset="0"/>
                                      </a:rPr>
                                      <m:t>𝐚𝐛</m:t>
                                    </m:r>
                                  </m:e>
                                  <m:sup>
                                    <m:r>
                                      <a:rPr kumimoji="1" lang="en-US" altLang="zh-CN" sz="1900" b="1" i="0" smtClean="0">
                                        <a:solidFill>
                                          <a:schemeClr val="tx1"/>
                                        </a:solidFill>
                                        <a:latin typeface="Cambria Math" panose="02040503050406030204" pitchFamily="18" charset="0"/>
                                      </a:rPr>
                                      <m:t>−</m:t>
                                    </m:r>
                                    <m:r>
                                      <a:rPr kumimoji="1" lang="en-US" altLang="zh-CN" sz="1900" b="1" i="0" smtClean="0">
                                        <a:solidFill>
                                          <a:schemeClr val="tx1"/>
                                        </a:solidFill>
                                        <a:latin typeface="Cambria Math" panose="02040503050406030204" pitchFamily="18" charset="0"/>
                                      </a:rPr>
                                      <m:t>𝟏</m:t>
                                    </m:r>
                                  </m:sup>
                                </m:sSup>
                              </m:oMath>
                            </m:oMathPara>
                          </a14:m>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𝟔</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𝟓</m:t>
                                </m:r>
                                <m:r>
                                  <a:rPr kumimoji="1" lang="en-US" altLang="zh-CN" sz="1900" b="1" i="1" smtClean="0">
                                    <a:solidFill>
                                      <a:schemeClr val="tx1"/>
                                    </a:solidFill>
                                    <a:latin typeface="Cambria Math" panose="02040503050406030204" pitchFamily="18" charset="0"/>
                                  </a:rPr>
                                  <m:t>×</m:t>
                                </m:r>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𝟏𝟎</m:t>
                                    </m:r>
                                  </m:e>
                                  <m:sup>
                                    <m:r>
                                      <a:rPr kumimoji="1" lang="en-US" altLang="zh-CN" sz="1900" b="1" i="1" smtClean="0">
                                        <a:solidFill>
                                          <a:schemeClr val="tx1"/>
                                        </a:solidFill>
                                        <a:latin typeface="Cambria Math" panose="02040503050406030204" pitchFamily="18" charset="0"/>
                                      </a:rPr>
                                      <m:t>𝟖</m:t>
                                    </m:r>
                                  </m:sup>
                                </m:sSup>
                              </m:oMath>
                            </m:oMathPara>
                          </a14:m>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800" dirty="0"/>
                        </a:p>
                      </a:txBody>
                      <a:tcPr/>
                    </a:tc>
                    <a:extLst>
                      <a:ext uri="{0D108BD9-81ED-4DB2-BD59-A6C34878D82A}">
                        <a16:rowId xmlns:a16="http://schemas.microsoft.com/office/drawing/2014/main" val="1520376765"/>
                      </a:ext>
                    </a:extLst>
                  </a:tr>
                  <a:tr h="494453">
                    <a:tc>
                      <a:txBody>
                        <a:bodyPr/>
                        <a:lstStyle/>
                        <a:p>
                          <a:pPr>
                            <a:lnSpc>
                              <a:spcPct val="100000"/>
                            </a:lnSpc>
                          </a:pPr>
                          <a:r>
                            <a:rPr lang="en-US" altLang="zh-CN" sz="1900" b="1" dirty="0">
                              <a:latin typeface="Times New Roman" panose="02020603050405020304" pitchFamily="18" charset="0"/>
                              <a:cs typeface="Times New Roman" panose="02020603050405020304" pitchFamily="18" charset="0"/>
                            </a:rPr>
                            <a:t>CDF</a:t>
                          </a:r>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𝒑</m:t>
                                </m:r>
                                <m:acc>
                                  <m:accPr>
                                    <m:chr m:val="̅"/>
                                    <m:ctrlPr>
                                      <a:rPr kumimoji="1" lang="en-US" altLang="zh-CN" sz="1900" b="1" i="1" smtClean="0">
                                        <a:solidFill>
                                          <a:schemeClr val="tx1"/>
                                        </a:solidFill>
                                        <a:latin typeface="Cambria Math" panose="02040503050406030204" pitchFamily="18" charset="0"/>
                                      </a:rPr>
                                    </m:ctrlPr>
                                  </m:accPr>
                                  <m:e>
                                    <m:r>
                                      <a:rPr kumimoji="1" lang="en-US" altLang="zh-CN" sz="1900" b="1" i="1" smtClean="0">
                                        <a:solidFill>
                                          <a:schemeClr val="tx1"/>
                                        </a:solidFill>
                                        <a:latin typeface="Cambria Math" panose="02040503050406030204" pitchFamily="18" charset="0"/>
                                      </a:rPr>
                                      <m:t>𝒑</m:t>
                                    </m:r>
                                    <m:r>
                                      <a:rPr kumimoji="1" lang="en-US" altLang="zh-CN" sz="1900" b="1" i="1" smtClean="0">
                                        <a:solidFill>
                                          <a:schemeClr val="tx1"/>
                                        </a:solidFill>
                                        <a:latin typeface="Cambria Math" panose="02040503050406030204" pitchFamily="18" charset="0"/>
                                      </a:rPr>
                                      <m:t> </m:t>
                                    </m:r>
                                  </m:e>
                                </m:acc>
                              </m:oMath>
                            </m:oMathPara>
                          </a14:m>
                          <a:endParaRPr lang="zh-CN" altLang="en-US" sz="1900" dirty="0">
                            <a:latin typeface="Microsoft YaHei" panose="020B0503020204020204" pitchFamily="34" charset="-122"/>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900" b="1" i="1" smtClean="0">
                                  <a:solidFill>
                                    <a:schemeClr val="tx1"/>
                                  </a:solidFill>
                                  <a:latin typeface="Cambria Math" panose="02040503050406030204" pitchFamily="18" charset="0"/>
                                </a:rPr>
                                <m:t>𝟏</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𝟗𝟔</m:t>
                              </m:r>
                            </m:oMath>
                          </a14:m>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 TeV</a:t>
                          </a:r>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𝟗</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𝟔</m:t>
                                </m:r>
                                <m:r>
                                  <a:rPr kumimoji="1" lang="en-US" altLang="zh-CN" sz="1900" b="1" i="1" smtClean="0">
                                    <a:solidFill>
                                      <a:schemeClr val="tx1"/>
                                    </a:solidFill>
                                    <a:latin typeface="Cambria Math" panose="02040503050406030204" pitchFamily="18" charset="0"/>
                                  </a:rPr>
                                  <m:t> </m:t>
                                </m:r>
                                <m:sSup>
                                  <m:sSupPr>
                                    <m:ctrlPr>
                                      <a:rPr kumimoji="1" lang="en-US" altLang="zh-CN" sz="1900" b="1" i="1" smtClean="0">
                                        <a:solidFill>
                                          <a:schemeClr val="tx1"/>
                                        </a:solidFill>
                                        <a:latin typeface="Cambria Math" panose="02040503050406030204" pitchFamily="18" charset="0"/>
                                      </a:rPr>
                                    </m:ctrlPr>
                                  </m:sSupPr>
                                  <m:e>
                                    <m:r>
                                      <a:rPr kumimoji="1" lang="en-US" altLang="zh-CN" sz="1900" b="1" i="0" smtClean="0">
                                        <a:solidFill>
                                          <a:schemeClr val="tx1"/>
                                        </a:solidFill>
                                        <a:latin typeface="Cambria Math" panose="02040503050406030204" pitchFamily="18" charset="0"/>
                                      </a:rPr>
                                      <m:t>𝐟𝐛</m:t>
                                    </m:r>
                                  </m:e>
                                  <m:sup>
                                    <m:r>
                                      <a:rPr kumimoji="1" lang="en-US" altLang="zh-CN" sz="1900" b="1" i="0" smtClean="0">
                                        <a:solidFill>
                                          <a:schemeClr val="tx1"/>
                                        </a:solidFill>
                                        <a:latin typeface="Cambria Math" panose="02040503050406030204" pitchFamily="18" charset="0"/>
                                      </a:rPr>
                                      <m:t>−</m:t>
                                    </m:r>
                                    <m:r>
                                      <a:rPr kumimoji="1" lang="en-US" altLang="zh-CN" sz="1900" b="1" i="0" smtClean="0">
                                        <a:solidFill>
                                          <a:schemeClr val="tx1"/>
                                        </a:solidFill>
                                        <a:latin typeface="Cambria Math" panose="02040503050406030204" pitchFamily="18" charset="0"/>
                                      </a:rPr>
                                      <m:t>𝟏</m:t>
                                    </m:r>
                                  </m:sup>
                                </m:sSup>
                              </m:oMath>
                            </m:oMathPara>
                          </a14:m>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𝟏</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𝟑</m:t>
                                </m:r>
                                <m:r>
                                  <a:rPr kumimoji="1" lang="en-US" altLang="zh-CN" sz="1900" b="1" i="1" smtClean="0">
                                    <a:solidFill>
                                      <a:schemeClr val="tx1"/>
                                    </a:solidFill>
                                    <a:latin typeface="Cambria Math" panose="02040503050406030204" pitchFamily="18" charset="0"/>
                                  </a:rPr>
                                  <m:t>.×</m:t>
                                </m:r>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𝟏𝟎</m:t>
                                    </m:r>
                                  </m:e>
                                  <m:sup>
                                    <m:r>
                                      <a:rPr kumimoji="1" lang="en-US" altLang="zh-CN" sz="1900" b="1" i="1" smtClean="0">
                                        <a:solidFill>
                                          <a:schemeClr val="tx1"/>
                                        </a:solidFill>
                                        <a:latin typeface="Cambria Math" panose="02040503050406030204" pitchFamily="18" charset="0"/>
                                      </a:rPr>
                                      <m:t>𝟏𝟏</m:t>
                                    </m:r>
                                  </m:sup>
                                </m:sSup>
                              </m:oMath>
                            </m:oMathPara>
                          </a14:m>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&lt;</m:t>
                                </m:r>
                                <m:r>
                                  <a:rPr kumimoji="1" lang="en-US" altLang="zh-CN" sz="1900" b="1" i="1" smtClean="0">
                                    <a:solidFill>
                                      <a:schemeClr val="tx1"/>
                                    </a:solidFill>
                                    <a:latin typeface="Cambria Math" panose="02040503050406030204" pitchFamily="18" charset="0"/>
                                  </a:rPr>
                                  <m:t>𝟎</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𝟓</m:t>
                                </m:r>
                                <m:r>
                                  <a:rPr kumimoji="1" lang="en-US" altLang="zh-CN" sz="1900" b="1" i="1" smtClean="0">
                                    <a:solidFill>
                                      <a:schemeClr val="tx1"/>
                                    </a:solidFill>
                                    <a:latin typeface="Cambria Math" panose="02040503050406030204" pitchFamily="18" charset="0"/>
                                    <a:ea typeface="Cambria Math" panose="02040503050406030204" pitchFamily="18" charset="0"/>
                                  </a:rPr>
                                  <m:t> %</m:t>
                                </m:r>
                              </m:oMath>
                            </m:oMathPara>
                          </a14:m>
                          <a:endPar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893665"/>
                      </a:ext>
                    </a:extLst>
                  </a:tr>
                  <a:tr h="4127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err="1">
                              <a:latin typeface="Times New Roman" panose="02020603050405020304" pitchFamily="18" charset="0"/>
                              <a:cs typeface="Times New Roman" panose="02020603050405020304" pitchFamily="18" charset="0"/>
                            </a:rPr>
                            <a:t>LHCb</a:t>
                          </a:r>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𝒑𝒑</m:t>
                                </m:r>
                              </m:oMath>
                            </m:oMathPara>
                          </a14:m>
                          <a:endParaRPr lang="zh-CN" altLang="en-US" sz="1900" dirty="0">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900" b="1" i="1" smtClean="0">
                                  <a:solidFill>
                                    <a:schemeClr val="tx1"/>
                                  </a:solidFill>
                                  <a:latin typeface="Cambria Math" panose="02040503050406030204" pitchFamily="18" charset="0"/>
                                </a:rPr>
                                <m:t>𝟕</m:t>
                              </m:r>
                            </m:oMath>
                          </a14:m>
                          <a:r>
                            <a:rPr lang="en-US" altLang="zh-CN" sz="1900" b="1" dirty="0">
                              <a:latin typeface="Times New Roman" panose="02020603050405020304" pitchFamily="18" charset="0"/>
                              <a:cs typeface="Times New Roman" panose="02020603050405020304" pitchFamily="18" charset="0"/>
                            </a:rPr>
                            <a:t> TeV</a:t>
                          </a:r>
                          <a14:m>
                            <m:oMath xmlns:m="http://schemas.openxmlformats.org/officeDocument/2006/math">
                              <m:r>
                                <a:rPr lang="en-US" altLang="zh-CN" sz="1900" b="1" i="0" smtClean="0">
                                  <a:latin typeface="Cambria Math" panose="02040503050406030204" pitchFamily="18" charset="0"/>
                                  <a:cs typeface="Times New Roman" panose="02020603050405020304" pitchFamily="18" charset="0"/>
                                </a:rPr>
                                <m:t>+</m:t>
                              </m:r>
                              <m:r>
                                <a:rPr lang="en-US" altLang="zh-CN" sz="1900" b="1" i="1" smtClean="0">
                                  <a:latin typeface="Cambria Math" panose="02040503050406030204" pitchFamily="18" charset="0"/>
                                  <a:cs typeface="Times New Roman" panose="02020603050405020304" pitchFamily="18" charset="0"/>
                                </a:rPr>
                                <m:t>𝟖</m:t>
                              </m:r>
                            </m:oMath>
                          </a14:m>
                          <a:r>
                            <a:rPr lang="en-US" altLang="zh-CN" sz="1900" b="1" dirty="0">
                              <a:latin typeface="Times New Roman" panose="02020603050405020304" pitchFamily="18" charset="0"/>
                              <a:cs typeface="Times New Roman" panose="02020603050405020304" pitchFamily="18" charset="0"/>
                            </a:rPr>
                            <a:t> TeV</a:t>
                          </a:r>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𝟏</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𝟎</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𝟐</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𝟎</m:t>
                                </m:r>
                                <m:r>
                                  <a:rPr kumimoji="1" lang="en-US" altLang="zh-CN" sz="1900" b="1" i="1" smtClean="0">
                                    <a:solidFill>
                                      <a:schemeClr val="tx1"/>
                                    </a:solidFill>
                                    <a:latin typeface="Cambria Math" panose="02040503050406030204" pitchFamily="18" charset="0"/>
                                  </a:rPr>
                                  <m:t> </m:t>
                                </m:r>
                                <m:sSup>
                                  <m:sSupPr>
                                    <m:ctrlPr>
                                      <a:rPr kumimoji="1" lang="en-US" altLang="zh-CN" sz="1900" b="1" i="1" smtClean="0">
                                        <a:solidFill>
                                          <a:schemeClr val="tx1"/>
                                        </a:solidFill>
                                        <a:latin typeface="Cambria Math" panose="02040503050406030204" pitchFamily="18" charset="0"/>
                                      </a:rPr>
                                    </m:ctrlPr>
                                  </m:sSupPr>
                                  <m:e>
                                    <m:r>
                                      <a:rPr kumimoji="1" lang="en-US" altLang="zh-CN" sz="1900" b="1" i="0" smtClean="0">
                                        <a:solidFill>
                                          <a:schemeClr val="tx1"/>
                                        </a:solidFill>
                                        <a:latin typeface="Cambria Math" panose="02040503050406030204" pitchFamily="18" charset="0"/>
                                      </a:rPr>
                                      <m:t>𝐟𝐛</m:t>
                                    </m:r>
                                  </m:e>
                                  <m:sup>
                                    <m:r>
                                      <a:rPr kumimoji="1" lang="en-US" altLang="zh-CN" sz="1900" b="1" i="0" smtClean="0">
                                        <a:solidFill>
                                          <a:schemeClr val="tx1"/>
                                        </a:solidFill>
                                        <a:latin typeface="Cambria Math" panose="02040503050406030204" pitchFamily="18" charset="0"/>
                                      </a:rPr>
                                      <m:t>−</m:t>
                                    </m:r>
                                    <m:r>
                                      <a:rPr kumimoji="1" lang="en-US" altLang="zh-CN" sz="1900" b="1" i="0" smtClean="0">
                                        <a:solidFill>
                                          <a:schemeClr val="tx1"/>
                                        </a:solidFill>
                                        <a:latin typeface="Cambria Math" panose="02040503050406030204" pitchFamily="18" charset="0"/>
                                      </a:rPr>
                                      <m:t>𝟏</m:t>
                                    </m:r>
                                  </m:sup>
                                </m:sSup>
                              </m:oMath>
                            </m:oMathPara>
                          </a14:m>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zh-CN" sz="1900" b="1" i="1" smtClean="0">
                                    <a:solidFill>
                                      <a:schemeClr val="tx1"/>
                                    </a:solidFill>
                                    <a:latin typeface="Cambria Math" panose="02040503050406030204" pitchFamily="18" charset="0"/>
                                  </a:rPr>
                                  <m:t>𝟓</m:t>
                                </m:r>
                                <m:r>
                                  <a:rPr kumimoji="1" lang="en-US" altLang="zh-CN" sz="1900" b="1" i="1" smtClean="0">
                                    <a:solidFill>
                                      <a:schemeClr val="tx1"/>
                                    </a:solidFill>
                                    <a:latin typeface="Cambria Math" panose="02040503050406030204" pitchFamily="18" charset="0"/>
                                  </a:rPr>
                                  <m:t>.</m:t>
                                </m:r>
                                <m:r>
                                  <a:rPr kumimoji="1" lang="en-US" altLang="zh-CN" sz="1900" b="1" i="1" smtClean="0">
                                    <a:solidFill>
                                      <a:schemeClr val="tx1"/>
                                    </a:solidFill>
                                    <a:latin typeface="Cambria Math" panose="02040503050406030204" pitchFamily="18" charset="0"/>
                                  </a:rPr>
                                  <m:t>𝟎</m:t>
                                </m:r>
                                <m:r>
                                  <a:rPr kumimoji="1" lang="en-US" altLang="zh-CN" sz="1900" b="1" i="1" smtClean="0">
                                    <a:solidFill>
                                      <a:schemeClr val="tx1"/>
                                    </a:solidFill>
                                    <a:latin typeface="Cambria Math" panose="02040503050406030204" pitchFamily="18" charset="0"/>
                                  </a:rPr>
                                  <m:t>×</m:t>
                                </m:r>
                                <m:sSup>
                                  <m:sSupPr>
                                    <m:ctrlPr>
                                      <a:rPr kumimoji="1" lang="en-US" altLang="zh-CN" sz="1900" b="1" i="1" smtClean="0">
                                        <a:solidFill>
                                          <a:schemeClr val="tx1"/>
                                        </a:solidFill>
                                        <a:latin typeface="Cambria Math" panose="02040503050406030204" pitchFamily="18" charset="0"/>
                                      </a:rPr>
                                    </m:ctrlPr>
                                  </m:sSupPr>
                                  <m:e>
                                    <m:r>
                                      <a:rPr kumimoji="1" lang="en-US" altLang="zh-CN" sz="1900" b="1" i="1" smtClean="0">
                                        <a:solidFill>
                                          <a:schemeClr val="tx1"/>
                                        </a:solidFill>
                                        <a:latin typeface="Cambria Math" panose="02040503050406030204" pitchFamily="18" charset="0"/>
                                      </a:rPr>
                                      <m:t>𝟏𝟎</m:t>
                                    </m:r>
                                  </m:e>
                                  <m:sup>
                                    <m:r>
                                      <a:rPr kumimoji="1" lang="en-US" altLang="zh-CN" sz="1900" b="1" i="1" smtClean="0">
                                        <a:solidFill>
                                          <a:schemeClr val="tx1"/>
                                        </a:solidFill>
                                        <a:latin typeface="Cambria Math" panose="02040503050406030204" pitchFamily="18" charset="0"/>
                                      </a:rPr>
                                      <m:t>𝟏𝟐</m:t>
                                    </m:r>
                                  </m:sup>
                                </m:sSup>
                              </m:oMath>
                            </m:oMathPara>
                          </a14:m>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800" dirty="0"/>
                        </a:p>
                      </a:txBody>
                      <a:tcPr/>
                    </a:tc>
                    <a:extLst>
                      <a:ext uri="{0D108BD9-81ED-4DB2-BD59-A6C34878D82A}">
                        <a16:rowId xmlns:a16="http://schemas.microsoft.com/office/drawing/2014/main" val="4282271957"/>
                      </a:ext>
                    </a:extLst>
                  </a:tr>
                </a:tbl>
              </a:graphicData>
            </a:graphic>
          </p:graphicFrame>
        </mc:Choice>
        <mc:Fallback>
          <p:graphicFrame>
            <p:nvGraphicFramePr>
              <p:cNvPr id="3" name="表格 3">
                <a:extLst>
                  <a:ext uri="{FF2B5EF4-FFF2-40B4-BE49-F238E27FC236}">
                    <a16:creationId xmlns:a16="http://schemas.microsoft.com/office/drawing/2014/main" id="{178B7542-2EBB-F381-C121-B264AEF5EAF9}"/>
                  </a:ext>
                </a:extLst>
              </p:cNvPr>
              <p:cNvGraphicFramePr>
                <a:graphicFrameLocks noGrp="1"/>
              </p:cNvGraphicFramePr>
              <p:nvPr>
                <p:extLst>
                  <p:ext uri="{D42A27DB-BD31-4B8C-83A1-F6EECF244321}">
                    <p14:modId xmlns:p14="http://schemas.microsoft.com/office/powerpoint/2010/main" val="1828187202"/>
                  </p:ext>
                </p:extLst>
              </p:nvPr>
            </p:nvGraphicFramePr>
            <p:xfrm>
              <a:off x="213063" y="937901"/>
              <a:ext cx="11779020" cy="3949443"/>
            </p:xfrm>
            <a:graphic>
              <a:graphicData uri="http://schemas.openxmlformats.org/drawingml/2006/table">
                <a:tbl>
                  <a:tblPr firstRow="1" bandRow="1">
                    <a:tableStyleId>{5C22544A-7EE6-4342-B048-85BDC9FD1C3A}</a:tableStyleId>
                  </a:tblPr>
                  <a:tblGrid>
                    <a:gridCol w="1293268">
                      <a:extLst>
                        <a:ext uri="{9D8B030D-6E8A-4147-A177-3AD203B41FA5}">
                          <a16:colId xmlns:a16="http://schemas.microsoft.com/office/drawing/2014/main" val="1309770094"/>
                        </a:ext>
                      </a:extLst>
                    </a:gridCol>
                    <a:gridCol w="1325732">
                      <a:extLst>
                        <a:ext uri="{9D8B030D-6E8A-4147-A177-3AD203B41FA5}">
                          <a16:colId xmlns:a16="http://schemas.microsoft.com/office/drawing/2014/main" val="3992538812"/>
                        </a:ext>
                      </a:extLst>
                    </a:gridCol>
                    <a:gridCol w="2326605">
                      <a:extLst>
                        <a:ext uri="{9D8B030D-6E8A-4147-A177-3AD203B41FA5}">
                          <a16:colId xmlns:a16="http://schemas.microsoft.com/office/drawing/2014/main" val="3519429097"/>
                        </a:ext>
                      </a:extLst>
                    </a:gridCol>
                    <a:gridCol w="2156532">
                      <a:extLst>
                        <a:ext uri="{9D8B030D-6E8A-4147-A177-3AD203B41FA5}">
                          <a16:colId xmlns:a16="http://schemas.microsoft.com/office/drawing/2014/main" val="3815330231"/>
                        </a:ext>
                      </a:extLst>
                    </a:gridCol>
                    <a:gridCol w="2908384">
                      <a:extLst>
                        <a:ext uri="{9D8B030D-6E8A-4147-A177-3AD203B41FA5}">
                          <a16:colId xmlns:a16="http://schemas.microsoft.com/office/drawing/2014/main" val="2539128546"/>
                        </a:ext>
                      </a:extLst>
                    </a:gridCol>
                    <a:gridCol w="1768499">
                      <a:extLst>
                        <a:ext uri="{9D8B030D-6E8A-4147-A177-3AD203B41FA5}">
                          <a16:colId xmlns:a16="http://schemas.microsoft.com/office/drawing/2014/main" val="664863507"/>
                        </a:ext>
                      </a:extLst>
                    </a:gridCol>
                  </a:tblGrid>
                  <a:tr h="564641">
                    <a:tc>
                      <a:txBody>
                        <a:bodyPr/>
                        <a:lstStyle/>
                        <a:p>
                          <a:pPr>
                            <a:lnSpc>
                              <a:spcPct val="100000"/>
                            </a:lnSpc>
                          </a:pPr>
                          <a:r>
                            <a:rPr lang="en-US" altLang="zh-CN" sz="1900" b="1" dirty="0" err="1">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Colla</a:t>
                          </a: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nSpc>
                              <a:spcPct val="100000"/>
                            </a:lnSpc>
                          </a:pP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Type</a:t>
                          </a:r>
                          <a:endParaRPr lang="zh-CN" altLang="en-US"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3115" t="-2222" r="-295082" b="-606667"/>
                          </a:stretch>
                        </a:blipFill>
                      </a:tcPr>
                    </a:tc>
                    <a:tc>
                      <a:txBody>
                        <a:bodyPr/>
                        <a:lstStyle/>
                        <a:p>
                          <a:pPr algn="ctr">
                            <a:lnSpc>
                              <a:spcPct val="100000"/>
                            </a:lnSpc>
                          </a:pPr>
                          <a:r>
                            <a:rPr lang="en-US" altLang="zh-CN" sz="19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Luminosity</a:t>
                          </a:r>
                          <a:endParaRPr lang="zh-CN" altLang="en-US" sz="1900" b="0" dirty="0">
                            <a:solidFill>
                              <a:srgbClr val="000000"/>
                            </a:solidFill>
                            <a:latin typeface="Microsoft YaHei" panose="020B0503020204020204" pitchFamily="34" charset="-122"/>
                            <a:ea typeface="Microsoft YaHei" panose="020B0503020204020204" pitchFamily="34" charset="-122"/>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2222" r="-60870" b="-606667"/>
                          </a:stretch>
                        </a:blipFill>
                      </a:tcPr>
                    </a:tc>
                    <a:tc>
                      <a:txBody>
                        <a:bodyPr/>
                        <a:lstStyle/>
                        <a:p>
                          <a:pPr algn="ctr">
                            <a:lnSpc>
                              <a:spcPct val="100000"/>
                            </a:lnSpc>
                          </a:pPr>
                          <a:r>
                            <a:rPr lang="en-US" altLang="zh-CN"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Efficiency</a:t>
                          </a:r>
                          <a:endParaRPr lang="zh-CN" altLang="en-US" sz="19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569160344"/>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CLEO</a:t>
                          </a:r>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endParaRPr lang="zh-C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97143" t="-39316" r="-688571" b="-133333"/>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3115" t="-117949" r="-295082" b="-6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29412" t="-117949" r="-217647" b="-6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117949" r="-60870" b="-600000"/>
                          </a:stretch>
                        </a:blipFill>
                      </a:tcPr>
                    </a:tc>
                    <a:tc rowSpan="3">
                      <a:txBody>
                        <a:bodyPr/>
                        <a:lstStyle/>
                        <a:p>
                          <a:endParaRPr lang="zh-CN"/>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68345" t="-39316" r="-719" b="-133333"/>
                          </a:stretch>
                        </a:blipFill>
                      </a:tcPr>
                    </a:tc>
                    <a:extLst>
                      <a:ext uri="{0D108BD9-81ED-4DB2-BD59-A6C34878D82A}">
                        <a16:rowId xmlns:a16="http://schemas.microsoft.com/office/drawing/2014/main" val="812069451"/>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BESIII</a:t>
                          </a:r>
                          <a:endParaRPr lang="zh-CN" altLang="en-US" sz="1900" b="1"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3115" t="-217949" r="-295082" b="-5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29412" t="-217949" r="-217647" b="-5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217949" r="-60870" b="-500000"/>
                          </a:stretch>
                        </a:blipFill>
                      </a:tcPr>
                    </a:tc>
                    <a:tc vMerge="1">
                      <a:txBody>
                        <a:bodyPr/>
                        <a:lstStyle/>
                        <a:p>
                          <a:pPr>
                            <a:lnSpc>
                              <a:spcPct val="150000"/>
                            </a:lnSpc>
                          </a:pPr>
                          <a:endParaRPr lang="zh-CN" altLang="en-US" sz="1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81729082"/>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STCF</a:t>
                          </a:r>
                          <a:endParaRPr lang="zh-CN" altLang="en-US" sz="19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8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9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4.009 GeV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29412" t="-317949" r="-217647" b="-4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317949" r="-60870" b="-400000"/>
                          </a:stretch>
                        </a:blipFill>
                      </a:tcPr>
                    </a:tc>
                    <a:tc vMerge="1">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en-US" altLang="zh-CN" sz="1800" b="1" dirty="0">
                            <a:solidFill>
                              <a:srgbClr val="0432FF"/>
                            </a:solidFill>
                            <a:latin typeface="Times New Roman" panose="02020603050405020304" pitchFamily="18" charset="0"/>
                            <a:ea typeface="Microsoft YaHei" panose="020B0503020204020204" pitchFamily="34"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56090"/>
                      </a:ext>
                    </a:extLst>
                  </a:tr>
                  <a:tr h="4944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Belle(</a:t>
                          </a:r>
                          <a:r>
                            <a:rPr lang="en-US" altLang="zh-CN" sz="1900" b="1" dirty="0">
                              <a:solidFill>
                                <a:srgbClr val="0432FF"/>
                              </a:solidFill>
                              <a:latin typeface="Times New Roman" panose="02020603050405020304" pitchFamily="18" charset="0"/>
                              <a:ea typeface="Microsoft YaHei" panose="020B0503020204020204" pitchFamily="34" charset="-122"/>
                              <a:cs typeface="Times New Roman" panose="02020603050405020304" pitchFamily="18" charset="0"/>
                            </a:rPr>
                            <a:t>II</a:t>
                          </a:r>
                          <a:r>
                            <a:rPr lang="en-US" altLang="zh-CN" sz="1900" b="1" dirty="0">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1900" b="1" dirty="0">
                            <a:latin typeface="Times New Roman" panose="02020603050405020304" pitchFamily="18" charset="0"/>
                            <a:ea typeface="Microsoft YaHei" panose="020B0503020204020204" pitchFamily="34" charset="-122"/>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zh-C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97143" t="-208974" r="-688571" b="-1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3115" t="-417949" r="-295082" b="-3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29412" t="-417949" r="-217647" b="-3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417949" r="-60870" b="-300000"/>
                          </a:stretch>
                        </a:blipFill>
                      </a:tcPr>
                    </a:tc>
                    <a:tc rowSpan="2">
                      <a:txBody>
                        <a:bodyPr/>
                        <a:lstStyle/>
                        <a:p>
                          <a:endParaRPr lang="zh-CN"/>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68345" t="-208974" r="-719" b="-100000"/>
                          </a:stretch>
                        </a:blipFill>
                      </a:tcPr>
                    </a:tc>
                    <a:extLst>
                      <a:ext uri="{0D108BD9-81ED-4DB2-BD59-A6C34878D82A}">
                        <a16:rowId xmlns:a16="http://schemas.microsoft.com/office/drawing/2014/main" val="3837331951"/>
                      </a:ext>
                    </a:extLst>
                  </a:tr>
                  <a:tr h="494453">
                    <a:tc>
                      <a:txBody>
                        <a:bodyPr/>
                        <a:lstStyle/>
                        <a:p>
                          <a:pPr>
                            <a:lnSpc>
                              <a:spcPct val="100000"/>
                            </a:lnSpc>
                          </a:pPr>
                          <a:r>
                            <a:rPr lang="en-US" altLang="zh-CN" sz="1900" b="1" dirty="0" err="1">
                              <a:latin typeface="Times New Roman" panose="02020603050405020304" pitchFamily="18" charset="0"/>
                              <a:cs typeface="Times New Roman" panose="02020603050405020304" pitchFamily="18" charset="0"/>
                            </a:rPr>
                            <a:t>BaBar</a:t>
                          </a:r>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nSpc>
                              <a:spcPct val="150000"/>
                            </a:lnSpc>
                          </a:pPr>
                          <a:endParaRPr lang="zh-CN" altLang="en-US" sz="1400" dirty="0"/>
                        </a:p>
                      </a:txBody>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3115" t="-517949" r="-295082" b="-2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29412" t="-517949" r="-217647" b="-2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517949" r="-60870" b="-200000"/>
                          </a:stretch>
                        </a:blipFill>
                      </a:tcPr>
                    </a:tc>
                    <a:tc vMerge="1">
                      <a:txBody>
                        <a:bodyPr/>
                        <a:lstStyle/>
                        <a:p>
                          <a:pPr>
                            <a:lnSpc>
                              <a:spcPct val="150000"/>
                            </a:lnSpc>
                          </a:pPr>
                          <a:endParaRPr lang="zh-CN" altLang="en-US" sz="1800" dirty="0"/>
                        </a:p>
                      </a:txBody>
                      <a:tcPr/>
                    </a:tc>
                    <a:extLst>
                      <a:ext uri="{0D108BD9-81ED-4DB2-BD59-A6C34878D82A}">
                        <a16:rowId xmlns:a16="http://schemas.microsoft.com/office/drawing/2014/main" val="1520376765"/>
                      </a:ext>
                    </a:extLst>
                  </a:tr>
                  <a:tr h="494453">
                    <a:tc>
                      <a:txBody>
                        <a:bodyPr/>
                        <a:lstStyle/>
                        <a:p>
                          <a:pPr>
                            <a:lnSpc>
                              <a:spcPct val="100000"/>
                            </a:lnSpc>
                          </a:pPr>
                          <a:r>
                            <a:rPr lang="en-US" altLang="zh-CN" sz="1900" b="1" dirty="0">
                              <a:latin typeface="Times New Roman" panose="02020603050405020304" pitchFamily="18" charset="0"/>
                              <a:cs typeface="Times New Roman" panose="02020603050405020304" pitchFamily="18" charset="0"/>
                            </a:rPr>
                            <a:t>CDF</a:t>
                          </a:r>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97143" t="-617949" r="-688571" b="-1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3115" t="-617949" r="-295082" b="-1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29412" t="-617949" r="-217647" b="-100000"/>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617949" r="-60870" b="-100000"/>
                          </a:stretch>
                        </a:blipFill>
                      </a:tcPr>
                    </a:tc>
                    <a:tc rowSpan="2">
                      <a:txBody>
                        <a:bodyPr/>
                        <a:lstStyle/>
                        <a:p>
                          <a:endParaRPr lang="zh-CN"/>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68345" t="-334722" r="-719" b="-8333"/>
                          </a:stretch>
                        </a:blipFill>
                      </a:tcPr>
                    </a:tc>
                    <a:extLst>
                      <a:ext uri="{0D108BD9-81ED-4DB2-BD59-A6C34878D82A}">
                        <a16:rowId xmlns:a16="http://schemas.microsoft.com/office/drawing/2014/main" val="998893665"/>
                      </a:ext>
                    </a:extLst>
                  </a:tr>
                  <a:tr h="4180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900" b="1" dirty="0" err="1">
                              <a:latin typeface="Times New Roman" panose="02020603050405020304" pitchFamily="18" charset="0"/>
                              <a:cs typeface="Times New Roman" panose="02020603050405020304" pitchFamily="18" charset="0"/>
                            </a:rPr>
                            <a:t>LHCb</a:t>
                          </a:r>
                          <a:endParaRPr lang="zh-CN" altLang="en-US" sz="1900" b="1" dirty="0">
                            <a:latin typeface="Times New Roman" panose="02020603050405020304" pitchFamily="18" charset="0"/>
                            <a:cs typeface="Times New Roman" panose="02020603050405020304" pitchFamily="18" charset="0"/>
                          </a:endParaRPr>
                        </a:p>
                      </a:txBody>
                      <a:tcPr marL="121920" marR="121920" marT="60960" marB="6096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97143" t="-848485" r="-688571" b="-18182"/>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3115" t="-848485" r="-295082" b="-18182"/>
                          </a:stretch>
                        </a:blipFill>
                      </a:tcPr>
                    </a:tc>
                    <a:tc>
                      <a:txBody>
                        <a:bodyPr/>
                        <a:lstStyle/>
                        <a:p>
                          <a:endParaRPr lang="zh-CN"/>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29412" t="-848485" r="-217647" b="-18182"/>
                          </a:stretch>
                        </a:blipFill>
                      </a:tcPr>
                    </a:tc>
                    <a:tc>
                      <a:txBody>
                        <a:bodyPr/>
                        <a:lstStyle/>
                        <a:p>
                          <a:endParaRPr lang="zh-CN"/>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43478" t="-848485" r="-60870" b="-18182"/>
                          </a:stretch>
                        </a:blipFill>
                      </a:tcPr>
                    </a:tc>
                    <a:tc vMerge="1">
                      <a:txBody>
                        <a:bodyPr/>
                        <a:lstStyle/>
                        <a:p>
                          <a:pPr>
                            <a:lnSpc>
                              <a:spcPct val="150000"/>
                            </a:lnSpc>
                          </a:pPr>
                          <a:endParaRPr lang="zh-CN" altLang="en-US" sz="1800" dirty="0"/>
                        </a:p>
                      </a:txBody>
                      <a:tcPr/>
                    </a:tc>
                    <a:extLst>
                      <a:ext uri="{0D108BD9-81ED-4DB2-BD59-A6C34878D82A}">
                        <a16:rowId xmlns:a16="http://schemas.microsoft.com/office/drawing/2014/main" val="4282271957"/>
                      </a:ext>
                    </a:extLst>
                  </a:tr>
                </a:tbl>
              </a:graphicData>
            </a:graphic>
          </p:graphicFrame>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A624A97-C640-8C9A-A0AB-5CDCBA48BE5C}"/>
                  </a:ext>
                </a:extLst>
              </p:cNvPr>
              <p:cNvSpPr txBox="1"/>
              <p:nvPr/>
            </p:nvSpPr>
            <p:spPr>
              <a:xfrm>
                <a:off x="12193" y="1"/>
                <a:ext cx="6214111" cy="666786"/>
              </a:xfrm>
              <a:prstGeom prst="rect">
                <a:avLst/>
              </a:prstGeom>
              <a:noFill/>
            </p:spPr>
            <p:txBody>
              <a:bodyPr wrap="square">
                <a:spAutoFit/>
              </a:bodyPr>
              <a:lstStyle/>
              <a:p>
                <a:r>
                  <a:rPr lang="en-US" altLang="zh-CN" sz="3733"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Comparison of </a:t>
                </a:r>
                <a14:m>
                  <m:oMath xmlns:m="http://schemas.openxmlformats.org/officeDocument/2006/math">
                    <m:sSubSup>
                      <m:sSubSupPr>
                        <m:ctrlPr>
                          <a:rPr lang="en-US" altLang="zh-CN" sz="3733" b="1" i="1">
                            <a:solidFill>
                              <a:srgbClr val="FF0000"/>
                            </a:solidFill>
                            <a:latin typeface="Cambria Math" panose="02040503050406030204" pitchFamily="18" charset="0"/>
                            <a:cs typeface="Times New Roman" panose="02020603050405020304" pitchFamily="18" charset="0"/>
                          </a:rPr>
                        </m:ctrlPr>
                      </m:sSubSupPr>
                      <m:e>
                        <m:r>
                          <a:rPr lang="en-US" altLang="zh-CN" sz="3733" b="1" i="1">
                            <a:solidFill>
                              <a:srgbClr val="FF0000"/>
                            </a:solidFill>
                            <a:latin typeface="Cambria Math" panose="02040503050406030204" pitchFamily="18" charset="0"/>
                            <a:cs typeface="Times New Roman" panose="02020603050405020304" pitchFamily="18" charset="0"/>
                          </a:rPr>
                          <m:t>𝑫</m:t>
                        </m:r>
                      </m:e>
                      <m:sub>
                        <m:r>
                          <a:rPr lang="en-US" altLang="zh-CN" sz="3733" b="1" i="0">
                            <a:solidFill>
                              <a:srgbClr val="FF0000"/>
                            </a:solidFill>
                            <a:latin typeface="Cambria Math" panose="02040503050406030204" pitchFamily="18" charset="0"/>
                            <a:cs typeface="Times New Roman" panose="02020603050405020304" pitchFamily="18" charset="0"/>
                          </a:rPr>
                          <m:t>𝐬</m:t>
                        </m:r>
                      </m:sub>
                      <m:sup>
                        <m:r>
                          <a:rPr lang="en-US" altLang="zh-CN" sz="3733" b="1" i="0">
                            <a:solidFill>
                              <a:srgbClr val="FF0000"/>
                            </a:solidFill>
                            <a:latin typeface="Cambria Math" panose="02040503050406030204" pitchFamily="18" charset="0"/>
                            <a:cs typeface="Times New Roman" panose="02020603050405020304" pitchFamily="18" charset="0"/>
                          </a:rPr>
                          <m:t>+</m:t>
                        </m:r>
                      </m:sup>
                    </m:sSubSup>
                  </m:oMath>
                </a14:m>
                <a:r>
                  <a:rPr lang="en-US" altLang="zh-CN" sz="3733"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events</a:t>
                </a:r>
                <a:endParaRPr lang="zh-CN" altLang="en-US" sz="3733"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7A624A97-C640-8C9A-A0AB-5CDCBA48BE5C}"/>
                  </a:ext>
                </a:extLst>
              </p:cNvPr>
              <p:cNvSpPr txBox="1">
                <a:spLocks noRot="1" noChangeAspect="1" noMove="1" noResize="1" noEditPoints="1" noAdjustHandles="1" noChangeArrowheads="1" noChangeShapeType="1" noTextEdit="1"/>
              </p:cNvSpPr>
              <p:nvPr/>
            </p:nvSpPr>
            <p:spPr>
              <a:xfrm>
                <a:off x="12193" y="1"/>
                <a:ext cx="6214111" cy="666786"/>
              </a:xfrm>
              <a:prstGeom prst="rect">
                <a:avLst/>
              </a:prstGeom>
              <a:blipFill>
                <a:blip r:embed="rId3"/>
                <a:stretch>
                  <a:fillRect l="-3055" t="-15094" b="-35849"/>
                </a:stretch>
              </a:blipFill>
            </p:spPr>
            <p:txBody>
              <a:bodyPr/>
              <a:lstStyle/>
              <a:p>
                <a:r>
                  <a:rPr lang="zh-CN" altLang="en-US">
                    <a:noFill/>
                  </a:rPr>
                  <a:t> </a:t>
                </a:r>
              </a:p>
            </p:txBody>
          </p:sp>
        </mc:Fallback>
      </mc:AlternateContent>
      <p:sp>
        <p:nvSpPr>
          <p:cNvPr id="8" name="五角星 7">
            <a:extLst>
              <a:ext uri="{FF2B5EF4-FFF2-40B4-BE49-F238E27FC236}">
                <a16:creationId xmlns:a16="http://schemas.microsoft.com/office/drawing/2014/main" id="{488A24A4-04DB-B7A3-0753-F9187FB167ED}"/>
              </a:ext>
            </a:extLst>
          </p:cNvPr>
          <p:cNvSpPr/>
          <p:nvPr/>
        </p:nvSpPr>
        <p:spPr>
          <a:xfrm>
            <a:off x="9735925" y="2784426"/>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9" name="五角星 8">
            <a:extLst>
              <a:ext uri="{FF2B5EF4-FFF2-40B4-BE49-F238E27FC236}">
                <a16:creationId xmlns:a16="http://schemas.microsoft.com/office/drawing/2014/main" id="{A814A384-D44A-0F87-D600-1CFE2D961943}"/>
              </a:ext>
            </a:extLst>
          </p:cNvPr>
          <p:cNvSpPr/>
          <p:nvPr/>
        </p:nvSpPr>
        <p:spPr>
          <a:xfrm>
            <a:off x="10415801" y="2763412"/>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0" name="五角星 9">
            <a:extLst>
              <a:ext uri="{FF2B5EF4-FFF2-40B4-BE49-F238E27FC236}">
                <a16:creationId xmlns:a16="http://schemas.microsoft.com/office/drawing/2014/main" id="{6E3C154E-01D1-84F0-1F18-1CBDF812297D}"/>
              </a:ext>
            </a:extLst>
          </p:cNvPr>
          <p:cNvSpPr/>
          <p:nvPr/>
        </p:nvSpPr>
        <p:spPr>
          <a:xfrm>
            <a:off x="10659950" y="2758770"/>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1" name="五角星 10">
            <a:extLst>
              <a:ext uri="{FF2B5EF4-FFF2-40B4-BE49-F238E27FC236}">
                <a16:creationId xmlns:a16="http://schemas.microsoft.com/office/drawing/2014/main" id="{045CCF44-F13D-E8BD-5C05-6E2E5D0D7BBF}"/>
              </a:ext>
            </a:extLst>
          </p:cNvPr>
          <p:cNvSpPr/>
          <p:nvPr/>
        </p:nvSpPr>
        <p:spPr>
          <a:xfrm>
            <a:off x="10898132" y="2758769"/>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2" name="五角星 11">
            <a:extLst>
              <a:ext uri="{FF2B5EF4-FFF2-40B4-BE49-F238E27FC236}">
                <a16:creationId xmlns:a16="http://schemas.microsoft.com/office/drawing/2014/main" id="{63A21EE5-C986-2149-2E0F-455DE37FE653}"/>
              </a:ext>
            </a:extLst>
          </p:cNvPr>
          <p:cNvSpPr/>
          <p:nvPr/>
        </p:nvSpPr>
        <p:spPr>
          <a:xfrm>
            <a:off x="10341420" y="3283390"/>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3" name="五角星 12">
            <a:extLst>
              <a:ext uri="{FF2B5EF4-FFF2-40B4-BE49-F238E27FC236}">
                <a16:creationId xmlns:a16="http://schemas.microsoft.com/office/drawing/2014/main" id="{2DFFB6A7-BE2A-81D8-B051-F4AF3C33F44A}"/>
              </a:ext>
            </a:extLst>
          </p:cNvPr>
          <p:cNvSpPr/>
          <p:nvPr/>
        </p:nvSpPr>
        <p:spPr>
          <a:xfrm>
            <a:off x="10585569" y="3283390"/>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4" name="五角星 13">
            <a:extLst>
              <a:ext uri="{FF2B5EF4-FFF2-40B4-BE49-F238E27FC236}">
                <a16:creationId xmlns:a16="http://schemas.microsoft.com/office/drawing/2014/main" id="{9438BD87-A45F-BAA2-2670-EDB5E1070F1F}"/>
              </a:ext>
            </a:extLst>
          </p:cNvPr>
          <p:cNvSpPr/>
          <p:nvPr/>
        </p:nvSpPr>
        <p:spPr>
          <a:xfrm>
            <a:off x="10492645" y="4693184"/>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6" name="五角星 15">
            <a:extLst>
              <a:ext uri="{FF2B5EF4-FFF2-40B4-BE49-F238E27FC236}">
                <a16:creationId xmlns:a16="http://schemas.microsoft.com/office/drawing/2014/main" id="{D12A2D56-E24A-848E-6C3B-C352376E9795}"/>
              </a:ext>
            </a:extLst>
          </p:cNvPr>
          <p:cNvSpPr/>
          <p:nvPr/>
        </p:nvSpPr>
        <p:spPr>
          <a:xfrm>
            <a:off x="9741116" y="3283390"/>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7" name="五角星 16">
            <a:extLst>
              <a:ext uri="{FF2B5EF4-FFF2-40B4-BE49-F238E27FC236}">
                <a16:creationId xmlns:a16="http://schemas.microsoft.com/office/drawing/2014/main" id="{87224818-224B-CE34-3C80-137312790024}"/>
              </a:ext>
            </a:extLst>
          </p:cNvPr>
          <p:cNvSpPr/>
          <p:nvPr/>
        </p:nvSpPr>
        <p:spPr>
          <a:xfrm>
            <a:off x="9966832" y="3283390"/>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8" name="五角星 17">
            <a:extLst>
              <a:ext uri="{FF2B5EF4-FFF2-40B4-BE49-F238E27FC236}">
                <a16:creationId xmlns:a16="http://schemas.microsoft.com/office/drawing/2014/main" id="{722021F3-2D63-360F-8B1C-6CA39821505D}"/>
              </a:ext>
            </a:extLst>
          </p:cNvPr>
          <p:cNvSpPr/>
          <p:nvPr/>
        </p:nvSpPr>
        <p:spPr>
          <a:xfrm>
            <a:off x="9592354" y="4700628"/>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9" name="五角星 18">
            <a:extLst>
              <a:ext uri="{FF2B5EF4-FFF2-40B4-BE49-F238E27FC236}">
                <a16:creationId xmlns:a16="http://schemas.microsoft.com/office/drawing/2014/main" id="{ED92A3E6-B4B1-8900-CB7D-F660960A4832}"/>
              </a:ext>
            </a:extLst>
          </p:cNvPr>
          <p:cNvSpPr/>
          <p:nvPr/>
        </p:nvSpPr>
        <p:spPr>
          <a:xfrm>
            <a:off x="9818070" y="4698044"/>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0" name="五角星 19">
            <a:extLst>
              <a:ext uri="{FF2B5EF4-FFF2-40B4-BE49-F238E27FC236}">
                <a16:creationId xmlns:a16="http://schemas.microsoft.com/office/drawing/2014/main" id="{F1F409B7-EA1D-5F67-646E-540808FB1932}"/>
              </a:ext>
            </a:extLst>
          </p:cNvPr>
          <p:cNvSpPr/>
          <p:nvPr/>
        </p:nvSpPr>
        <p:spPr>
          <a:xfrm>
            <a:off x="10041212" y="4688841"/>
            <a:ext cx="148761" cy="14560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4" name="文本框 3">
            <a:extLst>
              <a:ext uri="{FF2B5EF4-FFF2-40B4-BE49-F238E27FC236}">
                <a16:creationId xmlns:a16="http://schemas.microsoft.com/office/drawing/2014/main" id="{7DB22E8D-3E2F-3242-1404-AD71909A4704}"/>
              </a:ext>
            </a:extLst>
          </p:cNvPr>
          <p:cNvSpPr txBox="1"/>
          <p:nvPr/>
        </p:nvSpPr>
        <p:spPr>
          <a:xfrm>
            <a:off x="106533" y="4950900"/>
            <a:ext cx="11885551" cy="1510478"/>
          </a:xfrm>
          <a:prstGeom prst="rect">
            <a:avLst/>
          </a:prstGeom>
          <a:noFill/>
        </p:spPr>
        <p:txBody>
          <a:bodyPr wrap="square" rtlCol="0">
            <a:spAutoFit/>
          </a:bodyPr>
          <a:lstStyle/>
          <a:p>
            <a:pPr marL="342891" indent="-342891" defTabSz="457189">
              <a:lnSpc>
                <a:spcPct val="110000"/>
              </a:lnSpc>
              <a:buFont typeface="Wingdings" panose="05000000000000000000" pitchFamily="2" charset="2"/>
              <a:buChar char="Ø"/>
            </a:pPr>
            <a:r>
              <a:rPr lang="en-US" altLang="zh-CN" sz="2133" b="1" dirty="0" err="1">
                <a:solidFill>
                  <a:srgbClr val="392BF5"/>
                </a:solidFill>
                <a:latin typeface="Times New Roman" panose="02020603050405020304" pitchFamily="18" charset="0"/>
                <a:ea typeface="微软雅黑" panose="020B0503020204020204" pitchFamily="34" charset="-122"/>
                <a:cs typeface="Times New Roman" panose="02020603050405020304" pitchFamily="18" charset="0"/>
              </a:rPr>
              <a:t>BelleII</a:t>
            </a:r>
            <a:r>
              <a:rPr lang="zh-CN" altLang="en-US" sz="2133" b="1" dirty="0">
                <a:solidFill>
                  <a:srgbClr val="392BF5"/>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(50/ab)</a:t>
            </a:r>
            <a:r>
              <a:rPr lang="zh-CN" altLang="en-US"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has</a:t>
            </a:r>
            <a:r>
              <a:rPr lang="zh-CN" altLang="en-US"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more</a:t>
            </a:r>
            <a:r>
              <a:rPr lang="zh-CN" altLang="en-US"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statistics;</a:t>
            </a:r>
          </a:p>
          <a:p>
            <a:pPr marL="342891" indent="-342891" defTabSz="457189">
              <a:lnSpc>
                <a:spcPct val="110000"/>
              </a:lnSpc>
              <a:buFont typeface="Wingdings" panose="05000000000000000000" pitchFamily="2" charset="2"/>
              <a:buChar char="Ø"/>
            </a:pPr>
            <a:r>
              <a:rPr lang="en-US" altLang="zh-CN" sz="2133" b="1" dirty="0" err="1">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LHCb</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has much more statistics, but huge background;</a:t>
            </a:r>
          </a:p>
          <a:p>
            <a:pPr marL="342891" indent="-342891" defTabSz="457189">
              <a:lnSpc>
                <a:spcPct val="110000"/>
              </a:lnSpc>
              <a:buFont typeface="Wingdings" panose="05000000000000000000" pitchFamily="2" charset="2"/>
              <a:buChar char="Ø"/>
            </a:pPr>
            <a:r>
              <a:rPr lang="en-US" altLang="zh-CN" sz="2133" b="1" dirty="0">
                <a:solidFill>
                  <a:srgbClr val="392BF5"/>
                </a:solidFill>
                <a:latin typeface="Times New Roman" panose="02020603050405020304" pitchFamily="18" charset="0"/>
                <a:ea typeface="微软雅黑" panose="020B0503020204020204" pitchFamily="34" charset="-122"/>
                <a:cs typeface="Times New Roman" panose="02020603050405020304" pitchFamily="18" charset="0"/>
              </a:rPr>
              <a:t>STCF</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is expected to have higher </a:t>
            </a:r>
            <a:r>
              <a:rPr lang="en-US" altLang="zh-CN" sz="2133"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detection efficiency </a:t>
            </a:r>
            <a:r>
              <a:rPr lang="en-US" altLang="zh-CN" sz="2133" b="1" dirty="0">
                <a:latin typeface="Times New Roman" panose="02020603050405020304" pitchFamily="18" charset="0"/>
                <a:ea typeface="微软雅黑" panose="020B0503020204020204" pitchFamily="34" charset="-122"/>
                <a:cs typeface="Times New Roman" panose="02020603050405020304" pitchFamily="18" charset="0"/>
              </a:rPr>
              <a:t>and </a:t>
            </a:r>
            <a:r>
              <a:rPr lang="en-US" altLang="zh-CN" sz="2133"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low</a:t>
            </a:r>
            <a:r>
              <a:rPr lang="zh-CN" altLang="en-US" sz="2133"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bkgs</a:t>
            </a:r>
            <a:r>
              <a:rPr lang="zh-CN" altLang="en-US" sz="2133"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for</a:t>
            </a:r>
            <a:r>
              <a:rPr lang="zh-CN" altLang="en-US"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productions</a:t>
            </a:r>
            <a:r>
              <a:rPr lang="zh-CN" altLang="en-US"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a:t>
            </a:r>
            <a:r>
              <a:rPr lang="zh-CN" altLang="en-US"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33"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threshold;</a:t>
            </a:r>
          </a:p>
          <a:p>
            <a:pPr marL="342891" indent="-342891" defTabSz="457189">
              <a:lnSpc>
                <a:spcPct val="110000"/>
              </a:lnSpc>
              <a:buFont typeface="Wingdings" panose="05000000000000000000" pitchFamily="2" charset="2"/>
              <a:buChar char="Ø"/>
            </a:pP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Additionally, </a:t>
            </a:r>
            <a:r>
              <a:rPr lang="en-US" altLang="zh-CN" sz="2133" b="1"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STCF</a:t>
            </a:r>
            <a:r>
              <a:rPr lang="en-US" altLang="zh-CN" sz="2133"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has excellent resolution,  kinematic constraining.</a:t>
            </a:r>
          </a:p>
        </p:txBody>
      </p:sp>
      <p:cxnSp>
        <p:nvCxnSpPr>
          <p:cNvPr id="5" name="直线连接符 4">
            <a:extLst>
              <a:ext uri="{FF2B5EF4-FFF2-40B4-BE49-F238E27FC236}">
                <a16:creationId xmlns:a16="http://schemas.microsoft.com/office/drawing/2014/main" id="{EE21DE5E-3BBD-BFBD-5D64-B4CCD59DFA52}"/>
              </a:ext>
            </a:extLst>
          </p:cNvPr>
          <p:cNvCxnSpPr>
            <a:cxnSpLocks/>
          </p:cNvCxnSpPr>
          <p:nvPr/>
        </p:nvCxnSpPr>
        <p:spPr>
          <a:xfrm>
            <a:off x="0" y="793743"/>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B301DA5-2518-7E43-F0EC-BE23679969C9}"/>
              </a:ext>
            </a:extLst>
          </p:cNvPr>
          <p:cNvSpPr>
            <a:spLocks noGrp="1"/>
          </p:cNvSpPr>
          <p:nvPr>
            <p:ph type="sldNum" sz="quarter" idx="12"/>
          </p:nvPr>
        </p:nvSpPr>
        <p:spPr/>
        <p:txBody>
          <a:bodyPr/>
          <a:lstStyle/>
          <a:p>
            <a:fld id="{EE9F59AE-630A-460B-A6BC-38F7F70D14DE}" type="slidenum">
              <a:rPr lang="zh-CN" altLang="en-US" smtClean="0"/>
              <a:t>8</a:t>
            </a:fld>
            <a:endParaRPr lang="zh-CN" alt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78E0032-C465-C8B4-76CF-F41E71DD9D94}"/>
                  </a:ext>
                </a:extLst>
              </p:cNvPr>
              <p:cNvSpPr txBox="1"/>
              <p:nvPr/>
            </p:nvSpPr>
            <p:spPr>
              <a:xfrm>
                <a:off x="1" y="5833"/>
                <a:ext cx="5630521" cy="738087"/>
              </a:xfrm>
              <a:prstGeom prst="rect">
                <a:avLst/>
              </a:prstGeom>
              <a:noFill/>
            </p:spPr>
            <p:txBody>
              <a:bodyPr wrap="square">
                <a:spAutoFit/>
              </a:bodyPr>
              <a:lstStyle/>
              <a:p>
                <a:r>
                  <a:rPr lang="en-US" altLang="zh-CN" sz="3600" b="1" dirty="0">
                    <a:solidFill>
                      <a:srgbClr val="FF0000"/>
                    </a:solidFill>
                    <a:latin typeface="Times New Roman" panose="02020603050405020304" pitchFamily="18" charset="0"/>
                    <a:cs typeface="Times New Roman" panose="02020603050405020304" pitchFamily="18" charset="0"/>
                  </a:rPr>
                  <a:t>Pure leptonic </a:t>
                </a:r>
                <a14:m>
                  <m:oMath xmlns:m="http://schemas.openxmlformats.org/officeDocument/2006/math">
                    <m:sSubSup>
                      <m:sSubSupPr>
                        <m:ctrlPr>
                          <a:rPr lang="en-US" altLang="zh-CN" sz="3600" b="1" i="1">
                            <a:solidFill>
                              <a:srgbClr val="FF0000"/>
                            </a:solidFill>
                            <a:latin typeface="Cambria Math" panose="02040503050406030204" pitchFamily="18" charset="0"/>
                            <a:cs typeface="Times New Roman" panose="02020603050405020304" pitchFamily="18" charset="0"/>
                          </a:rPr>
                        </m:ctrlPr>
                      </m:sSubSupPr>
                      <m:e>
                        <m:r>
                          <a:rPr lang="en-US" altLang="zh-CN" sz="3600" b="1" i="1">
                            <a:solidFill>
                              <a:srgbClr val="FF0000"/>
                            </a:solidFill>
                            <a:latin typeface="Cambria Math" panose="02040503050406030204" pitchFamily="18" charset="0"/>
                            <a:cs typeface="Times New Roman" panose="02020603050405020304" pitchFamily="18" charset="0"/>
                          </a:rPr>
                          <m:t>𝑫</m:t>
                        </m:r>
                      </m:e>
                      <m:sub>
                        <m:r>
                          <a:rPr lang="en-US" altLang="zh-CN" sz="3600" b="1" i="1">
                            <a:solidFill>
                              <a:srgbClr val="FF0000"/>
                            </a:solidFill>
                            <a:latin typeface="Cambria Math" panose="02040503050406030204" pitchFamily="18" charset="0"/>
                            <a:cs typeface="Times New Roman" panose="02020603050405020304" pitchFamily="18" charset="0"/>
                          </a:rPr>
                          <m:t>(</m:t>
                        </m:r>
                        <m:r>
                          <a:rPr lang="en-US" altLang="zh-CN" sz="3600" b="1" i="1">
                            <a:solidFill>
                              <a:srgbClr val="FF0000"/>
                            </a:solidFill>
                            <a:latin typeface="Cambria Math" panose="02040503050406030204" pitchFamily="18" charset="0"/>
                            <a:cs typeface="Times New Roman" panose="02020603050405020304" pitchFamily="18" charset="0"/>
                          </a:rPr>
                          <m:t>𝒔</m:t>
                        </m:r>
                        <m:r>
                          <a:rPr lang="en-US" altLang="zh-CN" sz="3600" b="1" i="1">
                            <a:solidFill>
                              <a:srgbClr val="FF0000"/>
                            </a:solidFill>
                            <a:latin typeface="Cambria Math" panose="02040503050406030204" pitchFamily="18" charset="0"/>
                            <a:cs typeface="Times New Roman" panose="02020603050405020304" pitchFamily="18" charset="0"/>
                          </a:rPr>
                          <m:t>)</m:t>
                        </m:r>
                      </m:sub>
                      <m:sup>
                        <m:r>
                          <a:rPr lang="en-US" altLang="zh-CN" sz="3600" b="1" i="1">
                            <a:solidFill>
                              <a:srgbClr val="FF0000"/>
                            </a:solidFill>
                            <a:latin typeface="Cambria Math" panose="02040503050406030204" pitchFamily="18" charset="0"/>
                            <a:cs typeface="Times New Roman" panose="02020603050405020304" pitchFamily="18" charset="0"/>
                          </a:rPr>
                          <m:t>+</m:t>
                        </m:r>
                      </m:sup>
                    </m:sSubSup>
                  </m:oMath>
                </a14:m>
                <a:r>
                  <a:rPr lang="en-US" altLang="zh-CN" sz="3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decays</a:t>
                </a:r>
                <a:endParaRPr lang="zh-CN" altLang="en-US" sz="3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F78E0032-C465-C8B4-76CF-F41E71DD9D94}"/>
                  </a:ext>
                </a:extLst>
              </p:cNvPr>
              <p:cNvSpPr txBox="1">
                <a:spLocks noRot="1" noChangeAspect="1" noMove="1" noResize="1" noEditPoints="1" noAdjustHandles="1" noChangeArrowheads="1" noChangeShapeType="1" noTextEdit="1"/>
              </p:cNvSpPr>
              <p:nvPr/>
            </p:nvSpPr>
            <p:spPr>
              <a:xfrm>
                <a:off x="1" y="5833"/>
                <a:ext cx="5630521" cy="738087"/>
              </a:xfrm>
              <a:prstGeom prst="rect">
                <a:avLst/>
              </a:prstGeom>
              <a:blipFill>
                <a:blip r:embed="rId3"/>
                <a:stretch>
                  <a:fillRect l="-3378" t="-11864" b="-16949"/>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21645373-CB22-774D-2E91-D4128EA1E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0265" y="853181"/>
            <a:ext cx="5256828" cy="2495951"/>
          </a:xfrm>
          <a:prstGeom prst="rect">
            <a:avLst/>
          </a:prstGeom>
        </p:spPr>
      </p:pic>
      <p:sp>
        <p:nvSpPr>
          <p:cNvPr id="6" name="文本框 5">
            <a:extLst>
              <a:ext uri="{FF2B5EF4-FFF2-40B4-BE49-F238E27FC236}">
                <a16:creationId xmlns:a16="http://schemas.microsoft.com/office/drawing/2014/main" id="{D0F8EBCB-E705-CFF1-9CCB-188F0745C7D0}"/>
              </a:ext>
            </a:extLst>
          </p:cNvPr>
          <p:cNvSpPr txBox="1"/>
          <p:nvPr/>
        </p:nvSpPr>
        <p:spPr>
          <a:xfrm>
            <a:off x="74597" y="831380"/>
            <a:ext cx="6178920" cy="634341"/>
          </a:xfrm>
          <a:prstGeom prst="rect">
            <a:avLst/>
          </a:prstGeom>
          <a:noFill/>
        </p:spPr>
        <p:txBody>
          <a:bodyPr wrap="square">
            <a:spAutoFit/>
          </a:bodyPr>
          <a:lstStyle/>
          <a:p>
            <a:pPr marL="342891" indent="-342891">
              <a:lnSpc>
                <a:spcPct val="150000"/>
              </a:lnSpc>
              <a:buFont typeface="Wingdings" pitchFamily="2" charset="2"/>
              <a:buChar char="Ø"/>
            </a:pPr>
            <a:r>
              <a:rPr lang="en-US" altLang="zh-CN" sz="2667" b="1" dirty="0">
                <a:latin typeface="Times New Roman" panose="02020603050405020304" pitchFamily="18" charset="0"/>
                <a:cs typeface="Times New Roman" panose="02020603050405020304" pitchFamily="18" charset="0"/>
              </a:rPr>
              <a:t>Axial current (nonperturbative) </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A0F4B935-D6B9-B36F-D270-2E40B163AB9F}"/>
                  </a:ext>
                </a:extLst>
              </p:cNvPr>
              <p:cNvSpPr/>
              <p:nvPr/>
            </p:nvSpPr>
            <p:spPr>
              <a:xfrm>
                <a:off x="107823" y="3242675"/>
                <a:ext cx="12084176" cy="8591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891" indent="-342891">
                  <a:lnSpc>
                    <a:spcPct val="150000"/>
                  </a:lnSpc>
                  <a:buFont typeface="Wingdings" pitchFamily="2" charset="2"/>
                  <a:buChar char="Ø"/>
                </a:pPr>
                <a14:m>
                  <m:oMath xmlns:m="http://schemas.openxmlformats.org/officeDocument/2006/math">
                    <m:sSub>
                      <m:sSubPr>
                        <m:ctrlPr>
                          <a:rPr lang="en-US" altLang="zh-CN" sz="2667" b="1" i="1">
                            <a:solidFill>
                              <a:srgbClr val="FF0000"/>
                            </a:solidFill>
                            <a:latin typeface="Cambria Math" panose="02040503050406030204" pitchFamily="18" charset="0"/>
                            <a:ea typeface="Cambria Math" panose="02040503050406030204" pitchFamily="18" charset="0"/>
                          </a:rPr>
                        </m:ctrlPr>
                      </m:sSubPr>
                      <m:e>
                        <m:r>
                          <a:rPr lang="en-US" altLang="zh-CN" sz="2667" b="1" i="1">
                            <a:solidFill>
                              <a:srgbClr val="FF0000"/>
                            </a:solidFill>
                            <a:latin typeface="Cambria Math" panose="02040503050406030204" pitchFamily="18" charset="0"/>
                            <a:ea typeface="Cambria Math" panose="02040503050406030204" pitchFamily="18" charset="0"/>
                          </a:rPr>
                          <m:t>𝑽</m:t>
                        </m:r>
                      </m:e>
                      <m:sub>
                        <m:r>
                          <a:rPr lang="en-US" altLang="zh-CN" sz="2667" b="1" i="1">
                            <a:solidFill>
                              <a:srgbClr val="FF0000"/>
                            </a:solidFill>
                            <a:latin typeface="Cambria Math" panose="02040503050406030204" pitchFamily="18" charset="0"/>
                            <a:ea typeface="Cambria Math" panose="02040503050406030204" pitchFamily="18" charset="0"/>
                          </a:rPr>
                          <m:t>𝒄𝒅</m:t>
                        </m:r>
                        <m:r>
                          <a:rPr lang="en-US" altLang="zh-CN" sz="2667" b="1" i="1">
                            <a:solidFill>
                              <a:srgbClr val="FF0000"/>
                            </a:solidFill>
                            <a:latin typeface="Cambria Math" panose="02040503050406030204" pitchFamily="18" charset="0"/>
                            <a:ea typeface="Cambria Math" panose="02040503050406030204" pitchFamily="18" charset="0"/>
                          </a:rPr>
                          <m:t>(</m:t>
                        </m:r>
                        <m:r>
                          <a:rPr lang="en-US" altLang="zh-CN" sz="2667" b="1" i="1">
                            <a:solidFill>
                              <a:srgbClr val="FF0000"/>
                            </a:solidFill>
                            <a:latin typeface="Cambria Math" panose="02040503050406030204" pitchFamily="18" charset="0"/>
                            <a:ea typeface="Cambria Math" panose="02040503050406030204" pitchFamily="18" charset="0"/>
                          </a:rPr>
                          <m:t>𝒔</m:t>
                        </m:r>
                        <m:r>
                          <a:rPr lang="en-US" altLang="zh-CN" sz="2667" b="1" i="1">
                            <a:solidFill>
                              <a:srgbClr val="FF0000"/>
                            </a:solidFill>
                            <a:latin typeface="Cambria Math" panose="02040503050406030204" pitchFamily="18" charset="0"/>
                            <a:ea typeface="Cambria Math" panose="02040503050406030204" pitchFamily="18" charset="0"/>
                          </a:rPr>
                          <m:t>)</m:t>
                        </m:r>
                      </m:sub>
                    </m:sSub>
                  </m:oMath>
                </a14:m>
                <a:r>
                  <a:rPr lang="en-US" altLang="zh-CN" sz="2667"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 CKM matrix element</a:t>
                </a:r>
                <a:r>
                  <a:rPr lang="en-US" altLang="zh-CN" sz="2667"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667"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fundamental SM parameter, measured from experiments. </a:t>
                </a:r>
              </a:p>
            </p:txBody>
          </p:sp>
        </mc:Choice>
        <mc:Fallback xmlns="">
          <p:sp>
            <p:nvSpPr>
              <p:cNvPr id="4" name="矩形 3">
                <a:extLst>
                  <a:ext uri="{FF2B5EF4-FFF2-40B4-BE49-F238E27FC236}">
                    <a16:creationId xmlns:a16="http://schemas.microsoft.com/office/drawing/2014/main" id="{A0F4B935-D6B9-B36F-D270-2E40B163AB9F}"/>
                  </a:ext>
                </a:extLst>
              </p:cNvPr>
              <p:cNvSpPr>
                <a:spLocks noRot="1" noChangeAspect="1" noMove="1" noResize="1" noEditPoints="1" noAdjustHandles="1" noChangeArrowheads="1" noChangeShapeType="1" noTextEdit="1"/>
              </p:cNvSpPr>
              <p:nvPr/>
            </p:nvSpPr>
            <p:spPr>
              <a:xfrm>
                <a:off x="107823" y="3242675"/>
                <a:ext cx="12084176" cy="859125"/>
              </a:xfrm>
              <a:prstGeom prst="rect">
                <a:avLst/>
              </a:prstGeom>
              <a:blipFill>
                <a:blip r:embed="rId5"/>
                <a:stretch>
                  <a:fillRect l="-839" t="-13043" b="-42029"/>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1C40F79C-396C-263E-DA3C-1B504F4564DB}"/>
                  </a:ext>
                </a:extLst>
              </p:cNvPr>
              <p:cNvSpPr txBox="1"/>
              <p:nvPr/>
            </p:nvSpPr>
            <p:spPr>
              <a:xfrm>
                <a:off x="551344" y="2412154"/>
                <a:ext cx="5350864" cy="653577"/>
              </a:xfrm>
              <a:prstGeom prst="rect">
                <a:avLst/>
              </a:prstGeom>
              <a:noFill/>
            </p:spPr>
            <p:txBody>
              <a:bodyPr wrap="square">
                <a:spAutoFit/>
              </a:bodyPr>
              <a:lstStyle/>
              <a:p>
                <a:r>
                  <a:rPr lang="en-US" altLang="zh-CN" sz="2667" b="1" dirty="0">
                    <a:solidFill>
                      <a:srgbClr val="0432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667" b="1" i="1">
                            <a:solidFill>
                              <a:srgbClr val="0432FF"/>
                            </a:solidFill>
                            <a:latin typeface="Cambria Math" panose="02040503050406030204" pitchFamily="18" charset="0"/>
                          </a:rPr>
                        </m:ctrlPr>
                      </m:sSubPr>
                      <m:e>
                        <m:r>
                          <a:rPr lang="en-US" altLang="zh-CN" sz="2667" b="1" i="1">
                            <a:solidFill>
                              <a:srgbClr val="0432FF"/>
                            </a:solidFill>
                            <a:latin typeface="Cambria Math" panose="02040503050406030204" pitchFamily="18" charset="0"/>
                          </a:rPr>
                          <m:t>𝒇</m:t>
                        </m:r>
                      </m:e>
                      <m:sub>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𝑫</m:t>
                            </m:r>
                          </m:e>
                          <m:sub>
                            <m:r>
                              <a:rPr lang="en-US" altLang="zh-CN" sz="2667" b="1" i="1">
                                <a:solidFill>
                                  <a:srgbClr val="0432FF"/>
                                </a:solidFill>
                                <a:latin typeface="Cambria Math" panose="02040503050406030204" pitchFamily="18" charset="0"/>
                              </a:rPr>
                              <m:t>(</m:t>
                            </m:r>
                            <m:r>
                              <a:rPr lang="en-US" altLang="zh-CN" sz="2667" b="1" i="1">
                                <a:solidFill>
                                  <a:srgbClr val="0432FF"/>
                                </a:solidFill>
                                <a:latin typeface="Cambria Math" panose="02040503050406030204" pitchFamily="18" charset="0"/>
                              </a:rPr>
                              <m:t>𝒔</m:t>
                            </m:r>
                            <m:r>
                              <a:rPr lang="en-US" altLang="zh-CN" sz="2667" b="1" i="1">
                                <a:solidFill>
                                  <a:srgbClr val="0432FF"/>
                                </a:solidFill>
                                <a:latin typeface="Cambria Math" panose="02040503050406030204" pitchFamily="18" charset="0"/>
                              </a:rPr>
                              <m:t>)</m:t>
                            </m:r>
                          </m:sub>
                          <m:sup>
                            <m:r>
                              <a:rPr lang="en-US" altLang="zh-CN" sz="2667" b="1" i="1">
                                <a:solidFill>
                                  <a:srgbClr val="0432FF"/>
                                </a:solidFill>
                                <a:latin typeface="Cambria Math" panose="02040503050406030204" pitchFamily="18" charset="0"/>
                              </a:rPr>
                              <m:t>+</m:t>
                            </m:r>
                          </m:sup>
                        </m:sSubSup>
                      </m:sub>
                    </m:sSub>
                    <m:r>
                      <a:rPr lang="en-US" altLang="zh-CN" sz="2667" b="1" i="1">
                        <a:solidFill>
                          <a:srgbClr val="0432FF"/>
                        </a:solidFill>
                        <a:latin typeface="Cambria Math" panose="02040503050406030204" pitchFamily="18" charset="0"/>
                      </a:rPr>
                      <m:t> : </m:t>
                    </m:r>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𝑫</m:t>
                        </m:r>
                      </m:e>
                      <m:sub>
                        <m:r>
                          <a:rPr lang="en-US" altLang="zh-CN" sz="2667" b="1" i="1">
                            <a:solidFill>
                              <a:srgbClr val="0432FF"/>
                            </a:solidFill>
                            <a:latin typeface="Cambria Math" panose="02040503050406030204" pitchFamily="18" charset="0"/>
                          </a:rPr>
                          <m:t>(</m:t>
                        </m:r>
                        <m:r>
                          <a:rPr lang="en-US" altLang="zh-CN" sz="2667" b="1" i="1">
                            <a:solidFill>
                              <a:srgbClr val="0432FF"/>
                            </a:solidFill>
                            <a:latin typeface="Cambria Math" panose="02040503050406030204" pitchFamily="18" charset="0"/>
                          </a:rPr>
                          <m:t>𝒔</m:t>
                        </m:r>
                        <m:r>
                          <a:rPr lang="en-US" altLang="zh-CN" sz="2667" b="1" i="1">
                            <a:solidFill>
                              <a:srgbClr val="0432FF"/>
                            </a:solidFill>
                            <a:latin typeface="Cambria Math" panose="02040503050406030204" pitchFamily="18" charset="0"/>
                          </a:rPr>
                          <m:t>)</m:t>
                        </m:r>
                      </m:sub>
                      <m:sup>
                        <m:r>
                          <a:rPr lang="en-US" altLang="zh-CN" sz="2667" b="1" i="1">
                            <a:solidFill>
                              <a:srgbClr val="0432FF"/>
                            </a:solidFill>
                            <a:latin typeface="Cambria Math" panose="02040503050406030204" pitchFamily="18" charset="0"/>
                          </a:rPr>
                          <m:t>+</m:t>
                        </m:r>
                      </m:sup>
                    </m:sSubSup>
                    <m:r>
                      <a:rPr lang="en-US" altLang="zh-CN" sz="2667" b="1" i="1">
                        <a:solidFill>
                          <a:srgbClr val="0432FF"/>
                        </a:solidFill>
                        <a:latin typeface="Cambria Math" panose="02040503050406030204" pitchFamily="18" charset="0"/>
                      </a:rPr>
                      <m:t> </m:t>
                    </m:r>
                  </m:oMath>
                </a14:m>
                <a:r>
                  <a:rPr lang="en-US" altLang="zh-CN" sz="2667" b="1" dirty="0">
                    <a:solidFill>
                      <a:srgbClr val="0432FF"/>
                    </a:solidFill>
                    <a:latin typeface="Times New Roman" panose="02020603050405020304" pitchFamily="18" charset="0"/>
                    <a:cs typeface="Times New Roman" panose="02020603050405020304" pitchFamily="18" charset="0"/>
                  </a:rPr>
                  <a:t>decay constant )</a:t>
                </a:r>
                <a:endParaRPr lang="zh-CN" altLang="en-US" sz="2667" b="1" dirty="0">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1C40F79C-396C-263E-DA3C-1B504F4564DB}"/>
                  </a:ext>
                </a:extLst>
              </p:cNvPr>
              <p:cNvSpPr txBox="1">
                <a:spLocks noRot="1" noChangeAspect="1" noMove="1" noResize="1" noEditPoints="1" noAdjustHandles="1" noChangeArrowheads="1" noChangeShapeType="1" noTextEdit="1"/>
              </p:cNvSpPr>
              <p:nvPr/>
            </p:nvSpPr>
            <p:spPr>
              <a:xfrm>
                <a:off x="551344" y="2412154"/>
                <a:ext cx="5350864" cy="653577"/>
              </a:xfrm>
              <a:prstGeom prst="rect">
                <a:avLst/>
              </a:prstGeom>
              <a:blipFill>
                <a:blip r:embed="rId6"/>
                <a:stretch>
                  <a:fillRect l="-2133" t="-9615" b="-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CB3C9BF-7DAF-7B5C-7B50-9E093A098147}"/>
                  </a:ext>
                </a:extLst>
              </p:cNvPr>
              <p:cNvSpPr txBox="1"/>
              <p:nvPr/>
            </p:nvSpPr>
            <p:spPr>
              <a:xfrm>
                <a:off x="2262839" y="5121312"/>
                <a:ext cx="6849567" cy="1235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667" b="1">
                          <a:latin typeface="Cambria Math" panose="02040503050406030204" pitchFamily="18" charset="0"/>
                        </a:rPr>
                        <m:t>𝚪</m:t>
                      </m:r>
                      <m:r>
                        <a:rPr lang="en-US" altLang="zh-CN" sz="2667" b="1" i="1">
                          <a:latin typeface="Cambria Math" panose="02040503050406030204" pitchFamily="18" charset="0"/>
                        </a:rPr>
                        <m:t>=</m:t>
                      </m:r>
                      <m:f>
                        <m:fPr>
                          <m:ctrlPr>
                            <a:rPr lang="en-US" altLang="zh-CN" sz="2667" b="1" i="1">
                              <a:solidFill>
                                <a:srgbClr val="000000"/>
                              </a:solidFill>
                              <a:latin typeface="Cambria Math" panose="02040503050406030204" pitchFamily="18" charset="0"/>
                            </a:rPr>
                          </m:ctrlPr>
                        </m:fPr>
                        <m:num>
                          <m:sSubSup>
                            <m:sSubSupPr>
                              <m:ctrlPr>
                                <a:rPr lang="en-US" altLang="zh-CN" sz="2667" b="1" i="1">
                                  <a:solidFill>
                                    <a:srgbClr val="000000"/>
                                  </a:solidFill>
                                  <a:latin typeface="Cambria Math" panose="02040503050406030204" pitchFamily="18" charset="0"/>
                                </a:rPr>
                              </m:ctrlPr>
                            </m:sSubSupPr>
                            <m:e>
                              <m:r>
                                <a:rPr lang="en-US" altLang="zh-CN" sz="2667" b="1" i="1">
                                  <a:solidFill>
                                    <a:srgbClr val="000000"/>
                                  </a:solidFill>
                                  <a:latin typeface="Cambria Math" panose="02040503050406030204" pitchFamily="18" charset="0"/>
                                </a:rPr>
                                <m:t>𝑮</m:t>
                              </m:r>
                            </m:e>
                            <m:sub>
                              <m:r>
                                <a:rPr lang="en-US" altLang="zh-CN" sz="2667" b="1" i="1">
                                  <a:solidFill>
                                    <a:srgbClr val="000000"/>
                                  </a:solidFill>
                                  <a:latin typeface="Cambria Math" panose="02040503050406030204" pitchFamily="18" charset="0"/>
                                </a:rPr>
                                <m:t>𝑭</m:t>
                              </m:r>
                            </m:sub>
                            <m:sup>
                              <m:r>
                                <a:rPr lang="en-US" altLang="zh-CN" sz="2667" b="1" i="1">
                                  <a:solidFill>
                                    <a:srgbClr val="000000"/>
                                  </a:solidFill>
                                  <a:latin typeface="Cambria Math" panose="02040503050406030204" pitchFamily="18" charset="0"/>
                                </a:rPr>
                                <m:t>𝟐</m:t>
                              </m:r>
                            </m:sup>
                          </m:sSubSup>
                        </m:num>
                        <m:den>
                          <m:r>
                            <a:rPr lang="en-US" altLang="zh-CN" sz="2667" b="1" i="1">
                              <a:solidFill>
                                <a:srgbClr val="000000"/>
                              </a:solidFill>
                              <a:latin typeface="Cambria Math" panose="02040503050406030204" pitchFamily="18" charset="0"/>
                            </a:rPr>
                            <m:t>𝟖</m:t>
                          </m:r>
                          <m:r>
                            <a:rPr lang="en-US" altLang="zh-CN" sz="2667" b="1" i="1">
                              <a:solidFill>
                                <a:srgbClr val="000000"/>
                              </a:solidFill>
                              <a:latin typeface="Cambria Math" panose="02040503050406030204" pitchFamily="18" charset="0"/>
                            </a:rPr>
                            <m:t>𝝅</m:t>
                          </m:r>
                        </m:den>
                      </m:f>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 </m:t>
                          </m:r>
                          <m:r>
                            <a:rPr lang="en-US" altLang="zh-CN" sz="2667" b="1" i="1">
                              <a:solidFill>
                                <a:srgbClr val="0432FF"/>
                              </a:solidFill>
                              <a:latin typeface="Cambria Math" panose="02040503050406030204" pitchFamily="18" charset="0"/>
                            </a:rPr>
                            <m:t>𝒇</m:t>
                          </m:r>
                        </m:e>
                        <m:sub>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𝑫</m:t>
                              </m:r>
                            </m:e>
                            <m:sub>
                              <m:r>
                                <a:rPr lang="en-US" altLang="zh-CN" sz="2667" b="1" i="1">
                                  <a:solidFill>
                                    <a:srgbClr val="0432FF"/>
                                  </a:solidFill>
                                  <a:latin typeface="Cambria Math" panose="02040503050406030204" pitchFamily="18" charset="0"/>
                                </a:rPr>
                                <m:t>(</m:t>
                              </m:r>
                              <m:r>
                                <a:rPr lang="en-US" altLang="zh-CN" sz="2667" b="1" i="1">
                                  <a:solidFill>
                                    <a:srgbClr val="0432FF"/>
                                  </a:solidFill>
                                  <a:latin typeface="Cambria Math" panose="02040503050406030204" pitchFamily="18" charset="0"/>
                                </a:rPr>
                                <m:t>𝒔</m:t>
                              </m:r>
                              <m:r>
                                <a:rPr lang="en-US" altLang="zh-CN" sz="2667" b="1" i="1">
                                  <a:solidFill>
                                    <a:srgbClr val="0432FF"/>
                                  </a:solidFill>
                                  <a:latin typeface="Cambria Math" panose="02040503050406030204" pitchFamily="18" charset="0"/>
                                </a:rPr>
                                <m:t>)</m:t>
                              </m:r>
                            </m:sub>
                            <m:sup>
                              <m:r>
                                <a:rPr lang="en-US" altLang="zh-CN" sz="2667" b="1" i="1">
                                  <a:solidFill>
                                    <a:srgbClr val="0432FF"/>
                                  </a:solidFill>
                                  <a:latin typeface="Cambria Math" panose="02040503050406030204" pitchFamily="18" charset="0"/>
                                </a:rPr>
                                <m:t>+</m:t>
                              </m:r>
                            </m:sup>
                          </m:sSubSup>
                        </m:sub>
                        <m:sup>
                          <m:r>
                            <a:rPr lang="en-US" altLang="zh-CN" sz="2667" b="1" i="1">
                              <a:solidFill>
                                <a:srgbClr val="0432FF"/>
                              </a:solidFill>
                              <a:latin typeface="Cambria Math" panose="02040503050406030204" pitchFamily="18" charset="0"/>
                            </a:rPr>
                            <m:t>𝟐</m:t>
                          </m:r>
                        </m:sup>
                      </m:sSubSup>
                      <m:sSup>
                        <m:sSupPr>
                          <m:ctrlPr>
                            <a:rPr lang="en-US" altLang="zh-CN" sz="2667" b="1" i="1">
                              <a:solidFill>
                                <a:srgbClr val="FF0000"/>
                              </a:solidFill>
                              <a:latin typeface="Cambria Math" panose="02040503050406030204" pitchFamily="18" charset="0"/>
                            </a:rPr>
                          </m:ctrlPr>
                        </m:sSupPr>
                        <m:e>
                          <m:r>
                            <a:rPr lang="en-US" altLang="zh-CN" sz="2667" b="1" i="1">
                              <a:solidFill>
                                <a:srgbClr val="FF0000"/>
                              </a:solidFill>
                              <a:latin typeface="Cambria Math" panose="02040503050406030204" pitchFamily="18" charset="0"/>
                            </a:rPr>
                            <m:t> </m:t>
                          </m:r>
                          <m:d>
                            <m:dPr>
                              <m:begChr m:val="|"/>
                              <m:endChr m:val="|"/>
                              <m:ctrlPr>
                                <a:rPr lang="en-US" altLang="zh-CN" sz="2667" b="1" i="1">
                                  <a:solidFill>
                                    <a:srgbClr val="FF0000"/>
                                  </a:solidFill>
                                  <a:latin typeface="Cambria Math" panose="02040503050406030204" pitchFamily="18" charset="0"/>
                                </a:rPr>
                              </m:ctrlPr>
                            </m:dPr>
                            <m:e>
                              <m:sSub>
                                <m:sSubPr>
                                  <m:ctrlPr>
                                    <a:rPr lang="en-US" altLang="zh-CN" sz="2667" b="1" i="1">
                                      <a:solidFill>
                                        <a:srgbClr val="FF0000"/>
                                      </a:solidFill>
                                      <a:latin typeface="Cambria Math" panose="02040503050406030204" pitchFamily="18" charset="0"/>
                                    </a:rPr>
                                  </m:ctrlPr>
                                </m:sSubPr>
                                <m:e>
                                  <m:r>
                                    <a:rPr lang="en-US" altLang="zh-CN" sz="2667" b="1" i="1">
                                      <a:solidFill>
                                        <a:srgbClr val="FF0000"/>
                                      </a:solidFill>
                                      <a:latin typeface="Cambria Math" panose="02040503050406030204" pitchFamily="18" charset="0"/>
                                    </a:rPr>
                                    <m:t>𝑽</m:t>
                                  </m:r>
                                </m:e>
                                <m:sub>
                                  <m:r>
                                    <a:rPr lang="en-US" altLang="zh-CN" sz="2667" b="1" i="1">
                                      <a:solidFill>
                                        <a:srgbClr val="FF0000"/>
                                      </a:solidFill>
                                      <a:latin typeface="Cambria Math" panose="02040503050406030204" pitchFamily="18" charset="0"/>
                                    </a:rPr>
                                    <m:t>𝒄𝒅</m:t>
                                  </m:r>
                                  <m:r>
                                    <a:rPr lang="en-US" altLang="zh-CN" sz="2667" b="1" i="1">
                                      <a:solidFill>
                                        <a:srgbClr val="FF0000"/>
                                      </a:solidFill>
                                      <a:latin typeface="Cambria Math" panose="02040503050406030204" pitchFamily="18" charset="0"/>
                                    </a:rPr>
                                    <m:t>(</m:t>
                                  </m:r>
                                  <m:r>
                                    <a:rPr lang="en-US" altLang="zh-CN" sz="2667" b="1" i="1">
                                      <a:solidFill>
                                        <a:srgbClr val="FF0000"/>
                                      </a:solidFill>
                                      <a:latin typeface="Cambria Math" panose="02040503050406030204" pitchFamily="18" charset="0"/>
                                    </a:rPr>
                                    <m:t>𝒔</m:t>
                                  </m:r>
                                  <m:r>
                                    <a:rPr lang="en-US" altLang="zh-CN" sz="2667" b="1" i="1">
                                      <a:solidFill>
                                        <a:srgbClr val="FF0000"/>
                                      </a:solidFill>
                                      <a:latin typeface="Cambria Math" panose="02040503050406030204" pitchFamily="18" charset="0"/>
                                    </a:rPr>
                                    <m:t>)</m:t>
                                  </m:r>
                                </m:sub>
                              </m:sSub>
                            </m:e>
                          </m:d>
                        </m:e>
                        <m:sup>
                          <m:r>
                            <a:rPr lang="en-US" altLang="zh-CN" sz="2667" b="1" i="1">
                              <a:solidFill>
                                <a:srgbClr val="FF0000"/>
                              </a:solidFill>
                              <a:latin typeface="Cambria Math" panose="02040503050406030204" pitchFamily="18" charset="0"/>
                            </a:rPr>
                            <m:t>𝟐</m:t>
                          </m:r>
                        </m:sup>
                      </m:sSup>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 </m:t>
                          </m:r>
                          <m:r>
                            <a:rPr lang="en-US" altLang="zh-CN" sz="2667" b="1" i="1">
                              <a:latin typeface="Cambria Math" panose="02040503050406030204" pitchFamily="18" charset="0"/>
                            </a:rPr>
                            <m:t>𝒎</m:t>
                          </m:r>
                        </m:e>
                        <m:sub>
                          <m:r>
                            <a:rPr lang="en-US" altLang="zh-CN" sz="2667" b="1" i="1">
                              <a:latin typeface="Cambria Math" panose="02040503050406030204" pitchFamily="18" charset="0"/>
                            </a:rPr>
                            <m:t>ℓ</m:t>
                          </m:r>
                        </m:sub>
                        <m:sup>
                          <m:r>
                            <a:rPr lang="en-US" altLang="zh-CN" sz="2667" b="1" i="1">
                              <a:latin typeface="Cambria Math" panose="02040503050406030204" pitchFamily="18" charset="0"/>
                            </a:rPr>
                            <m:t>𝟐</m:t>
                          </m:r>
                        </m:sup>
                      </m:sSubSup>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 </m:t>
                          </m:r>
                          <m:r>
                            <a:rPr lang="en-US" altLang="zh-CN" sz="2667" b="1" i="1">
                              <a:latin typeface="Cambria Math" panose="02040503050406030204" pitchFamily="18" charset="0"/>
                            </a:rPr>
                            <m:t>𝒎</m:t>
                          </m:r>
                        </m:e>
                        <m:sub>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r>
                            <a:rPr lang="en-US" altLang="zh-CN" sz="2667" b="1" i="1">
                              <a:latin typeface="Cambria Math" panose="02040503050406030204" pitchFamily="18" charset="0"/>
                            </a:rPr>
                            <m:t> </m:t>
                          </m:r>
                        </m:sub>
                      </m:sSub>
                      <m:sSup>
                        <m:sSupPr>
                          <m:ctrlPr>
                            <a:rPr lang="en-US" altLang="zh-CN" sz="2667" b="1" i="1">
                              <a:latin typeface="Cambria Math" panose="02040503050406030204" pitchFamily="18" charset="0"/>
                            </a:rPr>
                          </m:ctrlPr>
                        </m:sSupPr>
                        <m:e>
                          <m:d>
                            <m:dPr>
                              <m:ctrlPr>
                                <a:rPr lang="en-US" altLang="zh-CN" sz="2667" b="1" i="1">
                                  <a:latin typeface="Cambria Math" panose="02040503050406030204" pitchFamily="18" charset="0"/>
                                </a:rPr>
                              </m:ctrlPr>
                            </m:dPr>
                            <m:e>
                              <m:r>
                                <a:rPr lang="en-US" altLang="zh-CN" sz="2667" b="1" i="1">
                                  <a:latin typeface="Cambria Math" panose="02040503050406030204" pitchFamily="18" charset="0"/>
                                </a:rPr>
                                <m:t>𝟏</m:t>
                              </m:r>
                              <m:r>
                                <a:rPr lang="en-US" altLang="zh-CN" sz="2667" b="1" i="1">
                                  <a:latin typeface="Cambria Math" panose="02040503050406030204" pitchFamily="18" charset="0"/>
                                </a:rPr>
                                <m:t>−</m:t>
                              </m:r>
                              <m:f>
                                <m:fPr>
                                  <m:ctrlPr>
                                    <a:rPr lang="en-US" altLang="zh-CN" sz="2667" b="1" i="1">
                                      <a:latin typeface="Cambria Math" panose="02040503050406030204" pitchFamily="18" charset="0"/>
                                    </a:rPr>
                                  </m:ctrlPr>
                                </m:fPr>
                                <m:num>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r>
                                        <a:rPr lang="en-US" altLang="zh-CN" sz="2667" b="1" i="1">
                                          <a:latin typeface="Cambria Math" panose="02040503050406030204" pitchFamily="18" charset="0"/>
                                        </a:rPr>
                                        <m:t>ℓ</m:t>
                                      </m:r>
                                    </m:sub>
                                    <m:sup>
                                      <m:r>
                                        <a:rPr lang="en-US" altLang="zh-CN" sz="2667" b="1" i="1">
                                          <a:latin typeface="Cambria Math" panose="02040503050406030204" pitchFamily="18" charset="0"/>
                                        </a:rPr>
                                        <m:t>𝟐</m:t>
                                      </m:r>
                                    </m:sup>
                                  </m:sSubSup>
                                </m:num>
                                <m:den>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𝒎</m:t>
                                      </m:r>
                                    </m:e>
                                    <m:sub>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sub>
                                    <m:sup>
                                      <m:r>
                                        <a:rPr lang="en-US" altLang="zh-CN" sz="2667" b="1" i="1">
                                          <a:latin typeface="Cambria Math" panose="02040503050406030204" pitchFamily="18" charset="0"/>
                                        </a:rPr>
                                        <m:t>𝟐</m:t>
                                      </m:r>
                                    </m:sup>
                                  </m:sSubSup>
                                </m:den>
                              </m:f>
                              <m:r>
                                <a:rPr lang="en-US" altLang="zh-CN" sz="2667" b="1" i="1">
                                  <a:latin typeface="Cambria Math" panose="02040503050406030204" pitchFamily="18" charset="0"/>
                                </a:rPr>
                                <m:t> </m:t>
                              </m:r>
                            </m:e>
                          </m:d>
                        </m:e>
                        <m:sup>
                          <m:r>
                            <a:rPr lang="en-US" altLang="zh-CN" sz="2667" b="1" i="1">
                              <a:latin typeface="Cambria Math" panose="02040503050406030204" pitchFamily="18" charset="0"/>
                            </a:rPr>
                            <m:t>𝟐</m:t>
                          </m:r>
                        </m:sup>
                      </m:sSup>
                    </m:oMath>
                  </m:oMathPara>
                </a14:m>
                <a:endParaRPr lang="zh-CN" altLang="en-US" sz="2667" b="1" dirty="0"/>
              </a:p>
            </p:txBody>
          </p:sp>
        </mc:Choice>
        <mc:Fallback xmlns="">
          <p:sp>
            <p:nvSpPr>
              <p:cNvPr id="12" name="文本框 11">
                <a:extLst>
                  <a:ext uri="{FF2B5EF4-FFF2-40B4-BE49-F238E27FC236}">
                    <a16:creationId xmlns:a16="http://schemas.microsoft.com/office/drawing/2014/main" id="{BCB3C9BF-7DAF-7B5C-7B50-9E093A098147}"/>
                  </a:ext>
                </a:extLst>
              </p:cNvPr>
              <p:cNvSpPr txBox="1">
                <a:spLocks noRot="1" noChangeAspect="1" noMove="1" noResize="1" noEditPoints="1" noAdjustHandles="1" noChangeArrowheads="1" noChangeShapeType="1" noTextEdit="1"/>
              </p:cNvSpPr>
              <p:nvPr/>
            </p:nvSpPr>
            <p:spPr>
              <a:xfrm>
                <a:off x="2262839" y="5121312"/>
                <a:ext cx="6849567" cy="1235018"/>
              </a:xfrm>
              <a:prstGeom prst="rect">
                <a:avLst/>
              </a:prstGeom>
              <a:blipFill>
                <a:blip r:embed="rId7"/>
                <a:stretch>
                  <a:fillRect l="-556" b="-7143"/>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A165242E-58B6-38B9-A0DA-291D4B7EABFB}"/>
              </a:ext>
            </a:extLst>
          </p:cNvPr>
          <p:cNvSpPr txBox="1"/>
          <p:nvPr/>
        </p:nvSpPr>
        <p:spPr>
          <a:xfrm>
            <a:off x="107823" y="4508547"/>
            <a:ext cx="9823331" cy="502766"/>
          </a:xfrm>
          <a:prstGeom prst="rect">
            <a:avLst/>
          </a:prstGeom>
          <a:noFill/>
        </p:spPr>
        <p:txBody>
          <a:bodyPr wrap="square">
            <a:spAutoFit/>
          </a:bodyPr>
          <a:lstStyle/>
          <a:p>
            <a:pPr marL="342891" indent="-342891">
              <a:buFont typeface="Wingdings" pitchFamily="2" charset="2"/>
              <a:buChar char="Ø"/>
            </a:pPr>
            <a:r>
              <a:rPr lang="en-US" altLang="zh-CN" sz="2667" b="1" dirty="0">
                <a:latin typeface="Times New Roman" panose="02020603050405020304" pitchFamily="18" charset="0"/>
                <a:cs typeface="Times New Roman" panose="02020603050405020304" pitchFamily="18" charset="0"/>
              </a:rPr>
              <a:t>In the SM, ignoring radiative corrections, the decay width:</a:t>
            </a:r>
            <a:endParaRPr lang="zh-CN" altLang="en-US" sz="2667"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67132846-D5F0-9EAA-69B0-3F1A048A3FA2}"/>
                  </a:ext>
                </a:extLst>
              </p:cNvPr>
              <p:cNvSpPr txBox="1"/>
              <p:nvPr/>
            </p:nvSpPr>
            <p:spPr>
              <a:xfrm>
                <a:off x="9100180" y="5471340"/>
                <a:ext cx="2337435" cy="5027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667" b="1" i="1">
                          <a:latin typeface="Cambria Math" panose="02040503050406030204" pitchFamily="18" charset="0"/>
                        </a:rPr>
                        <m:t>(ℓ=</m:t>
                      </m:r>
                      <m:r>
                        <a:rPr lang="en-US" altLang="zh-CN" sz="2667" b="1" i="1">
                          <a:latin typeface="Cambria Math" panose="02040503050406030204" pitchFamily="18" charset="0"/>
                        </a:rPr>
                        <m:t>𝒆</m:t>
                      </m:r>
                      <m:r>
                        <a:rPr lang="en-US" altLang="zh-CN" sz="2667" b="1" i="1">
                          <a:latin typeface="Cambria Math" panose="02040503050406030204" pitchFamily="18" charset="0"/>
                        </a:rPr>
                        <m:t>, </m:t>
                      </m:r>
                      <m:r>
                        <a:rPr lang="en-US" altLang="zh-CN" sz="2667" b="1" i="1">
                          <a:latin typeface="Cambria Math" panose="02040503050406030204" pitchFamily="18" charset="0"/>
                        </a:rPr>
                        <m:t>𝝁</m:t>
                      </m:r>
                      <m:r>
                        <a:rPr lang="en-US" altLang="zh-CN" sz="2667" b="1" i="1">
                          <a:latin typeface="Cambria Math" panose="02040503050406030204" pitchFamily="18" charset="0"/>
                        </a:rPr>
                        <m:t>, </m:t>
                      </m:r>
                      <m:r>
                        <a:rPr lang="en-US" altLang="zh-CN" sz="2667" b="1" i="1">
                          <a:latin typeface="Cambria Math" panose="02040503050406030204" pitchFamily="18" charset="0"/>
                        </a:rPr>
                        <m:t>𝝉</m:t>
                      </m:r>
                      <m:r>
                        <a:rPr lang="en-US" altLang="zh-CN" sz="2667" b="1" i="1">
                          <a:latin typeface="Cambria Math" panose="02040503050406030204" pitchFamily="18" charset="0"/>
                        </a:rPr>
                        <m:t>)</m:t>
                      </m:r>
                    </m:oMath>
                  </m:oMathPara>
                </a14:m>
                <a:endParaRPr lang="zh-CN" altLang="en-US" sz="2667" dirty="0"/>
              </a:p>
            </p:txBody>
          </p:sp>
        </mc:Choice>
        <mc:Fallback xmlns="">
          <p:sp>
            <p:nvSpPr>
              <p:cNvPr id="9" name="文本框 8">
                <a:extLst>
                  <a:ext uri="{FF2B5EF4-FFF2-40B4-BE49-F238E27FC236}">
                    <a16:creationId xmlns:a16="http://schemas.microsoft.com/office/drawing/2014/main" id="{67132846-D5F0-9EAA-69B0-3F1A048A3FA2}"/>
                  </a:ext>
                </a:extLst>
              </p:cNvPr>
              <p:cNvSpPr txBox="1">
                <a:spLocks noRot="1" noChangeAspect="1" noMove="1" noResize="1" noEditPoints="1" noAdjustHandles="1" noChangeArrowheads="1" noChangeShapeType="1" noTextEdit="1"/>
              </p:cNvSpPr>
              <p:nvPr/>
            </p:nvSpPr>
            <p:spPr>
              <a:xfrm>
                <a:off x="9100180" y="5471340"/>
                <a:ext cx="2337435" cy="502766"/>
              </a:xfrm>
              <a:prstGeom prst="rect">
                <a:avLst/>
              </a:prstGeom>
              <a:blipFill>
                <a:blip r:embed="rId8"/>
                <a:stretch>
                  <a:fillRect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E6A9800-C739-3E96-CF69-78BC0CD25B32}"/>
                  </a:ext>
                </a:extLst>
              </p:cNvPr>
              <p:cNvSpPr txBox="1"/>
              <p:nvPr/>
            </p:nvSpPr>
            <p:spPr>
              <a:xfrm>
                <a:off x="551345" y="1333547"/>
                <a:ext cx="5486047" cy="916213"/>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n-US" altLang="zh-CN" sz="2667" b="1" i="1">
                          <a:latin typeface="Cambria Math" panose="02040503050406030204" pitchFamily="18" charset="0"/>
                        </a:rPr>
                        <m:t>&lt;</m:t>
                      </m:r>
                      <m:r>
                        <a:rPr lang="en-US" altLang="zh-CN" sz="2667" b="1" i="1">
                          <a:latin typeface="Cambria Math" panose="02040503050406030204" pitchFamily="18" charset="0"/>
                        </a:rPr>
                        <m:t>𝟎</m:t>
                      </m:r>
                      <m:r>
                        <a:rPr lang="en-US" altLang="zh-CN" sz="2667" b="1" i="1">
                          <a:latin typeface="Cambria Math" panose="02040503050406030204" pitchFamily="18" charset="0"/>
                        </a:rPr>
                        <m:t>|</m:t>
                      </m:r>
                      <m:acc>
                        <m:accPr>
                          <m:chr m:val="̅"/>
                          <m:ctrlPr>
                            <a:rPr lang="en-US" altLang="zh-CN" sz="2667" b="1" i="1">
                              <a:latin typeface="Cambria Math" panose="02040503050406030204" pitchFamily="18" charset="0"/>
                            </a:rPr>
                          </m:ctrlPr>
                        </m:accPr>
                        <m:e>
                          <m:r>
                            <a:rPr lang="en-US" altLang="zh-CN" sz="2667" b="1" i="1">
                              <a:latin typeface="Cambria Math" panose="02040503050406030204" pitchFamily="18" charset="0"/>
                            </a:rPr>
                            <m:t>𝒔</m:t>
                          </m:r>
                        </m:e>
                      </m:acc>
                      <m:r>
                        <a:rPr lang="en-US" altLang="zh-CN" sz="2667" b="1" i="1">
                          <a:latin typeface="Cambria Math" panose="02040503050406030204" pitchFamily="18" charset="0"/>
                        </a:rPr>
                        <m:t> </m:t>
                      </m:r>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𝜸</m:t>
                          </m:r>
                        </m:e>
                        <m:sub>
                          <m:r>
                            <a:rPr lang="en-US" altLang="zh-CN" sz="2667" b="1" i="1">
                              <a:latin typeface="Cambria Math" panose="02040503050406030204" pitchFamily="18" charset="0"/>
                            </a:rPr>
                            <m:t>𝝁</m:t>
                          </m:r>
                        </m:sub>
                      </m:sSub>
                      <m:r>
                        <a:rPr lang="en-US" altLang="zh-CN" sz="2667" b="1" i="1">
                          <a:latin typeface="Cambria Math" panose="02040503050406030204" pitchFamily="18" charset="0"/>
                        </a:rPr>
                        <m:t> </m:t>
                      </m:r>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𝜸</m:t>
                          </m:r>
                        </m:e>
                        <m:sub>
                          <m:r>
                            <a:rPr lang="en-US" altLang="zh-CN" sz="2667" b="1" i="1">
                              <a:latin typeface="Cambria Math" panose="02040503050406030204" pitchFamily="18" charset="0"/>
                            </a:rPr>
                            <m:t>𝟓</m:t>
                          </m:r>
                        </m:sub>
                      </m:sSub>
                      <m:r>
                        <a:rPr lang="en-US" altLang="zh-CN" sz="2667" b="1" i="1">
                          <a:latin typeface="Cambria Math" panose="02040503050406030204" pitchFamily="18" charset="0"/>
                        </a:rPr>
                        <m:t> </m:t>
                      </m:r>
                      <m:r>
                        <a:rPr lang="en-US" altLang="zh-CN" sz="2667" b="1" i="1">
                          <a:latin typeface="Cambria Math" panose="02040503050406030204" pitchFamily="18" charset="0"/>
                        </a:rPr>
                        <m:t>𝒄</m:t>
                      </m:r>
                      <m:r>
                        <a:rPr lang="en-US" altLang="zh-CN" sz="2667" b="1" i="1">
                          <a:latin typeface="Cambria Math" panose="02040503050406030204" pitchFamily="18" charset="0"/>
                        </a:rPr>
                        <m:t> |</m:t>
                      </m:r>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𝒔</m:t>
                          </m:r>
                        </m:sub>
                        <m:sup>
                          <m:r>
                            <a:rPr lang="en-US" altLang="zh-CN" sz="2667" b="1" i="1">
                              <a:latin typeface="Cambria Math" panose="02040503050406030204" pitchFamily="18" charset="0"/>
                            </a:rPr>
                            <m:t>+</m:t>
                          </m:r>
                        </m:sup>
                      </m:sSubSup>
                      <m:r>
                        <a:rPr lang="en-US" altLang="zh-CN" sz="2667" b="1" i="1">
                          <a:latin typeface="Cambria Math" panose="02040503050406030204" pitchFamily="18" charset="0"/>
                        </a:rPr>
                        <m:t>&gt; =</m:t>
                      </m:r>
                      <m:r>
                        <a:rPr lang="en-US" altLang="zh-CN" sz="2667" b="1" i="1">
                          <a:latin typeface="Cambria Math" panose="02040503050406030204" pitchFamily="18" charset="0"/>
                        </a:rPr>
                        <m:t>𝒊</m:t>
                      </m:r>
                      <m:r>
                        <a:rPr lang="en-US" altLang="zh-CN" sz="2667" b="1" i="1">
                          <a:latin typeface="Cambria Math" panose="02040503050406030204" pitchFamily="18" charset="0"/>
                        </a:rPr>
                        <m:t> </m:t>
                      </m:r>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𝒑</m:t>
                          </m:r>
                        </m:e>
                        <m:sub>
                          <m:r>
                            <a:rPr lang="en-US" altLang="zh-CN" sz="2667" b="1" i="1">
                              <a:latin typeface="Cambria Math" panose="02040503050406030204" pitchFamily="18" charset="0"/>
                            </a:rPr>
                            <m:t>𝝁</m:t>
                          </m:r>
                        </m:sub>
                      </m:sSub>
                      <m:r>
                        <a:rPr lang="en-US" altLang="zh-CN" sz="2667" b="1" i="1">
                          <a:latin typeface="Cambria Math" panose="02040503050406030204" pitchFamily="18" charset="0"/>
                        </a:rPr>
                        <m:t> </m:t>
                      </m:r>
                      <m:sSub>
                        <m:sSubPr>
                          <m:ctrlPr>
                            <a:rPr lang="en-US" altLang="zh-CN" sz="2667" b="1" i="1">
                              <a:solidFill>
                                <a:srgbClr val="0432FF"/>
                              </a:solidFill>
                              <a:latin typeface="Cambria Math" panose="02040503050406030204" pitchFamily="18" charset="0"/>
                            </a:rPr>
                          </m:ctrlPr>
                        </m:sSubPr>
                        <m:e>
                          <m:r>
                            <a:rPr lang="en-US" altLang="zh-CN" sz="2667" b="1" i="1">
                              <a:solidFill>
                                <a:srgbClr val="0432FF"/>
                              </a:solidFill>
                              <a:latin typeface="Cambria Math" panose="02040503050406030204" pitchFamily="18" charset="0"/>
                            </a:rPr>
                            <m:t>𝒇</m:t>
                          </m:r>
                        </m:e>
                        <m:sub>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𝑫</m:t>
                              </m:r>
                            </m:e>
                            <m:sub>
                              <m:r>
                                <a:rPr lang="en-US" altLang="zh-CN" sz="2667" b="1" i="1">
                                  <a:solidFill>
                                    <a:srgbClr val="0432FF"/>
                                  </a:solidFill>
                                  <a:latin typeface="Cambria Math" panose="02040503050406030204" pitchFamily="18" charset="0"/>
                                </a:rPr>
                                <m:t>(</m:t>
                              </m:r>
                              <m:r>
                                <a:rPr lang="en-US" altLang="zh-CN" sz="2667" b="1" i="1">
                                  <a:solidFill>
                                    <a:srgbClr val="0432FF"/>
                                  </a:solidFill>
                                  <a:latin typeface="Cambria Math" panose="02040503050406030204" pitchFamily="18" charset="0"/>
                                </a:rPr>
                                <m:t>𝒔</m:t>
                              </m:r>
                              <m:r>
                                <a:rPr lang="en-US" altLang="zh-CN" sz="2667" b="1" i="1">
                                  <a:solidFill>
                                    <a:srgbClr val="0432FF"/>
                                  </a:solidFill>
                                  <a:latin typeface="Cambria Math" panose="02040503050406030204" pitchFamily="18" charset="0"/>
                                </a:rPr>
                                <m:t>)</m:t>
                              </m:r>
                            </m:sub>
                            <m:sup>
                              <m:r>
                                <a:rPr lang="en-US" altLang="zh-CN" sz="2667" b="1" i="1">
                                  <a:solidFill>
                                    <a:srgbClr val="0432FF"/>
                                  </a:solidFill>
                                  <a:latin typeface="Cambria Math" panose="02040503050406030204" pitchFamily="18" charset="0"/>
                                </a:rPr>
                                <m:t>+</m:t>
                              </m:r>
                            </m:sup>
                          </m:sSubSup>
                        </m:sub>
                      </m:sSub>
                    </m:oMath>
                  </m:oMathPara>
                </a14:m>
                <a:endParaRPr lang="zh-CN" altLang="en-US" sz="2667" dirty="0"/>
              </a:p>
            </p:txBody>
          </p:sp>
        </mc:Choice>
        <mc:Fallback xmlns="">
          <p:sp>
            <p:nvSpPr>
              <p:cNvPr id="13" name="文本框 12">
                <a:extLst>
                  <a:ext uri="{FF2B5EF4-FFF2-40B4-BE49-F238E27FC236}">
                    <a16:creationId xmlns:a16="http://schemas.microsoft.com/office/drawing/2014/main" id="{AE6A9800-C739-3E96-CF69-78BC0CD25B32}"/>
                  </a:ext>
                </a:extLst>
              </p:cNvPr>
              <p:cNvSpPr txBox="1">
                <a:spLocks noRot="1" noChangeAspect="1" noMove="1" noResize="1" noEditPoints="1" noAdjustHandles="1" noChangeArrowheads="1" noChangeShapeType="1" noTextEdit="1"/>
              </p:cNvSpPr>
              <p:nvPr/>
            </p:nvSpPr>
            <p:spPr>
              <a:xfrm>
                <a:off x="551345" y="1333547"/>
                <a:ext cx="5486047" cy="916213"/>
              </a:xfrm>
              <a:prstGeom prst="rect">
                <a:avLst/>
              </a:prstGeom>
              <a:blipFill>
                <a:blip r:embed="rId9"/>
                <a:stretch>
                  <a:fillRect b="-5479"/>
                </a:stretch>
              </a:blipFill>
            </p:spPr>
            <p:txBody>
              <a:bodyPr/>
              <a:lstStyle/>
              <a:p>
                <a:r>
                  <a:rPr lang="zh-CN" altLang="en-US">
                    <a:noFill/>
                  </a:rPr>
                  <a:t> </a:t>
                </a:r>
              </a:p>
            </p:txBody>
          </p:sp>
        </mc:Fallback>
      </mc:AlternateContent>
      <p:cxnSp>
        <p:nvCxnSpPr>
          <p:cNvPr id="3" name="直线连接符 2">
            <a:extLst>
              <a:ext uri="{FF2B5EF4-FFF2-40B4-BE49-F238E27FC236}">
                <a16:creationId xmlns:a16="http://schemas.microsoft.com/office/drawing/2014/main" id="{C7750C49-7896-0185-EC25-96372052EE6A}"/>
              </a:ext>
            </a:extLst>
          </p:cNvPr>
          <p:cNvCxnSpPr>
            <a:cxnSpLocks/>
          </p:cNvCxnSpPr>
          <p:nvPr/>
        </p:nvCxnSpPr>
        <p:spPr>
          <a:xfrm>
            <a:off x="0" y="830319"/>
            <a:ext cx="12192000" cy="0"/>
          </a:xfrm>
          <a:prstGeom prst="line">
            <a:avLst/>
          </a:prstGeom>
          <a:ln w="38100">
            <a:solidFill>
              <a:srgbClr val="B6B2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A835EA2-8AA6-C439-1809-6A66E12B614A}"/>
              </a:ext>
            </a:extLst>
          </p:cNvPr>
          <p:cNvSpPr>
            <a:spLocks noGrp="1"/>
          </p:cNvSpPr>
          <p:nvPr>
            <p:ph type="sldNum" sz="quarter" idx="12"/>
          </p:nvPr>
        </p:nvSpPr>
        <p:spPr/>
        <p:txBody>
          <a:bodyPr/>
          <a:lstStyle/>
          <a:p>
            <a:fld id="{EE9F59AE-630A-460B-A6BC-38F7F70D14DE}" type="slidenum">
              <a:rPr lang="zh-CN" altLang="en-US" smtClean="0"/>
              <a:t>9</a:t>
            </a:fld>
            <a:endParaRPr lang="zh-CN" altLang="en-US"/>
          </a:p>
        </p:txBody>
      </p:sp>
      <p:sp>
        <p:nvSpPr>
          <p:cNvPr id="3" name="矩形 2">
            <a:extLst>
              <a:ext uri="{FF2B5EF4-FFF2-40B4-BE49-F238E27FC236}">
                <a16:creationId xmlns:a16="http://schemas.microsoft.com/office/drawing/2014/main" id="{7F421A58-8712-31F4-3FB6-5596330838DF}"/>
              </a:ext>
            </a:extLst>
          </p:cNvPr>
          <p:cNvSpPr/>
          <p:nvPr/>
        </p:nvSpPr>
        <p:spPr>
          <a:xfrm>
            <a:off x="59028" y="224768"/>
            <a:ext cx="3517310" cy="502766"/>
          </a:xfrm>
          <a:prstGeom prst="rect">
            <a:avLst/>
          </a:prstGeom>
        </p:spPr>
        <p:txBody>
          <a:bodyPr wrap="none">
            <a:spAutoFit/>
          </a:bodyPr>
          <a:lstStyle/>
          <a:p>
            <a:pPr marL="342891" indent="-342891">
              <a:buFont typeface="Wingdings" pitchFamily="2" charset="2"/>
              <a:buChar char="Ø"/>
            </a:pPr>
            <a:r>
              <a:rPr lang="en-US" altLang="zh-CN" sz="2667" b="1" dirty="0">
                <a:latin typeface="Times New Roman" panose="02020603050405020304" pitchFamily="18" charset="0"/>
                <a:cs typeface="Times New Roman" panose="02020603050405020304" pitchFamily="18" charset="0"/>
              </a:rPr>
              <a:t>Branching fraction: </a:t>
            </a:r>
            <a:endParaRPr lang="zh-CN" altLang="en-US" sz="2667"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3253FF36-8BB8-6CBA-215A-893DFAF278C2}"/>
                  </a:ext>
                </a:extLst>
              </p:cNvPr>
              <p:cNvSpPr/>
              <p:nvPr/>
            </p:nvSpPr>
            <p:spPr>
              <a:xfrm>
                <a:off x="3914143" y="202291"/>
                <a:ext cx="4346318" cy="6710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667" b="1" i="1">
                          <a:latin typeface="Cambria Math" panose="02040503050406030204" pitchFamily="18" charset="0"/>
                        </a:rPr>
                        <m:t>𝑩𝒓</m:t>
                      </m:r>
                      <m:d>
                        <m:dPr>
                          <m:ctrlPr>
                            <a:rPr lang="en-US" altLang="zh-CN" sz="2667" b="1" i="1">
                              <a:latin typeface="Cambria Math" panose="02040503050406030204" pitchFamily="18" charset="0"/>
                            </a:rPr>
                          </m:ctrlPr>
                        </m:dPr>
                        <m:e>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r>
                            <a:rPr lang="en-US" altLang="zh-CN" sz="2667" b="1" i="1">
                              <a:latin typeface="Cambria Math" panose="02040503050406030204" pitchFamily="18" charset="0"/>
                            </a:rPr>
                            <m:t>→</m:t>
                          </m:r>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ℓ</m:t>
                              </m:r>
                            </m:e>
                            <m:sup>
                              <m:r>
                                <a:rPr lang="en-US" altLang="zh-CN" sz="2667" b="1" i="1">
                                  <a:latin typeface="Cambria Math" panose="02040503050406030204" pitchFamily="18" charset="0"/>
                                </a:rPr>
                                <m:t>+</m:t>
                              </m:r>
                            </m:sup>
                          </m:sSup>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𝝂</m:t>
                              </m:r>
                            </m:e>
                            <m:sub>
                              <m:r>
                                <a:rPr lang="en-US" altLang="zh-CN" sz="2667" b="1" i="1">
                                  <a:latin typeface="Cambria Math" panose="02040503050406030204" pitchFamily="18" charset="0"/>
                                </a:rPr>
                                <m:t>ℓ</m:t>
                              </m:r>
                            </m:sub>
                          </m:sSub>
                        </m:e>
                      </m:d>
                      <m:r>
                        <a:rPr lang="en-US" altLang="zh-CN" sz="2667" b="1" i="1">
                          <a:latin typeface="Cambria Math" panose="02040503050406030204" pitchFamily="18" charset="0"/>
                        </a:rPr>
                        <m:t>=</m:t>
                      </m:r>
                      <m:r>
                        <a:rPr lang="en-US" altLang="zh-CN" sz="2667" b="1">
                          <a:latin typeface="Cambria Math" panose="02040503050406030204" pitchFamily="18" charset="0"/>
                        </a:rPr>
                        <m:t>𝚪</m:t>
                      </m:r>
                      <m:r>
                        <a:rPr lang="en-US" altLang="zh-CN" sz="2667" b="1" i="1">
                          <a:latin typeface="Cambria Math" panose="02040503050406030204" pitchFamily="18" charset="0"/>
                        </a:rPr>
                        <m:t>⋅</m:t>
                      </m:r>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𝝉</m:t>
                          </m:r>
                        </m:e>
                        <m:sub>
                          <m:sSubSup>
                            <m:sSubSupPr>
                              <m:ctrlPr>
                                <a:rPr lang="en-US" altLang="zh-CN" sz="2667" b="1" i="1">
                                  <a:solidFill>
                                    <a:srgbClr val="000000"/>
                                  </a:solidFill>
                                  <a:latin typeface="Cambria Math" panose="02040503050406030204" pitchFamily="18" charset="0"/>
                                </a:rPr>
                              </m:ctrlPr>
                            </m:sSubSupPr>
                            <m:e>
                              <m:r>
                                <a:rPr lang="en-US" altLang="zh-CN" sz="2667" b="1" i="1">
                                  <a:solidFill>
                                    <a:srgbClr val="000000"/>
                                  </a:solidFill>
                                  <a:latin typeface="Cambria Math" panose="02040503050406030204" pitchFamily="18" charset="0"/>
                                </a:rPr>
                                <m:t>𝑫</m:t>
                              </m:r>
                            </m:e>
                            <m:sub>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𝒔</m:t>
                              </m:r>
                              <m:r>
                                <a:rPr lang="en-US" altLang="zh-CN" sz="2667" b="1" i="1">
                                  <a:solidFill>
                                    <a:srgbClr val="000000"/>
                                  </a:solidFill>
                                  <a:latin typeface="Cambria Math" panose="02040503050406030204" pitchFamily="18" charset="0"/>
                                </a:rPr>
                                <m:t>)</m:t>
                              </m:r>
                            </m:sub>
                            <m:sup>
                              <m:r>
                                <a:rPr lang="en-US" altLang="zh-CN" sz="2667" b="1" i="1">
                                  <a:solidFill>
                                    <a:srgbClr val="000000"/>
                                  </a:solidFill>
                                  <a:latin typeface="Cambria Math" panose="02040503050406030204" pitchFamily="18" charset="0"/>
                                </a:rPr>
                                <m:t>+</m:t>
                              </m:r>
                            </m:sup>
                          </m:sSubSup>
                        </m:sub>
                      </m:sSub>
                    </m:oMath>
                  </m:oMathPara>
                </a14:m>
                <a:endParaRPr lang="zh-CN" altLang="en-US" sz="2667" b="1" dirty="0">
                  <a:latin typeface="Times New Roman" panose="02020603050405020304" pitchFamily="18" charset="0"/>
                  <a:cs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3253FF36-8BB8-6CBA-215A-893DFAF278C2}"/>
                  </a:ext>
                </a:extLst>
              </p:cNvPr>
              <p:cNvSpPr>
                <a:spLocks noRot="1" noChangeAspect="1" noMove="1" noResize="1" noEditPoints="1" noAdjustHandles="1" noChangeArrowheads="1" noChangeShapeType="1" noTextEdit="1"/>
              </p:cNvSpPr>
              <p:nvPr/>
            </p:nvSpPr>
            <p:spPr>
              <a:xfrm>
                <a:off x="3914143" y="202291"/>
                <a:ext cx="4346318" cy="671081"/>
              </a:xfrm>
              <a:prstGeom prst="rect">
                <a:avLst/>
              </a:prstGeom>
              <a:blipFill>
                <a:blip r:embed="rId2"/>
                <a:stretch>
                  <a:fillRect b="-925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00D67B3A-B46A-0E25-F7CF-F368EC9F2C4A}"/>
                  </a:ext>
                </a:extLst>
              </p:cNvPr>
              <p:cNvSpPr/>
              <p:nvPr/>
            </p:nvSpPr>
            <p:spPr>
              <a:xfrm>
                <a:off x="747746" y="1114296"/>
                <a:ext cx="10606053" cy="836639"/>
              </a:xfrm>
              <a:prstGeom prst="rect">
                <a:avLst/>
              </a:prstGeom>
              <a:solidFill>
                <a:srgbClr val="FFFF00"/>
              </a:solidFill>
              <a:ln>
                <a:noFill/>
              </a:ln>
            </p:spPr>
            <p:txBody>
              <a:bodyPr wrap="square">
                <a:spAutoFit/>
              </a:bodyPr>
              <a:lstStyle/>
              <a:p>
                <a:pPr/>
                <a14:m>
                  <m:oMathPara xmlns:m="http://schemas.openxmlformats.org/officeDocument/2006/math">
                    <m:oMathParaPr>
                      <m:jc m:val="center"/>
                    </m:oMathParaPr>
                    <m:oMath xmlns:m="http://schemas.openxmlformats.org/officeDocument/2006/math">
                      <m:r>
                        <a:rPr lang="en-US" altLang="zh-CN" sz="2667" b="1" i="1">
                          <a:latin typeface="Cambria Math" panose="02040503050406030204" pitchFamily="18" charset="0"/>
                        </a:rPr>
                        <m:t>𝑩𝒓</m:t>
                      </m:r>
                      <m:d>
                        <m:dPr>
                          <m:ctrlPr>
                            <a:rPr lang="en-US" altLang="zh-CN" sz="2667" b="1" i="1">
                              <a:latin typeface="Cambria Math" panose="02040503050406030204" pitchFamily="18" charset="0"/>
                            </a:rPr>
                          </m:ctrlPr>
                        </m:dPr>
                        <m:e>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up>
                              <m:r>
                                <a:rPr lang="en-US" altLang="zh-CN" sz="2667" b="1" i="1">
                                  <a:latin typeface="Cambria Math" panose="02040503050406030204" pitchFamily="18" charset="0"/>
                                </a:rPr>
                                <m:t>+</m:t>
                              </m:r>
                            </m:sup>
                          </m:sSubSup>
                          <m:r>
                            <a:rPr lang="en-US" altLang="zh-CN" sz="2667" b="1" i="1">
                              <a:latin typeface="Cambria Math" panose="02040503050406030204" pitchFamily="18" charset="0"/>
                            </a:rPr>
                            <m:t>→</m:t>
                          </m:r>
                          <m:sSup>
                            <m:sSupPr>
                              <m:ctrlPr>
                                <a:rPr lang="en-US" altLang="zh-CN" sz="2667" b="1" i="1">
                                  <a:latin typeface="Cambria Math" panose="02040503050406030204" pitchFamily="18" charset="0"/>
                                </a:rPr>
                              </m:ctrlPr>
                            </m:sSupPr>
                            <m:e>
                              <m:r>
                                <a:rPr lang="en-US" altLang="zh-CN" sz="2667" b="1" i="1">
                                  <a:latin typeface="Cambria Math" panose="02040503050406030204" pitchFamily="18" charset="0"/>
                                </a:rPr>
                                <m:t>ℓ</m:t>
                              </m:r>
                            </m:e>
                            <m:sup>
                              <m:r>
                                <a:rPr lang="en-US" altLang="zh-CN" sz="2667" b="1" i="1">
                                  <a:latin typeface="Cambria Math" panose="02040503050406030204" pitchFamily="18" charset="0"/>
                                </a:rPr>
                                <m:t>+</m:t>
                              </m:r>
                            </m:sup>
                          </m:sSup>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𝝂</m:t>
                              </m:r>
                            </m:e>
                            <m:sub>
                              <m:r>
                                <a:rPr lang="en-US" altLang="zh-CN" sz="2667" b="1" i="1">
                                  <a:latin typeface="Cambria Math" panose="02040503050406030204" pitchFamily="18" charset="0"/>
                                </a:rPr>
                                <m:t>ℓ</m:t>
                              </m:r>
                            </m:sub>
                          </m:sSub>
                        </m:e>
                      </m:d>
                      <m:r>
                        <a:rPr lang="en-US" altLang="zh-CN" sz="2667" b="1" i="1">
                          <a:latin typeface="Cambria Math" panose="02040503050406030204" pitchFamily="18" charset="0"/>
                        </a:rPr>
                        <m:t>∝</m:t>
                      </m:r>
                      <m:sSup>
                        <m:sSupPr>
                          <m:ctrlPr>
                            <a:rPr lang="en-US" altLang="zh-CN" sz="2667" b="1" i="1">
                              <a:latin typeface="Cambria Math" panose="02040503050406030204" pitchFamily="18" charset="0"/>
                            </a:rPr>
                          </m:ctrlPr>
                        </m:sSupPr>
                        <m:e>
                          <m:d>
                            <m:dPr>
                              <m:begChr m:val="["/>
                              <m:endChr m:val="]"/>
                              <m:ctrlPr>
                                <a:rPr lang="en-US" altLang="zh-CN" sz="2667" b="1" i="1">
                                  <a:latin typeface="Cambria Math" panose="02040503050406030204" pitchFamily="18" charset="0"/>
                                </a:rPr>
                              </m:ctrlPr>
                            </m:dPr>
                            <m:e>
                              <m:r>
                                <a:rPr lang="en-US" altLang="zh-CN" sz="2667" b="1" i="1">
                                  <a:latin typeface="Cambria Math" panose="02040503050406030204" pitchFamily="18" charset="0"/>
                                </a:rPr>
                                <m:t> </m:t>
                              </m:r>
                              <m:sSub>
                                <m:sSubPr>
                                  <m:ctrlPr>
                                    <a:rPr lang="en-US" altLang="zh-CN" sz="2667" b="1" i="1">
                                      <a:solidFill>
                                        <a:srgbClr val="0432FF"/>
                                      </a:solidFill>
                                      <a:latin typeface="Cambria Math" panose="02040503050406030204" pitchFamily="18" charset="0"/>
                                    </a:rPr>
                                  </m:ctrlPr>
                                </m:sSubPr>
                                <m:e>
                                  <m:r>
                                    <a:rPr lang="en-US" altLang="zh-CN" sz="2667" b="1" i="1">
                                      <a:solidFill>
                                        <a:srgbClr val="0432FF"/>
                                      </a:solidFill>
                                      <a:latin typeface="Cambria Math" panose="02040503050406030204" pitchFamily="18" charset="0"/>
                                    </a:rPr>
                                    <m:t>𝒇</m:t>
                                  </m:r>
                                </m:e>
                                <m:sub>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𝑫</m:t>
                                      </m:r>
                                    </m:e>
                                    <m:sub>
                                      <m:r>
                                        <a:rPr lang="en-US" altLang="zh-CN" sz="2667" b="1" i="1">
                                          <a:solidFill>
                                            <a:srgbClr val="0432FF"/>
                                          </a:solidFill>
                                          <a:latin typeface="Cambria Math" panose="02040503050406030204" pitchFamily="18" charset="0"/>
                                        </a:rPr>
                                        <m:t>(</m:t>
                                      </m:r>
                                      <m:r>
                                        <a:rPr lang="en-US" altLang="zh-CN" sz="2667" b="1" i="1">
                                          <a:solidFill>
                                            <a:srgbClr val="0432FF"/>
                                          </a:solidFill>
                                          <a:latin typeface="Cambria Math" panose="02040503050406030204" pitchFamily="18" charset="0"/>
                                        </a:rPr>
                                        <m:t>𝒔</m:t>
                                      </m:r>
                                      <m:r>
                                        <a:rPr lang="en-US" altLang="zh-CN" sz="2667" b="1" i="1">
                                          <a:solidFill>
                                            <a:srgbClr val="0432FF"/>
                                          </a:solidFill>
                                          <a:latin typeface="Cambria Math" panose="02040503050406030204" pitchFamily="18" charset="0"/>
                                        </a:rPr>
                                        <m:t>)</m:t>
                                      </m:r>
                                    </m:sub>
                                    <m:sup>
                                      <m:r>
                                        <a:rPr lang="en-US" altLang="zh-CN" sz="2667" b="1" i="1">
                                          <a:solidFill>
                                            <a:srgbClr val="0432FF"/>
                                          </a:solidFill>
                                          <a:latin typeface="Cambria Math" panose="02040503050406030204" pitchFamily="18" charset="0"/>
                                        </a:rPr>
                                        <m:t>+</m:t>
                                      </m:r>
                                    </m:sup>
                                  </m:sSubSup>
                                </m:sub>
                              </m:sSub>
                              <m:r>
                                <a:rPr lang="en-US" altLang="zh-CN" sz="2667" b="1" i="1">
                                  <a:latin typeface="Cambria Math" panose="02040503050406030204" pitchFamily="18" charset="0"/>
                                </a:rPr>
                                <m:t>⋅</m:t>
                              </m:r>
                              <m:d>
                                <m:dPr>
                                  <m:begChr m:val="|"/>
                                  <m:endChr m:val="|"/>
                                  <m:ctrlPr>
                                    <a:rPr lang="en-US" altLang="zh-CN" sz="2667" b="1" i="1">
                                      <a:solidFill>
                                        <a:srgbClr val="FF0000"/>
                                      </a:solidFill>
                                      <a:latin typeface="Cambria Math" panose="02040503050406030204" pitchFamily="18" charset="0"/>
                                    </a:rPr>
                                  </m:ctrlPr>
                                </m:dPr>
                                <m:e>
                                  <m:sSub>
                                    <m:sSubPr>
                                      <m:ctrlPr>
                                        <a:rPr lang="en-US" altLang="zh-CN" sz="2667" b="1" i="1">
                                          <a:solidFill>
                                            <a:srgbClr val="FF0000"/>
                                          </a:solidFill>
                                          <a:latin typeface="Cambria Math" panose="02040503050406030204" pitchFamily="18" charset="0"/>
                                        </a:rPr>
                                      </m:ctrlPr>
                                    </m:sSubPr>
                                    <m:e>
                                      <m:r>
                                        <a:rPr lang="en-US" altLang="zh-CN" sz="2667" b="1" i="1">
                                          <a:solidFill>
                                            <a:srgbClr val="FF0000"/>
                                          </a:solidFill>
                                          <a:latin typeface="Cambria Math" panose="02040503050406030204" pitchFamily="18" charset="0"/>
                                        </a:rPr>
                                        <m:t>𝑽</m:t>
                                      </m:r>
                                    </m:e>
                                    <m:sub>
                                      <m:r>
                                        <a:rPr lang="en-US" altLang="zh-CN" sz="2667" b="1" i="1">
                                          <a:solidFill>
                                            <a:srgbClr val="FF0000"/>
                                          </a:solidFill>
                                          <a:latin typeface="Cambria Math" panose="02040503050406030204" pitchFamily="18" charset="0"/>
                                        </a:rPr>
                                        <m:t>𝒄𝒅</m:t>
                                      </m:r>
                                      <m:r>
                                        <a:rPr lang="en-US" altLang="zh-CN" sz="2667" b="1" i="1">
                                          <a:solidFill>
                                            <a:srgbClr val="FF0000"/>
                                          </a:solidFill>
                                          <a:latin typeface="Cambria Math" panose="02040503050406030204" pitchFamily="18" charset="0"/>
                                        </a:rPr>
                                        <m:t>(</m:t>
                                      </m:r>
                                      <m:r>
                                        <a:rPr lang="en-US" altLang="zh-CN" sz="2667" b="1" i="1">
                                          <a:solidFill>
                                            <a:srgbClr val="FF0000"/>
                                          </a:solidFill>
                                          <a:latin typeface="Cambria Math" panose="02040503050406030204" pitchFamily="18" charset="0"/>
                                        </a:rPr>
                                        <m:t>𝒔</m:t>
                                      </m:r>
                                      <m:r>
                                        <a:rPr lang="en-US" altLang="zh-CN" sz="2667" b="1" i="1">
                                          <a:solidFill>
                                            <a:srgbClr val="FF0000"/>
                                          </a:solidFill>
                                          <a:latin typeface="Cambria Math" panose="02040503050406030204" pitchFamily="18" charset="0"/>
                                        </a:rPr>
                                        <m:t>)</m:t>
                                      </m:r>
                                    </m:sub>
                                  </m:sSub>
                                </m:e>
                              </m:d>
                              <m:r>
                                <a:rPr lang="en-US" altLang="zh-CN" sz="2667" b="1" i="1">
                                  <a:solidFill>
                                    <a:srgbClr val="FF0000"/>
                                  </a:solidFill>
                                  <a:latin typeface="Cambria Math" panose="02040503050406030204" pitchFamily="18" charset="0"/>
                                </a:rPr>
                                <m:t> </m:t>
                              </m:r>
                            </m:e>
                          </m:d>
                        </m:e>
                        <m:sup>
                          <m:r>
                            <a:rPr lang="en-US" altLang="zh-CN" sz="2667" b="1" i="1">
                              <a:latin typeface="Cambria Math" panose="02040503050406030204" pitchFamily="18" charset="0"/>
                            </a:rPr>
                            <m:t>𝟐</m:t>
                          </m:r>
                        </m:sup>
                      </m:sSup>
                    </m:oMath>
                  </m:oMathPara>
                </a14:m>
                <a:endParaRPr lang="zh-CN" altLang="en-US" sz="2667" b="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mc:Choice>
        <mc:Fallback>
          <p:sp>
            <p:nvSpPr>
              <p:cNvPr id="5" name="矩形 4">
                <a:extLst>
                  <a:ext uri="{FF2B5EF4-FFF2-40B4-BE49-F238E27FC236}">
                    <a16:creationId xmlns:a16="http://schemas.microsoft.com/office/drawing/2014/main" id="{00D67B3A-B46A-0E25-F7CF-F368EC9F2C4A}"/>
                  </a:ext>
                </a:extLst>
              </p:cNvPr>
              <p:cNvSpPr>
                <a:spLocks noRot="1" noChangeAspect="1" noMove="1" noResize="1" noEditPoints="1" noAdjustHandles="1" noChangeArrowheads="1" noChangeShapeType="1" noTextEdit="1"/>
              </p:cNvSpPr>
              <p:nvPr/>
            </p:nvSpPr>
            <p:spPr>
              <a:xfrm>
                <a:off x="747746" y="1114296"/>
                <a:ext cx="10606053" cy="836639"/>
              </a:xfrm>
              <a:prstGeom prst="rect">
                <a:avLst/>
              </a:prstGeom>
              <a:blipFill>
                <a:blip r:embed="rId3"/>
                <a:stretch>
                  <a:fillRect b="-5970"/>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D43A0A5-10AF-7AAB-AE89-56CE03F1CEBB}"/>
                  </a:ext>
                </a:extLst>
              </p:cNvPr>
              <p:cNvSpPr txBox="1"/>
              <p:nvPr/>
            </p:nvSpPr>
            <p:spPr>
              <a:xfrm>
                <a:off x="8316588" y="172104"/>
                <a:ext cx="3194217" cy="641586"/>
              </a:xfrm>
              <a:prstGeom prst="rect">
                <a:avLst/>
              </a:prstGeom>
              <a:noFill/>
            </p:spPr>
            <p:txBody>
              <a:bodyPr wrap="square">
                <a:spAutoFit/>
              </a:bodyPr>
              <a:lstStyle/>
              <a:p>
                <a:r>
                  <a:rPr lang="en-US" altLang="zh-CN" sz="2667" b="1"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667" b="1" i="1">
                            <a:solidFill>
                              <a:srgbClr val="000000"/>
                            </a:solidFill>
                            <a:latin typeface="Cambria Math" panose="02040503050406030204" pitchFamily="18" charset="0"/>
                          </a:rPr>
                        </m:ctrlPr>
                      </m:sSubPr>
                      <m:e>
                        <m:r>
                          <a:rPr lang="en-US" altLang="zh-CN" sz="2667" b="1" i="1">
                            <a:solidFill>
                              <a:srgbClr val="000000"/>
                            </a:solidFill>
                            <a:latin typeface="Cambria Math" panose="02040503050406030204" pitchFamily="18" charset="0"/>
                          </a:rPr>
                          <m:t>𝝉</m:t>
                        </m:r>
                      </m:e>
                      <m:sub>
                        <m:sSubSup>
                          <m:sSubSupPr>
                            <m:ctrlPr>
                              <a:rPr lang="en-US" altLang="zh-CN" sz="2667" b="1" i="1">
                                <a:solidFill>
                                  <a:srgbClr val="000000"/>
                                </a:solidFill>
                                <a:latin typeface="Cambria Math" panose="02040503050406030204" pitchFamily="18" charset="0"/>
                              </a:rPr>
                            </m:ctrlPr>
                          </m:sSubSupPr>
                          <m:e>
                            <m:r>
                              <a:rPr lang="en-US" altLang="zh-CN" sz="2667" b="1" i="1">
                                <a:solidFill>
                                  <a:srgbClr val="000000"/>
                                </a:solidFill>
                                <a:latin typeface="Cambria Math" panose="02040503050406030204" pitchFamily="18" charset="0"/>
                              </a:rPr>
                              <m:t>𝑫</m:t>
                            </m:r>
                          </m:e>
                          <m:sub>
                            <m:r>
                              <a:rPr lang="en-US" altLang="zh-CN" sz="2667" b="1" i="1">
                                <a:solidFill>
                                  <a:srgbClr val="000000"/>
                                </a:solidFill>
                                <a:latin typeface="Cambria Math" panose="02040503050406030204" pitchFamily="18" charset="0"/>
                              </a:rPr>
                              <m:t>(</m:t>
                            </m:r>
                            <m:r>
                              <a:rPr lang="en-US" altLang="zh-CN" sz="2667" b="1" i="1">
                                <a:solidFill>
                                  <a:srgbClr val="000000"/>
                                </a:solidFill>
                                <a:latin typeface="Cambria Math" panose="02040503050406030204" pitchFamily="18" charset="0"/>
                              </a:rPr>
                              <m:t>𝒔</m:t>
                            </m:r>
                            <m:r>
                              <a:rPr lang="en-US" altLang="zh-CN" sz="2667" b="1" i="1">
                                <a:solidFill>
                                  <a:srgbClr val="000000"/>
                                </a:solidFill>
                                <a:latin typeface="Cambria Math" panose="02040503050406030204" pitchFamily="18" charset="0"/>
                              </a:rPr>
                              <m:t>)</m:t>
                            </m:r>
                          </m:sub>
                          <m:sup>
                            <m:r>
                              <a:rPr lang="en-US" altLang="zh-CN" sz="2667" b="1" i="1">
                                <a:solidFill>
                                  <a:srgbClr val="000000"/>
                                </a:solidFill>
                                <a:latin typeface="Cambria Math" panose="02040503050406030204" pitchFamily="18" charset="0"/>
                              </a:rPr>
                              <m:t>+</m:t>
                            </m:r>
                          </m:sup>
                        </m:sSubSup>
                      </m:sub>
                    </m:sSub>
                    <m:r>
                      <a:rPr lang="en-US" altLang="zh-CN" sz="2667" b="1" i="1">
                        <a:solidFill>
                          <a:srgbClr val="000000"/>
                        </a:solidFill>
                        <a:latin typeface="Cambria Math" panose="02040503050406030204" pitchFamily="18" charset="0"/>
                      </a:rPr>
                      <m:t> </m:t>
                    </m:r>
                  </m:oMath>
                </a14:m>
                <a:r>
                  <a:rPr lang="en-US" altLang="zh-CN" sz="2667" b="1" dirty="0">
                    <a:latin typeface="Times New Roman" panose="02020603050405020304" pitchFamily="18" charset="0"/>
                    <a:cs typeface="Times New Roman" panose="02020603050405020304" pitchFamily="18" charset="0"/>
                  </a:rPr>
                  <a:t>: lifetime)</a:t>
                </a:r>
                <a:endParaRPr lang="zh-CN" altLang="en-US" sz="2667" b="1" dirty="0">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4D43A0A5-10AF-7AAB-AE89-56CE03F1CEBB}"/>
                  </a:ext>
                </a:extLst>
              </p:cNvPr>
              <p:cNvSpPr txBox="1">
                <a:spLocks noRot="1" noChangeAspect="1" noMove="1" noResize="1" noEditPoints="1" noAdjustHandles="1" noChangeArrowheads="1" noChangeShapeType="1" noTextEdit="1"/>
              </p:cNvSpPr>
              <p:nvPr/>
            </p:nvSpPr>
            <p:spPr>
              <a:xfrm>
                <a:off x="8316588" y="172104"/>
                <a:ext cx="3194217" cy="641586"/>
              </a:xfrm>
              <a:prstGeom prst="rect">
                <a:avLst/>
              </a:prstGeom>
              <a:blipFill>
                <a:blip r:embed="rId4"/>
                <a:stretch>
                  <a:fillRect l="-3557" t="-11765" b="-784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Rectangle 13">
                <a:extLst>
                  <a:ext uri="{FF2B5EF4-FFF2-40B4-BE49-F238E27FC236}">
                    <a16:creationId xmlns:a16="http://schemas.microsoft.com/office/drawing/2014/main" id="{20DF7205-09BC-7F1A-A6FF-69D9C23E413B}"/>
                  </a:ext>
                </a:extLst>
              </p:cNvPr>
              <p:cNvSpPr/>
              <p:nvPr/>
            </p:nvSpPr>
            <p:spPr>
              <a:xfrm>
                <a:off x="747747" y="2251541"/>
                <a:ext cx="3972786" cy="1501693"/>
              </a:xfrm>
              <a:prstGeom prst="rect">
                <a:avLst/>
              </a:prstGeom>
            </p:spPr>
            <p:txBody>
              <a:bodyPr wrap="square">
                <a:spAutoFit/>
              </a:bodyPr>
              <a:lstStyle/>
              <a:p>
                <a:pPr marL="457200" indent="-457200">
                  <a:buFont typeface="Arial" panose="020B0604020202020204" pitchFamily="34" charset="0"/>
                  <a:buChar char="•"/>
                </a:pPr>
                <a:r>
                  <a:rPr lang="en-US" sz="2667" b="1" dirty="0">
                    <a:latin typeface="Times New Roman" panose="02020603050405020304" pitchFamily="18" charset="0"/>
                    <a:cs typeface="Times New Roman" panose="02020603050405020304" pitchFamily="18" charset="0"/>
                  </a:rPr>
                  <a:t>Input </a:t>
                </a:r>
                <a14:m>
                  <m:oMath xmlns:m="http://schemas.openxmlformats.org/officeDocument/2006/math">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𝒇</m:t>
                        </m:r>
                      </m:e>
                      <m:sub>
                        <m:sSubSup>
                          <m:sSubSupPr>
                            <m:ctrlPr>
                              <a:rPr lang="en-US" altLang="zh-CN" sz="2667" b="1" i="1">
                                <a:latin typeface="Cambria Math" panose="02040503050406030204" pitchFamily="18" charset="0"/>
                              </a:rPr>
                            </m:ctrlPr>
                          </m:sSubSupPr>
                          <m:e>
                            <m:r>
                              <a:rPr lang="en-US" altLang="zh-CN" sz="2667" b="1" i="1">
                                <a:latin typeface="Cambria Math" panose="02040503050406030204" pitchFamily="18" charset="0"/>
                              </a:rPr>
                              <m:t>𝑫</m:t>
                            </m:r>
                          </m:e>
                          <m:sub>
                            <m:d>
                              <m:dPr>
                                <m:ctrlPr>
                                  <a:rPr lang="en-US" altLang="zh-CN" sz="2667" b="1" i="1">
                                    <a:latin typeface="Cambria Math" panose="02040503050406030204" pitchFamily="18" charset="0"/>
                                  </a:rPr>
                                </m:ctrlPr>
                              </m:dPr>
                              <m:e>
                                <m:r>
                                  <a:rPr lang="en-US" altLang="zh-CN" sz="2667" b="1" i="1">
                                    <a:latin typeface="Cambria Math" panose="02040503050406030204" pitchFamily="18" charset="0"/>
                                  </a:rPr>
                                  <m:t>𝒔</m:t>
                                </m:r>
                              </m:e>
                            </m:d>
                          </m:sub>
                          <m:sup>
                            <m:r>
                              <a:rPr lang="en-US" altLang="zh-CN" sz="2667" b="1" i="1">
                                <a:latin typeface="Cambria Math" panose="02040503050406030204" pitchFamily="18" charset="0"/>
                              </a:rPr>
                              <m:t>+</m:t>
                            </m:r>
                          </m:sup>
                        </m:sSubSup>
                      </m:sub>
                    </m:sSub>
                  </m:oMath>
                </a14:m>
                <a:r>
                  <a:rPr lang="en-US" sz="2667" b="1" dirty="0">
                    <a:latin typeface="Times New Roman" panose="02020603050405020304" pitchFamily="18" charset="0"/>
                    <a:cs typeface="Times New Roman" panose="02020603050405020304" pitchFamily="18" charset="0"/>
                  </a:rPr>
                  <a:t> </a:t>
                </a:r>
                <a:r>
                  <a:rPr lang="en-US" sz="2667" b="1" dirty="0">
                    <a:solidFill>
                      <a:srgbClr val="000000"/>
                    </a:solidFill>
                    <a:latin typeface="Times New Roman" panose="02020603050405020304" pitchFamily="18" charset="0"/>
                    <a:cs typeface="Times New Roman" panose="02020603050405020304" pitchFamily="18" charset="0"/>
                  </a:rPr>
                  <a:t>from LQCD calculations, </a:t>
                </a:r>
                <a:r>
                  <a:rPr lang="en-US" altLang="zh-CN" sz="2667" b="1" dirty="0">
                    <a:latin typeface="Times New Roman" panose="02020603050405020304" pitchFamily="18" charset="0"/>
                    <a:cs typeface="Times New Roman" panose="02020603050405020304" pitchFamily="18" charset="0"/>
                  </a:rPr>
                  <a:t>extract</a:t>
                </a:r>
                <a:r>
                  <a:rPr lang="en-US" altLang="zh-CN" sz="2667" b="1" dirty="0">
                    <a:solidFill>
                      <a:srgbClr val="FF0000"/>
                    </a:solidFill>
                  </a:rPr>
                  <a:t> </a:t>
                </a:r>
                <a14:m>
                  <m:oMath xmlns:m="http://schemas.openxmlformats.org/officeDocument/2006/math">
                    <m:r>
                      <a:rPr lang="en-US" altLang="zh-CN" sz="2667" b="1" i="1">
                        <a:solidFill>
                          <a:srgbClr val="FF0000"/>
                        </a:solidFill>
                        <a:latin typeface="Cambria Math" panose="02040503050406030204" pitchFamily="18" charset="0"/>
                      </a:rPr>
                      <m:t>|</m:t>
                    </m:r>
                    <m:sSub>
                      <m:sSubPr>
                        <m:ctrlPr>
                          <a:rPr lang="en-US" altLang="zh-CN" sz="2667" b="1" i="1">
                            <a:solidFill>
                              <a:srgbClr val="FF0000"/>
                            </a:solidFill>
                            <a:latin typeface="Cambria Math" panose="02040503050406030204" pitchFamily="18" charset="0"/>
                          </a:rPr>
                        </m:ctrlPr>
                      </m:sSubPr>
                      <m:e>
                        <m:r>
                          <a:rPr lang="en-US" altLang="zh-CN" sz="2667" b="1" i="1">
                            <a:solidFill>
                              <a:srgbClr val="FF0000"/>
                            </a:solidFill>
                            <a:latin typeface="Cambria Math" panose="02040503050406030204" pitchFamily="18" charset="0"/>
                          </a:rPr>
                          <m:t>𝑽</m:t>
                        </m:r>
                      </m:e>
                      <m:sub>
                        <m:r>
                          <a:rPr lang="en-US" altLang="zh-CN" sz="2667" b="1" i="1">
                            <a:solidFill>
                              <a:srgbClr val="FF0000"/>
                            </a:solidFill>
                            <a:latin typeface="Cambria Math" panose="02040503050406030204" pitchFamily="18" charset="0"/>
                          </a:rPr>
                          <m:t>𝒄𝒅</m:t>
                        </m:r>
                        <m:r>
                          <a:rPr lang="en-US" altLang="zh-CN" sz="2667" b="1" i="1">
                            <a:solidFill>
                              <a:srgbClr val="FF0000"/>
                            </a:solidFill>
                            <a:latin typeface="Cambria Math" panose="02040503050406030204" pitchFamily="18" charset="0"/>
                          </a:rPr>
                          <m:t>(</m:t>
                        </m:r>
                        <m:r>
                          <a:rPr lang="en-US" altLang="zh-CN" sz="2667" b="1" i="1">
                            <a:solidFill>
                              <a:srgbClr val="FF0000"/>
                            </a:solidFill>
                            <a:latin typeface="Cambria Math" panose="02040503050406030204" pitchFamily="18" charset="0"/>
                          </a:rPr>
                          <m:t>𝒔</m:t>
                        </m:r>
                        <m:r>
                          <a:rPr lang="en-US" altLang="zh-CN" sz="2667" b="1" i="1">
                            <a:solidFill>
                              <a:srgbClr val="FF0000"/>
                            </a:solidFill>
                            <a:latin typeface="Cambria Math" panose="02040503050406030204" pitchFamily="18" charset="0"/>
                          </a:rPr>
                          <m:t>)</m:t>
                        </m:r>
                      </m:sub>
                    </m:sSub>
                    <m:r>
                      <a:rPr lang="en-US" altLang="zh-CN" sz="2667" b="1" i="1">
                        <a:solidFill>
                          <a:srgbClr val="FF0000"/>
                        </a:solidFill>
                        <a:latin typeface="Cambria Math" panose="02040503050406030204" pitchFamily="18" charset="0"/>
                      </a:rPr>
                      <m:t>|</m:t>
                    </m:r>
                  </m:oMath>
                </a14:m>
                <a:r>
                  <a:rPr lang="en-US" sz="2667" b="1" dirty="0">
                    <a:solidFill>
                      <a:srgbClr val="000000"/>
                    </a:solidFill>
                    <a:latin typeface="Times New Roman" panose="02020603050405020304" pitchFamily="18" charset="0"/>
                    <a:cs typeface="Times New Roman" panose="02020603050405020304" pitchFamily="18" charset="0"/>
                  </a:rPr>
                  <a:t> </a:t>
                </a:r>
              </a:p>
            </p:txBody>
          </p:sp>
        </mc:Choice>
        <mc:Fallback>
          <p:sp>
            <p:nvSpPr>
              <p:cNvPr id="12" name="Rectangle 13">
                <a:extLst>
                  <a:ext uri="{FF2B5EF4-FFF2-40B4-BE49-F238E27FC236}">
                    <a16:creationId xmlns:a16="http://schemas.microsoft.com/office/drawing/2014/main" id="{20DF7205-09BC-7F1A-A6FF-69D9C23E413B}"/>
                  </a:ext>
                </a:extLst>
              </p:cNvPr>
              <p:cNvSpPr>
                <a:spLocks noRot="1" noChangeAspect="1" noMove="1" noResize="1" noEditPoints="1" noAdjustHandles="1" noChangeArrowheads="1" noChangeShapeType="1" noTextEdit="1"/>
              </p:cNvSpPr>
              <p:nvPr/>
            </p:nvSpPr>
            <p:spPr>
              <a:xfrm>
                <a:off x="747747" y="2251541"/>
                <a:ext cx="3972786" cy="1501693"/>
              </a:xfrm>
              <a:prstGeom prst="rect">
                <a:avLst/>
              </a:prstGeom>
              <a:blipFill>
                <a:blip r:embed="rId5"/>
                <a:stretch>
                  <a:fillRect l="-2875" t="-5042" b="-756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Rectangle 13">
                <a:extLst>
                  <a:ext uri="{FF2B5EF4-FFF2-40B4-BE49-F238E27FC236}">
                    <a16:creationId xmlns:a16="http://schemas.microsoft.com/office/drawing/2014/main" id="{8CB5B3DE-BE2A-FA2A-2D08-9710822B169C}"/>
                  </a:ext>
                </a:extLst>
              </p:cNvPr>
              <p:cNvSpPr/>
              <p:nvPr/>
            </p:nvSpPr>
            <p:spPr>
              <a:xfrm>
                <a:off x="5973765" y="2276143"/>
                <a:ext cx="4286720" cy="1091261"/>
              </a:xfrm>
              <a:prstGeom prst="rect">
                <a:avLst/>
              </a:prstGeom>
            </p:spPr>
            <p:txBody>
              <a:bodyPr wrap="square">
                <a:spAutoFit/>
              </a:bodyPr>
              <a:lstStyle/>
              <a:p>
                <a:pPr marL="457200" indent="-457200" algn="ctr">
                  <a:buFont typeface="Arial" panose="020B0604020202020204" pitchFamily="34" charset="0"/>
                  <a:buChar char="•"/>
                </a:pPr>
                <a:r>
                  <a:rPr lang="en-US" sz="2667" b="1" dirty="0">
                    <a:solidFill>
                      <a:srgbClr val="000000"/>
                    </a:solidFill>
                    <a:latin typeface="Times New Roman" panose="02020603050405020304" pitchFamily="18" charset="0"/>
                    <a:cs typeface="Times New Roman" panose="02020603050405020304" pitchFamily="18" charset="0"/>
                  </a:rPr>
                  <a:t>Input </a:t>
                </a:r>
                <a14:m>
                  <m:oMath xmlns:m="http://schemas.openxmlformats.org/officeDocument/2006/math">
                    <m:r>
                      <a:rPr lang="en-US" altLang="zh-CN" sz="2667" b="1" i="1">
                        <a:latin typeface="Cambria Math" panose="02040503050406030204" pitchFamily="18" charset="0"/>
                      </a:rPr>
                      <m:t>|</m:t>
                    </m:r>
                    <m:sSub>
                      <m:sSubPr>
                        <m:ctrlPr>
                          <a:rPr lang="en-US" altLang="zh-CN" sz="2667" b="1" i="1">
                            <a:latin typeface="Cambria Math" panose="02040503050406030204" pitchFamily="18" charset="0"/>
                          </a:rPr>
                        </m:ctrlPr>
                      </m:sSubPr>
                      <m:e>
                        <m:r>
                          <a:rPr lang="en-US" altLang="zh-CN" sz="2667" b="1" i="1">
                            <a:latin typeface="Cambria Math" panose="02040503050406030204" pitchFamily="18" charset="0"/>
                          </a:rPr>
                          <m:t>𝑽</m:t>
                        </m:r>
                      </m:e>
                      <m:sub>
                        <m:r>
                          <a:rPr lang="en-US" altLang="zh-CN" sz="2667" b="1" i="1">
                            <a:latin typeface="Cambria Math" panose="02040503050406030204" pitchFamily="18" charset="0"/>
                          </a:rPr>
                          <m:t>𝒄𝒅</m:t>
                        </m:r>
                        <m:r>
                          <a:rPr lang="en-US" altLang="zh-CN" sz="2667" b="1" i="1">
                            <a:latin typeface="Cambria Math" panose="02040503050406030204" pitchFamily="18" charset="0"/>
                          </a:rPr>
                          <m:t>(</m:t>
                        </m:r>
                        <m:r>
                          <a:rPr lang="en-US" altLang="zh-CN" sz="2667" b="1" i="1">
                            <a:latin typeface="Cambria Math" panose="02040503050406030204" pitchFamily="18" charset="0"/>
                          </a:rPr>
                          <m:t>𝒔</m:t>
                        </m:r>
                        <m:r>
                          <a:rPr lang="en-US" altLang="zh-CN" sz="2667" b="1" i="1">
                            <a:latin typeface="Cambria Math" panose="02040503050406030204" pitchFamily="18" charset="0"/>
                          </a:rPr>
                          <m:t>)</m:t>
                        </m:r>
                      </m:sub>
                    </m:sSub>
                    <m:r>
                      <a:rPr lang="en-US" altLang="zh-CN" sz="2667" b="1" i="1">
                        <a:latin typeface="Cambria Math" panose="02040503050406030204" pitchFamily="18" charset="0"/>
                      </a:rPr>
                      <m:t>| </m:t>
                    </m:r>
                  </m:oMath>
                </a14:m>
                <a:r>
                  <a:rPr lang="en-US" sz="2667" b="1" dirty="0">
                    <a:solidFill>
                      <a:srgbClr val="000000"/>
                    </a:solidFill>
                    <a:latin typeface="Times New Roman" panose="02020603050405020304" pitchFamily="18" charset="0"/>
                    <a:cs typeface="Times New Roman" panose="02020603050405020304" pitchFamily="18" charset="0"/>
                  </a:rPr>
                  <a:t>from SM global fit, e</a:t>
                </a:r>
                <a:r>
                  <a:rPr lang="en-US" altLang="zh-CN" sz="2667" b="1" dirty="0">
                    <a:solidFill>
                      <a:srgbClr val="000000"/>
                    </a:solidFill>
                    <a:latin typeface="Times New Roman" panose="02020603050405020304" pitchFamily="18" charset="0"/>
                    <a:cs typeface="Times New Roman" panose="02020603050405020304" pitchFamily="18" charset="0"/>
                  </a:rPr>
                  <a:t>xtract </a:t>
                </a:r>
                <a14:m>
                  <m:oMath xmlns:m="http://schemas.openxmlformats.org/officeDocument/2006/math">
                    <m:sSub>
                      <m:sSubPr>
                        <m:ctrlPr>
                          <a:rPr lang="en-US" altLang="zh-CN" sz="2667" b="1" i="1">
                            <a:solidFill>
                              <a:srgbClr val="0432FF"/>
                            </a:solidFill>
                            <a:latin typeface="Cambria Math" panose="02040503050406030204" pitchFamily="18" charset="0"/>
                          </a:rPr>
                        </m:ctrlPr>
                      </m:sSubPr>
                      <m:e>
                        <m:r>
                          <a:rPr lang="en-US" altLang="zh-CN" sz="2667" b="1" i="1">
                            <a:solidFill>
                              <a:srgbClr val="0432FF"/>
                            </a:solidFill>
                            <a:latin typeface="Cambria Math" panose="02040503050406030204" pitchFamily="18" charset="0"/>
                          </a:rPr>
                          <m:t>𝒇</m:t>
                        </m:r>
                      </m:e>
                      <m:sub>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𝑫</m:t>
                            </m:r>
                          </m:e>
                          <m:sub>
                            <m:d>
                              <m:dPr>
                                <m:ctrlPr>
                                  <a:rPr lang="en-US" altLang="zh-CN" sz="2667" b="1" i="1">
                                    <a:solidFill>
                                      <a:srgbClr val="0432FF"/>
                                    </a:solidFill>
                                    <a:latin typeface="Cambria Math" panose="02040503050406030204" pitchFamily="18" charset="0"/>
                                  </a:rPr>
                                </m:ctrlPr>
                              </m:dPr>
                              <m:e>
                                <m:r>
                                  <a:rPr lang="en-US" altLang="zh-CN" sz="2667" b="1" i="1">
                                    <a:solidFill>
                                      <a:srgbClr val="0432FF"/>
                                    </a:solidFill>
                                    <a:latin typeface="Cambria Math" panose="02040503050406030204" pitchFamily="18" charset="0"/>
                                  </a:rPr>
                                  <m:t>𝒔</m:t>
                                </m:r>
                              </m:e>
                            </m:d>
                          </m:sub>
                          <m:sup>
                            <m:r>
                              <a:rPr lang="en-US" altLang="zh-CN" sz="2667" b="1" i="1">
                                <a:solidFill>
                                  <a:srgbClr val="0432FF"/>
                                </a:solidFill>
                                <a:latin typeface="Cambria Math" panose="02040503050406030204" pitchFamily="18" charset="0"/>
                              </a:rPr>
                              <m:t>+</m:t>
                            </m:r>
                          </m:sup>
                        </m:sSubSup>
                      </m:sub>
                    </m:sSub>
                  </m:oMath>
                </a14:m>
                <a:endParaRPr lang="en-US" sz="2667" b="1" dirty="0">
                  <a:solidFill>
                    <a:srgbClr val="000000"/>
                  </a:solidFill>
                  <a:latin typeface="Times New Roman" panose="02020603050405020304" pitchFamily="18" charset="0"/>
                  <a:cs typeface="Times New Roman" panose="02020603050405020304" pitchFamily="18" charset="0"/>
                </a:endParaRPr>
              </a:p>
            </p:txBody>
          </p:sp>
        </mc:Choice>
        <mc:Fallback>
          <p:sp>
            <p:nvSpPr>
              <p:cNvPr id="16" name="Rectangle 13">
                <a:extLst>
                  <a:ext uri="{FF2B5EF4-FFF2-40B4-BE49-F238E27FC236}">
                    <a16:creationId xmlns:a16="http://schemas.microsoft.com/office/drawing/2014/main" id="{8CB5B3DE-BE2A-FA2A-2D08-9710822B169C}"/>
                  </a:ext>
                </a:extLst>
              </p:cNvPr>
              <p:cNvSpPr>
                <a:spLocks noRot="1" noChangeAspect="1" noMove="1" noResize="1" noEditPoints="1" noAdjustHandles="1" noChangeArrowheads="1" noChangeShapeType="1" noTextEdit="1"/>
              </p:cNvSpPr>
              <p:nvPr/>
            </p:nvSpPr>
            <p:spPr>
              <a:xfrm>
                <a:off x="5973765" y="2276143"/>
                <a:ext cx="4286720" cy="1091261"/>
              </a:xfrm>
              <a:prstGeom prst="rect">
                <a:avLst/>
              </a:prstGeom>
              <a:blipFill>
                <a:blip r:embed="rId6"/>
                <a:stretch>
                  <a:fillRect t="-6977" r="-1183" b="-116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9" name="Rectangle 13">
                <a:extLst>
                  <a:ext uri="{FF2B5EF4-FFF2-40B4-BE49-F238E27FC236}">
                    <a16:creationId xmlns:a16="http://schemas.microsoft.com/office/drawing/2014/main" id="{46A01198-1F53-C8ED-F43F-233FFB031F5A}"/>
                  </a:ext>
                </a:extLst>
              </p:cNvPr>
              <p:cNvSpPr/>
              <p:nvPr/>
            </p:nvSpPr>
            <p:spPr>
              <a:xfrm>
                <a:off x="747747" y="4062563"/>
                <a:ext cx="11074077" cy="1534587"/>
              </a:xfrm>
              <a:prstGeom prst="rect">
                <a:avLst/>
              </a:prstGeom>
            </p:spPr>
            <p:txBody>
              <a:bodyPr wrap="square">
                <a:spAutoFit/>
              </a:bodyPr>
              <a:lstStyle/>
              <a:p>
                <a:pPr marL="342891" indent="-342891">
                  <a:lnSpc>
                    <a:spcPct val="150000"/>
                  </a:lnSpc>
                  <a:buFont typeface="Wingdings" pitchFamily="2" charset="2"/>
                  <a:buChar char="p"/>
                </a:pPr>
                <a:r>
                  <a:rPr lang="en-US" sz="2667" b="1" dirty="0">
                    <a:solidFill>
                      <a:srgbClr val="0432FF"/>
                    </a:solidFill>
                    <a:latin typeface="Times New Roman" panose="02020603050405020304" pitchFamily="18" charset="0"/>
                    <a:cs typeface="Times New Roman" panose="02020603050405020304" pitchFamily="18" charset="0"/>
                  </a:rPr>
                  <a:t>The decay constants </a:t>
                </a:r>
                <a14:m>
                  <m:oMath xmlns:m="http://schemas.openxmlformats.org/officeDocument/2006/math">
                    <m:sSub>
                      <m:sSubPr>
                        <m:ctrlPr>
                          <a:rPr lang="en-US" altLang="zh-CN" sz="2667" b="1" i="1">
                            <a:solidFill>
                              <a:srgbClr val="0432FF"/>
                            </a:solidFill>
                            <a:latin typeface="Cambria Math" panose="02040503050406030204" pitchFamily="18" charset="0"/>
                          </a:rPr>
                        </m:ctrlPr>
                      </m:sSubPr>
                      <m:e>
                        <m:r>
                          <a:rPr lang="en-US" altLang="zh-CN" sz="2667" b="1" i="1">
                            <a:solidFill>
                              <a:srgbClr val="0432FF"/>
                            </a:solidFill>
                            <a:latin typeface="Cambria Math" panose="02040503050406030204" pitchFamily="18" charset="0"/>
                          </a:rPr>
                          <m:t>𝒇</m:t>
                        </m:r>
                      </m:e>
                      <m:sub>
                        <m:sSubSup>
                          <m:sSubSupPr>
                            <m:ctrlPr>
                              <a:rPr lang="en-US" altLang="zh-CN" sz="2667" b="1" i="1">
                                <a:solidFill>
                                  <a:srgbClr val="0432FF"/>
                                </a:solidFill>
                                <a:latin typeface="Cambria Math" panose="02040503050406030204" pitchFamily="18" charset="0"/>
                              </a:rPr>
                            </m:ctrlPr>
                          </m:sSubSupPr>
                          <m:e>
                            <m:r>
                              <a:rPr lang="en-US" altLang="zh-CN" sz="2667" b="1" i="1">
                                <a:solidFill>
                                  <a:srgbClr val="0432FF"/>
                                </a:solidFill>
                                <a:latin typeface="Cambria Math" panose="02040503050406030204" pitchFamily="18" charset="0"/>
                              </a:rPr>
                              <m:t>𝑫</m:t>
                            </m:r>
                          </m:e>
                          <m:sub>
                            <m:d>
                              <m:dPr>
                                <m:ctrlPr>
                                  <a:rPr lang="en-US" altLang="zh-CN" sz="2667" b="1" i="1">
                                    <a:solidFill>
                                      <a:srgbClr val="0432FF"/>
                                    </a:solidFill>
                                    <a:latin typeface="Cambria Math" panose="02040503050406030204" pitchFamily="18" charset="0"/>
                                  </a:rPr>
                                </m:ctrlPr>
                              </m:dPr>
                              <m:e>
                                <m:r>
                                  <a:rPr lang="en-US" altLang="zh-CN" sz="2667" b="1" i="1">
                                    <a:solidFill>
                                      <a:srgbClr val="0432FF"/>
                                    </a:solidFill>
                                    <a:latin typeface="Cambria Math" panose="02040503050406030204" pitchFamily="18" charset="0"/>
                                  </a:rPr>
                                  <m:t>𝒔</m:t>
                                </m:r>
                              </m:e>
                            </m:d>
                          </m:sub>
                          <m:sup>
                            <m:r>
                              <a:rPr lang="en-US" altLang="zh-CN" sz="2667" b="1" i="1">
                                <a:solidFill>
                                  <a:srgbClr val="0432FF"/>
                                </a:solidFill>
                                <a:latin typeface="Cambria Math" panose="02040503050406030204" pitchFamily="18" charset="0"/>
                              </a:rPr>
                              <m:t>+</m:t>
                            </m:r>
                          </m:sup>
                        </m:sSubSup>
                      </m:sub>
                    </m:sSub>
                  </m:oMath>
                </a14:m>
                <a:r>
                  <a:rPr lang="en-US" sz="2667" b="1" dirty="0">
                    <a:latin typeface="Times New Roman" panose="02020603050405020304" pitchFamily="18" charset="0"/>
                    <a:cs typeface="Times New Roman" panose="02020603050405020304" pitchFamily="18" charset="0"/>
                  </a:rPr>
                  <a:t>:  help to calibrate the LQCD calculations;</a:t>
                </a:r>
              </a:p>
              <a:p>
                <a:pPr marL="342891" indent="-342891">
                  <a:lnSpc>
                    <a:spcPct val="150000"/>
                  </a:lnSpc>
                  <a:buFont typeface="Wingdings" pitchFamily="2" charset="2"/>
                  <a:buChar char="p"/>
                </a:pPr>
                <a:r>
                  <a:rPr lang="en-US" sz="2667" b="1" dirty="0">
                    <a:solidFill>
                      <a:srgbClr val="FF0000"/>
                    </a:solidFill>
                    <a:latin typeface="Times New Roman" panose="02020603050405020304" pitchFamily="18" charset="0"/>
                    <a:cs typeface="Times New Roman" panose="02020603050405020304" pitchFamily="18" charset="0"/>
                  </a:rPr>
                  <a:t>The CKM matrix elements </a:t>
                </a:r>
                <a14:m>
                  <m:oMath xmlns:m="http://schemas.openxmlformats.org/officeDocument/2006/math">
                    <m:r>
                      <a:rPr lang="en-US" altLang="zh-CN" sz="2667" b="1" i="1">
                        <a:solidFill>
                          <a:srgbClr val="FF0000"/>
                        </a:solidFill>
                        <a:latin typeface="Cambria Math" panose="02040503050406030204" pitchFamily="18" charset="0"/>
                      </a:rPr>
                      <m:t>|</m:t>
                    </m:r>
                    <m:sSub>
                      <m:sSubPr>
                        <m:ctrlPr>
                          <a:rPr lang="en-US" altLang="zh-CN" sz="2667" b="1" i="1">
                            <a:solidFill>
                              <a:srgbClr val="FF0000"/>
                            </a:solidFill>
                            <a:latin typeface="Cambria Math" panose="02040503050406030204" pitchFamily="18" charset="0"/>
                          </a:rPr>
                        </m:ctrlPr>
                      </m:sSubPr>
                      <m:e>
                        <m:r>
                          <a:rPr lang="en-US" altLang="zh-CN" sz="2667" b="1" i="1">
                            <a:solidFill>
                              <a:srgbClr val="FF0000"/>
                            </a:solidFill>
                            <a:latin typeface="Cambria Math" panose="02040503050406030204" pitchFamily="18" charset="0"/>
                          </a:rPr>
                          <m:t>𝑽</m:t>
                        </m:r>
                      </m:e>
                      <m:sub>
                        <m:r>
                          <a:rPr lang="en-US" altLang="zh-CN" sz="2667" b="1" i="1">
                            <a:solidFill>
                              <a:srgbClr val="FF0000"/>
                            </a:solidFill>
                            <a:latin typeface="Cambria Math" panose="02040503050406030204" pitchFamily="18" charset="0"/>
                          </a:rPr>
                          <m:t>𝒄𝒅</m:t>
                        </m:r>
                        <m:r>
                          <a:rPr lang="en-US" altLang="zh-CN" sz="2667" b="1" i="1">
                            <a:solidFill>
                              <a:srgbClr val="FF0000"/>
                            </a:solidFill>
                            <a:latin typeface="Cambria Math" panose="02040503050406030204" pitchFamily="18" charset="0"/>
                          </a:rPr>
                          <m:t>(</m:t>
                        </m:r>
                        <m:r>
                          <a:rPr lang="en-US" altLang="zh-CN" sz="2667" b="1" i="1">
                            <a:solidFill>
                              <a:srgbClr val="FF0000"/>
                            </a:solidFill>
                            <a:latin typeface="Cambria Math" panose="02040503050406030204" pitchFamily="18" charset="0"/>
                          </a:rPr>
                          <m:t>𝒔</m:t>
                        </m:r>
                        <m:r>
                          <a:rPr lang="en-US" altLang="zh-CN" sz="2667" b="1" i="1">
                            <a:solidFill>
                              <a:srgbClr val="FF0000"/>
                            </a:solidFill>
                            <a:latin typeface="Cambria Math" panose="02040503050406030204" pitchFamily="18" charset="0"/>
                          </a:rPr>
                          <m:t>)</m:t>
                        </m:r>
                      </m:sub>
                    </m:sSub>
                    <m:r>
                      <a:rPr lang="en-US" altLang="zh-CN" sz="2667" b="1" i="1">
                        <a:solidFill>
                          <a:srgbClr val="FF0000"/>
                        </a:solidFill>
                        <a:latin typeface="Cambria Math" panose="02040503050406030204" pitchFamily="18" charset="0"/>
                      </a:rPr>
                      <m:t>|</m:t>
                    </m:r>
                  </m:oMath>
                </a14:m>
                <a:r>
                  <a:rPr lang="en-US" sz="2667" b="1" dirty="0">
                    <a:latin typeface="Times New Roman" panose="02020603050405020304" pitchFamily="18" charset="0"/>
                    <a:cs typeface="Times New Roman" panose="02020603050405020304" pitchFamily="18" charset="0"/>
                  </a:rPr>
                  <a:t>:  help to test the unitarity of CKM. </a:t>
                </a:r>
              </a:p>
            </p:txBody>
          </p:sp>
        </mc:Choice>
        <mc:Fallback>
          <p:sp>
            <p:nvSpPr>
              <p:cNvPr id="19" name="Rectangle 13">
                <a:extLst>
                  <a:ext uri="{FF2B5EF4-FFF2-40B4-BE49-F238E27FC236}">
                    <a16:creationId xmlns:a16="http://schemas.microsoft.com/office/drawing/2014/main" id="{46A01198-1F53-C8ED-F43F-233FFB031F5A}"/>
                  </a:ext>
                </a:extLst>
              </p:cNvPr>
              <p:cNvSpPr>
                <a:spLocks noRot="1" noChangeAspect="1" noMove="1" noResize="1" noEditPoints="1" noAdjustHandles="1" noChangeArrowheads="1" noChangeShapeType="1" noTextEdit="1"/>
              </p:cNvSpPr>
              <p:nvPr/>
            </p:nvSpPr>
            <p:spPr>
              <a:xfrm>
                <a:off x="747747" y="4062563"/>
                <a:ext cx="11074077" cy="1534587"/>
              </a:xfrm>
              <a:prstGeom prst="rect">
                <a:avLst/>
              </a:prstGeom>
              <a:blipFill>
                <a:blip r:embed="rId7"/>
                <a:stretch>
                  <a:fillRect l="-1032" b="-6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2735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2987</TotalTime>
  <Words>4185</Words>
  <Application>Microsoft Macintosh PowerPoint</Application>
  <PresentationFormat>宽屏</PresentationFormat>
  <Paragraphs>620</Paragraphs>
  <Slides>36</Slides>
  <Notes>15</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36</vt:i4>
      </vt:variant>
    </vt:vector>
  </HeadingPairs>
  <TitlesOfParts>
    <vt:vector size="55" baseType="lpstr">
      <vt:lpstr>.Apple Color Emoji UI</vt:lpstr>
      <vt:lpstr>等线</vt:lpstr>
      <vt:lpstr>等线 Light</vt:lpstr>
      <vt:lpstr>华文楷体</vt:lpstr>
      <vt:lpstr>SimSun</vt:lpstr>
      <vt:lpstr>Microsoft YaHei</vt:lpstr>
      <vt:lpstr>CMMI10</vt:lpstr>
      <vt:lpstr>CMR10</vt:lpstr>
      <vt:lpstr>CMR7</vt:lpstr>
      <vt:lpstr>MTGU</vt:lpstr>
      <vt:lpstr>MTMI</vt:lpstr>
      <vt:lpstr>MTSYN</vt:lpstr>
      <vt:lpstr>Arial</vt:lpstr>
      <vt:lpstr>Cambria Math</vt:lpstr>
      <vt:lpstr>Times</vt:lpstr>
      <vt:lpstr>Times CY</vt:lpstr>
      <vt:lpstr>Times New Roman</vt:lpstr>
      <vt:lpstr>Wingdings</vt:lpstr>
      <vt:lpstr>Office 主题​​</vt:lpstr>
      <vt:lpstr>PowerPoint 演示文稿</vt:lpstr>
      <vt:lpstr>PowerPoint 演示文稿</vt:lpstr>
      <vt:lpstr>PowerPoint 演示文稿</vt:lpstr>
      <vt:lpstr>STCF Detector</vt:lpstr>
      <vt:lpstr>Expected Data Samples at STCF</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媛媛 任</dc:creator>
  <cp:lastModifiedBy>Li Huijing</cp:lastModifiedBy>
  <cp:revision>28</cp:revision>
  <dcterms:created xsi:type="dcterms:W3CDTF">2018-12-14T00:11:00Z</dcterms:created>
  <dcterms:modified xsi:type="dcterms:W3CDTF">2023-04-09T03:09:19Z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2052-11.1.0.8013</vt:lpwstr>
  </property>
</Properties>
</file>