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63" r:id="rId2"/>
    <p:sldId id="267" r:id="rId3"/>
    <p:sldId id="265" r:id="rId4"/>
    <p:sldId id="291" r:id="rId5"/>
    <p:sldId id="297" r:id="rId6"/>
    <p:sldId id="302" r:id="rId7"/>
    <p:sldId id="315" r:id="rId8"/>
    <p:sldId id="316" r:id="rId9"/>
    <p:sldId id="314" r:id="rId10"/>
    <p:sldId id="309" r:id="rId11"/>
    <p:sldId id="304" r:id="rId12"/>
    <p:sldId id="303" r:id="rId13"/>
    <p:sldId id="323" r:id="rId14"/>
    <p:sldId id="308" r:id="rId15"/>
    <p:sldId id="270" r:id="rId16"/>
    <p:sldId id="273" r:id="rId17"/>
    <p:sldId id="274" r:id="rId18"/>
    <p:sldId id="275" r:id="rId19"/>
    <p:sldId id="320" r:id="rId20"/>
    <p:sldId id="277" r:id="rId21"/>
    <p:sldId id="279" r:id="rId22"/>
    <p:sldId id="280" r:id="rId23"/>
    <p:sldId id="281" r:id="rId24"/>
    <p:sldId id="283" r:id="rId25"/>
    <p:sldId id="285" r:id="rId26"/>
    <p:sldId id="287" r:id="rId27"/>
    <p:sldId id="288" r:id="rId28"/>
    <p:sldId id="307" r:id="rId29"/>
    <p:sldId id="321" r:id="rId30"/>
    <p:sldId id="268" r:id="rId31"/>
    <p:sldId id="269" r:id="rId32"/>
    <p:sldId id="289" r:id="rId33"/>
    <p:sldId id="322" r:id="rId34"/>
    <p:sldId id="305" r:id="rId35"/>
    <p:sldId id="306" r:id="rId36"/>
    <p:sldId id="317" r:id="rId37"/>
    <p:sldId id="318" r:id="rId38"/>
    <p:sldId id="319" r:id="rId39"/>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85" d="100"/>
          <a:sy n="85" d="100"/>
        </p:scale>
        <p:origin x="13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FAED0D06-F931-46CF-86CB-58D4446B0654}" type="datetimeFigureOut">
              <a:rPr lang="en-US" smtClean="0"/>
              <a:t>3/21/2018</a:t>
            </a:fld>
            <a:endParaRPr lang="en-US"/>
          </a:p>
        </p:txBody>
      </p:sp>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35ED8B7-D8D5-436A-B557-F86370F166A0}" type="slidenum">
              <a:rPr lang="en-US" smtClean="0"/>
              <a:t>‹N°›</a:t>
            </a:fld>
            <a:endParaRPr lang="en-US"/>
          </a:p>
        </p:txBody>
      </p:sp>
    </p:spTree>
    <p:extLst>
      <p:ext uri="{BB962C8B-B14F-4D97-AF65-F5344CB8AC3E}">
        <p14:creationId xmlns:p14="http://schemas.microsoft.com/office/powerpoint/2010/main" val="332852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vue de la seconde exploitation du LHC, à haute énergie, il a été décidé d’optimiser divers aspects du système. En effet, dû au doublement de l’énergie emmagasinée dans la machine, l’efficacité du nettoyage du faisceau doit être améliorée et l’impédance induite par les blocs de collimation réduite. </a:t>
            </a:r>
          </a:p>
          <a:p>
            <a:endParaRPr lang="fr-FR" dirty="0" smtClean="0"/>
          </a:p>
          <a:p>
            <a:r>
              <a:rPr lang="fr-FR" dirty="0" smtClean="0"/>
              <a:t>Le CERN a donc mis au point de nouveaux dispositifs pour remplacer 20 % des collimateurs existants et travaille également sur des projets de R&amp;D mettant en œuvre des technologies innovantes, dont la collimation par cristal : un cristal courbé, remplaçant le collimateur primaire, peut dévier le halo pour l’amener sur l’intérieur des collimateurs secondaires, améliorant ainsi leur efficacité d’absorption.</a:t>
            </a:r>
          </a:p>
          <a:p>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4</a:t>
            </a:fld>
            <a:endParaRPr lang="fr-FR"/>
          </a:p>
        </p:txBody>
      </p:sp>
    </p:spTree>
    <p:extLst>
      <p:ext uri="{BB962C8B-B14F-4D97-AF65-F5344CB8AC3E}">
        <p14:creationId xmlns:p14="http://schemas.microsoft.com/office/powerpoint/2010/main" val="421506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400" dirty="0" smtClean="0"/>
              <a:t>Depuis environ dix ans, la collaboration UA9 constituée d’experts du CERN, des laboratoires russes PNPI, IHEP et JINR, de l’INFN, du LAL et de l’Imperial </a:t>
            </a:r>
            <a:r>
              <a:rPr lang="fr-FR" sz="1400" dirty="0" err="1" smtClean="0"/>
              <a:t>College</a:t>
            </a:r>
            <a:r>
              <a:rPr lang="fr-FR" sz="1400" dirty="0" smtClean="0"/>
              <a:t>, étudient les avantages d’utiliser des cristaux courbés dans les systèmes de collimation des collisionneurs </a:t>
            </a:r>
          </a:p>
          <a:p>
            <a:endParaRPr lang="fr-FR" sz="1400" dirty="0" smtClean="0"/>
          </a:p>
          <a:p>
            <a:r>
              <a:rPr lang="fr-FR" sz="1400" dirty="0" smtClean="0"/>
              <a:t>Si une particule pénètre tangentiellement aux plans atomiques du cristal de Silicium, elle peut, avec une certaine probabilité, être canalisée. Sinon, elle peut être réfléchie et repeupler le halo.</a:t>
            </a:r>
          </a:p>
          <a:p>
            <a:endParaRPr lang="fr-FR" sz="1400" dirty="0" smtClean="0"/>
          </a:p>
          <a:p>
            <a:r>
              <a:rPr lang="fr-FR" sz="1400" dirty="0" smtClean="0"/>
              <a:t>Les avantages d’une collimation par cristal courbé sont : un grand angle de déflection même à haute énergie (40 µrad à 7 </a:t>
            </a:r>
            <a:r>
              <a:rPr lang="fr-FR" sz="1400" dirty="0" err="1" smtClean="0"/>
              <a:t>TeV</a:t>
            </a:r>
            <a:r>
              <a:rPr lang="fr-FR" sz="1400" dirty="0" smtClean="0"/>
              <a:t>), une probabilité d’interaction des particules du halo avec des éléments massifs réduite et une réduction du budget d’impédance de la machine. Les 2 inconvénients majeurs sont une faible </a:t>
            </a:r>
            <a:r>
              <a:rPr lang="fr-FR" sz="1400" dirty="0" err="1" smtClean="0"/>
              <a:t>acceptance</a:t>
            </a:r>
            <a:r>
              <a:rPr lang="fr-FR" sz="1400" dirty="0" smtClean="0"/>
              <a:t> à l’entrée du cristal et la concentration des pertes dans un même absorbeur.</a:t>
            </a:r>
          </a:p>
          <a:p>
            <a:endParaRPr lang="fr-FR" sz="1400" dirty="0" smtClean="0"/>
          </a:p>
          <a:p>
            <a:r>
              <a:rPr lang="fr-FR" sz="1400" dirty="0" smtClean="0"/>
              <a:t>La collaboration UA9  a installé un système de collimation à l’échelle, utilisant un cristal courbé comme déflecteur primaire, dans la zone de test H8 du hall nord du CERN, dans le SPS (depuis 2008) et au LHC (depuis 2014).</a:t>
            </a:r>
          </a:p>
          <a:p>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5</a:t>
            </a:fld>
            <a:endParaRPr lang="fr-FR"/>
          </a:p>
        </p:txBody>
      </p:sp>
    </p:spTree>
    <p:extLst>
      <p:ext uri="{BB962C8B-B14F-4D97-AF65-F5344CB8AC3E}">
        <p14:creationId xmlns:p14="http://schemas.microsoft.com/office/powerpoint/2010/main" val="341826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participé à 3 autres prises de données qui n’ont malheureusement pas été très fructueuses pour le </a:t>
            </a:r>
            <a:r>
              <a:rPr lang="fr-FR" dirty="0" err="1" smtClean="0"/>
              <a:t>CpFM</a:t>
            </a:r>
            <a:r>
              <a:rPr lang="fr-FR" dirty="0" smtClean="0"/>
              <a:t> car nous avons eu très peu de temps faisceau dédié à son étude, environ 5 h en tout et pour tout, dû à des problèmes avec le faisceau du SPS.</a:t>
            </a:r>
          </a:p>
          <a:p>
            <a:endParaRPr lang="fr-FR" dirty="0" smtClean="0"/>
          </a:p>
          <a:p>
            <a:r>
              <a:rPr lang="fr-FR" dirty="0" smtClean="0"/>
              <a:t>Ce plot montre l’amplitude du signal des 2 voies lorsque le </a:t>
            </a:r>
            <a:r>
              <a:rPr lang="fr-FR" dirty="0" err="1" smtClean="0"/>
              <a:t>CpFM</a:t>
            </a:r>
            <a:r>
              <a:rPr lang="fr-FR" dirty="0" smtClean="0"/>
              <a:t> est en position de parking. On observe que le CpFM2 a un signal plus élevé que le CpFM1</a:t>
            </a:r>
          </a:p>
          <a:p>
            <a:r>
              <a:rPr lang="fr-FR" dirty="0" smtClean="0"/>
              <a:t>Sur ce plot, on voit la variation du signal du détecteur en fonction de sa position transverse dans le tube faisceau.</a:t>
            </a:r>
          </a:p>
          <a:p>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12</a:t>
            </a:fld>
            <a:endParaRPr lang="fr-FR"/>
          </a:p>
        </p:txBody>
      </p:sp>
    </p:spTree>
    <p:extLst>
      <p:ext uri="{BB962C8B-B14F-4D97-AF65-F5344CB8AC3E}">
        <p14:creationId xmlns:p14="http://schemas.microsoft.com/office/powerpoint/2010/main" val="44170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participé à 3 autres prises de données qui n’ont malheureusement pas été très fructueuses pour le </a:t>
            </a:r>
            <a:r>
              <a:rPr lang="fr-FR" dirty="0" err="1" smtClean="0"/>
              <a:t>CpFM</a:t>
            </a:r>
            <a:r>
              <a:rPr lang="fr-FR" dirty="0" smtClean="0"/>
              <a:t> car nous avons eu très peu de temps faisceau dédié à son étude, environ 5 h en tout et pour tout, dû à des problèmes avec le faisceau du SPS.</a:t>
            </a:r>
          </a:p>
          <a:p>
            <a:endParaRPr lang="fr-FR" dirty="0" smtClean="0"/>
          </a:p>
          <a:p>
            <a:r>
              <a:rPr lang="fr-FR" dirty="0" smtClean="0"/>
              <a:t>Ce plot montre l’amplitude du signal des 2 voies lorsque le </a:t>
            </a:r>
            <a:r>
              <a:rPr lang="fr-FR" dirty="0" err="1" smtClean="0"/>
              <a:t>CpFM</a:t>
            </a:r>
            <a:r>
              <a:rPr lang="fr-FR" dirty="0" smtClean="0"/>
              <a:t> est en position de parking. On observe que le CpFM2 a un signal plus élevé que le CpFM1</a:t>
            </a:r>
          </a:p>
          <a:p>
            <a:r>
              <a:rPr lang="fr-FR" dirty="0" smtClean="0"/>
              <a:t>Sur ce plot, on voit la variation du signal du détecteur en fonction de sa position transverse dans le tube faisceau.</a:t>
            </a:r>
          </a:p>
          <a:p>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13</a:t>
            </a:fld>
            <a:endParaRPr lang="fr-FR"/>
          </a:p>
        </p:txBody>
      </p:sp>
    </p:spTree>
    <p:extLst>
      <p:ext uri="{BB962C8B-B14F-4D97-AF65-F5344CB8AC3E}">
        <p14:creationId xmlns:p14="http://schemas.microsoft.com/office/powerpoint/2010/main" val="326457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a:ln/>
        </p:spPr>
      </p:sp>
      <p:sp>
        <p:nvSpPr>
          <p:cNvPr id="53251" name="Espace réservé des commentaires 2"/>
          <p:cNvSpPr>
            <a:spLocks noGrp="1"/>
          </p:cNvSpPr>
          <p:nvPr>
            <p:ph type="body" idx="1"/>
          </p:nvPr>
        </p:nvSpPr>
        <p:spPr>
          <a:noFill/>
          <a:ln/>
        </p:spPr>
        <p:txBody>
          <a:bodyPr/>
          <a:lstStyle/>
          <a:p>
            <a:pPr eaLnBrk="1" hangingPunct="1"/>
            <a:endParaRPr lang="en-US" altLang="fr-FR" smtClean="0"/>
          </a:p>
        </p:txBody>
      </p:sp>
      <p:sp>
        <p:nvSpPr>
          <p:cNvPr id="53252" name="Espace réservé du numéro de diapositive 3"/>
          <p:cNvSpPr txBox="1">
            <a:spLocks noGrp="1"/>
          </p:cNvSpPr>
          <p:nvPr/>
        </p:nvSpPr>
        <p:spPr bwMode="auto">
          <a:xfrm>
            <a:off x="3821438" y="10252188"/>
            <a:ext cx="2924313" cy="539588"/>
          </a:xfrm>
          <a:prstGeom prst="rect">
            <a:avLst/>
          </a:prstGeom>
          <a:noFill/>
          <a:ln w="9525">
            <a:noFill/>
            <a:miter lim="800000"/>
            <a:headEnd/>
            <a:tailEnd/>
          </a:ln>
        </p:spPr>
        <p:txBody>
          <a:bodyPr lIns="91524" tIns="45761" rIns="91524" bIns="45761" anchor="b"/>
          <a:lstStyle/>
          <a:p>
            <a:pPr algn="r" defTabSz="912813"/>
            <a:fld id="{8E02842E-0A23-4B19-AF51-C4CFC6D68E28}" type="slidenum">
              <a:rPr lang="fr-FR" altLang="fr-FR" sz="1200">
                <a:latin typeface="Arial" charset="0"/>
              </a:rPr>
              <a:pPr algn="r" defTabSz="912813"/>
              <a:t>30</a:t>
            </a:fld>
            <a:endParaRPr lang="fr-FR" altLang="fr-FR" sz="1200">
              <a:latin typeface="Arial" charset="0"/>
            </a:endParaRPr>
          </a:p>
        </p:txBody>
      </p:sp>
      <p:sp>
        <p:nvSpPr>
          <p:cNvPr id="53253" name="Espace réservé du pied de page 4"/>
          <p:cNvSpPr txBox="1">
            <a:spLocks noGrp="1"/>
          </p:cNvSpPr>
          <p:nvPr/>
        </p:nvSpPr>
        <p:spPr bwMode="auto">
          <a:xfrm>
            <a:off x="0" y="10252188"/>
            <a:ext cx="2924313" cy="539588"/>
          </a:xfrm>
          <a:prstGeom prst="rect">
            <a:avLst/>
          </a:prstGeom>
          <a:noFill/>
          <a:ln w="9525">
            <a:noFill/>
            <a:miter lim="800000"/>
            <a:headEnd/>
            <a:tailEnd/>
          </a:ln>
        </p:spPr>
        <p:txBody>
          <a:bodyPr lIns="91524" tIns="45761" rIns="91524" bIns="45761" anchor="b"/>
          <a:lstStyle/>
          <a:p>
            <a:r>
              <a:rPr lang="fr-FR" altLang="fr-FR" sz="1200">
                <a:latin typeface="Arial" charset="0"/>
              </a:rPr>
              <a:t>Groupe          Evaluation AERES          13-14 janvier 2011</a:t>
            </a:r>
          </a:p>
        </p:txBody>
      </p:sp>
    </p:spTree>
    <p:extLst>
      <p:ext uri="{BB962C8B-B14F-4D97-AF65-F5344CB8AC3E}">
        <p14:creationId xmlns:p14="http://schemas.microsoft.com/office/powerpoint/2010/main" val="525588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a:ln/>
        </p:spPr>
      </p:sp>
      <p:sp>
        <p:nvSpPr>
          <p:cNvPr id="54275" name="Espace réservé des commentaires 2"/>
          <p:cNvSpPr>
            <a:spLocks noGrp="1"/>
          </p:cNvSpPr>
          <p:nvPr>
            <p:ph type="body" idx="1"/>
          </p:nvPr>
        </p:nvSpPr>
        <p:spPr>
          <a:noFill/>
          <a:ln/>
        </p:spPr>
        <p:txBody>
          <a:bodyPr/>
          <a:lstStyle/>
          <a:p>
            <a:pPr eaLnBrk="1" hangingPunct="1"/>
            <a:endParaRPr lang="en-US" altLang="fr-FR" smtClean="0"/>
          </a:p>
        </p:txBody>
      </p:sp>
      <p:sp>
        <p:nvSpPr>
          <p:cNvPr id="54276" name="Espace réservé du numéro de diapositive 3"/>
          <p:cNvSpPr txBox="1">
            <a:spLocks noGrp="1"/>
          </p:cNvSpPr>
          <p:nvPr/>
        </p:nvSpPr>
        <p:spPr bwMode="auto">
          <a:xfrm>
            <a:off x="3821438" y="10252188"/>
            <a:ext cx="2924313" cy="539588"/>
          </a:xfrm>
          <a:prstGeom prst="rect">
            <a:avLst/>
          </a:prstGeom>
          <a:noFill/>
          <a:ln w="9525">
            <a:noFill/>
            <a:miter lim="800000"/>
            <a:headEnd/>
            <a:tailEnd/>
          </a:ln>
        </p:spPr>
        <p:txBody>
          <a:bodyPr lIns="91524" tIns="45761" rIns="91524" bIns="45761" anchor="b"/>
          <a:lstStyle/>
          <a:p>
            <a:pPr algn="r" defTabSz="912813"/>
            <a:fld id="{DBB9EDA6-7BC5-400E-AA1A-36D5354605D3}" type="slidenum">
              <a:rPr lang="fr-FR" altLang="fr-FR" sz="1200">
                <a:latin typeface="Arial" charset="0"/>
              </a:rPr>
              <a:pPr algn="r" defTabSz="912813"/>
              <a:t>31</a:t>
            </a:fld>
            <a:endParaRPr lang="fr-FR" altLang="fr-FR" sz="1200">
              <a:latin typeface="Arial" charset="0"/>
            </a:endParaRPr>
          </a:p>
        </p:txBody>
      </p:sp>
      <p:sp>
        <p:nvSpPr>
          <p:cNvPr id="54277" name="Espace réservé du pied de page 4"/>
          <p:cNvSpPr txBox="1">
            <a:spLocks noGrp="1"/>
          </p:cNvSpPr>
          <p:nvPr/>
        </p:nvSpPr>
        <p:spPr bwMode="auto">
          <a:xfrm>
            <a:off x="0" y="10252188"/>
            <a:ext cx="2924313" cy="539588"/>
          </a:xfrm>
          <a:prstGeom prst="rect">
            <a:avLst/>
          </a:prstGeom>
          <a:noFill/>
          <a:ln w="9525">
            <a:noFill/>
            <a:miter lim="800000"/>
            <a:headEnd/>
            <a:tailEnd/>
          </a:ln>
        </p:spPr>
        <p:txBody>
          <a:bodyPr lIns="91524" tIns="45761" rIns="91524" bIns="45761" anchor="b"/>
          <a:lstStyle/>
          <a:p>
            <a:r>
              <a:rPr lang="fr-FR" altLang="fr-FR" sz="1200">
                <a:latin typeface="Arial" charset="0"/>
              </a:rPr>
              <a:t>Groupe          Evaluation AERES          13-14 janvier 2011</a:t>
            </a:r>
          </a:p>
        </p:txBody>
      </p:sp>
    </p:spTree>
    <p:extLst>
      <p:ext uri="{BB962C8B-B14F-4D97-AF65-F5344CB8AC3E}">
        <p14:creationId xmlns:p14="http://schemas.microsoft.com/office/powerpoint/2010/main" val="112917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1er système de collimation a été installé initialement dans le SPS pour évaluer l’efficacité de la technologie. Les taux de pertes étaient mesurés au moyen de </a:t>
            </a:r>
            <a:r>
              <a:rPr lang="fr-FR" dirty="0" err="1" smtClean="0"/>
              <a:t>Beam</a:t>
            </a:r>
            <a:r>
              <a:rPr lang="fr-FR" dirty="0" smtClean="0"/>
              <a:t> </a:t>
            </a:r>
            <a:r>
              <a:rPr lang="fr-FR" dirty="0" err="1" smtClean="0"/>
              <a:t>Loss</a:t>
            </a:r>
            <a:r>
              <a:rPr lang="fr-FR" dirty="0" smtClean="0"/>
              <a:t> monitor. </a:t>
            </a:r>
          </a:p>
          <a:p>
            <a:endParaRPr lang="fr-FR" dirty="0" smtClean="0"/>
          </a:p>
          <a:p>
            <a:r>
              <a:rPr lang="fr-FR" dirty="0" smtClean="0"/>
              <a:t>De nombreux essais ont été menés avec des faisceaux de protons et d’ions Plomb de 120 à 270 </a:t>
            </a:r>
            <a:r>
              <a:rPr lang="fr-FR" dirty="0" err="1" smtClean="0"/>
              <a:t>GeV</a:t>
            </a:r>
            <a:r>
              <a:rPr lang="fr-FR" dirty="0" smtClean="0"/>
              <a:t>/c. Ces plots montrent le nombre de particules détectées dans les BLM situés en amont de l’absorbeur en fonction de l’inclinaison du cristal (protons à gauche, ions à droite). Les particules déviées par le cristal courbé n’interagissent pas dans ces compteurs ce qui se traduit par une importante réduction du taux de comptage lorsque les plans cristallins sont alignés avec la trajectoire des particules.</a:t>
            </a:r>
          </a:p>
          <a:p>
            <a:endParaRPr lang="fr-FR" dirty="0" smtClean="0"/>
          </a:p>
          <a:p>
            <a:r>
              <a:rPr lang="fr-FR" dirty="0" smtClean="0"/>
              <a:t>Ces essais ont démontré la faisabilité de la collimation assistée par cristal et une réduction d’un ordre de grandeur des rayonnements créés par les interactions inélastiques dans le collimateur primaire qui sont susceptibles de créer de graves dommages. </a:t>
            </a:r>
          </a:p>
          <a:p>
            <a:endParaRPr lang="fr-FR" dirty="0" smtClean="0"/>
          </a:p>
          <a:p>
            <a:r>
              <a:rPr lang="fr-FR" dirty="0" smtClean="0"/>
              <a:t>Après de nombreuses années de travail intensif et des résultats importants, UA9 a prouvé que la technologie des cristaux courbés était suffisamment maîtrisée pour qu’on puisse envisager de l’appliquer à une collimation au LHC. </a:t>
            </a:r>
          </a:p>
          <a:p>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34</a:t>
            </a:fld>
            <a:endParaRPr lang="fr-FR"/>
          </a:p>
        </p:txBody>
      </p:sp>
    </p:spTree>
    <p:extLst>
      <p:ext uri="{BB962C8B-B14F-4D97-AF65-F5344CB8AC3E}">
        <p14:creationId xmlns:p14="http://schemas.microsoft.com/office/powerpoint/2010/main" val="799940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l’essai mené récemment au LHC, deux cristaux de silicium, ont été installés dans la zone d’insertion IR7. Ces essais de collimation avec des ions à 450 </a:t>
            </a:r>
            <a:r>
              <a:rPr lang="fr-FR" dirty="0" err="1" smtClean="0"/>
              <a:t>GeV</a:t>
            </a:r>
            <a:r>
              <a:rPr lang="fr-FR" dirty="0" smtClean="0"/>
              <a:t> et des protons à 6.5 </a:t>
            </a:r>
            <a:r>
              <a:rPr lang="fr-FR" dirty="0" err="1" smtClean="0"/>
              <a:t>TeV</a:t>
            </a:r>
            <a:r>
              <a:rPr lang="fr-FR" dirty="0" smtClean="0"/>
              <a:t> ont été couronnés de succès.</a:t>
            </a:r>
            <a:endParaRPr lang="en-GB" dirty="0"/>
          </a:p>
        </p:txBody>
      </p:sp>
      <p:sp>
        <p:nvSpPr>
          <p:cNvPr id="4" name="Espace réservé du numéro de diapositive 3"/>
          <p:cNvSpPr>
            <a:spLocks noGrp="1"/>
          </p:cNvSpPr>
          <p:nvPr>
            <p:ph type="sldNum" sz="quarter" idx="10"/>
          </p:nvPr>
        </p:nvSpPr>
        <p:spPr/>
        <p:txBody>
          <a:bodyPr/>
          <a:lstStyle/>
          <a:p>
            <a:fld id="{E971970E-2E5B-4F91-A7CF-5A22EFA6F3F3}" type="slidenum">
              <a:rPr lang="fr-FR" smtClean="0"/>
              <a:pPr/>
              <a:t>35</a:t>
            </a:fld>
            <a:endParaRPr lang="fr-FR"/>
          </a:p>
        </p:txBody>
      </p:sp>
    </p:spTree>
    <p:extLst>
      <p:ext uri="{BB962C8B-B14F-4D97-AF65-F5344CB8AC3E}">
        <p14:creationId xmlns:p14="http://schemas.microsoft.com/office/powerpoint/2010/main" val="10624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8B967B7-6BAC-43A3-853D-095D9EFE9A2E}"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115414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8B967B7-6BAC-43A3-853D-095D9EFE9A2E}"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368806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8B967B7-6BAC-43A3-853D-095D9EFE9A2E}"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897952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67744" y="6492875"/>
            <a:ext cx="5048200" cy="365125"/>
          </a:xfrm>
        </p:spPr>
        <p:txBody>
          <a:bodyPr/>
          <a:lstStyle>
            <a:lvl1pPr>
              <a:defRPr sz="1100" i="1"/>
            </a:lvl1pPr>
          </a:lstStyle>
          <a:p>
            <a:r>
              <a:rPr lang="fr-FR" dirty="0" smtClean="0"/>
              <a:t>V. Puill, French </a:t>
            </a:r>
            <a:r>
              <a:rPr lang="fr-FR" dirty="0" err="1" smtClean="0"/>
              <a:t>Ukrainian</a:t>
            </a:r>
            <a:r>
              <a:rPr lang="fr-FR" dirty="0" smtClean="0"/>
              <a:t> workshop 2017, </a:t>
            </a:r>
            <a:r>
              <a:rPr lang="fr-FR" dirty="0" err="1" smtClean="0"/>
              <a:t>Cherenkov</a:t>
            </a:r>
            <a:r>
              <a:rPr lang="fr-FR" dirty="0" smtClean="0"/>
              <a:t> </a:t>
            </a:r>
            <a:r>
              <a:rPr lang="fr-FR" dirty="0" err="1" smtClean="0"/>
              <a:t>Lab</a:t>
            </a:r>
            <a:endParaRPr lang="fr-FR" dirty="0"/>
          </a:p>
        </p:txBody>
      </p:sp>
    </p:spTree>
    <p:extLst>
      <p:ext uri="{BB962C8B-B14F-4D97-AF65-F5344CB8AC3E}">
        <p14:creationId xmlns:p14="http://schemas.microsoft.com/office/powerpoint/2010/main" val="32558251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67744" y="6492875"/>
            <a:ext cx="5048200" cy="365125"/>
          </a:xfrm>
        </p:spPr>
        <p:txBody>
          <a:bodyPr/>
          <a:lstStyle>
            <a:lvl1pPr>
              <a:defRPr sz="1100" i="1"/>
            </a:lvl1pPr>
          </a:lstStyle>
          <a:p>
            <a:r>
              <a:rPr lang="fr-FR" dirty="0" smtClean="0"/>
              <a:t>V. Puill, French </a:t>
            </a:r>
            <a:r>
              <a:rPr lang="fr-FR" dirty="0" err="1" smtClean="0"/>
              <a:t>Ukrainian</a:t>
            </a:r>
            <a:r>
              <a:rPr lang="fr-FR" dirty="0" smtClean="0"/>
              <a:t> workshop 2017, </a:t>
            </a:r>
            <a:r>
              <a:rPr lang="fr-FR" dirty="0" err="1" smtClean="0"/>
              <a:t>Cherenkov</a:t>
            </a:r>
            <a:r>
              <a:rPr lang="fr-FR" dirty="0" smtClean="0"/>
              <a:t> </a:t>
            </a:r>
            <a:r>
              <a:rPr lang="fr-FR" dirty="0" err="1" smtClean="0"/>
              <a:t>Lab</a:t>
            </a:r>
            <a:endParaRPr lang="fr-FR" dirty="0"/>
          </a:p>
        </p:txBody>
      </p:sp>
    </p:spTree>
    <p:extLst>
      <p:ext uri="{BB962C8B-B14F-4D97-AF65-F5344CB8AC3E}">
        <p14:creationId xmlns:p14="http://schemas.microsoft.com/office/powerpoint/2010/main" val="38030502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8B967B7-6BAC-43A3-853D-095D9EFE9A2E}"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54816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8B967B7-6BAC-43A3-853D-095D9EFE9A2E}"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26356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8B967B7-6BAC-43A3-853D-095D9EFE9A2E}"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301901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8B967B7-6BAC-43A3-853D-095D9EFE9A2E}" type="datetimeFigureOut">
              <a:rPr lang="en-GB" smtClean="0"/>
              <a:t>21/03/2018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152691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8B967B7-6BAC-43A3-853D-095D9EFE9A2E}" type="datetimeFigureOut">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424665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967B7-6BAC-43A3-853D-095D9EFE9A2E}" type="datetimeFigureOut">
              <a:rPr lang="en-GB" smtClean="0"/>
              <a:t>21/03/2018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124104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8B967B7-6BAC-43A3-853D-095D9EFE9A2E}"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331578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8B967B7-6BAC-43A3-853D-095D9EFE9A2E}"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5472DE-CA7A-4AAF-A44E-ADE8A67DC435}" type="slidenum">
              <a:rPr lang="en-GB" smtClean="0"/>
              <a:t>‹N°›</a:t>
            </a:fld>
            <a:endParaRPr lang="en-GB"/>
          </a:p>
        </p:txBody>
      </p:sp>
    </p:spTree>
    <p:extLst>
      <p:ext uri="{BB962C8B-B14F-4D97-AF65-F5344CB8AC3E}">
        <p14:creationId xmlns:p14="http://schemas.microsoft.com/office/powerpoint/2010/main" val="232123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967B7-6BAC-43A3-853D-095D9EFE9A2E}" type="datetimeFigureOut">
              <a:rPr lang="en-GB" smtClean="0"/>
              <a:t>21/03/2018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472DE-CA7A-4AAF-A44E-ADE8A67DC435}" type="slidenum">
              <a:rPr lang="en-GB" smtClean="0"/>
              <a:t>‹N°›</a:t>
            </a:fld>
            <a:endParaRPr lang="en-GB"/>
          </a:p>
        </p:txBody>
      </p:sp>
    </p:spTree>
    <p:extLst>
      <p:ext uri="{BB962C8B-B14F-4D97-AF65-F5344CB8AC3E}">
        <p14:creationId xmlns:p14="http://schemas.microsoft.com/office/powerpoint/2010/main" val="2939541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5.jpeg"/><Relationship Id="rId7"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dx.doi.org/10.1088/1748-0221/12/04/P04029" TargetMode="External"/><Relationship Id="rId5" Type="http://schemas.openxmlformats.org/officeDocument/2006/relationships/image" Target="../media/image40.png"/><Relationship Id="rId10"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43.emf"/></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jpe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1.png"/><Relationship Id="rId7" Type="http://schemas.openxmlformats.org/officeDocument/2006/relationships/image" Target="../media/image5.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jpeg"/><Relationship Id="rId4" Type="http://schemas.openxmlformats.org/officeDocument/2006/relationships/image" Target="../media/image78.pn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png"/><Relationship Id="rId7"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jpeg"/><Relationship Id="rId9"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gif"/><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eg"/><Relationship Id="rId7" Type="http://schemas.openxmlformats.org/officeDocument/2006/relationships/image" Target="../media/image30.png"/><Relationship Id="rId12"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8.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75130" y="1008377"/>
            <a:ext cx="8076800" cy="5532609"/>
          </a:xfrm>
          <a:prstGeom prst="rect">
            <a:avLst/>
          </a:prstGeom>
        </p:spPr>
      </p:pic>
      <p:pic>
        <p:nvPicPr>
          <p:cNvPr id="2" name="Image 1"/>
          <p:cNvPicPr>
            <a:picLocks noChangeAspect="1"/>
          </p:cNvPicPr>
          <p:nvPr/>
        </p:nvPicPr>
        <p:blipFill>
          <a:blip r:embed="rId3"/>
          <a:stretch>
            <a:fillRect/>
          </a:stretch>
        </p:blipFill>
        <p:spPr>
          <a:xfrm>
            <a:off x="7156366" y="1396574"/>
            <a:ext cx="1180233" cy="679286"/>
          </a:xfrm>
          <a:prstGeom prst="rect">
            <a:avLst/>
          </a:prstGeom>
        </p:spPr>
      </p:pic>
      <p:sp>
        <p:nvSpPr>
          <p:cNvPr id="8" name="ZoneTexte 7"/>
          <p:cNvSpPr txBox="1"/>
          <p:nvPr/>
        </p:nvSpPr>
        <p:spPr>
          <a:xfrm>
            <a:off x="3843912" y="5088202"/>
            <a:ext cx="1872208" cy="338554"/>
          </a:xfrm>
          <a:prstGeom prst="rect">
            <a:avLst/>
          </a:prstGeom>
          <a:noFill/>
        </p:spPr>
        <p:txBody>
          <a:bodyPr wrap="square" rtlCol="0">
            <a:spAutoFit/>
          </a:bodyPr>
          <a:lstStyle/>
          <a:p>
            <a:r>
              <a:rPr lang="fr-FR" sz="1600" i="1" dirty="0" smtClean="0">
                <a:solidFill>
                  <a:srgbClr val="FFFF00"/>
                </a:solidFill>
                <a:latin typeface="Book Antiqua" panose="02040602050305030304" pitchFamily="18" charset="0"/>
              </a:rPr>
              <a:t>Véronique Puill </a:t>
            </a:r>
            <a:endParaRPr lang="fr-FR" sz="1600" i="1" dirty="0">
              <a:solidFill>
                <a:srgbClr val="FFFF00"/>
              </a:solidFill>
              <a:latin typeface="Book Antiqua" panose="02040602050305030304" pitchFamily="18" charset="0"/>
            </a:endParaRPr>
          </a:p>
        </p:txBody>
      </p:sp>
      <p:sp>
        <p:nvSpPr>
          <p:cNvPr id="9" name="ZoneTexte 8"/>
          <p:cNvSpPr txBox="1"/>
          <p:nvPr/>
        </p:nvSpPr>
        <p:spPr>
          <a:xfrm>
            <a:off x="1418214" y="5722261"/>
            <a:ext cx="6918385" cy="738664"/>
          </a:xfrm>
          <a:prstGeom prst="rect">
            <a:avLst/>
          </a:prstGeom>
          <a:noFill/>
        </p:spPr>
        <p:txBody>
          <a:bodyPr wrap="square" rtlCol="0">
            <a:spAutoFit/>
          </a:bodyPr>
          <a:lstStyle/>
          <a:p>
            <a:pPr algn="ctr"/>
            <a:r>
              <a:rPr lang="fr-FR" sz="1400" dirty="0" smtClean="0">
                <a:solidFill>
                  <a:schemeClr val="bg1"/>
                </a:solidFill>
              </a:rPr>
              <a:t> S. </a:t>
            </a:r>
            <a:r>
              <a:rPr lang="fr-FR" sz="1400" dirty="0" err="1" smtClean="0">
                <a:solidFill>
                  <a:schemeClr val="bg1"/>
                </a:solidFill>
              </a:rPr>
              <a:t>Barsuk</a:t>
            </a:r>
            <a:r>
              <a:rPr lang="fr-FR" sz="1400" dirty="0" smtClean="0">
                <a:solidFill>
                  <a:schemeClr val="bg1"/>
                </a:solidFill>
              </a:rPr>
              <a:t>, D. Breton, L. </a:t>
            </a:r>
            <a:r>
              <a:rPr lang="fr-FR" sz="1400" dirty="0" err="1" smtClean="0">
                <a:solidFill>
                  <a:schemeClr val="bg1"/>
                </a:solidFill>
              </a:rPr>
              <a:t>Burmistrov</a:t>
            </a:r>
            <a:r>
              <a:rPr lang="fr-FR" sz="1400" dirty="0" smtClean="0">
                <a:solidFill>
                  <a:schemeClr val="bg1"/>
                </a:solidFill>
              </a:rPr>
              <a:t>, V. </a:t>
            </a:r>
            <a:r>
              <a:rPr lang="fr-FR" sz="1400" dirty="0" err="1" smtClean="0">
                <a:solidFill>
                  <a:schemeClr val="bg1"/>
                </a:solidFill>
              </a:rPr>
              <a:t>Chaumat</a:t>
            </a:r>
            <a:r>
              <a:rPr lang="fr-FR" sz="1400" dirty="0" smtClean="0">
                <a:solidFill>
                  <a:schemeClr val="bg1"/>
                </a:solidFill>
              </a:rPr>
              <a:t>, S. Drouet</a:t>
            </a:r>
            <a:r>
              <a:rPr lang="fr-FR" sz="1400" baseline="30000" dirty="0">
                <a:solidFill>
                  <a:schemeClr val="bg1"/>
                </a:solidFill>
              </a:rPr>
              <a:t>1</a:t>
            </a:r>
            <a:r>
              <a:rPr lang="fr-FR" sz="1400" dirty="0" smtClean="0">
                <a:solidFill>
                  <a:schemeClr val="bg1"/>
                </a:solidFill>
              </a:rPr>
              <a:t>, S. Dubos,  P. </a:t>
            </a:r>
            <a:r>
              <a:rPr lang="fr-FR" sz="1400" dirty="0" err="1" smtClean="0">
                <a:solidFill>
                  <a:schemeClr val="bg1"/>
                </a:solidFill>
              </a:rPr>
              <a:t>Hallin</a:t>
            </a:r>
            <a:r>
              <a:rPr lang="fr-FR" sz="1400" dirty="0" smtClean="0">
                <a:solidFill>
                  <a:schemeClr val="bg1"/>
                </a:solidFill>
              </a:rPr>
              <a:t>, O. Lemaire,  </a:t>
            </a:r>
          </a:p>
          <a:p>
            <a:pPr algn="ctr"/>
            <a:r>
              <a:rPr lang="fr-FR" sz="1400" dirty="0" smtClean="0">
                <a:solidFill>
                  <a:schemeClr val="bg1"/>
                </a:solidFill>
              </a:rPr>
              <a:t>L. Leterrier</a:t>
            </a:r>
            <a:r>
              <a:rPr lang="fr-FR" sz="1400" baseline="30000" dirty="0" smtClean="0">
                <a:solidFill>
                  <a:schemeClr val="bg1"/>
                </a:solidFill>
              </a:rPr>
              <a:t>1</a:t>
            </a:r>
            <a:r>
              <a:rPr lang="fr-FR" sz="1400" dirty="0" smtClean="0">
                <a:solidFill>
                  <a:schemeClr val="bg1"/>
                </a:solidFill>
              </a:rPr>
              <a:t>, P. </a:t>
            </a:r>
            <a:r>
              <a:rPr lang="fr-FR" sz="1400" dirty="0" err="1" smtClean="0">
                <a:solidFill>
                  <a:schemeClr val="bg1"/>
                </a:solidFill>
              </a:rPr>
              <a:t>Loaiza</a:t>
            </a:r>
            <a:r>
              <a:rPr lang="fr-FR" sz="1400" dirty="0" smtClean="0">
                <a:solidFill>
                  <a:schemeClr val="bg1"/>
                </a:solidFill>
              </a:rPr>
              <a:t>, J. </a:t>
            </a:r>
            <a:r>
              <a:rPr lang="fr-FR" sz="1400" dirty="0" err="1" smtClean="0">
                <a:solidFill>
                  <a:schemeClr val="bg1"/>
                </a:solidFill>
              </a:rPr>
              <a:t>Maalmi</a:t>
            </a:r>
            <a:r>
              <a:rPr lang="fr-FR" sz="1400" dirty="0" smtClean="0">
                <a:solidFill>
                  <a:schemeClr val="bg1"/>
                </a:solidFill>
              </a:rPr>
              <a:t>, A. </a:t>
            </a:r>
            <a:r>
              <a:rPr lang="fr-FR" sz="1400" dirty="0" err="1" smtClean="0">
                <a:solidFill>
                  <a:schemeClr val="bg1"/>
                </a:solidFill>
              </a:rPr>
              <a:t>Natochii</a:t>
            </a:r>
            <a:r>
              <a:rPr lang="fr-FR" sz="1400" dirty="0" smtClean="0">
                <a:solidFill>
                  <a:schemeClr val="bg1"/>
                </a:solidFill>
              </a:rPr>
              <a:t>, A. </a:t>
            </a:r>
            <a:r>
              <a:rPr lang="fr-FR" sz="1400" dirty="0" err="1" smtClean="0">
                <a:solidFill>
                  <a:schemeClr val="bg1"/>
                </a:solidFill>
              </a:rPr>
              <a:t>Stocchi</a:t>
            </a:r>
            <a:r>
              <a:rPr lang="fr-FR" sz="1400" dirty="0" smtClean="0">
                <a:solidFill>
                  <a:schemeClr val="bg1"/>
                </a:solidFill>
              </a:rPr>
              <a:t>, P. </a:t>
            </a:r>
            <a:r>
              <a:rPr lang="fr-FR" sz="1400" dirty="0" err="1" smtClean="0">
                <a:solidFill>
                  <a:schemeClr val="bg1"/>
                </a:solidFill>
              </a:rPr>
              <a:t>Vallerand</a:t>
            </a:r>
            <a:r>
              <a:rPr lang="fr-FR" sz="1400" dirty="0" smtClean="0">
                <a:solidFill>
                  <a:schemeClr val="bg1"/>
                </a:solidFill>
              </a:rPr>
              <a:t>, S. Wallon</a:t>
            </a:r>
          </a:p>
          <a:p>
            <a:pPr algn="ctr"/>
            <a:r>
              <a:rPr lang="fr-FR" sz="1400" dirty="0">
                <a:solidFill>
                  <a:schemeClr val="bg1"/>
                </a:solidFill>
              </a:rPr>
              <a:t>	</a:t>
            </a:r>
            <a:r>
              <a:rPr lang="fr-FR" sz="1400" dirty="0" smtClean="0">
                <a:solidFill>
                  <a:schemeClr val="bg1"/>
                </a:solidFill>
              </a:rPr>
              <a:t>					                </a:t>
            </a:r>
            <a:r>
              <a:rPr lang="fr-FR" sz="1400" baseline="30000" dirty="0" smtClean="0">
                <a:solidFill>
                  <a:prstClr val="white"/>
                </a:solidFill>
              </a:rPr>
              <a:t>1 </a:t>
            </a:r>
            <a:r>
              <a:rPr lang="fr-FR" sz="1100" dirty="0" smtClean="0">
                <a:solidFill>
                  <a:prstClr val="white"/>
                </a:solidFill>
              </a:rPr>
              <a:t>LPC Caen</a:t>
            </a:r>
            <a:endParaRPr lang="en-US" sz="1100" dirty="0">
              <a:solidFill>
                <a:schemeClr val="bg1"/>
              </a:solidFill>
            </a:endParaRPr>
          </a:p>
        </p:txBody>
      </p:sp>
      <p:sp>
        <p:nvSpPr>
          <p:cNvPr id="10" name="ZoneTexte 9"/>
          <p:cNvSpPr txBox="1"/>
          <p:nvPr/>
        </p:nvSpPr>
        <p:spPr>
          <a:xfrm>
            <a:off x="5323089" y="3897727"/>
            <a:ext cx="1596719" cy="369332"/>
          </a:xfrm>
          <a:prstGeom prst="rect">
            <a:avLst/>
          </a:prstGeom>
          <a:noFill/>
        </p:spPr>
        <p:txBody>
          <a:bodyPr wrap="none" rtlCol="0">
            <a:spAutoFit/>
          </a:bodyPr>
          <a:lstStyle/>
          <a:p>
            <a:r>
              <a:rPr lang="fr-FR" dirty="0" smtClean="0">
                <a:solidFill>
                  <a:schemeClr val="bg1"/>
                </a:solidFill>
              </a:rPr>
              <a:t>21 March 2018</a:t>
            </a:r>
            <a:endParaRPr lang="en-US" dirty="0">
              <a:solidFill>
                <a:schemeClr val="bg1"/>
              </a:solidFill>
            </a:endParaRPr>
          </a:p>
        </p:txBody>
      </p:sp>
      <p:sp>
        <p:nvSpPr>
          <p:cNvPr id="11" name="Rectangle 10"/>
          <p:cNvSpPr/>
          <p:nvPr/>
        </p:nvSpPr>
        <p:spPr>
          <a:xfrm>
            <a:off x="1523999" y="1330348"/>
            <a:ext cx="8964488" cy="2492990"/>
          </a:xfrm>
          <a:prstGeom prst="rect">
            <a:avLst/>
          </a:prstGeom>
        </p:spPr>
        <p:txBody>
          <a:bodyPr wrap="square">
            <a:spAutoFit/>
          </a:bodyPr>
          <a:lstStyle/>
          <a:p>
            <a:r>
              <a:rPr lang="en-US" sz="3600" b="1" dirty="0" smtClean="0">
                <a:solidFill>
                  <a:schemeClr val="bg1"/>
                </a:solidFill>
              </a:rPr>
              <a:t>Cherenkov detectors R&amp;D at</a:t>
            </a:r>
            <a:endParaRPr lang="en-US" sz="2400" b="1" dirty="0" smtClean="0">
              <a:solidFill>
                <a:schemeClr val="bg1"/>
              </a:solidFill>
            </a:endParaRPr>
          </a:p>
          <a:p>
            <a:endParaRPr lang="en-US" sz="2400" b="1" dirty="0">
              <a:solidFill>
                <a:schemeClr val="bg1"/>
              </a:solidFill>
            </a:endParaRPr>
          </a:p>
          <a:p>
            <a:endParaRPr lang="en-US" sz="2400" b="1" dirty="0" smtClean="0">
              <a:solidFill>
                <a:schemeClr val="bg1"/>
              </a:solidFill>
            </a:endParaRPr>
          </a:p>
          <a:p>
            <a:endParaRPr lang="en-US" sz="2400" b="1" dirty="0">
              <a:solidFill>
                <a:schemeClr val="bg1"/>
              </a:solidFill>
            </a:endParaRPr>
          </a:p>
          <a:p>
            <a:r>
              <a:rPr lang="en-US" sz="2400" b="1" dirty="0" smtClean="0">
                <a:solidFill>
                  <a:schemeClr val="bg1"/>
                </a:solidFill>
              </a:rPr>
              <a:t>		</a:t>
            </a:r>
          </a:p>
          <a:p>
            <a:r>
              <a:rPr lang="en-US" sz="2400" b="1" dirty="0">
                <a:solidFill>
                  <a:schemeClr val="bg1"/>
                </a:solidFill>
              </a:rPr>
              <a:t>	</a:t>
            </a:r>
            <a:r>
              <a:rPr lang="en-US" sz="2400" b="1" dirty="0" smtClean="0">
                <a:solidFill>
                  <a:schemeClr val="bg1"/>
                </a:solidFill>
              </a:rPr>
              <a:t>	     HIEPA 2018</a:t>
            </a:r>
            <a:endParaRPr lang="fr-FR" sz="2400" b="1" dirty="0">
              <a:solidFill>
                <a:schemeClr val="bg1"/>
              </a:solidFill>
            </a:endParaRPr>
          </a:p>
        </p:txBody>
      </p:sp>
      <p:pic>
        <p:nvPicPr>
          <p:cNvPr id="3" name="Image 2"/>
          <p:cNvPicPr>
            <a:picLocks noChangeAspect="1"/>
          </p:cNvPicPr>
          <p:nvPr/>
        </p:nvPicPr>
        <p:blipFill>
          <a:blip r:embed="rId4"/>
          <a:stretch>
            <a:fillRect/>
          </a:stretch>
        </p:blipFill>
        <p:spPr>
          <a:xfrm>
            <a:off x="0" y="0"/>
            <a:ext cx="9144000" cy="878463"/>
          </a:xfrm>
          <a:prstGeom prst="rect">
            <a:avLst/>
          </a:prstGeom>
        </p:spPr>
      </p:pic>
    </p:spTree>
    <p:extLst>
      <p:ext uri="{BB962C8B-B14F-4D97-AF65-F5344CB8AC3E}">
        <p14:creationId xmlns:p14="http://schemas.microsoft.com/office/powerpoint/2010/main" val="182227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sp>
        <p:nvSpPr>
          <p:cNvPr id="5" name="ZoneTexte 4"/>
          <p:cNvSpPr txBox="1"/>
          <p:nvPr/>
        </p:nvSpPr>
        <p:spPr>
          <a:xfrm>
            <a:off x="2307290" y="9353"/>
            <a:ext cx="4617354" cy="461665"/>
          </a:xfrm>
          <a:prstGeom prst="rect">
            <a:avLst/>
          </a:prstGeom>
          <a:noFill/>
        </p:spPr>
        <p:txBody>
          <a:bodyPr wrap="none" rtlCol="0">
            <a:spAutoFit/>
          </a:bodyPr>
          <a:lstStyle/>
          <a:p>
            <a:r>
              <a:rPr lang="en-GB" sz="2400" b="1" dirty="0" smtClean="0">
                <a:solidFill>
                  <a:srgbClr val="0000FF"/>
                </a:solidFill>
              </a:rPr>
              <a:t>CpFM Calibration Beam Tests in H8</a:t>
            </a:r>
            <a:endParaRPr lang="en-GB" sz="2400" b="1" dirty="0">
              <a:solidFill>
                <a:srgbClr val="0000FF"/>
              </a:solidFill>
            </a:endParaRPr>
          </a:p>
        </p:txBody>
      </p:sp>
      <p:sp>
        <p:nvSpPr>
          <p:cNvPr id="6" name="Rectangle 5"/>
          <p:cNvSpPr/>
          <p:nvPr/>
        </p:nvSpPr>
        <p:spPr>
          <a:xfrm>
            <a:off x="1307989" y="650997"/>
            <a:ext cx="2427396" cy="338554"/>
          </a:xfrm>
          <a:prstGeom prst="rect">
            <a:avLst/>
          </a:prstGeom>
        </p:spPr>
        <p:txBody>
          <a:bodyPr wrap="none">
            <a:spAutoFit/>
          </a:bodyPr>
          <a:lstStyle/>
          <a:p>
            <a:r>
              <a:rPr lang="en-GB" sz="1600" dirty="0" smtClean="0"/>
              <a:t>400 </a:t>
            </a:r>
            <a:r>
              <a:rPr lang="en-GB" sz="1600" dirty="0" err="1" smtClean="0"/>
              <a:t>GeV</a:t>
            </a:r>
            <a:r>
              <a:rPr lang="en-GB" sz="1600" dirty="0" smtClean="0"/>
              <a:t>/c p , 180 </a:t>
            </a:r>
            <a:r>
              <a:rPr lang="en-GB" sz="1600" dirty="0" err="1"/>
              <a:t>GeV</a:t>
            </a:r>
            <a:r>
              <a:rPr lang="en-GB" sz="1600" dirty="0"/>
              <a:t>/c </a:t>
            </a:r>
            <a:r>
              <a:rPr lang="en-GB" sz="1600" dirty="0">
                <a:sym typeface="Symbol" panose="05050102010706020507" pitchFamily="18" charset="2"/>
              </a:rPr>
              <a:t></a:t>
            </a:r>
            <a:r>
              <a:rPr lang="en-GB" sz="1600" baseline="30000" dirty="0" smtClean="0"/>
              <a:t>+</a:t>
            </a:r>
            <a:endParaRPr lang="en-GB" sz="1600" baseline="30000" dirty="0"/>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137" y="1859644"/>
            <a:ext cx="3028719" cy="2271539"/>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11330"/>
            <a:ext cx="3627881" cy="272091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882668" y="3366542"/>
            <a:ext cx="1652413" cy="123931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136" y="737498"/>
            <a:ext cx="2911872" cy="2183904"/>
          </a:xfrm>
          <a:prstGeom prst="rect">
            <a:avLst/>
          </a:prstGeom>
        </p:spPr>
      </p:pic>
      <p:sp>
        <p:nvSpPr>
          <p:cNvPr id="12" name="ZoneTexte 11"/>
          <p:cNvSpPr txBox="1"/>
          <p:nvPr/>
        </p:nvSpPr>
        <p:spPr>
          <a:xfrm>
            <a:off x="379169" y="5744096"/>
            <a:ext cx="5826591" cy="584775"/>
          </a:xfrm>
          <a:prstGeom prst="rect">
            <a:avLst/>
          </a:prstGeom>
          <a:noFill/>
        </p:spPr>
        <p:txBody>
          <a:bodyPr wrap="square" rtlCol="0">
            <a:spAutoFit/>
          </a:bodyPr>
          <a:lstStyle/>
          <a:p>
            <a:r>
              <a:rPr lang="en-GB" sz="1600" dirty="0" smtClean="0"/>
              <a:t>Calibration coefficient (CpFM with straight bar): 0.63 </a:t>
            </a:r>
            <a:r>
              <a:rPr lang="en-GB" sz="1600" dirty="0" err="1" smtClean="0"/>
              <a:t>p.e</a:t>
            </a:r>
            <a:r>
              <a:rPr lang="en-GB" sz="1600" dirty="0" smtClean="0"/>
              <a:t>/proton</a:t>
            </a:r>
          </a:p>
          <a:p>
            <a:endParaRPr lang="en-GB" sz="1600" dirty="0" smtClean="0"/>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0824" y="4131183"/>
            <a:ext cx="1923678" cy="2564904"/>
          </a:xfrm>
          <a:prstGeom prst="rect">
            <a:avLst/>
          </a:prstGeom>
        </p:spPr>
      </p:pic>
      <p:sp>
        <p:nvSpPr>
          <p:cNvPr id="14" name="ZoneTexte 13"/>
          <p:cNvSpPr txBox="1"/>
          <p:nvPr/>
        </p:nvSpPr>
        <p:spPr>
          <a:xfrm>
            <a:off x="697999" y="3939722"/>
            <a:ext cx="1047210" cy="307777"/>
          </a:xfrm>
          <a:prstGeom prst="rect">
            <a:avLst/>
          </a:prstGeom>
          <a:noFill/>
        </p:spPr>
        <p:txBody>
          <a:bodyPr wrap="none" rtlCol="0">
            <a:spAutoFit/>
          </a:bodyPr>
          <a:lstStyle/>
          <a:p>
            <a:r>
              <a:rPr lang="en-GB" sz="1400" dirty="0" smtClean="0"/>
              <a:t>40 m cables</a:t>
            </a:r>
            <a:endParaRPr lang="en-GB" sz="1400" dirty="0"/>
          </a:p>
        </p:txBody>
      </p:sp>
      <p:cxnSp>
        <p:nvCxnSpPr>
          <p:cNvPr id="18" name="Connecteur droit avec flèche 17"/>
          <p:cNvCxnSpPr>
            <a:stCxn id="14" idx="0"/>
          </p:cNvCxnSpPr>
          <p:nvPr/>
        </p:nvCxnSpPr>
        <p:spPr>
          <a:xfrm flipV="1">
            <a:off x="1221604" y="3645024"/>
            <a:ext cx="470076" cy="2946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14" idx="0"/>
          </p:cNvCxnSpPr>
          <p:nvPr/>
        </p:nvCxnSpPr>
        <p:spPr>
          <a:xfrm flipV="1">
            <a:off x="1221604" y="3296586"/>
            <a:ext cx="144574" cy="643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120592" y="3908944"/>
            <a:ext cx="576825" cy="307777"/>
          </a:xfrm>
          <a:prstGeom prst="rect">
            <a:avLst/>
          </a:prstGeom>
          <a:noFill/>
        </p:spPr>
        <p:txBody>
          <a:bodyPr wrap="none" rtlCol="0">
            <a:spAutoFit/>
          </a:bodyPr>
          <a:lstStyle/>
          <a:p>
            <a:r>
              <a:rPr lang="en-GB" sz="1400" dirty="0" smtClean="0"/>
              <a:t>PMTs</a:t>
            </a:r>
            <a:endParaRPr lang="en-GB" sz="1400" dirty="0"/>
          </a:p>
        </p:txBody>
      </p:sp>
      <p:cxnSp>
        <p:nvCxnSpPr>
          <p:cNvPr id="23" name="Connecteur droit avec flèche 22"/>
          <p:cNvCxnSpPr/>
          <p:nvPr/>
        </p:nvCxnSpPr>
        <p:spPr>
          <a:xfrm flipV="1">
            <a:off x="2335704" y="3645024"/>
            <a:ext cx="230228" cy="3124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2268814" y="3660144"/>
            <a:ext cx="66890" cy="2973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2897028" y="1737865"/>
            <a:ext cx="947311" cy="8258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a:off x="1115616" y="989551"/>
            <a:ext cx="1220088" cy="8510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3746009" y="1467166"/>
            <a:ext cx="694421" cy="307777"/>
          </a:xfrm>
          <a:prstGeom prst="rect">
            <a:avLst/>
          </a:prstGeom>
          <a:noFill/>
        </p:spPr>
        <p:txBody>
          <a:bodyPr wrap="none" rtlCol="0">
            <a:spAutoFit/>
          </a:bodyPr>
          <a:lstStyle/>
          <a:p>
            <a:r>
              <a:rPr lang="en-GB" sz="1400" dirty="0" smtClean="0"/>
              <a:t>bundle</a:t>
            </a:r>
            <a:endParaRPr lang="en-GB" sz="1400" dirty="0"/>
          </a:p>
        </p:txBody>
      </p:sp>
      <p:sp>
        <p:nvSpPr>
          <p:cNvPr id="42" name="ZoneTexte 41"/>
          <p:cNvSpPr txBox="1"/>
          <p:nvPr/>
        </p:nvSpPr>
        <p:spPr>
          <a:xfrm>
            <a:off x="3564388" y="4166834"/>
            <a:ext cx="1752083" cy="307777"/>
          </a:xfrm>
          <a:prstGeom prst="rect">
            <a:avLst/>
          </a:prstGeom>
          <a:noFill/>
        </p:spPr>
        <p:txBody>
          <a:bodyPr wrap="none" rtlCol="0">
            <a:spAutoFit/>
          </a:bodyPr>
          <a:lstStyle/>
          <a:p>
            <a:r>
              <a:rPr lang="en-GB" sz="1400" dirty="0" err="1" smtClean="0"/>
              <a:t>WaveCatcher</a:t>
            </a:r>
            <a:r>
              <a:rPr lang="en-GB" sz="1400" dirty="0" smtClean="0"/>
              <a:t> module</a:t>
            </a:r>
            <a:endParaRPr lang="en-GB" sz="1400" dirty="0"/>
          </a:p>
        </p:txBody>
      </p:sp>
      <p:sp>
        <p:nvSpPr>
          <p:cNvPr id="43" name="ZoneTexte 42"/>
          <p:cNvSpPr txBox="1"/>
          <p:nvPr/>
        </p:nvSpPr>
        <p:spPr>
          <a:xfrm>
            <a:off x="5025833" y="4789382"/>
            <a:ext cx="2058410" cy="523220"/>
          </a:xfrm>
          <a:prstGeom prst="rect">
            <a:avLst/>
          </a:prstGeom>
          <a:noFill/>
        </p:spPr>
        <p:txBody>
          <a:bodyPr wrap="square" rtlCol="0">
            <a:spAutoFit/>
          </a:bodyPr>
          <a:lstStyle/>
          <a:p>
            <a:r>
              <a:rPr lang="en-GB" sz="1400" dirty="0" smtClean="0"/>
              <a:t>Quartz bars end touching the 45 ° viewport</a:t>
            </a:r>
            <a:endParaRPr lang="en-GB" sz="1400" dirty="0"/>
          </a:p>
        </p:txBody>
      </p:sp>
      <p:sp>
        <p:nvSpPr>
          <p:cNvPr id="44" name="ZoneTexte 43"/>
          <p:cNvSpPr txBox="1"/>
          <p:nvPr/>
        </p:nvSpPr>
        <p:spPr>
          <a:xfrm>
            <a:off x="7533383" y="3618154"/>
            <a:ext cx="1497185" cy="523220"/>
          </a:xfrm>
          <a:prstGeom prst="rect">
            <a:avLst/>
          </a:prstGeom>
          <a:noFill/>
        </p:spPr>
        <p:txBody>
          <a:bodyPr wrap="square" rtlCol="0">
            <a:spAutoFit/>
          </a:bodyPr>
          <a:lstStyle/>
          <a:p>
            <a:r>
              <a:rPr lang="en-GB" sz="1400" dirty="0" smtClean="0"/>
              <a:t>L bars connected to the flange</a:t>
            </a:r>
            <a:endParaRPr lang="en-GB" sz="1400" dirty="0"/>
          </a:p>
        </p:txBody>
      </p:sp>
      <p:pic>
        <p:nvPicPr>
          <p:cNvPr id="45" name="Picture 4" descr="http://intranet.lal.in2p3.fr/IMG/jpg/l-coul-200.jpg"/>
          <p:cNvPicPr>
            <a:picLocks noChangeAspect="1" noChangeArrowheads="1"/>
          </p:cNvPicPr>
          <p:nvPr/>
        </p:nvPicPr>
        <p:blipFill>
          <a:blip r:embed="rId8" cstate="print"/>
          <a:srcRect/>
          <a:stretch>
            <a:fillRect/>
          </a:stretch>
        </p:blipFill>
        <p:spPr bwMode="auto">
          <a:xfrm>
            <a:off x="47471" y="81600"/>
            <a:ext cx="864096" cy="340402"/>
          </a:xfrm>
          <a:prstGeom prst="rect">
            <a:avLst/>
          </a:prstGeom>
          <a:noFill/>
        </p:spPr>
      </p:pic>
      <p:cxnSp>
        <p:nvCxnSpPr>
          <p:cNvPr id="26" name="Connecteur droit 25"/>
          <p:cNvCxnSpPr/>
          <p:nvPr/>
        </p:nvCxnSpPr>
        <p:spPr>
          <a:xfrm>
            <a:off x="0" y="581424"/>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27" name="Picture 1"/>
          <p:cNvPicPr>
            <a:picLocks noChangeAspect="1" noChangeArrowheads="1"/>
          </p:cNvPicPr>
          <p:nvPr/>
        </p:nvPicPr>
        <p:blipFill>
          <a:blip r:embed="rId9" cstate="print"/>
          <a:srcRect/>
          <a:stretch>
            <a:fillRect/>
          </a:stretch>
        </p:blipFill>
        <p:spPr bwMode="auto">
          <a:xfrm>
            <a:off x="1096922" y="81600"/>
            <a:ext cx="392343" cy="392343"/>
          </a:xfrm>
          <a:prstGeom prst="rect">
            <a:avLst/>
          </a:prstGeom>
          <a:noFill/>
          <a:ln w="9525">
            <a:noFill/>
            <a:miter lim="800000"/>
            <a:headEnd/>
            <a:tailEnd/>
          </a:ln>
        </p:spPr>
      </p:pic>
    </p:spTree>
    <p:extLst>
      <p:ext uri="{BB962C8B-B14F-4D97-AF65-F5344CB8AC3E}">
        <p14:creationId xmlns:p14="http://schemas.microsoft.com/office/powerpoint/2010/main" val="547099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sp>
        <p:nvSpPr>
          <p:cNvPr id="5" name="ZoneTexte 4"/>
          <p:cNvSpPr txBox="1"/>
          <p:nvPr/>
        </p:nvSpPr>
        <p:spPr>
          <a:xfrm>
            <a:off x="2708466" y="8156"/>
            <a:ext cx="3235181" cy="523220"/>
          </a:xfrm>
          <a:prstGeom prst="rect">
            <a:avLst/>
          </a:prstGeom>
          <a:noFill/>
        </p:spPr>
        <p:txBody>
          <a:bodyPr wrap="none" rtlCol="0">
            <a:spAutoFit/>
          </a:bodyPr>
          <a:lstStyle/>
          <a:p>
            <a:r>
              <a:rPr lang="fr-FR" sz="2800" b="1" dirty="0" smtClean="0">
                <a:solidFill>
                  <a:srgbClr val="0000FF"/>
                </a:solidFill>
              </a:rPr>
              <a:t>The CpFM in the SPS</a:t>
            </a:r>
            <a:endParaRPr lang="fr-FR" sz="2400" b="1" dirty="0">
              <a:solidFill>
                <a:srgbClr val="0000FF"/>
              </a:solidFill>
            </a:endParaRPr>
          </a:p>
        </p:txBody>
      </p:sp>
      <p:pic>
        <p:nvPicPr>
          <p:cNvPr id="25" name="Picture 4" descr="http://intranet.lal.in2p3.fr/IMG/jpg/l-coul-200.jpg"/>
          <p:cNvPicPr>
            <a:picLocks noChangeAspect="1" noChangeArrowheads="1"/>
          </p:cNvPicPr>
          <p:nvPr/>
        </p:nvPicPr>
        <p:blipFill>
          <a:blip r:embed="rId3" cstate="print"/>
          <a:srcRect/>
          <a:stretch>
            <a:fillRect/>
          </a:stretch>
        </p:blipFill>
        <p:spPr bwMode="auto">
          <a:xfrm>
            <a:off x="47471" y="81600"/>
            <a:ext cx="864096" cy="340402"/>
          </a:xfrm>
          <a:prstGeom prst="rect">
            <a:avLst/>
          </a:prstGeom>
          <a:noFill/>
        </p:spPr>
      </p:pic>
      <p:grpSp>
        <p:nvGrpSpPr>
          <p:cNvPr id="16" name="Groupe 15"/>
          <p:cNvGrpSpPr/>
          <p:nvPr/>
        </p:nvGrpSpPr>
        <p:grpSpPr>
          <a:xfrm>
            <a:off x="171249" y="603838"/>
            <a:ext cx="8972751" cy="6039212"/>
            <a:chOff x="47471" y="678994"/>
            <a:chExt cx="8972751" cy="6039212"/>
          </a:xfrm>
        </p:grpSpPr>
        <p:sp>
          <p:nvSpPr>
            <p:cNvPr id="2" name="Rectangle 1"/>
            <p:cNvSpPr/>
            <p:nvPr/>
          </p:nvSpPr>
          <p:spPr>
            <a:xfrm>
              <a:off x="143379" y="678994"/>
              <a:ext cx="8876843" cy="338554"/>
            </a:xfrm>
            <a:prstGeom prst="rect">
              <a:avLst/>
            </a:prstGeom>
          </p:spPr>
          <p:txBody>
            <a:bodyPr wrap="square">
              <a:spAutoFit/>
            </a:bodyPr>
            <a:lstStyle/>
            <a:p>
              <a:r>
                <a:rPr lang="en-GB" sz="1600" dirty="0" smtClean="0"/>
                <a:t>Installation in </a:t>
              </a:r>
              <a:r>
                <a:rPr lang="en-GB" sz="1600" dirty="0"/>
                <a:t>the </a:t>
              </a:r>
              <a:r>
                <a:rPr lang="en-GB" sz="1600" dirty="0" smtClean="0"/>
                <a:t>SPS, 58 </a:t>
              </a:r>
              <a:r>
                <a:rPr lang="en-GB" sz="1600" dirty="0"/>
                <a:t>m downstream the </a:t>
              </a:r>
              <a:r>
                <a:rPr lang="en-GB" sz="1600" dirty="0" smtClean="0"/>
                <a:t>crystal</a:t>
              </a:r>
              <a:endParaRPr lang="en-GB" sz="1600" dirty="0"/>
            </a:p>
          </p:txBody>
        </p:sp>
        <p:grpSp>
          <p:nvGrpSpPr>
            <p:cNvPr id="6" name="Groupe 5"/>
            <p:cNvGrpSpPr/>
            <p:nvPr/>
          </p:nvGrpSpPr>
          <p:grpSpPr>
            <a:xfrm>
              <a:off x="47471" y="1110610"/>
              <a:ext cx="5549315" cy="4172257"/>
              <a:chOff x="122348" y="3021736"/>
              <a:chExt cx="6443307" cy="4332764"/>
            </a:xfrm>
          </p:grpSpPr>
          <p:pic>
            <p:nvPicPr>
              <p:cNvPr id="20" name="Image 19"/>
              <p:cNvPicPr>
                <a:picLocks noChangeAspect="1"/>
              </p:cNvPicPr>
              <p:nvPr/>
            </p:nvPicPr>
            <p:blipFill>
              <a:blip r:embed="rId4"/>
              <a:stretch>
                <a:fillRect/>
              </a:stretch>
            </p:blipFill>
            <p:spPr>
              <a:xfrm>
                <a:off x="321857" y="3098086"/>
                <a:ext cx="6243798" cy="4256414"/>
              </a:xfrm>
              <a:prstGeom prst="rect">
                <a:avLst/>
              </a:prstGeom>
            </p:spPr>
          </p:pic>
          <p:pic>
            <p:nvPicPr>
              <p:cNvPr id="7" name="Image 6"/>
              <p:cNvPicPr>
                <a:picLocks noChangeAspect="1"/>
              </p:cNvPicPr>
              <p:nvPr/>
            </p:nvPicPr>
            <p:blipFill>
              <a:blip r:embed="rId5"/>
              <a:stretch>
                <a:fillRect/>
              </a:stretch>
            </p:blipFill>
            <p:spPr>
              <a:xfrm>
                <a:off x="122348" y="3021736"/>
                <a:ext cx="1976299" cy="1615180"/>
              </a:xfrm>
              <a:prstGeom prst="rect">
                <a:avLst/>
              </a:prstGeom>
            </p:spPr>
          </p:pic>
        </p:grpSp>
        <p:sp>
          <p:nvSpPr>
            <p:cNvPr id="10" name="Rectangle 9"/>
            <p:cNvSpPr/>
            <p:nvPr/>
          </p:nvSpPr>
          <p:spPr>
            <a:xfrm>
              <a:off x="4290245" y="6410429"/>
              <a:ext cx="4572000" cy="307777"/>
            </a:xfrm>
            <a:prstGeom prst="rect">
              <a:avLst/>
            </a:prstGeom>
          </p:spPr>
          <p:txBody>
            <a:bodyPr>
              <a:spAutoFit/>
            </a:bodyPr>
            <a:lstStyle/>
            <a:p>
              <a:r>
                <a:rPr lang="fr-FR" sz="1400" dirty="0"/>
                <a:t> </a:t>
              </a:r>
              <a:r>
                <a:rPr lang="fr-FR" sz="1400" dirty="0">
                  <a:hlinkClick r:id="rId6"/>
                </a:rPr>
                <a:t>http://dx.doi.org/10.1088/1748-0221/12/04/P04029</a:t>
              </a:r>
              <a:endParaRPr lang="fr-FR" sz="1400" dirty="0"/>
            </a:p>
          </p:txBody>
        </p:sp>
        <p:sp>
          <p:nvSpPr>
            <p:cNvPr id="12" name="ZoneTexte 11"/>
            <p:cNvSpPr txBox="1"/>
            <p:nvPr/>
          </p:nvSpPr>
          <p:spPr>
            <a:xfrm>
              <a:off x="47471" y="6410429"/>
              <a:ext cx="4278864" cy="307777"/>
            </a:xfrm>
            <a:prstGeom prst="rect">
              <a:avLst/>
            </a:prstGeom>
            <a:noFill/>
          </p:spPr>
          <p:txBody>
            <a:bodyPr wrap="none" rtlCol="0">
              <a:spAutoFit/>
            </a:bodyPr>
            <a:lstStyle/>
            <a:p>
              <a:r>
                <a:rPr lang="fr-FR" sz="1400" dirty="0" smtClean="0"/>
                <a:t>General article about the CpFM R&amp;D and </a:t>
              </a:r>
              <a:r>
                <a:rPr lang="fr-FR" sz="1400" dirty="0" err="1" smtClean="0"/>
                <a:t>its</a:t>
              </a:r>
              <a:r>
                <a:rPr lang="fr-FR" sz="1400" dirty="0" smtClean="0"/>
                <a:t> installation:</a:t>
              </a:r>
              <a:endParaRPr lang="fr-FR" sz="1400" dirty="0"/>
            </a:p>
          </p:txBody>
        </p:sp>
      </p:grpSp>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856056" y="2242246"/>
            <a:ext cx="1291391" cy="968543"/>
          </a:xfrm>
          <a:prstGeom prst="rect">
            <a:avLst/>
          </a:prstGeom>
        </p:spPr>
      </p:pic>
      <p:pic>
        <p:nvPicPr>
          <p:cNvPr id="24" name="Image 23"/>
          <p:cNvPicPr>
            <a:picLocks noChangeAspect="1"/>
          </p:cNvPicPr>
          <p:nvPr/>
        </p:nvPicPr>
        <p:blipFill>
          <a:blip r:embed="rId8"/>
          <a:stretch>
            <a:fillRect/>
          </a:stretch>
        </p:blipFill>
        <p:spPr>
          <a:xfrm>
            <a:off x="6578683" y="3714402"/>
            <a:ext cx="1406915" cy="2163308"/>
          </a:xfrm>
          <a:prstGeom prst="rect">
            <a:avLst/>
          </a:prstGeom>
        </p:spPr>
      </p:pic>
      <p:pic>
        <p:nvPicPr>
          <p:cNvPr id="26" name="Image 25"/>
          <p:cNvPicPr>
            <a:picLocks noChangeAspect="1"/>
          </p:cNvPicPr>
          <p:nvPr/>
        </p:nvPicPr>
        <p:blipFill>
          <a:blip r:embed="rId9"/>
          <a:stretch>
            <a:fillRect/>
          </a:stretch>
        </p:blipFill>
        <p:spPr>
          <a:xfrm>
            <a:off x="5297116" y="1023894"/>
            <a:ext cx="2506644" cy="1868777"/>
          </a:xfrm>
          <a:prstGeom prst="rect">
            <a:avLst/>
          </a:prstGeom>
        </p:spPr>
      </p:pic>
      <p:sp>
        <p:nvSpPr>
          <p:cNvPr id="27" name="ZoneTexte 26"/>
          <p:cNvSpPr txBox="1"/>
          <p:nvPr/>
        </p:nvSpPr>
        <p:spPr>
          <a:xfrm>
            <a:off x="5669896" y="2955029"/>
            <a:ext cx="2255810" cy="307777"/>
          </a:xfrm>
          <a:prstGeom prst="rect">
            <a:avLst/>
          </a:prstGeom>
          <a:noFill/>
        </p:spPr>
        <p:txBody>
          <a:bodyPr wrap="none" rtlCol="0">
            <a:spAutoFit/>
          </a:bodyPr>
          <a:lstStyle/>
          <a:p>
            <a:r>
              <a:rPr lang="en-GB" sz="1400" dirty="0"/>
              <a:t>a</a:t>
            </a:r>
            <a:r>
              <a:rPr lang="en-GB" sz="1400" dirty="0" smtClean="0"/>
              <a:t>lignment of the quartz bars</a:t>
            </a:r>
            <a:endParaRPr lang="en-GB" sz="1400" dirty="0"/>
          </a:p>
        </p:txBody>
      </p:sp>
      <p:sp>
        <p:nvSpPr>
          <p:cNvPr id="29" name="ZoneTexte 28"/>
          <p:cNvSpPr txBox="1"/>
          <p:nvPr/>
        </p:nvSpPr>
        <p:spPr>
          <a:xfrm>
            <a:off x="8134082" y="4752124"/>
            <a:ext cx="568104" cy="276999"/>
          </a:xfrm>
          <a:prstGeom prst="rect">
            <a:avLst/>
          </a:prstGeom>
          <a:noFill/>
        </p:spPr>
        <p:txBody>
          <a:bodyPr wrap="none" rtlCol="0">
            <a:spAutoFit/>
          </a:bodyPr>
          <a:lstStyle/>
          <a:p>
            <a:r>
              <a:rPr lang="fr-FR" sz="1200" dirty="0" err="1" smtClean="0"/>
              <a:t>flange</a:t>
            </a:r>
            <a:endParaRPr lang="en-GB" sz="1200" dirty="0"/>
          </a:p>
        </p:txBody>
      </p:sp>
      <p:sp>
        <p:nvSpPr>
          <p:cNvPr id="30" name="ZoneTexte 29"/>
          <p:cNvSpPr txBox="1"/>
          <p:nvPr/>
        </p:nvSpPr>
        <p:spPr>
          <a:xfrm>
            <a:off x="8077826" y="4136992"/>
            <a:ext cx="908197" cy="276999"/>
          </a:xfrm>
          <a:prstGeom prst="rect">
            <a:avLst/>
          </a:prstGeom>
          <a:noFill/>
        </p:spPr>
        <p:txBody>
          <a:bodyPr wrap="none" rtlCol="0">
            <a:spAutoFit/>
          </a:bodyPr>
          <a:lstStyle/>
          <a:p>
            <a:r>
              <a:rPr lang="fr-FR" sz="1200" dirty="0" smtClean="0"/>
              <a:t>Quartz bars</a:t>
            </a:r>
            <a:endParaRPr lang="en-GB" sz="1200" dirty="0"/>
          </a:p>
        </p:txBody>
      </p:sp>
      <p:cxnSp>
        <p:nvCxnSpPr>
          <p:cNvPr id="31" name="Connecteur droit avec flèche 30"/>
          <p:cNvCxnSpPr/>
          <p:nvPr/>
        </p:nvCxnSpPr>
        <p:spPr>
          <a:xfrm flipH="1">
            <a:off x="7159551" y="4390840"/>
            <a:ext cx="97453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a:off x="7841205" y="5029123"/>
            <a:ext cx="398466" cy="25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34" name="Picture 1"/>
          <p:cNvPicPr>
            <a:picLocks noChangeAspect="1" noChangeArrowheads="1"/>
          </p:cNvPicPr>
          <p:nvPr/>
        </p:nvPicPr>
        <p:blipFill>
          <a:blip r:embed="rId10" cstate="print"/>
          <a:srcRect/>
          <a:stretch>
            <a:fillRect/>
          </a:stretch>
        </p:blipFill>
        <p:spPr bwMode="auto">
          <a:xfrm>
            <a:off x="1065223" y="76450"/>
            <a:ext cx="413200" cy="413200"/>
          </a:xfrm>
          <a:prstGeom prst="rect">
            <a:avLst/>
          </a:prstGeom>
          <a:noFill/>
          <a:ln w="9525">
            <a:noFill/>
            <a:miter lim="800000"/>
            <a:headEnd/>
            <a:tailEnd/>
          </a:ln>
        </p:spPr>
      </p:pic>
    </p:spTree>
    <p:extLst>
      <p:ext uri="{BB962C8B-B14F-4D97-AF65-F5344CB8AC3E}">
        <p14:creationId xmlns:p14="http://schemas.microsoft.com/office/powerpoint/2010/main" val="3536354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12</a:t>
            </a:fld>
            <a:endParaRPr lang="en-US" dirty="0"/>
          </a:p>
        </p:txBody>
      </p:sp>
      <p:pic>
        <p:nvPicPr>
          <p:cNvPr id="6" name="Picture 4" descr="http://intranet.lal.in2p3.fr/IMG/jpg/l-coul-200.jpg"/>
          <p:cNvPicPr>
            <a:picLocks noChangeAspect="1" noChangeArrowheads="1"/>
          </p:cNvPicPr>
          <p:nvPr/>
        </p:nvPicPr>
        <p:blipFill>
          <a:blip r:embed="rId3" cstate="print"/>
          <a:srcRect/>
          <a:stretch>
            <a:fillRect/>
          </a:stretch>
        </p:blipFill>
        <p:spPr bwMode="auto">
          <a:xfrm>
            <a:off x="0" y="41491"/>
            <a:ext cx="708105" cy="278951"/>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8121105" y="0"/>
            <a:ext cx="1022895" cy="636997"/>
          </a:xfrm>
          <a:prstGeom prst="rect">
            <a:avLst/>
          </a:prstGeom>
          <a:noFill/>
          <a:ln w="9525">
            <a:noFill/>
            <a:miter lim="800000"/>
            <a:headEnd/>
            <a:tailEnd/>
          </a:ln>
        </p:spPr>
      </p:pic>
      <p:sp>
        <p:nvSpPr>
          <p:cNvPr id="8" name="ZoneTexte 7"/>
          <p:cNvSpPr txBox="1"/>
          <p:nvPr/>
        </p:nvSpPr>
        <p:spPr>
          <a:xfrm>
            <a:off x="1314054" y="60031"/>
            <a:ext cx="6133410" cy="461665"/>
          </a:xfrm>
          <a:prstGeom prst="rect">
            <a:avLst/>
          </a:prstGeom>
          <a:noFill/>
        </p:spPr>
        <p:txBody>
          <a:bodyPr wrap="none" rtlCol="0">
            <a:spAutoFit/>
          </a:bodyPr>
          <a:lstStyle/>
          <a:p>
            <a:r>
              <a:rPr lang="en-US" sz="2400" b="1" dirty="0" smtClean="0">
                <a:solidFill>
                  <a:srgbClr val="0000FF"/>
                </a:solidFill>
              </a:rPr>
              <a:t>Deflected protons measurements by the CpFM</a:t>
            </a:r>
            <a:endParaRPr lang="en-US" sz="2400" b="1" dirty="0">
              <a:solidFill>
                <a:srgbClr val="0000FF"/>
              </a:solidFill>
            </a:endParaRPr>
          </a:p>
        </p:txBody>
      </p:sp>
      <p:grpSp>
        <p:nvGrpSpPr>
          <p:cNvPr id="4" name="Groupe 3"/>
          <p:cNvGrpSpPr/>
          <p:nvPr/>
        </p:nvGrpSpPr>
        <p:grpSpPr>
          <a:xfrm>
            <a:off x="214082" y="647147"/>
            <a:ext cx="8963256" cy="2302234"/>
            <a:chOff x="168592" y="622710"/>
            <a:chExt cx="8963256" cy="2302234"/>
          </a:xfrm>
        </p:grpSpPr>
        <p:grpSp>
          <p:nvGrpSpPr>
            <p:cNvPr id="9" name="Groupe 8"/>
            <p:cNvGrpSpPr/>
            <p:nvPr/>
          </p:nvGrpSpPr>
          <p:grpSpPr>
            <a:xfrm>
              <a:off x="183118" y="1072846"/>
              <a:ext cx="2012293" cy="1727033"/>
              <a:chOff x="200989" y="2746631"/>
              <a:chExt cx="2871364" cy="2418473"/>
            </a:xfrm>
          </p:grpSpPr>
          <p:pic>
            <p:nvPicPr>
              <p:cNvPr id="20" name="Image 19"/>
              <p:cNvPicPr>
                <a:picLocks noChangeAspect="1"/>
              </p:cNvPicPr>
              <p:nvPr/>
            </p:nvPicPr>
            <p:blipFill>
              <a:blip r:embed="rId5"/>
              <a:stretch>
                <a:fillRect/>
              </a:stretch>
            </p:blipFill>
            <p:spPr>
              <a:xfrm>
                <a:off x="200989" y="3066939"/>
                <a:ext cx="2871364" cy="2098165"/>
              </a:xfrm>
              <a:prstGeom prst="rect">
                <a:avLst/>
              </a:prstGeom>
            </p:spPr>
          </p:pic>
          <p:sp>
            <p:nvSpPr>
              <p:cNvPr id="34" name="ZoneTexte 33"/>
              <p:cNvSpPr txBox="1"/>
              <p:nvPr/>
            </p:nvSpPr>
            <p:spPr>
              <a:xfrm>
                <a:off x="643871" y="2746631"/>
                <a:ext cx="807890" cy="366349"/>
              </a:xfrm>
              <a:prstGeom prst="rect">
                <a:avLst/>
              </a:prstGeom>
              <a:noFill/>
            </p:spPr>
            <p:txBody>
              <a:bodyPr wrap="none" rtlCol="0">
                <a:spAutoFit/>
              </a:bodyPr>
              <a:lstStyle/>
              <a:p>
                <a:r>
                  <a:rPr lang="en-US" sz="1100" dirty="0" smtClean="0">
                    <a:solidFill>
                      <a:srgbClr val="0000CC"/>
                    </a:solidFill>
                  </a:rPr>
                  <a:t>CpFM</a:t>
                </a:r>
                <a:r>
                  <a:rPr lang="en-US" sz="1100" baseline="-25000" dirty="0" smtClean="0">
                    <a:solidFill>
                      <a:srgbClr val="0000CC"/>
                    </a:solidFill>
                  </a:rPr>
                  <a:t>1</a:t>
                </a:r>
                <a:endParaRPr lang="en-US" sz="1100" baseline="-25000" dirty="0">
                  <a:solidFill>
                    <a:srgbClr val="0000CC"/>
                  </a:solidFill>
                </a:endParaRPr>
              </a:p>
            </p:txBody>
          </p:sp>
          <p:sp>
            <p:nvSpPr>
              <p:cNvPr id="35" name="ZoneTexte 34"/>
              <p:cNvSpPr txBox="1"/>
              <p:nvPr/>
            </p:nvSpPr>
            <p:spPr>
              <a:xfrm>
                <a:off x="337048" y="3380692"/>
                <a:ext cx="807890" cy="366349"/>
              </a:xfrm>
              <a:prstGeom prst="rect">
                <a:avLst/>
              </a:prstGeom>
              <a:noFill/>
            </p:spPr>
            <p:txBody>
              <a:bodyPr wrap="none" rtlCol="0">
                <a:spAutoFit/>
              </a:bodyPr>
              <a:lstStyle/>
              <a:p>
                <a:r>
                  <a:rPr lang="en-US" sz="1100" dirty="0" smtClean="0">
                    <a:solidFill>
                      <a:srgbClr val="FF0000"/>
                    </a:solidFill>
                  </a:rPr>
                  <a:t>CpFM</a:t>
                </a:r>
                <a:r>
                  <a:rPr lang="en-US" sz="1100" baseline="-25000" dirty="0" smtClean="0">
                    <a:solidFill>
                      <a:srgbClr val="FF0000"/>
                    </a:solidFill>
                  </a:rPr>
                  <a:t>2</a:t>
                </a:r>
                <a:endParaRPr lang="en-US" sz="1100" baseline="-25000" dirty="0">
                  <a:solidFill>
                    <a:srgbClr val="FF0000"/>
                  </a:solidFill>
                </a:endParaRPr>
              </a:p>
            </p:txBody>
          </p:sp>
        </p:grpSp>
        <p:grpSp>
          <p:nvGrpSpPr>
            <p:cNvPr id="30" name="Groupe 29"/>
            <p:cNvGrpSpPr/>
            <p:nvPr/>
          </p:nvGrpSpPr>
          <p:grpSpPr>
            <a:xfrm>
              <a:off x="4002209" y="912577"/>
              <a:ext cx="2936172" cy="1902355"/>
              <a:chOff x="5962015" y="705911"/>
              <a:chExt cx="2936172" cy="1902355"/>
            </a:xfrm>
          </p:grpSpPr>
          <p:grpSp>
            <p:nvGrpSpPr>
              <p:cNvPr id="17" name="Groupe 16"/>
              <p:cNvGrpSpPr/>
              <p:nvPr/>
            </p:nvGrpSpPr>
            <p:grpSpPr>
              <a:xfrm>
                <a:off x="5962015" y="705911"/>
                <a:ext cx="2815434" cy="1902355"/>
                <a:chOff x="2844801" y="1815063"/>
                <a:chExt cx="4160672" cy="2773781"/>
              </a:xfrm>
            </p:grpSpPr>
            <p:pic>
              <p:nvPicPr>
                <p:cNvPr id="13" name="Image 12"/>
                <p:cNvPicPr>
                  <a:picLocks noChangeAspect="1"/>
                </p:cNvPicPr>
                <p:nvPr/>
              </p:nvPicPr>
              <p:blipFill>
                <a:blip r:embed="rId6"/>
                <a:stretch>
                  <a:fillRect/>
                </a:stretch>
              </p:blipFill>
              <p:spPr>
                <a:xfrm>
                  <a:off x="2844801" y="1815063"/>
                  <a:ext cx="4160672" cy="2773781"/>
                </a:xfrm>
                <a:prstGeom prst="rect">
                  <a:avLst/>
                </a:prstGeom>
              </p:spPr>
            </p:pic>
            <p:sp>
              <p:nvSpPr>
                <p:cNvPr id="58" name="Ellipse 57"/>
                <p:cNvSpPr/>
                <p:nvPr/>
              </p:nvSpPr>
              <p:spPr>
                <a:xfrm>
                  <a:off x="4531742" y="3829891"/>
                  <a:ext cx="149111" cy="138412"/>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 name="Ellipse 66"/>
                <p:cNvSpPr/>
                <p:nvPr/>
              </p:nvSpPr>
              <p:spPr>
                <a:xfrm>
                  <a:off x="5641609" y="2495518"/>
                  <a:ext cx="149111" cy="138412"/>
                </a:xfrm>
                <a:prstGeom prst="ellipse">
                  <a:avLst/>
                </a:prstGeom>
                <a:solidFill>
                  <a:srgbClr val="00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60" name="ZoneTexte 59"/>
              <p:cNvSpPr txBox="1"/>
              <p:nvPr/>
            </p:nvSpPr>
            <p:spPr>
              <a:xfrm>
                <a:off x="7246358" y="1977546"/>
                <a:ext cx="1651829" cy="430887"/>
              </a:xfrm>
              <a:prstGeom prst="rect">
                <a:avLst/>
              </a:prstGeom>
              <a:noFill/>
            </p:spPr>
            <p:txBody>
              <a:bodyPr wrap="square" rtlCol="0">
                <a:spAutoFit/>
              </a:bodyPr>
              <a:lstStyle/>
              <a:p>
                <a:r>
                  <a:rPr lang="en-US" sz="1100" dirty="0" smtClean="0">
                    <a:solidFill>
                      <a:srgbClr val="0000FF"/>
                    </a:solidFill>
                  </a:rPr>
                  <a:t>interception of the channeled beam</a:t>
                </a:r>
                <a:endParaRPr lang="en-US" sz="1100" dirty="0">
                  <a:solidFill>
                    <a:srgbClr val="0000FF"/>
                  </a:solidFill>
                </a:endParaRPr>
              </a:p>
            </p:txBody>
          </p:sp>
          <p:sp>
            <p:nvSpPr>
              <p:cNvPr id="69" name="Rectangle 68"/>
              <p:cNvSpPr/>
              <p:nvPr/>
            </p:nvSpPr>
            <p:spPr>
              <a:xfrm>
                <a:off x="7930146" y="1291274"/>
                <a:ext cx="890326" cy="430887"/>
              </a:xfrm>
              <a:prstGeom prst="rect">
                <a:avLst/>
              </a:prstGeom>
            </p:spPr>
            <p:txBody>
              <a:bodyPr wrap="square">
                <a:spAutoFit/>
              </a:bodyPr>
              <a:lstStyle/>
              <a:p>
                <a:r>
                  <a:rPr lang="en-US" sz="1100" dirty="0" smtClean="0">
                    <a:solidFill>
                      <a:srgbClr val="00CC00"/>
                    </a:solidFill>
                  </a:rPr>
                  <a:t>interception of the halo</a:t>
                </a:r>
                <a:endParaRPr lang="en-US" sz="1100" dirty="0">
                  <a:solidFill>
                    <a:srgbClr val="00CC00"/>
                  </a:solidFill>
                </a:endParaRPr>
              </a:p>
            </p:txBody>
          </p:sp>
        </p:grpSp>
        <p:pic>
          <p:nvPicPr>
            <p:cNvPr id="11" name="Image 10"/>
            <p:cNvPicPr>
              <a:picLocks noChangeAspect="1"/>
            </p:cNvPicPr>
            <p:nvPr/>
          </p:nvPicPr>
          <p:blipFill>
            <a:blip r:embed="rId7"/>
            <a:stretch>
              <a:fillRect/>
            </a:stretch>
          </p:blipFill>
          <p:spPr>
            <a:xfrm>
              <a:off x="2591658" y="1379519"/>
              <a:ext cx="1014304" cy="919021"/>
            </a:xfrm>
            <a:prstGeom prst="rect">
              <a:avLst/>
            </a:prstGeom>
          </p:spPr>
        </p:pic>
        <p:sp>
          <p:nvSpPr>
            <p:cNvPr id="10" name="Rectangle 9"/>
            <p:cNvSpPr/>
            <p:nvPr/>
          </p:nvSpPr>
          <p:spPr>
            <a:xfrm>
              <a:off x="168592" y="622710"/>
              <a:ext cx="4419864" cy="338554"/>
            </a:xfrm>
            <a:prstGeom prst="rect">
              <a:avLst/>
            </a:prstGeom>
          </p:spPr>
          <p:txBody>
            <a:bodyPr wrap="none">
              <a:spAutoFit/>
            </a:bodyPr>
            <a:lstStyle/>
            <a:p>
              <a:r>
                <a:rPr lang="en-US" sz="1600" b="1" dirty="0" smtClean="0"/>
                <a:t>Linear </a:t>
              </a:r>
              <a:r>
                <a:rPr lang="en-US" sz="1600" b="1" dirty="0"/>
                <a:t>scan</a:t>
              </a:r>
              <a:r>
                <a:rPr lang="en-US" sz="1600" dirty="0" smtClean="0"/>
                <a:t>: insertion of the bars in the beam pipe </a:t>
              </a:r>
              <a:endParaRPr lang="en-US" sz="1600" dirty="0"/>
            </a:p>
          </p:txBody>
        </p:sp>
        <p:sp>
          <p:nvSpPr>
            <p:cNvPr id="31" name="ZoneTexte 30"/>
            <p:cNvSpPr txBox="1"/>
            <p:nvPr/>
          </p:nvSpPr>
          <p:spPr>
            <a:xfrm>
              <a:off x="6793692" y="1638252"/>
              <a:ext cx="2338156" cy="954107"/>
            </a:xfrm>
            <a:prstGeom prst="rect">
              <a:avLst/>
            </a:prstGeom>
            <a:noFill/>
          </p:spPr>
          <p:txBody>
            <a:bodyPr wrap="square" rtlCol="0">
              <a:spAutoFit/>
            </a:bodyPr>
            <a:lstStyle/>
            <a:p>
              <a:r>
                <a:rPr lang="en-US" sz="1400" dirty="0" smtClean="0"/>
                <a:t>CpFM amplitude distribution in the channeling region in good agreement with the expectations </a:t>
              </a:r>
              <a:endParaRPr lang="en-US" sz="1400" dirty="0"/>
            </a:p>
          </p:txBody>
        </p:sp>
        <p:sp>
          <p:nvSpPr>
            <p:cNvPr id="3" name="Rectangle 2"/>
            <p:cNvSpPr/>
            <p:nvPr/>
          </p:nvSpPr>
          <p:spPr>
            <a:xfrm>
              <a:off x="168592" y="622710"/>
              <a:ext cx="8867904" cy="2302234"/>
            </a:xfrm>
            <a:prstGeom prst="rect">
              <a:avLst/>
            </a:prstGeom>
            <a:noFill/>
            <a:ln w="635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pic>
        <p:nvPicPr>
          <p:cNvPr id="25" name="Image 24"/>
          <p:cNvPicPr>
            <a:picLocks noChangeAspect="1"/>
          </p:cNvPicPr>
          <p:nvPr/>
        </p:nvPicPr>
        <p:blipFill>
          <a:blip r:embed="rId8"/>
          <a:stretch>
            <a:fillRect/>
          </a:stretch>
        </p:blipFill>
        <p:spPr>
          <a:xfrm>
            <a:off x="633529" y="3507227"/>
            <a:ext cx="7330273" cy="2701038"/>
          </a:xfrm>
          <a:prstGeom prst="rect">
            <a:avLst/>
          </a:prstGeom>
        </p:spPr>
      </p:pic>
      <p:sp>
        <p:nvSpPr>
          <p:cNvPr id="26" name="ZoneTexte 25"/>
          <p:cNvSpPr txBox="1"/>
          <p:nvPr/>
        </p:nvSpPr>
        <p:spPr>
          <a:xfrm>
            <a:off x="52612" y="3173432"/>
            <a:ext cx="6063148" cy="307777"/>
          </a:xfrm>
          <a:prstGeom prst="rect">
            <a:avLst/>
          </a:prstGeom>
          <a:noFill/>
        </p:spPr>
        <p:txBody>
          <a:bodyPr wrap="square" rtlCol="0">
            <a:spAutoFit/>
          </a:bodyPr>
          <a:lstStyle/>
          <a:p>
            <a:r>
              <a:rPr lang="en-US" sz="1400" dirty="0" smtClean="0"/>
              <a:t>Number of deflected protons as a function of the position inside the beam pipe</a:t>
            </a:r>
            <a:endParaRPr lang="en-US" sz="1400" b="1" dirty="0"/>
          </a:p>
        </p:txBody>
      </p:sp>
      <p:sp>
        <p:nvSpPr>
          <p:cNvPr id="5" name="ZoneTexte 4"/>
          <p:cNvSpPr txBox="1"/>
          <p:nvPr/>
        </p:nvSpPr>
        <p:spPr>
          <a:xfrm>
            <a:off x="2450493" y="4024094"/>
            <a:ext cx="739305" cy="338554"/>
          </a:xfrm>
          <a:prstGeom prst="rect">
            <a:avLst/>
          </a:prstGeom>
          <a:noFill/>
        </p:spPr>
        <p:txBody>
          <a:bodyPr wrap="none" rtlCol="0">
            <a:spAutoFit/>
          </a:bodyPr>
          <a:lstStyle/>
          <a:p>
            <a:r>
              <a:rPr lang="en-US" sz="1600" dirty="0" smtClean="0">
                <a:solidFill>
                  <a:srgbClr val="0000FF"/>
                </a:solidFill>
              </a:rPr>
              <a:t>CpFM</a:t>
            </a:r>
            <a:r>
              <a:rPr lang="en-US" sz="1600" baseline="-25000" dirty="0" smtClean="0">
                <a:solidFill>
                  <a:srgbClr val="0000FF"/>
                </a:solidFill>
              </a:rPr>
              <a:t>1</a:t>
            </a:r>
            <a:endParaRPr lang="en-US" sz="1600" baseline="-25000" dirty="0">
              <a:solidFill>
                <a:srgbClr val="0000FF"/>
              </a:solidFill>
            </a:endParaRPr>
          </a:p>
        </p:txBody>
      </p:sp>
      <p:sp>
        <p:nvSpPr>
          <p:cNvPr id="28" name="ZoneTexte 27"/>
          <p:cNvSpPr txBox="1"/>
          <p:nvPr/>
        </p:nvSpPr>
        <p:spPr>
          <a:xfrm>
            <a:off x="6033553" y="4036032"/>
            <a:ext cx="739305" cy="338554"/>
          </a:xfrm>
          <a:prstGeom prst="rect">
            <a:avLst/>
          </a:prstGeom>
          <a:noFill/>
        </p:spPr>
        <p:txBody>
          <a:bodyPr wrap="none" rtlCol="0">
            <a:spAutoFit/>
          </a:bodyPr>
          <a:lstStyle/>
          <a:p>
            <a:r>
              <a:rPr lang="en-US" sz="1600" dirty="0" smtClean="0">
                <a:solidFill>
                  <a:srgbClr val="FF0000"/>
                </a:solidFill>
              </a:rPr>
              <a:t>CpFM</a:t>
            </a:r>
            <a:r>
              <a:rPr lang="en-US" sz="1600" baseline="-25000" dirty="0" smtClean="0">
                <a:solidFill>
                  <a:srgbClr val="FF0000"/>
                </a:solidFill>
              </a:rPr>
              <a:t>2</a:t>
            </a:r>
            <a:endParaRPr lang="en-US" sz="1600" baseline="-25000" dirty="0">
              <a:solidFill>
                <a:srgbClr val="FF0000"/>
              </a:solidFill>
            </a:endParaRPr>
          </a:p>
        </p:txBody>
      </p:sp>
      <p:cxnSp>
        <p:nvCxnSpPr>
          <p:cNvPr id="32" name="Connecteur droit 31"/>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33" name="Picture 1"/>
          <p:cNvPicPr>
            <a:picLocks noChangeAspect="1" noChangeArrowheads="1"/>
          </p:cNvPicPr>
          <p:nvPr/>
        </p:nvPicPr>
        <p:blipFill>
          <a:blip r:embed="rId9" cstate="print"/>
          <a:srcRect/>
          <a:stretch>
            <a:fillRect/>
          </a:stretch>
        </p:blipFill>
        <p:spPr bwMode="auto">
          <a:xfrm>
            <a:off x="817578" y="48205"/>
            <a:ext cx="454695" cy="454695"/>
          </a:xfrm>
          <a:prstGeom prst="rect">
            <a:avLst/>
          </a:prstGeom>
          <a:noFill/>
          <a:ln w="9525">
            <a:noFill/>
            <a:miter lim="800000"/>
            <a:headEnd/>
            <a:tailEnd/>
          </a:ln>
        </p:spPr>
      </p:pic>
      <p:cxnSp>
        <p:nvCxnSpPr>
          <p:cNvPr id="14" name="Connecteur droit 13"/>
          <p:cNvCxnSpPr/>
          <p:nvPr/>
        </p:nvCxnSpPr>
        <p:spPr>
          <a:xfrm>
            <a:off x="1409731" y="4871241"/>
            <a:ext cx="0" cy="1424791"/>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6385275" y="4855194"/>
            <a:ext cx="0" cy="1424791"/>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1409731" y="6356351"/>
            <a:ext cx="4975544" cy="0"/>
          </a:xfrm>
          <a:prstGeom prst="straightConnector1">
            <a:avLst/>
          </a:prstGeom>
          <a:ln>
            <a:solidFill>
              <a:srgbClr val="0099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084186" y="6449465"/>
            <a:ext cx="1789272" cy="276999"/>
          </a:xfrm>
          <a:prstGeom prst="rect">
            <a:avLst/>
          </a:prstGeom>
          <a:noFill/>
        </p:spPr>
        <p:txBody>
          <a:bodyPr wrap="none" rtlCol="0">
            <a:spAutoFit/>
          </a:bodyPr>
          <a:lstStyle/>
          <a:p>
            <a:r>
              <a:rPr lang="fr-FR" sz="1200" dirty="0" smtClean="0"/>
              <a:t>5 mm </a:t>
            </a:r>
            <a:r>
              <a:rPr lang="fr-FR" sz="1200" dirty="0" err="1" smtClean="0"/>
              <a:t>between</a:t>
            </a:r>
            <a:r>
              <a:rPr lang="fr-FR" sz="1200" dirty="0" smtClean="0"/>
              <a:t> the 2 bars</a:t>
            </a:r>
            <a:endParaRPr lang="fr-FR" sz="1200" dirty="0"/>
          </a:p>
        </p:txBody>
      </p:sp>
    </p:spTree>
    <p:extLst>
      <p:ext uri="{BB962C8B-B14F-4D97-AF65-F5344CB8AC3E}">
        <p14:creationId xmlns:p14="http://schemas.microsoft.com/office/powerpoint/2010/main" val="527744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13</a:t>
            </a:fld>
            <a:endParaRPr lang="en-US" dirty="0"/>
          </a:p>
        </p:txBody>
      </p:sp>
      <p:pic>
        <p:nvPicPr>
          <p:cNvPr id="6" name="Picture 4" descr="http://intranet.lal.in2p3.fr/IMG/jpg/l-coul-200.jpg"/>
          <p:cNvPicPr>
            <a:picLocks noChangeAspect="1" noChangeArrowheads="1"/>
          </p:cNvPicPr>
          <p:nvPr/>
        </p:nvPicPr>
        <p:blipFill>
          <a:blip r:embed="rId3" cstate="print"/>
          <a:srcRect/>
          <a:stretch>
            <a:fillRect/>
          </a:stretch>
        </p:blipFill>
        <p:spPr bwMode="auto">
          <a:xfrm>
            <a:off x="0" y="41491"/>
            <a:ext cx="708105" cy="278951"/>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8121105" y="0"/>
            <a:ext cx="1022895" cy="636997"/>
          </a:xfrm>
          <a:prstGeom prst="rect">
            <a:avLst/>
          </a:prstGeom>
          <a:noFill/>
          <a:ln w="9525">
            <a:noFill/>
            <a:miter lim="800000"/>
            <a:headEnd/>
            <a:tailEnd/>
          </a:ln>
        </p:spPr>
      </p:pic>
      <p:sp>
        <p:nvSpPr>
          <p:cNvPr id="8" name="ZoneTexte 7"/>
          <p:cNvSpPr txBox="1"/>
          <p:nvPr/>
        </p:nvSpPr>
        <p:spPr>
          <a:xfrm>
            <a:off x="1314054" y="60031"/>
            <a:ext cx="6133410" cy="461665"/>
          </a:xfrm>
          <a:prstGeom prst="rect">
            <a:avLst/>
          </a:prstGeom>
          <a:noFill/>
        </p:spPr>
        <p:txBody>
          <a:bodyPr wrap="none" rtlCol="0">
            <a:spAutoFit/>
          </a:bodyPr>
          <a:lstStyle/>
          <a:p>
            <a:r>
              <a:rPr lang="en-US" sz="2400" b="1" dirty="0" smtClean="0">
                <a:solidFill>
                  <a:srgbClr val="0000FF"/>
                </a:solidFill>
              </a:rPr>
              <a:t>Deflected protons measurements by the CpFM</a:t>
            </a:r>
            <a:endParaRPr lang="en-US" sz="2400" b="1" dirty="0">
              <a:solidFill>
                <a:srgbClr val="0000FF"/>
              </a:solidFill>
            </a:endParaRPr>
          </a:p>
        </p:txBody>
      </p:sp>
      <p:cxnSp>
        <p:nvCxnSpPr>
          <p:cNvPr id="32" name="Connecteur droit 31"/>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33" name="Picture 1"/>
          <p:cNvPicPr>
            <a:picLocks noChangeAspect="1" noChangeArrowheads="1"/>
          </p:cNvPicPr>
          <p:nvPr/>
        </p:nvPicPr>
        <p:blipFill>
          <a:blip r:embed="rId5" cstate="print"/>
          <a:srcRect/>
          <a:stretch>
            <a:fillRect/>
          </a:stretch>
        </p:blipFill>
        <p:spPr bwMode="auto">
          <a:xfrm>
            <a:off x="817578" y="48205"/>
            <a:ext cx="454695" cy="454695"/>
          </a:xfrm>
          <a:prstGeom prst="rect">
            <a:avLst/>
          </a:prstGeom>
          <a:noFill/>
          <a:ln w="9525">
            <a:noFill/>
            <a:miter lim="800000"/>
            <a:headEnd/>
            <a:tailEnd/>
          </a:ln>
        </p:spPr>
      </p:pic>
      <p:pic>
        <p:nvPicPr>
          <p:cNvPr id="37" name="Image 36"/>
          <p:cNvPicPr>
            <a:picLocks noChangeAspect="1"/>
          </p:cNvPicPr>
          <p:nvPr/>
        </p:nvPicPr>
        <p:blipFill>
          <a:blip r:embed="rId6"/>
          <a:stretch>
            <a:fillRect/>
          </a:stretch>
        </p:blipFill>
        <p:spPr>
          <a:xfrm>
            <a:off x="557259" y="1839468"/>
            <a:ext cx="3281140" cy="2448272"/>
          </a:xfrm>
          <a:prstGeom prst="rect">
            <a:avLst/>
          </a:prstGeom>
        </p:spPr>
      </p:pic>
      <p:pic>
        <p:nvPicPr>
          <p:cNvPr id="38" name="Image 37"/>
          <p:cNvPicPr>
            <a:picLocks noChangeAspect="1"/>
          </p:cNvPicPr>
          <p:nvPr/>
        </p:nvPicPr>
        <p:blipFill>
          <a:blip r:embed="rId7"/>
          <a:stretch>
            <a:fillRect/>
          </a:stretch>
        </p:blipFill>
        <p:spPr>
          <a:xfrm>
            <a:off x="4238242" y="1792841"/>
            <a:ext cx="3492271" cy="2556172"/>
          </a:xfrm>
          <a:prstGeom prst="rect">
            <a:avLst/>
          </a:prstGeom>
        </p:spPr>
      </p:pic>
      <p:sp>
        <p:nvSpPr>
          <p:cNvPr id="39" name="Rectangle 38"/>
          <p:cNvSpPr/>
          <p:nvPr/>
        </p:nvSpPr>
        <p:spPr>
          <a:xfrm>
            <a:off x="34925" y="1112885"/>
            <a:ext cx="9207687" cy="307777"/>
          </a:xfrm>
          <a:prstGeom prst="rect">
            <a:avLst/>
          </a:prstGeom>
        </p:spPr>
        <p:txBody>
          <a:bodyPr wrap="square">
            <a:spAutoFit/>
          </a:bodyPr>
          <a:lstStyle/>
          <a:p>
            <a:r>
              <a:rPr lang="en-US" sz="1400" b="1" dirty="0" smtClean="0"/>
              <a:t>Angular scan</a:t>
            </a:r>
            <a:r>
              <a:rPr lang="en-US" sz="1400" dirty="0"/>
              <a:t>: </a:t>
            </a:r>
            <a:r>
              <a:rPr lang="en-US" sz="1400" dirty="0" smtClean="0"/>
              <a:t>counting of </a:t>
            </a:r>
            <a:r>
              <a:rPr lang="en-US" sz="1400" dirty="0"/>
              <a:t>the </a:t>
            </a:r>
            <a:r>
              <a:rPr lang="en-US" sz="1400" dirty="0" smtClean="0"/>
              <a:t>deflected proton when changing the angular orientation </a:t>
            </a:r>
            <a:r>
              <a:rPr lang="en-US" sz="1400" dirty="0"/>
              <a:t>of the </a:t>
            </a:r>
            <a:r>
              <a:rPr lang="en-US" sz="1400" dirty="0" smtClean="0"/>
              <a:t>crystal (from 1800 </a:t>
            </a:r>
            <a:r>
              <a:rPr lang="en-US" sz="1400" dirty="0"/>
              <a:t>to 900 </a:t>
            </a:r>
            <a:r>
              <a:rPr lang="en-US" sz="1400" dirty="0" smtClean="0"/>
              <a:t>µrad</a:t>
            </a:r>
            <a:r>
              <a:rPr lang="en-US" sz="1400" dirty="0"/>
              <a:t>)</a:t>
            </a:r>
          </a:p>
        </p:txBody>
      </p:sp>
      <p:cxnSp>
        <p:nvCxnSpPr>
          <p:cNvPr id="40" name="Connecteur droit 39"/>
          <p:cNvCxnSpPr/>
          <p:nvPr/>
        </p:nvCxnSpPr>
        <p:spPr>
          <a:xfrm>
            <a:off x="2357459" y="2062947"/>
            <a:ext cx="0" cy="2016224"/>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6146988" y="2062947"/>
            <a:ext cx="0" cy="2016224"/>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098998" y="4289228"/>
            <a:ext cx="1793191" cy="307777"/>
          </a:xfrm>
          <a:prstGeom prst="rect">
            <a:avLst/>
          </a:prstGeom>
        </p:spPr>
        <p:txBody>
          <a:bodyPr wrap="square">
            <a:spAutoFit/>
          </a:bodyPr>
          <a:lstStyle/>
          <a:p>
            <a:r>
              <a:rPr lang="da-DK" sz="1400" dirty="0">
                <a:solidFill>
                  <a:srgbClr val="000000"/>
                </a:solidFill>
                <a:latin typeface="Calibri" panose="020F0502020204030204" pitchFamily="34" charset="0"/>
              </a:rPr>
              <a:t>max signal on CpFM</a:t>
            </a:r>
            <a:endParaRPr lang="en-US" sz="1400" dirty="0"/>
          </a:p>
        </p:txBody>
      </p:sp>
      <p:sp>
        <p:nvSpPr>
          <p:cNvPr id="43" name="Rectangle 42"/>
          <p:cNvSpPr/>
          <p:nvPr/>
        </p:nvSpPr>
        <p:spPr>
          <a:xfrm>
            <a:off x="4893092" y="4301090"/>
            <a:ext cx="2837421" cy="307777"/>
          </a:xfrm>
          <a:prstGeom prst="rect">
            <a:avLst/>
          </a:prstGeom>
        </p:spPr>
        <p:txBody>
          <a:bodyPr wrap="square">
            <a:spAutoFit/>
          </a:bodyPr>
          <a:lstStyle/>
          <a:p>
            <a:r>
              <a:rPr lang="da-DK" sz="1400" dirty="0">
                <a:solidFill>
                  <a:srgbClr val="000000"/>
                </a:solidFill>
                <a:latin typeface="Calibri" panose="020F0502020204030204" pitchFamily="34" charset="0"/>
              </a:rPr>
              <a:t>min losses on the </a:t>
            </a:r>
            <a:r>
              <a:rPr lang="da-DK" sz="1400" dirty="0" smtClean="0">
                <a:solidFill>
                  <a:srgbClr val="000000"/>
                </a:solidFill>
                <a:latin typeface="Calibri" panose="020F0502020204030204" pitchFamily="34" charset="0"/>
              </a:rPr>
              <a:t>BLM</a:t>
            </a:r>
            <a:endParaRPr lang="en-US" sz="1400" dirty="0"/>
          </a:p>
        </p:txBody>
      </p:sp>
      <p:sp>
        <p:nvSpPr>
          <p:cNvPr id="44" name="Double flèche horizontale 43"/>
          <p:cNvSpPr/>
          <p:nvPr/>
        </p:nvSpPr>
        <p:spPr>
          <a:xfrm>
            <a:off x="4079657" y="4417250"/>
            <a:ext cx="492639" cy="149787"/>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05435" y="5203354"/>
            <a:ext cx="7727117" cy="738664"/>
          </a:xfrm>
          <a:prstGeom prst="rect">
            <a:avLst/>
          </a:prstGeom>
        </p:spPr>
        <p:txBody>
          <a:bodyPr wrap="square">
            <a:spAutoFit/>
          </a:bodyPr>
          <a:lstStyle/>
          <a:p>
            <a:r>
              <a:rPr lang="da-DK" sz="1400" dirty="0" smtClean="0">
                <a:solidFill>
                  <a:srgbClr val="000000"/>
                </a:solidFill>
                <a:latin typeface="Calibri" panose="020F0502020204030204" pitchFamily="34" charset="0"/>
              </a:rPr>
              <a:t>Channeling angle </a:t>
            </a:r>
            <a:r>
              <a:rPr lang="da-DK" sz="1400" dirty="0">
                <a:solidFill>
                  <a:srgbClr val="000000"/>
                </a:solidFill>
                <a:latin typeface="Calibri" panose="020F0502020204030204" pitchFamily="34" charset="0"/>
              </a:rPr>
              <a:t>found </a:t>
            </a:r>
            <a:r>
              <a:rPr lang="da-DK" sz="1400" dirty="0" smtClean="0">
                <a:solidFill>
                  <a:srgbClr val="000000"/>
                </a:solidFill>
                <a:latin typeface="Calibri" panose="020F0502020204030204" pitchFamily="34" charset="0"/>
              </a:rPr>
              <a:t>at </a:t>
            </a:r>
            <a:r>
              <a:rPr lang="da-DK" sz="1400" dirty="0">
                <a:solidFill>
                  <a:srgbClr val="000000"/>
                </a:solidFill>
                <a:latin typeface="Calibri" panose="020F0502020204030204" pitchFamily="34" charset="0"/>
              </a:rPr>
              <a:t>1432 </a:t>
            </a:r>
            <a:r>
              <a:rPr lang="da-DK" sz="1400" dirty="0" smtClean="0">
                <a:solidFill>
                  <a:srgbClr val="000000"/>
                </a:solidFill>
                <a:latin typeface="Calibri" panose="020F0502020204030204" pitchFamily="34" charset="0"/>
              </a:rPr>
              <a:t>µrad </a:t>
            </a:r>
          </a:p>
          <a:p>
            <a:r>
              <a:rPr lang="da-DK" sz="1400" dirty="0" smtClean="0">
                <a:solidFill>
                  <a:srgbClr val="000000"/>
                </a:solidFill>
                <a:latin typeface="Calibri" panose="020F0502020204030204" pitchFamily="34" charset="0"/>
              </a:rPr>
              <a:t> </a:t>
            </a:r>
          </a:p>
          <a:p>
            <a:r>
              <a:rPr lang="da-DK" sz="1400" dirty="0" smtClean="0">
                <a:solidFill>
                  <a:srgbClr val="000000"/>
                </a:solidFill>
                <a:latin typeface="Calibri" panose="020F0502020204030204" pitchFamily="34" charset="0"/>
                <a:sym typeface="Wingdings" panose="05000000000000000000" pitchFamily="2" charset="2"/>
              </a:rPr>
              <a:t>	 </a:t>
            </a:r>
            <a:r>
              <a:rPr lang="da-DK" sz="1400" dirty="0" smtClean="0">
                <a:solidFill>
                  <a:srgbClr val="CC00FF"/>
                </a:solidFill>
                <a:latin typeface="Calibri" panose="020F0502020204030204" pitchFamily="34" charset="0"/>
                <a:sym typeface="Wingdings" panose="05000000000000000000" pitchFamily="2" charset="2"/>
              </a:rPr>
              <a:t>good agreement bewteen the CpFM and the scintillator BLM (Beam Loss Monitors)</a:t>
            </a:r>
            <a:endParaRPr lang="en-US" sz="1400" dirty="0">
              <a:solidFill>
                <a:srgbClr val="CC00FF"/>
              </a:solidFill>
            </a:endParaRPr>
          </a:p>
        </p:txBody>
      </p:sp>
      <p:sp>
        <p:nvSpPr>
          <p:cNvPr id="18" name="ZoneTexte 17"/>
          <p:cNvSpPr txBox="1"/>
          <p:nvPr/>
        </p:nvSpPr>
        <p:spPr>
          <a:xfrm>
            <a:off x="4184452" y="1733025"/>
            <a:ext cx="3546061" cy="307777"/>
          </a:xfrm>
          <a:prstGeom prst="rect">
            <a:avLst/>
          </a:prstGeom>
          <a:solidFill>
            <a:schemeClr val="bg1"/>
          </a:solidFill>
        </p:spPr>
        <p:txBody>
          <a:bodyPr wrap="square" rtlCol="0">
            <a:spAutoFit/>
          </a:bodyPr>
          <a:lstStyle/>
          <a:p>
            <a:r>
              <a:rPr lang="fr-FR" sz="1400" dirty="0" smtClean="0"/>
              <a:t>	</a:t>
            </a:r>
            <a:r>
              <a:rPr lang="fr-FR" sz="1400" dirty="0" err="1" smtClean="0"/>
              <a:t>Losses</a:t>
            </a:r>
            <a:r>
              <a:rPr lang="fr-FR" sz="1400" dirty="0" smtClean="0"/>
              <a:t> </a:t>
            </a:r>
            <a:r>
              <a:rPr lang="fr-FR" sz="1400" dirty="0" err="1" smtClean="0"/>
              <a:t>measured</a:t>
            </a:r>
            <a:r>
              <a:rPr lang="fr-FR" sz="1400" dirty="0" smtClean="0"/>
              <a:t> by the BLM</a:t>
            </a:r>
            <a:endParaRPr lang="fr-FR" sz="1400" dirty="0"/>
          </a:p>
        </p:txBody>
      </p:sp>
      <p:sp>
        <p:nvSpPr>
          <p:cNvPr id="46" name="ZoneTexte 45"/>
          <p:cNvSpPr txBox="1"/>
          <p:nvPr/>
        </p:nvSpPr>
        <p:spPr>
          <a:xfrm>
            <a:off x="1658210" y="1891597"/>
            <a:ext cx="1996245" cy="307777"/>
          </a:xfrm>
          <a:prstGeom prst="rect">
            <a:avLst/>
          </a:prstGeom>
          <a:solidFill>
            <a:schemeClr val="bg1"/>
          </a:solidFill>
        </p:spPr>
        <p:txBody>
          <a:bodyPr wrap="square" rtlCol="0">
            <a:spAutoFit/>
          </a:bodyPr>
          <a:lstStyle/>
          <a:p>
            <a:r>
              <a:rPr lang="fr-FR" sz="1400" dirty="0" smtClean="0"/>
              <a:t>CpFM count rate</a:t>
            </a:r>
            <a:endParaRPr lang="fr-FR" sz="1400" dirty="0"/>
          </a:p>
        </p:txBody>
      </p:sp>
    </p:spTree>
    <p:extLst>
      <p:ext uri="{BB962C8B-B14F-4D97-AF65-F5344CB8AC3E}">
        <p14:creationId xmlns:p14="http://schemas.microsoft.com/office/powerpoint/2010/main" val="483058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14</a:t>
            </a:fld>
            <a:endParaRPr lang="en-US" dirty="0"/>
          </a:p>
        </p:txBody>
      </p:sp>
      <p:grpSp>
        <p:nvGrpSpPr>
          <p:cNvPr id="4" name="Groupe 3"/>
          <p:cNvGrpSpPr/>
          <p:nvPr/>
        </p:nvGrpSpPr>
        <p:grpSpPr>
          <a:xfrm>
            <a:off x="23446" y="25460"/>
            <a:ext cx="9153892" cy="6419462"/>
            <a:chOff x="23446" y="25460"/>
            <a:chExt cx="9153892" cy="6419462"/>
          </a:xfrm>
        </p:grpSpPr>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47471" y="81600"/>
              <a:ext cx="864096" cy="340402"/>
            </a:xfrm>
            <a:prstGeom prst="rect">
              <a:avLst/>
            </a:prstGeom>
            <a:noFill/>
          </p:spPr>
        </p:pic>
        <p:sp>
          <p:nvSpPr>
            <p:cNvPr id="8" name="ZoneTexte 7"/>
            <p:cNvSpPr txBox="1"/>
            <p:nvPr/>
          </p:nvSpPr>
          <p:spPr>
            <a:xfrm>
              <a:off x="1246094" y="25460"/>
              <a:ext cx="6849035" cy="461665"/>
            </a:xfrm>
            <a:prstGeom prst="rect">
              <a:avLst/>
            </a:prstGeom>
            <a:noFill/>
          </p:spPr>
          <p:txBody>
            <a:bodyPr wrap="square" rtlCol="0">
              <a:spAutoFit/>
            </a:bodyPr>
            <a:lstStyle/>
            <a:p>
              <a:r>
                <a:rPr lang="en-US" sz="2400" b="1" dirty="0" smtClean="0">
                  <a:solidFill>
                    <a:srgbClr val="0000FF"/>
                  </a:solidFill>
                </a:rPr>
                <a:t>On-going development: development of an ASIC</a:t>
              </a:r>
              <a:endParaRPr lang="en-US" sz="2400" b="1" dirty="0">
                <a:solidFill>
                  <a:srgbClr val="0000FF"/>
                </a:solidFill>
              </a:endParaRPr>
            </a:p>
          </p:txBody>
        </p:sp>
        <p:cxnSp>
          <p:nvCxnSpPr>
            <p:cNvPr id="10" name="Connecteur droit 9"/>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49206" y="1598747"/>
              <a:ext cx="8568952" cy="312650"/>
            </a:xfrm>
            <a:prstGeom prst="rect">
              <a:avLst/>
            </a:prstGeom>
          </p:spPr>
          <p:txBody>
            <a:bodyPr wrap="square">
              <a:spAutoFit/>
            </a:bodyPr>
            <a:lstStyle/>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E</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valuation of both </a:t>
              </a:r>
              <a:r>
                <a:rPr lang="en-US" sz="1400" dirty="0" smtClean="0">
                  <a:latin typeface="Calibri" panose="020F0502020204030204" pitchFamily="34" charset="0"/>
                  <a:ea typeface="Calibri" panose="020F0502020204030204" pitchFamily="34" charset="0"/>
                  <a:cs typeface="Times New Roman" panose="02020603050405020304" pitchFamily="18" charset="0"/>
                </a:rPr>
                <a:t>partial and total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charge carried by the detector signa</a:t>
              </a:r>
              <a:r>
                <a:rPr lang="en-US" sz="1400" dirty="0" smtClean="0">
                  <a:latin typeface="Calibri" panose="020F0502020204030204" pitchFamily="34" charset="0"/>
                  <a:ea typeface="Calibri" panose="020F0502020204030204" pitchFamily="34" charset="0"/>
                  <a:cs typeface="Times New Roman" panose="02020603050405020304" pitchFamily="18" charset="0"/>
                </a:rPr>
                <a:t>l,</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which is proportional to the particle flux.</a:t>
              </a:r>
            </a:p>
          </p:txBody>
        </p:sp>
        <p:pic>
          <p:nvPicPr>
            <p:cNvPr id="12" name="Image 11"/>
            <p:cNvPicPr>
              <a:picLocks noChangeAspect="1"/>
            </p:cNvPicPr>
            <p:nvPr/>
          </p:nvPicPr>
          <p:blipFill>
            <a:blip r:embed="rId3"/>
            <a:stretch>
              <a:fillRect/>
            </a:stretch>
          </p:blipFill>
          <p:spPr>
            <a:xfrm>
              <a:off x="4884699" y="2092490"/>
              <a:ext cx="3378908" cy="2778391"/>
            </a:xfrm>
            <a:prstGeom prst="rect">
              <a:avLst/>
            </a:prstGeom>
          </p:spPr>
        </p:pic>
        <p:grpSp>
          <p:nvGrpSpPr>
            <p:cNvPr id="13" name="Groupe 12"/>
            <p:cNvGrpSpPr/>
            <p:nvPr/>
          </p:nvGrpSpPr>
          <p:grpSpPr>
            <a:xfrm>
              <a:off x="1115616" y="2189228"/>
              <a:ext cx="3156377" cy="2808312"/>
              <a:chOff x="911567" y="2996952"/>
              <a:chExt cx="3921635" cy="3412055"/>
            </a:xfrm>
          </p:grpSpPr>
          <p:pic>
            <p:nvPicPr>
              <p:cNvPr id="14" name="Image 13"/>
              <p:cNvPicPr>
                <a:picLocks noChangeAspect="1"/>
              </p:cNvPicPr>
              <p:nvPr/>
            </p:nvPicPr>
            <p:blipFill>
              <a:blip r:embed="rId4"/>
              <a:stretch>
                <a:fillRect/>
              </a:stretch>
            </p:blipFill>
            <p:spPr>
              <a:xfrm>
                <a:off x="911567" y="3442510"/>
                <a:ext cx="3908351" cy="2052969"/>
              </a:xfrm>
              <a:prstGeom prst="rect">
                <a:avLst/>
              </a:prstGeom>
            </p:spPr>
          </p:pic>
          <p:cxnSp>
            <p:nvCxnSpPr>
              <p:cNvPr id="15" name="Connecteur droit 14"/>
              <p:cNvCxnSpPr/>
              <p:nvPr/>
            </p:nvCxnSpPr>
            <p:spPr>
              <a:xfrm>
                <a:off x="2267744" y="3117445"/>
                <a:ext cx="0" cy="2378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627784" y="3125084"/>
                <a:ext cx="0" cy="23988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2267744" y="5523952"/>
                <a:ext cx="36004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853242" y="5592717"/>
                <a:ext cx="1189043" cy="307777"/>
              </a:xfrm>
              <a:prstGeom prst="rect">
                <a:avLst/>
              </a:prstGeom>
              <a:noFill/>
            </p:spPr>
            <p:txBody>
              <a:bodyPr wrap="none" rtlCol="0">
                <a:spAutoFit/>
              </a:bodyPr>
              <a:lstStyle/>
              <a:p>
                <a:r>
                  <a:rPr lang="fr-FR" sz="1400" dirty="0">
                    <a:solidFill>
                      <a:srgbClr val="FF0000"/>
                    </a:solidFill>
                  </a:rPr>
                  <a:t>p</a:t>
                </a:r>
                <a:r>
                  <a:rPr lang="fr-FR" sz="1400" dirty="0" smtClean="0">
                    <a:solidFill>
                      <a:srgbClr val="FF0000"/>
                    </a:solidFill>
                  </a:rPr>
                  <a:t>artial charge</a:t>
                </a:r>
                <a:endParaRPr lang="fr-FR" sz="1400" dirty="0">
                  <a:solidFill>
                    <a:srgbClr val="FF0000"/>
                  </a:solidFill>
                </a:endParaRPr>
              </a:p>
            </p:txBody>
          </p:sp>
          <p:cxnSp>
            <p:nvCxnSpPr>
              <p:cNvPr id="19" name="Connecteur droit 18"/>
              <p:cNvCxnSpPr/>
              <p:nvPr/>
            </p:nvCxnSpPr>
            <p:spPr>
              <a:xfrm flipH="1">
                <a:off x="923911" y="3125084"/>
                <a:ext cx="14224" cy="3024987"/>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819918" y="2996952"/>
                <a:ext cx="13284" cy="3153119"/>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938135" y="6066394"/>
                <a:ext cx="3895067" cy="0"/>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393341" y="6101230"/>
                <a:ext cx="1096967" cy="307777"/>
              </a:xfrm>
              <a:prstGeom prst="rect">
                <a:avLst/>
              </a:prstGeom>
              <a:noFill/>
            </p:spPr>
            <p:txBody>
              <a:bodyPr wrap="none" rtlCol="0">
                <a:spAutoFit/>
              </a:bodyPr>
              <a:lstStyle/>
              <a:p>
                <a:r>
                  <a:rPr lang="fr-FR" sz="1400" dirty="0" smtClean="0">
                    <a:solidFill>
                      <a:srgbClr val="0000CC"/>
                    </a:solidFill>
                  </a:rPr>
                  <a:t>total charge</a:t>
                </a:r>
                <a:endParaRPr lang="fr-FR" sz="1400" dirty="0">
                  <a:solidFill>
                    <a:srgbClr val="0000CC"/>
                  </a:solidFill>
                </a:endParaRPr>
              </a:p>
            </p:txBody>
          </p:sp>
        </p:grpSp>
        <p:sp>
          <p:nvSpPr>
            <p:cNvPr id="23" name="Rectangle 22"/>
            <p:cNvSpPr/>
            <p:nvPr/>
          </p:nvSpPr>
          <p:spPr>
            <a:xfrm>
              <a:off x="23446" y="693594"/>
              <a:ext cx="8820472" cy="800219"/>
            </a:xfrm>
            <a:prstGeom prst="rect">
              <a:avLst/>
            </a:prstGeom>
          </p:spPr>
          <p:txBody>
            <a:bodyPr wrap="square">
              <a:spAutoFit/>
            </a:bodyPr>
            <a:lstStyle/>
            <a:p>
              <a:pPr algn="just"/>
              <a:r>
                <a:rPr lang="en-GB" sz="1600" b="1" dirty="0"/>
                <a:t>Design </a:t>
              </a:r>
              <a:r>
                <a:rPr lang="en-GB" sz="1600" dirty="0"/>
                <a:t>of a new </a:t>
              </a:r>
              <a:r>
                <a:rPr lang="en-GB" sz="1600" dirty="0" smtClean="0"/>
                <a:t>electronics: </a:t>
              </a:r>
              <a:r>
                <a:rPr lang="en-GB" sz="1600" dirty="0"/>
                <a:t>measurement of the charge, the amplitude and the time </a:t>
              </a:r>
              <a:r>
                <a:rPr lang="en-US" sz="1600" dirty="0">
                  <a:latin typeface="Calibri" panose="020F0502020204030204" pitchFamily="34" charset="0"/>
                  <a:ea typeface="Calibri" panose="020F0502020204030204" pitchFamily="34" charset="0"/>
                  <a:cs typeface="Times New Roman" panose="02020603050405020304" pitchFamily="18" charset="0"/>
                </a:rPr>
                <a:t>at 40 MHz without dead-time</a:t>
              </a:r>
            </a:p>
            <a:p>
              <a:pPr marL="285750" indent="-285750" algn="just">
                <a:buFont typeface="Wingdings" panose="05000000000000000000" pitchFamily="2" charset="2"/>
                <a:buChar char="ü"/>
              </a:pPr>
              <a:endParaRPr lang="en-US" sz="1400" dirty="0">
                <a:latin typeface="Calibri" panose="020F0502020204030204" pitchFamily="34" charset="0"/>
                <a:cs typeface="Times New Roman" panose="02020603050405020304" pitchFamily="18" charset="0"/>
              </a:endParaRPr>
            </a:p>
          </p:txBody>
        </p:sp>
        <p:sp>
          <p:nvSpPr>
            <p:cNvPr id="24" name="Rectangle 23"/>
            <p:cNvSpPr/>
            <p:nvPr/>
          </p:nvSpPr>
          <p:spPr>
            <a:xfrm>
              <a:off x="269776" y="5275371"/>
              <a:ext cx="8574142" cy="1169551"/>
            </a:xfrm>
            <a:prstGeom prst="rect">
              <a:avLst/>
            </a:prstGeom>
          </p:spPr>
          <p:txBody>
            <a:bodyPr wrap="square">
              <a:spAutoFit/>
            </a:bodyPr>
            <a:lstStyle/>
            <a:p>
              <a:r>
                <a:rPr lang="en-US" sz="1400" dirty="0"/>
                <a:t>Each channel is composed of 3 preamplifiers ensuring the measurement of partial charge (around the peak of the signal with a programmable width), total charge over the full clock period, and peak detection, associated to a Time to Analog Converter stage ensuring the time measurement between the discriminator signal and the beam clock.</a:t>
              </a:r>
            </a:p>
            <a:p>
              <a:r>
                <a:rPr lang="en-US" sz="1400" dirty="0"/>
                <a:t>   </a:t>
              </a:r>
            </a:p>
            <a:p>
              <a:r>
                <a:rPr lang="en-US" sz="1400" dirty="0" smtClean="0">
                  <a:sym typeface="Wingdings" panose="05000000000000000000" pitchFamily="2" charset="2"/>
                </a:rPr>
                <a:t>          </a:t>
              </a:r>
              <a:r>
                <a:rPr lang="en-US" sz="1400" b="1" dirty="0" smtClean="0">
                  <a:solidFill>
                    <a:srgbClr val="FF0000"/>
                  </a:solidFill>
                  <a:sym typeface="Wingdings" panose="05000000000000000000" pitchFamily="2" charset="2"/>
                </a:rPr>
                <a:t> </a:t>
              </a:r>
              <a:r>
                <a:rPr lang="en-US" sz="1400" b="1" dirty="0" smtClean="0">
                  <a:solidFill>
                    <a:srgbClr val="FF0000"/>
                  </a:solidFill>
                </a:rPr>
                <a:t>V1 in October 2018</a:t>
              </a:r>
              <a:endParaRPr lang="en-US" sz="1400" b="1" dirty="0">
                <a:solidFill>
                  <a:srgbClr val="FF0000"/>
                </a:solidFill>
              </a:endParaRPr>
            </a:p>
          </p:txBody>
        </p:sp>
      </p:grpSp>
    </p:spTree>
    <p:extLst>
      <p:ext uri="{BB962C8B-B14F-4D97-AF65-F5344CB8AC3E}">
        <p14:creationId xmlns:p14="http://schemas.microsoft.com/office/powerpoint/2010/main" val="3577522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8092" y="630147"/>
            <a:ext cx="8856552" cy="584775"/>
          </a:xfrm>
          <a:prstGeom prst="rect">
            <a:avLst/>
          </a:prstGeom>
          <a:noFill/>
        </p:spPr>
        <p:txBody>
          <a:bodyPr wrap="square" rtlCol="0">
            <a:spAutoFit/>
          </a:bodyPr>
          <a:lstStyle/>
          <a:p>
            <a:r>
              <a:rPr lang="en-US" sz="1600" dirty="0" smtClean="0"/>
              <a:t>Development of a multichannel detection chain for the measurement of an absolute particles flux with an accuracy of 5 % and a timing resolution of 20 ps. </a:t>
            </a:r>
            <a:endParaRPr lang="en-US" sz="1600" dirty="0"/>
          </a:p>
        </p:txBody>
      </p:sp>
      <p:sp>
        <p:nvSpPr>
          <p:cNvPr id="22" name="ZoneTexte 21"/>
          <p:cNvSpPr txBox="1"/>
          <p:nvPr/>
        </p:nvSpPr>
        <p:spPr>
          <a:xfrm>
            <a:off x="577347" y="4725144"/>
            <a:ext cx="184731" cy="584775"/>
          </a:xfrm>
          <a:prstGeom prst="rect">
            <a:avLst/>
          </a:prstGeom>
          <a:noFill/>
        </p:spPr>
        <p:txBody>
          <a:bodyPr wrap="none" rtlCol="0">
            <a:spAutoFit/>
          </a:bodyPr>
          <a:lstStyle/>
          <a:p>
            <a:endParaRPr lang="en-US" sz="1600" dirty="0" smtClean="0"/>
          </a:p>
          <a:p>
            <a:endParaRPr lang="en-US" sz="1600" dirty="0"/>
          </a:p>
        </p:txBody>
      </p:sp>
      <p:sp>
        <p:nvSpPr>
          <p:cNvPr id="14" name="ZoneTexte 13"/>
          <p:cNvSpPr txBox="1"/>
          <p:nvPr/>
        </p:nvSpPr>
        <p:spPr>
          <a:xfrm>
            <a:off x="147249" y="3448569"/>
            <a:ext cx="8605204" cy="1631216"/>
          </a:xfrm>
          <a:prstGeom prst="rect">
            <a:avLst/>
          </a:prstGeom>
          <a:noFill/>
        </p:spPr>
        <p:txBody>
          <a:bodyPr wrap="square" rtlCol="0">
            <a:spAutoFit/>
          </a:bodyPr>
          <a:lstStyle/>
          <a:p>
            <a:r>
              <a:rPr lang="en-US" sz="1600" b="1" u="sng" dirty="0" smtClean="0">
                <a:solidFill>
                  <a:srgbClr val="0000FF"/>
                </a:solidFill>
              </a:rPr>
              <a:t>Characteristics :</a:t>
            </a:r>
          </a:p>
          <a:p>
            <a:endParaRPr lang="en-US" sz="1400" dirty="0" smtClean="0"/>
          </a:p>
          <a:p>
            <a:r>
              <a:rPr lang="en-US" sz="1400" dirty="0" smtClean="0"/>
              <a:t>-      8 to 16 channels/detector</a:t>
            </a:r>
          </a:p>
          <a:p>
            <a:pPr marL="285750" indent="-285750">
              <a:buFontTx/>
              <a:buChar char="-"/>
            </a:pPr>
            <a:r>
              <a:rPr lang="en-US" sz="1400" dirty="0"/>
              <a:t>U</a:t>
            </a:r>
            <a:r>
              <a:rPr lang="en-US" sz="1400" dirty="0" smtClean="0"/>
              <a:t>ltra vacuum compatible</a:t>
            </a:r>
          </a:p>
          <a:p>
            <a:pPr marL="285750" indent="-285750">
              <a:buFontTx/>
              <a:buChar char="-"/>
            </a:pPr>
            <a:r>
              <a:rPr lang="en-US" sz="1400" dirty="0" smtClean="0"/>
              <a:t>Response to single particle (proton, pion, ion) </a:t>
            </a:r>
          </a:p>
          <a:p>
            <a:pPr marL="285750" indent="-285750">
              <a:buFontTx/>
              <a:buChar char="-"/>
            </a:pPr>
            <a:r>
              <a:rPr lang="en-US" sz="1400" dirty="0" smtClean="0"/>
              <a:t>Charge measurement from 1 to tens of thousands of incident photons on the photodetector</a:t>
            </a:r>
          </a:p>
          <a:p>
            <a:pPr marL="285750" indent="-285750">
              <a:buFontTx/>
              <a:buChar char="-"/>
            </a:pPr>
            <a:r>
              <a:rPr lang="en-US" sz="1400" dirty="0" smtClean="0"/>
              <a:t>Timing resolution of 20 </a:t>
            </a:r>
            <a:r>
              <a:rPr lang="en-US" sz="1400" dirty="0" err="1" smtClean="0"/>
              <a:t>ps</a:t>
            </a:r>
            <a:r>
              <a:rPr lang="en-US" sz="1400" dirty="0" smtClean="0"/>
              <a:t> (</a:t>
            </a:r>
            <a:r>
              <a:rPr lang="en-US" sz="1400" dirty="0" err="1" smtClean="0"/>
              <a:t>rms</a:t>
            </a:r>
            <a:r>
              <a:rPr lang="en-US" sz="1400" dirty="0" smtClean="0"/>
              <a:t>) for few particles</a:t>
            </a:r>
          </a:p>
        </p:txBody>
      </p:sp>
      <p:grpSp>
        <p:nvGrpSpPr>
          <p:cNvPr id="28" name="Groupe 27"/>
          <p:cNvGrpSpPr/>
          <p:nvPr/>
        </p:nvGrpSpPr>
        <p:grpSpPr>
          <a:xfrm>
            <a:off x="1147259" y="1444952"/>
            <a:ext cx="7036256" cy="1910729"/>
            <a:chOff x="405070" y="2260094"/>
            <a:chExt cx="7036256" cy="1910729"/>
          </a:xfrm>
        </p:grpSpPr>
        <p:grpSp>
          <p:nvGrpSpPr>
            <p:cNvPr id="21" name="Groupe 20"/>
            <p:cNvGrpSpPr/>
            <p:nvPr/>
          </p:nvGrpSpPr>
          <p:grpSpPr>
            <a:xfrm>
              <a:off x="584243" y="2779263"/>
              <a:ext cx="6857083" cy="1147762"/>
              <a:chOff x="107950" y="2848279"/>
              <a:chExt cx="6857083" cy="1147762"/>
            </a:xfrm>
          </p:grpSpPr>
          <p:pic>
            <p:nvPicPr>
              <p:cNvPr id="4" name="Picture 47" descr="ordinateur"/>
              <p:cNvPicPr>
                <a:picLocks noChangeAspect="1" noChangeArrowheads="1"/>
              </p:cNvPicPr>
              <p:nvPr/>
            </p:nvPicPr>
            <p:blipFill>
              <a:blip r:embed="rId2" cstate="print"/>
              <a:srcRect/>
              <a:stretch>
                <a:fillRect/>
              </a:stretch>
            </p:blipFill>
            <p:spPr bwMode="auto">
              <a:xfrm>
                <a:off x="5810921" y="2848279"/>
                <a:ext cx="1154112" cy="1147762"/>
              </a:xfrm>
              <a:prstGeom prst="rect">
                <a:avLst/>
              </a:prstGeom>
              <a:noFill/>
              <a:ln w="9525">
                <a:noFill/>
                <a:miter lim="800000"/>
                <a:headEnd/>
                <a:tailEnd/>
              </a:ln>
            </p:spPr>
          </p:pic>
          <p:cxnSp>
            <p:nvCxnSpPr>
              <p:cNvPr id="10" name="Connecteur droit 9"/>
              <p:cNvCxnSpPr/>
              <p:nvPr/>
            </p:nvCxnSpPr>
            <p:spPr>
              <a:xfrm>
                <a:off x="4802463" y="3426619"/>
                <a:ext cx="111809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87624" y="2924174"/>
                <a:ext cx="2232248" cy="936625"/>
              </a:xfrm>
              <a:prstGeom prst="rect">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solidFill>
                      <a:schemeClr val="tx1"/>
                    </a:solidFill>
                  </a:rPr>
                  <a:t> </a:t>
                </a:r>
              </a:p>
              <a:p>
                <a:pPr algn="ctr" fontAlgn="auto">
                  <a:spcBef>
                    <a:spcPts val="0"/>
                  </a:spcBef>
                  <a:spcAft>
                    <a:spcPts val="0"/>
                  </a:spcAft>
                  <a:defRPr/>
                </a:pPr>
                <a:r>
                  <a:rPr lang="en-US" sz="1600" dirty="0" smtClean="0">
                    <a:solidFill>
                      <a:schemeClr val="tx1"/>
                    </a:solidFill>
                  </a:rPr>
                  <a:t>matrix </a:t>
                </a:r>
                <a:r>
                  <a:rPr lang="en-US" sz="1600" dirty="0" err="1" smtClean="0">
                    <a:solidFill>
                      <a:schemeClr val="tx1"/>
                    </a:solidFill>
                  </a:rPr>
                  <a:t>SiPM</a:t>
                </a:r>
                <a:r>
                  <a:rPr lang="en-US" sz="1600" dirty="0" smtClean="0">
                    <a:solidFill>
                      <a:schemeClr val="tx1"/>
                    </a:solidFill>
                  </a:rPr>
                  <a:t>, PMT, MCP-PMT</a:t>
                </a:r>
                <a:endParaRPr lang="en-US" sz="1600" dirty="0">
                  <a:solidFill>
                    <a:schemeClr val="tx1"/>
                  </a:solidFill>
                </a:endParaRPr>
              </a:p>
            </p:txBody>
          </p:sp>
          <p:sp>
            <p:nvSpPr>
              <p:cNvPr id="9" name="Rectangle 8"/>
              <p:cNvSpPr/>
              <p:nvPr/>
            </p:nvSpPr>
            <p:spPr>
              <a:xfrm>
                <a:off x="3507062" y="2924175"/>
                <a:ext cx="1718043" cy="9366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smtClean="0">
                  <a:solidFill>
                    <a:schemeClr val="tx1"/>
                  </a:solidFill>
                </a:endParaRPr>
              </a:p>
              <a:p>
                <a:pPr algn="ctr" fontAlgn="auto">
                  <a:spcBef>
                    <a:spcPts val="0"/>
                  </a:spcBef>
                  <a:spcAft>
                    <a:spcPts val="0"/>
                  </a:spcAft>
                  <a:defRPr/>
                </a:pPr>
                <a:r>
                  <a:rPr lang="en-US" sz="1400" dirty="0" smtClean="0">
                    <a:solidFill>
                      <a:schemeClr val="tx1"/>
                    </a:solidFill>
                  </a:rPr>
                  <a:t>Amplification</a:t>
                </a:r>
              </a:p>
              <a:p>
                <a:pPr algn="ctr" fontAlgn="auto">
                  <a:spcBef>
                    <a:spcPts val="0"/>
                  </a:spcBef>
                  <a:spcAft>
                    <a:spcPts val="0"/>
                  </a:spcAft>
                  <a:defRPr/>
                </a:pPr>
                <a:r>
                  <a:rPr lang="en-US" sz="1400" dirty="0" smtClean="0">
                    <a:solidFill>
                      <a:schemeClr val="tx1"/>
                    </a:solidFill>
                  </a:rPr>
                  <a:t>Charge and timing measurement</a:t>
                </a:r>
              </a:p>
              <a:p>
                <a:pPr algn="ctr" fontAlgn="auto">
                  <a:spcBef>
                    <a:spcPts val="0"/>
                  </a:spcBef>
                  <a:spcAft>
                    <a:spcPts val="0"/>
                  </a:spcAft>
                  <a:defRPr/>
                </a:pPr>
                <a:endParaRPr lang="en-US" dirty="0">
                  <a:solidFill>
                    <a:schemeClr val="tx1"/>
                  </a:solidFill>
                </a:endParaRPr>
              </a:p>
            </p:txBody>
          </p:sp>
          <p:sp>
            <p:nvSpPr>
              <p:cNvPr id="17" name="Rectangle 16"/>
              <p:cNvSpPr/>
              <p:nvPr/>
            </p:nvSpPr>
            <p:spPr>
              <a:xfrm>
                <a:off x="107950" y="2924175"/>
                <a:ext cx="1008063" cy="9366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00"/>
                  </a:solidFill>
                </a:endParaRPr>
              </a:p>
            </p:txBody>
          </p:sp>
        </p:grpSp>
        <p:cxnSp>
          <p:nvCxnSpPr>
            <p:cNvPr id="11" name="Connecteur droit avec flèche 10"/>
            <p:cNvCxnSpPr/>
            <p:nvPr/>
          </p:nvCxnSpPr>
          <p:spPr>
            <a:xfrm flipH="1" flipV="1">
              <a:off x="405070" y="2345528"/>
              <a:ext cx="566530" cy="17315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3"/>
            <p:cNvSpPr txBox="1">
              <a:spLocks noChangeArrowheads="1"/>
            </p:cNvSpPr>
            <p:nvPr/>
          </p:nvSpPr>
          <p:spPr bwMode="auto">
            <a:xfrm>
              <a:off x="969982" y="3893824"/>
              <a:ext cx="655949" cy="276999"/>
            </a:xfrm>
            <a:prstGeom prst="rect">
              <a:avLst/>
            </a:prstGeom>
            <a:noFill/>
            <a:ln w="9525">
              <a:noFill/>
              <a:miter lim="800000"/>
              <a:headEnd/>
              <a:tailEnd/>
            </a:ln>
          </p:spPr>
          <p:txBody>
            <a:bodyPr wrap="none">
              <a:spAutoFit/>
            </a:bodyPr>
            <a:lstStyle/>
            <a:p>
              <a:pPr algn="ctr"/>
              <a:r>
                <a:rPr lang="en-US" sz="1200" dirty="0" smtClean="0">
                  <a:solidFill>
                    <a:srgbClr val="FF0000"/>
                  </a:solidFill>
                  <a:latin typeface="Calibri" pitchFamily="34" charset="0"/>
                </a:rPr>
                <a:t>particle</a:t>
              </a:r>
              <a:endParaRPr lang="en-US" sz="1200" dirty="0">
                <a:solidFill>
                  <a:srgbClr val="FF0000"/>
                </a:solidFill>
                <a:latin typeface="Calibri" pitchFamily="34" charset="0"/>
              </a:endParaRPr>
            </a:p>
          </p:txBody>
        </p:sp>
        <p:sp>
          <p:nvSpPr>
            <p:cNvPr id="12" name="ZoneTexte 11"/>
            <p:cNvSpPr txBox="1"/>
            <p:nvPr/>
          </p:nvSpPr>
          <p:spPr>
            <a:xfrm>
              <a:off x="676688" y="2260094"/>
              <a:ext cx="846514" cy="523220"/>
            </a:xfrm>
            <a:prstGeom prst="rect">
              <a:avLst/>
            </a:prstGeom>
            <a:noFill/>
          </p:spPr>
          <p:txBody>
            <a:bodyPr wrap="none" rtlCol="0">
              <a:spAutoFit/>
            </a:bodyPr>
            <a:lstStyle/>
            <a:p>
              <a:r>
                <a:rPr lang="en-US" sz="1400" dirty="0" smtClean="0"/>
                <a:t>Radiator </a:t>
              </a:r>
            </a:p>
            <a:p>
              <a:r>
                <a:rPr lang="en-US" sz="1400" dirty="0" smtClean="0"/>
                <a:t>(Quartz)</a:t>
              </a:r>
              <a:endParaRPr lang="en-US" sz="1400" dirty="0"/>
            </a:p>
          </p:txBody>
        </p:sp>
        <p:cxnSp>
          <p:nvCxnSpPr>
            <p:cNvPr id="15" name="Connecteur droit 14"/>
            <p:cNvCxnSpPr/>
            <p:nvPr/>
          </p:nvCxnSpPr>
          <p:spPr>
            <a:xfrm flipV="1">
              <a:off x="866839" y="2986566"/>
              <a:ext cx="968857" cy="338755"/>
            </a:xfrm>
            <a:prstGeom prst="line">
              <a:avLst/>
            </a:prstGeom>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866839" y="3188168"/>
              <a:ext cx="968856" cy="137153"/>
            </a:xfrm>
            <a:prstGeom prst="line">
              <a:avLst/>
            </a:prstGeom>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878009" y="3332834"/>
              <a:ext cx="957686" cy="61542"/>
            </a:xfrm>
            <a:prstGeom prst="line">
              <a:avLst/>
            </a:prstGeom>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878009" y="3342057"/>
              <a:ext cx="957686" cy="272708"/>
            </a:xfrm>
            <a:prstGeom prst="line">
              <a:avLst/>
            </a:prstGeom>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ZoneTexte 28"/>
          <p:cNvSpPr txBox="1"/>
          <p:nvPr/>
        </p:nvSpPr>
        <p:spPr>
          <a:xfrm>
            <a:off x="4733996" y="1440901"/>
            <a:ext cx="2136331" cy="523220"/>
          </a:xfrm>
          <a:prstGeom prst="rect">
            <a:avLst/>
          </a:prstGeom>
          <a:noFill/>
        </p:spPr>
        <p:txBody>
          <a:bodyPr wrap="square" rtlCol="0">
            <a:spAutoFit/>
          </a:bodyPr>
          <a:lstStyle/>
          <a:p>
            <a:r>
              <a:rPr lang="en-US" sz="1400" dirty="0" smtClean="0"/>
              <a:t>Multichannel integrated electronics</a:t>
            </a:r>
            <a:endParaRPr lang="en-US" sz="1400" dirty="0"/>
          </a:p>
        </p:txBody>
      </p:sp>
      <p:sp>
        <p:nvSpPr>
          <p:cNvPr id="26" name="ZoneTexte 25"/>
          <p:cNvSpPr txBox="1"/>
          <p:nvPr/>
        </p:nvSpPr>
        <p:spPr>
          <a:xfrm>
            <a:off x="2089982" y="-31573"/>
            <a:ext cx="4275145" cy="661720"/>
          </a:xfrm>
          <a:prstGeom prst="rect">
            <a:avLst/>
          </a:prstGeom>
          <a:noFill/>
        </p:spPr>
        <p:txBody>
          <a:bodyPr wrap="none" rtlCol="0">
            <a:spAutoFit/>
          </a:bodyPr>
          <a:lstStyle/>
          <a:p>
            <a:pPr algn="ctr"/>
            <a:r>
              <a:rPr lang="en-US" sz="2800" b="1" dirty="0" smtClean="0">
                <a:solidFill>
                  <a:srgbClr val="0000FF"/>
                </a:solidFill>
              </a:rPr>
              <a:t>Cherenkov Lab R&amp;D Project</a:t>
            </a:r>
          </a:p>
          <a:p>
            <a:pPr algn="ctr"/>
            <a:endParaRPr lang="en-US" sz="900" b="1" dirty="0" smtClean="0">
              <a:solidFill>
                <a:srgbClr val="0000FF"/>
              </a:solidFill>
            </a:endParaRPr>
          </a:p>
        </p:txBody>
      </p:sp>
      <p:sp>
        <p:nvSpPr>
          <p:cNvPr id="6" name="Rectangle 5"/>
          <p:cNvSpPr/>
          <p:nvPr/>
        </p:nvSpPr>
        <p:spPr>
          <a:xfrm>
            <a:off x="2773980" y="1569540"/>
            <a:ext cx="1244315" cy="307777"/>
          </a:xfrm>
          <a:prstGeom prst="rect">
            <a:avLst/>
          </a:prstGeom>
        </p:spPr>
        <p:txBody>
          <a:bodyPr wrap="none">
            <a:spAutoFit/>
          </a:bodyPr>
          <a:lstStyle/>
          <a:p>
            <a:r>
              <a:rPr lang="en-US" sz="1400" dirty="0" smtClean="0"/>
              <a:t>Photodetector</a:t>
            </a:r>
            <a:endParaRPr lang="en-US" sz="1400" dirty="0"/>
          </a:p>
        </p:txBody>
      </p:sp>
      <p:cxnSp>
        <p:nvCxnSpPr>
          <p:cNvPr id="27" name="Connecteur droit 26"/>
          <p:cNvCxnSpPr/>
          <p:nvPr/>
        </p:nvCxnSpPr>
        <p:spPr>
          <a:xfrm>
            <a:off x="1588" y="54868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30" name="Picture 4" descr="http://intranet.lal.in2p3.fr/IMG/jpg/l-coul-200.jpg"/>
          <p:cNvPicPr>
            <a:picLocks noChangeAspect="1" noChangeArrowheads="1"/>
          </p:cNvPicPr>
          <p:nvPr/>
        </p:nvPicPr>
        <p:blipFill>
          <a:blip r:embed="rId3" cstate="print"/>
          <a:srcRect/>
          <a:stretch>
            <a:fillRect/>
          </a:stretch>
        </p:blipFill>
        <p:spPr bwMode="auto">
          <a:xfrm>
            <a:off x="107504" y="103615"/>
            <a:ext cx="864096" cy="340402"/>
          </a:xfrm>
          <a:prstGeom prst="rect">
            <a:avLst/>
          </a:prstGeom>
          <a:noFill/>
        </p:spPr>
      </p:pic>
      <p:sp>
        <p:nvSpPr>
          <p:cNvPr id="31" name="Rectangle 30"/>
          <p:cNvSpPr/>
          <p:nvPr/>
        </p:nvSpPr>
        <p:spPr>
          <a:xfrm>
            <a:off x="297870" y="5715284"/>
            <a:ext cx="8680968" cy="954107"/>
          </a:xfrm>
          <a:prstGeom prst="rect">
            <a:avLst/>
          </a:prstGeom>
        </p:spPr>
        <p:txBody>
          <a:bodyPr wrap="square">
            <a:spAutoFit/>
          </a:bodyPr>
          <a:lstStyle/>
          <a:p>
            <a:pPr marL="285750" indent="-285750" algn="just">
              <a:buFont typeface="Wingdings" panose="05000000000000000000" pitchFamily="2" charset="2"/>
              <a:buChar char="Ø"/>
            </a:pPr>
            <a:r>
              <a:rPr lang="en-US" sz="1400" dirty="0" smtClean="0"/>
              <a:t>Optimization of the light yield : mechanical integration of the bars in a metallic flange for the uses in vacuum</a:t>
            </a:r>
            <a:endParaRPr lang="en-US" sz="1400" dirty="0" smtClean="0">
              <a:ea typeface="Times New Roman" panose="02020603050405020304" pitchFamily="18" charset="0"/>
            </a:endParaRPr>
          </a:p>
          <a:p>
            <a:pPr algn="just"/>
            <a:endParaRPr lang="en-US" sz="1400" dirty="0" smtClean="0"/>
          </a:p>
          <a:p>
            <a:pPr marL="285750" indent="-285750" algn="just">
              <a:buFont typeface="Wingdings" panose="05000000000000000000" pitchFamily="2" charset="2"/>
              <a:buChar char="Ø"/>
            </a:pPr>
            <a:r>
              <a:rPr lang="en-US" sz="1400" dirty="0" smtClean="0"/>
              <a:t>Multichannel ASIC in </a:t>
            </a:r>
            <a:r>
              <a:rPr lang="en-US" sz="1400" dirty="0"/>
              <a:t>TSMC </a:t>
            </a:r>
            <a:r>
              <a:rPr lang="en-US" sz="1400" dirty="0" smtClean="0"/>
              <a:t>130 nm for the measurement of the charge over a large dynamic range and with a timing resolution of 20 </a:t>
            </a:r>
            <a:r>
              <a:rPr lang="en-US" sz="1400" dirty="0" err="1" smtClean="0"/>
              <a:t>ps</a:t>
            </a:r>
            <a:r>
              <a:rPr lang="en-US" sz="1400" dirty="0" smtClean="0"/>
              <a:t> </a:t>
            </a:r>
            <a:endParaRPr lang="en-US" sz="1400" dirty="0"/>
          </a:p>
        </p:txBody>
      </p:sp>
      <p:sp>
        <p:nvSpPr>
          <p:cNvPr id="32" name="Rectangle 31"/>
          <p:cNvSpPr/>
          <p:nvPr/>
        </p:nvSpPr>
        <p:spPr>
          <a:xfrm>
            <a:off x="147249" y="5281229"/>
            <a:ext cx="2269852" cy="338554"/>
          </a:xfrm>
          <a:prstGeom prst="rect">
            <a:avLst/>
          </a:prstGeom>
        </p:spPr>
        <p:txBody>
          <a:bodyPr wrap="none">
            <a:spAutoFit/>
          </a:bodyPr>
          <a:lstStyle/>
          <a:p>
            <a:r>
              <a:rPr lang="en-US" sz="1600" b="1" u="sng" dirty="0" smtClean="0">
                <a:solidFill>
                  <a:srgbClr val="0000FF"/>
                </a:solidFill>
              </a:rPr>
              <a:t>Technological challenges</a:t>
            </a:r>
            <a:endParaRPr lang="en-US" sz="1600" b="1" u="sng" dirty="0">
              <a:solidFill>
                <a:srgbClr val="0000FF"/>
              </a:solidFill>
            </a:endParaRPr>
          </a:p>
        </p:txBody>
      </p:sp>
    </p:spTree>
    <p:extLst>
      <p:ext uri="{BB962C8B-B14F-4D97-AF65-F5344CB8AC3E}">
        <p14:creationId xmlns:p14="http://schemas.microsoft.com/office/powerpoint/2010/main" val="1499819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103" y="16436"/>
            <a:ext cx="5760640" cy="461665"/>
          </a:xfrm>
          <a:prstGeom prst="rect">
            <a:avLst/>
          </a:prstGeom>
        </p:spPr>
        <p:txBody>
          <a:bodyPr wrap="square">
            <a:spAutoFit/>
          </a:bodyPr>
          <a:lstStyle/>
          <a:p>
            <a:r>
              <a:rPr lang="en-US" sz="2400" b="1" dirty="0" smtClean="0">
                <a:solidFill>
                  <a:srgbClr val="0000FF"/>
                </a:solidFill>
                <a:ea typeface="Times New Roman" panose="02020603050405020304" pitchFamily="18" charset="0"/>
              </a:rPr>
              <a:t>Tests of different quartz polishing qualities</a:t>
            </a:r>
            <a:endParaRPr lang="en-US" sz="2400" b="1" dirty="0">
              <a:solidFill>
                <a:srgbClr val="0000FF"/>
              </a:solidFill>
            </a:endParaRPr>
          </a:p>
        </p:txBody>
      </p:sp>
      <p:cxnSp>
        <p:nvCxnSpPr>
          <p:cNvPr id="3" name="Connecteur droit 2"/>
          <p:cNvCxnSpPr/>
          <p:nvPr/>
        </p:nvCxnSpPr>
        <p:spPr>
          <a:xfrm>
            <a:off x="7349" y="526547"/>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338846" y="3783878"/>
            <a:ext cx="8805154" cy="3046988"/>
          </a:xfrm>
          <a:prstGeom prst="rect">
            <a:avLst/>
          </a:prstGeom>
          <a:noFill/>
        </p:spPr>
        <p:txBody>
          <a:bodyPr wrap="square" rtlCol="0">
            <a:spAutoFit/>
          </a:bodyPr>
          <a:lstStyle/>
          <a:p>
            <a:pPr algn="just"/>
            <a:r>
              <a:rPr lang="en-US" sz="1600" dirty="0"/>
              <a:t>The effect of polishing is very difficult to simulate </a:t>
            </a:r>
            <a:r>
              <a:rPr lang="en-US" sz="1600" dirty="0">
                <a:sym typeface="Wingdings" panose="05000000000000000000" pitchFamily="2" charset="2"/>
              </a:rPr>
              <a:t> we need to perform </a:t>
            </a:r>
            <a:r>
              <a:rPr lang="en-US" sz="1600" dirty="0" smtClean="0">
                <a:sym typeface="Wingdings" panose="05000000000000000000" pitchFamily="2" charset="2"/>
              </a:rPr>
              <a:t>tests</a:t>
            </a:r>
          </a:p>
          <a:p>
            <a:pPr algn="just"/>
            <a:endParaRPr lang="en-US" sz="1600" dirty="0"/>
          </a:p>
          <a:p>
            <a:pPr marL="285750" indent="-285750" algn="just">
              <a:buFont typeface="Arial" panose="020B0604020202020204" pitchFamily="34" charset="0"/>
              <a:buChar char="•"/>
            </a:pPr>
            <a:r>
              <a:rPr lang="en-US" sz="1600" dirty="0" smtClean="0"/>
              <a:t>Our </a:t>
            </a:r>
            <a:r>
              <a:rPr lang="en-US" sz="1600" dirty="0"/>
              <a:t>request : roughness =</a:t>
            </a:r>
            <a:r>
              <a:rPr lang="en-US" sz="1600" dirty="0" smtClean="0"/>
              <a:t> 1 </a:t>
            </a:r>
            <a:r>
              <a:rPr lang="en-US" sz="1600" dirty="0"/>
              <a:t>, 10 and 50 nm </a:t>
            </a:r>
            <a:endParaRPr lang="en-US" sz="1600" dirty="0" smtClean="0"/>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Search for companies which produce/polish quartz bars (Fused Silica) : USA, China, Ukraine, Switzerland, Germany, Czech Republic, Japan, Russia </a:t>
            </a:r>
            <a:r>
              <a:rPr lang="en-US" sz="1600" dirty="0" smtClean="0">
                <a:sym typeface="Wingdings" panose="05000000000000000000" pitchFamily="2" charset="2"/>
              </a:rPr>
              <a:t> only 2 companies answered positively to our request but the can only ensure the « best effort » but cannot provide intermediate quality of polishing …</a:t>
            </a:r>
          </a:p>
          <a:p>
            <a:pPr algn="just"/>
            <a:endParaRPr lang="en-US" sz="1600" dirty="0" smtClean="0">
              <a:sym typeface="Wingdings" panose="05000000000000000000" pitchFamily="2" charset="2"/>
            </a:endParaRPr>
          </a:p>
          <a:p>
            <a:pPr marL="285750" indent="-285750" algn="just">
              <a:buFont typeface="Arial" panose="020B0604020202020204" pitchFamily="34" charset="0"/>
              <a:buChar char="•"/>
            </a:pPr>
            <a:r>
              <a:rPr lang="en-US" sz="1600" dirty="0" smtClean="0">
                <a:sym typeface="Wingdings" panose="05000000000000000000" pitchFamily="2" charset="2"/>
              </a:rPr>
              <a:t>We are looking for a way to measure this polishing quality</a:t>
            </a:r>
          </a:p>
          <a:p>
            <a:pPr marL="285750" indent="-285750" algn="just">
              <a:buFont typeface="Arial" panose="020B0604020202020204" pitchFamily="34" charset="0"/>
              <a:buChar char="•"/>
            </a:pPr>
            <a:endParaRPr lang="en-US" sz="1600" dirty="0">
              <a:sym typeface="Wingdings" panose="05000000000000000000" pitchFamily="2" charset="2"/>
            </a:endParaRPr>
          </a:p>
          <a:p>
            <a:pPr marL="285750" indent="-285750" algn="just">
              <a:buFont typeface="Arial" panose="020B0604020202020204" pitchFamily="34" charset="0"/>
              <a:buChar char="•"/>
            </a:pPr>
            <a:r>
              <a:rPr lang="en-US" sz="1600" dirty="0" smtClean="0">
                <a:sym typeface="Wingdings" panose="05000000000000000000" pitchFamily="2" charset="2"/>
              </a:rPr>
              <a:t>Ordering of 4 bars with “optical quality”</a:t>
            </a:r>
            <a:endParaRPr lang="en-US" sz="1600" dirty="0"/>
          </a:p>
        </p:txBody>
      </p:sp>
      <p:pic>
        <p:nvPicPr>
          <p:cNvPr id="12"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grpSp>
        <p:nvGrpSpPr>
          <p:cNvPr id="4" name="Groupe 3"/>
          <p:cNvGrpSpPr/>
          <p:nvPr/>
        </p:nvGrpSpPr>
        <p:grpSpPr>
          <a:xfrm>
            <a:off x="338846" y="806910"/>
            <a:ext cx="8656510" cy="2648159"/>
            <a:chOff x="182071" y="658580"/>
            <a:chExt cx="8656510" cy="2648159"/>
          </a:xfrm>
        </p:grpSpPr>
        <p:sp>
          <p:nvSpPr>
            <p:cNvPr id="7" name="ZoneTexte 6"/>
            <p:cNvSpPr txBox="1"/>
            <p:nvPr/>
          </p:nvSpPr>
          <p:spPr>
            <a:xfrm>
              <a:off x="182071" y="658580"/>
              <a:ext cx="5457290" cy="1815882"/>
            </a:xfrm>
            <a:prstGeom prst="rect">
              <a:avLst/>
            </a:prstGeom>
            <a:noFill/>
          </p:spPr>
          <p:txBody>
            <a:bodyPr wrap="square" rtlCol="0">
              <a:spAutoFit/>
            </a:bodyPr>
            <a:lstStyle/>
            <a:p>
              <a:r>
                <a:rPr lang="en-US" sz="1600" dirty="0" smtClean="0"/>
                <a:t>We use ultra polished Quartz </a:t>
              </a:r>
              <a:r>
                <a:rPr lang="en-US" sz="1600" dirty="0"/>
                <a:t> </a:t>
              </a:r>
              <a:r>
                <a:rPr lang="en-US" sz="1600" dirty="0" smtClean="0"/>
                <a:t>(surface </a:t>
              </a:r>
              <a:r>
                <a:rPr lang="en-US" sz="1600" dirty="0"/>
                <a:t>flat to 0.1 mm or </a:t>
              </a:r>
              <a:r>
                <a:rPr lang="en-US" sz="1600" dirty="0" smtClean="0"/>
                <a:t>better, surface </a:t>
              </a:r>
              <a:r>
                <a:rPr lang="en-US" sz="1600" dirty="0"/>
                <a:t>&amp; side polish quality 200 angstroms </a:t>
              </a:r>
              <a:r>
                <a:rPr lang="en-US" sz="1600" dirty="0" err="1" smtClean="0"/>
                <a:t>rms</a:t>
              </a:r>
              <a:r>
                <a:rPr lang="en-US" sz="1600" dirty="0" smtClean="0"/>
                <a:t>) in order to maximize the total internal reflections but they are :</a:t>
              </a:r>
            </a:p>
            <a:p>
              <a:endParaRPr lang="en-US" sz="1600" dirty="0" smtClean="0"/>
            </a:p>
            <a:p>
              <a:pPr marL="342900" indent="-342900">
                <a:buAutoNum type="arabicPeriod"/>
              </a:pPr>
              <a:r>
                <a:rPr lang="en-US" sz="1600" dirty="0" smtClean="0"/>
                <a:t>Very expensive</a:t>
              </a:r>
            </a:p>
            <a:p>
              <a:pPr marL="342900" indent="-342900">
                <a:buAutoNum type="arabicPeriod"/>
              </a:pPr>
              <a:r>
                <a:rPr lang="en-US" sz="1600" dirty="0" smtClean="0"/>
                <a:t>Difficult to produce</a:t>
              </a:r>
            </a:p>
            <a:p>
              <a:r>
                <a:rPr lang="en-US" sz="1600" dirty="0" smtClean="0"/>
                <a:t> </a:t>
              </a:r>
            </a:p>
          </p:txBody>
        </p:sp>
        <p:sp>
          <p:nvSpPr>
            <p:cNvPr id="8" name="ZoneTexte 7"/>
            <p:cNvSpPr txBox="1"/>
            <p:nvPr/>
          </p:nvSpPr>
          <p:spPr>
            <a:xfrm>
              <a:off x="3062398" y="1675438"/>
              <a:ext cx="2660521" cy="830997"/>
            </a:xfrm>
            <a:prstGeom prst="rect">
              <a:avLst/>
            </a:prstGeom>
            <a:noFill/>
          </p:spPr>
          <p:txBody>
            <a:bodyPr wrap="square" rtlCol="0">
              <a:spAutoFit/>
            </a:bodyPr>
            <a:lstStyle/>
            <a:p>
              <a:r>
                <a:rPr lang="en-US" sz="1600" dirty="0" smtClean="0"/>
                <a:t>Would it be possible to work with bars with a lower quality of polishing ?</a:t>
              </a:r>
              <a:endParaRPr lang="en-US" sz="1600" dirty="0"/>
            </a:p>
          </p:txBody>
        </p:sp>
        <p:sp>
          <p:nvSpPr>
            <p:cNvPr id="9" name="Flèche droite 8"/>
            <p:cNvSpPr/>
            <p:nvPr/>
          </p:nvSpPr>
          <p:spPr>
            <a:xfrm>
              <a:off x="2483768" y="1852646"/>
              <a:ext cx="288032" cy="86286"/>
            </a:xfrm>
            <a:prstGeom prst="rightArrow">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èche vers le bas 9"/>
            <p:cNvSpPr/>
            <p:nvPr/>
          </p:nvSpPr>
          <p:spPr>
            <a:xfrm>
              <a:off x="1835696" y="2983573"/>
              <a:ext cx="216024" cy="323166"/>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 12"/>
            <p:cNvPicPr>
              <a:picLocks noChangeAspect="1"/>
            </p:cNvPicPr>
            <p:nvPr/>
          </p:nvPicPr>
          <p:blipFill>
            <a:blip r:embed="rId3"/>
            <a:stretch>
              <a:fillRect/>
            </a:stretch>
          </p:blipFill>
          <p:spPr>
            <a:xfrm>
              <a:off x="5652120" y="707026"/>
              <a:ext cx="3186461" cy="2213603"/>
            </a:xfrm>
            <a:prstGeom prst="rect">
              <a:avLst/>
            </a:prstGeom>
          </p:spPr>
        </p:pic>
      </p:grpSp>
    </p:spTree>
    <p:extLst>
      <p:ext uri="{BB962C8B-B14F-4D97-AF65-F5344CB8AC3E}">
        <p14:creationId xmlns:p14="http://schemas.microsoft.com/office/powerpoint/2010/main" val="1758489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953" y="589675"/>
            <a:ext cx="8748464" cy="338554"/>
          </a:xfrm>
          <a:prstGeom prst="rect">
            <a:avLst/>
          </a:prstGeom>
        </p:spPr>
        <p:txBody>
          <a:bodyPr wrap="square">
            <a:spAutoFit/>
          </a:bodyPr>
          <a:lstStyle/>
          <a:p>
            <a:r>
              <a:rPr lang="en-US" sz="1600" dirty="0" smtClean="0"/>
              <a:t>Distribution </a:t>
            </a:r>
            <a:r>
              <a:rPr lang="en-US" sz="1600" dirty="0"/>
              <a:t>of the number of </a:t>
            </a:r>
            <a:r>
              <a:rPr lang="en-US" sz="1600" dirty="0" err="1"/>
              <a:t>p.e</a:t>
            </a:r>
            <a:r>
              <a:rPr lang="en-US" sz="1600" dirty="0"/>
              <a:t> per incoming proton produced at the PMT </a:t>
            </a:r>
            <a:r>
              <a:rPr lang="en-US" sz="1600" dirty="0" smtClean="0"/>
              <a:t>photocathode</a:t>
            </a:r>
            <a:endParaRPr lang="en-US" sz="1600" dirty="0"/>
          </a:p>
        </p:txBody>
      </p:sp>
      <p:sp>
        <p:nvSpPr>
          <p:cNvPr id="5" name="Rectangle 4"/>
          <p:cNvSpPr/>
          <p:nvPr/>
        </p:nvSpPr>
        <p:spPr>
          <a:xfrm>
            <a:off x="357068" y="3423131"/>
            <a:ext cx="3965368" cy="584775"/>
          </a:xfrm>
          <a:prstGeom prst="rect">
            <a:avLst/>
          </a:prstGeom>
        </p:spPr>
        <p:txBody>
          <a:bodyPr wrap="square">
            <a:spAutoFit/>
          </a:bodyPr>
          <a:lstStyle/>
          <a:p>
            <a:r>
              <a:rPr lang="en-US" sz="1600" b="1" dirty="0" smtClean="0"/>
              <a:t>L-shape</a:t>
            </a:r>
            <a:r>
              <a:rPr lang="en-US" sz="1600" dirty="0" smtClean="0"/>
              <a:t> </a:t>
            </a:r>
            <a:r>
              <a:rPr lang="en-US" sz="1600" dirty="0"/>
              <a:t>bar </a:t>
            </a:r>
            <a:r>
              <a:rPr lang="en-US" sz="1600" dirty="0" smtClean="0"/>
              <a:t>and </a:t>
            </a:r>
            <a:r>
              <a:rPr lang="en-US" sz="1600" b="1" dirty="0" smtClean="0">
                <a:solidFill>
                  <a:srgbClr val="FF0000"/>
                </a:solidFill>
              </a:rPr>
              <a:t>curved bar </a:t>
            </a:r>
            <a:r>
              <a:rPr lang="en-US" sz="1600" dirty="0" smtClean="0"/>
              <a:t>(bar not in direct coupling with the PMT) </a:t>
            </a:r>
            <a:endParaRPr lang="en-US" sz="1600" dirty="0"/>
          </a:p>
        </p:txBody>
      </p:sp>
      <p:sp>
        <p:nvSpPr>
          <p:cNvPr id="6" name="Rectangle 5"/>
          <p:cNvSpPr/>
          <p:nvPr/>
        </p:nvSpPr>
        <p:spPr>
          <a:xfrm>
            <a:off x="1259632" y="0"/>
            <a:ext cx="6768752" cy="461665"/>
          </a:xfrm>
          <a:prstGeom prst="rect">
            <a:avLst/>
          </a:prstGeom>
        </p:spPr>
        <p:txBody>
          <a:bodyPr wrap="square">
            <a:spAutoFit/>
          </a:bodyPr>
          <a:lstStyle/>
          <a:p>
            <a:r>
              <a:rPr lang="en-US" sz="2400" b="1" dirty="0" smtClean="0">
                <a:solidFill>
                  <a:srgbClr val="0000FF"/>
                </a:solidFill>
              </a:rPr>
              <a:t>Bar geometries comparison – GEANT4 simulations</a:t>
            </a:r>
            <a:endParaRPr lang="en-US" sz="2400" b="1" dirty="0">
              <a:solidFill>
                <a:srgbClr val="0000FF"/>
              </a:solidFill>
            </a:endParaRPr>
          </a:p>
        </p:txBody>
      </p:sp>
      <p:cxnSp>
        <p:nvCxnSpPr>
          <p:cNvPr id="7" name="Connecteur droit 6"/>
          <p:cNvCxnSpPr/>
          <p:nvPr/>
        </p:nvCxnSpPr>
        <p:spPr>
          <a:xfrm>
            <a:off x="1588" y="54868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8"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grpSp>
        <p:nvGrpSpPr>
          <p:cNvPr id="10" name="Groupe 9"/>
          <p:cNvGrpSpPr/>
          <p:nvPr/>
        </p:nvGrpSpPr>
        <p:grpSpPr>
          <a:xfrm>
            <a:off x="176275" y="1026256"/>
            <a:ext cx="4099693" cy="2128380"/>
            <a:chOff x="545868" y="1378537"/>
            <a:chExt cx="4099693" cy="2128380"/>
          </a:xfrm>
        </p:grpSpPr>
        <p:pic>
          <p:nvPicPr>
            <p:cNvPr id="9" name="Image 8"/>
            <p:cNvPicPr>
              <a:picLocks noChangeAspect="1"/>
            </p:cNvPicPr>
            <p:nvPr/>
          </p:nvPicPr>
          <p:blipFill>
            <a:blip r:embed="rId3"/>
            <a:stretch>
              <a:fillRect/>
            </a:stretch>
          </p:blipFill>
          <p:spPr>
            <a:xfrm>
              <a:off x="545868" y="1378537"/>
              <a:ext cx="3672408" cy="1990980"/>
            </a:xfrm>
            <a:prstGeom prst="rect">
              <a:avLst/>
            </a:prstGeom>
          </p:spPr>
        </p:pic>
        <p:sp>
          <p:nvSpPr>
            <p:cNvPr id="13" name="ZoneTexte 12"/>
            <p:cNvSpPr txBox="1"/>
            <p:nvPr/>
          </p:nvSpPr>
          <p:spPr>
            <a:xfrm>
              <a:off x="1460380" y="1413931"/>
              <a:ext cx="587020" cy="338554"/>
            </a:xfrm>
            <a:prstGeom prst="rect">
              <a:avLst/>
            </a:prstGeom>
            <a:noFill/>
          </p:spPr>
          <p:txBody>
            <a:bodyPr wrap="none" rtlCol="0">
              <a:spAutoFit/>
            </a:bodyPr>
            <a:lstStyle/>
            <a:p>
              <a:r>
                <a:rPr lang="en-US" sz="1600" b="1" dirty="0" smtClean="0"/>
                <a:t>I-bar</a:t>
              </a:r>
              <a:endParaRPr lang="en-US" sz="1600" b="1" dirty="0"/>
            </a:p>
          </p:txBody>
        </p:sp>
        <p:pic>
          <p:nvPicPr>
            <p:cNvPr id="15" name="Image 14"/>
            <p:cNvPicPr>
              <a:picLocks noChangeAspect="1"/>
            </p:cNvPicPr>
            <p:nvPr/>
          </p:nvPicPr>
          <p:blipFill>
            <a:blip r:embed="rId4"/>
            <a:stretch>
              <a:fillRect/>
            </a:stretch>
          </p:blipFill>
          <p:spPr>
            <a:xfrm>
              <a:off x="2530831" y="1445894"/>
              <a:ext cx="2114730" cy="2061023"/>
            </a:xfrm>
            <a:prstGeom prst="rect">
              <a:avLst/>
            </a:prstGeom>
          </p:spPr>
        </p:pic>
      </p:grpSp>
      <p:grpSp>
        <p:nvGrpSpPr>
          <p:cNvPr id="17" name="Groupe 16"/>
          <p:cNvGrpSpPr/>
          <p:nvPr/>
        </p:nvGrpSpPr>
        <p:grpSpPr>
          <a:xfrm>
            <a:off x="5530506" y="1952131"/>
            <a:ext cx="3198754" cy="4016667"/>
            <a:chOff x="5530506" y="1952131"/>
            <a:chExt cx="3198754" cy="4016667"/>
          </a:xfrm>
        </p:grpSpPr>
        <p:pic>
          <p:nvPicPr>
            <p:cNvPr id="11" name="Image 10"/>
            <p:cNvPicPr>
              <a:picLocks noChangeAspect="1"/>
            </p:cNvPicPr>
            <p:nvPr/>
          </p:nvPicPr>
          <p:blipFill>
            <a:blip r:embed="rId5"/>
            <a:stretch>
              <a:fillRect/>
            </a:stretch>
          </p:blipFill>
          <p:spPr>
            <a:xfrm>
              <a:off x="5946682" y="3992194"/>
              <a:ext cx="2062543" cy="1976604"/>
            </a:xfrm>
            <a:prstGeom prst="rect">
              <a:avLst/>
            </a:prstGeom>
          </p:spPr>
        </p:pic>
        <p:pic>
          <p:nvPicPr>
            <p:cNvPr id="12" name="Image 11"/>
            <p:cNvPicPr>
              <a:picLocks noChangeAspect="1"/>
            </p:cNvPicPr>
            <p:nvPr/>
          </p:nvPicPr>
          <p:blipFill>
            <a:blip r:embed="rId6"/>
            <a:stretch>
              <a:fillRect/>
            </a:stretch>
          </p:blipFill>
          <p:spPr>
            <a:xfrm>
              <a:off x="5940152" y="2514194"/>
              <a:ext cx="1957016" cy="1295137"/>
            </a:xfrm>
            <a:prstGeom prst="rect">
              <a:avLst/>
            </a:prstGeom>
          </p:spPr>
        </p:pic>
        <p:sp>
          <p:nvSpPr>
            <p:cNvPr id="14" name="ZoneTexte 13"/>
            <p:cNvSpPr txBox="1"/>
            <p:nvPr/>
          </p:nvSpPr>
          <p:spPr>
            <a:xfrm>
              <a:off x="5530506" y="1992777"/>
              <a:ext cx="1944216" cy="338554"/>
            </a:xfrm>
            <a:prstGeom prst="rect">
              <a:avLst/>
            </a:prstGeom>
            <a:noFill/>
          </p:spPr>
          <p:txBody>
            <a:bodyPr wrap="square" rtlCol="0">
              <a:spAutoFit/>
            </a:bodyPr>
            <a:lstStyle/>
            <a:p>
              <a:r>
                <a:rPr lang="en-US" sz="1600" b="1" dirty="0" smtClean="0"/>
                <a:t>Pyramidal-bar</a:t>
              </a:r>
              <a:endParaRPr lang="en-US" sz="1600" b="1" dirty="0"/>
            </a:p>
          </p:txBody>
        </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5075" y="1952131"/>
              <a:ext cx="1664185" cy="936104"/>
            </a:xfrm>
            <a:prstGeom prst="rect">
              <a:avLst/>
            </a:prstGeom>
          </p:spPr>
        </p:pic>
      </p:grpSp>
      <p:pic>
        <p:nvPicPr>
          <p:cNvPr id="18" name="Image 17"/>
          <p:cNvPicPr>
            <a:picLocks noChangeAspect="1"/>
          </p:cNvPicPr>
          <p:nvPr/>
        </p:nvPicPr>
        <p:blipFill>
          <a:blip r:embed="rId8"/>
          <a:stretch>
            <a:fillRect/>
          </a:stretch>
        </p:blipFill>
        <p:spPr>
          <a:xfrm rot="5400000" flipV="1">
            <a:off x="24818" y="4641244"/>
            <a:ext cx="1893565" cy="1028902"/>
          </a:xfrm>
          <a:prstGeom prst="rect">
            <a:avLst/>
          </a:prstGeom>
        </p:spPr>
      </p:pic>
      <p:pic>
        <p:nvPicPr>
          <p:cNvPr id="19" name="Image 18"/>
          <p:cNvPicPr>
            <a:picLocks noChangeAspect="1"/>
          </p:cNvPicPr>
          <p:nvPr/>
        </p:nvPicPr>
        <p:blipFill>
          <a:blip r:embed="rId9"/>
          <a:stretch>
            <a:fillRect/>
          </a:stretch>
        </p:blipFill>
        <p:spPr>
          <a:xfrm>
            <a:off x="1696462" y="4141720"/>
            <a:ext cx="2913974" cy="2276966"/>
          </a:xfrm>
          <a:prstGeom prst="rect">
            <a:avLst/>
          </a:prstGeom>
        </p:spPr>
      </p:pic>
      <p:grpSp>
        <p:nvGrpSpPr>
          <p:cNvPr id="28" name="Groupe 27"/>
          <p:cNvGrpSpPr/>
          <p:nvPr/>
        </p:nvGrpSpPr>
        <p:grpSpPr>
          <a:xfrm>
            <a:off x="696273" y="4389218"/>
            <a:ext cx="186605" cy="195514"/>
            <a:chOff x="4572794" y="1400204"/>
            <a:chExt cx="527411" cy="570366"/>
          </a:xfrm>
        </p:grpSpPr>
        <p:cxnSp>
          <p:nvCxnSpPr>
            <p:cNvPr id="22" name="Connecteur droit 21"/>
            <p:cNvCxnSpPr/>
            <p:nvPr/>
          </p:nvCxnSpPr>
          <p:spPr>
            <a:xfrm>
              <a:off x="4572794" y="1963315"/>
              <a:ext cx="5191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5091953" y="1400204"/>
              <a:ext cx="8252" cy="570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ZoneTexte 28"/>
          <p:cNvSpPr txBox="1"/>
          <p:nvPr/>
        </p:nvSpPr>
        <p:spPr>
          <a:xfrm>
            <a:off x="696273" y="4567306"/>
            <a:ext cx="394660" cy="276999"/>
          </a:xfrm>
          <a:prstGeom prst="rect">
            <a:avLst/>
          </a:prstGeom>
          <a:noFill/>
        </p:spPr>
        <p:txBody>
          <a:bodyPr wrap="none" rtlCol="0">
            <a:spAutoFit/>
          </a:bodyPr>
          <a:lstStyle/>
          <a:p>
            <a:r>
              <a:rPr lang="fr-FR" sz="1200" dirty="0" smtClean="0"/>
              <a:t>90°</a:t>
            </a:r>
            <a:endParaRPr lang="fr-FR" sz="1200" dirty="0"/>
          </a:p>
        </p:txBody>
      </p:sp>
    </p:spTree>
    <p:extLst>
      <p:ext uri="{BB962C8B-B14F-4D97-AF65-F5344CB8AC3E}">
        <p14:creationId xmlns:p14="http://schemas.microsoft.com/office/powerpoint/2010/main" val="322831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9712" y="0"/>
            <a:ext cx="6048672" cy="461665"/>
          </a:xfrm>
          <a:prstGeom prst="rect">
            <a:avLst/>
          </a:prstGeom>
        </p:spPr>
        <p:txBody>
          <a:bodyPr wrap="square">
            <a:spAutoFit/>
          </a:bodyPr>
          <a:lstStyle/>
          <a:p>
            <a:r>
              <a:rPr lang="en-US" sz="2400" b="1" dirty="0" smtClean="0">
                <a:solidFill>
                  <a:srgbClr val="0000FF"/>
                </a:solidFill>
              </a:rPr>
              <a:t>Bar geometries comparison in tests beam</a:t>
            </a:r>
            <a:endParaRPr lang="en-US" sz="2400" b="1" dirty="0">
              <a:solidFill>
                <a:srgbClr val="0000FF"/>
              </a:solidFill>
            </a:endParaRPr>
          </a:p>
        </p:txBody>
      </p:sp>
      <p:cxnSp>
        <p:nvCxnSpPr>
          <p:cNvPr id="4" name="Connecteur droit 3"/>
          <p:cNvCxnSpPr/>
          <p:nvPr/>
        </p:nvCxnSpPr>
        <p:spPr>
          <a:xfrm>
            <a:off x="1588" y="54868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00" y="1081757"/>
            <a:ext cx="3251200" cy="18288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00" y="3265403"/>
            <a:ext cx="3553070" cy="1998602"/>
          </a:xfrm>
          <a:prstGeom prst="rect">
            <a:avLst/>
          </a:prstGeom>
        </p:spPr>
      </p:pic>
      <p:pic>
        <p:nvPicPr>
          <p:cNvPr id="14" name="Picture 4" descr="http://intranet.lal.in2p3.fr/IMG/jpg/l-coul-200.jpg"/>
          <p:cNvPicPr>
            <a:picLocks noChangeAspect="1" noChangeArrowheads="1"/>
          </p:cNvPicPr>
          <p:nvPr/>
        </p:nvPicPr>
        <p:blipFill>
          <a:blip r:embed="rId4" cstate="print"/>
          <a:srcRect/>
          <a:stretch>
            <a:fillRect/>
          </a:stretch>
        </p:blipFill>
        <p:spPr bwMode="auto">
          <a:xfrm>
            <a:off x="107504" y="103615"/>
            <a:ext cx="864096" cy="340402"/>
          </a:xfrm>
          <a:prstGeom prst="rect">
            <a:avLst/>
          </a:prstGeom>
          <a:noFill/>
        </p:spPr>
      </p:pic>
      <p:sp>
        <p:nvSpPr>
          <p:cNvPr id="2" name="ZoneTexte 1"/>
          <p:cNvSpPr txBox="1"/>
          <p:nvPr/>
        </p:nvSpPr>
        <p:spPr>
          <a:xfrm>
            <a:off x="287485" y="564326"/>
            <a:ext cx="8325292" cy="307777"/>
          </a:xfrm>
          <a:prstGeom prst="rect">
            <a:avLst/>
          </a:prstGeom>
          <a:noFill/>
        </p:spPr>
        <p:txBody>
          <a:bodyPr wrap="none" rtlCol="0">
            <a:spAutoFit/>
          </a:bodyPr>
          <a:lstStyle/>
          <a:p>
            <a:r>
              <a:rPr lang="en-US" sz="1400" dirty="0" smtClean="0"/>
              <a:t>Test (CERN - end of October 2017) with </a:t>
            </a:r>
            <a:r>
              <a:rPr lang="en-US" sz="1400" dirty="0" smtClean="0">
                <a:sym typeface="Symbol" panose="05050102010706020507" pitchFamily="18" charset="2"/>
              </a:rPr>
              <a:t> of 3 different quartz geometries: straight (I), curved and pyramidal bar</a:t>
            </a:r>
            <a:endParaRPr lang="en-US" sz="1400" dirty="0"/>
          </a:p>
        </p:txBody>
      </p:sp>
      <p:pic>
        <p:nvPicPr>
          <p:cNvPr id="8" name="Image 7"/>
          <p:cNvPicPr>
            <a:picLocks noChangeAspect="1"/>
          </p:cNvPicPr>
          <p:nvPr/>
        </p:nvPicPr>
        <p:blipFill>
          <a:blip r:embed="rId5"/>
          <a:stretch>
            <a:fillRect/>
          </a:stretch>
        </p:blipFill>
        <p:spPr>
          <a:xfrm>
            <a:off x="3737104" y="3439586"/>
            <a:ext cx="5266713" cy="3298171"/>
          </a:xfrm>
          <a:prstGeom prst="rect">
            <a:avLst/>
          </a:prstGeom>
        </p:spPr>
      </p:pic>
      <p:sp>
        <p:nvSpPr>
          <p:cNvPr id="16" name="ZoneTexte 15"/>
          <p:cNvSpPr txBox="1"/>
          <p:nvPr/>
        </p:nvSpPr>
        <p:spPr>
          <a:xfrm>
            <a:off x="3075924" y="1139392"/>
            <a:ext cx="559769" cy="338554"/>
          </a:xfrm>
          <a:prstGeom prst="rect">
            <a:avLst/>
          </a:prstGeom>
          <a:noFill/>
        </p:spPr>
        <p:txBody>
          <a:bodyPr wrap="none" rtlCol="0">
            <a:spAutoFit/>
          </a:bodyPr>
          <a:lstStyle/>
          <a:p>
            <a:r>
              <a:rPr lang="fr-FR" sz="1600" dirty="0" smtClean="0">
                <a:solidFill>
                  <a:srgbClr val="FF0000"/>
                </a:solidFill>
              </a:rPr>
              <a:t>I bar</a:t>
            </a:r>
            <a:endParaRPr lang="fr-FR" sz="1600" dirty="0">
              <a:solidFill>
                <a:srgbClr val="FF0000"/>
              </a:solidFill>
            </a:endParaRPr>
          </a:p>
        </p:txBody>
      </p:sp>
      <p:sp>
        <p:nvSpPr>
          <p:cNvPr id="17" name="ZoneTexte 16"/>
          <p:cNvSpPr txBox="1"/>
          <p:nvPr/>
        </p:nvSpPr>
        <p:spPr>
          <a:xfrm>
            <a:off x="2991345" y="1589478"/>
            <a:ext cx="1128835" cy="338554"/>
          </a:xfrm>
          <a:prstGeom prst="rect">
            <a:avLst/>
          </a:prstGeom>
          <a:noFill/>
        </p:spPr>
        <p:txBody>
          <a:bodyPr wrap="none" rtlCol="0">
            <a:spAutoFit/>
          </a:bodyPr>
          <a:lstStyle/>
          <a:p>
            <a:r>
              <a:rPr lang="fr-FR" sz="1600" dirty="0" smtClean="0">
                <a:solidFill>
                  <a:srgbClr val="FF0000"/>
                </a:solidFill>
              </a:rPr>
              <a:t>Banana bar</a:t>
            </a:r>
            <a:endParaRPr lang="fr-FR" sz="1600" dirty="0">
              <a:solidFill>
                <a:srgbClr val="FF0000"/>
              </a:solidFill>
            </a:endParaRPr>
          </a:p>
        </p:txBody>
      </p:sp>
      <p:sp>
        <p:nvSpPr>
          <p:cNvPr id="18" name="ZoneTexte 17"/>
          <p:cNvSpPr txBox="1"/>
          <p:nvPr/>
        </p:nvSpPr>
        <p:spPr>
          <a:xfrm>
            <a:off x="2978692" y="2126412"/>
            <a:ext cx="1382301" cy="338554"/>
          </a:xfrm>
          <a:prstGeom prst="rect">
            <a:avLst/>
          </a:prstGeom>
          <a:noFill/>
        </p:spPr>
        <p:txBody>
          <a:bodyPr wrap="none" rtlCol="0">
            <a:spAutoFit/>
          </a:bodyPr>
          <a:lstStyle/>
          <a:p>
            <a:r>
              <a:rPr lang="fr-FR" sz="1600" dirty="0" smtClean="0">
                <a:solidFill>
                  <a:srgbClr val="FF0000"/>
                </a:solidFill>
              </a:rPr>
              <a:t>Pyramidal  bar</a:t>
            </a:r>
            <a:endParaRPr lang="fr-FR" sz="1600" dirty="0">
              <a:solidFill>
                <a:srgbClr val="FF0000"/>
              </a:solidFill>
            </a:endParaRPr>
          </a:p>
        </p:txBody>
      </p:sp>
      <p:pic>
        <p:nvPicPr>
          <p:cNvPr id="19" name="Image 18"/>
          <p:cNvPicPr>
            <a:picLocks noChangeAspect="1"/>
          </p:cNvPicPr>
          <p:nvPr/>
        </p:nvPicPr>
        <p:blipFill>
          <a:blip r:embed="rId6"/>
          <a:stretch>
            <a:fillRect/>
          </a:stretch>
        </p:blipFill>
        <p:spPr>
          <a:xfrm>
            <a:off x="4450131" y="967044"/>
            <a:ext cx="4385418" cy="2298359"/>
          </a:xfrm>
          <a:prstGeom prst="rect">
            <a:avLst/>
          </a:prstGeom>
        </p:spPr>
      </p:pic>
      <p:cxnSp>
        <p:nvCxnSpPr>
          <p:cNvPr id="21" name="Connecteur droit avec flèche 20"/>
          <p:cNvCxnSpPr/>
          <p:nvPr/>
        </p:nvCxnSpPr>
        <p:spPr>
          <a:xfrm flipH="1">
            <a:off x="4814033" y="1874036"/>
            <a:ext cx="3657614" cy="85765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4572794" y="2732639"/>
            <a:ext cx="598241" cy="307777"/>
          </a:xfrm>
          <a:prstGeom prst="rect">
            <a:avLst/>
          </a:prstGeom>
          <a:noFill/>
        </p:spPr>
        <p:txBody>
          <a:bodyPr wrap="none" rtlCol="0">
            <a:spAutoFit/>
          </a:bodyPr>
          <a:lstStyle/>
          <a:p>
            <a:r>
              <a:rPr lang="fr-FR" sz="1400" dirty="0" err="1" smtClean="0"/>
              <a:t>beam</a:t>
            </a:r>
            <a:endParaRPr lang="fr-FR" sz="1400" dirty="0"/>
          </a:p>
        </p:txBody>
      </p:sp>
      <p:sp>
        <p:nvSpPr>
          <p:cNvPr id="25" name="ZoneTexte 24"/>
          <p:cNvSpPr txBox="1"/>
          <p:nvPr/>
        </p:nvSpPr>
        <p:spPr>
          <a:xfrm>
            <a:off x="151700" y="5934635"/>
            <a:ext cx="3692036" cy="523220"/>
          </a:xfrm>
          <a:prstGeom prst="rect">
            <a:avLst/>
          </a:prstGeom>
          <a:noFill/>
        </p:spPr>
        <p:txBody>
          <a:bodyPr wrap="none" rtlCol="0">
            <a:spAutoFit/>
          </a:bodyPr>
          <a:lstStyle/>
          <a:p>
            <a:r>
              <a:rPr lang="en-US" sz="1400" dirty="0" smtClean="0"/>
              <a:t>Best results with the Pyramidal bar (as expected</a:t>
            </a:r>
          </a:p>
          <a:p>
            <a:r>
              <a:rPr lang="en-US" sz="1400" dirty="0" smtClean="0"/>
              <a:t>with the Simulation)</a:t>
            </a:r>
            <a:endParaRPr lang="en-US" sz="1400" dirty="0"/>
          </a:p>
        </p:txBody>
      </p:sp>
    </p:spTree>
    <p:extLst>
      <p:ext uri="{BB962C8B-B14F-4D97-AF65-F5344CB8AC3E}">
        <p14:creationId xmlns:p14="http://schemas.microsoft.com/office/powerpoint/2010/main" val="3669568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1588" y="577025"/>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8"/>
          <p:cNvSpPr txBox="1">
            <a:spLocks noChangeArrowheads="1"/>
          </p:cNvSpPr>
          <p:nvPr/>
        </p:nvSpPr>
        <p:spPr bwMode="auto">
          <a:xfrm>
            <a:off x="2429435" y="60365"/>
            <a:ext cx="5916706"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New CpFM geometry for UA9</a:t>
            </a:r>
            <a:endParaRPr lang="en-US" sz="2400" u="sng" dirty="0">
              <a:solidFill>
                <a:prstClr val="black"/>
              </a:solidFill>
            </a:endParaRPr>
          </a:p>
        </p:txBody>
      </p:sp>
      <p:pic>
        <p:nvPicPr>
          <p:cNvPr id="11"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pic>
        <p:nvPicPr>
          <p:cNvPr id="8" name="Image 7"/>
          <p:cNvPicPr>
            <a:picLocks noChangeAspect="1"/>
          </p:cNvPicPr>
          <p:nvPr/>
        </p:nvPicPr>
        <p:blipFill>
          <a:blip r:embed="rId3"/>
          <a:stretch>
            <a:fillRect/>
          </a:stretch>
        </p:blipFill>
        <p:spPr>
          <a:xfrm>
            <a:off x="447797" y="1451453"/>
            <a:ext cx="1157456" cy="3431241"/>
          </a:xfrm>
          <a:prstGeom prst="rect">
            <a:avLst/>
          </a:prstGeom>
        </p:spPr>
      </p:pic>
      <p:pic>
        <p:nvPicPr>
          <p:cNvPr id="9" name="Image 8"/>
          <p:cNvPicPr>
            <a:picLocks noChangeAspect="1"/>
          </p:cNvPicPr>
          <p:nvPr/>
        </p:nvPicPr>
        <p:blipFill>
          <a:blip r:embed="rId4"/>
          <a:stretch>
            <a:fillRect/>
          </a:stretch>
        </p:blipFill>
        <p:spPr>
          <a:xfrm>
            <a:off x="7478268" y="1974847"/>
            <a:ext cx="1271283" cy="1372594"/>
          </a:xfrm>
          <a:prstGeom prst="rect">
            <a:avLst/>
          </a:prstGeom>
        </p:spPr>
      </p:pic>
      <p:pic>
        <p:nvPicPr>
          <p:cNvPr id="10" name="Image 9"/>
          <p:cNvPicPr>
            <a:picLocks noChangeAspect="1"/>
          </p:cNvPicPr>
          <p:nvPr/>
        </p:nvPicPr>
        <p:blipFill>
          <a:blip r:embed="rId5"/>
          <a:stretch>
            <a:fillRect/>
          </a:stretch>
        </p:blipFill>
        <p:spPr>
          <a:xfrm>
            <a:off x="1926375" y="1672284"/>
            <a:ext cx="3866870" cy="2148006"/>
          </a:xfrm>
          <a:prstGeom prst="rect">
            <a:avLst/>
          </a:prstGeom>
        </p:spPr>
      </p:pic>
      <p:pic>
        <p:nvPicPr>
          <p:cNvPr id="13" name="Image 12"/>
          <p:cNvPicPr>
            <a:picLocks noChangeAspect="1"/>
          </p:cNvPicPr>
          <p:nvPr/>
        </p:nvPicPr>
        <p:blipFill>
          <a:blip r:embed="rId6"/>
          <a:stretch>
            <a:fillRect/>
          </a:stretch>
        </p:blipFill>
        <p:spPr>
          <a:xfrm>
            <a:off x="6114367" y="1916399"/>
            <a:ext cx="1179084" cy="1209910"/>
          </a:xfrm>
          <a:prstGeom prst="rect">
            <a:avLst/>
          </a:prstGeom>
        </p:spPr>
      </p:pic>
      <p:pic>
        <p:nvPicPr>
          <p:cNvPr id="14" name="Image 13"/>
          <p:cNvPicPr>
            <a:picLocks noChangeAspect="1"/>
          </p:cNvPicPr>
          <p:nvPr/>
        </p:nvPicPr>
        <p:blipFill>
          <a:blip r:embed="rId7"/>
          <a:stretch>
            <a:fillRect/>
          </a:stretch>
        </p:blipFill>
        <p:spPr>
          <a:xfrm>
            <a:off x="1926375" y="4334941"/>
            <a:ext cx="3337553" cy="2523059"/>
          </a:xfrm>
          <a:prstGeom prst="rect">
            <a:avLst/>
          </a:prstGeom>
        </p:spPr>
      </p:pic>
      <p:sp>
        <p:nvSpPr>
          <p:cNvPr id="15" name="ZoneTexte 14"/>
          <p:cNvSpPr txBox="1"/>
          <p:nvPr/>
        </p:nvSpPr>
        <p:spPr>
          <a:xfrm>
            <a:off x="1926375" y="4027164"/>
            <a:ext cx="1934760" cy="307777"/>
          </a:xfrm>
          <a:prstGeom prst="rect">
            <a:avLst/>
          </a:prstGeom>
          <a:noFill/>
        </p:spPr>
        <p:txBody>
          <a:bodyPr wrap="none" rtlCol="0">
            <a:spAutoFit/>
          </a:bodyPr>
          <a:lstStyle/>
          <a:p>
            <a:r>
              <a:rPr lang="en-US" sz="1400" dirty="0" smtClean="0">
                <a:solidFill>
                  <a:srgbClr val="0000FF"/>
                </a:solidFill>
              </a:rPr>
              <a:t>Amplitude distribution </a:t>
            </a:r>
            <a:endParaRPr lang="en-US" sz="1400" dirty="0">
              <a:solidFill>
                <a:srgbClr val="0000FF"/>
              </a:solidFill>
            </a:endParaRPr>
          </a:p>
        </p:txBody>
      </p:sp>
      <p:sp>
        <p:nvSpPr>
          <p:cNvPr id="16" name="Rectangle 15"/>
          <p:cNvSpPr/>
          <p:nvPr/>
        </p:nvSpPr>
        <p:spPr>
          <a:xfrm>
            <a:off x="5351928" y="5429988"/>
            <a:ext cx="3792071" cy="1323439"/>
          </a:xfrm>
          <a:prstGeom prst="rect">
            <a:avLst/>
          </a:prstGeom>
        </p:spPr>
        <p:txBody>
          <a:bodyPr wrap="square">
            <a:spAutoFit/>
          </a:bodyPr>
          <a:lstStyle/>
          <a:p>
            <a:r>
              <a:rPr lang="en-US" sz="1600" dirty="0" smtClean="0">
                <a:solidFill>
                  <a:srgbClr val="000000"/>
                </a:solidFill>
                <a:latin typeface="Calibri" panose="020F0502020204030204" pitchFamily="34" charset="0"/>
              </a:rPr>
              <a:t>Calibration Coefficient : 60 </a:t>
            </a:r>
            <a:r>
              <a:rPr lang="en-US" sz="1600" dirty="0" err="1" smtClean="0">
                <a:solidFill>
                  <a:srgbClr val="000000"/>
                </a:solidFill>
                <a:latin typeface="Calibri" panose="020F0502020204030204" pitchFamily="34" charset="0"/>
              </a:rPr>
              <a:t>p.e.</a:t>
            </a:r>
            <a:r>
              <a:rPr lang="en-US" sz="1600" dirty="0" smtClean="0">
                <a:solidFill>
                  <a:srgbClr val="000000"/>
                </a:solidFill>
                <a:latin typeface="Calibri" panose="020F0502020204030204" pitchFamily="34" charset="0"/>
              </a:rPr>
              <a:t>/proton</a:t>
            </a:r>
          </a:p>
          <a:p>
            <a:endParaRPr lang="en-US" sz="1600" dirty="0">
              <a:solidFill>
                <a:srgbClr val="000000"/>
              </a:solidFill>
              <a:latin typeface="Calibri" panose="020F0502020204030204" pitchFamily="34" charset="0"/>
            </a:endParaRPr>
          </a:p>
          <a:p>
            <a:r>
              <a:rPr lang="en-US" sz="1600" dirty="0" smtClean="0">
                <a:solidFill>
                  <a:srgbClr val="000000"/>
                </a:solidFill>
                <a:latin typeface="Calibri" panose="020F0502020204030204" pitchFamily="34" charset="0"/>
                <a:sym typeface="Wingdings" panose="05000000000000000000" pitchFamily="2" charset="2"/>
              </a:rPr>
              <a:t> </a:t>
            </a:r>
            <a:r>
              <a:rPr lang="en-US" sz="1600" dirty="0" smtClean="0">
                <a:solidFill>
                  <a:srgbClr val="000000"/>
                </a:solidFill>
                <a:latin typeface="Calibri" panose="020F0502020204030204" pitchFamily="34" charset="0"/>
              </a:rPr>
              <a:t>factor 100 in comparison with the previous CpFM version (10 if we compare the system without the fiber bundle) </a:t>
            </a:r>
            <a:endParaRPr lang="en-US" sz="1600" dirty="0"/>
          </a:p>
        </p:txBody>
      </p:sp>
      <p:sp>
        <p:nvSpPr>
          <p:cNvPr id="17" name="ZoneTexte 16"/>
          <p:cNvSpPr txBox="1"/>
          <p:nvPr/>
        </p:nvSpPr>
        <p:spPr>
          <a:xfrm>
            <a:off x="224118" y="790727"/>
            <a:ext cx="6964984" cy="338554"/>
          </a:xfrm>
          <a:prstGeom prst="rect">
            <a:avLst/>
          </a:prstGeom>
          <a:noFill/>
        </p:spPr>
        <p:txBody>
          <a:bodyPr wrap="none" rtlCol="0">
            <a:spAutoFit/>
          </a:bodyPr>
          <a:lstStyle/>
          <a:p>
            <a:r>
              <a:rPr lang="en-US" sz="1600" dirty="0" smtClean="0"/>
              <a:t>First application of the Cherenkov Lab work:</a:t>
            </a:r>
            <a:r>
              <a:rPr lang="en-US" sz="1600" dirty="0" smtClean="0">
                <a:sym typeface="Wingdings" panose="05000000000000000000" pitchFamily="2" charset="2"/>
              </a:rPr>
              <a:t> improvement of the CpFM for UA9</a:t>
            </a:r>
            <a:endParaRPr lang="en-US" sz="1600" dirty="0"/>
          </a:p>
        </p:txBody>
      </p:sp>
      <p:sp>
        <p:nvSpPr>
          <p:cNvPr id="18" name="ZoneTexte 17"/>
          <p:cNvSpPr txBox="1"/>
          <p:nvPr/>
        </p:nvSpPr>
        <p:spPr>
          <a:xfrm>
            <a:off x="1685364" y="1202081"/>
            <a:ext cx="6517746" cy="338554"/>
          </a:xfrm>
          <a:prstGeom prst="rect">
            <a:avLst/>
          </a:prstGeom>
          <a:noFill/>
        </p:spPr>
        <p:txBody>
          <a:bodyPr wrap="none" rtlCol="0">
            <a:spAutoFit/>
          </a:bodyPr>
          <a:lstStyle/>
          <a:p>
            <a:r>
              <a:rPr lang="en-US" sz="1600" dirty="0" smtClean="0"/>
              <a:t>Installation of a pyramidal bar in direct coupling with the PMT inside the SPS</a:t>
            </a:r>
            <a:endParaRPr lang="en-US" sz="1600" dirty="0"/>
          </a:p>
        </p:txBody>
      </p:sp>
      <p:sp>
        <p:nvSpPr>
          <p:cNvPr id="2" name="Flèche droite 1"/>
          <p:cNvSpPr/>
          <p:nvPr/>
        </p:nvSpPr>
        <p:spPr>
          <a:xfrm>
            <a:off x="1945341" y="221014"/>
            <a:ext cx="484094" cy="193005"/>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244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3" name="Image 2"/>
          <p:cNvPicPr>
            <a:picLocks noChangeAspect="1"/>
          </p:cNvPicPr>
          <p:nvPr/>
        </p:nvPicPr>
        <p:blipFill>
          <a:blip r:embed="rId2"/>
          <a:stretch>
            <a:fillRect/>
          </a:stretch>
        </p:blipFill>
        <p:spPr>
          <a:xfrm>
            <a:off x="5122485" y="4052047"/>
            <a:ext cx="3896009" cy="2667845"/>
          </a:xfrm>
          <a:prstGeom prst="rect">
            <a:avLst/>
          </a:prstGeom>
        </p:spPr>
      </p:pic>
      <p:cxnSp>
        <p:nvCxnSpPr>
          <p:cNvPr id="16" name="Connecteur droit 15"/>
          <p:cNvCxnSpPr/>
          <p:nvPr/>
        </p:nvCxnSpPr>
        <p:spPr>
          <a:xfrm>
            <a:off x="1588" y="700119"/>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93284" y="1674325"/>
            <a:ext cx="8225210" cy="2862322"/>
          </a:xfrm>
          <a:prstGeom prst="rect">
            <a:avLst/>
          </a:prstGeom>
          <a:noFill/>
        </p:spPr>
        <p:txBody>
          <a:bodyPr wrap="square" rtlCol="0">
            <a:spAutoFit/>
          </a:bodyPr>
          <a:lstStyle/>
          <a:p>
            <a:endParaRPr lang="en-US" sz="2000" dirty="0" smtClean="0">
              <a:solidFill>
                <a:schemeClr val="bg1"/>
              </a:solidFill>
            </a:endParaRPr>
          </a:p>
          <a:p>
            <a:pPr marL="285750" indent="-285750">
              <a:buFont typeface="Wingdings" panose="05000000000000000000" pitchFamily="2" charset="2"/>
              <a:buChar char="¬"/>
            </a:pPr>
            <a:r>
              <a:rPr lang="en-US" sz="2000" b="1" dirty="0">
                <a:solidFill>
                  <a:schemeClr val="bg1"/>
                </a:solidFill>
              </a:rPr>
              <a:t>E</a:t>
            </a:r>
            <a:r>
              <a:rPr lang="en-US" sz="2000" b="1" dirty="0" smtClean="0">
                <a:solidFill>
                  <a:schemeClr val="bg1"/>
                </a:solidFill>
              </a:rPr>
              <a:t>xperience in Cherenkov detectors development and R&amp;D :</a:t>
            </a:r>
          </a:p>
          <a:p>
            <a:endParaRPr lang="en-US" sz="2000" dirty="0" smtClean="0">
              <a:solidFill>
                <a:schemeClr val="bg1"/>
              </a:solidFill>
            </a:endParaRPr>
          </a:p>
          <a:p>
            <a:pPr marL="1344613" indent="-358775">
              <a:buFont typeface="Wingdings" panose="05000000000000000000" pitchFamily="2" charset="2"/>
              <a:buChar char="ü"/>
            </a:pPr>
            <a:r>
              <a:rPr lang="en-US" sz="2000" dirty="0" smtClean="0">
                <a:solidFill>
                  <a:schemeClr val="bg1"/>
                </a:solidFill>
              </a:rPr>
              <a:t>UA9 proton flux measurement</a:t>
            </a:r>
          </a:p>
          <a:p>
            <a:pPr marL="1344613" indent="-358775">
              <a:buFont typeface="Wingdings" panose="05000000000000000000" pitchFamily="2" charset="2"/>
              <a:buChar char="ü"/>
            </a:pPr>
            <a:endParaRPr lang="en-US" sz="2000" dirty="0" smtClean="0">
              <a:solidFill>
                <a:schemeClr val="bg1"/>
              </a:solidFill>
            </a:endParaRPr>
          </a:p>
          <a:p>
            <a:pPr marL="1344613" indent="-358775">
              <a:buFont typeface="Wingdings" panose="05000000000000000000" pitchFamily="2" charset="2"/>
              <a:buChar char="ü"/>
            </a:pPr>
            <a:r>
              <a:rPr lang="en-US" sz="2000" dirty="0" smtClean="0">
                <a:solidFill>
                  <a:schemeClr val="bg1"/>
                </a:solidFill>
              </a:rPr>
              <a:t>Cherenkov Lab R&amp;D project</a:t>
            </a:r>
          </a:p>
          <a:p>
            <a:pPr marL="538162"/>
            <a:endParaRPr lang="en-US" sz="2000" dirty="0" smtClean="0">
              <a:solidFill>
                <a:schemeClr val="bg1"/>
              </a:solidFill>
            </a:endParaRPr>
          </a:p>
          <a:p>
            <a:endParaRPr lang="en-US" sz="2000" dirty="0">
              <a:solidFill>
                <a:schemeClr val="bg1"/>
              </a:solidFill>
            </a:endParaRPr>
          </a:p>
          <a:p>
            <a:pPr marL="285750" indent="-285750">
              <a:buFont typeface="Wingdings" panose="05000000000000000000" pitchFamily="2" charset="2"/>
              <a:buChar char="¬"/>
            </a:pPr>
            <a:r>
              <a:rPr lang="en-US" sz="2000" b="1" dirty="0" smtClean="0">
                <a:solidFill>
                  <a:schemeClr val="bg1"/>
                </a:solidFill>
              </a:rPr>
              <a:t>Proposal of a FTOF detector for Super </a:t>
            </a:r>
            <a:r>
              <a:rPr lang="en-US" sz="2000" b="1" dirty="0" smtClean="0">
                <a:solidFill>
                  <a:schemeClr val="bg1"/>
                </a:solidFill>
                <a:sym typeface="Symbol" panose="05050102010706020507" pitchFamily="18" charset="2"/>
              </a:rPr>
              <a:t>-c Factory</a:t>
            </a:r>
            <a:endParaRPr lang="en-US" sz="2000" b="1" dirty="0">
              <a:solidFill>
                <a:schemeClr val="bg1"/>
              </a:solidFill>
            </a:endParaRPr>
          </a:p>
        </p:txBody>
      </p:sp>
      <p:pic>
        <p:nvPicPr>
          <p:cNvPr id="5" name="Picture 4" descr="http://intranet.lal.in2p3.fr/IMG/jpg/l-coul-200.jpg"/>
          <p:cNvPicPr>
            <a:picLocks noChangeAspect="1" noChangeArrowheads="1"/>
          </p:cNvPicPr>
          <p:nvPr/>
        </p:nvPicPr>
        <p:blipFill>
          <a:blip r:embed="rId3" cstate="print"/>
          <a:srcRect/>
          <a:stretch>
            <a:fillRect/>
          </a:stretch>
        </p:blipFill>
        <p:spPr bwMode="auto">
          <a:xfrm>
            <a:off x="137118" y="189176"/>
            <a:ext cx="864096" cy="340402"/>
          </a:xfrm>
          <a:prstGeom prst="rect">
            <a:avLst/>
          </a:prstGeom>
          <a:noFill/>
        </p:spPr>
      </p:pic>
      <p:sp>
        <p:nvSpPr>
          <p:cNvPr id="2" name="Rectangle 1"/>
          <p:cNvSpPr/>
          <p:nvPr/>
        </p:nvSpPr>
        <p:spPr>
          <a:xfrm>
            <a:off x="1979713" y="91629"/>
            <a:ext cx="5005281" cy="523220"/>
          </a:xfrm>
          <a:prstGeom prst="rect">
            <a:avLst/>
          </a:prstGeom>
        </p:spPr>
        <p:txBody>
          <a:bodyPr wrap="none">
            <a:spAutoFit/>
          </a:bodyPr>
          <a:lstStyle/>
          <a:p>
            <a:pPr algn="ctr"/>
            <a:r>
              <a:rPr lang="en-US" sz="2800" b="1" dirty="0">
                <a:solidFill>
                  <a:srgbClr val="0000FF"/>
                </a:solidFill>
              </a:rPr>
              <a:t>Cherenkov detectors R&amp;D at LAL</a:t>
            </a:r>
          </a:p>
        </p:txBody>
      </p:sp>
    </p:spTree>
    <p:extLst>
      <p:ext uri="{BB962C8B-B14F-4D97-AF65-F5344CB8AC3E}">
        <p14:creationId xmlns:p14="http://schemas.microsoft.com/office/powerpoint/2010/main" val="3925228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64" y="671214"/>
            <a:ext cx="7728792" cy="646331"/>
          </a:xfrm>
          <a:prstGeom prst="rect">
            <a:avLst/>
          </a:prstGeom>
        </p:spPr>
        <p:txBody>
          <a:bodyPr wrap="square">
            <a:spAutoFit/>
          </a:bodyPr>
          <a:lstStyle/>
          <a:p>
            <a:endParaRPr lang="fr-FR" dirty="0">
              <a:solidFill>
                <a:prstClr val="black"/>
              </a:solidFill>
            </a:endParaRPr>
          </a:p>
          <a:p>
            <a:endParaRPr lang="fr-FR" dirty="0">
              <a:solidFill>
                <a:prstClr val="black"/>
              </a:solidFill>
            </a:endParaRPr>
          </a:p>
        </p:txBody>
      </p:sp>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6529" y="871067"/>
            <a:ext cx="983964" cy="93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45886" y="521916"/>
            <a:ext cx="8256651" cy="369332"/>
          </a:xfrm>
          <a:prstGeom prst="rect">
            <a:avLst/>
          </a:prstGeom>
          <a:noFill/>
        </p:spPr>
        <p:txBody>
          <a:bodyPr wrap="square" rtlCol="0">
            <a:spAutoFit/>
          </a:bodyPr>
          <a:lstStyle/>
          <a:p>
            <a:r>
              <a:rPr lang="fr-FR" b="1" dirty="0" smtClean="0">
                <a:solidFill>
                  <a:srgbClr val="9900CC"/>
                </a:solidFill>
              </a:rPr>
              <a:t>MCP-PMT HAMAMATSU SL10-M16 </a:t>
            </a:r>
            <a:r>
              <a:rPr lang="fr-FR" sz="1600" b="1" dirty="0" smtClean="0">
                <a:solidFill>
                  <a:srgbClr val="0000FF"/>
                </a:solidFill>
              </a:rPr>
              <a:t>:  </a:t>
            </a:r>
            <a:r>
              <a:rPr lang="fr-FR" sz="1600" dirty="0" smtClean="0"/>
              <a:t>MCP-PMT 64 </a:t>
            </a:r>
            <a:r>
              <a:rPr lang="fr-FR" sz="1600" dirty="0" err="1" smtClean="0"/>
              <a:t>channels</a:t>
            </a:r>
            <a:r>
              <a:rPr lang="fr-FR" sz="1600" dirty="0" smtClean="0"/>
              <a:t> (16 x 4), </a:t>
            </a:r>
            <a:r>
              <a:rPr lang="fr-FR" sz="1600" dirty="0" err="1" smtClean="0"/>
              <a:t>old</a:t>
            </a:r>
            <a:r>
              <a:rPr lang="fr-FR" sz="1600" dirty="0" smtClean="0"/>
              <a:t> </a:t>
            </a:r>
            <a:r>
              <a:rPr lang="fr-FR" sz="1600" dirty="0" err="1" smtClean="0"/>
              <a:t>generation</a:t>
            </a:r>
            <a:endParaRPr lang="fr-FR" sz="1600" dirty="0"/>
          </a:p>
        </p:txBody>
      </p:sp>
      <p:cxnSp>
        <p:nvCxnSpPr>
          <p:cNvPr id="11" name="Connecteur droit 10"/>
          <p:cNvCxnSpPr/>
          <p:nvPr/>
        </p:nvCxnSpPr>
        <p:spPr>
          <a:xfrm>
            <a:off x="0" y="49489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12" name="ZoneTexte 8"/>
          <p:cNvSpPr txBox="1">
            <a:spLocks noChangeArrowheads="1"/>
          </p:cNvSpPr>
          <p:nvPr/>
        </p:nvSpPr>
        <p:spPr bwMode="auto">
          <a:xfrm>
            <a:off x="1764792" y="20077"/>
            <a:ext cx="5708034" cy="461665"/>
          </a:xfrm>
          <a:prstGeom prst="rect">
            <a:avLst/>
          </a:prstGeom>
          <a:noFill/>
          <a:ln w="9525">
            <a:noFill/>
            <a:miter lim="800000"/>
            <a:headEnd/>
            <a:tailEnd/>
          </a:ln>
        </p:spPr>
        <p:txBody>
          <a:bodyPr wrap="square">
            <a:spAutoFit/>
          </a:bodyPr>
          <a:lstStyle/>
          <a:p>
            <a:pPr marL="90488" lvl="1">
              <a:defRPr/>
            </a:pPr>
            <a:r>
              <a:rPr lang="fr-FR" sz="2400" b="1" dirty="0" smtClean="0">
                <a:solidFill>
                  <a:srgbClr val="0000FF"/>
                </a:solidFill>
              </a:rPr>
              <a:t>Photodetector </a:t>
            </a:r>
            <a:r>
              <a:rPr lang="fr-FR" sz="2400" b="1" dirty="0" err="1" smtClean="0">
                <a:solidFill>
                  <a:srgbClr val="0000FF"/>
                </a:solidFill>
              </a:rPr>
              <a:t>studies</a:t>
            </a:r>
            <a:r>
              <a:rPr lang="fr-FR" sz="2400" b="1" dirty="0" smtClean="0">
                <a:solidFill>
                  <a:srgbClr val="0000FF"/>
                </a:solidFill>
              </a:rPr>
              <a:t> (MCP-PMT, </a:t>
            </a:r>
            <a:r>
              <a:rPr lang="fr-FR" sz="2400" b="1" dirty="0" err="1" smtClean="0">
                <a:solidFill>
                  <a:srgbClr val="0000FF"/>
                </a:solidFill>
              </a:rPr>
              <a:t>SiPM</a:t>
            </a:r>
            <a:r>
              <a:rPr lang="fr-FR" sz="2400" b="1" dirty="0" smtClean="0">
                <a:solidFill>
                  <a:srgbClr val="0000FF"/>
                </a:solidFill>
              </a:rPr>
              <a:t>)</a:t>
            </a:r>
            <a:endParaRPr lang="fr-FR" sz="2400" dirty="0">
              <a:solidFill>
                <a:prstClr val="black"/>
              </a:solidFill>
            </a:endParaRPr>
          </a:p>
        </p:txBody>
      </p:sp>
      <p:pic>
        <p:nvPicPr>
          <p:cNvPr id="8" name="图片 0" desc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58" y="1311820"/>
            <a:ext cx="2338389" cy="1666332"/>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 desc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341" y="1300206"/>
            <a:ext cx="2025941" cy="16119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2" descr="c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9877" y="2029052"/>
            <a:ext cx="2358602" cy="16551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05766" y="2951648"/>
            <a:ext cx="44499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0025" algn="l" defTabSz="914400" rtl="0" eaLnBrk="0" fontAlgn="base" latinLnBrk="0" hangingPunct="0">
              <a:lnSpc>
                <a:spcPct val="10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Mapping of the current response over the 16 channels</a:t>
            </a:r>
            <a:endParaRPr kumimoji="0" lang="en-US" altLang="zh-CN" sz="1400" i="0" u="none" strike="noStrike" cap="none" normalizeH="0" baseline="0" dirty="0" smtClean="0">
              <a:ln>
                <a:noFill/>
              </a:ln>
              <a:solidFill>
                <a:schemeClr val="tx1"/>
              </a:solidFill>
              <a:effectLst/>
            </a:endParaRPr>
          </a:p>
          <a:p>
            <a:pPr marL="0" marR="0" lvl="0" indent="200025" algn="l" defTabSz="914400" rtl="0" eaLnBrk="0" fontAlgn="base" latinLnBrk="0" hangingPunct="0">
              <a:lnSpc>
                <a:spcPct val="100000"/>
              </a:lnSpc>
              <a:spcBef>
                <a:spcPct val="0"/>
              </a:spcBef>
              <a:spcAft>
                <a:spcPct val="0"/>
              </a:spcAft>
              <a:buClrTx/>
              <a:buSzTx/>
              <a:buFontTx/>
              <a:buNone/>
              <a:tabLst/>
            </a:pPr>
            <a:endParaRPr kumimoji="0" lang="en-US" altLang="zh-CN" sz="1800" i="0" u="none" strike="noStrike" cap="none" normalizeH="0" baseline="0" dirty="0" smtClean="0">
              <a:ln>
                <a:noFill/>
              </a:ln>
              <a:solidFill>
                <a:schemeClr val="tx1"/>
              </a:solidFill>
              <a:effectLst/>
            </a:endParaRPr>
          </a:p>
        </p:txBody>
      </p:sp>
      <p:pic>
        <p:nvPicPr>
          <p:cNvPr id="14" name="图片 16" descr="b.png"/>
          <p:cNvPicPr/>
          <p:nvPr/>
        </p:nvPicPr>
        <p:blipFill>
          <a:blip r:embed="rId6"/>
          <a:stretch>
            <a:fillRect/>
          </a:stretch>
        </p:blipFill>
        <p:spPr>
          <a:xfrm>
            <a:off x="107504" y="3398724"/>
            <a:ext cx="2461595" cy="1551828"/>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1142493832"/>
              </p:ext>
            </p:extLst>
          </p:nvPr>
        </p:nvGraphicFramePr>
        <p:xfrm>
          <a:off x="3773406" y="3398681"/>
          <a:ext cx="1533700" cy="1376272"/>
        </p:xfrm>
        <a:graphic>
          <a:graphicData uri="http://schemas.openxmlformats.org/drawingml/2006/table">
            <a:tbl>
              <a:tblPr firstRow="1" firstCol="1" bandRow="1"/>
              <a:tblGrid>
                <a:gridCol w="383425"/>
                <a:gridCol w="383425"/>
                <a:gridCol w="383425"/>
                <a:gridCol w="383425"/>
              </a:tblGrid>
              <a:tr h="344068">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40ps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38ps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4068">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38ps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38ps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38ps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4068">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40ps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40ps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4068">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40ps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a:effectLst/>
                          <a:latin typeface="Calibri" panose="020F0502020204030204" pitchFamily="34" charset="0"/>
                          <a:ea typeface="SimSun" panose="02010600030101010101" pitchFamily="2" charset="-122"/>
                          <a:cs typeface="Times New Roman" panose="02020603050405020304" pitchFamily="18" charset="0"/>
                        </a:rPr>
                        <a:t>39ps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900" kern="100" dirty="0">
                          <a:effectLst/>
                          <a:latin typeface="Calibri" panose="020F0502020204030204" pitchFamily="34" charset="0"/>
                          <a:ea typeface="SimSun" panose="02010600030101010101" pitchFamily="2" charset="-122"/>
                          <a:cs typeface="Times New Roman" panose="02020603050405020304" pitchFamily="18" charset="0"/>
                        </a:rPr>
                        <a:t>40ps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16" name="ZoneTexte 15"/>
          <p:cNvSpPr txBox="1"/>
          <p:nvPr/>
        </p:nvSpPr>
        <p:spPr>
          <a:xfrm>
            <a:off x="107504" y="4832599"/>
            <a:ext cx="3561681" cy="307777"/>
          </a:xfrm>
          <a:prstGeom prst="rect">
            <a:avLst/>
          </a:prstGeom>
          <a:noFill/>
        </p:spPr>
        <p:txBody>
          <a:bodyPr wrap="none" rtlCol="0">
            <a:spAutoFit/>
          </a:bodyPr>
          <a:lstStyle/>
          <a:p>
            <a:r>
              <a:rPr lang="fr-FR" sz="1400" dirty="0" smtClean="0"/>
              <a:t>Single </a:t>
            </a:r>
            <a:r>
              <a:rPr lang="fr-FR" sz="1400" dirty="0" err="1" smtClean="0"/>
              <a:t>Photoelectron</a:t>
            </a:r>
            <a:r>
              <a:rPr lang="fr-FR" sz="1400" dirty="0" smtClean="0"/>
              <a:t> Timing </a:t>
            </a:r>
            <a:r>
              <a:rPr lang="fr-FR" sz="1400" dirty="0" err="1" smtClean="0"/>
              <a:t>Resolution</a:t>
            </a:r>
            <a:r>
              <a:rPr lang="fr-FR" sz="1400" dirty="0" smtClean="0"/>
              <a:t> (SPTR)</a:t>
            </a:r>
            <a:endParaRPr lang="fr-FR" sz="1400" dirty="0"/>
          </a:p>
        </p:txBody>
      </p:sp>
      <p:sp>
        <p:nvSpPr>
          <p:cNvPr id="2" name="Rectangle 1"/>
          <p:cNvSpPr/>
          <p:nvPr/>
        </p:nvSpPr>
        <p:spPr>
          <a:xfrm>
            <a:off x="3857607" y="4796663"/>
            <a:ext cx="1522404" cy="307777"/>
          </a:xfrm>
          <a:prstGeom prst="rect">
            <a:avLst/>
          </a:prstGeom>
        </p:spPr>
        <p:txBody>
          <a:bodyPr wrap="none">
            <a:spAutoFit/>
          </a:bodyPr>
          <a:lstStyle/>
          <a:p>
            <a:r>
              <a:rPr lang="en-US" altLang="zh-CN" sz="1400" dirty="0" smtClean="0">
                <a:latin typeface="Calibri" panose="020F0502020204030204" pitchFamily="34" charset="0"/>
                <a:ea typeface="SimSun" panose="02010600030101010101" pitchFamily="2" charset="-122"/>
                <a:cs typeface="Times New Roman" panose="02020603050405020304" pitchFamily="18" charset="0"/>
              </a:rPr>
              <a:t>SPTR (</a:t>
            </a:r>
            <a:r>
              <a:rPr lang="en-US" altLang="zh-CN" sz="1400" dirty="0" smtClean="0">
                <a:latin typeface="Calibri" panose="020F0502020204030204" pitchFamily="34" charset="0"/>
                <a:ea typeface="SimSun" panose="02010600030101010101" pitchFamily="2" charset="-122"/>
                <a:cs typeface="Times New Roman" panose="02020603050405020304" pitchFamily="18" charset="0"/>
                <a:sym typeface="Symbol" panose="05050102010706020507" pitchFamily="18" charset="2"/>
              </a:rPr>
              <a:t>) mapping</a:t>
            </a:r>
            <a:r>
              <a:rPr lang="en-US" altLang="zh-CN" sz="1400" dirty="0" smtClean="0">
                <a:latin typeface="Calibri" panose="020F0502020204030204" pitchFamily="34" charset="0"/>
                <a:ea typeface="SimSun" panose="02010600030101010101" pitchFamily="2" charset="-122"/>
                <a:cs typeface="Times New Roman" panose="02020603050405020304" pitchFamily="18" charset="0"/>
              </a:rPr>
              <a:t> </a:t>
            </a:r>
            <a:endParaRPr lang="fr-FR" sz="1400" dirty="0"/>
          </a:p>
        </p:txBody>
      </p:sp>
      <p:pic>
        <p:nvPicPr>
          <p:cNvPr id="15" name="Picture 4" descr="http://intranet.lal.in2p3.fr/IMG/jpg/l-coul-200.jpg"/>
          <p:cNvPicPr>
            <a:picLocks noChangeAspect="1" noChangeArrowheads="1"/>
          </p:cNvPicPr>
          <p:nvPr/>
        </p:nvPicPr>
        <p:blipFill>
          <a:blip r:embed="rId7" cstate="print"/>
          <a:srcRect/>
          <a:stretch>
            <a:fillRect/>
          </a:stretch>
        </p:blipFill>
        <p:spPr bwMode="auto">
          <a:xfrm>
            <a:off x="107504" y="67755"/>
            <a:ext cx="864096" cy="340402"/>
          </a:xfrm>
          <a:prstGeom prst="rect">
            <a:avLst/>
          </a:prstGeom>
          <a:noFill/>
        </p:spPr>
      </p:pic>
      <p:sp>
        <p:nvSpPr>
          <p:cNvPr id="4" name="Rectangle 3"/>
          <p:cNvSpPr/>
          <p:nvPr/>
        </p:nvSpPr>
        <p:spPr>
          <a:xfrm>
            <a:off x="334898" y="913993"/>
            <a:ext cx="6014403" cy="307777"/>
          </a:xfrm>
          <a:prstGeom prst="rect">
            <a:avLst/>
          </a:prstGeom>
        </p:spPr>
        <p:txBody>
          <a:bodyPr wrap="none">
            <a:spAutoFit/>
          </a:bodyPr>
          <a:lstStyle/>
          <a:p>
            <a:r>
              <a:rPr lang="en-US" sz="1400" dirty="0" smtClean="0"/>
              <a:t>Internship work of </a:t>
            </a:r>
            <a:r>
              <a:rPr lang="en-US" sz="1400" dirty="0" err="1" smtClean="0"/>
              <a:t>Jiajin</a:t>
            </a:r>
            <a:r>
              <a:rPr lang="en-US" sz="1400" dirty="0"/>
              <a:t> Zhang (University of Science and Technology of </a:t>
            </a:r>
            <a:r>
              <a:rPr lang="en-US" sz="1400" dirty="0" smtClean="0"/>
              <a:t>China)</a:t>
            </a:r>
            <a:endParaRPr lang="en-US" sz="1400" dirty="0"/>
          </a:p>
        </p:txBody>
      </p:sp>
      <p:sp>
        <p:nvSpPr>
          <p:cNvPr id="17" name="ZoneTexte 16"/>
          <p:cNvSpPr txBox="1"/>
          <p:nvPr/>
        </p:nvSpPr>
        <p:spPr>
          <a:xfrm>
            <a:off x="123510" y="5397628"/>
            <a:ext cx="8990598" cy="338554"/>
          </a:xfrm>
          <a:prstGeom prst="rect">
            <a:avLst/>
          </a:prstGeom>
          <a:noFill/>
        </p:spPr>
        <p:txBody>
          <a:bodyPr wrap="square" rtlCol="0">
            <a:spAutoFit/>
          </a:bodyPr>
          <a:lstStyle/>
          <a:p>
            <a:r>
              <a:rPr lang="fr-FR" sz="1600" b="1" dirty="0" smtClean="0">
                <a:solidFill>
                  <a:srgbClr val="9900FF"/>
                </a:solidFill>
              </a:rPr>
              <a:t>MCP-PMT BURLE XP85012</a:t>
            </a:r>
            <a:r>
              <a:rPr lang="fr-FR" sz="1400" b="1" dirty="0" smtClean="0">
                <a:solidFill>
                  <a:srgbClr val="0000FF"/>
                </a:solidFill>
              </a:rPr>
              <a:t>:  </a:t>
            </a:r>
            <a:r>
              <a:rPr lang="fr-FR" sz="1400" b="1" dirty="0" smtClean="0"/>
              <a:t>MCP-PMT 64 </a:t>
            </a:r>
            <a:r>
              <a:rPr lang="fr-FR" sz="1400" b="1" dirty="0" err="1" smtClean="0"/>
              <a:t>channels</a:t>
            </a:r>
            <a:r>
              <a:rPr lang="fr-FR" sz="1400" b="1" dirty="0" smtClean="0"/>
              <a:t> (</a:t>
            </a:r>
            <a:r>
              <a:rPr lang="fr-FR" sz="1400" b="1" dirty="0" err="1" smtClean="0"/>
              <a:t>old</a:t>
            </a:r>
            <a:r>
              <a:rPr lang="fr-FR" sz="1400" b="1" dirty="0" smtClean="0"/>
              <a:t> </a:t>
            </a:r>
            <a:r>
              <a:rPr lang="fr-FR" sz="1400" b="1" dirty="0" err="1" smtClean="0"/>
              <a:t>generation</a:t>
            </a:r>
            <a:r>
              <a:rPr lang="fr-FR" sz="1400" b="1" dirty="0"/>
              <a:t>)</a:t>
            </a:r>
            <a:endParaRPr lang="fr-FR" sz="1400" dirty="0"/>
          </a:p>
        </p:txBody>
      </p:sp>
      <p:pic>
        <p:nvPicPr>
          <p:cNvPr id="18" name="Image 17"/>
          <p:cNvPicPr>
            <a:picLocks noChangeAspect="1"/>
          </p:cNvPicPr>
          <p:nvPr/>
        </p:nvPicPr>
        <p:blipFill>
          <a:blip r:embed="rId8"/>
          <a:stretch>
            <a:fillRect/>
          </a:stretch>
        </p:blipFill>
        <p:spPr>
          <a:xfrm>
            <a:off x="5631804" y="4395719"/>
            <a:ext cx="3482304" cy="2342371"/>
          </a:xfrm>
          <a:prstGeom prst="rect">
            <a:avLst/>
          </a:prstGeom>
        </p:spPr>
      </p:pic>
      <p:sp>
        <p:nvSpPr>
          <p:cNvPr id="19" name="ZoneTexte 18"/>
          <p:cNvSpPr txBox="1"/>
          <p:nvPr/>
        </p:nvSpPr>
        <p:spPr>
          <a:xfrm>
            <a:off x="4030016" y="6268328"/>
            <a:ext cx="2017796" cy="369332"/>
          </a:xfrm>
          <a:prstGeom prst="rect">
            <a:avLst/>
          </a:prstGeom>
          <a:noFill/>
        </p:spPr>
        <p:txBody>
          <a:bodyPr wrap="none" rtlCol="0">
            <a:spAutoFit/>
          </a:bodyPr>
          <a:lstStyle/>
          <a:p>
            <a:r>
              <a:rPr lang="fr-FR" dirty="0" smtClean="0"/>
              <a:t>SPTR</a:t>
            </a:r>
            <a:r>
              <a:rPr lang="fr-FR" baseline="-25000" dirty="0" smtClean="0"/>
              <a:t>best</a:t>
            </a:r>
            <a:r>
              <a:rPr lang="fr-FR" dirty="0" smtClean="0"/>
              <a:t> (</a:t>
            </a:r>
            <a:r>
              <a:rPr lang="fr-FR" dirty="0" smtClean="0">
                <a:sym typeface="Symbol" panose="05050102010706020507" pitchFamily="18" charset="2"/>
              </a:rPr>
              <a:t>)</a:t>
            </a:r>
            <a:r>
              <a:rPr lang="fr-FR" dirty="0" smtClean="0"/>
              <a:t> = 55 </a:t>
            </a:r>
            <a:r>
              <a:rPr lang="fr-FR" dirty="0" err="1" smtClean="0"/>
              <a:t>ps</a:t>
            </a:r>
            <a:r>
              <a:rPr lang="fr-FR" dirty="0" smtClean="0"/>
              <a:t> </a:t>
            </a:r>
            <a:endParaRPr lang="fr-FR" dirty="0"/>
          </a:p>
        </p:txBody>
      </p:sp>
      <p:sp>
        <p:nvSpPr>
          <p:cNvPr id="20" name="ZoneTexte 19"/>
          <p:cNvSpPr txBox="1"/>
          <p:nvPr/>
        </p:nvSpPr>
        <p:spPr>
          <a:xfrm>
            <a:off x="75907" y="6436552"/>
            <a:ext cx="8990598" cy="338554"/>
          </a:xfrm>
          <a:prstGeom prst="rect">
            <a:avLst/>
          </a:prstGeom>
          <a:noFill/>
        </p:spPr>
        <p:txBody>
          <a:bodyPr wrap="square" rtlCol="0">
            <a:spAutoFit/>
          </a:bodyPr>
          <a:lstStyle/>
          <a:p>
            <a:r>
              <a:rPr lang="fr-FR" sz="1600" b="1" dirty="0" smtClean="0">
                <a:solidFill>
                  <a:srgbClr val="9900FF"/>
                </a:solidFill>
              </a:rPr>
              <a:t>MCP-PMT PHOTEK </a:t>
            </a:r>
            <a:r>
              <a:rPr lang="fr-FR" sz="1600" dirty="0" smtClean="0"/>
              <a:t>to </a:t>
            </a:r>
            <a:r>
              <a:rPr lang="fr-FR" sz="1600" dirty="0" err="1" smtClean="0"/>
              <a:t>be</a:t>
            </a:r>
            <a:r>
              <a:rPr lang="fr-FR" sz="1600" dirty="0" smtClean="0"/>
              <a:t> </a:t>
            </a:r>
            <a:r>
              <a:rPr lang="fr-FR" sz="1600" dirty="0" err="1" smtClean="0"/>
              <a:t>ordered</a:t>
            </a:r>
            <a:endParaRPr lang="fr-FR" sz="1400" dirty="0"/>
          </a:p>
        </p:txBody>
      </p:sp>
    </p:spTree>
    <p:extLst>
      <p:ext uri="{BB962C8B-B14F-4D97-AF65-F5344CB8AC3E}">
        <p14:creationId xmlns:p14="http://schemas.microsoft.com/office/powerpoint/2010/main" val="1903436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98" y="775612"/>
            <a:ext cx="7728792" cy="646331"/>
          </a:xfrm>
          <a:prstGeom prst="rect">
            <a:avLst/>
          </a:prstGeom>
        </p:spPr>
        <p:txBody>
          <a:bodyPr wrap="square">
            <a:spAutoFit/>
          </a:bodyPr>
          <a:lstStyle/>
          <a:p>
            <a:endParaRPr lang="fr-FR" dirty="0">
              <a:solidFill>
                <a:prstClr val="black"/>
              </a:solidFill>
            </a:endParaRPr>
          </a:p>
          <a:p>
            <a:endParaRPr lang="fr-FR" dirty="0">
              <a:solidFill>
                <a:prstClr val="black"/>
              </a:solidFill>
            </a:endParaRPr>
          </a:p>
        </p:txBody>
      </p:sp>
      <p:sp>
        <p:nvSpPr>
          <p:cNvPr id="3" name="ZoneTexte 2"/>
          <p:cNvSpPr txBox="1"/>
          <p:nvPr/>
        </p:nvSpPr>
        <p:spPr>
          <a:xfrm>
            <a:off x="1955922" y="805533"/>
            <a:ext cx="5256584" cy="338554"/>
          </a:xfrm>
          <a:prstGeom prst="rect">
            <a:avLst/>
          </a:prstGeom>
          <a:noFill/>
        </p:spPr>
        <p:txBody>
          <a:bodyPr wrap="square" rtlCol="0">
            <a:spAutoFit/>
          </a:bodyPr>
          <a:lstStyle/>
          <a:p>
            <a:r>
              <a:rPr lang="fr-FR" sz="1600" b="1" dirty="0" err="1" smtClean="0">
                <a:solidFill>
                  <a:srgbClr val="0000FF"/>
                </a:solidFill>
              </a:rPr>
              <a:t>SiPMs</a:t>
            </a:r>
            <a:r>
              <a:rPr lang="fr-FR" sz="1600" b="1" dirty="0" smtClean="0">
                <a:solidFill>
                  <a:srgbClr val="0000FF"/>
                </a:solidFill>
              </a:rPr>
              <a:t> </a:t>
            </a:r>
            <a:r>
              <a:rPr lang="fr-FR" sz="1400" b="1" dirty="0" smtClean="0">
                <a:solidFill>
                  <a:srgbClr val="0000FF"/>
                </a:solidFill>
              </a:rPr>
              <a:t>:  </a:t>
            </a:r>
            <a:r>
              <a:rPr lang="fr-FR" sz="1400" b="1" dirty="0" smtClean="0"/>
              <a:t>4 </a:t>
            </a:r>
            <a:r>
              <a:rPr lang="fr-FR" sz="1400" b="1" dirty="0" err="1" smtClean="0"/>
              <a:t>SiPMs</a:t>
            </a:r>
            <a:r>
              <a:rPr lang="fr-FR" sz="1400" b="1" dirty="0" smtClean="0"/>
              <a:t> HAMAMATSU, 2 KETEK, 2  </a:t>
            </a:r>
            <a:r>
              <a:rPr lang="fr-FR" sz="1400" b="1" dirty="0" err="1" smtClean="0"/>
              <a:t>Sensl</a:t>
            </a:r>
            <a:endParaRPr lang="fr-FR" sz="1400" dirty="0"/>
          </a:p>
        </p:txBody>
      </p:sp>
      <p:cxnSp>
        <p:nvCxnSpPr>
          <p:cNvPr id="4" name="Connecteur droit 3"/>
          <p:cNvCxnSpPr/>
          <p:nvPr/>
        </p:nvCxnSpPr>
        <p:spPr>
          <a:xfrm>
            <a:off x="1588" y="541702"/>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57" y="718873"/>
            <a:ext cx="1597886" cy="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8"/>
          <p:cNvSpPr txBox="1">
            <a:spLocks noChangeArrowheads="1"/>
          </p:cNvSpPr>
          <p:nvPr/>
        </p:nvSpPr>
        <p:spPr bwMode="auto">
          <a:xfrm>
            <a:off x="2267744" y="-7520"/>
            <a:ext cx="4745973" cy="523220"/>
          </a:xfrm>
          <a:prstGeom prst="rect">
            <a:avLst/>
          </a:prstGeom>
          <a:noFill/>
          <a:ln w="9525">
            <a:noFill/>
            <a:miter lim="800000"/>
            <a:headEnd/>
            <a:tailEnd/>
          </a:ln>
        </p:spPr>
        <p:txBody>
          <a:bodyPr wrap="square">
            <a:spAutoFit/>
          </a:bodyPr>
          <a:lstStyle/>
          <a:p>
            <a:pPr marL="90488" lvl="1">
              <a:defRPr/>
            </a:pPr>
            <a:r>
              <a:rPr lang="fr-FR" sz="2800" b="1" dirty="0" smtClean="0">
                <a:solidFill>
                  <a:srgbClr val="0000FF"/>
                </a:solidFill>
              </a:rPr>
              <a:t>Photodetector </a:t>
            </a:r>
            <a:r>
              <a:rPr lang="fr-FR" sz="2800" b="1" dirty="0" err="1" smtClean="0">
                <a:solidFill>
                  <a:srgbClr val="0000FF"/>
                </a:solidFill>
              </a:rPr>
              <a:t>studies</a:t>
            </a:r>
            <a:endParaRPr lang="fr-FR" sz="2800" dirty="0">
              <a:solidFill>
                <a:prstClr val="black"/>
              </a:solidFill>
            </a:endParaRPr>
          </a:p>
        </p:txBody>
      </p:sp>
      <p:pic>
        <p:nvPicPr>
          <p:cNvPr id="8" name="Image 7"/>
          <p:cNvPicPr>
            <a:picLocks noChangeAspect="1"/>
          </p:cNvPicPr>
          <p:nvPr/>
        </p:nvPicPr>
        <p:blipFill>
          <a:blip r:embed="rId3"/>
          <a:stretch>
            <a:fillRect/>
          </a:stretch>
        </p:blipFill>
        <p:spPr>
          <a:xfrm>
            <a:off x="2235110" y="4677085"/>
            <a:ext cx="2598043" cy="1929240"/>
          </a:xfrm>
          <a:prstGeom prst="rect">
            <a:avLst/>
          </a:prstGeom>
        </p:spPr>
      </p:pic>
      <p:pic>
        <p:nvPicPr>
          <p:cNvPr id="10" name="Image 9"/>
          <p:cNvPicPr>
            <a:picLocks noChangeAspect="1"/>
          </p:cNvPicPr>
          <p:nvPr/>
        </p:nvPicPr>
        <p:blipFill>
          <a:blip r:embed="rId4"/>
          <a:stretch>
            <a:fillRect/>
          </a:stretch>
        </p:blipFill>
        <p:spPr>
          <a:xfrm>
            <a:off x="4926658" y="4668050"/>
            <a:ext cx="2406976" cy="1947310"/>
          </a:xfrm>
          <a:prstGeom prst="rect">
            <a:avLst/>
          </a:prstGeom>
        </p:spPr>
      </p:pic>
      <p:sp>
        <p:nvSpPr>
          <p:cNvPr id="11" name="ZoneTexte 10"/>
          <p:cNvSpPr txBox="1"/>
          <p:nvPr/>
        </p:nvSpPr>
        <p:spPr>
          <a:xfrm>
            <a:off x="2956761" y="4294603"/>
            <a:ext cx="3536866" cy="307777"/>
          </a:xfrm>
          <a:prstGeom prst="rect">
            <a:avLst/>
          </a:prstGeom>
          <a:noFill/>
        </p:spPr>
        <p:txBody>
          <a:bodyPr wrap="none" rtlCol="0">
            <a:spAutoFit/>
          </a:bodyPr>
          <a:lstStyle/>
          <a:p>
            <a:r>
              <a:rPr lang="en-US" sz="1400" dirty="0" smtClean="0">
                <a:solidFill>
                  <a:srgbClr val="9900FF"/>
                </a:solidFill>
              </a:rPr>
              <a:t>SPTR (FWHM) of HAMAMATSU &amp; KETEK </a:t>
            </a:r>
            <a:r>
              <a:rPr lang="en-US" sz="1400" dirty="0" err="1" smtClean="0">
                <a:solidFill>
                  <a:srgbClr val="9900FF"/>
                </a:solidFill>
              </a:rPr>
              <a:t>SiPM</a:t>
            </a:r>
            <a:r>
              <a:rPr lang="en-US" sz="1400" dirty="0" smtClean="0">
                <a:solidFill>
                  <a:srgbClr val="9900FF"/>
                </a:solidFill>
              </a:rPr>
              <a:t> </a:t>
            </a:r>
            <a:endParaRPr lang="en-US" sz="1400" dirty="0">
              <a:solidFill>
                <a:srgbClr val="9900FF"/>
              </a:solidFill>
            </a:endParaRPr>
          </a:p>
        </p:txBody>
      </p:sp>
      <p:sp>
        <p:nvSpPr>
          <p:cNvPr id="19" name="ZoneTexte 18"/>
          <p:cNvSpPr txBox="1"/>
          <p:nvPr/>
        </p:nvSpPr>
        <p:spPr>
          <a:xfrm>
            <a:off x="107504" y="1747936"/>
            <a:ext cx="5037366" cy="307777"/>
          </a:xfrm>
          <a:prstGeom prst="rect">
            <a:avLst/>
          </a:prstGeom>
          <a:noFill/>
        </p:spPr>
        <p:txBody>
          <a:bodyPr wrap="square" rtlCol="0">
            <a:spAutoFit/>
          </a:bodyPr>
          <a:lstStyle/>
          <a:p>
            <a:r>
              <a:rPr lang="en-US" sz="1400" dirty="0"/>
              <a:t>Internship work of </a:t>
            </a:r>
            <a:r>
              <a:rPr lang="en-US" sz="1400" dirty="0" err="1"/>
              <a:t>Tetiana</a:t>
            </a:r>
            <a:r>
              <a:rPr lang="en-US" sz="1400" dirty="0"/>
              <a:t> </a:t>
            </a:r>
            <a:r>
              <a:rPr lang="en-US" sz="1400" dirty="0" smtClean="0"/>
              <a:t>POVAR (Kiev University)</a:t>
            </a:r>
            <a:endParaRPr lang="en-US" sz="1400" dirty="0"/>
          </a:p>
        </p:txBody>
      </p:sp>
      <p:pic>
        <p:nvPicPr>
          <p:cNvPr id="18" name="Picture 4" descr="http://intranet.lal.in2p3.fr/IMG/jpg/l-coul-200.jpg"/>
          <p:cNvPicPr>
            <a:picLocks noChangeAspect="1" noChangeArrowheads="1"/>
          </p:cNvPicPr>
          <p:nvPr/>
        </p:nvPicPr>
        <p:blipFill>
          <a:blip r:embed="rId5" cstate="print"/>
          <a:srcRect/>
          <a:stretch>
            <a:fillRect/>
          </a:stretch>
        </p:blipFill>
        <p:spPr bwMode="auto">
          <a:xfrm>
            <a:off x="107504" y="103615"/>
            <a:ext cx="864096" cy="340402"/>
          </a:xfrm>
          <a:prstGeom prst="rect">
            <a:avLst/>
          </a:prstGeom>
          <a:noFill/>
        </p:spPr>
      </p:pic>
      <p:pic>
        <p:nvPicPr>
          <p:cNvPr id="7" name="Image 6"/>
          <p:cNvPicPr>
            <a:picLocks noChangeAspect="1"/>
          </p:cNvPicPr>
          <p:nvPr/>
        </p:nvPicPr>
        <p:blipFill>
          <a:blip r:embed="rId6"/>
          <a:stretch>
            <a:fillRect/>
          </a:stretch>
        </p:blipFill>
        <p:spPr>
          <a:xfrm>
            <a:off x="161530" y="2233332"/>
            <a:ext cx="2196091" cy="1796802"/>
          </a:xfrm>
          <a:prstGeom prst="rect">
            <a:avLst/>
          </a:prstGeom>
        </p:spPr>
      </p:pic>
      <p:pic>
        <p:nvPicPr>
          <p:cNvPr id="16" name="Image 15"/>
          <p:cNvPicPr>
            <a:picLocks noChangeAspect="1"/>
          </p:cNvPicPr>
          <p:nvPr/>
        </p:nvPicPr>
        <p:blipFill>
          <a:blip r:embed="rId7"/>
          <a:stretch>
            <a:fillRect/>
          </a:stretch>
        </p:blipFill>
        <p:spPr>
          <a:xfrm>
            <a:off x="2396056" y="2253431"/>
            <a:ext cx="1937073" cy="1858995"/>
          </a:xfrm>
          <a:prstGeom prst="rect">
            <a:avLst/>
          </a:prstGeom>
        </p:spPr>
      </p:pic>
      <p:pic>
        <p:nvPicPr>
          <p:cNvPr id="22" name="Image 21"/>
          <p:cNvPicPr>
            <a:picLocks noChangeAspect="1"/>
          </p:cNvPicPr>
          <p:nvPr/>
        </p:nvPicPr>
        <p:blipFill>
          <a:blip r:embed="rId8"/>
          <a:stretch>
            <a:fillRect/>
          </a:stretch>
        </p:blipFill>
        <p:spPr>
          <a:xfrm>
            <a:off x="4519973" y="2359332"/>
            <a:ext cx="2106115" cy="1577454"/>
          </a:xfrm>
          <a:prstGeom prst="rect">
            <a:avLst/>
          </a:prstGeom>
        </p:spPr>
      </p:pic>
      <p:pic>
        <p:nvPicPr>
          <p:cNvPr id="23" name="Image 22"/>
          <p:cNvPicPr>
            <a:picLocks noChangeAspect="1"/>
          </p:cNvPicPr>
          <p:nvPr/>
        </p:nvPicPr>
        <p:blipFill>
          <a:blip r:embed="rId9"/>
          <a:stretch>
            <a:fillRect/>
          </a:stretch>
        </p:blipFill>
        <p:spPr>
          <a:xfrm>
            <a:off x="6774956" y="2384684"/>
            <a:ext cx="2080534" cy="1552101"/>
          </a:xfrm>
          <a:prstGeom prst="rect">
            <a:avLst/>
          </a:prstGeom>
        </p:spPr>
      </p:pic>
      <p:sp>
        <p:nvSpPr>
          <p:cNvPr id="26" name="ZoneTexte 25"/>
          <p:cNvSpPr txBox="1"/>
          <p:nvPr/>
        </p:nvSpPr>
        <p:spPr>
          <a:xfrm>
            <a:off x="330147" y="6073690"/>
            <a:ext cx="1811458" cy="338554"/>
          </a:xfrm>
          <a:prstGeom prst="rect">
            <a:avLst/>
          </a:prstGeom>
          <a:noFill/>
        </p:spPr>
        <p:txBody>
          <a:bodyPr wrap="none" rtlCol="0">
            <a:spAutoFit/>
          </a:bodyPr>
          <a:lstStyle/>
          <a:p>
            <a:r>
              <a:rPr lang="fr-FR" sz="1600" dirty="0" smtClean="0"/>
              <a:t>SPTR</a:t>
            </a:r>
            <a:r>
              <a:rPr lang="fr-FR" sz="1600" baseline="-25000" dirty="0" smtClean="0"/>
              <a:t>best</a:t>
            </a:r>
            <a:r>
              <a:rPr lang="fr-FR" sz="1600" dirty="0" smtClean="0"/>
              <a:t> (</a:t>
            </a:r>
            <a:r>
              <a:rPr lang="fr-FR" sz="1600" dirty="0" smtClean="0">
                <a:sym typeface="Symbol" panose="05050102010706020507" pitchFamily="18" charset="2"/>
              </a:rPr>
              <a:t>)</a:t>
            </a:r>
            <a:r>
              <a:rPr lang="fr-FR" sz="1600" dirty="0" smtClean="0"/>
              <a:t> = 70 </a:t>
            </a:r>
            <a:r>
              <a:rPr lang="fr-FR" sz="1600" dirty="0" err="1" smtClean="0"/>
              <a:t>ps</a:t>
            </a:r>
            <a:r>
              <a:rPr lang="fr-FR" sz="1600" dirty="0" smtClean="0"/>
              <a:t> </a:t>
            </a:r>
            <a:endParaRPr lang="fr-FR" sz="1600" dirty="0"/>
          </a:p>
        </p:txBody>
      </p:sp>
    </p:spTree>
    <p:extLst>
      <p:ext uri="{BB962C8B-B14F-4D97-AF65-F5344CB8AC3E}">
        <p14:creationId xmlns:p14="http://schemas.microsoft.com/office/powerpoint/2010/main" val="2041901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1588" y="54868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5" name="ZoneTexte 8"/>
          <p:cNvSpPr txBox="1">
            <a:spLocks noChangeArrowheads="1"/>
          </p:cNvSpPr>
          <p:nvPr/>
        </p:nvSpPr>
        <p:spPr bwMode="auto">
          <a:xfrm>
            <a:off x="1764482" y="0"/>
            <a:ext cx="7200800"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Readout Electronics development </a:t>
            </a:r>
            <a:endParaRPr lang="en-US" sz="2400" dirty="0">
              <a:solidFill>
                <a:prstClr val="black"/>
              </a:solidFill>
            </a:endParaRPr>
          </a:p>
        </p:txBody>
      </p:sp>
      <p:pic>
        <p:nvPicPr>
          <p:cNvPr id="11"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sp>
        <p:nvSpPr>
          <p:cNvPr id="12" name="Rectangle 11"/>
          <p:cNvSpPr/>
          <p:nvPr/>
        </p:nvSpPr>
        <p:spPr>
          <a:xfrm>
            <a:off x="148711" y="572941"/>
            <a:ext cx="8848165" cy="523220"/>
          </a:xfrm>
          <a:prstGeom prst="rect">
            <a:avLst/>
          </a:prstGeom>
        </p:spPr>
        <p:txBody>
          <a:bodyPr wrap="square">
            <a:spAutoFit/>
          </a:bodyPr>
          <a:lstStyle/>
          <a:p>
            <a:pPr algn="just"/>
            <a:r>
              <a:rPr lang="en-US" sz="1400" dirty="0" smtClean="0"/>
              <a:t>The ASIC </a:t>
            </a:r>
            <a:r>
              <a:rPr lang="en-US" sz="1400" dirty="0"/>
              <a:t>with integrated TDC and two internal gains will simultaneously measure the amplitude and the arrival time of the signal. It will be capable of measuring a signal from a single electron and will cover a large dynamic range</a:t>
            </a:r>
            <a:endParaRPr lang="fr-FR" sz="1400" dirty="0"/>
          </a:p>
        </p:txBody>
      </p:sp>
      <p:sp>
        <p:nvSpPr>
          <p:cNvPr id="13" name="Rectangle 12"/>
          <p:cNvSpPr/>
          <p:nvPr/>
        </p:nvSpPr>
        <p:spPr>
          <a:xfrm>
            <a:off x="107504" y="900315"/>
            <a:ext cx="8784976" cy="3847207"/>
          </a:xfrm>
          <a:prstGeom prst="rect">
            <a:avLst/>
          </a:prstGeom>
        </p:spPr>
        <p:txBody>
          <a:bodyPr wrap="square">
            <a:spAutoFit/>
          </a:bodyPr>
          <a:lstStyle/>
          <a:p>
            <a:endParaRPr lang="en-US" sz="1400" dirty="0" smtClean="0"/>
          </a:p>
          <a:p>
            <a:r>
              <a:rPr lang="en-US" sz="1600" b="1" u="sng" dirty="0" smtClean="0"/>
              <a:t>Requirements for the Cherenkov Lab ASIC</a:t>
            </a:r>
          </a:p>
          <a:p>
            <a:endParaRPr lang="en-US" sz="1400" dirty="0" smtClean="0"/>
          </a:p>
          <a:p>
            <a:pPr marL="541338" indent="-187325">
              <a:buFont typeface="Arial" panose="020B0604020202020204" pitchFamily="34" charset="0"/>
              <a:buChar char="•"/>
            </a:pPr>
            <a:r>
              <a:rPr lang="en-US" sz="1400" dirty="0" smtClean="0"/>
              <a:t>8 channels</a:t>
            </a:r>
          </a:p>
          <a:p>
            <a:pPr marL="541338" indent="-187325">
              <a:buFont typeface="Arial" panose="020B0604020202020204" pitchFamily="34" charset="0"/>
              <a:buChar char="•"/>
            </a:pPr>
            <a:r>
              <a:rPr lang="en-US" sz="1400" dirty="0" smtClean="0"/>
              <a:t> Single photon response</a:t>
            </a:r>
          </a:p>
          <a:p>
            <a:pPr marL="541338" indent="-187325">
              <a:buFont typeface="Arial" panose="020B0604020202020204" pitchFamily="34" charset="0"/>
              <a:buChar char="•"/>
            </a:pPr>
            <a:r>
              <a:rPr lang="en-US" sz="1400" dirty="0" smtClean="0"/>
              <a:t> Dynamic range of tens of </a:t>
            </a:r>
            <a:r>
              <a:rPr lang="en-US" sz="1400" dirty="0" err="1" smtClean="0"/>
              <a:t>kp.e</a:t>
            </a:r>
            <a:endParaRPr lang="en-US" sz="1400" dirty="0" smtClean="0"/>
          </a:p>
          <a:p>
            <a:pPr marL="541338" indent="-187325">
              <a:buFont typeface="Arial" panose="020B0604020202020204" pitchFamily="34" charset="0"/>
              <a:buChar char="•"/>
            </a:pPr>
            <a:r>
              <a:rPr lang="en-US" sz="1400" dirty="0" smtClean="0"/>
              <a:t> Timing resolution of 20 </a:t>
            </a:r>
            <a:r>
              <a:rPr lang="en-US" sz="1400" dirty="0" err="1" smtClean="0"/>
              <a:t>ps</a:t>
            </a:r>
            <a:r>
              <a:rPr lang="en-US" sz="1400" dirty="0" smtClean="0"/>
              <a:t> </a:t>
            </a:r>
            <a:r>
              <a:rPr lang="en-US" sz="1400" dirty="0" err="1" smtClean="0"/>
              <a:t>rms</a:t>
            </a:r>
            <a:endParaRPr lang="en-US" sz="1400" dirty="0" smtClean="0"/>
          </a:p>
          <a:p>
            <a:pPr marL="541338" indent="-187325">
              <a:buFont typeface="Arial" panose="020B0604020202020204" pitchFamily="34" charset="0"/>
              <a:buChar char="•"/>
            </a:pPr>
            <a:r>
              <a:rPr lang="en-US" sz="1400" dirty="0" smtClean="0"/>
              <a:t> High counting capability (2 MHz in average, 40 MHz </a:t>
            </a:r>
          </a:p>
          <a:p>
            <a:pPr marL="354013"/>
            <a:r>
              <a:rPr lang="en-US" sz="1400" dirty="0" smtClean="0"/>
              <a:t>for a few tens of events)</a:t>
            </a:r>
          </a:p>
          <a:p>
            <a:endParaRPr lang="en-US" sz="1400" b="1" u="sng" dirty="0" smtClean="0">
              <a:solidFill>
                <a:srgbClr val="FF0000"/>
              </a:solidFill>
            </a:endParaRPr>
          </a:p>
          <a:p>
            <a:pPr marL="450850"/>
            <a:r>
              <a:rPr lang="en-US" sz="1600" b="1" u="sng" dirty="0" smtClean="0">
                <a:solidFill>
                  <a:srgbClr val="FF0000"/>
                </a:solidFill>
              </a:rPr>
              <a:t>Challenge:</a:t>
            </a:r>
          </a:p>
          <a:p>
            <a:pPr lvl="3"/>
            <a:endParaRPr lang="en-US" sz="1400" dirty="0" smtClean="0"/>
          </a:p>
          <a:p>
            <a:pPr marL="1162050" lvl="3" indent="-269875">
              <a:buFont typeface="Wingdings" panose="05000000000000000000" pitchFamily="2" charset="2"/>
              <a:buChar char="ü"/>
            </a:pPr>
            <a:r>
              <a:rPr lang="en-US" sz="1400" dirty="0" smtClean="0"/>
              <a:t> the circuit has to work with different kinds of detectors</a:t>
            </a:r>
          </a:p>
          <a:p>
            <a:pPr marL="1162050" lvl="3" indent="-269875">
              <a:buFont typeface="Wingdings" panose="05000000000000000000" pitchFamily="2" charset="2"/>
              <a:buChar char="ü"/>
            </a:pPr>
            <a:r>
              <a:rPr lang="en-US" sz="1400" dirty="0" smtClean="0"/>
              <a:t> wide dynamic range</a:t>
            </a:r>
          </a:p>
          <a:p>
            <a:pPr marL="1162050" lvl="3" indent="-269875">
              <a:buFont typeface="Wingdings" panose="05000000000000000000" pitchFamily="2" charset="2"/>
              <a:buChar char="ü"/>
            </a:pPr>
            <a:r>
              <a:rPr lang="en-US" sz="1400" dirty="0" smtClean="0"/>
              <a:t> very high counting capability</a:t>
            </a:r>
          </a:p>
          <a:p>
            <a:pPr marL="354013"/>
            <a:endParaRPr lang="en-US" sz="1400" dirty="0" smtClean="0"/>
          </a:p>
          <a:p>
            <a:pPr marL="354013" lvl="6" indent="-260350">
              <a:tabLst>
                <a:tab pos="269875" algn="l"/>
              </a:tabLst>
            </a:pPr>
            <a:r>
              <a:rPr lang="en-US" sz="1600" b="1" u="sng" dirty="0" smtClean="0"/>
              <a:t> </a:t>
            </a:r>
            <a:endParaRPr lang="en-US" sz="1400" dirty="0"/>
          </a:p>
        </p:txBody>
      </p:sp>
      <p:sp>
        <p:nvSpPr>
          <p:cNvPr id="14" name="Rectangle 13"/>
          <p:cNvSpPr/>
          <p:nvPr/>
        </p:nvSpPr>
        <p:spPr>
          <a:xfrm>
            <a:off x="863734" y="4400092"/>
            <a:ext cx="3106571" cy="1415772"/>
          </a:xfrm>
          <a:prstGeom prst="rect">
            <a:avLst/>
          </a:prstGeom>
        </p:spPr>
        <p:txBody>
          <a:bodyPr wrap="square">
            <a:spAutoFit/>
          </a:bodyPr>
          <a:lstStyle/>
          <a:p>
            <a:r>
              <a:rPr lang="en-US" sz="1600" b="1" u="sng" dirty="0" smtClean="0">
                <a:solidFill>
                  <a:srgbClr val="0000FF"/>
                </a:solidFill>
              </a:rPr>
              <a:t>What is ready:</a:t>
            </a:r>
          </a:p>
          <a:p>
            <a:endParaRPr lang="en-US" sz="1400" dirty="0" smtClean="0"/>
          </a:p>
          <a:p>
            <a:pPr marL="639763" indent="-285750">
              <a:buFont typeface="Wingdings" panose="05000000000000000000" pitchFamily="2" charset="2"/>
              <a:buChar char="ü"/>
            </a:pPr>
            <a:r>
              <a:rPr lang="en-US" sz="1400" dirty="0" smtClean="0"/>
              <a:t> timing measurement</a:t>
            </a:r>
          </a:p>
          <a:p>
            <a:pPr marL="639763" indent="-285750">
              <a:buFont typeface="Wingdings" panose="05000000000000000000" pitchFamily="2" charset="2"/>
              <a:buChar char="ü"/>
            </a:pPr>
            <a:r>
              <a:rPr lang="en-US" sz="1400" dirty="0" smtClean="0"/>
              <a:t> threshold detection</a:t>
            </a:r>
          </a:p>
          <a:p>
            <a:pPr marL="639763" indent="-285750">
              <a:buFont typeface="Wingdings" panose="05000000000000000000" pitchFamily="2" charset="2"/>
              <a:buChar char="ü"/>
            </a:pPr>
            <a:r>
              <a:rPr lang="en-US" sz="1400" dirty="0" smtClean="0"/>
              <a:t> frontend stage</a:t>
            </a:r>
          </a:p>
          <a:p>
            <a:pPr marL="639763" indent="-285750">
              <a:buFont typeface="Wingdings" panose="05000000000000000000" pitchFamily="2" charset="2"/>
              <a:buChar char="ü"/>
            </a:pPr>
            <a:r>
              <a:rPr lang="en-US" sz="1400" dirty="0" smtClean="0"/>
              <a:t>charge measurement</a:t>
            </a:r>
          </a:p>
        </p:txBody>
      </p:sp>
      <p:sp>
        <p:nvSpPr>
          <p:cNvPr id="15" name="Rectangle 14"/>
          <p:cNvSpPr/>
          <p:nvPr/>
        </p:nvSpPr>
        <p:spPr>
          <a:xfrm>
            <a:off x="1430365" y="5984268"/>
            <a:ext cx="6418145" cy="769441"/>
          </a:xfrm>
          <a:prstGeom prst="rect">
            <a:avLst/>
          </a:prstGeom>
        </p:spPr>
        <p:txBody>
          <a:bodyPr wrap="square">
            <a:spAutoFit/>
          </a:bodyPr>
          <a:lstStyle/>
          <a:p>
            <a:r>
              <a:rPr lang="en-US" sz="1600" b="1" u="sng" dirty="0" smtClean="0">
                <a:solidFill>
                  <a:srgbClr val="009900"/>
                </a:solidFill>
              </a:rPr>
              <a:t>On-going:</a:t>
            </a:r>
          </a:p>
          <a:p>
            <a:endParaRPr lang="en-US" sz="1400" dirty="0"/>
          </a:p>
          <a:p>
            <a:r>
              <a:rPr lang="en-US" sz="1400" dirty="0" smtClean="0"/>
              <a:t>Tests of the first proto (timing, partial charge measurement, slow control)</a:t>
            </a:r>
          </a:p>
        </p:txBody>
      </p:sp>
      <p:pic>
        <p:nvPicPr>
          <p:cNvPr id="16" name="Image 15"/>
          <p:cNvPicPr>
            <a:picLocks noChangeAspect="1"/>
          </p:cNvPicPr>
          <p:nvPr/>
        </p:nvPicPr>
        <p:blipFill>
          <a:blip r:embed="rId3"/>
          <a:stretch>
            <a:fillRect/>
          </a:stretch>
        </p:blipFill>
        <p:spPr>
          <a:xfrm>
            <a:off x="5603071" y="4512865"/>
            <a:ext cx="3191306" cy="1242165"/>
          </a:xfrm>
          <a:prstGeom prst="rect">
            <a:avLst/>
          </a:prstGeom>
        </p:spPr>
      </p:pic>
      <p:pic>
        <p:nvPicPr>
          <p:cNvPr id="18" name="Image 17"/>
          <p:cNvPicPr>
            <a:picLocks noChangeAspect="1"/>
          </p:cNvPicPr>
          <p:nvPr/>
        </p:nvPicPr>
        <p:blipFill>
          <a:blip r:embed="rId4"/>
          <a:stretch>
            <a:fillRect/>
          </a:stretch>
        </p:blipFill>
        <p:spPr>
          <a:xfrm>
            <a:off x="4967536" y="1286990"/>
            <a:ext cx="4176464" cy="2237179"/>
          </a:xfrm>
          <a:prstGeom prst="rect">
            <a:avLst/>
          </a:prstGeom>
        </p:spPr>
      </p:pic>
      <p:pic>
        <p:nvPicPr>
          <p:cNvPr id="19" name="Image 18"/>
          <p:cNvPicPr>
            <a:picLocks noChangeAspect="1"/>
          </p:cNvPicPr>
          <p:nvPr/>
        </p:nvPicPr>
        <p:blipFill>
          <a:blip r:embed="rId5"/>
          <a:stretch>
            <a:fillRect/>
          </a:stretch>
        </p:blipFill>
        <p:spPr>
          <a:xfrm>
            <a:off x="4180294" y="4776073"/>
            <a:ext cx="918286" cy="938314"/>
          </a:xfrm>
          <a:prstGeom prst="rect">
            <a:avLst/>
          </a:prstGeom>
        </p:spPr>
      </p:pic>
    </p:spTree>
    <p:extLst>
      <p:ext uri="{BB962C8B-B14F-4D97-AF65-F5344CB8AC3E}">
        <p14:creationId xmlns:p14="http://schemas.microsoft.com/office/powerpoint/2010/main" val="2242581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ExpElec\Puill\UA9\article\tank\schema brasage quart flange.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84558" y="1035634"/>
            <a:ext cx="1849775" cy="2448272"/>
          </a:xfrm>
          <a:prstGeom prst="rect">
            <a:avLst/>
          </a:prstGeom>
          <a:noFill/>
          <a:ln>
            <a:noFill/>
          </a:ln>
        </p:spPr>
      </p:pic>
      <p:sp>
        <p:nvSpPr>
          <p:cNvPr id="15" name="ZoneTexte 8"/>
          <p:cNvSpPr txBox="1">
            <a:spLocks noChangeArrowheads="1"/>
          </p:cNvSpPr>
          <p:nvPr/>
        </p:nvSpPr>
        <p:spPr bwMode="auto">
          <a:xfrm>
            <a:off x="0" y="506152"/>
            <a:ext cx="8856984" cy="338554"/>
          </a:xfrm>
          <a:prstGeom prst="rect">
            <a:avLst/>
          </a:prstGeom>
          <a:noFill/>
          <a:ln w="9525">
            <a:noFill/>
            <a:miter lim="800000"/>
            <a:headEnd/>
            <a:tailEnd/>
          </a:ln>
        </p:spPr>
        <p:txBody>
          <a:bodyPr wrap="square">
            <a:spAutoFit/>
          </a:bodyPr>
          <a:lstStyle/>
          <a:p>
            <a:pPr marL="90488" lvl="1">
              <a:defRPr/>
            </a:pPr>
            <a:r>
              <a:rPr lang="en-US" sz="1600" b="1" dirty="0" smtClean="0"/>
              <a:t>Example of quartz bar as a radiator for Cherenkov detection: the CpFM for UA9  </a:t>
            </a:r>
            <a:endParaRPr lang="en-US" sz="1600" u="sng" dirty="0"/>
          </a:p>
        </p:txBody>
      </p:sp>
      <p:sp>
        <p:nvSpPr>
          <p:cNvPr id="17" name="ZoneTexte 16"/>
          <p:cNvSpPr txBox="1"/>
          <p:nvPr/>
        </p:nvSpPr>
        <p:spPr>
          <a:xfrm>
            <a:off x="147125" y="1180993"/>
            <a:ext cx="4144363" cy="307777"/>
          </a:xfrm>
          <a:prstGeom prst="rect">
            <a:avLst/>
          </a:prstGeom>
          <a:noFill/>
        </p:spPr>
        <p:txBody>
          <a:bodyPr wrap="square" rtlCol="0">
            <a:spAutoFit/>
          </a:bodyPr>
          <a:lstStyle/>
          <a:p>
            <a:r>
              <a:rPr lang="en-US" sz="1400" b="1" dirty="0" smtClean="0">
                <a:solidFill>
                  <a:srgbClr val="9900CC"/>
                </a:solidFill>
              </a:rPr>
              <a:t>Initial design </a:t>
            </a:r>
            <a:r>
              <a:rPr lang="en-US" sz="1400" dirty="0" smtClean="0"/>
              <a:t>: the bars are brazed to the flange</a:t>
            </a:r>
            <a:endParaRPr lang="en-US" sz="1200" dirty="0"/>
          </a:p>
        </p:txBody>
      </p:sp>
      <p:cxnSp>
        <p:nvCxnSpPr>
          <p:cNvPr id="13" name="Connecteur droit 12"/>
          <p:cNvCxnSpPr/>
          <p:nvPr/>
        </p:nvCxnSpPr>
        <p:spPr>
          <a:xfrm>
            <a:off x="1588" y="473234"/>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19" name="ZoneTexte 8"/>
          <p:cNvSpPr txBox="1">
            <a:spLocks noChangeArrowheads="1"/>
          </p:cNvSpPr>
          <p:nvPr/>
        </p:nvSpPr>
        <p:spPr bwMode="auto">
          <a:xfrm>
            <a:off x="1158654" y="-4948"/>
            <a:ext cx="8496944"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Mechanical integration of a Quartz bar in a metallic flange</a:t>
            </a:r>
            <a:endParaRPr lang="en-US" sz="2400" u="sng" dirty="0">
              <a:solidFill>
                <a:prstClr val="black"/>
              </a:solidFill>
            </a:endParaRPr>
          </a:p>
        </p:txBody>
      </p:sp>
      <p:pic>
        <p:nvPicPr>
          <p:cNvPr id="22" name="Image 21"/>
          <p:cNvPicPr>
            <a:picLocks noChangeAspect="1"/>
          </p:cNvPicPr>
          <p:nvPr/>
        </p:nvPicPr>
        <p:blipFill>
          <a:blip r:embed="rId3"/>
          <a:stretch>
            <a:fillRect/>
          </a:stretch>
        </p:blipFill>
        <p:spPr>
          <a:xfrm>
            <a:off x="4263698" y="1654478"/>
            <a:ext cx="4465707" cy="2688569"/>
          </a:xfrm>
          <a:prstGeom prst="rect">
            <a:avLst/>
          </a:prstGeom>
        </p:spPr>
      </p:pic>
      <p:sp>
        <p:nvSpPr>
          <p:cNvPr id="23" name="Rectangle 22"/>
          <p:cNvSpPr/>
          <p:nvPr/>
        </p:nvSpPr>
        <p:spPr>
          <a:xfrm>
            <a:off x="4395882" y="1088670"/>
            <a:ext cx="4572000" cy="954107"/>
          </a:xfrm>
          <a:prstGeom prst="rect">
            <a:avLst/>
          </a:prstGeom>
        </p:spPr>
        <p:txBody>
          <a:bodyPr>
            <a:spAutoFit/>
          </a:bodyPr>
          <a:lstStyle/>
          <a:p>
            <a:r>
              <a:rPr lang="en-US" sz="1400" dirty="0"/>
              <a:t>E</a:t>
            </a:r>
            <a:r>
              <a:rPr lang="en-US" sz="1400" dirty="0" smtClean="0"/>
              <a:t>ven </a:t>
            </a:r>
            <a:r>
              <a:rPr lang="en-US" sz="1400" dirty="0"/>
              <a:t>if  </a:t>
            </a:r>
            <a:r>
              <a:rPr lang="en-US" sz="1400" dirty="0" smtClean="0"/>
              <a:t>company ran </a:t>
            </a:r>
            <a:r>
              <a:rPr lang="en-US" sz="1400" dirty="0"/>
              <a:t>a very slow thermal cycle  to minimize the thermal mismatch between the parts, </a:t>
            </a:r>
            <a:r>
              <a:rPr lang="en-US" sz="1400" dirty="0" smtClean="0"/>
              <a:t>one of the quartz </a:t>
            </a:r>
            <a:r>
              <a:rPr lang="en-US" sz="1400" dirty="0"/>
              <a:t>bar got </a:t>
            </a:r>
            <a:r>
              <a:rPr lang="en-US" sz="1400" dirty="0" smtClean="0"/>
              <a:t>totally </a:t>
            </a:r>
            <a:r>
              <a:rPr lang="en-US" sz="1400" dirty="0"/>
              <a:t>cut </a:t>
            </a:r>
          </a:p>
          <a:p>
            <a:endParaRPr lang="en-US" sz="1400" dirty="0"/>
          </a:p>
        </p:txBody>
      </p:sp>
      <p:pic>
        <p:nvPicPr>
          <p:cNvPr id="24" name="Image 23"/>
          <p:cNvPicPr>
            <a:picLocks noChangeAspect="1"/>
          </p:cNvPicPr>
          <p:nvPr/>
        </p:nvPicPr>
        <p:blipFill>
          <a:blip r:embed="rId4"/>
          <a:stretch>
            <a:fillRect/>
          </a:stretch>
        </p:blipFill>
        <p:spPr>
          <a:xfrm>
            <a:off x="147125" y="3789040"/>
            <a:ext cx="5105334" cy="2819989"/>
          </a:xfrm>
          <a:prstGeom prst="rect">
            <a:avLst/>
          </a:prstGeom>
        </p:spPr>
      </p:pic>
      <p:sp>
        <p:nvSpPr>
          <p:cNvPr id="25" name="Rectangle 24"/>
          <p:cNvSpPr/>
          <p:nvPr/>
        </p:nvSpPr>
        <p:spPr>
          <a:xfrm>
            <a:off x="5273129" y="4787639"/>
            <a:ext cx="3600400" cy="523220"/>
          </a:xfrm>
          <a:prstGeom prst="rect">
            <a:avLst/>
          </a:prstGeom>
        </p:spPr>
        <p:txBody>
          <a:bodyPr wrap="square">
            <a:spAutoFit/>
          </a:bodyPr>
          <a:lstStyle/>
          <a:p>
            <a:r>
              <a:rPr lang="en-US" sz="1400" dirty="0" smtClean="0"/>
              <a:t>The last bar was not cut and  hold on the flange but it was cracked </a:t>
            </a:r>
            <a:endParaRPr lang="en-US" sz="1400" dirty="0"/>
          </a:p>
        </p:txBody>
      </p:sp>
      <p:sp>
        <p:nvSpPr>
          <p:cNvPr id="26" name="Rectangle 25"/>
          <p:cNvSpPr/>
          <p:nvPr/>
        </p:nvSpPr>
        <p:spPr>
          <a:xfrm>
            <a:off x="5407126" y="5589240"/>
            <a:ext cx="3680394" cy="738664"/>
          </a:xfrm>
          <a:prstGeom prst="rect">
            <a:avLst/>
          </a:prstGeom>
        </p:spPr>
        <p:txBody>
          <a:bodyPr wrap="square">
            <a:spAutoFit/>
          </a:bodyPr>
          <a:lstStyle/>
          <a:p>
            <a:r>
              <a:rPr lang="en-US" sz="1400" dirty="0" smtClean="0"/>
              <a:t>The issue seems to be the CTE gap (coefficient of thermal expansion) between the metal and the fused silica </a:t>
            </a:r>
            <a:endParaRPr lang="en-US" sz="1400" dirty="0"/>
          </a:p>
        </p:txBody>
      </p:sp>
      <p:pic>
        <p:nvPicPr>
          <p:cNvPr id="12" name="Picture 4" descr="http://intranet.lal.in2p3.fr/IMG/jpg/l-coul-200.jpg"/>
          <p:cNvPicPr>
            <a:picLocks noChangeAspect="1" noChangeArrowheads="1"/>
          </p:cNvPicPr>
          <p:nvPr/>
        </p:nvPicPr>
        <p:blipFill>
          <a:blip r:embed="rId5" cstate="print"/>
          <a:srcRect/>
          <a:stretch>
            <a:fillRect/>
          </a:stretch>
        </p:blipFill>
        <p:spPr bwMode="auto">
          <a:xfrm>
            <a:off x="63808" y="84102"/>
            <a:ext cx="864096" cy="340402"/>
          </a:xfrm>
          <a:prstGeom prst="rect">
            <a:avLst/>
          </a:prstGeom>
          <a:noFill/>
        </p:spPr>
      </p:pic>
    </p:spTree>
    <p:extLst>
      <p:ext uri="{BB962C8B-B14F-4D97-AF65-F5344CB8AC3E}">
        <p14:creationId xmlns:p14="http://schemas.microsoft.com/office/powerpoint/2010/main" val="137570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eur droit 37"/>
          <p:cNvCxnSpPr/>
          <p:nvPr/>
        </p:nvCxnSpPr>
        <p:spPr>
          <a:xfrm>
            <a:off x="1588" y="577025"/>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1551364" y="740074"/>
            <a:ext cx="6440980" cy="2308324"/>
          </a:xfrm>
          <a:prstGeom prst="rect">
            <a:avLst/>
          </a:prstGeom>
          <a:noFill/>
        </p:spPr>
        <p:txBody>
          <a:bodyPr wrap="square" rtlCol="0">
            <a:spAutoFit/>
          </a:bodyPr>
          <a:lstStyle/>
          <a:p>
            <a:r>
              <a:rPr lang="en-US" sz="1600" b="1" dirty="0" smtClean="0"/>
              <a:t>Design of the First prototype for Cherenkov Lab :</a:t>
            </a:r>
          </a:p>
          <a:p>
            <a:endParaRPr lang="en-US" sz="1600" b="1" dirty="0" smtClean="0"/>
          </a:p>
          <a:p>
            <a:pPr marL="715963" indent="-179388">
              <a:buFont typeface="Wingdings" panose="05000000000000000000" pitchFamily="2" charset="2"/>
              <a:buChar char="§"/>
            </a:pPr>
            <a:r>
              <a:rPr lang="en-US" sz="1600" b="1" dirty="0" smtClean="0">
                <a:solidFill>
                  <a:srgbClr val="FF0000"/>
                </a:solidFill>
              </a:rPr>
              <a:t>Round</a:t>
            </a:r>
            <a:r>
              <a:rPr lang="en-US" sz="1600" dirty="0" smtClean="0"/>
              <a:t> quartz bar (brazing easier with a circular symmetry)</a:t>
            </a:r>
          </a:p>
          <a:p>
            <a:pPr marL="715963" indent="-179388"/>
            <a:endParaRPr lang="en-US" sz="1600" dirty="0" smtClean="0"/>
          </a:p>
          <a:p>
            <a:pPr marL="715963" indent="-179388">
              <a:buFont typeface="Wingdings" panose="05000000000000000000" pitchFamily="2" charset="2"/>
              <a:buChar char="§"/>
            </a:pPr>
            <a:r>
              <a:rPr lang="en-US" sz="1600" dirty="0" smtClean="0"/>
              <a:t>Stainless steel flange </a:t>
            </a:r>
          </a:p>
          <a:p>
            <a:endParaRPr lang="en-US" sz="1600" dirty="0" smtClean="0"/>
          </a:p>
          <a:p>
            <a:endParaRPr lang="en-US" sz="1600" b="1" dirty="0" smtClean="0"/>
          </a:p>
          <a:p>
            <a:endParaRPr lang="en-US" sz="1600" b="1" dirty="0" smtClean="0"/>
          </a:p>
          <a:p>
            <a:endParaRPr lang="en-US" sz="1600" b="1" dirty="0"/>
          </a:p>
        </p:txBody>
      </p:sp>
      <p:sp>
        <p:nvSpPr>
          <p:cNvPr id="8" name="ZoneTexte 8"/>
          <p:cNvSpPr txBox="1">
            <a:spLocks noChangeArrowheads="1"/>
          </p:cNvSpPr>
          <p:nvPr/>
        </p:nvSpPr>
        <p:spPr bwMode="auto">
          <a:xfrm>
            <a:off x="1237129" y="24084"/>
            <a:ext cx="7906871"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Mechanical integration of a Quartz bar in a metallic flange</a:t>
            </a:r>
            <a:endParaRPr lang="en-US" sz="2400" u="sng" dirty="0">
              <a:solidFill>
                <a:prstClr val="black"/>
              </a:solidFill>
            </a:endParaRPr>
          </a:p>
        </p:txBody>
      </p:sp>
      <p:pic>
        <p:nvPicPr>
          <p:cNvPr id="5" name="Image 4"/>
          <p:cNvPicPr>
            <a:picLocks noChangeAspect="1"/>
          </p:cNvPicPr>
          <p:nvPr/>
        </p:nvPicPr>
        <p:blipFill>
          <a:blip r:embed="rId2"/>
          <a:stretch>
            <a:fillRect/>
          </a:stretch>
        </p:blipFill>
        <p:spPr>
          <a:xfrm>
            <a:off x="539552" y="2400202"/>
            <a:ext cx="4413357" cy="3526701"/>
          </a:xfrm>
          <a:prstGeom prst="rect">
            <a:avLst/>
          </a:prstGeom>
        </p:spPr>
      </p:pic>
      <p:cxnSp>
        <p:nvCxnSpPr>
          <p:cNvPr id="7" name="Connecteur droit avec flèche 6"/>
          <p:cNvCxnSpPr/>
          <p:nvPr/>
        </p:nvCxnSpPr>
        <p:spPr>
          <a:xfrm flipH="1" flipV="1">
            <a:off x="2411760" y="4163553"/>
            <a:ext cx="2376264" cy="10497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860032" y="4869160"/>
            <a:ext cx="3985609" cy="1077218"/>
          </a:xfrm>
          <a:prstGeom prst="rect">
            <a:avLst/>
          </a:prstGeom>
          <a:noFill/>
        </p:spPr>
        <p:txBody>
          <a:bodyPr wrap="square" rtlCol="0">
            <a:spAutoFit/>
          </a:bodyPr>
          <a:lstStyle/>
          <a:p>
            <a:r>
              <a:rPr lang="en-US" sz="1600" dirty="0" smtClean="0"/>
              <a:t>Asked by the company : shoulder where the flange and the bar will be brazed together</a:t>
            </a:r>
          </a:p>
          <a:p>
            <a:endParaRPr lang="en-US" sz="1600" dirty="0"/>
          </a:p>
          <a:p>
            <a:r>
              <a:rPr lang="en-US" sz="1600" dirty="0" smtClean="0">
                <a:sym typeface="Wingdings" panose="05000000000000000000" pitchFamily="2" charset="2"/>
              </a:rPr>
              <a:t> </a:t>
            </a:r>
            <a:r>
              <a:rPr lang="en-US" sz="1600" dirty="0" smtClean="0"/>
              <a:t>What consequences on the output signal ? </a:t>
            </a:r>
            <a:endParaRPr lang="en-US" sz="1600" dirty="0"/>
          </a:p>
        </p:txBody>
      </p:sp>
      <p:pic>
        <p:nvPicPr>
          <p:cNvPr id="10" name="Picture 4" descr="http://intranet.lal.in2p3.fr/IMG/jpg/l-coul-200.jpg"/>
          <p:cNvPicPr>
            <a:picLocks noChangeAspect="1" noChangeArrowheads="1"/>
          </p:cNvPicPr>
          <p:nvPr/>
        </p:nvPicPr>
        <p:blipFill>
          <a:blip r:embed="rId3" cstate="print"/>
          <a:srcRect/>
          <a:stretch>
            <a:fillRect/>
          </a:stretch>
        </p:blipFill>
        <p:spPr bwMode="auto">
          <a:xfrm>
            <a:off x="107504" y="103615"/>
            <a:ext cx="864096" cy="340402"/>
          </a:xfrm>
          <a:prstGeom prst="rect">
            <a:avLst/>
          </a:prstGeom>
          <a:noFill/>
        </p:spPr>
      </p:pic>
    </p:spTree>
    <p:extLst>
      <p:ext uri="{BB962C8B-B14F-4D97-AF65-F5344CB8AC3E}">
        <p14:creationId xmlns:p14="http://schemas.microsoft.com/office/powerpoint/2010/main" val="825241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323528" y="692696"/>
            <a:ext cx="6553354" cy="338554"/>
          </a:xfrm>
          <a:prstGeom prst="rect">
            <a:avLst/>
          </a:prstGeom>
          <a:noFill/>
        </p:spPr>
        <p:txBody>
          <a:bodyPr wrap="square" rtlCol="0">
            <a:spAutoFit/>
          </a:bodyPr>
          <a:lstStyle/>
          <a:p>
            <a:r>
              <a:rPr lang="fr-FR" sz="1600" dirty="0" smtClean="0"/>
              <a:t>Simulation of the </a:t>
            </a:r>
            <a:r>
              <a:rPr lang="fr-FR" sz="1600" dirty="0" err="1" smtClean="0"/>
              <a:t>geometry</a:t>
            </a:r>
            <a:r>
              <a:rPr lang="fr-FR" sz="1600" dirty="0" smtClean="0"/>
              <a:t> </a:t>
            </a:r>
            <a:r>
              <a:rPr lang="fr-FR" sz="1600" dirty="0" err="1" smtClean="0"/>
              <a:t>proposed</a:t>
            </a:r>
            <a:r>
              <a:rPr lang="fr-FR" sz="1600" dirty="0" smtClean="0"/>
              <a:t> by the </a:t>
            </a:r>
            <a:r>
              <a:rPr lang="fr-FR" sz="1600" dirty="0" err="1" smtClean="0"/>
              <a:t>company</a:t>
            </a:r>
            <a:r>
              <a:rPr lang="fr-FR" sz="1600" dirty="0" smtClean="0"/>
              <a:t> (</a:t>
            </a:r>
            <a:r>
              <a:rPr lang="fr-FR" sz="1600" dirty="0" err="1" smtClean="0"/>
              <a:t>reduced</a:t>
            </a:r>
            <a:r>
              <a:rPr lang="fr-FR" sz="1600" dirty="0" smtClean="0"/>
              <a:t> </a:t>
            </a:r>
            <a:r>
              <a:rPr lang="fr-FR" sz="1600" dirty="0" err="1" smtClean="0"/>
              <a:t>diameter</a:t>
            </a:r>
            <a:r>
              <a:rPr lang="fr-FR" sz="1600" dirty="0" smtClean="0"/>
              <a:t>)</a:t>
            </a:r>
            <a:endParaRPr lang="fr-FR" sz="1600" dirty="0"/>
          </a:p>
        </p:txBody>
      </p:sp>
      <p:cxnSp>
        <p:nvCxnSpPr>
          <p:cNvPr id="26" name="Connecteur droit 25"/>
          <p:cNvCxnSpPr/>
          <p:nvPr/>
        </p:nvCxnSpPr>
        <p:spPr>
          <a:xfrm>
            <a:off x="7349" y="526547"/>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5"/>
          <p:cNvSpPr txBox="1">
            <a:spLocks noChangeArrowheads="1"/>
          </p:cNvSpPr>
          <p:nvPr/>
        </p:nvSpPr>
        <p:spPr bwMode="auto">
          <a:xfrm>
            <a:off x="1864263" y="40268"/>
            <a:ext cx="5238909" cy="461665"/>
          </a:xfrm>
          <a:prstGeom prst="rect">
            <a:avLst/>
          </a:prstGeom>
          <a:noFill/>
          <a:ln w="9525">
            <a:noFill/>
            <a:miter lim="800000"/>
            <a:headEnd/>
            <a:tailEnd/>
          </a:ln>
        </p:spPr>
        <p:txBody>
          <a:bodyPr wrap="square">
            <a:spAutoFit/>
          </a:bodyPr>
          <a:lstStyle/>
          <a:p>
            <a:pPr marL="90488" lvl="1">
              <a:defRPr/>
            </a:pPr>
            <a:r>
              <a:rPr lang="fr-FR" sz="2400" b="1" dirty="0" smtClean="0">
                <a:solidFill>
                  <a:srgbClr val="0000FF"/>
                </a:solidFill>
              </a:rPr>
              <a:t>Simulation of a round Quartz bar (1/2)</a:t>
            </a:r>
            <a:endParaRPr lang="fr-FR" sz="2400" b="1" u="sng" dirty="0">
              <a:solidFill>
                <a:srgbClr val="0000FF"/>
              </a:solidFill>
            </a:endParaRPr>
          </a:p>
        </p:txBody>
      </p:sp>
      <p:pic>
        <p:nvPicPr>
          <p:cNvPr id="2" name="Image 1"/>
          <p:cNvPicPr>
            <a:picLocks noChangeAspect="1"/>
          </p:cNvPicPr>
          <p:nvPr/>
        </p:nvPicPr>
        <p:blipFill>
          <a:blip r:embed="rId2"/>
          <a:stretch>
            <a:fillRect/>
          </a:stretch>
        </p:blipFill>
        <p:spPr>
          <a:xfrm>
            <a:off x="5549" y="1412776"/>
            <a:ext cx="8956338" cy="4969647"/>
          </a:xfrm>
          <a:prstGeom prst="rect">
            <a:avLst/>
          </a:prstGeom>
        </p:spPr>
      </p:pic>
      <p:pic>
        <p:nvPicPr>
          <p:cNvPr id="7" name="Picture 4" descr="http://intranet.lal.in2p3.fr/IMG/jpg/l-coul-200.jpg"/>
          <p:cNvPicPr>
            <a:picLocks noChangeAspect="1" noChangeArrowheads="1"/>
          </p:cNvPicPr>
          <p:nvPr/>
        </p:nvPicPr>
        <p:blipFill>
          <a:blip r:embed="rId3" cstate="print"/>
          <a:srcRect/>
          <a:stretch>
            <a:fillRect/>
          </a:stretch>
        </p:blipFill>
        <p:spPr bwMode="auto">
          <a:xfrm>
            <a:off x="107504" y="103615"/>
            <a:ext cx="864096" cy="340402"/>
          </a:xfrm>
          <a:prstGeom prst="rect">
            <a:avLst/>
          </a:prstGeom>
          <a:noFill/>
        </p:spPr>
      </p:pic>
    </p:spTree>
    <p:extLst>
      <p:ext uri="{BB962C8B-B14F-4D97-AF65-F5344CB8AC3E}">
        <p14:creationId xmlns:p14="http://schemas.microsoft.com/office/powerpoint/2010/main" val="1809667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a:off x="20087" y="555566"/>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p:cNvSpPr txBox="1">
            <a:spLocks/>
          </p:cNvSpPr>
          <p:nvPr/>
        </p:nvSpPr>
        <p:spPr>
          <a:xfrm>
            <a:off x="159062" y="4690900"/>
            <a:ext cx="4278467" cy="4812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v"/>
            </a:pPr>
            <a:r>
              <a:rPr lang="en-US" sz="1600" dirty="0" smtClean="0"/>
              <a:t>No variation of the generated photons with the length of the shoulder</a:t>
            </a:r>
          </a:p>
          <a:p>
            <a:pPr algn="just">
              <a:buFont typeface="Wingdings" panose="05000000000000000000" pitchFamily="2" charset="2"/>
              <a:buChar char="v"/>
            </a:pPr>
            <a:endParaRPr lang="en-US" sz="1600" dirty="0" smtClean="0"/>
          </a:p>
          <a:p>
            <a:pPr algn="just">
              <a:buFont typeface="Wingdings" panose="05000000000000000000" pitchFamily="2" charset="2"/>
              <a:buChar char="v"/>
            </a:pPr>
            <a:r>
              <a:rPr lang="en-US" sz="1600" dirty="0" smtClean="0"/>
              <a:t>Less reflections with a shoulder over 50% of the surface</a:t>
            </a:r>
            <a:endParaRPr lang="en-US" sz="1600" dirty="0"/>
          </a:p>
        </p:txBody>
      </p:sp>
      <p:grpSp>
        <p:nvGrpSpPr>
          <p:cNvPr id="3" name="Groupe 2"/>
          <p:cNvGrpSpPr/>
          <p:nvPr/>
        </p:nvGrpSpPr>
        <p:grpSpPr>
          <a:xfrm>
            <a:off x="4757733" y="3595617"/>
            <a:ext cx="4077201" cy="2854223"/>
            <a:chOff x="315369" y="1402341"/>
            <a:chExt cx="4077201" cy="2854223"/>
          </a:xfrm>
        </p:grpSpPr>
        <p:grpSp>
          <p:nvGrpSpPr>
            <p:cNvPr id="14" name="Groupe 13"/>
            <p:cNvGrpSpPr/>
            <p:nvPr/>
          </p:nvGrpSpPr>
          <p:grpSpPr>
            <a:xfrm>
              <a:off x="315369" y="1402341"/>
              <a:ext cx="4077201" cy="2773760"/>
              <a:chOff x="595566" y="1366869"/>
              <a:chExt cx="5436268" cy="3698347"/>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66" y="1366869"/>
                <a:ext cx="5436268" cy="3698347"/>
              </a:xfrm>
              <a:prstGeom prst="rect">
                <a:avLst/>
              </a:prstGeom>
            </p:spPr>
          </p:pic>
          <p:sp>
            <p:nvSpPr>
              <p:cNvPr id="16" name="Rectangle 15"/>
              <p:cNvSpPr/>
              <p:nvPr/>
            </p:nvSpPr>
            <p:spPr>
              <a:xfrm>
                <a:off x="3161553" y="1745129"/>
                <a:ext cx="280894" cy="256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ZoneTexte 16"/>
              <p:cNvSpPr txBox="1"/>
              <p:nvPr/>
            </p:nvSpPr>
            <p:spPr>
              <a:xfrm>
                <a:off x="3089111" y="1673070"/>
                <a:ext cx="513348" cy="276999"/>
              </a:xfrm>
              <a:prstGeom prst="rect">
                <a:avLst/>
              </a:prstGeom>
              <a:noFill/>
            </p:spPr>
            <p:txBody>
              <a:bodyPr wrap="square" rtlCol="0">
                <a:spAutoFit/>
              </a:bodyPr>
              <a:lstStyle/>
              <a:p>
                <a:r>
                  <a:rPr lang="en-US" sz="750" b="1" dirty="0" smtClean="0">
                    <a:latin typeface="Arial" panose="020B0604020202020204" pitchFamily="34" charset="0"/>
                    <a:cs typeface="Arial" panose="020B0604020202020204" pitchFamily="34" charset="0"/>
                  </a:rPr>
                  <a:t>85%</a:t>
                </a:r>
                <a:endParaRPr lang="en-US" sz="750" b="1" dirty="0">
                  <a:latin typeface="Arial" panose="020B0604020202020204" pitchFamily="34" charset="0"/>
                  <a:cs typeface="Arial" panose="020B0604020202020204" pitchFamily="34" charset="0"/>
                </a:endParaRPr>
              </a:p>
            </p:txBody>
          </p:sp>
          <p:sp>
            <p:nvSpPr>
              <p:cNvPr id="18" name="ZoneTexte 17"/>
              <p:cNvSpPr txBox="1"/>
              <p:nvPr/>
            </p:nvSpPr>
            <p:spPr>
              <a:xfrm>
                <a:off x="3089111" y="1825677"/>
                <a:ext cx="513348" cy="276999"/>
              </a:xfrm>
              <a:prstGeom prst="rect">
                <a:avLst/>
              </a:prstGeom>
              <a:noFill/>
            </p:spPr>
            <p:txBody>
              <a:bodyPr wrap="square" rtlCol="0">
                <a:spAutoFit/>
              </a:bodyPr>
              <a:lstStyle/>
              <a:p>
                <a:r>
                  <a:rPr lang="en-US" sz="750" b="1" dirty="0" smtClean="0">
                    <a:latin typeface="Arial" panose="020B0604020202020204" pitchFamily="34" charset="0"/>
                    <a:cs typeface="Arial" panose="020B0604020202020204" pitchFamily="34" charset="0"/>
                  </a:rPr>
                  <a:t>80%</a:t>
                </a:r>
                <a:endParaRPr lang="en-US" sz="750" b="1" dirty="0">
                  <a:latin typeface="Arial" panose="020B0604020202020204" pitchFamily="34" charset="0"/>
                  <a:cs typeface="Arial" panose="020B0604020202020204" pitchFamily="34" charset="0"/>
                </a:endParaRPr>
              </a:p>
            </p:txBody>
          </p:sp>
        </p:grpSp>
        <p:sp>
          <p:nvSpPr>
            <p:cNvPr id="24" name="ZoneTexte 23"/>
            <p:cNvSpPr txBox="1"/>
            <p:nvPr/>
          </p:nvSpPr>
          <p:spPr>
            <a:xfrm>
              <a:off x="1602272" y="3994954"/>
              <a:ext cx="1689886" cy="261610"/>
            </a:xfrm>
            <a:prstGeom prst="rect">
              <a:avLst/>
            </a:prstGeom>
            <a:solidFill>
              <a:schemeClr val="bg1"/>
            </a:solidFill>
          </p:spPr>
          <p:txBody>
            <a:bodyPr wrap="none" rtlCol="0">
              <a:spAutoFit/>
            </a:bodyPr>
            <a:lstStyle/>
            <a:p>
              <a:r>
                <a:rPr lang="en-US" sz="1100" b="1" dirty="0" smtClean="0"/>
                <a:t>Shoulder diameter D (cm)</a:t>
              </a:r>
              <a:endParaRPr lang="en-US" sz="1100" b="1" dirty="0"/>
            </a:p>
          </p:txBody>
        </p:sp>
      </p:grpSp>
      <p:sp>
        <p:nvSpPr>
          <p:cNvPr id="26" name="Rectangle 25"/>
          <p:cNvSpPr/>
          <p:nvPr/>
        </p:nvSpPr>
        <p:spPr>
          <a:xfrm>
            <a:off x="5089937" y="3267443"/>
            <a:ext cx="3412794" cy="338554"/>
          </a:xfrm>
          <a:prstGeom prst="rect">
            <a:avLst/>
          </a:prstGeom>
        </p:spPr>
        <p:txBody>
          <a:bodyPr wrap="none">
            <a:spAutoFit/>
          </a:bodyPr>
          <a:lstStyle/>
          <a:p>
            <a:r>
              <a:rPr lang="en-US" sz="1600" dirty="0" smtClean="0"/>
              <a:t>Shoulder at </a:t>
            </a:r>
            <a:r>
              <a:rPr lang="en-US" sz="1600" dirty="0" smtClean="0">
                <a:solidFill>
                  <a:srgbClr val="009900"/>
                </a:solidFill>
              </a:rPr>
              <a:t>50%</a:t>
            </a:r>
            <a:r>
              <a:rPr lang="en-US" sz="1600" dirty="0" smtClean="0"/>
              <a:t>,</a:t>
            </a:r>
            <a:r>
              <a:rPr lang="en-US" sz="1600" dirty="0" smtClean="0">
                <a:solidFill>
                  <a:srgbClr val="009900"/>
                </a:solidFill>
              </a:rPr>
              <a:t> </a:t>
            </a:r>
            <a:r>
              <a:rPr lang="en-US" sz="1600" dirty="0" smtClean="0">
                <a:solidFill>
                  <a:srgbClr val="FF0000"/>
                </a:solidFill>
              </a:rPr>
              <a:t>80 %</a:t>
            </a:r>
            <a:r>
              <a:rPr lang="en-US" sz="1600" dirty="0" smtClean="0"/>
              <a:t>,</a:t>
            </a:r>
            <a:r>
              <a:rPr lang="en-US" sz="1600" dirty="0" smtClean="0">
                <a:solidFill>
                  <a:srgbClr val="009900"/>
                </a:solidFill>
              </a:rPr>
              <a:t> </a:t>
            </a:r>
            <a:r>
              <a:rPr lang="en-US" sz="1600" dirty="0" smtClean="0">
                <a:solidFill>
                  <a:srgbClr val="0000FF"/>
                </a:solidFill>
              </a:rPr>
              <a:t>85 % </a:t>
            </a:r>
            <a:r>
              <a:rPr lang="en-US" sz="1600" dirty="0" smtClean="0"/>
              <a:t>of the bar</a:t>
            </a:r>
            <a:endParaRPr lang="en-US" sz="1600" dirty="0"/>
          </a:p>
        </p:txBody>
      </p:sp>
      <p:sp>
        <p:nvSpPr>
          <p:cNvPr id="27" name="ZoneTexte 26"/>
          <p:cNvSpPr txBox="1">
            <a:spLocks noChangeArrowheads="1"/>
          </p:cNvSpPr>
          <p:nvPr/>
        </p:nvSpPr>
        <p:spPr bwMode="auto">
          <a:xfrm>
            <a:off x="2049114" y="180"/>
            <a:ext cx="5417238" cy="830997"/>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Simulation of a round Quartz bar (2/2)</a:t>
            </a:r>
            <a:endParaRPr lang="en-US" sz="2400" b="1" u="sng" dirty="0" smtClean="0">
              <a:solidFill>
                <a:srgbClr val="0000FF"/>
              </a:solidFill>
            </a:endParaRPr>
          </a:p>
          <a:p>
            <a:pPr marL="90488" lvl="1">
              <a:defRPr/>
            </a:pPr>
            <a:endParaRPr lang="en-US" sz="2400" u="sng" dirty="0">
              <a:solidFill>
                <a:prstClr val="black"/>
              </a:solidFill>
            </a:endParaRPr>
          </a:p>
        </p:txBody>
      </p:sp>
      <p:pic>
        <p:nvPicPr>
          <p:cNvPr id="28" name="Picture 4" descr="http://intranet.lal.in2p3.fr/IMG/jpg/l-coul-200.jpg"/>
          <p:cNvPicPr>
            <a:picLocks noChangeAspect="1" noChangeArrowheads="1"/>
          </p:cNvPicPr>
          <p:nvPr/>
        </p:nvPicPr>
        <p:blipFill>
          <a:blip r:embed="rId3" cstate="print"/>
          <a:srcRect/>
          <a:stretch>
            <a:fillRect/>
          </a:stretch>
        </p:blipFill>
        <p:spPr bwMode="auto">
          <a:xfrm>
            <a:off x="107504" y="103615"/>
            <a:ext cx="864096" cy="340402"/>
          </a:xfrm>
          <a:prstGeom prst="rect">
            <a:avLst/>
          </a:prstGeom>
          <a:noFill/>
        </p:spPr>
      </p:pic>
      <p:sp>
        <p:nvSpPr>
          <p:cNvPr id="2" name="Rectangle 1"/>
          <p:cNvSpPr/>
          <p:nvPr/>
        </p:nvSpPr>
        <p:spPr>
          <a:xfrm>
            <a:off x="92488" y="3773762"/>
            <a:ext cx="4572000" cy="523220"/>
          </a:xfrm>
          <a:prstGeom prst="rect">
            <a:avLst/>
          </a:prstGeom>
        </p:spPr>
        <p:txBody>
          <a:bodyPr>
            <a:spAutoFit/>
          </a:bodyPr>
          <a:lstStyle/>
          <a:p>
            <a:r>
              <a:rPr lang="en-US" sz="1400" dirty="0"/>
              <a:t>Strong variation of the ratio detected photons/generated photons for D between 8.5 and 10 mm</a:t>
            </a:r>
          </a:p>
        </p:txBody>
      </p:sp>
      <p:grpSp>
        <p:nvGrpSpPr>
          <p:cNvPr id="29" name="Groupe 28"/>
          <p:cNvGrpSpPr/>
          <p:nvPr/>
        </p:nvGrpSpPr>
        <p:grpSpPr>
          <a:xfrm>
            <a:off x="568952" y="1352191"/>
            <a:ext cx="3342147" cy="2243426"/>
            <a:chOff x="209119" y="1132974"/>
            <a:chExt cx="3870884" cy="2907565"/>
          </a:xfrm>
        </p:grpSpPr>
        <p:pic>
          <p:nvPicPr>
            <p:cNvPr id="30" name="Espace réservé du contenu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34" y="1132974"/>
              <a:ext cx="3811169" cy="2788916"/>
            </a:xfrm>
            <a:prstGeom prst="rect">
              <a:avLst/>
            </a:prstGeom>
          </p:spPr>
        </p:pic>
        <p:sp>
          <p:nvSpPr>
            <p:cNvPr id="31" name="ZoneTexte 30"/>
            <p:cNvSpPr txBox="1"/>
            <p:nvPr/>
          </p:nvSpPr>
          <p:spPr>
            <a:xfrm>
              <a:off x="1504944" y="3778929"/>
              <a:ext cx="1689886" cy="261610"/>
            </a:xfrm>
            <a:prstGeom prst="rect">
              <a:avLst/>
            </a:prstGeom>
            <a:solidFill>
              <a:schemeClr val="bg1"/>
            </a:solidFill>
          </p:spPr>
          <p:txBody>
            <a:bodyPr wrap="none" rtlCol="0">
              <a:spAutoFit/>
            </a:bodyPr>
            <a:lstStyle/>
            <a:p>
              <a:r>
                <a:rPr lang="en-US" sz="1100" b="1" dirty="0" smtClean="0"/>
                <a:t>Shoulder diameter D (cm)</a:t>
              </a:r>
              <a:endParaRPr lang="en-US" sz="1100" b="1" dirty="0"/>
            </a:p>
          </p:txBody>
        </p:sp>
        <p:sp>
          <p:nvSpPr>
            <p:cNvPr id="32" name="ZoneTexte 31"/>
            <p:cNvSpPr txBox="1"/>
            <p:nvPr/>
          </p:nvSpPr>
          <p:spPr>
            <a:xfrm rot="16200000">
              <a:off x="-832833" y="2586771"/>
              <a:ext cx="2345514" cy="261610"/>
            </a:xfrm>
            <a:prstGeom prst="rect">
              <a:avLst/>
            </a:prstGeom>
            <a:solidFill>
              <a:schemeClr val="bg1"/>
            </a:solidFill>
          </p:spPr>
          <p:txBody>
            <a:bodyPr wrap="none" rtlCol="0">
              <a:spAutoFit/>
            </a:bodyPr>
            <a:lstStyle/>
            <a:p>
              <a:r>
                <a:rPr lang="en-US" sz="1100" b="1" dirty="0" smtClean="0"/>
                <a:t>Detected photons/produces photons</a:t>
              </a:r>
              <a:endParaRPr lang="en-US" sz="1100" b="1" dirty="0"/>
            </a:p>
          </p:txBody>
        </p:sp>
        <p:sp>
          <p:nvSpPr>
            <p:cNvPr id="33" name="Rectangle 32"/>
            <p:cNvSpPr/>
            <p:nvPr/>
          </p:nvSpPr>
          <p:spPr>
            <a:xfrm>
              <a:off x="727274" y="1302665"/>
              <a:ext cx="211653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p:cNvSpPr/>
          <p:nvPr/>
        </p:nvSpPr>
        <p:spPr>
          <a:xfrm>
            <a:off x="159063" y="677682"/>
            <a:ext cx="4161926" cy="523220"/>
          </a:xfrm>
          <a:prstGeom prst="rect">
            <a:avLst/>
          </a:prstGeom>
        </p:spPr>
        <p:txBody>
          <a:bodyPr wrap="square">
            <a:spAutoFit/>
          </a:bodyPr>
          <a:lstStyle/>
          <a:p>
            <a:r>
              <a:rPr lang="en-US" sz="1400" dirty="0" smtClean="0"/>
              <a:t>Shoulder at 50% (diameter reduction over half the length of the bar) </a:t>
            </a:r>
            <a:endParaRPr lang="en-US" sz="1400" dirty="0"/>
          </a:p>
        </p:txBody>
      </p:sp>
      <p:pic>
        <p:nvPicPr>
          <p:cNvPr id="5" name="Image 4"/>
          <p:cNvPicPr>
            <a:picLocks noChangeAspect="1"/>
          </p:cNvPicPr>
          <p:nvPr/>
        </p:nvPicPr>
        <p:blipFill>
          <a:blip r:embed="rId5"/>
          <a:stretch>
            <a:fillRect/>
          </a:stretch>
        </p:blipFill>
        <p:spPr>
          <a:xfrm>
            <a:off x="4807333" y="629535"/>
            <a:ext cx="3563289" cy="2535315"/>
          </a:xfrm>
          <a:prstGeom prst="rect">
            <a:avLst/>
          </a:prstGeom>
        </p:spPr>
      </p:pic>
      <p:sp>
        <p:nvSpPr>
          <p:cNvPr id="35" name="ZoneTexte 34"/>
          <p:cNvSpPr txBox="1"/>
          <p:nvPr/>
        </p:nvSpPr>
        <p:spPr>
          <a:xfrm>
            <a:off x="5821158" y="6500398"/>
            <a:ext cx="3119825" cy="307777"/>
          </a:xfrm>
          <a:prstGeom prst="rect">
            <a:avLst/>
          </a:prstGeom>
          <a:noFill/>
        </p:spPr>
        <p:txBody>
          <a:bodyPr wrap="square" rtlCol="0">
            <a:spAutoFit/>
          </a:bodyPr>
          <a:lstStyle/>
          <a:p>
            <a:r>
              <a:rPr lang="en-US" sz="1400" dirty="0" smtClean="0"/>
              <a:t>* Cut : cut of the end of the bar at 47°</a:t>
            </a:r>
            <a:endParaRPr lang="en-US" sz="1400" dirty="0"/>
          </a:p>
        </p:txBody>
      </p:sp>
    </p:spTree>
    <p:extLst>
      <p:ext uri="{BB962C8B-B14F-4D97-AF65-F5344CB8AC3E}">
        <p14:creationId xmlns:p14="http://schemas.microsoft.com/office/powerpoint/2010/main" val="12914180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836712"/>
            <a:ext cx="3242505" cy="243187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2636912"/>
            <a:ext cx="3072341" cy="230425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581128"/>
            <a:ext cx="2726221" cy="2044666"/>
          </a:xfrm>
          <a:prstGeom prst="rect">
            <a:avLst/>
          </a:prstGeom>
        </p:spPr>
      </p:pic>
      <p:cxnSp>
        <p:nvCxnSpPr>
          <p:cNvPr id="5" name="Connecteur droit 4"/>
          <p:cNvCxnSpPr/>
          <p:nvPr/>
        </p:nvCxnSpPr>
        <p:spPr>
          <a:xfrm>
            <a:off x="1588" y="577025"/>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8"/>
          <p:cNvSpPr txBox="1">
            <a:spLocks noChangeArrowheads="1"/>
          </p:cNvSpPr>
          <p:nvPr/>
        </p:nvSpPr>
        <p:spPr bwMode="auto">
          <a:xfrm>
            <a:off x="2500162" y="39488"/>
            <a:ext cx="4464496"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First proto: round bar + flange</a:t>
            </a:r>
            <a:endParaRPr lang="en-US" sz="2400" u="sng" dirty="0">
              <a:solidFill>
                <a:prstClr val="black"/>
              </a:solidFill>
            </a:endParaRPr>
          </a:p>
        </p:txBody>
      </p:sp>
      <p:pic>
        <p:nvPicPr>
          <p:cNvPr id="11" name="Picture 4" descr="http://intranet.lal.in2p3.fr/IMG/jpg/l-coul-200.jpg"/>
          <p:cNvPicPr>
            <a:picLocks noChangeAspect="1" noChangeArrowheads="1"/>
          </p:cNvPicPr>
          <p:nvPr/>
        </p:nvPicPr>
        <p:blipFill>
          <a:blip r:embed="rId5" cstate="print"/>
          <a:srcRect/>
          <a:stretch>
            <a:fillRect/>
          </a:stretch>
        </p:blipFill>
        <p:spPr bwMode="auto">
          <a:xfrm>
            <a:off x="107504" y="103615"/>
            <a:ext cx="864096" cy="340402"/>
          </a:xfrm>
          <a:prstGeom prst="rect">
            <a:avLst/>
          </a:prstGeom>
          <a:noFill/>
        </p:spPr>
      </p:pic>
      <p:sp>
        <p:nvSpPr>
          <p:cNvPr id="7" name="ZoneTexte 6"/>
          <p:cNvSpPr txBox="1"/>
          <p:nvPr/>
        </p:nvSpPr>
        <p:spPr>
          <a:xfrm>
            <a:off x="3807662" y="1414694"/>
            <a:ext cx="3352713" cy="338554"/>
          </a:xfrm>
          <a:prstGeom prst="rect">
            <a:avLst/>
          </a:prstGeom>
          <a:noFill/>
        </p:spPr>
        <p:txBody>
          <a:bodyPr wrap="none" rtlCol="0">
            <a:spAutoFit/>
          </a:bodyPr>
          <a:lstStyle/>
          <a:p>
            <a:r>
              <a:rPr lang="en-US" sz="1600" dirty="0" smtClean="0"/>
              <a:t>Good surprise : no breaking of the bar</a:t>
            </a:r>
            <a:endParaRPr lang="en-US" sz="1600" dirty="0"/>
          </a:p>
        </p:txBody>
      </p:sp>
      <p:grpSp>
        <p:nvGrpSpPr>
          <p:cNvPr id="10" name="Groupe 9"/>
          <p:cNvGrpSpPr/>
          <p:nvPr/>
        </p:nvGrpSpPr>
        <p:grpSpPr>
          <a:xfrm>
            <a:off x="181254" y="5231148"/>
            <a:ext cx="6977992" cy="1427468"/>
            <a:chOff x="181254" y="5231148"/>
            <a:chExt cx="6977992" cy="1427468"/>
          </a:xfrm>
        </p:grpSpPr>
        <p:cxnSp>
          <p:nvCxnSpPr>
            <p:cNvPr id="9" name="Connecteur droit avec flèche 8"/>
            <p:cNvCxnSpPr/>
            <p:nvPr/>
          </p:nvCxnSpPr>
          <p:spPr>
            <a:xfrm flipV="1">
              <a:off x="3059832" y="5603462"/>
              <a:ext cx="4099414" cy="1038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00926" y="5704509"/>
              <a:ext cx="4068614" cy="954107"/>
            </a:xfrm>
            <a:prstGeom prst="rect">
              <a:avLst/>
            </a:prstGeom>
            <a:noFill/>
          </p:spPr>
          <p:txBody>
            <a:bodyPr wrap="none" rtlCol="0">
              <a:spAutoFit/>
            </a:bodyPr>
            <a:lstStyle/>
            <a:p>
              <a:r>
                <a:rPr lang="en-US" sz="1400" dirty="0" smtClean="0"/>
                <a:t>Metallic pipe (7 mm length x 0.5 mm width)</a:t>
              </a:r>
            </a:p>
            <a:p>
              <a:pPr marL="285750" indent="-285750">
                <a:buFont typeface="Wingdings" panose="05000000000000000000" pitchFamily="2" charset="2"/>
                <a:buChar char="à"/>
              </a:pPr>
              <a:r>
                <a:rPr lang="en-US" sz="1400" dirty="0" smtClean="0">
                  <a:sym typeface="Wingdings" panose="05000000000000000000" pitchFamily="2" charset="2"/>
                </a:rPr>
                <a:t>w</a:t>
              </a:r>
              <a:r>
                <a:rPr lang="en-US" sz="1400" dirty="0" smtClean="0"/>
                <a:t>hat consequence for the Cherenkov light yield ?</a:t>
              </a:r>
            </a:p>
            <a:p>
              <a:endParaRPr lang="en-US" sz="1400" dirty="0" smtClean="0"/>
            </a:p>
            <a:p>
              <a:r>
                <a:rPr lang="en-US" sz="1400" dirty="0"/>
                <a:t>	</a:t>
              </a:r>
              <a:r>
                <a:rPr lang="en-US" sz="1400" dirty="0" smtClean="0"/>
                <a:t>To be measured </a:t>
              </a:r>
              <a:endParaRPr lang="en-US" sz="1400" dirty="0"/>
            </a:p>
          </p:txBody>
        </p:sp>
        <p:sp>
          <p:nvSpPr>
            <p:cNvPr id="14" name="Flèche droite 13"/>
            <p:cNvSpPr/>
            <p:nvPr/>
          </p:nvSpPr>
          <p:spPr>
            <a:xfrm>
              <a:off x="1115616" y="6453336"/>
              <a:ext cx="288032"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181254" y="5231148"/>
              <a:ext cx="3445367" cy="338554"/>
            </a:xfrm>
            <a:prstGeom prst="rect">
              <a:avLst/>
            </a:prstGeom>
            <a:noFill/>
          </p:spPr>
          <p:txBody>
            <a:bodyPr wrap="none" rtlCol="0">
              <a:spAutoFit/>
            </a:bodyPr>
            <a:lstStyle/>
            <a:p>
              <a:r>
                <a:rPr lang="en-US" sz="1600" dirty="0" smtClean="0"/>
                <a:t>Bad surprise: possible photon absorber</a:t>
              </a:r>
              <a:endParaRPr lang="en-US" sz="1600" dirty="0"/>
            </a:p>
          </p:txBody>
        </p:sp>
      </p:grpSp>
    </p:spTree>
    <p:extLst>
      <p:ext uri="{BB962C8B-B14F-4D97-AF65-F5344CB8AC3E}">
        <p14:creationId xmlns:p14="http://schemas.microsoft.com/office/powerpoint/2010/main" val="124501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1588" y="577025"/>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8"/>
          <p:cNvSpPr txBox="1">
            <a:spLocks noChangeArrowheads="1"/>
          </p:cNvSpPr>
          <p:nvPr/>
        </p:nvSpPr>
        <p:spPr bwMode="auto">
          <a:xfrm>
            <a:off x="1703294" y="39488"/>
            <a:ext cx="5261364" cy="461665"/>
          </a:xfrm>
          <a:prstGeom prst="rect">
            <a:avLst/>
          </a:prstGeom>
          <a:noFill/>
          <a:ln w="9525">
            <a:noFill/>
            <a:miter lim="800000"/>
            <a:headEnd/>
            <a:tailEnd/>
          </a:ln>
        </p:spPr>
        <p:txBody>
          <a:bodyPr wrap="square">
            <a:spAutoFit/>
          </a:bodyPr>
          <a:lstStyle/>
          <a:p>
            <a:pPr marL="90488" lvl="1">
              <a:defRPr/>
            </a:pPr>
            <a:r>
              <a:rPr lang="en-US" sz="2400" b="1" dirty="0" smtClean="0">
                <a:solidFill>
                  <a:srgbClr val="0000FF"/>
                </a:solidFill>
              </a:rPr>
              <a:t>Next step : brazing of rectangular bar</a:t>
            </a:r>
            <a:endParaRPr lang="en-US" sz="2400" u="sng" dirty="0">
              <a:solidFill>
                <a:prstClr val="black"/>
              </a:solidFill>
            </a:endParaRPr>
          </a:p>
        </p:txBody>
      </p:sp>
      <p:pic>
        <p:nvPicPr>
          <p:cNvPr id="11"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sp>
        <p:nvSpPr>
          <p:cNvPr id="7" name="ZoneTexte 6"/>
          <p:cNvSpPr txBox="1"/>
          <p:nvPr/>
        </p:nvSpPr>
        <p:spPr>
          <a:xfrm>
            <a:off x="161121" y="821779"/>
            <a:ext cx="8158259" cy="830997"/>
          </a:xfrm>
          <a:prstGeom prst="rect">
            <a:avLst/>
          </a:prstGeom>
          <a:noFill/>
        </p:spPr>
        <p:txBody>
          <a:bodyPr wrap="none" rtlCol="0">
            <a:spAutoFit/>
          </a:bodyPr>
          <a:lstStyle/>
          <a:p>
            <a:r>
              <a:rPr lang="en-US" sz="1600" dirty="0" smtClean="0"/>
              <a:t>Rectangular bars </a:t>
            </a:r>
            <a:r>
              <a:rPr lang="en-US" sz="1600" dirty="0" smtClean="0">
                <a:sym typeface="Wingdings" panose="05000000000000000000" pitchFamily="2" charset="2"/>
              </a:rPr>
              <a:t></a:t>
            </a:r>
          </a:p>
          <a:p>
            <a:pPr marL="715963" indent="-179388">
              <a:buFont typeface="Wingdings" panose="05000000000000000000" pitchFamily="2" charset="2"/>
              <a:buChar char="ü"/>
            </a:pPr>
            <a:r>
              <a:rPr lang="en-US" sz="1600" dirty="0" smtClean="0">
                <a:sym typeface="Wingdings" panose="05000000000000000000" pitchFamily="2" charset="2"/>
              </a:rPr>
              <a:t>measurement of the polishing quality</a:t>
            </a:r>
          </a:p>
          <a:p>
            <a:pPr marL="715963" indent="-179388">
              <a:buFont typeface="Wingdings" panose="05000000000000000000" pitchFamily="2" charset="2"/>
              <a:buChar char="ü"/>
            </a:pPr>
            <a:r>
              <a:rPr lang="en-US" sz="1600" dirty="0" smtClean="0">
                <a:sym typeface="Wingdings" panose="05000000000000000000" pitchFamily="2" charset="2"/>
              </a:rPr>
              <a:t>characterization of the light yield (comparison of the bars before and after the brazing)</a:t>
            </a:r>
            <a:r>
              <a:rPr lang="en-US" sz="1600" dirty="0" smtClean="0"/>
              <a:t> </a:t>
            </a:r>
            <a:endParaRPr lang="en-US" sz="1600" dirty="0"/>
          </a:p>
        </p:txBody>
      </p:sp>
      <p:pic>
        <p:nvPicPr>
          <p:cNvPr id="12" name="Image 11"/>
          <p:cNvPicPr>
            <a:picLocks noChangeAspect="1"/>
          </p:cNvPicPr>
          <p:nvPr/>
        </p:nvPicPr>
        <p:blipFill>
          <a:blip r:embed="rId3"/>
          <a:stretch>
            <a:fillRect/>
          </a:stretch>
        </p:blipFill>
        <p:spPr>
          <a:xfrm>
            <a:off x="673376" y="2731088"/>
            <a:ext cx="7646004" cy="3491621"/>
          </a:xfrm>
          <a:prstGeom prst="rect">
            <a:avLst/>
          </a:prstGeom>
        </p:spPr>
      </p:pic>
      <p:sp>
        <p:nvSpPr>
          <p:cNvPr id="16" name="ZoneTexte 8"/>
          <p:cNvSpPr txBox="1">
            <a:spLocks noChangeArrowheads="1"/>
          </p:cNvSpPr>
          <p:nvPr/>
        </p:nvSpPr>
        <p:spPr bwMode="auto">
          <a:xfrm>
            <a:off x="107504" y="2086108"/>
            <a:ext cx="7431814" cy="338554"/>
          </a:xfrm>
          <a:prstGeom prst="rect">
            <a:avLst/>
          </a:prstGeom>
          <a:noFill/>
          <a:ln w="9525">
            <a:noFill/>
            <a:miter lim="800000"/>
            <a:headEnd/>
            <a:tailEnd/>
          </a:ln>
        </p:spPr>
        <p:txBody>
          <a:bodyPr wrap="square">
            <a:spAutoFit/>
          </a:bodyPr>
          <a:lstStyle/>
          <a:p>
            <a:pPr marL="90488" lvl="1">
              <a:defRPr/>
            </a:pPr>
            <a:r>
              <a:rPr lang="en-US" sz="1600" dirty="0" smtClean="0"/>
              <a:t>Characterization of the bars with a </a:t>
            </a:r>
            <a:r>
              <a:rPr lang="en-US" sz="1600" dirty="0" smtClean="0">
                <a:sym typeface="Symbol" panose="05050102010706020507" pitchFamily="18" charset="2"/>
              </a:rPr>
              <a:t> source </a:t>
            </a:r>
            <a:r>
              <a:rPr lang="en-US" sz="1600" dirty="0" smtClean="0">
                <a:sym typeface="Wingdings" panose="05000000000000000000" pitchFamily="2" charset="2"/>
              </a:rPr>
              <a:t> on-going measurements @ CERN </a:t>
            </a:r>
            <a:endParaRPr lang="en-US" sz="1600" u="sng" dirty="0"/>
          </a:p>
        </p:txBody>
      </p:sp>
      <p:sp>
        <p:nvSpPr>
          <p:cNvPr id="3" name="Rectangle 2"/>
          <p:cNvSpPr/>
          <p:nvPr/>
        </p:nvSpPr>
        <p:spPr>
          <a:xfrm>
            <a:off x="3541059" y="2730275"/>
            <a:ext cx="4778321" cy="3231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4"/>
          <a:stretch>
            <a:fillRect/>
          </a:stretch>
        </p:blipFill>
        <p:spPr>
          <a:xfrm>
            <a:off x="4079574" y="2661989"/>
            <a:ext cx="2885084" cy="3846778"/>
          </a:xfrm>
          <a:prstGeom prst="rect">
            <a:avLst/>
          </a:prstGeom>
        </p:spPr>
      </p:pic>
    </p:spTree>
    <p:extLst>
      <p:ext uri="{BB962C8B-B14F-4D97-AF65-F5344CB8AC3E}">
        <p14:creationId xmlns:p14="http://schemas.microsoft.com/office/powerpoint/2010/main" val="1944296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1588" y="577025"/>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11"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sp>
        <p:nvSpPr>
          <p:cNvPr id="3" name="Rectangle 2"/>
          <p:cNvSpPr/>
          <p:nvPr/>
        </p:nvSpPr>
        <p:spPr>
          <a:xfrm>
            <a:off x="2540862" y="70536"/>
            <a:ext cx="3090141" cy="461665"/>
          </a:xfrm>
          <a:prstGeom prst="rect">
            <a:avLst/>
          </a:prstGeom>
        </p:spPr>
        <p:txBody>
          <a:bodyPr wrap="none">
            <a:spAutoFit/>
          </a:bodyPr>
          <a:lstStyle/>
          <a:p>
            <a:r>
              <a:rPr lang="en-US" sz="2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For </a:t>
            </a:r>
            <a:r>
              <a:rPr lang="en-US" sz="24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a </a:t>
            </a:r>
            <a:r>
              <a:rPr lang="en-US" sz="2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Super </a:t>
            </a:r>
            <a:r>
              <a:rPr lang="en-US" sz="2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a:t>
            </a:r>
            <a:r>
              <a:rPr lang="en-US" sz="2400"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factory</a:t>
            </a:r>
            <a:endParaRPr lang="fr-FR" sz="2400" b="1" dirty="0">
              <a:solidFill>
                <a:srgbClr val="0000FF"/>
              </a:solidFill>
            </a:endParaRPr>
          </a:p>
        </p:txBody>
      </p:sp>
      <p:sp>
        <p:nvSpPr>
          <p:cNvPr id="13" name="Rectangle 12"/>
          <p:cNvSpPr/>
          <p:nvPr/>
        </p:nvSpPr>
        <p:spPr>
          <a:xfrm>
            <a:off x="46421" y="681859"/>
            <a:ext cx="8946849" cy="584775"/>
          </a:xfrm>
          <a:prstGeom prst="rect">
            <a:avLst/>
          </a:prstGeom>
        </p:spPr>
        <p:txBody>
          <a:bodyPr wrap="square">
            <a:spAutoFit/>
          </a:bodyPr>
          <a:lstStyle/>
          <a:p>
            <a:r>
              <a:rPr lang="en-US" sz="1600" dirty="0" smtClean="0"/>
              <a:t>We propose to </a:t>
            </a:r>
            <a:r>
              <a:rPr lang="en-US" sz="1600" dirty="0" smtClean="0">
                <a:sym typeface="Wingdings" panose="05000000000000000000" pitchFamily="2" charset="2"/>
              </a:rPr>
              <a:t>participate to the development of a </a:t>
            </a:r>
            <a:r>
              <a:rPr lang="en-US" sz="1600" dirty="0" smtClean="0"/>
              <a:t>Forward </a:t>
            </a:r>
            <a:r>
              <a:rPr lang="en-US" sz="1600" dirty="0"/>
              <a:t>Time-Of-Flight </a:t>
            </a:r>
            <a:r>
              <a:rPr lang="en-US" sz="1600" dirty="0" smtClean="0"/>
              <a:t>(FTOF) </a:t>
            </a:r>
            <a:r>
              <a:rPr lang="en-US" sz="1600" dirty="0" smtClean="0">
                <a:sym typeface="Wingdings" panose="05000000000000000000" pitchFamily="2" charset="2"/>
              </a:rPr>
              <a:t>detector for HIEPA </a:t>
            </a:r>
            <a:r>
              <a:rPr lang="en-US" sz="1600" dirty="0" err="1" smtClean="0">
                <a:sym typeface="Wingdings" panose="05000000000000000000" pitchFamily="2" charset="2"/>
              </a:rPr>
              <a:t>endcap</a:t>
            </a:r>
            <a:r>
              <a:rPr lang="en-US" sz="1600" dirty="0" smtClean="0">
                <a:sym typeface="Wingdings" panose="05000000000000000000" pitchFamily="2" charset="2"/>
              </a:rPr>
              <a:t> PID</a:t>
            </a:r>
            <a:endParaRPr lang="fr-FR" sz="1600" dirty="0"/>
          </a:p>
        </p:txBody>
      </p:sp>
      <p:sp>
        <p:nvSpPr>
          <p:cNvPr id="14" name="Rectangle 13"/>
          <p:cNvSpPr/>
          <p:nvPr/>
        </p:nvSpPr>
        <p:spPr>
          <a:xfrm>
            <a:off x="486147" y="1371467"/>
            <a:ext cx="8173291" cy="3785652"/>
          </a:xfrm>
          <a:prstGeom prst="rect">
            <a:avLst/>
          </a:prstGeom>
        </p:spPr>
        <p:txBody>
          <a:bodyPr wrap="square">
            <a:spAutoFit/>
          </a:bodyPr>
          <a:lstStyle/>
          <a:p>
            <a:pPr algn="just"/>
            <a:r>
              <a:rPr lang="en-US" sz="1600" b="1" u="sng" dirty="0" smtClean="0">
                <a:solidFill>
                  <a:srgbClr val="9900FF"/>
                </a:solidFill>
              </a:rPr>
              <a:t>FTOF goals: </a:t>
            </a:r>
          </a:p>
          <a:p>
            <a:pPr marL="285750" indent="-285750" algn="just">
              <a:buFont typeface="Wingdings" panose="05000000000000000000" pitchFamily="2" charset="2"/>
              <a:buChar char="ü"/>
            </a:pPr>
            <a:r>
              <a:rPr lang="en-US" sz="1600" dirty="0" smtClean="0"/>
              <a:t>charged </a:t>
            </a:r>
            <a:r>
              <a:rPr lang="en-US" sz="1600" dirty="0"/>
              <a:t>particle identification </a:t>
            </a:r>
            <a:r>
              <a:rPr lang="en-US" sz="1600" dirty="0" smtClean="0"/>
              <a:t>(</a:t>
            </a:r>
            <a:r>
              <a:rPr lang="en-US" sz="1600" dirty="0" smtClean="0">
                <a:sym typeface="Symbol" panose="05050102010706020507" pitchFamily="18" charset="2"/>
              </a:rPr>
              <a:t>/K separation) </a:t>
            </a:r>
            <a:r>
              <a:rPr lang="en-US" sz="1600" dirty="0" smtClean="0"/>
              <a:t>for </a:t>
            </a:r>
            <a:r>
              <a:rPr lang="en-US" sz="1600" dirty="0"/>
              <a:t>particle momenta up to 2 </a:t>
            </a:r>
            <a:r>
              <a:rPr lang="en-US" sz="1600" dirty="0" err="1" smtClean="0"/>
              <a:t>GeV</a:t>
            </a:r>
            <a:r>
              <a:rPr lang="en-US" sz="1600" dirty="0" smtClean="0"/>
              <a:t>/c </a:t>
            </a:r>
          </a:p>
          <a:p>
            <a:pPr marL="285750" indent="-285750" algn="just">
              <a:buFont typeface="Wingdings" panose="05000000000000000000" pitchFamily="2" charset="2"/>
              <a:buChar char="ü"/>
            </a:pPr>
            <a:r>
              <a:rPr lang="en-US" sz="1600" dirty="0" smtClean="0"/>
              <a:t>time-stamp </a:t>
            </a:r>
            <a:r>
              <a:rPr lang="en-US" sz="1600" dirty="0"/>
              <a:t>for a given bunch-crossing event for all </a:t>
            </a:r>
            <a:r>
              <a:rPr lang="en-US" sz="1600" dirty="0" smtClean="0"/>
              <a:t>detector signals</a:t>
            </a:r>
          </a:p>
          <a:p>
            <a:pPr marL="285750" indent="-285750" algn="just">
              <a:buFont typeface="Wingdings" panose="05000000000000000000" pitchFamily="2" charset="2"/>
              <a:buChar char="ü"/>
            </a:pPr>
            <a:endParaRPr lang="en-US" sz="1600" dirty="0"/>
          </a:p>
          <a:p>
            <a:pPr algn="just"/>
            <a:r>
              <a:rPr lang="en-US" sz="1600" b="1" u="sng" dirty="0" smtClean="0">
                <a:solidFill>
                  <a:srgbClr val="9900FF"/>
                </a:solidFill>
              </a:rPr>
              <a:t>Constraints:</a:t>
            </a:r>
          </a:p>
          <a:p>
            <a:pPr marL="285750" indent="-285750" algn="just">
              <a:buFont typeface="Wingdings" panose="05000000000000000000" pitchFamily="2" charset="2"/>
              <a:buChar char="§"/>
            </a:pPr>
            <a:r>
              <a:rPr lang="en-US" sz="1600" dirty="0"/>
              <a:t>the space allocated for the PID system between the main drift chamber and </a:t>
            </a:r>
            <a:r>
              <a:rPr lang="en-US" sz="1600" dirty="0" smtClean="0"/>
              <a:t>the calorimeter </a:t>
            </a:r>
            <a:r>
              <a:rPr lang="en-US" sz="1600" dirty="0"/>
              <a:t>in the </a:t>
            </a:r>
            <a:r>
              <a:rPr lang="en-US" sz="1600" dirty="0" err="1"/>
              <a:t>endcaps</a:t>
            </a:r>
            <a:r>
              <a:rPr lang="en-US" sz="1600" dirty="0"/>
              <a:t> is limited to 20 </a:t>
            </a:r>
            <a:r>
              <a:rPr lang="en-US" sz="1600" dirty="0" smtClean="0"/>
              <a:t>cm</a:t>
            </a:r>
          </a:p>
          <a:p>
            <a:pPr marL="285750" indent="-285750" algn="just">
              <a:buFont typeface="Wingdings" panose="05000000000000000000" pitchFamily="2" charset="2"/>
              <a:buChar char="§"/>
            </a:pPr>
            <a:r>
              <a:rPr lang="en-US" sz="1600" dirty="0"/>
              <a:t>in order to limit </a:t>
            </a:r>
            <a:r>
              <a:rPr lang="en-US" sz="1600" dirty="0" err="1"/>
              <a:t>preshower</a:t>
            </a:r>
            <a:r>
              <a:rPr lang="en-US" sz="1600" dirty="0"/>
              <a:t> effects </a:t>
            </a:r>
            <a:r>
              <a:rPr lang="en-US" sz="1600" dirty="0" smtClean="0">
                <a:sym typeface="Wingdings" panose="05000000000000000000" pitchFamily="2" charset="2"/>
              </a:rPr>
              <a:t>  </a:t>
            </a:r>
            <a:r>
              <a:rPr lang="en-US" sz="1600" dirty="0" smtClean="0"/>
              <a:t>amount </a:t>
            </a:r>
            <a:r>
              <a:rPr lang="en-US" sz="1600" dirty="0"/>
              <a:t>of material in front of the electromagnetic calorimeter </a:t>
            </a:r>
            <a:r>
              <a:rPr lang="en-US" sz="1600" dirty="0" smtClean="0"/>
              <a:t>(&lt; 0.5 X</a:t>
            </a:r>
            <a:r>
              <a:rPr lang="en-US" sz="1600" baseline="-25000" dirty="0" smtClean="0"/>
              <a:t>0</a:t>
            </a:r>
            <a:r>
              <a:rPr lang="en-US" sz="1600" dirty="0" smtClean="0"/>
              <a:t>)</a:t>
            </a:r>
          </a:p>
          <a:p>
            <a:pPr marL="285750" indent="-285750" algn="just">
              <a:buFont typeface="Wingdings" panose="05000000000000000000" pitchFamily="2" charset="2"/>
              <a:buChar char="§"/>
            </a:pPr>
            <a:endParaRPr lang="en-US" sz="1600" b="1" u="sng" dirty="0">
              <a:solidFill>
                <a:srgbClr val="9900FF"/>
              </a:solidFill>
            </a:endParaRPr>
          </a:p>
          <a:p>
            <a:pPr algn="just"/>
            <a:r>
              <a:rPr lang="en-US" sz="1600" b="1" u="sng" dirty="0" smtClean="0">
                <a:solidFill>
                  <a:srgbClr val="9900FF"/>
                </a:solidFill>
              </a:rPr>
              <a:t>Challenge:</a:t>
            </a:r>
          </a:p>
          <a:p>
            <a:pPr algn="just"/>
            <a:r>
              <a:rPr lang="en-US" sz="1600" dirty="0" smtClean="0"/>
              <a:t>the </a:t>
            </a:r>
            <a:r>
              <a:rPr lang="en-US" sz="1600" dirty="0"/>
              <a:t>available flight length is only between 1.3 and 1.6 meters long while the </a:t>
            </a:r>
            <a:r>
              <a:rPr lang="en-US" sz="1600" dirty="0">
                <a:sym typeface="Symbol" panose="05050102010706020507" pitchFamily="18" charset="2"/>
              </a:rPr>
              <a:t></a:t>
            </a:r>
            <a:r>
              <a:rPr lang="en-US" sz="1600" dirty="0" smtClean="0"/>
              <a:t>/K/p </a:t>
            </a:r>
            <a:r>
              <a:rPr lang="en-US" sz="1600" dirty="0"/>
              <a:t>separation should be efficient up to 2 </a:t>
            </a:r>
            <a:r>
              <a:rPr lang="en-US" sz="1600" dirty="0" err="1" smtClean="0"/>
              <a:t>GeV</a:t>
            </a:r>
            <a:r>
              <a:rPr lang="en-US" sz="1600" dirty="0" smtClean="0"/>
              <a:t>/c </a:t>
            </a:r>
            <a:r>
              <a:rPr lang="en-US" sz="1600" dirty="0" smtClean="0">
                <a:sym typeface="Wingdings" panose="05000000000000000000" pitchFamily="2" charset="2"/>
              </a:rPr>
              <a:t> </a:t>
            </a:r>
            <a:r>
              <a:rPr lang="en-US" sz="1600" dirty="0" smtClean="0"/>
              <a:t>to </a:t>
            </a:r>
            <a:r>
              <a:rPr lang="en-US" sz="1600" dirty="0"/>
              <a:t>fulfill this requirement, the timing measurement must be accurate to better than 30 </a:t>
            </a:r>
            <a:r>
              <a:rPr lang="en-US" sz="1600" dirty="0" err="1" smtClean="0"/>
              <a:t>ps</a:t>
            </a:r>
            <a:endParaRPr lang="en-US" sz="1600" dirty="0"/>
          </a:p>
          <a:p>
            <a:pPr algn="just"/>
            <a:endParaRPr lang="fr-FR" sz="1600" dirty="0"/>
          </a:p>
        </p:txBody>
      </p:sp>
      <p:sp>
        <p:nvSpPr>
          <p:cNvPr id="15" name="Rectangle 14"/>
          <p:cNvSpPr/>
          <p:nvPr/>
        </p:nvSpPr>
        <p:spPr>
          <a:xfrm>
            <a:off x="301110" y="5261952"/>
            <a:ext cx="8543364" cy="1569660"/>
          </a:xfrm>
          <a:prstGeom prst="rect">
            <a:avLst/>
          </a:prstGeom>
        </p:spPr>
        <p:txBody>
          <a:bodyPr wrap="square">
            <a:spAutoFit/>
          </a:bodyPr>
          <a:lstStyle/>
          <a:p>
            <a:pPr marL="285750" indent="-285750" algn="just">
              <a:buFont typeface="Wingdings" panose="05000000000000000000" pitchFamily="2" charset="2"/>
              <a:buChar char="à"/>
            </a:pPr>
            <a:r>
              <a:rPr lang="en-US" sz="1600" dirty="0" smtClean="0">
                <a:sym typeface="Wingdings" panose="05000000000000000000" pitchFamily="2" charset="2"/>
              </a:rPr>
              <a:t>Design and development of a </a:t>
            </a:r>
            <a:r>
              <a:rPr lang="en-US" sz="1600" dirty="0" smtClean="0">
                <a:solidFill>
                  <a:srgbClr val="0000FF"/>
                </a:solidFill>
              </a:rPr>
              <a:t>FTOF </a:t>
            </a:r>
            <a:r>
              <a:rPr lang="en-US" sz="1600" dirty="0">
                <a:solidFill>
                  <a:srgbClr val="0000FF"/>
                </a:solidFill>
              </a:rPr>
              <a:t>sector </a:t>
            </a:r>
            <a:r>
              <a:rPr lang="en-US" sz="1600" dirty="0"/>
              <a:t>for charge and timing measurements accurate at the level better than 30 </a:t>
            </a:r>
            <a:r>
              <a:rPr lang="en-US" sz="1600" dirty="0" err="1"/>
              <a:t>ps</a:t>
            </a:r>
            <a:r>
              <a:rPr lang="en-US" sz="1600" dirty="0"/>
              <a:t> composed of a Fused Silica radiator connected to </a:t>
            </a:r>
            <a:r>
              <a:rPr lang="en-US" sz="1600" dirty="0" smtClean="0"/>
              <a:t>MCP-PMT or </a:t>
            </a:r>
            <a:r>
              <a:rPr lang="en-US" sz="1600" dirty="0" err="1" smtClean="0"/>
              <a:t>SiPMs</a:t>
            </a:r>
            <a:r>
              <a:rPr lang="en-US" sz="1600" dirty="0" smtClean="0"/>
              <a:t> readout </a:t>
            </a:r>
            <a:r>
              <a:rPr lang="en-US" sz="1600" dirty="0"/>
              <a:t>by a dedicated front-end electronics. </a:t>
            </a:r>
            <a:endParaRPr lang="en-US" sz="1600" dirty="0" smtClean="0"/>
          </a:p>
          <a:p>
            <a:pPr algn="just"/>
            <a:endParaRPr lang="en-US" sz="1600" dirty="0" smtClean="0"/>
          </a:p>
          <a:p>
            <a:pPr marL="285750" indent="-285750" algn="just">
              <a:buFont typeface="Wingdings" panose="05000000000000000000" pitchFamily="2" charset="2"/>
              <a:buChar char="à"/>
            </a:pPr>
            <a:r>
              <a:rPr lang="en-US" sz="1600" dirty="0" smtClean="0"/>
              <a:t>Collaboration </a:t>
            </a:r>
            <a:r>
              <a:rPr lang="en-US" sz="1600" dirty="0">
                <a:solidFill>
                  <a:srgbClr val="0000FF"/>
                </a:solidFill>
              </a:rPr>
              <a:t>LAL, USTC, </a:t>
            </a:r>
            <a:r>
              <a:rPr lang="en-US" sz="1600" dirty="0" smtClean="0">
                <a:solidFill>
                  <a:srgbClr val="0000FF"/>
                </a:solidFill>
              </a:rPr>
              <a:t>TSNUK </a:t>
            </a:r>
            <a:r>
              <a:rPr lang="en-US" sz="1600" dirty="0" smtClean="0"/>
              <a:t>(Ukraine)</a:t>
            </a:r>
            <a:endParaRPr lang="en-US" sz="1600" dirty="0"/>
          </a:p>
          <a:p>
            <a:pPr marL="285750" indent="-285750" algn="just">
              <a:buFont typeface="Wingdings" panose="05000000000000000000" pitchFamily="2" charset="2"/>
              <a:buChar char="à"/>
            </a:pPr>
            <a:endParaRPr lang="fr-FR" sz="1600" dirty="0">
              <a:solidFill>
                <a:srgbClr val="0000FF"/>
              </a:solidFill>
            </a:endParaRPr>
          </a:p>
        </p:txBody>
      </p:sp>
    </p:spTree>
    <p:extLst>
      <p:ext uri="{BB962C8B-B14F-4D97-AF65-F5344CB8AC3E}">
        <p14:creationId xmlns:p14="http://schemas.microsoft.com/office/powerpoint/2010/main" val="3803524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667625" y="1"/>
            <a:ext cx="880883" cy="548680"/>
          </a:xfrm>
          <a:prstGeom prst="rect">
            <a:avLst/>
          </a:prstGeom>
          <a:noFill/>
          <a:ln w="9525">
            <a:noFill/>
            <a:miter lim="800000"/>
            <a:headEnd/>
            <a:tailEnd/>
          </a:ln>
        </p:spPr>
      </p:pic>
      <p:cxnSp>
        <p:nvCxnSpPr>
          <p:cNvPr id="5" name="Connecteur droit 4"/>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2913333" y="-6082"/>
            <a:ext cx="2881302" cy="492443"/>
          </a:xfrm>
          <a:prstGeom prst="rect">
            <a:avLst/>
          </a:prstGeom>
          <a:noFill/>
        </p:spPr>
        <p:txBody>
          <a:bodyPr wrap="none">
            <a:spAutoFit/>
          </a:bodyPr>
          <a:lstStyle/>
          <a:p>
            <a:pPr>
              <a:defRPr/>
            </a:pPr>
            <a:r>
              <a:rPr lang="en-US" sz="2600" b="1" dirty="0">
                <a:solidFill>
                  <a:srgbClr val="0000FF"/>
                </a:solidFill>
                <a:latin typeface="+mn-lt"/>
              </a:rPr>
              <a:t>The CpFM for UA9 </a:t>
            </a:r>
          </a:p>
        </p:txBody>
      </p:sp>
      <p:sp>
        <p:nvSpPr>
          <p:cNvPr id="7" name="Rectangle 6"/>
          <p:cNvSpPr/>
          <p:nvPr/>
        </p:nvSpPr>
        <p:spPr>
          <a:xfrm>
            <a:off x="74703" y="675046"/>
            <a:ext cx="4873815" cy="307777"/>
          </a:xfrm>
          <a:prstGeom prst="rect">
            <a:avLst/>
          </a:prstGeom>
          <a:solidFill>
            <a:srgbClr val="CC99FF">
              <a:alpha val="18824"/>
            </a:srgbClr>
          </a:solidFill>
        </p:spPr>
        <p:txBody>
          <a:bodyPr wrap="square">
            <a:spAutoFit/>
          </a:bodyPr>
          <a:lstStyle/>
          <a:p>
            <a:pPr>
              <a:defRPr/>
            </a:pPr>
            <a:r>
              <a:rPr lang="en-US" sz="1400" dirty="0">
                <a:solidFill>
                  <a:srgbClr val="000000"/>
                </a:solidFill>
                <a:latin typeface="+mn-lt"/>
              </a:rPr>
              <a:t>in collaboration with </a:t>
            </a:r>
            <a:r>
              <a:rPr lang="en-US" altLang="fr-FR" sz="1400" dirty="0">
                <a:latin typeface="+mn-lt"/>
              </a:rPr>
              <a:t>CERN, </a:t>
            </a:r>
            <a:r>
              <a:rPr lang="en-US" altLang="fr-FR" sz="1400" dirty="0" smtClean="0">
                <a:latin typeface="+mn-lt"/>
              </a:rPr>
              <a:t>Imperial College, INFN</a:t>
            </a:r>
            <a:r>
              <a:rPr lang="en-US" altLang="fr-FR" sz="1400" dirty="0">
                <a:latin typeface="+mn-lt"/>
              </a:rPr>
              <a:t>, PNPI </a:t>
            </a:r>
            <a:endParaRPr lang="en-US" sz="1400" dirty="0">
              <a:latin typeface="+mn-lt"/>
            </a:endParaRPr>
          </a:p>
        </p:txBody>
      </p:sp>
      <p:sp>
        <p:nvSpPr>
          <p:cNvPr id="9" name="Rectangle 8"/>
          <p:cNvSpPr/>
          <p:nvPr/>
        </p:nvSpPr>
        <p:spPr>
          <a:xfrm>
            <a:off x="777699" y="1042313"/>
            <a:ext cx="8964612" cy="339725"/>
          </a:xfrm>
          <a:prstGeom prst="rect">
            <a:avLst/>
          </a:prstGeom>
        </p:spPr>
        <p:txBody>
          <a:bodyPr>
            <a:spAutoFit/>
          </a:bodyPr>
          <a:lstStyle/>
          <a:p>
            <a:pPr>
              <a:defRPr/>
            </a:pPr>
            <a:r>
              <a:rPr lang="en-US" sz="1600" b="1" dirty="0">
                <a:solidFill>
                  <a:srgbClr val="0000FF"/>
                </a:solidFill>
                <a:latin typeface="+mn-lt"/>
              </a:rPr>
              <a:t>UA9 mission: Investigate bent crystals as primary collimators in </a:t>
            </a:r>
            <a:r>
              <a:rPr lang="en-US" sz="1600" b="1" dirty="0" err="1">
                <a:solidFill>
                  <a:srgbClr val="0000FF"/>
                </a:solidFill>
                <a:latin typeface="+mn-lt"/>
              </a:rPr>
              <a:t>hadron</a:t>
            </a:r>
            <a:r>
              <a:rPr lang="en-US" sz="1600" b="1" dirty="0">
                <a:solidFill>
                  <a:srgbClr val="0000FF"/>
                </a:solidFill>
                <a:latin typeface="+mn-lt"/>
              </a:rPr>
              <a:t> colliders</a:t>
            </a:r>
            <a:endParaRPr lang="fr-FR" sz="1600" b="1" dirty="0">
              <a:solidFill>
                <a:srgbClr val="0000FF"/>
              </a:solidFill>
              <a:latin typeface="+mn-lt"/>
            </a:endParaRPr>
          </a:p>
        </p:txBody>
      </p:sp>
      <p:pic>
        <p:nvPicPr>
          <p:cNvPr id="17" name="Picture 4" descr="http://intranet.lal.in2p3.fr/IMG/jpg/l-coul-200.jpg"/>
          <p:cNvPicPr>
            <a:picLocks noChangeAspect="1" noChangeArrowheads="1"/>
          </p:cNvPicPr>
          <p:nvPr/>
        </p:nvPicPr>
        <p:blipFill>
          <a:blip r:embed="rId3" cstate="print"/>
          <a:srcRect/>
          <a:stretch>
            <a:fillRect/>
          </a:stretch>
        </p:blipFill>
        <p:spPr bwMode="auto">
          <a:xfrm>
            <a:off x="47471" y="81600"/>
            <a:ext cx="864096" cy="340402"/>
          </a:xfrm>
          <a:prstGeom prst="rect">
            <a:avLst/>
          </a:prstGeom>
          <a:noFill/>
        </p:spPr>
      </p:pic>
      <p:sp>
        <p:nvSpPr>
          <p:cNvPr id="27" name="Rectangle 26"/>
          <p:cNvSpPr/>
          <p:nvPr/>
        </p:nvSpPr>
        <p:spPr>
          <a:xfrm>
            <a:off x="459909" y="2750256"/>
            <a:ext cx="8773810" cy="1077218"/>
          </a:xfrm>
          <a:prstGeom prst="rect">
            <a:avLst/>
          </a:prstGeom>
        </p:spPr>
        <p:txBody>
          <a:bodyPr wrap="square">
            <a:spAutoFit/>
          </a:bodyPr>
          <a:lstStyle/>
          <a:p>
            <a:r>
              <a:rPr lang="en-GB" sz="1400" dirty="0"/>
              <a:t>The halo particles are removed by a cascade of amorphous targets</a:t>
            </a:r>
            <a:r>
              <a:rPr lang="en-GB" sz="1400" dirty="0" smtClean="0"/>
              <a:t>:</a:t>
            </a:r>
          </a:p>
          <a:p>
            <a:endParaRPr lang="en-GB" sz="800" dirty="0"/>
          </a:p>
          <a:p>
            <a:r>
              <a:rPr lang="en-GB" sz="1400" dirty="0"/>
              <a:t>1. Primary and secondary collimators intercept the diffusive primary halo.</a:t>
            </a:r>
          </a:p>
          <a:p>
            <a:r>
              <a:rPr lang="en-GB" sz="1400" dirty="0"/>
              <a:t>2. Particles are </a:t>
            </a:r>
            <a:r>
              <a:rPr lang="en-GB" sz="1400" dirty="0" smtClean="0"/>
              <a:t>repeatedly deflected by </a:t>
            </a:r>
            <a:r>
              <a:rPr lang="en-GB" sz="1400" dirty="0"/>
              <a:t>Multiple Coulomb Scattering also </a:t>
            </a:r>
            <a:r>
              <a:rPr lang="en-GB" sz="1400" dirty="0" smtClean="0"/>
              <a:t>producing </a:t>
            </a:r>
            <a:r>
              <a:rPr lang="en-GB" sz="1400" dirty="0" err="1" smtClean="0"/>
              <a:t>hadronic</a:t>
            </a:r>
            <a:r>
              <a:rPr lang="en-GB" sz="1400" dirty="0" smtClean="0"/>
              <a:t> </a:t>
            </a:r>
            <a:r>
              <a:rPr lang="en-GB" sz="1400" dirty="0"/>
              <a:t>showers </a:t>
            </a:r>
            <a:endParaRPr lang="en-GB" sz="1400" dirty="0" smtClean="0"/>
          </a:p>
          <a:p>
            <a:r>
              <a:rPr lang="en-GB" sz="1400" dirty="0" smtClean="0"/>
              <a:t>3</a:t>
            </a:r>
            <a:r>
              <a:rPr lang="en-GB" sz="1400" dirty="0"/>
              <a:t>. Particles are finally stopped in the </a:t>
            </a:r>
            <a:r>
              <a:rPr lang="en-GB" sz="1400" dirty="0" smtClean="0"/>
              <a:t>absorber</a:t>
            </a:r>
            <a:endParaRPr lang="en-GB" sz="1400" dirty="0"/>
          </a:p>
        </p:txBody>
      </p:sp>
      <p:sp>
        <p:nvSpPr>
          <p:cNvPr id="28" name="Title 1"/>
          <p:cNvSpPr txBox="1">
            <a:spLocks/>
          </p:cNvSpPr>
          <p:nvPr/>
        </p:nvSpPr>
        <p:spPr>
          <a:xfrm>
            <a:off x="34925" y="1279447"/>
            <a:ext cx="3456384" cy="705332"/>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CC00CC"/>
                </a:solidFill>
                <a:effectLst/>
                <a:uLnTx/>
                <a:uFillTx/>
                <a:latin typeface="+mn-lt"/>
              </a:rPr>
              <a:t>Beam collimation</a:t>
            </a:r>
            <a:endParaRPr kumimoji="0" lang="en-US" sz="2000" b="1" i="0" u="none" strike="noStrike" kern="1200" cap="none" spc="0" normalizeH="0" baseline="0" noProof="0" dirty="0">
              <a:ln>
                <a:noFill/>
              </a:ln>
              <a:solidFill>
                <a:srgbClr val="CC00CC"/>
              </a:solidFill>
              <a:effectLst/>
              <a:uLnTx/>
              <a:uFillTx/>
              <a:latin typeface="+mn-lt"/>
            </a:endParaRPr>
          </a:p>
        </p:txBody>
      </p:sp>
      <p:sp>
        <p:nvSpPr>
          <p:cNvPr id="39" name="Rectangle 38"/>
          <p:cNvSpPr/>
          <p:nvPr/>
        </p:nvSpPr>
        <p:spPr>
          <a:xfrm>
            <a:off x="199513" y="1879321"/>
            <a:ext cx="9034206" cy="738664"/>
          </a:xfrm>
          <a:prstGeom prst="rect">
            <a:avLst/>
          </a:prstGeom>
        </p:spPr>
        <p:txBody>
          <a:bodyPr wrap="square">
            <a:spAutoFit/>
          </a:bodyPr>
          <a:lstStyle/>
          <a:p>
            <a:r>
              <a:rPr lang="en-GB" sz="1400" dirty="0" smtClean="0">
                <a:solidFill>
                  <a:srgbClr val="0000CC"/>
                </a:solidFill>
              </a:rPr>
              <a:t>The collimator job </a:t>
            </a:r>
            <a:r>
              <a:rPr lang="en-GB" sz="1400" dirty="0">
                <a:solidFill>
                  <a:srgbClr val="0000CC"/>
                </a:solidFill>
              </a:rPr>
              <a:t>is to </a:t>
            </a:r>
            <a:r>
              <a:rPr lang="en-GB" sz="1400" b="1" dirty="0">
                <a:solidFill>
                  <a:srgbClr val="0000CC"/>
                </a:solidFill>
              </a:rPr>
              <a:t>control and safely dispose of the halo particles </a:t>
            </a:r>
            <a:r>
              <a:rPr lang="en-GB" sz="1400" dirty="0">
                <a:solidFill>
                  <a:srgbClr val="0000CC"/>
                </a:solidFill>
              </a:rPr>
              <a:t>that are produced by unavoidable beam losses from the circulating beam </a:t>
            </a:r>
            <a:r>
              <a:rPr lang="en-GB" sz="1400" dirty="0" smtClean="0">
                <a:solidFill>
                  <a:srgbClr val="0000CC"/>
                </a:solidFill>
              </a:rPr>
              <a:t>core (caused </a:t>
            </a:r>
            <a:r>
              <a:rPr lang="en-GB" sz="1400" dirty="0">
                <a:solidFill>
                  <a:srgbClr val="0000CC"/>
                </a:solidFill>
              </a:rPr>
              <a:t>by collisions at the interaction points, the interaction of the beam particles with residual gas, intra-beam scattering, </a:t>
            </a:r>
            <a:r>
              <a:rPr lang="en-GB" sz="1400" dirty="0" smtClean="0">
                <a:solidFill>
                  <a:srgbClr val="0000CC"/>
                </a:solidFill>
              </a:rPr>
              <a:t>…)</a:t>
            </a:r>
            <a:endParaRPr lang="en-GB" sz="1400" dirty="0">
              <a:solidFill>
                <a:srgbClr val="0000CC"/>
              </a:solidFill>
            </a:endParaRPr>
          </a:p>
        </p:txBody>
      </p:sp>
      <p:grpSp>
        <p:nvGrpSpPr>
          <p:cNvPr id="40" name="Groupe 39"/>
          <p:cNvGrpSpPr/>
          <p:nvPr/>
        </p:nvGrpSpPr>
        <p:grpSpPr>
          <a:xfrm>
            <a:off x="2913333" y="3888846"/>
            <a:ext cx="6025874" cy="1715707"/>
            <a:chOff x="1110677" y="2499756"/>
            <a:chExt cx="7592086" cy="2330014"/>
          </a:xfrm>
        </p:grpSpPr>
        <p:sp>
          <p:nvSpPr>
            <p:cNvPr id="41" name="Rectangle 40"/>
            <p:cNvSpPr/>
            <p:nvPr/>
          </p:nvSpPr>
          <p:spPr>
            <a:xfrm rot="16200000">
              <a:off x="7295697" y="3325164"/>
              <a:ext cx="2232473" cy="581658"/>
            </a:xfrm>
            <a:prstGeom prst="rect">
              <a:avLst/>
            </a:prstGeom>
          </p:spPr>
          <p:txBody>
            <a:bodyPr wrap="square">
              <a:spAutoFit/>
            </a:bodyPr>
            <a:lstStyle/>
            <a:p>
              <a:r>
                <a:rPr lang="it-IT" sz="1200" i="1" dirty="0"/>
                <a:t>Daniele Mirarchi, </a:t>
              </a:r>
              <a:endParaRPr lang="it-IT" sz="1200" i="1" dirty="0" smtClean="0"/>
            </a:p>
            <a:p>
              <a:r>
                <a:rPr lang="it-IT" sz="1200" i="1" dirty="0" smtClean="0"/>
                <a:t>A&amp;T </a:t>
              </a:r>
              <a:r>
                <a:rPr lang="it-IT" sz="1200" i="1" dirty="0"/>
                <a:t>Seminar, CERN</a:t>
              </a:r>
            </a:p>
          </p:txBody>
        </p:sp>
        <p:pic>
          <p:nvPicPr>
            <p:cNvPr id="42" name="Image 41"/>
            <p:cNvPicPr>
              <a:picLocks noChangeAspect="1"/>
            </p:cNvPicPr>
            <p:nvPr/>
          </p:nvPicPr>
          <p:blipFill>
            <a:blip r:embed="rId4"/>
            <a:stretch>
              <a:fillRect/>
            </a:stretch>
          </p:blipFill>
          <p:spPr>
            <a:xfrm>
              <a:off x="1110677" y="2669021"/>
              <a:ext cx="7010428" cy="2160749"/>
            </a:xfrm>
            <a:prstGeom prst="rect">
              <a:avLst/>
            </a:prstGeom>
          </p:spPr>
        </p:pic>
      </p:grpSp>
      <p:sp>
        <p:nvSpPr>
          <p:cNvPr id="43" name="TextBox 7"/>
          <p:cNvSpPr txBox="1"/>
          <p:nvPr/>
        </p:nvSpPr>
        <p:spPr>
          <a:xfrm>
            <a:off x="0" y="5594103"/>
            <a:ext cx="3326936" cy="338554"/>
          </a:xfrm>
          <a:prstGeom prst="rect">
            <a:avLst/>
          </a:prstGeom>
          <a:noFill/>
        </p:spPr>
        <p:txBody>
          <a:bodyPr wrap="none" rtlCol="0">
            <a:spAutoFit/>
          </a:bodyPr>
          <a:lstStyle/>
          <a:p>
            <a:r>
              <a:rPr lang="en-GB" sz="1600" b="1" i="1" dirty="0" smtClean="0">
                <a:solidFill>
                  <a:srgbClr val="FF0000"/>
                </a:solidFill>
              </a:rPr>
              <a:t>Main roles of the collimation system:</a:t>
            </a:r>
            <a:endParaRPr lang="en-GB" sz="1600" b="1" i="1" dirty="0">
              <a:solidFill>
                <a:srgbClr val="FF0000"/>
              </a:solidFill>
            </a:endParaRPr>
          </a:p>
        </p:txBody>
      </p:sp>
      <p:sp>
        <p:nvSpPr>
          <p:cNvPr id="44" name="Rectangle 43"/>
          <p:cNvSpPr/>
          <p:nvPr/>
        </p:nvSpPr>
        <p:spPr>
          <a:xfrm>
            <a:off x="2086274" y="5994908"/>
            <a:ext cx="5039713" cy="954107"/>
          </a:xfrm>
          <a:prstGeom prst="rect">
            <a:avLst/>
          </a:prstGeom>
        </p:spPr>
        <p:txBody>
          <a:bodyPr wrap="none">
            <a:spAutoFit/>
          </a:bodyPr>
          <a:lstStyle/>
          <a:p>
            <a:pPr marL="285750" indent="-285750">
              <a:buFont typeface="Wingdings" panose="05000000000000000000" pitchFamily="2" charset="2"/>
              <a:buChar char="ü"/>
            </a:pPr>
            <a:r>
              <a:rPr lang="en-GB" sz="1400" dirty="0"/>
              <a:t>Minimization of possible magnet </a:t>
            </a:r>
            <a:r>
              <a:rPr lang="en-GB" sz="1400" dirty="0" smtClean="0"/>
              <a:t>quench</a:t>
            </a:r>
          </a:p>
          <a:p>
            <a:pPr marL="285750" indent="-285750">
              <a:buFont typeface="Wingdings" panose="05000000000000000000" pitchFamily="2" charset="2"/>
              <a:buChar char="ü"/>
            </a:pPr>
            <a:r>
              <a:rPr lang="en-GB" sz="1400" dirty="0"/>
              <a:t>Protect the machine from fast accidental losses </a:t>
            </a:r>
          </a:p>
          <a:p>
            <a:pPr marL="285750" indent="-285750">
              <a:buFont typeface="Wingdings" panose="05000000000000000000" pitchFamily="2" charset="2"/>
              <a:buChar char="ü"/>
            </a:pPr>
            <a:r>
              <a:rPr lang="en-GB" sz="1400" dirty="0"/>
              <a:t>Avoid high radiation levels displaced all around the accelerator</a:t>
            </a:r>
          </a:p>
          <a:p>
            <a:endParaRPr lang="en-GB" sz="1400" dirty="0"/>
          </a:p>
        </p:txBody>
      </p:sp>
    </p:spTree>
    <p:extLst>
      <p:ext uri="{BB962C8B-B14F-4D97-AF65-F5344CB8AC3E}">
        <p14:creationId xmlns:p14="http://schemas.microsoft.com/office/powerpoint/2010/main" val="591806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263808" y="698214"/>
            <a:ext cx="2746842" cy="1693022"/>
          </a:xfrm>
          <a:prstGeom prst="rect">
            <a:avLst/>
          </a:prstGeom>
        </p:spPr>
      </p:pic>
      <p:sp>
        <p:nvSpPr>
          <p:cNvPr id="6" name="Espace réservé du numéro de diapositive 5"/>
          <p:cNvSpPr txBox="1">
            <a:spLocks noGrp="1"/>
          </p:cNvSpPr>
          <p:nvPr/>
        </p:nvSpPr>
        <p:spPr>
          <a:xfrm>
            <a:off x="6877050" y="6492875"/>
            <a:ext cx="2133600" cy="365125"/>
          </a:xfrm>
          <a:prstGeom prst="rect">
            <a:avLst/>
          </a:prstGeom>
          <a:noFill/>
        </p:spPr>
        <p:txBody>
          <a:bodyPr anchor="ctr"/>
          <a:lstStyle/>
          <a:p>
            <a:pPr algn="r">
              <a:defRPr/>
            </a:pPr>
            <a:fld id="{8F7DF518-1141-44A9-948F-FC42D749D079}" type="slidenum">
              <a:rPr lang="fr-FR" sz="1200">
                <a:solidFill>
                  <a:schemeClr val="tx1">
                    <a:tint val="75000"/>
                  </a:schemeClr>
                </a:solidFill>
                <a:cs typeface="+mn-cs"/>
              </a:rPr>
              <a:pPr algn="r">
                <a:defRPr/>
              </a:pPr>
              <a:t>30</a:t>
            </a:fld>
            <a:endParaRPr lang="fr-FR" sz="1200" dirty="0">
              <a:solidFill>
                <a:schemeClr val="tx1">
                  <a:tint val="75000"/>
                </a:schemeClr>
              </a:solidFill>
              <a:cs typeface="+mn-cs"/>
            </a:endParaRPr>
          </a:p>
        </p:txBody>
      </p:sp>
      <p:cxnSp>
        <p:nvCxnSpPr>
          <p:cNvPr id="8" name="Connecteur droit 7"/>
          <p:cNvCxnSpPr/>
          <p:nvPr/>
        </p:nvCxnSpPr>
        <p:spPr>
          <a:xfrm>
            <a:off x="1588" y="69215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12295" name="Picture 2"/>
          <p:cNvPicPr>
            <a:picLocks noChangeAspect="1" noChangeArrowheads="1"/>
          </p:cNvPicPr>
          <p:nvPr/>
        </p:nvPicPr>
        <p:blipFill>
          <a:blip r:embed="rId4" cstate="print"/>
          <a:srcRect/>
          <a:stretch>
            <a:fillRect/>
          </a:stretch>
        </p:blipFill>
        <p:spPr bwMode="auto">
          <a:xfrm>
            <a:off x="3998119" y="2464637"/>
            <a:ext cx="2303462" cy="2352675"/>
          </a:xfrm>
          <a:prstGeom prst="rect">
            <a:avLst/>
          </a:prstGeom>
          <a:noFill/>
          <a:ln w="9525">
            <a:noFill/>
            <a:miter lim="800000"/>
            <a:headEnd/>
            <a:tailEnd/>
          </a:ln>
        </p:spPr>
      </p:pic>
      <p:sp>
        <p:nvSpPr>
          <p:cNvPr id="12" name="Rectangle 11"/>
          <p:cNvSpPr/>
          <p:nvPr/>
        </p:nvSpPr>
        <p:spPr>
          <a:xfrm>
            <a:off x="47471" y="2952389"/>
            <a:ext cx="7668344" cy="1323439"/>
          </a:xfrm>
          <a:prstGeom prst="rect">
            <a:avLst/>
          </a:prstGeom>
        </p:spPr>
        <p:txBody>
          <a:bodyPr wrap="square">
            <a:spAutoFit/>
          </a:bodyPr>
          <a:lstStyle/>
          <a:p>
            <a:pPr>
              <a:defRPr/>
            </a:pPr>
            <a:r>
              <a:rPr lang="fr-FR" sz="1600" dirty="0" err="1">
                <a:latin typeface="+mn-lt"/>
              </a:rPr>
              <a:t>Layout</a:t>
            </a:r>
            <a:r>
              <a:rPr lang="fr-FR" sz="1600" dirty="0" smtClean="0">
                <a:latin typeface="+mn-lt"/>
              </a:rPr>
              <a:t>:</a:t>
            </a:r>
          </a:p>
          <a:p>
            <a:pPr>
              <a:defRPr/>
            </a:pPr>
            <a:endParaRPr lang="fr-FR" sz="1600" dirty="0">
              <a:latin typeface="+mn-lt"/>
            </a:endParaRPr>
          </a:p>
          <a:p>
            <a:pPr marL="85725" indent="179388">
              <a:buFont typeface="Wingdings" pitchFamily="2" charset="2"/>
              <a:buChar char="§"/>
              <a:defRPr/>
            </a:pPr>
            <a:r>
              <a:rPr lang="en-US" sz="1600" dirty="0">
                <a:latin typeface="+mn-lt"/>
              </a:rPr>
              <a:t>12 thin (15 mm thick) quartz tiles</a:t>
            </a:r>
          </a:p>
          <a:p>
            <a:pPr marL="85725" indent="179388">
              <a:buFont typeface="Wingdings" pitchFamily="2" charset="2"/>
              <a:buChar char="§"/>
              <a:defRPr/>
            </a:pPr>
            <a:r>
              <a:rPr lang="fr-FR" sz="1600" dirty="0" err="1" smtClean="0">
                <a:latin typeface="+mn-lt"/>
              </a:rPr>
              <a:t>Cherenkov</a:t>
            </a:r>
            <a:r>
              <a:rPr lang="fr-FR" sz="1600" dirty="0" smtClean="0">
                <a:latin typeface="+mn-lt"/>
              </a:rPr>
              <a:t> </a:t>
            </a:r>
            <a:r>
              <a:rPr lang="fr-FR" sz="1600" dirty="0">
                <a:latin typeface="+mn-lt"/>
              </a:rPr>
              <a:t>light d</a:t>
            </a:r>
            <a:r>
              <a:rPr lang="en-US" sz="1600" dirty="0" err="1">
                <a:latin typeface="+mn-lt"/>
              </a:rPr>
              <a:t>etected</a:t>
            </a:r>
            <a:r>
              <a:rPr lang="en-US" sz="1600" dirty="0">
                <a:latin typeface="+mn-lt"/>
              </a:rPr>
              <a:t> by fast </a:t>
            </a:r>
            <a:r>
              <a:rPr lang="en-US" sz="1600" dirty="0" smtClean="0">
                <a:latin typeface="+mn-lt"/>
              </a:rPr>
              <a:t>MCP-PMTs</a:t>
            </a:r>
            <a:endParaRPr lang="en-US" sz="1600" dirty="0">
              <a:latin typeface="+mn-lt"/>
            </a:endParaRPr>
          </a:p>
          <a:p>
            <a:pPr marL="85725" indent="179388">
              <a:buFont typeface="Wingdings" pitchFamily="2" charset="2"/>
              <a:buChar char="§"/>
              <a:defRPr/>
            </a:pPr>
            <a:r>
              <a:rPr lang="fr-FR" sz="1600" dirty="0" err="1" smtClean="0">
                <a:latin typeface="+mn-lt"/>
                <a:sym typeface="Wingdings" pitchFamily="2" charset="2"/>
              </a:rPr>
              <a:t>WaveCatcher</a:t>
            </a:r>
            <a:r>
              <a:rPr lang="fr-FR" sz="1600" dirty="0" smtClean="0">
                <a:latin typeface="+mn-lt"/>
                <a:sym typeface="Wingdings" pitchFamily="2" charset="2"/>
              </a:rPr>
              <a:t> </a:t>
            </a:r>
            <a:r>
              <a:rPr lang="fr-FR" sz="1600" dirty="0" err="1" smtClean="0">
                <a:latin typeface="+mn-lt"/>
                <a:sym typeface="Wingdings" pitchFamily="2" charset="2"/>
              </a:rPr>
              <a:t>electronics</a:t>
            </a:r>
            <a:endParaRPr lang="fr-FR" sz="1600" dirty="0">
              <a:latin typeface="+mn-lt"/>
            </a:endParaRPr>
          </a:p>
        </p:txBody>
      </p:sp>
      <p:grpSp>
        <p:nvGrpSpPr>
          <p:cNvPr id="12297" name="Groupe 24"/>
          <p:cNvGrpSpPr>
            <a:grpSpLocks/>
          </p:cNvGrpSpPr>
          <p:nvPr/>
        </p:nvGrpSpPr>
        <p:grpSpPr bwMode="auto">
          <a:xfrm>
            <a:off x="47470" y="846908"/>
            <a:ext cx="6451941" cy="1692771"/>
            <a:chOff x="141721" y="831356"/>
            <a:chExt cx="6249968" cy="1693166"/>
          </a:xfrm>
        </p:grpSpPr>
        <p:sp>
          <p:nvSpPr>
            <p:cNvPr id="13" name="Rectangle 12"/>
            <p:cNvSpPr/>
            <p:nvPr/>
          </p:nvSpPr>
          <p:spPr>
            <a:xfrm>
              <a:off x="141721" y="831356"/>
              <a:ext cx="6249968" cy="1693166"/>
            </a:xfrm>
            <a:prstGeom prst="rect">
              <a:avLst/>
            </a:prstGeom>
          </p:spPr>
          <p:txBody>
            <a:bodyPr wrap="square">
              <a:spAutoFit/>
            </a:bodyPr>
            <a:lstStyle/>
            <a:p>
              <a:pPr>
                <a:defRPr/>
              </a:pPr>
              <a:r>
                <a:rPr lang="en-US" sz="1600" b="1" dirty="0">
                  <a:latin typeface="+mn-lt"/>
                </a:rPr>
                <a:t>Forward PID requirements:  </a:t>
              </a:r>
              <a:r>
                <a:rPr lang="en-US" sz="1600" dirty="0">
                  <a:latin typeface="+mn-lt"/>
                </a:rPr>
                <a:t>Good K/</a:t>
              </a:r>
              <a:r>
                <a:rPr lang="en-US" sz="1600" dirty="0">
                  <a:latin typeface="+mn-lt"/>
                  <a:sym typeface="Symbol"/>
                </a:rPr>
                <a:t></a:t>
              </a:r>
              <a:r>
                <a:rPr lang="en-US" sz="1600" dirty="0">
                  <a:latin typeface="+mn-lt"/>
                </a:rPr>
                <a:t> separation in 0.8-3.5 </a:t>
              </a:r>
              <a:r>
                <a:rPr lang="en-US" sz="1600" dirty="0" err="1">
                  <a:latin typeface="+mn-lt"/>
                </a:rPr>
                <a:t>GeV</a:t>
              </a:r>
              <a:r>
                <a:rPr lang="en-US" sz="1600" dirty="0">
                  <a:latin typeface="+mn-lt"/>
                </a:rPr>
                <a:t>/c range</a:t>
              </a:r>
            </a:p>
            <a:p>
              <a:pPr>
                <a:defRPr/>
              </a:pPr>
              <a:r>
                <a:rPr lang="en-US" sz="1600" dirty="0">
                  <a:latin typeface="+mn-lt"/>
                </a:rPr>
                <a:t>                                                   </a:t>
              </a:r>
              <a:r>
                <a:rPr lang="en-US" sz="1600" dirty="0" smtClean="0">
                  <a:latin typeface="+mn-lt"/>
                </a:rPr>
                <a:t> Compact </a:t>
              </a:r>
              <a:r>
                <a:rPr lang="en-US" sz="1600" dirty="0">
                  <a:latin typeface="+mn-lt"/>
                </a:rPr>
                <a:t>device (thickness &lt; 10 cm</a:t>
              </a:r>
              <a:r>
                <a:rPr lang="en-US" sz="1600" dirty="0" smtClean="0">
                  <a:latin typeface="+mn-lt"/>
                </a:rPr>
                <a:t>)		                                </a:t>
              </a:r>
              <a:r>
                <a:rPr lang="fr-FR" sz="1600" dirty="0" smtClean="0"/>
                <a:t>R</a:t>
              </a:r>
              <a:r>
                <a:rPr lang="fr-FR" sz="1600" dirty="0" smtClean="0">
                  <a:latin typeface="+mn-lt"/>
                </a:rPr>
                <a:t>adiation-hard</a:t>
              </a:r>
              <a:endParaRPr lang="fr-FR" sz="1600" dirty="0">
                <a:latin typeface="+mn-lt"/>
              </a:endParaRPr>
            </a:p>
            <a:p>
              <a:pPr>
                <a:defRPr/>
              </a:pPr>
              <a:endParaRPr lang="fr-FR" sz="800" dirty="0">
                <a:latin typeface="+mn-lt"/>
              </a:endParaRPr>
            </a:p>
            <a:p>
              <a:pPr>
                <a:defRPr/>
              </a:pPr>
              <a:r>
                <a:rPr lang="en-US" sz="1600" dirty="0">
                  <a:latin typeface="+mn-lt"/>
                </a:rPr>
                <a:t>LAL solution : « Forward Time-Of-Flight »</a:t>
              </a:r>
            </a:p>
            <a:p>
              <a:pPr>
                <a:defRPr/>
              </a:pPr>
              <a:r>
                <a:rPr lang="en-US" sz="1600" dirty="0">
                  <a:latin typeface="+mn-lt"/>
                </a:rPr>
                <a:t>Flight length ~ 2 m required timing resolution of 30 </a:t>
              </a:r>
              <a:r>
                <a:rPr lang="en-US" sz="1600" dirty="0" err="1">
                  <a:latin typeface="+mn-lt"/>
                </a:rPr>
                <a:t>ps</a:t>
              </a:r>
              <a:endParaRPr lang="en-US" sz="1600" dirty="0">
                <a:latin typeface="+mn-lt"/>
              </a:endParaRPr>
            </a:p>
            <a:p>
              <a:pPr>
                <a:defRPr/>
              </a:pPr>
              <a:r>
                <a:rPr lang="en-US" sz="1600" dirty="0">
                  <a:latin typeface="+mn-lt"/>
                </a:rPr>
                <a:t>At least 10 photons / track         timing resolution per photon around 100 </a:t>
              </a:r>
              <a:r>
                <a:rPr lang="en-US" sz="1600" dirty="0" err="1">
                  <a:latin typeface="+mn-lt"/>
                </a:rPr>
                <a:t>ps</a:t>
              </a:r>
              <a:endParaRPr lang="fr-FR" sz="1600" dirty="0">
                <a:latin typeface="+mn-lt"/>
              </a:endParaRPr>
            </a:p>
          </p:txBody>
        </p:sp>
        <p:sp>
          <p:nvSpPr>
            <p:cNvPr id="14" name="Flèche droite 13"/>
            <p:cNvSpPr/>
            <p:nvPr/>
          </p:nvSpPr>
          <p:spPr>
            <a:xfrm>
              <a:off x="2432159" y="2304590"/>
              <a:ext cx="215876" cy="71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2298" name="Groupe 21"/>
          <p:cNvGrpSpPr>
            <a:grpSpLocks/>
          </p:cNvGrpSpPr>
          <p:nvPr/>
        </p:nvGrpSpPr>
        <p:grpSpPr bwMode="auto">
          <a:xfrm>
            <a:off x="3429606" y="4744655"/>
            <a:ext cx="4614863" cy="1930782"/>
            <a:chOff x="539552" y="4541663"/>
            <a:chExt cx="4615458" cy="1931517"/>
          </a:xfrm>
        </p:grpSpPr>
        <p:grpSp>
          <p:nvGrpSpPr>
            <p:cNvPr id="12305" name="Groupe 17"/>
            <p:cNvGrpSpPr>
              <a:grpSpLocks/>
            </p:cNvGrpSpPr>
            <p:nvPr/>
          </p:nvGrpSpPr>
          <p:grpSpPr bwMode="auto">
            <a:xfrm>
              <a:off x="539552" y="4942912"/>
              <a:ext cx="4615458" cy="1530268"/>
              <a:chOff x="3203848" y="4665485"/>
              <a:chExt cx="5335538" cy="1879703"/>
            </a:xfrm>
          </p:grpSpPr>
          <p:pic>
            <p:nvPicPr>
              <p:cNvPr id="12308" name="Picture 3"/>
              <p:cNvPicPr>
                <a:picLocks noChangeAspect="1" noChangeArrowheads="1"/>
              </p:cNvPicPr>
              <p:nvPr/>
            </p:nvPicPr>
            <p:blipFill>
              <a:blip r:embed="rId5" cstate="print"/>
              <a:srcRect/>
              <a:stretch>
                <a:fillRect/>
              </a:stretch>
            </p:blipFill>
            <p:spPr bwMode="auto">
              <a:xfrm>
                <a:off x="4224068" y="4665485"/>
                <a:ext cx="4315318" cy="1879703"/>
              </a:xfrm>
              <a:prstGeom prst="rect">
                <a:avLst/>
              </a:prstGeom>
              <a:noFill/>
              <a:ln w="9525">
                <a:noFill/>
                <a:miter lim="800000"/>
                <a:headEnd/>
                <a:tailEnd/>
              </a:ln>
            </p:spPr>
          </p:pic>
          <p:sp>
            <p:nvSpPr>
              <p:cNvPr id="17" name="Rectangle 16"/>
              <p:cNvSpPr/>
              <p:nvPr/>
            </p:nvSpPr>
            <p:spPr>
              <a:xfrm>
                <a:off x="3203848" y="6308952"/>
                <a:ext cx="2665016" cy="216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9" name="ZoneTexte 18"/>
            <p:cNvSpPr txBox="1"/>
            <p:nvPr/>
          </p:nvSpPr>
          <p:spPr>
            <a:xfrm>
              <a:off x="2260018" y="4541663"/>
              <a:ext cx="1727423" cy="338267"/>
            </a:xfrm>
            <a:prstGeom prst="rect">
              <a:avLst/>
            </a:prstGeom>
            <a:noFill/>
          </p:spPr>
          <p:txBody>
            <a:bodyPr wrap="none">
              <a:spAutoFit/>
            </a:bodyPr>
            <a:lstStyle/>
            <a:p>
              <a:pPr>
                <a:defRPr/>
              </a:pPr>
              <a:r>
                <a:rPr lang="fr-FR" sz="1600" dirty="0">
                  <a:latin typeface="+mn-lt"/>
                </a:rPr>
                <a:t>Geant4 Simulation</a:t>
              </a:r>
            </a:p>
          </p:txBody>
        </p:sp>
      </p:grpSp>
      <p:sp>
        <p:nvSpPr>
          <p:cNvPr id="24" name="Rectangle 2"/>
          <p:cNvSpPr txBox="1">
            <a:spLocks noChangeArrowheads="1"/>
          </p:cNvSpPr>
          <p:nvPr/>
        </p:nvSpPr>
        <p:spPr>
          <a:xfrm>
            <a:off x="1941517" y="-63455"/>
            <a:ext cx="5486213" cy="692150"/>
          </a:xfrm>
          <a:prstGeom prst="rect">
            <a:avLst/>
          </a:prstGeom>
        </p:spPr>
        <p:txBody>
          <a:bodyPr anchor="ctr">
            <a:normAutofit/>
          </a:bodyPr>
          <a:lstStyle/>
          <a:p>
            <a:pPr fontAlgn="auto">
              <a:spcAft>
                <a:spcPts val="0"/>
              </a:spcAft>
              <a:defRPr/>
            </a:pPr>
            <a:r>
              <a:rPr lang="fr-FR" altLang="fr-FR" sz="2600" b="1" dirty="0" err="1">
                <a:solidFill>
                  <a:srgbClr val="0000FF"/>
                </a:solidFill>
                <a:ea typeface="+mj-ea"/>
                <a:cs typeface="+mj-cs"/>
              </a:rPr>
              <a:t>P</a:t>
            </a:r>
            <a:r>
              <a:rPr lang="fr-FR" altLang="fr-FR" sz="2600" b="1" dirty="0" err="1" smtClean="0">
                <a:solidFill>
                  <a:srgbClr val="0000FF"/>
                </a:solidFill>
                <a:latin typeface="+mn-lt"/>
                <a:ea typeface="+mj-ea"/>
                <a:cs typeface="+mj-cs"/>
              </a:rPr>
              <a:t>roposal</a:t>
            </a:r>
            <a:r>
              <a:rPr lang="fr-FR" altLang="fr-FR" sz="2600" b="1" dirty="0" smtClean="0">
                <a:solidFill>
                  <a:srgbClr val="0000FF"/>
                </a:solidFill>
                <a:ea typeface="+mj-ea"/>
                <a:cs typeface="+mj-cs"/>
              </a:rPr>
              <a:t>: </a:t>
            </a:r>
            <a:r>
              <a:rPr lang="fr-FR" altLang="fr-FR" sz="2600" b="1" dirty="0" err="1" smtClean="0">
                <a:solidFill>
                  <a:srgbClr val="0000FF"/>
                </a:solidFill>
                <a:latin typeface="+mn-lt"/>
                <a:ea typeface="+mj-ea"/>
                <a:cs typeface="+mj-cs"/>
              </a:rPr>
              <a:t>SuperB-like</a:t>
            </a:r>
            <a:r>
              <a:rPr lang="fr-FR" altLang="fr-FR" sz="2600" b="1" dirty="0" smtClean="0">
                <a:solidFill>
                  <a:srgbClr val="0000FF"/>
                </a:solidFill>
                <a:latin typeface="+mn-lt"/>
                <a:ea typeface="+mj-ea"/>
                <a:cs typeface="+mj-cs"/>
              </a:rPr>
              <a:t> </a:t>
            </a:r>
            <a:r>
              <a:rPr lang="fr-FR" altLang="fr-FR" sz="2600" b="1" dirty="0">
                <a:solidFill>
                  <a:srgbClr val="0000FF"/>
                </a:solidFill>
                <a:latin typeface="+mn-lt"/>
                <a:ea typeface="+mj-ea"/>
                <a:cs typeface="+mj-cs"/>
              </a:rPr>
              <a:t>FTOF </a:t>
            </a:r>
            <a:r>
              <a:rPr lang="fr-FR" altLang="fr-FR" sz="2600" b="1" dirty="0" smtClean="0">
                <a:solidFill>
                  <a:srgbClr val="0000FF"/>
                </a:solidFill>
                <a:latin typeface="+mn-lt"/>
                <a:ea typeface="+mj-ea"/>
                <a:cs typeface="+mj-cs"/>
              </a:rPr>
              <a:t>Detector</a:t>
            </a:r>
            <a:endParaRPr lang="fr-FR" altLang="fr-FR" sz="2600" b="1" dirty="0">
              <a:solidFill>
                <a:srgbClr val="0000FF"/>
              </a:solidFill>
              <a:latin typeface="+mn-lt"/>
              <a:ea typeface="+mj-ea"/>
              <a:cs typeface="+mj-cs"/>
            </a:endParaRPr>
          </a:p>
        </p:txBody>
      </p:sp>
      <p:pic>
        <p:nvPicPr>
          <p:cNvPr id="20" name="Picture 4" descr="http://intranet.lal.in2p3.fr/IMG/jpg/l-coul-200.jpg"/>
          <p:cNvPicPr>
            <a:picLocks noChangeAspect="1" noChangeArrowheads="1"/>
          </p:cNvPicPr>
          <p:nvPr/>
        </p:nvPicPr>
        <p:blipFill>
          <a:blip r:embed="rId6" cstate="print"/>
          <a:srcRect/>
          <a:stretch>
            <a:fillRect/>
          </a:stretch>
        </p:blipFill>
        <p:spPr bwMode="auto">
          <a:xfrm>
            <a:off x="47471" y="81600"/>
            <a:ext cx="864096" cy="340402"/>
          </a:xfrm>
          <a:prstGeom prst="rect">
            <a:avLst/>
          </a:prstGeom>
          <a:noFill/>
        </p:spPr>
      </p:pic>
      <p:pic>
        <p:nvPicPr>
          <p:cNvPr id="2" name="Image 1"/>
          <p:cNvPicPr>
            <a:picLocks noChangeAspect="1"/>
          </p:cNvPicPr>
          <p:nvPr/>
        </p:nvPicPr>
        <p:blipFill>
          <a:blip r:embed="rId7"/>
          <a:stretch>
            <a:fillRect/>
          </a:stretch>
        </p:blipFill>
        <p:spPr>
          <a:xfrm>
            <a:off x="327120" y="4547518"/>
            <a:ext cx="2598924" cy="1423109"/>
          </a:xfrm>
          <a:prstGeom prst="rect">
            <a:avLst/>
          </a:prstGeom>
        </p:spPr>
      </p:pic>
      <p:sp>
        <p:nvSpPr>
          <p:cNvPr id="4" name="ZoneTexte 3"/>
          <p:cNvSpPr txBox="1"/>
          <p:nvPr/>
        </p:nvSpPr>
        <p:spPr>
          <a:xfrm>
            <a:off x="165754" y="5970627"/>
            <a:ext cx="3635281" cy="523220"/>
          </a:xfrm>
          <a:prstGeom prst="rect">
            <a:avLst/>
          </a:prstGeom>
          <a:noFill/>
        </p:spPr>
        <p:txBody>
          <a:bodyPr wrap="square" rtlCol="0">
            <a:spAutoFit/>
          </a:bodyPr>
          <a:lstStyle/>
          <a:p>
            <a:r>
              <a:rPr lang="fr-FR" sz="1400" dirty="0" smtClean="0"/>
              <a:t>Quartz </a:t>
            </a:r>
            <a:r>
              <a:rPr lang="fr-FR" sz="1400" dirty="0" err="1" smtClean="0"/>
              <a:t>tile</a:t>
            </a:r>
            <a:r>
              <a:rPr lang="fr-FR" sz="1400" dirty="0" smtClean="0"/>
              <a:t> </a:t>
            </a:r>
            <a:r>
              <a:rPr lang="fr-FR" sz="1400" dirty="0" err="1" smtClean="0"/>
              <a:t>readout</a:t>
            </a:r>
            <a:r>
              <a:rPr lang="fr-FR" sz="1400" dirty="0" smtClean="0"/>
              <a:t> by MCP-PMT (HAMAMATSU or BURLE)</a:t>
            </a:r>
            <a:endParaRPr lang="fr-FR" sz="1400" dirty="0"/>
          </a:p>
        </p:txBody>
      </p:sp>
      <p:pic>
        <p:nvPicPr>
          <p:cNvPr id="5" name="Image 4"/>
          <p:cNvPicPr>
            <a:picLocks noChangeAspect="1"/>
          </p:cNvPicPr>
          <p:nvPr/>
        </p:nvPicPr>
        <p:blipFill>
          <a:blip r:embed="rId8"/>
          <a:stretch>
            <a:fillRect/>
          </a:stretch>
        </p:blipFill>
        <p:spPr>
          <a:xfrm>
            <a:off x="6178246" y="5118341"/>
            <a:ext cx="2020808" cy="1557096"/>
          </a:xfrm>
          <a:prstGeom prst="rect">
            <a:avLst/>
          </a:prstGeom>
        </p:spPr>
      </p:pic>
      <p:pic>
        <p:nvPicPr>
          <p:cNvPr id="7" name="Image 6"/>
          <p:cNvPicPr>
            <a:picLocks noChangeAspect="1"/>
          </p:cNvPicPr>
          <p:nvPr/>
        </p:nvPicPr>
        <p:blipFill>
          <a:blip r:embed="rId9"/>
          <a:stretch>
            <a:fillRect/>
          </a:stretch>
        </p:blipFill>
        <p:spPr>
          <a:xfrm>
            <a:off x="6719332" y="2847008"/>
            <a:ext cx="1992966" cy="1523359"/>
          </a:xfrm>
          <a:prstGeom prst="rect">
            <a:avLst/>
          </a:prstGeom>
        </p:spPr>
      </p:pic>
      <p:sp>
        <p:nvSpPr>
          <p:cNvPr id="9" name="Rectangle 8"/>
          <p:cNvSpPr/>
          <p:nvPr/>
        </p:nvSpPr>
        <p:spPr>
          <a:xfrm>
            <a:off x="5579041" y="6610171"/>
            <a:ext cx="3347846" cy="276999"/>
          </a:xfrm>
          <a:prstGeom prst="rect">
            <a:avLst/>
          </a:prstGeom>
        </p:spPr>
        <p:txBody>
          <a:bodyPr wrap="square">
            <a:spAutoFit/>
          </a:bodyPr>
          <a:lstStyle/>
          <a:p>
            <a:r>
              <a:rPr lang="en-US" sz="1200" dirty="0"/>
              <a:t>Time of the </a:t>
            </a:r>
            <a:r>
              <a:rPr lang="en-US" sz="1200" dirty="0" err="1" smtClean="0"/>
              <a:t>p.e</a:t>
            </a:r>
            <a:r>
              <a:rPr lang="en-US" sz="1200" dirty="0" smtClean="0"/>
              <a:t> arrival </a:t>
            </a:r>
            <a:r>
              <a:rPr lang="en-US" sz="1200" dirty="0" err="1"/>
              <a:t>vs</a:t>
            </a:r>
            <a:r>
              <a:rPr lang="en-US" sz="1200" dirty="0"/>
              <a:t> channel for K</a:t>
            </a:r>
            <a:r>
              <a:rPr lang="en-US" sz="1200" dirty="0" smtClean="0"/>
              <a:t> (3.5 </a:t>
            </a:r>
            <a:r>
              <a:rPr lang="en-US" sz="1200" dirty="0" err="1" smtClean="0"/>
              <a:t>GeV</a:t>
            </a:r>
            <a:r>
              <a:rPr lang="en-US" sz="1200" dirty="0" smtClean="0"/>
              <a:t>/c)</a:t>
            </a:r>
            <a:endParaRPr lang="fr-FR" sz="1200" dirty="0"/>
          </a:p>
        </p:txBody>
      </p:sp>
    </p:spTree>
    <p:extLst>
      <p:ext uri="{BB962C8B-B14F-4D97-AF65-F5344CB8AC3E}">
        <p14:creationId xmlns:p14="http://schemas.microsoft.com/office/powerpoint/2010/main" val="3483879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34925" y="69215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13318" name="Picture 3"/>
          <p:cNvPicPr>
            <a:picLocks noChangeAspect="1" noChangeArrowheads="1"/>
          </p:cNvPicPr>
          <p:nvPr/>
        </p:nvPicPr>
        <p:blipFill>
          <a:blip r:embed="rId3" cstate="print"/>
          <a:srcRect/>
          <a:stretch>
            <a:fillRect/>
          </a:stretch>
        </p:blipFill>
        <p:spPr bwMode="auto">
          <a:xfrm>
            <a:off x="6659563" y="1125538"/>
            <a:ext cx="2160587" cy="2879725"/>
          </a:xfrm>
          <a:prstGeom prst="rect">
            <a:avLst/>
          </a:prstGeom>
          <a:noFill/>
          <a:ln w="9525">
            <a:noFill/>
            <a:miter lim="800000"/>
            <a:headEnd/>
            <a:tailEnd/>
          </a:ln>
        </p:spPr>
      </p:pic>
      <p:pic>
        <p:nvPicPr>
          <p:cNvPr id="13319" name="Picture 4"/>
          <p:cNvPicPr>
            <a:picLocks noChangeAspect="1" noChangeArrowheads="1"/>
          </p:cNvPicPr>
          <p:nvPr/>
        </p:nvPicPr>
        <p:blipFill>
          <a:blip r:embed="rId4" cstate="print"/>
          <a:srcRect/>
          <a:stretch>
            <a:fillRect/>
          </a:stretch>
        </p:blipFill>
        <p:spPr bwMode="auto">
          <a:xfrm>
            <a:off x="3678284" y="2019444"/>
            <a:ext cx="2913063" cy="1871662"/>
          </a:xfrm>
          <a:prstGeom prst="rect">
            <a:avLst/>
          </a:prstGeom>
          <a:noFill/>
          <a:ln w="9525">
            <a:noFill/>
            <a:miter lim="800000"/>
            <a:headEnd/>
            <a:tailEnd/>
          </a:ln>
        </p:spPr>
      </p:pic>
      <p:pic>
        <p:nvPicPr>
          <p:cNvPr id="13320" name="Picture 6"/>
          <p:cNvPicPr>
            <a:picLocks noChangeAspect="1" noChangeArrowheads="1"/>
          </p:cNvPicPr>
          <p:nvPr/>
        </p:nvPicPr>
        <p:blipFill>
          <a:blip r:embed="rId5" cstate="print"/>
          <a:srcRect/>
          <a:stretch>
            <a:fillRect/>
          </a:stretch>
        </p:blipFill>
        <p:spPr bwMode="auto">
          <a:xfrm>
            <a:off x="250825" y="1196975"/>
            <a:ext cx="3081338" cy="2303463"/>
          </a:xfrm>
          <a:prstGeom prst="rect">
            <a:avLst/>
          </a:prstGeom>
          <a:noFill/>
          <a:ln w="9525">
            <a:noFill/>
            <a:miter lim="800000"/>
            <a:headEnd/>
            <a:tailEnd/>
          </a:ln>
        </p:spPr>
      </p:pic>
      <p:sp>
        <p:nvSpPr>
          <p:cNvPr id="24" name="Rectangle 23"/>
          <p:cNvSpPr/>
          <p:nvPr/>
        </p:nvSpPr>
        <p:spPr>
          <a:xfrm>
            <a:off x="179388" y="765175"/>
            <a:ext cx="8713787" cy="338138"/>
          </a:xfrm>
          <a:prstGeom prst="rect">
            <a:avLst/>
          </a:prstGeom>
        </p:spPr>
        <p:txBody>
          <a:bodyPr>
            <a:spAutoFit/>
          </a:bodyPr>
          <a:lstStyle/>
          <a:p>
            <a:pPr>
              <a:defRPr/>
            </a:pPr>
            <a:r>
              <a:rPr lang="en-US" sz="1600" dirty="0" smtClean="0">
                <a:latin typeface="+mn-lt"/>
              </a:rPr>
              <a:t>Test of a prototype of one sector at SLAC in the CRT (Cosmic Ray Telescope) </a:t>
            </a:r>
            <a:endParaRPr lang="en-US" sz="1600" dirty="0">
              <a:latin typeface="+mn-lt"/>
            </a:endParaRPr>
          </a:p>
        </p:txBody>
      </p:sp>
      <p:sp>
        <p:nvSpPr>
          <p:cNvPr id="25" name="Rectangle 24"/>
          <p:cNvSpPr/>
          <p:nvPr/>
        </p:nvSpPr>
        <p:spPr>
          <a:xfrm>
            <a:off x="4912472" y="4372164"/>
            <a:ext cx="5113338" cy="1569660"/>
          </a:xfrm>
          <a:prstGeom prst="rect">
            <a:avLst/>
          </a:prstGeom>
        </p:spPr>
        <p:txBody>
          <a:bodyPr>
            <a:spAutoFit/>
          </a:bodyPr>
          <a:lstStyle/>
          <a:p>
            <a:pPr>
              <a:defRPr/>
            </a:pPr>
            <a:r>
              <a:rPr lang="en-US" sz="1600" dirty="0" smtClean="0">
                <a:latin typeface="+mn-lt"/>
              </a:rPr>
              <a:t>● Good agreement between data and simulation</a:t>
            </a:r>
          </a:p>
          <a:p>
            <a:pPr>
              <a:defRPr/>
            </a:pPr>
            <a:endParaRPr lang="en-US" sz="1600" dirty="0" smtClean="0">
              <a:latin typeface="+mn-lt"/>
            </a:endParaRPr>
          </a:p>
          <a:p>
            <a:pPr>
              <a:defRPr/>
            </a:pPr>
            <a:r>
              <a:rPr lang="en-US" sz="1600" dirty="0" smtClean="0">
                <a:latin typeface="+mn-lt"/>
              </a:rPr>
              <a:t>● 70 </a:t>
            </a:r>
            <a:r>
              <a:rPr lang="en-US" sz="1600" dirty="0" err="1" smtClean="0">
                <a:latin typeface="+mn-lt"/>
              </a:rPr>
              <a:t>ps</a:t>
            </a:r>
            <a:r>
              <a:rPr lang="en-US" sz="1600" dirty="0" smtClean="0">
                <a:latin typeface="+mn-lt"/>
              </a:rPr>
              <a:t> time resolution per </a:t>
            </a:r>
            <a:r>
              <a:rPr lang="en-US" sz="1600" dirty="0" err="1" smtClean="0">
                <a:latin typeface="+mn-lt"/>
              </a:rPr>
              <a:t>p.e.</a:t>
            </a:r>
            <a:endParaRPr lang="en-US" sz="1600" dirty="0" smtClean="0">
              <a:latin typeface="+mn-lt"/>
            </a:endParaRPr>
          </a:p>
          <a:p>
            <a:pPr>
              <a:defRPr/>
            </a:pPr>
            <a:endParaRPr lang="en-US" sz="1600" dirty="0" smtClean="0">
              <a:latin typeface="+mn-lt"/>
            </a:endParaRPr>
          </a:p>
          <a:p>
            <a:pPr>
              <a:defRPr/>
            </a:pPr>
            <a:r>
              <a:rPr lang="en-US" sz="1600" dirty="0" smtClean="0">
                <a:latin typeface="+mn-lt"/>
              </a:rPr>
              <a:t>● </a:t>
            </a:r>
            <a:r>
              <a:rPr lang="en-US" sz="1600" dirty="0" smtClean="0">
                <a:solidFill>
                  <a:srgbClr val="0000FF"/>
                </a:solidFill>
                <a:latin typeface="+mn-lt"/>
              </a:rPr>
              <a:t>Demonstration of the principle</a:t>
            </a:r>
          </a:p>
          <a:p>
            <a:pPr>
              <a:defRPr/>
            </a:pPr>
            <a:endParaRPr lang="en-US" sz="1600" dirty="0">
              <a:latin typeface="+mn-lt"/>
            </a:endParaRPr>
          </a:p>
        </p:txBody>
      </p:sp>
      <p:grpSp>
        <p:nvGrpSpPr>
          <p:cNvPr id="3" name="Groupe 2"/>
          <p:cNvGrpSpPr/>
          <p:nvPr/>
        </p:nvGrpSpPr>
        <p:grpSpPr>
          <a:xfrm>
            <a:off x="179388" y="3594100"/>
            <a:ext cx="4319587" cy="3187656"/>
            <a:chOff x="179388" y="3594100"/>
            <a:chExt cx="4319587" cy="3187656"/>
          </a:xfrm>
        </p:grpSpPr>
        <p:pic>
          <p:nvPicPr>
            <p:cNvPr id="13324" name="Image 28" descr="mapping8TTS_SL10.jpg"/>
            <p:cNvPicPr>
              <a:picLocks noChangeAspect="1"/>
            </p:cNvPicPr>
            <p:nvPr/>
          </p:nvPicPr>
          <p:blipFill>
            <a:blip r:embed="rId6" cstate="print"/>
            <a:srcRect/>
            <a:stretch>
              <a:fillRect/>
            </a:stretch>
          </p:blipFill>
          <p:spPr bwMode="auto">
            <a:xfrm>
              <a:off x="250825" y="3944894"/>
              <a:ext cx="4248150" cy="2836862"/>
            </a:xfrm>
            <a:prstGeom prst="rect">
              <a:avLst/>
            </a:prstGeom>
            <a:noFill/>
            <a:ln w="9525">
              <a:noFill/>
              <a:miter lim="800000"/>
              <a:headEnd/>
              <a:tailEnd/>
            </a:ln>
          </p:spPr>
        </p:pic>
        <p:sp>
          <p:nvSpPr>
            <p:cNvPr id="30" name="Rectangle 29"/>
            <p:cNvSpPr/>
            <p:nvPr/>
          </p:nvSpPr>
          <p:spPr>
            <a:xfrm>
              <a:off x="179388" y="3594100"/>
              <a:ext cx="3318281" cy="307777"/>
            </a:xfrm>
            <a:prstGeom prst="rect">
              <a:avLst/>
            </a:prstGeom>
          </p:spPr>
          <p:txBody>
            <a:bodyPr wrap="none">
              <a:spAutoFit/>
            </a:bodyPr>
            <a:lstStyle/>
            <a:p>
              <a:pPr>
                <a:defRPr/>
              </a:pPr>
              <a:r>
                <a:rPr lang="en-US" sz="1400" b="1" dirty="0" smtClean="0"/>
                <a:t>MCP-PMT characterization measurements</a:t>
              </a:r>
              <a:endParaRPr lang="en-US" sz="1400" b="1" dirty="0"/>
            </a:p>
          </p:txBody>
        </p:sp>
      </p:grpSp>
      <p:pic>
        <p:nvPicPr>
          <p:cNvPr id="14" name="Picture 4" descr="http://intranet.lal.in2p3.fr/IMG/jpg/l-coul-200.jpg"/>
          <p:cNvPicPr>
            <a:picLocks noChangeAspect="1" noChangeArrowheads="1"/>
          </p:cNvPicPr>
          <p:nvPr/>
        </p:nvPicPr>
        <p:blipFill>
          <a:blip r:embed="rId7" cstate="print"/>
          <a:srcRect/>
          <a:stretch>
            <a:fillRect/>
          </a:stretch>
        </p:blipFill>
        <p:spPr bwMode="auto">
          <a:xfrm>
            <a:off x="47471" y="81600"/>
            <a:ext cx="864096" cy="340402"/>
          </a:xfrm>
          <a:prstGeom prst="rect">
            <a:avLst/>
          </a:prstGeom>
          <a:noFill/>
        </p:spPr>
      </p:pic>
      <p:sp>
        <p:nvSpPr>
          <p:cNvPr id="15" name="Rectangle 2"/>
          <p:cNvSpPr txBox="1">
            <a:spLocks noChangeArrowheads="1"/>
          </p:cNvSpPr>
          <p:nvPr/>
        </p:nvSpPr>
        <p:spPr>
          <a:xfrm>
            <a:off x="1941517" y="-63455"/>
            <a:ext cx="5486213" cy="692150"/>
          </a:xfrm>
          <a:prstGeom prst="rect">
            <a:avLst/>
          </a:prstGeom>
        </p:spPr>
        <p:txBody>
          <a:bodyPr anchor="ctr">
            <a:normAutofit/>
          </a:bodyPr>
          <a:lstStyle/>
          <a:p>
            <a:pPr fontAlgn="auto">
              <a:spcAft>
                <a:spcPts val="0"/>
              </a:spcAft>
              <a:defRPr/>
            </a:pPr>
            <a:r>
              <a:rPr lang="en-US" altLang="fr-FR" sz="2600" b="1" dirty="0">
                <a:solidFill>
                  <a:srgbClr val="0000FF"/>
                </a:solidFill>
                <a:ea typeface="+mj-ea"/>
                <a:cs typeface="+mj-cs"/>
              </a:rPr>
              <a:t>P</a:t>
            </a:r>
            <a:r>
              <a:rPr lang="en-US" altLang="fr-FR" sz="2600" b="1" dirty="0" smtClean="0">
                <a:solidFill>
                  <a:srgbClr val="0000FF"/>
                </a:solidFill>
                <a:ea typeface="+mj-ea"/>
                <a:cs typeface="+mj-cs"/>
              </a:rPr>
              <a:t>roposal: </a:t>
            </a:r>
            <a:r>
              <a:rPr lang="en-US" altLang="fr-FR" sz="2600" b="1" dirty="0" err="1" smtClean="0">
                <a:solidFill>
                  <a:srgbClr val="0000FF"/>
                </a:solidFill>
                <a:ea typeface="+mj-ea"/>
                <a:cs typeface="+mj-cs"/>
              </a:rPr>
              <a:t>SuperB</a:t>
            </a:r>
            <a:r>
              <a:rPr lang="en-US" altLang="fr-FR" sz="2600" b="1" dirty="0" smtClean="0">
                <a:solidFill>
                  <a:srgbClr val="0000FF"/>
                </a:solidFill>
                <a:ea typeface="+mj-ea"/>
                <a:cs typeface="+mj-cs"/>
              </a:rPr>
              <a:t>-like FTOF Detector</a:t>
            </a:r>
            <a:endParaRPr lang="en-US" altLang="fr-FR" sz="2600" b="1" dirty="0">
              <a:solidFill>
                <a:srgbClr val="0000FF"/>
              </a:solidFill>
              <a:ea typeface="+mj-ea"/>
              <a:cs typeface="+mj-cs"/>
            </a:endParaRPr>
          </a:p>
        </p:txBody>
      </p:sp>
      <p:pic>
        <p:nvPicPr>
          <p:cNvPr id="2" name="Image 1"/>
          <p:cNvPicPr>
            <a:picLocks noChangeAspect="1"/>
          </p:cNvPicPr>
          <p:nvPr/>
        </p:nvPicPr>
        <p:blipFill>
          <a:blip r:embed="rId8"/>
          <a:stretch>
            <a:fillRect/>
          </a:stretch>
        </p:blipFill>
        <p:spPr>
          <a:xfrm>
            <a:off x="3332163" y="1208184"/>
            <a:ext cx="1943099" cy="728662"/>
          </a:xfrm>
          <a:prstGeom prst="rect">
            <a:avLst/>
          </a:prstGeom>
        </p:spPr>
      </p:pic>
    </p:spTree>
    <p:extLst>
      <p:ext uri="{BB962C8B-B14F-4D97-AF65-F5344CB8AC3E}">
        <p14:creationId xmlns:p14="http://schemas.microsoft.com/office/powerpoint/2010/main" val="3365468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29816"/>
            <a:ext cx="2664296" cy="523220"/>
          </a:xfrm>
          <a:prstGeom prst="rect">
            <a:avLst/>
          </a:prstGeom>
        </p:spPr>
        <p:txBody>
          <a:bodyPr wrap="square">
            <a:spAutoFit/>
          </a:bodyPr>
          <a:lstStyle/>
          <a:p>
            <a:r>
              <a:rPr lang="en-US" sz="2800" b="1" dirty="0" smtClean="0">
                <a:solidFill>
                  <a:srgbClr val="0000FF"/>
                </a:solidFill>
              </a:rPr>
              <a:t>Conclusions</a:t>
            </a:r>
            <a:endParaRPr lang="en-US" sz="2800" b="1" dirty="0">
              <a:solidFill>
                <a:srgbClr val="0000FF"/>
              </a:solidFill>
            </a:endParaRPr>
          </a:p>
        </p:txBody>
      </p:sp>
      <p:cxnSp>
        <p:nvCxnSpPr>
          <p:cNvPr id="4" name="Connecteur droit 3"/>
          <p:cNvCxnSpPr/>
          <p:nvPr/>
        </p:nvCxnSpPr>
        <p:spPr>
          <a:xfrm>
            <a:off x="1588" y="548680"/>
            <a:ext cx="9142412"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36568" y="3625131"/>
            <a:ext cx="7672452" cy="1723549"/>
          </a:xfrm>
          <a:prstGeom prst="rect">
            <a:avLst/>
          </a:prstGeom>
        </p:spPr>
        <p:txBody>
          <a:bodyPr wrap="square">
            <a:spAutoFit/>
          </a:bodyPr>
          <a:lstStyle/>
          <a:p>
            <a:r>
              <a:rPr lang="en-US" b="1" dirty="0" smtClean="0">
                <a:solidFill>
                  <a:srgbClr val="9900FF"/>
                </a:solidFill>
              </a:rPr>
              <a:t>Cherenkov Lab, a generic R&amp;D </a:t>
            </a:r>
            <a:r>
              <a:rPr lang="en-US" b="1" dirty="0">
                <a:solidFill>
                  <a:srgbClr val="9900FF"/>
                </a:solidFill>
              </a:rPr>
              <a:t>project </a:t>
            </a:r>
            <a:r>
              <a:rPr lang="en-US" b="1" dirty="0" smtClean="0">
                <a:solidFill>
                  <a:srgbClr val="9900FF"/>
                </a:solidFill>
              </a:rPr>
              <a:t>with</a:t>
            </a:r>
          </a:p>
          <a:p>
            <a:endParaRPr lang="en-US" sz="1600" dirty="0" smtClean="0"/>
          </a:p>
          <a:p>
            <a:pPr marL="285750" indent="-285750">
              <a:lnSpc>
                <a:spcPct val="150000"/>
              </a:lnSpc>
              <a:buFont typeface="Wingdings" panose="05000000000000000000" pitchFamily="2" charset="2"/>
              <a:buChar char="Ø"/>
            </a:pPr>
            <a:r>
              <a:rPr lang="en-US" sz="1600" dirty="0" smtClean="0"/>
              <a:t>R&amp;D on mechanical integration</a:t>
            </a:r>
          </a:p>
          <a:p>
            <a:pPr marL="285750" indent="-285750">
              <a:lnSpc>
                <a:spcPct val="150000"/>
              </a:lnSpc>
              <a:buFont typeface="Wingdings" panose="05000000000000000000" pitchFamily="2" charset="2"/>
              <a:buChar char="Ø"/>
            </a:pPr>
            <a:r>
              <a:rPr lang="en-US" sz="1600" dirty="0" smtClean="0"/>
              <a:t>R&amp;D on electronics</a:t>
            </a:r>
          </a:p>
          <a:p>
            <a:pPr marL="285750" indent="-285750">
              <a:lnSpc>
                <a:spcPct val="150000"/>
              </a:lnSpc>
              <a:buFont typeface="Wingdings" panose="05000000000000000000" pitchFamily="2" charset="2"/>
              <a:buChar char="Ø"/>
            </a:pPr>
            <a:r>
              <a:rPr lang="en-US" sz="1600" dirty="0" smtClean="0"/>
              <a:t>Quartz and </a:t>
            </a:r>
            <a:r>
              <a:rPr lang="en-US" sz="1600" dirty="0" err="1" smtClean="0"/>
              <a:t>Photodetectors</a:t>
            </a:r>
            <a:r>
              <a:rPr lang="en-US" sz="1600" dirty="0" smtClean="0"/>
              <a:t> studies</a:t>
            </a:r>
          </a:p>
        </p:txBody>
      </p:sp>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107504" y="103615"/>
            <a:ext cx="864096" cy="340402"/>
          </a:xfrm>
          <a:prstGeom prst="rect">
            <a:avLst/>
          </a:prstGeom>
          <a:noFill/>
        </p:spPr>
      </p:pic>
      <p:sp>
        <p:nvSpPr>
          <p:cNvPr id="2" name="Rectangle 1"/>
          <p:cNvSpPr/>
          <p:nvPr/>
        </p:nvSpPr>
        <p:spPr>
          <a:xfrm>
            <a:off x="288207" y="5791199"/>
            <a:ext cx="8649605" cy="646331"/>
          </a:xfrm>
          <a:prstGeom prst="rect">
            <a:avLst/>
          </a:prstGeom>
        </p:spPr>
        <p:txBody>
          <a:bodyPr wrap="square">
            <a:spAutoFit/>
          </a:bodyPr>
          <a:lstStyle/>
          <a:p>
            <a:r>
              <a:rPr lang="en-US" b="1" dirty="0" smtClean="0">
                <a:solidFill>
                  <a:srgbClr val="0000FF"/>
                </a:solidFill>
                <a:sym typeface="Wingdings" panose="05000000000000000000" pitchFamily="2" charset="2"/>
              </a:rPr>
              <a:t> Joint proposal LAL-USTC-Kiev U: </a:t>
            </a:r>
            <a:r>
              <a:rPr lang="en-US" b="1" dirty="0" smtClean="0">
                <a:solidFill>
                  <a:srgbClr val="0000FF"/>
                </a:solidFill>
              </a:rPr>
              <a:t>FTOF detector R&amp;D for the PID at Super </a:t>
            </a:r>
            <a:r>
              <a:rPr lang="en-US"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-c</a:t>
            </a:r>
            <a:r>
              <a:rPr lang="en-US" b="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factory</a:t>
            </a:r>
            <a:endParaRPr lang="en-US" b="1" dirty="0" smtClean="0">
              <a:solidFill>
                <a:srgbClr val="0000FF"/>
              </a:solidFill>
            </a:endParaRPr>
          </a:p>
          <a:p>
            <a:r>
              <a:rPr lang="en-US" b="1" dirty="0" smtClean="0">
                <a:solidFill>
                  <a:srgbClr val="0000FF"/>
                </a:solidFill>
              </a:rPr>
              <a:t> </a:t>
            </a:r>
            <a:endParaRPr lang="en-US" b="1" dirty="0">
              <a:solidFill>
                <a:srgbClr val="0000FF"/>
              </a:solidFill>
            </a:endParaRPr>
          </a:p>
        </p:txBody>
      </p:sp>
      <p:sp>
        <p:nvSpPr>
          <p:cNvPr id="7" name="ZoneTexte 6"/>
          <p:cNvSpPr txBox="1"/>
          <p:nvPr/>
        </p:nvSpPr>
        <p:spPr>
          <a:xfrm>
            <a:off x="288207" y="814560"/>
            <a:ext cx="8201369" cy="2462213"/>
          </a:xfrm>
          <a:prstGeom prst="rect">
            <a:avLst/>
          </a:prstGeom>
          <a:noFill/>
        </p:spPr>
        <p:txBody>
          <a:bodyPr wrap="square" rtlCol="0">
            <a:spAutoFit/>
          </a:bodyPr>
          <a:lstStyle/>
          <a:p>
            <a:r>
              <a:rPr lang="en-US" b="1" dirty="0" err="1" smtClean="0">
                <a:solidFill>
                  <a:srgbClr val="9900FF"/>
                </a:solidFill>
              </a:rPr>
              <a:t>Expertises</a:t>
            </a:r>
            <a:r>
              <a:rPr lang="en-US" b="1" dirty="0" smtClean="0">
                <a:solidFill>
                  <a:srgbClr val="9900FF"/>
                </a:solidFill>
              </a:rPr>
              <a:t> @ LAL: </a:t>
            </a:r>
          </a:p>
          <a:p>
            <a:endParaRPr lang="en-US" sz="1600" dirty="0" smtClean="0"/>
          </a:p>
          <a:p>
            <a:pPr marL="358775" indent="-271463">
              <a:lnSpc>
                <a:spcPct val="150000"/>
              </a:lnSpc>
              <a:buFont typeface="Wingdings" pitchFamily="2" charset="2"/>
              <a:buChar char="v"/>
            </a:pPr>
            <a:r>
              <a:rPr lang="en-US" sz="1600" dirty="0" smtClean="0"/>
              <a:t>Quartz Cherenkov detectors design (Geant4 simulation) and tests</a:t>
            </a:r>
          </a:p>
          <a:p>
            <a:pPr marL="358775" indent="-271463">
              <a:lnSpc>
                <a:spcPct val="150000"/>
              </a:lnSpc>
              <a:buFont typeface="Wingdings" pitchFamily="2" charset="2"/>
              <a:buChar char="v"/>
            </a:pPr>
            <a:r>
              <a:rPr lang="en-US" sz="1600" dirty="0" smtClean="0"/>
              <a:t>Test benches for absolute calibration (gain, efficiency, timing) of </a:t>
            </a:r>
            <a:r>
              <a:rPr lang="en-US" sz="1600" dirty="0" err="1" smtClean="0"/>
              <a:t>photodetectors</a:t>
            </a:r>
            <a:endParaRPr lang="en-US" sz="1600" dirty="0" smtClean="0"/>
          </a:p>
          <a:p>
            <a:pPr marL="358775" indent="-271463">
              <a:lnSpc>
                <a:spcPct val="150000"/>
              </a:lnSpc>
              <a:buFont typeface="Wingdings" pitchFamily="2" charset="2"/>
              <a:buChar char="v"/>
            </a:pPr>
            <a:r>
              <a:rPr lang="en-US" sz="1600" dirty="0" smtClean="0"/>
              <a:t>Readout (ASIC) development</a:t>
            </a:r>
          </a:p>
          <a:p>
            <a:pPr marL="358775" indent="-271463">
              <a:lnSpc>
                <a:spcPct val="150000"/>
              </a:lnSpc>
              <a:buFont typeface="Wingdings" pitchFamily="2" charset="2"/>
              <a:buChar char="v"/>
            </a:pPr>
            <a:r>
              <a:rPr lang="en-US" sz="1600" dirty="0" smtClean="0"/>
              <a:t>Design and fabrication in Mechanics</a:t>
            </a:r>
          </a:p>
          <a:p>
            <a:pPr marL="358775" indent="-271463">
              <a:lnSpc>
                <a:spcPct val="150000"/>
              </a:lnSpc>
              <a:buFont typeface="Wingdings" pitchFamily="2" charset="2"/>
              <a:buChar char="v"/>
            </a:pPr>
            <a:r>
              <a:rPr lang="en-US" sz="1600" dirty="0" smtClean="0"/>
              <a:t>WP management (</a:t>
            </a:r>
            <a:r>
              <a:rPr lang="en-US" sz="1600" dirty="0" err="1" smtClean="0"/>
              <a:t>SuperB</a:t>
            </a:r>
            <a:r>
              <a:rPr lang="en-US" sz="1600" dirty="0" smtClean="0"/>
              <a:t>, UA9) </a:t>
            </a:r>
          </a:p>
        </p:txBody>
      </p:sp>
    </p:spTree>
    <p:extLst>
      <p:ext uri="{BB962C8B-B14F-4D97-AF65-F5344CB8AC3E}">
        <p14:creationId xmlns:p14="http://schemas.microsoft.com/office/powerpoint/2010/main" val="2196690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11" y="3086781"/>
            <a:ext cx="2664296" cy="707886"/>
          </a:xfrm>
          <a:prstGeom prst="rect">
            <a:avLst/>
          </a:prstGeom>
        </p:spPr>
        <p:txBody>
          <a:bodyPr wrap="square">
            <a:spAutoFit/>
          </a:bodyPr>
          <a:lstStyle/>
          <a:p>
            <a:r>
              <a:rPr lang="fr-FR" sz="4000" b="1" dirty="0" smtClean="0">
                <a:solidFill>
                  <a:srgbClr val="0000FF"/>
                </a:solidFill>
              </a:rPr>
              <a:t>BACKUP</a:t>
            </a:r>
            <a:endParaRPr lang="fr-FR" sz="4000" b="1" dirty="0">
              <a:solidFill>
                <a:srgbClr val="0000FF"/>
              </a:solidFill>
            </a:endParaRPr>
          </a:p>
        </p:txBody>
      </p:sp>
      <p:cxnSp>
        <p:nvCxnSpPr>
          <p:cNvPr id="4" name="Connecteur droit 3"/>
          <p:cNvCxnSpPr/>
          <p:nvPr/>
        </p:nvCxnSpPr>
        <p:spPr>
          <a:xfrm flipV="1">
            <a:off x="0" y="548680"/>
            <a:ext cx="9144000" cy="2813085"/>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349550" y="548680"/>
            <a:ext cx="1898845" cy="748031"/>
          </a:xfrm>
          <a:prstGeom prst="rect">
            <a:avLst/>
          </a:prstGeom>
          <a:noFill/>
        </p:spPr>
      </p:pic>
    </p:spTree>
    <p:extLst>
      <p:ext uri="{BB962C8B-B14F-4D97-AF65-F5344CB8AC3E}">
        <p14:creationId xmlns:p14="http://schemas.microsoft.com/office/powerpoint/2010/main" val="3559437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fr-FR" smtClean="0"/>
              <a:pPr/>
              <a:t>34</a:t>
            </a:fld>
            <a:endParaRPr lang="fr-FR" dirty="0"/>
          </a:p>
        </p:txBody>
      </p:sp>
      <p:pic>
        <p:nvPicPr>
          <p:cNvPr id="3" name="Picture 2"/>
          <p:cNvPicPr>
            <a:picLocks noChangeAspect="1" noChangeArrowheads="1"/>
          </p:cNvPicPr>
          <p:nvPr/>
        </p:nvPicPr>
        <p:blipFill>
          <a:blip r:embed="rId3" cstate="print"/>
          <a:srcRect/>
          <a:stretch>
            <a:fillRect/>
          </a:stretch>
        </p:blipFill>
        <p:spPr bwMode="auto">
          <a:xfrm>
            <a:off x="8121105" y="0"/>
            <a:ext cx="1022895" cy="636997"/>
          </a:xfrm>
          <a:prstGeom prst="rect">
            <a:avLst/>
          </a:prstGeom>
          <a:noFill/>
          <a:ln w="9525">
            <a:noFill/>
            <a:miter lim="800000"/>
            <a:headEnd/>
            <a:tailEnd/>
          </a:ln>
        </p:spPr>
      </p:pic>
      <p:pic>
        <p:nvPicPr>
          <p:cNvPr id="4" name="Picture 4" descr="http://intranet.lal.in2p3.fr/IMG/jpg/l-coul-200.jpg"/>
          <p:cNvPicPr>
            <a:picLocks noChangeAspect="1" noChangeArrowheads="1"/>
          </p:cNvPicPr>
          <p:nvPr/>
        </p:nvPicPr>
        <p:blipFill>
          <a:blip r:embed="rId4" cstate="print"/>
          <a:srcRect/>
          <a:stretch>
            <a:fillRect/>
          </a:stretch>
        </p:blipFill>
        <p:spPr bwMode="auto">
          <a:xfrm>
            <a:off x="47471" y="81600"/>
            <a:ext cx="864096" cy="340402"/>
          </a:xfrm>
          <a:prstGeom prst="rect">
            <a:avLst/>
          </a:prstGeom>
          <a:noFill/>
        </p:spPr>
      </p:pic>
      <p:sp>
        <p:nvSpPr>
          <p:cNvPr id="6" name="Rectangle 5"/>
          <p:cNvSpPr/>
          <p:nvPr/>
        </p:nvSpPr>
        <p:spPr>
          <a:xfrm>
            <a:off x="3347864" y="81600"/>
            <a:ext cx="1422184" cy="523220"/>
          </a:xfrm>
          <a:prstGeom prst="rect">
            <a:avLst/>
          </a:prstGeom>
        </p:spPr>
        <p:txBody>
          <a:bodyPr wrap="none">
            <a:spAutoFit/>
          </a:bodyPr>
          <a:lstStyle/>
          <a:p>
            <a:r>
              <a:rPr lang="en-US" sz="2800" b="1" dirty="0" smtClean="0">
                <a:solidFill>
                  <a:srgbClr val="CC00CC"/>
                </a:solidFill>
              </a:rPr>
              <a:t>UA9 SPS</a:t>
            </a:r>
            <a:endParaRPr lang="fr-FR" sz="2800" b="1" dirty="0">
              <a:solidFill>
                <a:srgbClr val="CC00CC"/>
              </a:solidFill>
            </a:endParaRPr>
          </a:p>
        </p:txBody>
      </p:sp>
      <p:sp>
        <p:nvSpPr>
          <p:cNvPr id="7" name="Rectangle 6"/>
          <p:cNvSpPr/>
          <p:nvPr/>
        </p:nvSpPr>
        <p:spPr>
          <a:xfrm>
            <a:off x="4338054" y="3800456"/>
            <a:ext cx="4605200" cy="2308324"/>
          </a:xfrm>
          <a:prstGeom prst="rect">
            <a:avLst/>
          </a:prstGeom>
        </p:spPr>
        <p:txBody>
          <a:bodyPr wrap="square">
            <a:spAutoFit/>
          </a:bodyPr>
          <a:lstStyle/>
          <a:p>
            <a:pPr marL="285750" indent="-285750">
              <a:lnSpc>
                <a:spcPct val="150000"/>
              </a:lnSpc>
              <a:buFont typeface="Wingdings" panose="05000000000000000000" pitchFamily="2" charset="2"/>
              <a:buChar char="v"/>
            </a:pPr>
            <a:r>
              <a:rPr lang="en-GB" sz="1600" dirty="0"/>
              <a:t>Extensive tests </a:t>
            </a:r>
            <a:r>
              <a:rPr lang="en-GB" sz="1600" dirty="0" smtClean="0"/>
              <a:t>with 120-270 </a:t>
            </a:r>
            <a:r>
              <a:rPr lang="en-GB" sz="1600" dirty="0" err="1"/>
              <a:t>GeV</a:t>
            </a:r>
            <a:r>
              <a:rPr lang="en-GB" sz="1600" dirty="0"/>
              <a:t> </a:t>
            </a:r>
            <a:r>
              <a:rPr lang="en-GB" sz="1600" dirty="0" smtClean="0"/>
              <a:t>protons and </a:t>
            </a:r>
            <a:r>
              <a:rPr lang="en-GB" sz="1600" dirty="0" err="1"/>
              <a:t>Pb</a:t>
            </a:r>
            <a:r>
              <a:rPr lang="en-GB" sz="1600" dirty="0"/>
              <a:t> </a:t>
            </a:r>
            <a:r>
              <a:rPr lang="en-GB" sz="1600" dirty="0" smtClean="0"/>
              <a:t>ions since 2009</a:t>
            </a:r>
            <a:endParaRPr lang="en-GB" sz="1600" dirty="0"/>
          </a:p>
          <a:p>
            <a:pPr marL="285750" indent="-285750">
              <a:lnSpc>
                <a:spcPct val="150000"/>
              </a:lnSpc>
              <a:buFont typeface="Wingdings" panose="05000000000000000000" pitchFamily="2" charset="2"/>
              <a:buChar char="v"/>
            </a:pPr>
            <a:r>
              <a:rPr lang="en-GB" sz="1600" dirty="0" smtClean="0"/>
              <a:t>Single </a:t>
            </a:r>
            <a:r>
              <a:rPr lang="en-GB" sz="1600" dirty="0"/>
              <a:t>bunch and </a:t>
            </a:r>
            <a:r>
              <a:rPr lang="en-GB" sz="1600" dirty="0" err="1" smtClean="0"/>
              <a:t>multibunch</a:t>
            </a:r>
            <a:r>
              <a:rPr lang="en-GB" sz="1600" dirty="0" smtClean="0"/>
              <a:t> dedicated </a:t>
            </a:r>
            <a:r>
              <a:rPr lang="en-GB" sz="1600" dirty="0"/>
              <a:t>beams</a:t>
            </a:r>
          </a:p>
          <a:p>
            <a:pPr marL="285750" indent="-285750">
              <a:lnSpc>
                <a:spcPct val="150000"/>
              </a:lnSpc>
              <a:buFont typeface="Wingdings" panose="05000000000000000000" pitchFamily="2" charset="2"/>
              <a:buChar char="v"/>
            </a:pPr>
            <a:r>
              <a:rPr lang="en-GB" sz="1600" b="1" dirty="0" smtClean="0"/>
              <a:t>Fast </a:t>
            </a:r>
            <a:r>
              <a:rPr lang="en-GB" sz="1600" b="1" dirty="0"/>
              <a:t>and </a:t>
            </a:r>
            <a:r>
              <a:rPr lang="en-GB" sz="1600" b="1" dirty="0" smtClean="0"/>
              <a:t>reproducible crystal </a:t>
            </a:r>
            <a:r>
              <a:rPr lang="en-GB" sz="1600" b="1" dirty="0"/>
              <a:t>alignment</a:t>
            </a:r>
          </a:p>
          <a:p>
            <a:pPr marL="285750" indent="-285750">
              <a:lnSpc>
                <a:spcPct val="150000"/>
              </a:lnSpc>
              <a:buFont typeface="Wingdings" panose="05000000000000000000" pitchFamily="2" charset="2"/>
              <a:buChar char="v"/>
            </a:pPr>
            <a:r>
              <a:rPr lang="en-GB" sz="1600" b="1" dirty="0" smtClean="0"/>
              <a:t>Clear </a:t>
            </a:r>
            <a:r>
              <a:rPr lang="en-GB" sz="1600" b="1" dirty="0"/>
              <a:t>loss </a:t>
            </a:r>
            <a:r>
              <a:rPr lang="en-GB" sz="1600" b="1" dirty="0" smtClean="0"/>
              <a:t>reduction with </a:t>
            </a:r>
            <a:r>
              <a:rPr lang="en-GB" sz="1600" b="1" dirty="0"/>
              <a:t>respect to </a:t>
            </a:r>
            <a:r>
              <a:rPr lang="en-GB" sz="1600" b="1" dirty="0" smtClean="0"/>
              <a:t>an amorphous orientation</a:t>
            </a:r>
            <a:r>
              <a:rPr lang="en-GB" sz="1600" b="1" dirty="0"/>
              <a:t> </a:t>
            </a:r>
            <a:r>
              <a:rPr lang="en-GB" sz="1600" b="1" dirty="0" smtClean="0"/>
              <a:t>up </a:t>
            </a:r>
            <a:r>
              <a:rPr lang="en-GB" sz="1600" b="1" dirty="0"/>
              <a:t>to </a:t>
            </a:r>
            <a:r>
              <a:rPr lang="en-GB" sz="1600" b="1" dirty="0" smtClean="0"/>
              <a:t>x 20 </a:t>
            </a:r>
            <a:r>
              <a:rPr lang="en-GB" sz="1600" b="1" dirty="0"/>
              <a:t>reduction</a:t>
            </a:r>
          </a:p>
        </p:txBody>
      </p:sp>
      <p:pic>
        <p:nvPicPr>
          <p:cNvPr id="8" name="Picture 2"/>
          <p:cNvPicPr>
            <a:picLocks noChangeAspect="1" noChangeArrowheads="1"/>
          </p:cNvPicPr>
          <p:nvPr/>
        </p:nvPicPr>
        <p:blipFill>
          <a:blip r:embed="rId5" cstate="print"/>
          <a:srcRect/>
          <a:stretch>
            <a:fillRect/>
          </a:stretch>
        </p:blipFill>
        <p:spPr bwMode="auto">
          <a:xfrm>
            <a:off x="218357" y="730913"/>
            <a:ext cx="2715461" cy="1772005"/>
          </a:xfrm>
          <a:prstGeom prst="rect">
            <a:avLst/>
          </a:prstGeom>
          <a:noFill/>
          <a:ln w="9525">
            <a:noFill/>
            <a:miter lim="800000"/>
            <a:headEnd/>
            <a:tailEnd/>
          </a:ln>
        </p:spPr>
      </p:pic>
      <p:pic>
        <p:nvPicPr>
          <p:cNvPr id="18" name="Image 17"/>
          <p:cNvPicPr>
            <a:picLocks noChangeAspect="1"/>
          </p:cNvPicPr>
          <p:nvPr/>
        </p:nvPicPr>
        <p:blipFill>
          <a:blip r:embed="rId6"/>
          <a:stretch>
            <a:fillRect/>
          </a:stretch>
        </p:blipFill>
        <p:spPr>
          <a:xfrm>
            <a:off x="85373" y="3933056"/>
            <a:ext cx="2141336" cy="2016224"/>
          </a:xfrm>
          <a:prstGeom prst="rect">
            <a:avLst/>
          </a:prstGeom>
        </p:spPr>
      </p:pic>
      <p:pic>
        <p:nvPicPr>
          <p:cNvPr id="19" name="Image 18"/>
          <p:cNvPicPr>
            <a:picLocks noChangeAspect="1"/>
          </p:cNvPicPr>
          <p:nvPr/>
        </p:nvPicPr>
        <p:blipFill>
          <a:blip r:embed="rId7"/>
          <a:stretch>
            <a:fillRect/>
          </a:stretch>
        </p:blipFill>
        <p:spPr>
          <a:xfrm>
            <a:off x="2347976" y="3963521"/>
            <a:ext cx="1999776" cy="1849451"/>
          </a:xfrm>
          <a:prstGeom prst="rect">
            <a:avLst/>
          </a:prstGeom>
        </p:spPr>
      </p:pic>
      <p:grpSp>
        <p:nvGrpSpPr>
          <p:cNvPr id="21" name="Groupe 20"/>
          <p:cNvGrpSpPr/>
          <p:nvPr/>
        </p:nvGrpSpPr>
        <p:grpSpPr>
          <a:xfrm>
            <a:off x="3851920" y="502429"/>
            <a:ext cx="3960440" cy="1891881"/>
            <a:chOff x="3203848" y="660233"/>
            <a:chExt cx="5184583" cy="2218804"/>
          </a:xfrm>
        </p:grpSpPr>
        <p:pic>
          <p:nvPicPr>
            <p:cNvPr id="17" name="Image 16"/>
            <p:cNvPicPr>
              <a:picLocks noChangeAspect="1"/>
            </p:cNvPicPr>
            <p:nvPr/>
          </p:nvPicPr>
          <p:blipFill>
            <a:blip r:embed="rId8"/>
            <a:stretch>
              <a:fillRect/>
            </a:stretch>
          </p:blipFill>
          <p:spPr>
            <a:xfrm>
              <a:off x="3347871" y="698960"/>
              <a:ext cx="5040560" cy="2180077"/>
            </a:xfrm>
            <a:prstGeom prst="rect">
              <a:avLst/>
            </a:prstGeom>
          </p:spPr>
        </p:pic>
        <p:sp>
          <p:nvSpPr>
            <p:cNvPr id="20" name="Rectangle 19"/>
            <p:cNvSpPr/>
            <p:nvPr/>
          </p:nvSpPr>
          <p:spPr>
            <a:xfrm>
              <a:off x="3203848" y="660233"/>
              <a:ext cx="360040" cy="608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a:off x="85372" y="2730478"/>
            <a:ext cx="8857881" cy="584775"/>
          </a:xfrm>
          <a:prstGeom prst="rect">
            <a:avLst/>
          </a:prstGeom>
        </p:spPr>
        <p:txBody>
          <a:bodyPr wrap="square">
            <a:spAutoFit/>
          </a:bodyPr>
          <a:lstStyle/>
          <a:p>
            <a:pPr algn="just"/>
            <a:r>
              <a:rPr lang="en-GB" sz="1600" dirty="0" smtClean="0"/>
              <a:t>Particles well channelled by the crystal don’t approach </a:t>
            </a:r>
            <a:r>
              <a:rPr lang="en-GB" sz="1600" dirty="0"/>
              <a:t>the planar channel walls </a:t>
            </a:r>
            <a:r>
              <a:rPr lang="en-GB" sz="1600" dirty="0" smtClean="0"/>
              <a:t>closely </a:t>
            </a:r>
            <a:r>
              <a:rPr lang="en-GB" sz="1600" dirty="0" smtClean="0">
                <a:sym typeface="Wingdings" panose="05000000000000000000" pitchFamily="2" charset="2"/>
              </a:rPr>
              <a:t> no </a:t>
            </a:r>
            <a:r>
              <a:rPr lang="en-GB" sz="1600" dirty="0" smtClean="0"/>
              <a:t>nuclear interactions </a:t>
            </a:r>
            <a:r>
              <a:rPr lang="en-GB" sz="1600" dirty="0" smtClean="0">
                <a:sym typeface="Wingdings" panose="05000000000000000000" pitchFamily="2" charset="2"/>
              </a:rPr>
              <a:t> </a:t>
            </a:r>
            <a:r>
              <a:rPr lang="en-GB" sz="1600" dirty="0" smtClean="0"/>
              <a:t>beam </a:t>
            </a:r>
            <a:r>
              <a:rPr lang="en-GB" sz="1600" dirty="0"/>
              <a:t>losses </a:t>
            </a:r>
            <a:r>
              <a:rPr lang="en-GB" sz="1600" dirty="0" smtClean="0"/>
              <a:t>measured by the BLM instrument (Beal Loss Monitor) are </a:t>
            </a:r>
            <a:r>
              <a:rPr lang="en-GB" sz="1600" dirty="0"/>
              <a:t>strongly </a:t>
            </a:r>
            <a:r>
              <a:rPr lang="en-GB" sz="1600" dirty="0" smtClean="0"/>
              <a:t>reduced</a:t>
            </a:r>
            <a:endParaRPr lang="en-GB" sz="1600" dirty="0"/>
          </a:p>
        </p:txBody>
      </p:sp>
      <p:pic>
        <p:nvPicPr>
          <p:cNvPr id="23" name="Image 22"/>
          <p:cNvPicPr>
            <a:picLocks noChangeAspect="1"/>
          </p:cNvPicPr>
          <p:nvPr/>
        </p:nvPicPr>
        <p:blipFill>
          <a:blip r:embed="rId9"/>
          <a:stretch>
            <a:fillRect/>
          </a:stretch>
        </p:blipFill>
        <p:spPr>
          <a:xfrm>
            <a:off x="1079532" y="6073264"/>
            <a:ext cx="1045511" cy="599218"/>
          </a:xfrm>
          <a:prstGeom prst="rect">
            <a:avLst/>
          </a:prstGeom>
        </p:spPr>
      </p:pic>
      <p:sp>
        <p:nvSpPr>
          <p:cNvPr id="24" name="ZoneTexte 23"/>
          <p:cNvSpPr txBox="1"/>
          <p:nvPr/>
        </p:nvSpPr>
        <p:spPr>
          <a:xfrm>
            <a:off x="1856495" y="6225110"/>
            <a:ext cx="982961" cy="307777"/>
          </a:xfrm>
          <a:prstGeom prst="rect">
            <a:avLst/>
          </a:prstGeom>
          <a:noFill/>
        </p:spPr>
        <p:txBody>
          <a:bodyPr wrap="none" rtlCol="0">
            <a:spAutoFit/>
          </a:bodyPr>
          <a:lstStyle/>
          <a:p>
            <a:r>
              <a:rPr lang="fr-FR" sz="1400" dirty="0" err="1" smtClean="0">
                <a:solidFill>
                  <a:srgbClr val="FF0000"/>
                </a:solidFill>
              </a:rPr>
              <a:t>channeling</a:t>
            </a:r>
            <a:endParaRPr lang="en-GB" sz="1400" dirty="0">
              <a:solidFill>
                <a:srgbClr val="FF0000"/>
              </a:solidFill>
            </a:endParaRPr>
          </a:p>
        </p:txBody>
      </p:sp>
      <p:cxnSp>
        <p:nvCxnSpPr>
          <p:cNvPr id="26" name="Connecteur droit avec flèche 25"/>
          <p:cNvCxnSpPr/>
          <p:nvPr/>
        </p:nvCxnSpPr>
        <p:spPr>
          <a:xfrm flipV="1">
            <a:off x="2483768" y="5157192"/>
            <a:ext cx="900100" cy="1067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1079532" y="5337831"/>
            <a:ext cx="1412540" cy="874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1365014" y="3439343"/>
            <a:ext cx="1876732" cy="307777"/>
          </a:xfrm>
          <a:prstGeom prst="rect">
            <a:avLst/>
          </a:prstGeom>
          <a:noFill/>
        </p:spPr>
        <p:txBody>
          <a:bodyPr wrap="none" rtlCol="0">
            <a:spAutoFit/>
          </a:bodyPr>
          <a:lstStyle/>
          <a:p>
            <a:r>
              <a:rPr lang="fr-FR" sz="1400" dirty="0" err="1">
                <a:solidFill>
                  <a:srgbClr val="0000CC"/>
                </a:solidFill>
              </a:rPr>
              <a:t>a</a:t>
            </a:r>
            <a:r>
              <a:rPr lang="fr-FR" sz="1400" dirty="0" err="1" smtClean="0">
                <a:solidFill>
                  <a:srgbClr val="0000CC"/>
                </a:solidFill>
              </a:rPr>
              <a:t>morphous</a:t>
            </a:r>
            <a:r>
              <a:rPr lang="fr-FR" sz="1400" dirty="0" smtClean="0">
                <a:solidFill>
                  <a:srgbClr val="0000CC"/>
                </a:solidFill>
              </a:rPr>
              <a:t> orientation</a:t>
            </a:r>
            <a:endParaRPr lang="en-GB" sz="1400" dirty="0">
              <a:solidFill>
                <a:srgbClr val="0000CC"/>
              </a:solidFill>
            </a:endParaRPr>
          </a:p>
        </p:txBody>
      </p:sp>
      <p:cxnSp>
        <p:nvCxnSpPr>
          <p:cNvPr id="31" name="Connecteur droit avec flèche 30"/>
          <p:cNvCxnSpPr/>
          <p:nvPr/>
        </p:nvCxnSpPr>
        <p:spPr>
          <a:xfrm flipH="1">
            <a:off x="537965" y="3696589"/>
            <a:ext cx="1520043" cy="654101"/>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051720" y="3696589"/>
            <a:ext cx="882098" cy="611804"/>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6383764" y="2439283"/>
            <a:ext cx="1428596" cy="246221"/>
          </a:xfrm>
          <a:prstGeom prst="rect">
            <a:avLst/>
          </a:prstGeom>
          <a:noFill/>
        </p:spPr>
        <p:txBody>
          <a:bodyPr wrap="none" rtlCol="0">
            <a:spAutoFit/>
          </a:bodyPr>
          <a:lstStyle/>
          <a:p>
            <a:r>
              <a:rPr lang="fr-FR" sz="1000" i="1" dirty="0" smtClean="0"/>
              <a:t>W. Scandale, SPSC 2012</a:t>
            </a:r>
            <a:endParaRPr lang="en-GB" sz="1000" i="1" dirty="0"/>
          </a:p>
        </p:txBody>
      </p:sp>
    </p:spTree>
    <p:extLst>
      <p:ext uri="{BB962C8B-B14F-4D97-AF65-F5344CB8AC3E}">
        <p14:creationId xmlns:p14="http://schemas.microsoft.com/office/powerpoint/2010/main" val="3271360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fr-FR" smtClean="0"/>
              <a:pPr/>
              <a:t>35</a:t>
            </a:fld>
            <a:endParaRPr lang="fr-FR" dirty="0"/>
          </a:p>
        </p:txBody>
      </p:sp>
      <p:pic>
        <p:nvPicPr>
          <p:cNvPr id="3" name="Picture 2"/>
          <p:cNvPicPr>
            <a:picLocks noChangeAspect="1" noChangeArrowheads="1"/>
          </p:cNvPicPr>
          <p:nvPr/>
        </p:nvPicPr>
        <p:blipFill>
          <a:blip r:embed="rId3" cstate="print"/>
          <a:srcRect/>
          <a:stretch>
            <a:fillRect/>
          </a:stretch>
        </p:blipFill>
        <p:spPr bwMode="auto">
          <a:xfrm>
            <a:off x="8121105" y="0"/>
            <a:ext cx="1022895" cy="636997"/>
          </a:xfrm>
          <a:prstGeom prst="rect">
            <a:avLst/>
          </a:prstGeom>
          <a:noFill/>
          <a:ln w="9525">
            <a:noFill/>
            <a:miter lim="800000"/>
            <a:headEnd/>
            <a:tailEnd/>
          </a:ln>
        </p:spPr>
      </p:pic>
      <p:pic>
        <p:nvPicPr>
          <p:cNvPr id="4" name="Picture 4" descr="http://intranet.lal.in2p3.fr/IMG/jpg/l-coul-200.jpg"/>
          <p:cNvPicPr>
            <a:picLocks noChangeAspect="1" noChangeArrowheads="1"/>
          </p:cNvPicPr>
          <p:nvPr/>
        </p:nvPicPr>
        <p:blipFill>
          <a:blip r:embed="rId4" cstate="print"/>
          <a:srcRect/>
          <a:stretch>
            <a:fillRect/>
          </a:stretch>
        </p:blipFill>
        <p:spPr bwMode="auto">
          <a:xfrm>
            <a:off x="47471" y="81600"/>
            <a:ext cx="864096" cy="340402"/>
          </a:xfrm>
          <a:prstGeom prst="rect">
            <a:avLst/>
          </a:prstGeom>
          <a:noFill/>
        </p:spPr>
      </p:pic>
      <p:pic>
        <p:nvPicPr>
          <p:cNvPr id="5" name="Image 4"/>
          <p:cNvPicPr>
            <a:picLocks noChangeAspect="1"/>
          </p:cNvPicPr>
          <p:nvPr/>
        </p:nvPicPr>
        <p:blipFill>
          <a:blip r:embed="rId5"/>
          <a:stretch>
            <a:fillRect/>
          </a:stretch>
        </p:blipFill>
        <p:spPr>
          <a:xfrm>
            <a:off x="4652834" y="3687763"/>
            <a:ext cx="4491166" cy="2692378"/>
          </a:xfrm>
          <a:prstGeom prst="rect">
            <a:avLst/>
          </a:prstGeom>
        </p:spPr>
      </p:pic>
      <p:sp>
        <p:nvSpPr>
          <p:cNvPr id="6" name="Rectangle 5"/>
          <p:cNvSpPr/>
          <p:nvPr/>
        </p:nvSpPr>
        <p:spPr>
          <a:xfrm>
            <a:off x="3347864" y="81600"/>
            <a:ext cx="1460656" cy="523220"/>
          </a:xfrm>
          <a:prstGeom prst="rect">
            <a:avLst/>
          </a:prstGeom>
        </p:spPr>
        <p:txBody>
          <a:bodyPr wrap="none">
            <a:spAutoFit/>
          </a:bodyPr>
          <a:lstStyle/>
          <a:p>
            <a:r>
              <a:rPr lang="en-US" sz="2800" b="1" dirty="0" smtClean="0">
                <a:solidFill>
                  <a:srgbClr val="CC00CC"/>
                </a:solidFill>
              </a:rPr>
              <a:t>UA9 LHC</a:t>
            </a:r>
            <a:endParaRPr lang="fr-FR" sz="2800" b="1" dirty="0">
              <a:solidFill>
                <a:srgbClr val="CC00CC"/>
              </a:solidFill>
            </a:endParaRPr>
          </a:p>
        </p:txBody>
      </p:sp>
      <p:grpSp>
        <p:nvGrpSpPr>
          <p:cNvPr id="25" name="Groupe 24"/>
          <p:cNvGrpSpPr/>
          <p:nvPr/>
        </p:nvGrpSpPr>
        <p:grpSpPr>
          <a:xfrm>
            <a:off x="1360206" y="1437429"/>
            <a:ext cx="6585255" cy="1994934"/>
            <a:chOff x="611560" y="852976"/>
            <a:chExt cx="7395061" cy="2249954"/>
          </a:xfrm>
        </p:grpSpPr>
        <p:pic>
          <p:nvPicPr>
            <p:cNvPr id="8" name="Image 7"/>
            <p:cNvPicPr>
              <a:picLocks noChangeAspect="1"/>
            </p:cNvPicPr>
            <p:nvPr/>
          </p:nvPicPr>
          <p:blipFill>
            <a:blip r:embed="rId6"/>
            <a:stretch>
              <a:fillRect/>
            </a:stretch>
          </p:blipFill>
          <p:spPr>
            <a:xfrm>
              <a:off x="611560" y="852976"/>
              <a:ext cx="2580313" cy="2143976"/>
            </a:xfrm>
            <a:prstGeom prst="rect">
              <a:avLst/>
            </a:prstGeom>
          </p:spPr>
        </p:pic>
        <p:pic>
          <p:nvPicPr>
            <p:cNvPr id="22" name="Image 21"/>
            <p:cNvPicPr>
              <a:picLocks noChangeAspect="1"/>
            </p:cNvPicPr>
            <p:nvPr/>
          </p:nvPicPr>
          <p:blipFill>
            <a:blip r:embed="rId7"/>
            <a:stretch>
              <a:fillRect/>
            </a:stretch>
          </p:blipFill>
          <p:spPr>
            <a:xfrm>
              <a:off x="4066137" y="854866"/>
              <a:ext cx="3940484" cy="2248064"/>
            </a:xfrm>
            <a:prstGeom prst="rect">
              <a:avLst/>
            </a:prstGeom>
          </p:spPr>
        </p:pic>
        <p:cxnSp>
          <p:nvCxnSpPr>
            <p:cNvPr id="24" name="Connecteur droit 23"/>
            <p:cNvCxnSpPr/>
            <p:nvPr/>
          </p:nvCxnSpPr>
          <p:spPr>
            <a:xfrm>
              <a:off x="3143895" y="1628800"/>
              <a:ext cx="93429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6" name="TextBox 9"/>
          <p:cNvSpPr txBox="1"/>
          <p:nvPr/>
        </p:nvSpPr>
        <p:spPr>
          <a:xfrm>
            <a:off x="2361814" y="5635812"/>
            <a:ext cx="2592288" cy="738664"/>
          </a:xfrm>
          <a:prstGeom prst="rect">
            <a:avLst/>
          </a:prstGeom>
          <a:noFill/>
        </p:spPr>
        <p:txBody>
          <a:bodyPr wrap="square" rtlCol="0">
            <a:spAutoFit/>
          </a:bodyPr>
          <a:lstStyle/>
          <a:p>
            <a:pPr algn="just"/>
            <a:r>
              <a:rPr lang="en-GB" sz="1400" dirty="0" smtClean="0"/>
              <a:t>Losses recorded with BLM at goniometer position normalized to beam flux</a:t>
            </a:r>
            <a:endParaRPr lang="en-GB" sz="1400" dirty="0"/>
          </a:p>
        </p:txBody>
      </p:sp>
      <p:sp>
        <p:nvSpPr>
          <p:cNvPr id="27" name="Rectangle 26"/>
          <p:cNvSpPr/>
          <p:nvPr/>
        </p:nvSpPr>
        <p:spPr>
          <a:xfrm>
            <a:off x="47471" y="3559848"/>
            <a:ext cx="8568952" cy="1723549"/>
          </a:xfrm>
          <a:prstGeom prst="rect">
            <a:avLst/>
          </a:prstGeom>
        </p:spPr>
        <p:txBody>
          <a:bodyPr wrap="square">
            <a:spAutoFit/>
          </a:bodyPr>
          <a:lstStyle/>
          <a:p>
            <a:r>
              <a:rPr lang="en-GB" sz="1600" dirty="0"/>
              <a:t>Crystal test at the LHC supported in </a:t>
            </a:r>
            <a:r>
              <a:rPr lang="en-GB" sz="1600" b="1" dirty="0"/>
              <a:t>2015</a:t>
            </a:r>
            <a:r>
              <a:rPr lang="en-GB" sz="1600" dirty="0"/>
              <a:t> with 3 dedicated MD</a:t>
            </a:r>
          </a:p>
          <a:p>
            <a:endParaRPr lang="en-GB" sz="1600" dirty="0" smtClean="0"/>
          </a:p>
          <a:p>
            <a:r>
              <a:rPr lang="en-GB" sz="1600" dirty="0" err="1" smtClean="0"/>
              <a:t>Channeling</a:t>
            </a:r>
            <a:r>
              <a:rPr lang="en-GB" sz="1600" dirty="0" smtClean="0"/>
              <a:t> </a:t>
            </a:r>
            <a:r>
              <a:rPr lang="en-GB" sz="1600" dirty="0"/>
              <a:t>observed for the first time with LHC </a:t>
            </a:r>
            <a:r>
              <a:rPr lang="en-GB" sz="1600" dirty="0" smtClean="0"/>
              <a:t>beams</a:t>
            </a:r>
          </a:p>
          <a:p>
            <a:endParaRPr lang="en-GB" sz="1600" dirty="0"/>
          </a:p>
          <a:p>
            <a:pPr marL="630238" indent="-185738">
              <a:buFont typeface="Wingdings" panose="05000000000000000000" pitchFamily="2" charset="2"/>
              <a:buChar char="Ø"/>
            </a:pPr>
            <a:r>
              <a:rPr lang="en-GB" sz="1600" b="1" dirty="0">
                <a:solidFill>
                  <a:srgbClr val="FF0000"/>
                </a:solidFill>
              </a:rPr>
              <a:t>Protons: 6.5 </a:t>
            </a:r>
            <a:r>
              <a:rPr lang="en-GB" sz="1600" b="1" dirty="0" err="1">
                <a:solidFill>
                  <a:srgbClr val="FF0000"/>
                </a:solidFill>
              </a:rPr>
              <a:t>TeV</a:t>
            </a:r>
            <a:r>
              <a:rPr lang="en-GB" sz="1600" b="1" dirty="0">
                <a:solidFill>
                  <a:srgbClr val="FF0000"/>
                </a:solidFill>
              </a:rPr>
              <a:t> (</a:t>
            </a:r>
            <a:r>
              <a:rPr lang="en-GB" sz="1600" b="1" dirty="0" smtClean="0">
                <a:solidFill>
                  <a:srgbClr val="FF0000"/>
                </a:solidFill>
              </a:rPr>
              <a:t>record )</a:t>
            </a:r>
          </a:p>
          <a:p>
            <a:pPr marL="444500"/>
            <a:endParaRPr lang="en-GB" sz="1000" b="1" dirty="0">
              <a:solidFill>
                <a:srgbClr val="FF0000"/>
              </a:solidFill>
            </a:endParaRPr>
          </a:p>
          <a:p>
            <a:pPr marL="630238" indent="-185738">
              <a:buFont typeface="Wingdings" panose="05000000000000000000" pitchFamily="2" charset="2"/>
              <a:buChar char="Ø"/>
            </a:pPr>
            <a:r>
              <a:rPr lang="en-GB" sz="1600" b="1" dirty="0" err="1">
                <a:solidFill>
                  <a:srgbClr val="FF0000"/>
                </a:solidFill>
              </a:rPr>
              <a:t>Pb</a:t>
            </a:r>
            <a:r>
              <a:rPr lang="en-GB" sz="1600" b="1" dirty="0">
                <a:solidFill>
                  <a:srgbClr val="FF0000"/>
                </a:solidFill>
              </a:rPr>
              <a:t> ions: 450 </a:t>
            </a:r>
            <a:r>
              <a:rPr lang="en-GB" sz="1600" b="1" dirty="0" err="1">
                <a:solidFill>
                  <a:srgbClr val="FF0000"/>
                </a:solidFill>
              </a:rPr>
              <a:t>GeV</a:t>
            </a:r>
            <a:r>
              <a:rPr lang="en-GB" sz="1600" b="1" dirty="0">
                <a:solidFill>
                  <a:srgbClr val="FF0000"/>
                </a:solidFill>
              </a:rPr>
              <a:t> (</a:t>
            </a:r>
            <a:r>
              <a:rPr lang="en-GB" sz="1600" b="1" dirty="0" smtClean="0">
                <a:solidFill>
                  <a:srgbClr val="FF0000"/>
                </a:solidFill>
              </a:rPr>
              <a:t>record )</a:t>
            </a:r>
            <a:endParaRPr lang="en-GB" sz="1600" b="1" dirty="0">
              <a:solidFill>
                <a:srgbClr val="FF0000"/>
              </a:solidFill>
            </a:endParaRPr>
          </a:p>
        </p:txBody>
      </p:sp>
      <p:sp>
        <p:nvSpPr>
          <p:cNvPr id="28" name="Rectangle 27"/>
          <p:cNvSpPr/>
          <p:nvPr/>
        </p:nvSpPr>
        <p:spPr>
          <a:xfrm>
            <a:off x="164703" y="637328"/>
            <a:ext cx="8655770" cy="584775"/>
          </a:xfrm>
          <a:prstGeom prst="rect">
            <a:avLst/>
          </a:prstGeom>
        </p:spPr>
        <p:txBody>
          <a:bodyPr wrap="square">
            <a:spAutoFit/>
          </a:bodyPr>
          <a:lstStyle/>
          <a:p>
            <a:r>
              <a:rPr lang="en-GB" sz="1600" dirty="0"/>
              <a:t>A prototype crystal collimation system was designed and installed in the LHC </a:t>
            </a:r>
            <a:r>
              <a:rPr lang="en-GB" sz="1600" dirty="0" smtClean="0"/>
              <a:t>to </a:t>
            </a:r>
            <a:r>
              <a:rPr lang="en-GB" sz="1600" dirty="0"/>
              <a:t>validate the feasibility of this concept at the LHC during Run II</a:t>
            </a:r>
          </a:p>
        </p:txBody>
      </p:sp>
      <p:sp>
        <p:nvSpPr>
          <p:cNvPr id="7" name="ZoneTexte 6"/>
          <p:cNvSpPr txBox="1"/>
          <p:nvPr/>
        </p:nvSpPr>
        <p:spPr>
          <a:xfrm>
            <a:off x="6685431" y="3965092"/>
            <a:ext cx="1343445" cy="307777"/>
          </a:xfrm>
          <a:prstGeom prst="rect">
            <a:avLst/>
          </a:prstGeom>
          <a:noFill/>
        </p:spPr>
        <p:txBody>
          <a:bodyPr wrap="none" rtlCol="0">
            <a:spAutoFit/>
          </a:bodyPr>
          <a:lstStyle/>
          <a:p>
            <a:r>
              <a:rPr lang="fr-FR" sz="1400" b="1" dirty="0" smtClean="0">
                <a:solidFill>
                  <a:srgbClr val="CC00CC"/>
                </a:solidFill>
              </a:rPr>
              <a:t>protons 6.5 </a:t>
            </a:r>
            <a:r>
              <a:rPr lang="fr-FR" sz="1400" b="1" dirty="0" err="1" smtClean="0">
                <a:solidFill>
                  <a:srgbClr val="CC00CC"/>
                </a:solidFill>
              </a:rPr>
              <a:t>TeV</a:t>
            </a:r>
            <a:endParaRPr lang="en-GB" sz="1400" b="1" dirty="0">
              <a:solidFill>
                <a:srgbClr val="CC00CC"/>
              </a:solidFill>
            </a:endParaRPr>
          </a:p>
        </p:txBody>
      </p:sp>
    </p:spTree>
    <p:extLst>
      <p:ext uri="{BB962C8B-B14F-4D97-AF65-F5344CB8AC3E}">
        <p14:creationId xmlns:p14="http://schemas.microsoft.com/office/powerpoint/2010/main" val="316715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36</a:t>
            </a:fld>
            <a:endParaRPr lang="en-US" dirty="0"/>
          </a:p>
        </p:txBody>
      </p:sp>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47471" y="81600"/>
            <a:ext cx="864096" cy="340402"/>
          </a:xfrm>
          <a:prstGeom prst="rect">
            <a:avLst/>
          </a:prstGeom>
          <a:noFill/>
        </p:spPr>
      </p:pic>
      <p:sp>
        <p:nvSpPr>
          <p:cNvPr id="8" name="ZoneTexte 7"/>
          <p:cNvSpPr txBox="1"/>
          <p:nvPr/>
        </p:nvSpPr>
        <p:spPr>
          <a:xfrm>
            <a:off x="1125161" y="44611"/>
            <a:ext cx="8018839" cy="400110"/>
          </a:xfrm>
          <a:prstGeom prst="rect">
            <a:avLst/>
          </a:prstGeom>
          <a:noFill/>
        </p:spPr>
        <p:txBody>
          <a:bodyPr wrap="square" rtlCol="0">
            <a:spAutoFit/>
          </a:bodyPr>
          <a:lstStyle/>
          <a:p>
            <a:r>
              <a:rPr lang="en-US" sz="2000" b="1" dirty="0" smtClean="0">
                <a:solidFill>
                  <a:srgbClr val="0000FF"/>
                </a:solidFill>
              </a:rPr>
              <a:t>New Experiment : Measurement </a:t>
            </a:r>
            <a:r>
              <a:rPr lang="en-US" sz="2000" b="1" dirty="0">
                <a:solidFill>
                  <a:srgbClr val="0000FF"/>
                </a:solidFill>
              </a:rPr>
              <a:t>of the magnetic moment of the </a:t>
            </a:r>
            <a:r>
              <a:rPr lang="en-US" sz="2000" b="1" dirty="0" smtClean="0">
                <a:solidFill>
                  <a:srgbClr val="0000FF"/>
                </a:solidFill>
              </a:rPr>
              <a:t>Λc</a:t>
            </a:r>
            <a:endParaRPr lang="en-US" sz="2000" b="1" dirty="0">
              <a:solidFill>
                <a:srgbClr val="0000FF"/>
              </a:solidFill>
            </a:endParaRPr>
          </a:p>
        </p:txBody>
      </p:sp>
      <p:sp>
        <p:nvSpPr>
          <p:cNvPr id="22" name="Rectangle 21"/>
          <p:cNvSpPr/>
          <p:nvPr/>
        </p:nvSpPr>
        <p:spPr>
          <a:xfrm>
            <a:off x="179512" y="677070"/>
            <a:ext cx="9098959" cy="307777"/>
          </a:xfrm>
          <a:prstGeom prst="rect">
            <a:avLst/>
          </a:prstGeom>
        </p:spPr>
        <p:txBody>
          <a:bodyPr wrap="square">
            <a:spAutoFit/>
          </a:bodyPr>
          <a:lstStyle/>
          <a:p>
            <a:r>
              <a:rPr lang="en-US" sz="1400" dirty="0" smtClean="0">
                <a:solidFill>
                  <a:srgbClr val="0000CC"/>
                </a:solidFill>
                <a:latin typeface="Arial" panose="020B0604020202020204" pitchFamily="34" charset="0"/>
              </a:rPr>
              <a:t>Proposal from A. </a:t>
            </a:r>
            <a:r>
              <a:rPr lang="en-US" sz="1400" dirty="0" err="1" smtClean="0">
                <a:solidFill>
                  <a:srgbClr val="0000CC"/>
                </a:solidFill>
                <a:latin typeface="Arial" panose="020B0604020202020204" pitchFamily="34" charset="0"/>
              </a:rPr>
              <a:t>Stocchi</a:t>
            </a:r>
            <a:r>
              <a:rPr lang="en-US" sz="1400" dirty="0" smtClean="0">
                <a:solidFill>
                  <a:srgbClr val="0000CC"/>
                </a:solidFill>
                <a:latin typeface="Arial" panose="020B0604020202020204" pitchFamily="34" charset="0"/>
              </a:rPr>
              <a:t> (LAL) et al,  “Physics </a:t>
            </a:r>
            <a:r>
              <a:rPr lang="en-US" sz="1400" dirty="0">
                <a:solidFill>
                  <a:srgbClr val="0000CC"/>
                </a:solidFill>
                <a:latin typeface="Arial" panose="020B0604020202020204" pitchFamily="34" charset="0"/>
              </a:rPr>
              <a:t>Beyond Colliders Kickoff Workshop”, Geneva, </a:t>
            </a:r>
            <a:r>
              <a:rPr lang="en-US" sz="1400" dirty="0" smtClean="0">
                <a:solidFill>
                  <a:srgbClr val="0000CC"/>
                </a:solidFill>
                <a:latin typeface="Arial" panose="020B0604020202020204" pitchFamily="34" charset="0"/>
              </a:rPr>
              <a:t>6 September 2016 </a:t>
            </a:r>
            <a:endParaRPr lang="fr-FR" sz="1400" dirty="0">
              <a:solidFill>
                <a:srgbClr val="0000CC"/>
              </a:solidFill>
            </a:endParaRPr>
          </a:p>
        </p:txBody>
      </p:sp>
      <p:grpSp>
        <p:nvGrpSpPr>
          <p:cNvPr id="27" name="Groupe 26"/>
          <p:cNvGrpSpPr/>
          <p:nvPr/>
        </p:nvGrpSpPr>
        <p:grpSpPr>
          <a:xfrm>
            <a:off x="227276" y="1192766"/>
            <a:ext cx="8568952" cy="2964547"/>
            <a:chOff x="396941" y="480022"/>
            <a:chExt cx="8568952" cy="2964547"/>
          </a:xfrm>
        </p:grpSpPr>
        <p:sp>
          <p:nvSpPr>
            <p:cNvPr id="28" name="Rectangle 27"/>
            <p:cNvSpPr/>
            <p:nvPr/>
          </p:nvSpPr>
          <p:spPr>
            <a:xfrm>
              <a:off x="396941" y="480022"/>
              <a:ext cx="8568952" cy="1384995"/>
            </a:xfrm>
            <a:prstGeom prst="rect">
              <a:avLst/>
            </a:prstGeom>
          </p:spPr>
          <p:txBody>
            <a:bodyPr wrap="square">
              <a:spAutoFit/>
            </a:bodyPr>
            <a:lstStyle/>
            <a:p>
              <a:pPr algn="just"/>
              <a:r>
                <a:rPr lang="en-US" sz="1400" dirty="0">
                  <a:latin typeface="Calibri" panose="020F0502020204030204" pitchFamily="34" charset="0"/>
                </a:rPr>
                <a:t>The magnetic moment of the long living baryons has been measured by looking at </a:t>
              </a:r>
              <a:r>
                <a:rPr lang="en-US" sz="1400" dirty="0" smtClean="0">
                  <a:latin typeface="Calibri" panose="020F0502020204030204" pitchFamily="34" charset="0"/>
                </a:rPr>
                <a:t>the </a:t>
              </a:r>
              <a:r>
                <a:rPr lang="en-US" sz="1400" dirty="0" err="1" smtClean="0">
                  <a:latin typeface="Calibri" panose="020F0502020204030204" pitchFamily="34" charset="0"/>
                </a:rPr>
                <a:t>precessing</a:t>
              </a:r>
              <a:r>
                <a:rPr lang="en-US" sz="1400" dirty="0" smtClean="0">
                  <a:latin typeface="Calibri" panose="020F0502020204030204" pitchFamily="34" charset="0"/>
                </a:rPr>
                <a:t> </a:t>
              </a:r>
              <a:r>
                <a:rPr lang="en-US" sz="1400" dirty="0">
                  <a:latin typeface="Calibri" panose="020F0502020204030204" pitchFamily="34" charset="0"/>
                </a:rPr>
                <a:t>of the spin along a </a:t>
              </a:r>
              <a:r>
                <a:rPr lang="en-US" sz="1400" dirty="0" smtClean="0">
                  <a:latin typeface="Calibri" panose="020F0502020204030204" pitchFamily="34" charset="0"/>
                </a:rPr>
                <a:t>intense magnetic </a:t>
              </a:r>
              <a:r>
                <a:rPr lang="en-US" sz="1400" dirty="0">
                  <a:latin typeface="Calibri" panose="020F0502020204030204" pitchFamily="34" charset="0"/>
                </a:rPr>
                <a:t>field (change in the </a:t>
              </a:r>
              <a:r>
                <a:rPr lang="en-US" sz="1400" dirty="0" err="1">
                  <a:latin typeface="Calibri" panose="020F0502020204030204" pitchFamily="34" charset="0"/>
                </a:rPr>
                <a:t>polarisation</a:t>
              </a:r>
              <a:r>
                <a:rPr lang="en-US" sz="1400" dirty="0" smtClean="0">
                  <a:latin typeface="Calibri" panose="020F0502020204030204" pitchFamily="34" charset="0"/>
                </a:rPr>
                <a:t>). It </a:t>
              </a:r>
              <a:r>
                <a:rPr lang="en-US" sz="1400" dirty="0">
                  <a:latin typeface="Calibri" panose="020F0502020204030204" pitchFamily="34" charset="0"/>
                </a:rPr>
                <a:t>was done for long living particle such as the strange </a:t>
              </a:r>
              <a:r>
                <a:rPr lang="en-US" sz="1400" dirty="0" smtClean="0">
                  <a:latin typeface="Calibri" panose="020F0502020204030204" pitchFamily="34" charset="0"/>
                </a:rPr>
                <a:t>baryons</a:t>
              </a:r>
            </a:p>
            <a:p>
              <a:pPr algn="just"/>
              <a:endParaRPr lang="en-US" sz="1400" b="1" dirty="0">
                <a:latin typeface="Calibri" panose="020F0502020204030204" pitchFamily="34" charset="0"/>
              </a:endParaRPr>
            </a:p>
            <a:p>
              <a:pPr algn="just"/>
              <a:r>
                <a:rPr lang="en-US" sz="1400" b="1" dirty="0" smtClean="0">
                  <a:latin typeface="Calibri-Bold"/>
                </a:rPr>
                <a:t>No </a:t>
              </a:r>
              <a:r>
                <a:rPr lang="en-US" sz="1400" b="1" dirty="0">
                  <a:latin typeface="Calibri-Bold"/>
                </a:rPr>
                <a:t>measurement of magnetic moments of charm or beauty baryons has been performed </a:t>
              </a:r>
              <a:r>
                <a:rPr lang="en-US" sz="1400" b="1" dirty="0" smtClean="0">
                  <a:latin typeface="Calibri-Bold"/>
                </a:rPr>
                <a:t>so far</a:t>
              </a:r>
              <a:r>
                <a:rPr lang="en-US" sz="1400" dirty="0">
                  <a:latin typeface="Calibri" panose="020F0502020204030204" pitchFamily="34" charset="0"/>
                </a:rPr>
                <a:t> </a:t>
              </a:r>
              <a:r>
                <a:rPr lang="en-US" sz="1400" dirty="0" smtClean="0">
                  <a:latin typeface="Calibri" panose="020F0502020204030204" pitchFamily="34" charset="0"/>
                </a:rPr>
                <a:t>because </a:t>
              </a:r>
              <a:r>
                <a:rPr lang="en-US" sz="1400" dirty="0">
                  <a:latin typeface="Calibri" panose="020F0502020204030204" pitchFamily="34" charset="0"/>
                </a:rPr>
                <a:t>the lifetimes </a:t>
              </a:r>
              <a:r>
                <a:rPr lang="en-US" sz="1400" dirty="0" smtClean="0">
                  <a:latin typeface="Calibri" panose="020F0502020204030204" pitchFamily="34" charset="0"/>
                </a:rPr>
                <a:t>of charm/beauty </a:t>
              </a:r>
              <a:r>
                <a:rPr lang="en-US" sz="1400" dirty="0">
                  <a:latin typeface="Calibri" panose="020F0502020204030204" pitchFamily="34" charset="0"/>
                </a:rPr>
                <a:t>baryons are too short to measure the magnetic moment by </a:t>
              </a:r>
              <a:r>
                <a:rPr lang="en-US" sz="1400" dirty="0" smtClean="0">
                  <a:latin typeface="Calibri" panose="020F0502020204030204" pitchFamily="34" charset="0"/>
                </a:rPr>
                <a:t>standard techniques </a:t>
              </a:r>
              <a:r>
                <a:rPr lang="en-US" sz="1200" dirty="0" smtClean="0">
                  <a:latin typeface="Calibri" panose="020F0502020204030204" pitchFamily="34" charset="0"/>
                </a:rPr>
                <a:t>(</a:t>
              </a:r>
              <a:r>
                <a:rPr lang="en-US" sz="1200" i="1" dirty="0" smtClean="0">
                  <a:latin typeface="Calibri-Italic"/>
                </a:rPr>
                <a:t>Short </a:t>
              </a:r>
              <a:r>
                <a:rPr lang="en-US" sz="1200" i="1" dirty="0">
                  <a:latin typeface="Calibri-Italic"/>
                </a:rPr>
                <a:t>living particles i.e. </a:t>
              </a:r>
              <a:r>
                <a:rPr lang="en-US" sz="1200" i="1" dirty="0" smtClean="0">
                  <a:latin typeface="Calibri-Italic"/>
                </a:rPr>
                <a:t>c</a:t>
              </a:r>
              <a:r>
                <a:rPr lang="en-US" sz="1200" dirty="0" smtClean="0">
                  <a:latin typeface="SymbolMT"/>
                  <a:sym typeface="Symbol" panose="05050102010706020507" pitchFamily="18" charset="2"/>
                </a:rPr>
                <a:t></a:t>
              </a:r>
              <a:r>
                <a:rPr lang="en-US" sz="1200" dirty="0" smtClean="0">
                  <a:latin typeface="SymbolMT"/>
                </a:rPr>
                <a:t> </a:t>
              </a:r>
              <a:r>
                <a:rPr lang="en-US" sz="1200" i="1" dirty="0">
                  <a:latin typeface="Calibri-Italic"/>
                </a:rPr>
                <a:t>~</a:t>
              </a:r>
              <a:r>
                <a:rPr lang="en-US" sz="1200" i="1" dirty="0" smtClean="0">
                  <a:latin typeface="Calibri-Italic"/>
                </a:rPr>
                <a:t>100 µm</a:t>
              </a:r>
              <a:r>
                <a:rPr lang="en-US" sz="1200" dirty="0" smtClean="0">
                  <a:latin typeface="Wingdings-Regular"/>
                </a:rPr>
                <a:t> </a:t>
              </a:r>
              <a:r>
                <a:rPr lang="en-US" sz="1200" i="1" dirty="0">
                  <a:latin typeface="Calibri-Italic"/>
                </a:rPr>
                <a:t>with boost ~100‐200 </a:t>
              </a:r>
              <a:r>
                <a:rPr lang="en-US" sz="1200" dirty="0" smtClean="0">
                  <a:latin typeface="Wingdings-Regular"/>
                  <a:sym typeface="Wingdings" panose="05000000000000000000" pitchFamily="2" charset="2"/>
                </a:rPr>
                <a:t></a:t>
              </a:r>
              <a:r>
                <a:rPr lang="en-US" sz="1200" dirty="0" smtClean="0">
                  <a:latin typeface="Wingdings-Regular"/>
                </a:rPr>
                <a:t> </a:t>
              </a:r>
              <a:r>
                <a:rPr lang="en-US" sz="1200" i="1" dirty="0" smtClean="0">
                  <a:latin typeface="Calibri-Italic"/>
                </a:rPr>
                <a:t>L=2‐3cm)</a:t>
              </a:r>
              <a:endParaRPr lang="fr-FR" sz="1200" dirty="0"/>
            </a:p>
          </p:txBody>
        </p:sp>
        <p:sp>
          <p:nvSpPr>
            <p:cNvPr id="30" name="Rectangle 29"/>
            <p:cNvSpPr/>
            <p:nvPr/>
          </p:nvSpPr>
          <p:spPr>
            <a:xfrm>
              <a:off x="468949" y="3106015"/>
              <a:ext cx="8424936" cy="338554"/>
            </a:xfrm>
            <a:prstGeom prst="rect">
              <a:avLst/>
            </a:prstGeom>
          </p:spPr>
          <p:txBody>
            <a:bodyPr wrap="square">
              <a:spAutoFit/>
            </a:bodyPr>
            <a:lstStyle/>
            <a:p>
              <a:endParaRPr lang="fr-FR" sz="1600" dirty="0">
                <a:solidFill>
                  <a:srgbClr val="0000CC"/>
                </a:solidFill>
              </a:endParaRPr>
            </a:p>
          </p:txBody>
        </p:sp>
      </p:grpSp>
      <p:sp>
        <p:nvSpPr>
          <p:cNvPr id="3" name="Rectangle 2"/>
          <p:cNvSpPr/>
          <p:nvPr/>
        </p:nvSpPr>
        <p:spPr>
          <a:xfrm>
            <a:off x="179511" y="636997"/>
            <a:ext cx="8874841" cy="347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p:cNvGrpSpPr/>
          <p:nvPr/>
        </p:nvGrpSpPr>
        <p:grpSpPr>
          <a:xfrm>
            <a:off x="204955" y="3001123"/>
            <a:ext cx="8596247" cy="3404703"/>
            <a:chOff x="387526" y="3003819"/>
            <a:chExt cx="8596247" cy="3404703"/>
          </a:xfrm>
        </p:grpSpPr>
        <p:grpSp>
          <p:nvGrpSpPr>
            <p:cNvPr id="12" name="Groupe 11"/>
            <p:cNvGrpSpPr/>
            <p:nvPr/>
          </p:nvGrpSpPr>
          <p:grpSpPr>
            <a:xfrm>
              <a:off x="387526" y="3003819"/>
              <a:ext cx="8596247" cy="3404703"/>
              <a:chOff x="265358" y="3103451"/>
              <a:chExt cx="8596247" cy="3404703"/>
            </a:xfrm>
          </p:grpSpPr>
          <p:grpSp>
            <p:nvGrpSpPr>
              <p:cNvPr id="10" name="Groupe 9"/>
              <p:cNvGrpSpPr/>
              <p:nvPr/>
            </p:nvGrpSpPr>
            <p:grpSpPr>
              <a:xfrm>
                <a:off x="265358" y="3103451"/>
                <a:ext cx="8596247" cy="3404703"/>
                <a:chOff x="265358" y="3103451"/>
                <a:chExt cx="8596247" cy="3404703"/>
              </a:xfrm>
            </p:grpSpPr>
            <p:sp>
              <p:nvSpPr>
                <p:cNvPr id="16" name="Rectangle 15"/>
                <p:cNvSpPr/>
                <p:nvPr/>
              </p:nvSpPr>
              <p:spPr>
                <a:xfrm>
                  <a:off x="421981" y="5923379"/>
                  <a:ext cx="8439624" cy="584775"/>
                </a:xfrm>
                <a:prstGeom prst="rect">
                  <a:avLst/>
                </a:prstGeom>
              </p:spPr>
              <p:txBody>
                <a:bodyPr wrap="square">
                  <a:spAutoFit/>
                </a:bodyPr>
                <a:lstStyle/>
                <a:p>
                  <a:r>
                    <a:rPr lang="en-US" sz="1600" dirty="0">
                      <a:solidFill>
                        <a:srgbClr val="000000"/>
                      </a:solidFill>
                      <a:latin typeface="Calibri" panose="020F0502020204030204" pitchFamily="34" charset="0"/>
                    </a:rPr>
                    <a:t>The </a:t>
                  </a:r>
                  <a:r>
                    <a:rPr lang="en-US" sz="1600" dirty="0" smtClean="0">
                      <a:solidFill>
                        <a:srgbClr val="000000"/>
                      </a:solidFill>
                      <a:latin typeface="Calibri" panose="020F0502020204030204" pitchFamily="34" charset="0"/>
                    </a:rPr>
                    <a:t>spin precession </a:t>
                  </a:r>
                  <a:r>
                    <a:rPr lang="en-US" sz="1600" dirty="0">
                      <a:solidFill>
                        <a:srgbClr val="000000"/>
                      </a:solidFill>
                      <a:latin typeface="Calibri" panose="020F0502020204030204" pitchFamily="34" charset="0"/>
                    </a:rPr>
                    <a:t>angle </a:t>
                  </a:r>
                  <a:r>
                    <a:rPr lang="en-US" sz="1600" dirty="0" smtClean="0">
                      <a:solidFill>
                        <a:srgbClr val="000000"/>
                      </a:solidFill>
                      <a:latin typeface="Calibri" panose="020F0502020204030204" pitchFamily="34" charset="0"/>
                      <a:sym typeface="Symbol" panose="05050102010706020507" pitchFamily="18" charset="2"/>
                    </a:rPr>
                    <a:t> </a:t>
                  </a:r>
                  <a:r>
                    <a:rPr lang="en-US" sz="1600" dirty="0" smtClean="0">
                      <a:solidFill>
                        <a:srgbClr val="000000"/>
                      </a:solidFill>
                      <a:latin typeface="Calibri" panose="020F0502020204030204" pitchFamily="34" charset="0"/>
                    </a:rPr>
                    <a:t>is </a:t>
                  </a:r>
                  <a:r>
                    <a:rPr lang="en-US" sz="1600" dirty="0">
                      <a:solidFill>
                        <a:srgbClr val="000000"/>
                      </a:solidFill>
                      <a:latin typeface="Calibri" panose="020F0502020204030204" pitchFamily="34" charset="0"/>
                    </a:rPr>
                    <a:t>proportional </a:t>
                  </a:r>
                  <a:r>
                    <a:rPr lang="en-US" sz="1600" dirty="0" smtClean="0">
                      <a:solidFill>
                        <a:srgbClr val="000000"/>
                      </a:solidFill>
                      <a:latin typeface="Calibri" panose="020F0502020204030204" pitchFamily="34" charset="0"/>
                    </a:rPr>
                    <a:t>to </a:t>
                  </a:r>
                  <a:r>
                    <a:rPr lang="en-US" sz="1600" dirty="0">
                      <a:solidFill>
                        <a:srgbClr val="000000"/>
                      </a:solidFill>
                      <a:latin typeface="Calibri" panose="020F0502020204030204" pitchFamily="34" charset="0"/>
                    </a:rPr>
                    <a:t>the bending </a:t>
                  </a:r>
                  <a:r>
                    <a:rPr lang="en-US" sz="1600" dirty="0" smtClean="0">
                      <a:solidFill>
                        <a:srgbClr val="000000"/>
                      </a:solidFill>
                      <a:latin typeface="Calibri" panose="020F0502020204030204" pitchFamily="34" charset="0"/>
                    </a:rPr>
                    <a:t>angle of the crystal </a:t>
                  </a:r>
                  <a:r>
                    <a:rPr lang="en-US" sz="1600" dirty="0" smtClean="0">
                      <a:solidFill>
                        <a:srgbClr val="000000"/>
                      </a:solidFill>
                      <a:latin typeface="Calibri" panose="020F0502020204030204" pitchFamily="34" charset="0"/>
                      <a:sym typeface="Symbol" panose="05050102010706020507" pitchFamily="18" charset="2"/>
                    </a:rPr>
                    <a:t>c </a:t>
                  </a:r>
                  <a:r>
                    <a:rPr lang="en-US" sz="1600" dirty="0" smtClean="0">
                      <a:solidFill>
                        <a:srgbClr val="000000"/>
                      </a:solidFill>
                      <a:latin typeface="Calibri" panose="020F0502020204030204" pitchFamily="34" charset="0"/>
                    </a:rPr>
                    <a:t>through </a:t>
                  </a:r>
                  <a:r>
                    <a:rPr lang="en-US" sz="1600" dirty="0">
                      <a:solidFill>
                        <a:srgbClr val="000000"/>
                      </a:solidFill>
                      <a:latin typeface="Calibri" panose="020F0502020204030204" pitchFamily="34" charset="0"/>
                    </a:rPr>
                    <a:t>the </a:t>
                  </a:r>
                  <a:r>
                    <a:rPr lang="en-US" sz="1600" dirty="0" smtClean="0">
                      <a:solidFill>
                        <a:srgbClr val="000000"/>
                      </a:solidFill>
                      <a:latin typeface="Calibri" panose="020F0502020204030204" pitchFamily="34" charset="0"/>
                    </a:rPr>
                    <a:t>Lorentz</a:t>
                  </a:r>
                  <a:r>
                    <a:rPr lang="en-US" sz="1600" dirty="0" smtClean="0">
                      <a:solidFill>
                        <a:srgbClr val="000000"/>
                      </a:solidFill>
                      <a:latin typeface="Calibri" panose="020F0502020204030204" pitchFamily="34" charset="0"/>
                      <a:sym typeface="Symbol" panose="05050102010706020507" pitchFamily="18" charset="2"/>
                    </a:rPr>
                    <a:t> </a:t>
                  </a:r>
                  <a:r>
                    <a:rPr lang="en-US" sz="1600" dirty="0" smtClean="0">
                      <a:solidFill>
                        <a:srgbClr val="000000"/>
                      </a:solidFill>
                      <a:latin typeface="Calibri" panose="020F0502020204030204" pitchFamily="34" charset="0"/>
                    </a:rPr>
                    <a:t>factor </a:t>
                  </a:r>
                  <a:r>
                    <a:rPr lang="en-US" sz="1600" dirty="0" smtClean="0">
                      <a:solidFill>
                        <a:srgbClr val="000000"/>
                      </a:solidFill>
                      <a:latin typeface="Calibri" panose="020F0502020204030204" pitchFamily="34" charset="0"/>
                      <a:sym typeface="Symbol" panose="05050102010706020507" pitchFamily="18" charset="2"/>
                    </a:rPr>
                    <a:t></a:t>
                  </a:r>
                  <a:r>
                    <a:rPr lang="en-US" sz="1600" dirty="0" smtClean="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and the magnetic moment (g-2) </a:t>
                  </a:r>
                  <a:endParaRPr lang="fr-FR" sz="1600" dirty="0"/>
                </a:p>
              </p:txBody>
            </p:sp>
            <p:sp>
              <p:nvSpPr>
                <p:cNvPr id="9" name="Rectangle 8"/>
                <p:cNvSpPr/>
                <p:nvPr/>
              </p:nvSpPr>
              <p:spPr>
                <a:xfrm>
                  <a:off x="265358" y="3103451"/>
                  <a:ext cx="8424936" cy="830997"/>
                </a:xfrm>
                <a:prstGeom prst="rect">
                  <a:avLst/>
                </a:prstGeom>
              </p:spPr>
              <p:txBody>
                <a:bodyPr wrap="square">
                  <a:spAutoFit/>
                </a:bodyPr>
                <a:lstStyle/>
                <a:p>
                  <a:pPr algn="just"/>
                  <a:r>
                    <a:rPr lang="en-US" sz="1600" b="1" dirty="0" smtClean="0">
                      <a:solidFill>
                        <a:srgbClr val="0000CC"/>
                      </a:solidFill>
                    </a:rPr>
                    <a:t>Proposal: Exploitation of </a:t>
                  </a:r>
                  <a:r>
                    <a:rPr lang="en-US" sz="1600" b="1" dirty="0">
                      <a:solidFill>
                        <a:srgbClr val="0000CC"/>
                      </a:solidFill>
                    </a:rPr>
                    <a:t>the intense electromagnetic </a:t>
                  </a:r>
                  <a:r>
                    <a:rPr lang="en-US" sz="1600" b="1" dirty="0" smtClean="0">
                      <a:solidFill>
                        <a:srgbClr val="0000CC"/>
                      </a:solidFill>
                    </a:rPr>
                    <a:t>field </a:t>
                  </a:r>
                  <a:r>
                    <a:rPr lang="en-US" sz="1600" b="1" dirty="0">
                      <a:solidFill>
                        <a:srgbClr val="0000CC"/>
                      </a:solidFill>
                    </a:rPr>
                    <a:t>between </a:t>
                  </a:r>
                  <a:r>
                    <a:rPr lang="en-US" sz="1600" b="1" dirty="0" smtClean="0">
                      <a:solidFill>
                        <a:srgbClr val="0000CC"/>
                      </a:solidFill>
                    </a:rPr>
                    <a:t>crystal atomic planes of a bent crystal (</a:t>
                  </a:r>
                  <a:r>
                    <a:rPr lang="en-US" sz="1600" dirty="0"/>
                    <a:t>Thousands Tesla over cm </a:t>
                  </a:r>
                  <a:r>
                    <a:rPr lang="en-US" sz="1600" dirty="0" smtClean="0"/>
                    <a:t>length)</a:t>
                  </a:r>
                  <a:r>
                    <a:rPr lang="en-US" sz="1600" b="1" dirty="0">
                      <a:solidFill>
                        <a:srgbClr val="0000CC"/>
                      </a:solidFill>
                    </a:rPr>
                    <a:t> </a:t>
                  </a:r>
                  <a:r>
                    <a:rPr lang="en-US" sz="1600" b="1" dirty="0" smtClean="0">
                      <a:solidFill>
                        <a:srgbClr val="0000CC"/>
                      </a:solidFill>
                    </a:rPr>
                    <a:t>which induces </a:t>
                  </a:r>
                  <a:r>
                    <a:rPr lang="en-US" sz="1600" b="1" dirty="0">
                      <a:solidFill>
                        <a:srgbClr val="0000CC"/>
                      </a:solidFill>
                    </a:rPr>
                    <a:t>the spin </a:t>
                  </a:r>
                  <a:r>
                    <a:rPr lang="en-US" sz="1600" b="1" dirty="0" smtClean="0">
                      <a:solidFill>
                        <a:srgbClr val="0000CC"/>
                      </a:solidFill>
                    </a:rPr>
                    <a:t>precession </a:t>
                  </a:r>
                  <a:r>
                    <a:rPr lang="en-US" sz="1600" b="1" dirty="0">
                      <a:solidFill>
                        <a:srgbClr val="0000CC"/>
                      </a:solidFill>
                    </a:rPr>
                    <a:t>of </a:t>
                  </a:r>
                  <a:r>
                    <a:rPr lang="en-US" sz="1600" dirty="0">
                      <a:solidFill>
                        <a:srgbClr val="0000CC"/>
                      </a:solidFill>
                      <a:sym typeface="Symbol" panose="05050102010706020507" pitchFamily="18" charset="2"/>
                    </a:rPr>
                    <a:t></a:t>
                  </a:r>
                  <a:r>
                    <a:rPr lang="en-US" sz="1600" b="1" dirty="0">
                      <a:solidFill>
                        <a:srgbClr val="0000CC"/>
                      </a:solidFill>
                    </a:rPr>
                    <a:t>c</a:t>
                  </a:r>
                  <a:r>
                    <a:rPr lang="en-US" sz="1600" baseline="30000" dirty="0" smtClean="0">
                      <a:solidFill>
                        <a:srgbClr val="0000CC"/>
                      </a:solidFill>
                    </a:rPr>
                    <a:t>+ </a:t>
                  </a:r>
                  <a:r>
                    <a:rPr lang="en-US" sz="1600" b="1" dirty="0" smtClean="0">
                      <a:solidFill>
                        <a:srgbClr val="0000CC"/>
                      </a:solidFill>
                    </a:rPr>
                    <a:t>to </a:t>
                  </a:r>
                  <a:r>
                    <a:rPr lang="en-US" sz="1600" b="1" dirty="0">
                      <a:solidFill>
                        <a:srgbClr val="0000CC"/>
                      </a:solidFill>
                    </a:rPr>
                    <a:t>measure </a:t>
                  </a:r>
                  <a:r>
                    <a:rPr lang="en-US" sz="1600" b="1" dirty="0" smtClean="0">
                      <a:solidFill>
                        <a:srgbClr val="0000CC"/>
                      </a:solidFill>
                    </a:rPr>
                    <a:t>its the </a:t>
                  </a:r>
                  <a:r>
                    <a:rPr lang="en-US" sz="1600" b="1" dirty="0">
                      <a:solidFill>
                        <a:srgbClr val="0000CC"/>
                      </a:solidFill>
                    </a:rPr>
                    <a:t>magnetic moment </a:t>
                  </a:r>
                  <a:r>
                    <a:rPr lang="en-US" sz="1600" b="1" dirty="0" smtClean="0">
                      <a:solidFill>
                        <a:srgbClr val="0000CC"/>
                      </a:solidFill>
                    </a:rPr>
                    <a:t>(</a:t>
                  </a:r>
                  <a:r>
                    <a:rPr lang="en-US" sz="1600" b="1" dirty="0">
                      <a:solidFill>
                        <a:srgbClr val="0000CC"/>
                      </a:solidFill>
                    </a:rPr>
                    <a:t>c</a:t>
                  </a:r>
                  <a:r>
                    <a:rPr lang="en-US" sz="1600" b="1" dirty="0">
                      <a:solidFill>
                        <a:srgbClr val="0000CC"/>
                      </a:solidFill>
                      <a:sym typeface="Symbol" panose="05050102010706020507" pitchFamily="18" charset="2"/>
                    </a:rPr>
                    <a:t>(c</a:t>
                  </a:r>
                  <a:r>
                    <a:rPr lang="en-US" sz="1600" b="1" baseline="30000" dirty="0">
                      <a:solidFill>
                        <a:srgbClr val="0000CC"/>
                      </a:solidFill>
                      <a:sym typeface="Symbol" panose="05050102010706020507" pitchFamily="18" charset="2"/>
                    </a:rPr>
                    <a:t>+</a:t>
                  </a:r>
                  <a:r>
                    <a:rPr lang="en-US" sz="1600" b="1" dirty="0">
                      <a:solidFill>
                        <a:srgbClr val="0000CC"/>
                      </a:solidFill>
                      <a:sym typeface="Symbol" panose="05050102010706020507" pitchFamily="18" charset="2"/>
                    </a:rPr>
                    <a:t>)  60 µm</a:t>
                  </a:r>
                  <a:r>
                    <a:rPr lang="en-US" sz="1600" b="1" dirty="0" smtClean="0">
                      <a:solidFill>
                        <a:srgbClr val="0000CC"/>
                      </a:solidFill>
                    </a:rPr>
                    <a:t>)</a:t>
                  </a:r>
                  <a:endParaRPr lang="fr-FR" sz="1600" dirty="0">
                    <a:solidFill>
                      <a:srgbClr val="0000CC"/>
                    </a:solidFill>
                  </a:endParaRPr>
                </a:p>
              </p:txBody>
            </p:sp>
          </p:grpSp>
          <p:pic>
            <p:nvPicPr>
              <p:cNvPr id="11" name="Image 10"/>
              <p:cNvPicPr>
                <a:picLocks noChangeAspect="1"/>
              </p:cNvPicPr>
              <p:nvPr/>
            </p:nvPicPr>
            <p:blipFill>
              <a:blip r:embed="rId3"/>
              <a:stretch>
                <a:fillRect/>
              </a:stretch>
            </p:blipFill>
            <p:spPr>
              <a:xfrm>
                <a:off x="4341820" y="3927047"/>
                <a:ext cx="3657117" cy="1708516"/>
              </a:xfrm>
              <a:prstGeom prst="rect">
                <a:avLst/>
              </a:prstGeom>
            </p:spPr>
          </p:pic>
        </p:grpSp>
        <p:pic>
          <p:nvPicPr>
            <p:cNvPr id="13" name="Image 12"/>
            <p:cNvPicPr>
              <a:picLocks noChangeAspect="1"/>
            </p:cNvPicPr>
            <p:nvPr/>
          </p:nvPicPr>
          <p:blipFill>
            <a:blip r:embed="rId4"/>
            <a:stretch>
              <a:fillRect/>
            </a:stretch>
          </p:blipFill>
          <p:spPr>
            <a:xfrm>
              <a:off x="1763688" y="4386284"/>
              <a:ext cx="1684236" cy="877206"/>
            </a:xfrm>
            <a:prstGeom prst="rect">
              <a:avLst/>
            </a:prstGeom>
          </p:spPr>
        </p:pic>
      </p:grpSp>
      <p:cxnSp>
        <p:nvCxnSpPr>
          <p:cNvPr id="18" name="Connecteur droit 17"/>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5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37</a:t>
            </a:fld>
            <a:endParaRPr lang="en-US" dirty="0"/>
          </a:p>
        </p:txBody>
      </p:sp>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47471" y="81600"/>
            <a:ext cx="864096" cy="340402"/>
          </a:xfrm>
          <a:prstGeom prst="rect">
            <a:avLst/>
          </a:prstGeom>
          <a:noFill/>
        </p:spPr>
      </p:pic>
      <p:sp>
        <p:nvSpPr>
          <p:cNvPr id="3" name="Rectangle 2"/>
          <p:cNvSpPr/>
          <p:nvPr/>
        </p:nvSpPr>
        <p:spPr>
          <a:xfrm>
            <a:off x="2420241" y="47650"/>
            <a:ext cx="3211135" cy="461665"/>
          </a:xfrm>
          <a:prstGeom prst="rect">
            <a:avLst/>
          </a:prstGeom>
        </p:spPr>
        <p:txBody>
          <a:bodyPr wrap="none">
            <a:spAutoFit/>
          </a:bodyPr>
          <a:lstStyle/>
          <a:p>
            <a:r>
              <a:rPr lang="fr-FR" sz="2400" b="1" dirty="0">
                <a:solidFill>
                  <a:srgbClr val="0000FF"/>
                </a:solidFill>
                <a:latin typeface="Arial" panose="020B0604020202020204" pitchFamily="34" charset="0"/>
              </a:rPr>
              <a:t>D</a:t>
            </a:r>
            <a:r>
              <a:rPr lang="fr-FR" sz="2400" b="1" dirty="0" smtClean="0">
                <a:solidFill>
                  <a:srgbClr val="0000FF"/>
                </a:solidFill>
                <a:latin typeface="Arial" panose="020B0604020202020204" pitchFamily="34" charset="0"/>
              </a:rPr>
              <a:t>ouble </a:t>
            </a:r>
            <a:r>
              <a:rPr lang="fr-FR" sz="2400" b="1" dirty="0" err="1">
                <a:solidFill>
                  <a:srgbClr val="0000FF"/>
                </a:solidFill>
                <a:latin typeface="Arial" panose="020B0604020202020204" pitchFamily="34" charset="0"/>
              </a:rPr>
              <a:t>crystal</a:t>
            </a:r>
            <a:r>
              <a:rPr lang="fr-FR" sz="2400" b="1" dirty="0">
                <a:solidFill>
                  <a:srgbClr val="0000FF"/>
                </a:solidFill>
                <a:latin typeface="Arial" panose="020B0604020202020204" pitchFamily="34" charset="0"/>
              </a:rPr>
              <a:t> </a:t>
            </a:r>
            <a:r>
              <a:rPr lang="fr-FR" sz="2400" b="1" dirty="0" smtClean="0">
                <a:solidFill>
                  <a:srgbClr val="0000FF"/>
                </a:solidFill>
                <a:latin typeface="Arial" panose="020B0604020202020204" pitchFamily="34" charset="0"/>
              </a:rPr>
              <a:t>setup</a:t>
            </a:r>
            <a:endParaRPr lang="fr-FR" sz="2400" b="1" dirty="0">
              <a:solidFill>
                <a:srgbClr val="0000FF"/>
              </a:solidFill>
            </a:endParaRPr>
          </a:p>
        </p:txBody>
      </p:sp>
      <p:sp>
        <p:nvSpPr>
          <p:cNvPr id="9" name="Rectangle 8"/>
          <p:cNvSpPr/>
          <p:nvPr/>
        </p:nvSpPr>
        <p:spPr>
          <a:xfrm>
            <a:off x="251520" y="1162228"/>
            <a:ext cx="8792525" cy="4708981"/>
          </a:xfrm>
          <a:prstGeom prst="rect">
            <a:avLst/>
          </a:prstGeom>
        </p:spPr>
        <p:txBody>
          <a:bodyPr wrap="square">
            <a:spAutoFit/>
          </a:bodyPr>
          <a:lstStyle/>
          <a:p>
            <a:pPr algn="just"/>
            <a:endParaRPr lang="fr-FR" sz="1200" dirty="0">
              <a:solidFill>
                <a:srgbClr val="000000"/>
              </a:solidFill>
              <a:latin typeface="Calibri" panose="020F0502020204030204" pitchFamily="34" charset="0"/>
            </a:endParaRPr>
          </a:p>
          <a:p>
            <a:pPr algn="just"/>
            <a:r>
              <a:rPr lang="en-US" sz="1600" dirty="0" smtClean="0">
                <a:solidFill>
                  <a:srgbClr val="000000"/>
                </a:solidFill>
                <a:latin typeface="Arial" panose="020B0604020202020204" pitchFamily="34" charset="0"/>
              </a:rPr>
              <a:t>• </a:t>
            </a:r>
            <a:r>
              <a:rPr lang="en-US" sz="1600" dirty="0" smtClean="0">
                <a:solidFill>
                  <a:srgbClr val="000000"/>
                </a:solidFill>
                <a:latin typeface="Calibri" panose="020F0502020204030204" pitchFamily="34" charset="0"/>
              </a:rPr>
              <a:t>A </a:t>
            </a:r>
            <a:r>
              <a:rPr lang="en-US" sz="1600" b="1" dirty="0">
                <a:solidFill>
                  <a:srgbClr val="000000"/>
                </a:solidFill>
                <a:latin typeface="Calibri" panose="020F0502020204030204" pitchFamily="34" charset="0"/>
              </a:rPr>
              <a:t>first bent crystal </a:t>
            </a:r>
            <a:r>
              <a:rPr lang="en-US" sz="1600" dirty="0">
                <a:solidFill>
                  <a:srgbClr val="000000"/>
                </a:solidFill>
                <a:latin typeface="Calibri" panose="020F0502020204030204" pitchFamily="34" charset="0"/>
              </a:rPr>
              <a:t>deflects the halo particles upstream of an interaction region of LHC, in our case the </a:t>
            </a:r>
            <a:r>
              <a:rPr lang="en-US" sz="1600" dirty="0" err="1" smtClean="0">
                <a:solidFill>
                  <a:srgbClr val="000000"/>
                </a:solidFill>
                <a:latin typeface="Calibri" panose="020F0502020204030204" pitchFamily="34" charset="0"/>
              </a:rPr>
              <a:t>LHCb</a:t>
            </a:r>
            <a:r>
              <a:rPr lang="en-US" sz="1600" dirty="0" smtClean="0">
                <a:solidFill>
                  <a:srgbClr val="000000"/>
                </a:solidFill>
                <a:latin typeface="Calibri" panose="020F0502020204030204" pitchFamily="34" charset="0"/>
              </a:rPr>
              <a:t> one</a:t>
            </a:r>
            <a:r>
              <a:rPr lang="en-US" sz="1600" dirty="0">
                <a:solidFill>
                  <a:srgbClr val="000000"/>
                </a:solidFill>
                <a:latin typeface="Calibri" panose="020F0502020204030204" pitchFamily="34" charset="0"/>
              </a:rPr>
              <a:t>, in order to separate them from the circulating beam. </a:t>
            </a:r>
            <a:endParaRPr lang="en-US" sz="1600" dirty="0" smtClean="0">
              <a:solidFill>
                <a:srgbClr val="000000"/>
              </a:solidFill>
              <a:latin typeface="Calibri" panose="020F0502020204030204" pitchFamily="34" charset="0"/>
            </a:endParaRPr>
          </a:p>
          <a:p>
            <a:pPr algn="just"/>
            <a:endParaRPr lang="en-US" sz="1600" dirty="0">
              <a:solidFill>
                <a:srgbClr val="000000"/>
              </a:solidFill>
              <a:latin typeface="Calibri" panose="020F0502020204030204" pitchFamily="34" charset="0"/>
            </a:endParaRPr>
          </a:p>
          <a:p>
            <a:pPr algn="just"/>
            <a:r>
              <a:rPr lang="en-US" sz="1600" dirty="0" smtClean="0">
                <a:solidFill>
                  <a:srgbClr val="000000"/>
                </a:solidFill>
                <a:latin typeface="Arial" panose="020B0604020202020204" pitchFamily="34" charset="0"/>
              </a:rPr>
              <a:t>• </a:t>
            </a:r>
            <a:r>
              <a:rPr lang="en-US" sz="1600" dirty="0" smtClean="0">
                <a:solidFill>
                  <a:srgbClr val="000000"/>
                </a:solidFill>
                <a:latin typeface="Calibri" panose="020F0502020204030204" pitchFamily="34" charset="0"/>
              </a:rPr>
              <a:t>A </a:t>
            </a:r>
            <a:r>
              <a:rPr lang="en-US" sz="1600" b="1" dirty="0" smtClean="0">
                <a:solidFill>
                  <a:srgbClr val="000000"/>
                </a:solidFill>
                <a:latin typeface="Calibri" panose="020F0502020204030204" pitchFamily="34" charset="0"/>
              </a:rPr>
              <a:t>target </a:t>
            </a:r>
            <a:r>
              <a:rPr lang="en-US" sz="1600" b="1" dirty="0">
                <a:solidFill>
                  <a:srgbClr val="000000"/>
                </a:solidFill>
                <a:latin typeface="Calibri" panose="020F0502020204030204" pitchFamily="34" charset="0"/>
              </a:rPr>
              <a:t>inserted in the </a:t>
            </a:r>
            <a:r>
              <a:rPr lang="en-US" sz="1600" b="1" dirty="0" smtClean="0">
                <a:solidFill>
                  <a:srgbClr val="000000"/>
                </a:solidFill>
                <a:latin typeface="Calibri" panose="020F0502020204030204" pitchFamily="34" charset="0"/>
              </a:rPr>
              <a:t>pipe </a:t>
            </a:r>
            <a:r>
              <a:rPr lang="en-US" sz="1600" dirty="0" smtClean="0">
                <a:solidFill>
                  <a:srgbClr val="000000"/>
                </a:solidFill>
                <a:latin typeface="Calibri" panose="020F0502020204030204" pitchFamily="34" charset="0"/>
              </a:rPr>
              <a:t>intercepting </a:t>
            </a:r>
            <a:r>
              <a:rPr lang="en-US" sz="1600" dirty="0">
                <a:solidFill>
                  <a:srgbClr val="000000"/>
                </a:solidFill>
                <a:latin typeface="Calibri" panose="020F0502020204030204" pitchFamily="34" charset="0"/>
              </a:rPr>
              <a:t>the deflected halo, producing </a:t>
            </a:r>
            <a:r>
              <a:rPr lang="en-US" sz="1600" dirty="0" smtClean="0">
                <a:solidFill>
                  <a:srgbClr val="000000"/>
                </a:solidFill>
                <a:latin typeface="Calibri" panose="020F0502020204030204" pitchFamily="34" charset="0"/>
              </a:rPr>
              <a:t>polarized</a:t>
            </a:r>
            <a:r>
              <a:rPr lang="en-US" sz="1600" dirty="0">
                <a:latin typeface="LiberationSans"/>
              </a:rPr>
              <a:t> Λ</a:t>
            </a:r>
            <a:r>
              <a:rPr lang="en-US" sz="900" dirty="0">
                <a:latin typeface="LiberationSans"/>
              </a:rPr>
              <a:t>c</a:t>
            </a:r>
            <a:r>
              <a:rPr lang="en-US" sz="1600" dirty="0" smtClean="0">
                <a:solidFill>
                  <a:srgbClr val="000000"/>
                </a:solidFill>
                <a:latin typeface="Calibri" panose="020F0502020204030204" pitchFamily="34" charset="0"/>
              </a:rPr>
              <a:t> . </a:t>
            </a:r>
          </a:p>
          <a:p>
            <a:pPr algn="just"/>
            <a:endParaRPr lang="en-US" sz="1600" dirty="0">
              <a:solidFill>
                <a:srgbClr val="000000"/>
              </a:solidFill>
              <a:latin typeface="Calibri" panose="020F0502020204030204" pitchFamily="34" charset="0"/>
            </a:endParaRPr>
          </a:p>
          <a:p>
            <a:pPr algn="just"/>
            <a:r>
              <a:rPr lang="en-US" sz="1600" dirty="0" smtClean="0">
                <a:solidFill>
                  <a:srgbClr val="000000"/>
                </a:solidFill>
                <a:latin typeface="Arial" panose="020B0604020202020204" pitchFamily="34" charset="0"/>
              </a:rPr>
              <a:t>• </a:t>
            </a:r>
            <a:r>
              <a:rPr lang="en-US" sz="1600" dirty="0" smtClean="0">
                <a:solidFill>
                  <a:srgbClr val="000000"/>
                </a:solidFill>
                <a:latin typeface="Calibri" panose="020F0502020204030204" pitchFamily="34" charset="0"/>
              </a:rPr>
              <a:t>A </a:t>
            </a:r>
            <a:r>
              <a:rPr lang="en-US" sz="1600" b="1" dirty="0">
                <a:solidFill>
                  <a:srgbClr val="000000"/>
                </a:solidFill>
                <a:latin typeface="Calibri" panose="020F0502020204030204" pitchFamily="34" charset="0"/>
              </a:rPr>
              <a:t>second bent </a:t>
            </a:r>
            <a:r>
              <a:rPr lang="en-US" sz="1600" b="1" dirty="0" smtClean="0">
                <a:solidFill>
                  <a:srgbClr val="000000"/>
                </a:solidFill>
                <a:latin typeface="Calibri" panose="020F0502020204030204" pitchFamily="34" charset="0"/>
              </a:rPr>
              <a:t>crystal (= </a:t>
            </a:r>
            <a:r>
              <a:rPr lang="fr-FR" sz="1600" dirty="0" err="1" smtClean="0"/>
              <a:t>small</a:t>
            </a:r>
            <a:r>
              <a:rPr lang="fr-FR" sz="1600" dirty="0" smtClean="0"/>
              <a:t> </a:t>
            </a:r>
            <a:r>
              <a:rPr lang="fr-FR" sz="1600" dirty="0"/>
              <a:t>super </a:t>
            </a:r>
            <a:r>
              <a:rPr lang="fr-FR" sz="1600" dirty="0" err="1"/>
              <a:t>strong</a:t>
            </a:r>
            <a:r>
              <a:rPr lang="fr-FR" sz="1600" dirty="0"/>
              <a:t> </a:t>
            </a:r>
            <a:r>
              <a:rPr lang="fr-FR" sz="1600" dirty="0" err="1" smtClean="0"/>
              <a:t>magnet</a:t>
            </a:r>
            <a:r>
              <a:rPr lang="fr-FR" sz="1600" dirty="0" smtClean="0"/>
              <a:t>) </a:t>
            </a:r>
            <a:r>
              <a:rPr lang="en-US" sz="1600" dirty="0" smtClean="0"/>
              <a:t>able </a:t>
            </a:r>
            <a:r>
              <a:rPr lang="en-US" sz="1600" dirty="0"/>
              <a:t>to induce a </a:t>
            </a:r>
            <a:r>
              <a:rPr lang="en-US" sz="1600" dirty="0" smtClean="0"/>
              <a:t>sizable spin </a:t>
            </a:r>
            <a:r>
              <a:rPr lang="en-US" sz="1600" dirty="0"/>
              <a:t>precession angle during the lifetime of the </a:t>
            </a:r>
            <a:r>
              <a:rPr lang="en-US" sz="1600" dirty="0" smtClean="0"/>
              <a:t>particle </a:t>
            </a:r>
            <a:r>
              <a:rPr lang="en-US" sz="1600" dirty="0" smtClean="0">
                <a:solidFill>
                  <a:srgbClr val="000000"/>
                </a:solidFill>
                <a:latin typeface="Calibri" panose="020F0502020204030204" pitchFamily="34" charset="0"/>
              </a:rPr>
              <a:t>and </a:t>
            </a:r>
            <a:r>
              <a:rPr lang="en-US" sz="1600" dirty="0">
                <a:solidFill>
                  <a:srgbClr val="000000"/>
                </a:solidFill>
                <a:latin typeface="Calibri" panose="020F0502020204030204" pitchFamily="34" charset="0"/>
              </a:rPr>
              <a:t>deflect them into the </a:t>
            </a:r>
            <a:r>
              <a:rPr lang="en-US" sz="1600" dirty="0" err="1" smtClean="0">
                <a:solidFill>
                  <a:srgbClr val="000000"/>
                </a:solidFill>
                <a:latin typeface="Calibri" panose="020F0502020204030204" pitchFamily="34" charset="0"/>
              </a:rPr>
              <a:t>LHCb</a:t>
            </a:r>
            <a:r>
              <a:rPr lang="en-US" sz="1600" dirty="0" smtClean="0">
                <a:solidFill>
                  <a:srgbClr val="000000"/>
                </a:solidFill>
                <a:latin typeface="Calibri" panose="020F0502020204030204" pitchFamily="34" charset="0"/>
              </a:rPr>
              <a:t> detector which will measure the final </a:t>
            </a:r>
            <a:r>
              <a:rPr lang="en-US" sz="1600" dirty="0">
                <a:solidFill>
                  <a:srgbClr val="000000"/>
                </a:solidFill>
                <a:latin typeface="Calibri" panose="020F0502020204030204" pitchFamily="34" charset="0"/>
              </a:rPr>
              <a:t>polarization vector by </a:t>
            </a:r>
            <a:r>
              <a:rPr lang="en-US" sz="1600" dirty="0" smtClean="0">
                <a:solidFill>
                  <a:srgbClr val="000000"/>
                </a:solidFill>
                <a:latin typeface="Calibri" panose="020F0502020204030204" pitchFamily="34" charset="0"/>
              </a:rPr>
              <a:t>analyzing </a:t>
            </a:r>
            <a:r>
              <a:rPr lang="en-US" sz="1600" dirty="0">
                <a:solidFill>
                  <a:srgbClr val="000000"/>
                </a:solidFill>
                <a:latin typeface="Calibri" panose="020F0502020204030204" pitchFamily="34" charset="0"/>
              </a:rPr>
              <a:t>the angular distribution of the particle </a:t>
            </a:r>
            <a:r>
              <a:rPr lang="en-US" sz="1600" dirty="0" smtClean="0">
                <a:solidFill>
                  <a:srgbClr val="000000"/>
                </a:solidFill>
                <a:latin typeface="Calibri" panose="020F0502020204030204" pitchFamily="34" charset="0"/>
              </a:rPr>
              <a:t>decays</a:t>
            </a:r>
          </a:p>
          <a:p>
            <a:pPr algn="just"/>
            <a:endParaRPr lang="en-US" sz="1600" dirty="0">
              <a:solidFill>
                <a:srgbClr val="000000"/>
              </a:solidFill>
              <a:latin typeface="Calibri" panose="020F0502020204030204" pitchFamily="34" charset="0"/>
            </a:endParaRPr>
          </a:p>
          <a:p>
            <a:pPr algn="just"/>
            <a:endParaRPr lang="en-US" sz="1600" dirty="0" smtClean="0">
              <a:solidFill>
                <a:srgbClr val="000000"/>
              </a:solidFill>
              <a:latin typeface="Calibri" panose="020F0502020204030204" pitchFamily="34" charset="0"/>
            </a:endParaRPr>
          </a:p>
          <a:p>
            <a:pPr algn="just"/>
            <a:endParaRPr lang="en-US" sz="1600" dirty="0">
              <a:solidFill>
                <a:srgbClr val="000000"/>
              </a:solidFill>
              <a:latin typeface="Calibri" panose="020F0502020204030204" pitchFamily="34" charset="0"/>
            </a:endParaRPr>
          </a:p>
          <a:p>
            <a:pPr algn="just"/>
            <a:endParaRPr lang="en-US" sz="1600" dirty="0" smtClean="0">
              <a:solidFill>
                <a:srgbClr val="000000"/>
              </a:solidFill>
              <a:latin typeface="Calibri" panose="020F0502020204030204" pitchFamily="34" charset="0"/>
            </a:endParaRPr>
          </a:p>
          <a:p>
            <a:pPr algn="just"/>
            <a:endParaRPr lang="en-US" sz="1600" dirty="0" smtClean="0">
              <a:solidFill>
                <a:srgbClr val="000000"/>
              </a:solidFill>
              <a:latin typeface="Calibri" panose="020F0502020204030204" pitchFamily="34" charset="0"/>
            </a:endParaRPr>
          </a:p>
          <a:p>
            <a:pPr algn="just"/>
            <a:endParaRPr lang="en-US" sz="1600" dirty="0" smtClean="0">
              <a:solidFill>
                <a:srgbClr val="000000"/>
              </a:solidFill>
              <a:latin typeface="Calibri" panose="020F0502020204030204" pitchFamily="34" charset="0"/>
            </a:endParaRPr>
          </a:p>
          <a:p>
            <a:pPr algn="just"/>
            <a:endParaRPr lang="en-US" sz="1600" dirty="0" smtClean="0">
              <a:solidFill>
                <a:srgbClr val="000000"/>
              </a:solidFill>
              <a:latin typeface="Calibri" panose="020F0502020204030204" pitchFamily="34" charset="0"/>
            </a:endParaRPr>
          </a:p>
          <a:p>
            <a:pPr algn="just"/>
            <a:endParaRPr lang="en-US" sz="1600" dirty="0">
              <a:solidFill>
                <a:srgbClr val="000000"/>
              </a:solidFill>
              <a:latin typeface="Calibri" panose="020F0502020204030204" pitchFamily="34" charset="0"/>
            </a:endParaRPr>
          </a:p>
          <a:p>
            <a:pPr algn="just"/>
            <a:r>
              <a:rPr lang="en-US" sz="1600" dirty="0" smtClean="0">
                <a:solidFill>
                  <a:srgbClr val="000000"/>
                </a:solidFill>
                <a:latin typeface="Arial" panose="020B0604020202020204" pitchFamily="34" charset="0"/>
              </a:rPr>
              <a:t>• </a:t>
            </a:r>
            <a:r>
              <a:rPr lang="en-US" sz="1600" dirty="0" smtClean="0">
                <a:solidFill>
                  <a:srgbClr val="000000"/>
                </a:solidFill>
                <a:latin typeface="Calibri" panose="020F0502020204030204" pitchFamily="34" charset="0"/>
              </a:rPr>
              <a:t>An </a:t>
            </a:r>
            <a:r>
              <a:rPr lang="en-US" sz="1600" dirty="0">
                <a:solidFill>
                  <a:srgbClr val="000000"/>
                </a:solidFill>
                <a:latin typeface="Calibri" panose="020F0502020204030204" pitchFamily="34" charset="0"/>
              </a:rPr>
              <a:t>additional </a:t>
            </a:r>
            <a:r>
              <a:rPr lang="en-US" sz="1600" b="1" dirty="0" smtClean="0">
                <a:solidFill>
                  <a:srgbClr val="000000"/>
                </a:solidFill>
                <a:latin typeface="Calibri" panose="020F0502020204030204" pitchFamily="34" charset="0"/>
              </a:rPr>
              <a:t>absorber </a:t>
            </a:r>
            <a:r>
              <a:rPr lang="en-US" sz="1600" dirty="0" smtClean="0">
                <a:solidFill>
                  <a:srgbClr val="000000"/>
                </a:solidFill>
                <a:latin typeface="Calibri" panose="020F0502020204030204" pitchFamily="34" charset="0"/>
              </a:rPr>
              <a:t>to </a:t>
            </a:r>
            <a:r>
              <a:rPr lang="en-US" sz="1600" dirty="0">
                <a:solidFill>
                  <a:srgbClr val="000000"/>
                </a:solidFill>
                <a:latin typeface="Calibri" panose="020F0502020204030204" pitchFamily="34" charset="0"/>
              </a:rPr>
              <a:t>intercept the halo particles non-interacting with the target, thereby allowing the possibility of fixed-target operation in parasitic mode</a:t>
            </a:r>
          </a:p>
        </p:txBody>
      </p:sp>
      <p:sp>
        <p:nvSpPr>
          <p:cNvPr id="8" name="ZoneTexte 7"/>
          <p:cNvSpPr txBox="1"/>
          <p:nvPr/>
        </p:nvSpPr>
        <p:spPr>
          <a:xfrm>
            <a:off x="47471" y="763625"/>
            <a:ext cx="2828275" cy="369332"/>
          </a:xfrm>
          <a:prstGeom prst="rect">
            <a:avLst/>
          </a:prstGeom>
          <a:noFill/>
        </p:spPr>
        <p:txBody>
          <a:bodyPr wrap="none" rtlCol="0">
            <a:spAutoFit/>
          </a:bodyPr>
          <a:lstStyle/>
          <a:p>
            <a:r>
              <a:rPr lang="fr-FR" dirty="0" err="1" smtClean="0"/>
              <a:t>Experimental</a:t>
            </a:r>
            <a:r>
              <a:rPr lang="fr-FR" dirty="0" smtClean="0"/>
              <a:t> setup </a:t>
            </a:r>
            <a:r>
              <a:rPr lang="fr-FR" dirty="0" err="1" smtClean="0"/>
              <a:t>needed</a:t>
            </a:r>
            <a:r>
              <a:rPr lang="fr-FR" dirty="0" smtClean="0"/>
              <a:t>:</a:t>
            </a:r>
            <a:endParaRPr lang="fr-FR" dirty="0"/>
          </a:p>
        </p:txBody>
      </p:sp>
      <p:grpSp>
        <p:nvGrpSpPr>
          <p:cNvPr id="12" name="Groupe 11"/>
          <p:cNvGrpSpPr/>
          <p:nvPr/>
        </p:nvGrpSpPr>
        <p:grpSpPr>
          <a:xfrm>
            <a:off x="1835696" y="3645024"/>
            <a:ext cx="5954591" cy="1224136"/>
            <a:chOff x="1547664" y="4081988"/>
            <a:chExt cx="5954591" cy="1224136"/>
          </a:xfrm>
        </p:grpSpPr>
        <p:pic>
          <p:nvPicPr>
            <p:cNvPr id="4" name="Image 3"/>
            <p:cNvPicPr>
              <a:picLocks noChangeAspect="1"/>
            </p:cNvPicPr>
            <p:nvPr/>
          </p:nvPicPr>
          <p:blipFill>
            <a:blip r:embed="rId3"/>
            <a:stretch>
              <a:fillRect/>
            </a:stretch>
          </p:blipFill>
          <p:spPr>
            <a:xfrm>
              <a:off x="1547664" y="4081988"/>
              <a:ext cx="5954591" cy="1224136"/>
            </a:xfrm>
            <a:prstGeom prst="rect">
              <a:avLst/>
            </a:prstGeom>
          </p:spPr>
        </p:pic>
        <p:sp>
          <p:nvSpPr>
            <p:cNvPr id="11" name="ZoneTexte 10"/>
            <p:cNvSpPr txBox="1"/>
            <p:nvPr/>
          </p:nvSpPr>
          <p:spPr>
            <a:xfrm>
              <a:off x="3275856" y="4221088"/>
              <a:ext cx="461921" cy="307777"/>
            </a:xfrm>
            <a:prstGeom prst="rect">
              <a:avLst/>
            </a:prstGeom>
            <a:noFill/>
          </p:spPr>
          <p:txBody>
            <a:bodyPr wrap="none" rtlCol="0">
              <a:spAutoFit/>
            </a:bodyPr>
            <a:lstStyle/>
            <a:p>
              <a:r>
                <a:rPr lang="fr-FR" sz="1400" dirty="0" err="1" smtClean="0"/>
                <a:t>Xtal</a:t>
              </a:r>
              <a:endParaRPr lang="fr-FR" sz="1400" dirty="0"/>
            </a:p>
          </p:txBody>
        </p:sp>
      </p:grpSp>
      <p:cxnSp>
        <p:nvCxnSpPr>
          <p:cNvPr id="13" name="Connecteur droit 12"/>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019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en-US" smtClean="0"/>
              <a:pPr/>
              <a:t>38</a:t>
            </a:fld>
            <a:endParaRPr lang="en-US" dirty="0"/>
          </a:p>
        </p:txBody>
      </p:sp>
      <p:pic>
        <p:nvPicPr>
          <p:cNvPr id="6" name="Picture 4" descr="http://intranet.lal.in2p3.fr/IMG/jpg/l-coul-200.jpg"/>
          <p:cNvPicPr>
            <a:picLocks noChangeAspect="1" noChangeArrowheads="1"/>
          </p:cNvPicPr>
          <p:nvPr/>
        </p:nvPicPr>
        <p:blipFill>
          <a:blip r:embed="rId2" cstate="print"/>
          <a:srcRect/>
          <a:stretch>
            <a:fillRect/>
          </a:stretch>
        </p:blipFill>
        <p:spPr bwMode="auto">
          <a:xfrm>
            <a:off x="47471" y="81600"/>
            <a:ext cx="864096" cy="340402"/>
          </a:xfrm>
          <a:prstGeom prst="rect">
            <a:avLst/>
          </a:prstGeom>
          <a:noFill/>
        </p:spPr>
      </p:pic>
      <p:sp>
        <p:nvSpPr>
          <p:cNvPr id="8" name="ZoneTexte 7"/>
          <p:cNvSpPr txBox="1"/>
          <p:nvPr/>
        </p:nvSpPr>
        <p:spPr>
          <a:xfrm>
            <a:off x="2480837" y="25460"/>
            <a:ext cx="4248472" cy="461665"/>
          </a:xfrm>
          <a:prstGeom prst="rect">
            <a:avLst/>
          </a:prstGeom>
          <a:noFill/>
        </p:spPr>
        <p:txBody>
          <a:bodyPr wrap="square" rtlCol="0">
            <a:spAutoFit/>
          </a:bodyPr>
          <a:lstStyle/>
          <a:p>
            <a:r>
              <a:rPr lang="en-US" sz="2400" b="1" dirty="0" smtClean="0">
                <a:solidFill>
                  <a:srgbClr val="0000FF"/>
                </a:solidFill>
              </a:rPr>
              <a:t>The new CpFM in the SPS</a:t>
            </a:r>
            <a:endParaRPr lang="en-US" sz="2400" b="1" dirty="0">
              <a:solidFill>
                <a:srgbClr val="0000FF"/>
              </a:solidFill>
            </a:endParaRPr>
          </a:p>
        </p:txBody>
      </p:sp>
      <p:sp>
        <p:nvSpPr>
          <p:cNvPr id="9" name="Rectangle 8"/>
          <p:cNvSpPr/>
          <p:nvPr/>
        </p:nvSpPr>
        <p:spPr>
          <a:xfrm>
            <a:off x="539552" y="2995404"/>
            <a:ext cx="9360532" cy="3862596"/>
          </a:xfrm>
          <a:prstGeom prst="rect">
            <a:avLst/>
          </a:prstGeom>
        </p:spPr>
        <p:txBody>
          <a:bodyPr wrap="square">
            <a:spAutoFit/>
          </a:bodyPr>
          <a:lstStyle/>
          <a:p>
            <a:r>
              <a:rPr lang="en-US" sz="1600" b="1" dirty="0">
                <a:solidFill>
                  <a:srgbClr val="0000CC"/>
                </a:solidFill>
              </a:rPr>
              <a:t>New CpFM requirements </a:t>
            </a:r>
            <a:endParaRPr lang="en-US" sz="1600" b="1" dirty="0" smtClean="0">
              <a:solidFill>
                <a:srgbClr val="0000CC"/>
              </a:solidFill>
            </a:endParaRPr>
          </a:p>
          <a:p>
            <a:endParaRPr lang="en-US" sz="1400" dirty="0"/>
          </a:p>
          <a:p>
            <a:pPr marL="171450" indent="-171450">
              <a:lnSpc>
                <a:spcPct val="150000"/>
              </a:lnSpc>
              <a:buFont typeface="Wingdings" panose="05000000000000000000" pitchFamily="2" charset="2"/>
              <a:buChar char="§"/>
            </a:pPr>
            <a:r>
              <a:rPr lang="en-US" sz="1400" dirty="0"/>
              <a:t>Inside primary vacuum</a:t>
            </a:r>
          </a:p>
          <a:p>
            <a:pPr marL="171450" indent="-171450">
              <a:lnSpc>
                <a:spcPct val="150000"/>
              </a:lnSpc>
              <a:buFont typeface="Wingdings" panose="05000000000000000000" pitchFamily="2" charset="2"/>
              <a:buChar char="§"/>
            </a:pPr>
            <a:r>
              <a:rPr lang="en-US" sz="1400" dirty="0" smtClean="0"/>
              <a:t>Transparent </a:t>
            </a:r>
            <a:r>
              <a:rPr lang="en-US" sz="1400" dirty="0"/>
              <a:t>for the machine</a:t>
            </a:r>
          </a:p>
          <a:p>
            <a:pPr marL="171450" indent="-171450">
              <a:lnSpc>
                <a:spcPct val="150000"/>
              </a:lnSpc>
              <a:buFont typeface="Wingdings" panose="05000000000000000000" pitchFamily="2" charset="2"/>
              <a:buChar char="§"/>
            </a:pPr>
            <a:r>
              <a:rPr lang="en-US" sz="1400" dirty="0" smtClean="0"/>
              <a:t>Dynamic </a:t>
            </a:r>
            <a:r>
              <a:rPr lang="en-US" sz="1400" dirty="0"/>
              <a:t>range : 1 to 100/bunch (but the integrated intensity value will be from 10</a:t>
            </a:r>
            <a:r>
              <a:rPr lang="en-US" sz="1400" baseline="30000" dirty="0"/>
              <a:t>7</a:t>
            </a:r>
            <a:r>
              <a:rPr lang="en-US" sz="1400" dirty="0"/>
              <a:t> to 10</a:t>
            </a:r>
            <a:r>
              <a:rPr lang="en-US" sz="1400" baseline="30000" dirty="0"/>
              <a:t>9</a:t>
            </a:r>
            <a:r>
              <a:rPr lang="en-US" sz="1400" dirty="0"/>
              <a:t> p/s)</a:t>
            </a:r>
          </a:p>
          <a:p>
            <a:pPr marL="171450" indent="-171450">
              <a:lnSpc>
                <a:spcPct val="150000"/>
              </a:lnSpc>
              <a:buFont typeface="Wingdings" panose="05000000000000000000" pitchFamily="2" charset="2"/>
              <a:buChar char="§"/>
            </a:pPr>
            <a:r>
              <a:rPr lang="en-US" sz="1400" dirty="0" smtClean="0"/>
              <a:t>Measurements </a:t>
            </a:r>
            <a:r>
              <a:rPr lang="en-US" sz="1400" dirty="0"/>
              <a:t>to be performed: amplitude (from 5 mV to 2 V) and timing (with a precision on the timing </a:t>
            </a:r>
            <a:endParaRPr lang="en-US" sz="1400" dirty="0" smtClean="0"/>
          </a:p>
          <a:p>
            <a:pPr>
              <a:lnSpc>
                <a:spcPct val="150000"/>
              </a:lnSpc>
            </a:pPr>
            <a:r>
              <a:rPr lang="en-US" sz="1400" dirty="0" smtClean="0"/>
              <a:t>measurement </a:t>
            </a:r>
            <a:r>
              <a:rPr lang="en-US" sz="1400" dirty="0"/>
              <a:t>of 2 ns)</a:t>
            </a:r>
          </a:p>
          <a:p>
            <a:pPr marL="171450" indent="-171450">
              <a:lnSpc>
                <a:spcPct val="150000"/>
              </a:lnSpc>
              <a:buFont typeface="Wingdings" panose="05000000000000000000" pitchFamily="2" charset="2"/>
              <a:buChar char="§"/>
            </a:pPr>
            <a:r>
              <a:rPr lang="en-US" sz="1400" dirty="0" smtClean="0"/>
              <a:t>Measurement </a:t>
            </a:r>
            <a:r>
              <a:rPr lang="en-US" sz="1400" dirty="0"/>
              <a:t>rate: bunch per bunch every 25 ns </a:t>
            </a:r>
          </a:p>
          <a:p>
            <a:pPr marL="171450" indent="-171450">
              <a:lnSpc>
                <a:spcPct val="150000"/>
              </a:lnSpc>
              <a:buFont typeface="Wingdings" panose="05000000000000000000" pitchFamily="2" charset="2"/>
              <a:buChar char="§"/>
            </a:pPr>
            <a:r>
              <a:rPr lang="en-US" sz="1400" dirty="0" smtClean="0"/>
              <a:t>Calibrated </a:t>
            </a:r>
            <a:r>
              <a:rPr lang="en-US" sz="1400" dirty="0"/>
              <a:t>detector with on-line monitoring (at least or an in-situ calibration)</a:t>
            </a:r>
          </a:p>
          <a:p>
            <a:pPr marL="171450" indent="-171450">
              <a:lnSpc>
                <a:spcPct val="150000"/>
              </a:lnSpc>
              <a:buFont typeface="Wingdings" panose="05000000000000000000" pitchFamily="2" charset="2"/>
              <a:buChar char="§"/>
            </a:pPr>
            <a:r>
              <a:rPr lang="en-US" sz="1400" dirty="0" smtClean="0"/>
              <a:t>Accuracy </a:t>
            </a:r>
            <a:r>
              <a:rPr lang="en-US" sz="1400" dirty="0"/>
              <a:t>of the measurement: 5-10 % in absolute</a:t>
            </a:r>
          </a:p>
          <a:p>
            <a:pPr marL="171450" indent="-171450">
              <a:lnSpc>
                <a:spcPct val="150000"/>
              </a:lnSpc>
              <a:buFont typeface="Wingdings" panose="05000000000000000000" pitchFamily="2" charset="2"/>
              <a:buChar char="§"/>
            </a:pPr>
            <a:r>
              <a:rPr lang="en-US" sz="1400" dirty="0" smtClean="0"/>
              <a:t>Duration </a:t>
            </a:r>
            <a:r>
              <a:rPr lang="en-US" sz="1400" dirty="0"/>
              <a:t>of the measurement: at least 20 days</a:t>
            </a:r>
          </a:p>
          <a:p>
            <a:endParaRPr lang="en-US" sz="1400" dirty="0"/>
          </a:p>
          <a:p>
            <a:r>
              <a:rPr lang="en-US" sz="1400" dirty="0"/>
              <a:t>	</a:t>
            </a:r>
          </a:p>
        </p:txBody>
      </p:sp>
      <p:pic>
        <p:nvPicPr>
          <p:cNvPr id="3" name="Image 2"/>
          <p:cNvPicPr>
            <a:picLocks noChangeAspect="1"/>
          </p:cNvPicPr>
          <p:nvPr/>
        </p:nvPicPr>
        <p:blipFill>
          <a:blip r:embed="rId3"/>
          <a:stretch>
            <a:fillRect/>
          </a:stretch>
        </p:blipFill>
        <p:spPr>
          <a:xfrm>
            <a:off x="1547664" y="836712"/>
            <a:ext cx="6114818" cy="2164268"/>
          </a:xfrm>
          <a:prstGeom prst="rect">
            <a:avLst/>
          </a:prstGeom>
        </p:spPr>
      </p:pic>
      <p:cxnSp>
        <p:nvCxnSpPr>
          <p:cNvPr id="10" name="Connecteur droit 9"/>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412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A0B0E7A-FEFE-43FE-A8F5-CC391EC577C2}" type="slidenum">
              <a:rPr lang="fr-FR" smtClean="0"/>
              <a:pPr/>
              <a:t>4</a:t>
            </a:fld>
            <a:endParaRPr lang="fr-FR" dirty="0"/>
          </a:p>
        </p:txBody>
      </p:sp>
      <p:sp>
        <p:nvSpPr>
          <p:cNvPr id="3" name="TextBox 26"/>
          <p:cNvSpPr txBox="1"/>
          <p:nvPr/>
        </p:nvSpPr>
        <p:spPr>
          <a:xfrm>
            <a:off x="229193" y="683268"/>
            <a:ext cx="7514108" cy="338554"/>
          </a:xfrm>
          <a:prstGeom prst="rect">
            <a:avLst/>
          </a:prstGeom>
          <a:noFill/>
        </p:spPr>
        <p:txBody>
          <a:bodyPr wrap="none" rtlCol="0">
            <a:spAutoFit/>
          </a:bodyPr>
          <a:lstStyle/>
          <a:p>
            <a:r>
              <a:rPr lang="en-GB" sz="1600" b="1" dirty="0" smtClean="0"/>
              <a:t>Present collimation </a:t>
            </a:r>
            <a:r>
              <a:rPr lang="en-GB" sz="1600" dirty="0" smtClean="0"/>
              <a:t>system designed to handle </a:t>
            </a:r>
            <a:r>
              <a:rPr lang="en-US" sz="1600" dirty="0" smtClean="0">
                <a:ea typeface="ＭＳ Ｐゴシック" charset="0"/>
                <a:cs typeface="ＭＳ Ｐゴシック" charset="0"/>
                <a:sym typeface="Helvetica" charset="0"/>
              </a:rPr>
              <a:t>360 MJ</a:t>
            </a:r>
            <a:r>
              <a:rPr lang="en-US" sz="1600" dirty="0">
                <a:ea typeface="ＭＳ Ｐゴシック" charset="0"/>
                <a:cs typeface="ＭＳ Ｐゴシック" charset="0"/>
                <a:sym typeface="Helvetica" charset="0"/>
              </a:rPr>
              <a:t> </a:t>
            </a:r>
            <a:r>
              <a:rPr lang="en-US" sz="1600" dirty="0" smtClean="0">
                <a:ea typeface="ＭＳ Ｐゴシック" charset="0"/>
                <a:cs typeface="ＭＳ Ｐゴシック" charset="0"/>
                <a:sym typeface="Helvetica" charset="0"/>
              </a:rPr>
              <a:t>of stored energy in the machine</a:t>
            </a:r>
            <a:r>
              <a:rPr lang="en-GB" sz="1600" dirty="0" smtClean="0"/>
              <a:t> </a:t>
            </a:r>
            <a:endParaRPr lang="en-GB" sz="1600" dirty="0"/>
          </a:p>
        </p:txBody>
      </p:sp>
      <p:sp>
        <p:nvSpPr>
          <p:cNvPr id="4" name="TextBox 27"/>
          <p:cNvSpPr txBox="1"/>
          <p:nvPr/>
        </p:nvSpPr>
        <p:spPr>
          <a:xfrm>
            <a:off x="3111219" y="1133088"/>
            <a:ext cx="5189369" cy="338554"/>
          </a:xfrm>
          <a:prstGeom prst="rect">
            <a:avLst/>
          </a:prstGeom>
          <a:noFill/>
        </p:spPr>
        <p:txBody>
          <a:bodyPr wrap="none" rtlCol="0">
            <a:spAutoFit/>
          </a:bodyPr>
          <a:lstStyle/>
          <a:p>
            <a:r>
              <a:rPr lang="en-GB" sz="1600" b="1" dirty="0" smtClean="0"/>
              <a:t>Hi-</a:t>
            </a:r>
            <a:r>
              <a:rPr lang="en-GB" sz="1600" b="1" dirty="0" err="1" smtClean="0"/>
              <a:t>Lumi</a:t>
            </a:r>
            <a:r>
              <a:rPr lang="en-GB" sz="1600" b="1" dirty="0" smtClean="0"/>
              <a:t> </a:t>
            </a:r>
            <a:r>
              <a:rPr lang="en-GB" sz="1600" dirty="0" smtClean="0"/>
              <a:t>upgrade an increase up to about </a:t>
            </a:r>
            <a:r>
              <a:rPr lang="en-GB" sz="1600" b="1" dirty="0"/>
              <a:t>7</a:t>
            </a:r>
            <a:r>
              <a:rPr lang="en-GB" sz="1600" b="1" dirty="0" smtClean="0"/>
              <a:t>00 MJ </a:t>
            </a:r>
            <a:r>
              <a:rPr lang="en-GB" sz="1600" dirty="0" smtClean="0"/>
              <a:t>is foreseen</a:t>
            </a:r>
            <a:endParaRPr lang="en-GB" sz="1600" dirty="0"/>
          </a:p>
        </p:txBody>
      </p:sp>
      <p:sp>
        <p:nvSpPr>
          <p:cNvPr id="5" name="TextBox 28"/>
          <p:cNvSpPr txBox="1"/>
          <p:nvPr/>
        </p:nvSpPr>
        <p:spPr>
          <a:xfrm>
            <a:off x="181212" y="1620345"/>
            <a:ext cx="6656630" cy="338554"/>
          </a:xfrm>
          <a:prstGeom prst="rect">
            <a:avLst/>
          </a:prstGeom>
          <a:noFill/>
        </p:spPr>
        <p:txBody>
          <a:bodyPr wrap="none" rtlCol="0">
            <a:spAutoFit/>
          </a:bodyPr>
          <a:lstStyle/>
          <a:p>
            <a:r>
              <a:rPr lang="en-GB" sz="1600" dirty="0" smtClean="0"/>
              <a:t>The connected increased circulating intensity of about a factor two, calls for: </a:t>
            </a:r>
            <a:endParaRPr lang="en-GB" sz="1600" dirty="0"/>
          </a:p>
        </p:txBody>
      </p:sp>
      <p:sp>
        <p:nvSpPr>
          <p:cNvPr id="6" name="TextBox 29"/>
          <p:cNvSpPr txBox="1"/>
          <p:nvPr/>
        </p:nvSpPr>
        <p:spPr>
          <a:xfrm>
            <a:off x="489916" y="1970042"/>
            <a:ext cx="3256341" cy="338554"/>
          </a:xfrm>
          <a:prstGeom prst="rect">
            <a:avLst/>
          </a:prstGeom>
          <a:noFill/>
        </p:spPr>
        <p:txBody>
          <a:bodyPr wrap="none" rtlCol="0">
            <a:spAutoFit/>
          </a:bodyPr>
          <a:lstStyle/>
          <a:p>
            <a:pPr marL="285750" indent="-285750">
              <a:buFont typeface="Arial"/>
              <a:buChar char="•"/>
            </a:pPr>
            <a:r>
              <a:rPr lang="en-GB" sz="1600" b="1" dirty="0" smtClean="0"/>
              <a:t>Improved cleaning </a:t>
            </a:r>
            <a:r>
              <a:rPr lang="en-GB" sz="1600" dirty="0" smtClean="0"/>
              <a:t>performances</a:t>
            </a:r>
            <a:endParaRPr lang="en-GB" sz="1600" dirty="0"/>
          </a:p>
        </p:txBody>
      </p:sp>
      <p:sp>
        <p:nvSpPr>
          <p:cNvPr id="7" name="TextBox 30"/>
          <p:cNvSpPr txBox="1"/>
          <p:nvPr/>
        </p:nvSpPr>
        <p:spPr>
          <a:xfrm>
            <a:off x="488844" y="2308596"/>
            <a:ext cx="4469109" cy="338554"/>
          </a:xfrm>
          <a:prstGeom prst="rect">
            <a:avLst/>
          </a:prstGeom>
          <a:noFill/>
        </p:spPr>
        <p:txBody>
          <a:bodyPr wrap="none" rtlCol="0">
            <a:spAutoFit/>
          </a:bodyPr>
          <a:lstStyle/>
          <a:p>
            <a:pPr marL="285750" indent="-285750">
              <a:buFont typeface="Arial"/>
              <a:buChar char="•"/>
            </a:pPr>
            <a:r>
              <a:rPr lang="en-GB" sz="1600" b="1" dirty="0" smtClean="0"/>
              <a:t>Reduction of </a:t>
            </a:r>
            <a:r>
              <a:rPr lang="en-GB" sz="1600" dirty="0" smtClean="0"/>
              <a:t>induced </a:t>
            </a:r>
            <a:r>
              <a:rPr lang="en-GB" sz="1600" b="1" dirty="0" smtClean="0"/>
              <a:t>impedance</a:t>
            </a:r>
            <a:r>
              <a:rPr lang="en-GB" sz="1600" dirty="0" smtClean="0"/>
              <a:t> by collimators</a:t>
            </a:r>
            <a:endParaRPr lang="en-GB" sz="1600" dirty="0"/>
          </a:p>
        </p:txBody>
      </p:sp>
      <p:sp>
        <p:nvSpPr>
          <p:cNvPr id="8" name="TextBox 31"/>
          <p:cNvSpPr txBox="1"/>
          <p:nvPr/>
        </p:nvSpPr>
        <p:spPr>
          <a:xfrm>
            <a:off x="5380269" y="2308596"/>
            <a:ext cx="3077702" cy="338554"/>
          </a:xfrm>
          <a:prstGeom prst="rect">
            <a:avLst/>
          </a:prstGeom>
          <a:noFill/>
        </p:spPr>
        <p:txBody>
          <a:bodyPr wrap="none" rtlCol="0">
            <a:spAutoFit/>
          </a:bodyPr>
          <a:lstStyle/>
          <a:p>
            <a:r>
              <a:rPr lang="en-GB" sz="1600" dirty="0" smtClean="0"/>
              <a:t>Reduction of the beam instabilities</a:t>
            </a:r>
            <a:endParaRPr lang="en-GB" sz="1600" dirty="0"/>
          </a:p>
        </p:txBody>
      </p:sp>
      <p:sp>
        <p:nvSpPr>
          <p:cNvPr id="10" name="Bent Arrow 33"/>
          <p:cNvSpPr/>
          <p:nvPr/>
        </p:nvSpPr>
        <p:spPr>
          <a:xfrm flipV="1">
            <a:off x="2695263" y="1021822"/>
            <a:ext cx="396605" cy="431223"/>
          </a:xfrm>
          <a:prstGeom prst="bentArrow">
            <a:avLst/>
          </a:prstGeom>
          <a:gradFill flip="none" rotWithShape="1">
            <a:gsLst>
              <a:gs pos="0">
                <a:srgbClr val="0000FF"/>
              </a:gs>
              <a:gs pos="100000">
                <a:srgbClr val="FFFFFF"/>
              </a:gs>
            </a:gsLst>
            <a:lin ang="0" scaled="1"/>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2" name="Right Arrow 35"/>
          <p:cNvSpPr/>
          <p:nvPr/>
        </p:nvSpPr>
        <p:spPr>
          <a:xfrm>
            <a:off x="5047213" y="2366577"/>
            <a:ext cx="243796" cy="191447"/>
          </a:xfrm>
          <a:prstGeom prst="rightArrow">
            <a:avLst/>
          </a:prstGeom>
          <a:gradFill flip="none" rotWithShape="1">
            <a:gsLst>
              <a:gs pos="0">
                <a:srgbClr val="0000FF"/>
              </a:gs>
              <a:gs pos="100000">
                <a:srgbClr val="FFFFFF"/>
              </a:gs>
            </a:gsLst>
            <a:lin ang="0" scaled="1"/>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pic>
        <p:nvPicPr>
          <p:cNvPr id="13" name="Picture 4" descr="http://intranet.lal.in2p3.fr/IMG/jpg/l-coul-200.jpg"/>
          <p:cNvPicPr>
            <a:picLocks noChangeAspect="1" noChangeArrowheads="1"/>
          </p:cNvPicPr>
          <p:nvPr/>
        </p:nvPicPr>
        <p:blipFill>
          <a:blip r:embed="rId3" cstate="print"/>
          <a:srcRect/>
          <a:stretch>
            <a:fillRect/>
          </a:stretch>
        </p:blipFill>
        <p:spPr bwMode="auto">
          <a:xfrm>
            <a:off x="47471" y="81600"/>
            <a:ext cx="864096" cy="340402"/>
          </a:xfrm>
          <a:prstGeom prst="rect">
            <a:avLst/>
          </a:prstGeom>
          <a:noFill/>
        </p:spPr>
      </p:pic>
      <p:pic>
        <p:nvPicPr>
          <p:cNvPr id="14" name="Picture 2"/>
          <p:cNvPicPr>
            <a:picLocks noChangeAspect="1" noChangeArrowheads="1"/>
          </p:cNvPicPr>
          <p:nvPr/>
        </p:nvPicPr>
        <p:blipFill>
          <a:blip r:embed="rId4" cstate="print"/>
          <a:srcRect/>
          <a:stretch>
            <a:fillRect/>
          </a:stretch>
        </p:blipFill>
        <p:spPr bwMode="auto">
          <a:xfrm>
            <a:off x="8121105" y="1"/>
            <a:ext cx="915391" cy="570050"/>
          </a:xfrm>
          <a:prstGeom prst="rect">
            <a:avLst/>
          </a:prstGeom>
          <a:noFill/>
          <a:ln w="9525">
            <a:noFill/>
            <a:miter lim="800000"/>
            <a:headEnd/>
            <a:tailEnd/>
          </a:ln>
        </p:spPr>
      </p:pic>
      <p:sp>
        <p:nvSpPr>
          <p:cNvPr id="15" name="Title 1"/>
          <p:cNvSpPr txBox="1">
            <a:spLocks/>
          </p:cNvSpPr>
          <p:nvPr/>
        </p:nvSpPr>
        <p:spPr>
          <a:xfrm>
            <a:off x="1256038" y="-49954"/>
            <a:ext cx="6552728" cy="705332"/>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uLnTx/>
                <a:uFillTx/>
                <a:latin typeface="+mn-lt"/>
              </a:rPr>
              <a:t>R&amp;D for the upgrade of the LHC collimation system</a:t>
            </a:r>
            <a:endParaRPr kumimoji="0" lang="en-US" sz="2400" b="1" i="0" u="none" strike="noStrike" kern="1200" cap="none" spc="0" normalizeH="0" baseline="0" noProof="0" dirty="0">
              <a:ln>
                <a:noFill/>
              </a:ln>
              <a:solidFill>
                <a:srgbClr val="0000FF"/>
              </a:solidFill>
              <a:effectLst/>
              <a:uLnTx/>
              <a:uFillTx/>
              <a:latin typeface="+mn-lt"/>
            </a:endParaRPr>
          </a:p>
        </p:txBody>
      </p:sp>
      <p:sp>
        <p:nvSpPr>
          <p:cNvPr id="16" name="TextBox 12"/>
          <p:cNvSpPr txBox="1"/>
          <p:nvPr/>
        </p:nvSpPr>
        <p:spPr>
          <a:xfrm>
            <a:off x="8208223" y="3266962"/>
            <a:ext cx="184731" cy="338554"/>
          </a:xfrm>
          <a:prstGeom prst="rect">
            <a:avLst/>
          </a:prstGeom>
          <a:noFill/>
        </p:spPr>
        <p:txBody>
          <a:bodyPr wrap="none" rtlCol="0">
            <a:spAutoFit/>
          </a:bodyPr>
          <a:lstStyle/>
          <a:p>
            <a:endParaRPr lang="en-GB" sz="1600" dirty="0"/>
          </a:p>
        </p:txBody>
      </p:sp>
      <p:sp>
        <p:nvSpPr>
          <p:cNvPr id="17" name="TextBox 8"/>
          <p:cNvSpPr txBox="1"/>
          <p:nvPr/>
        </p:nvSpPr>
        <p:spPr>
          <a:xfrm>
            <a:off x="181212" y="2845681"/>
            <a:ext cx="8702380" cy="830997"/>
          </a:xfrm>
          <a:prstGeom prst="rect">
            <a:avLst/>
          </a:prstGeom>
          <a:noFill/>
        </p:spPr>
        <p:txBody>
          <a:bodyPr wrap="square" rtlCol="0">
            <a:spAutoFit/>
          </a:bodyPr>
          <a:lstStyle/>
          <a:p>
            <a:r>
              <a:rPr lang="en-GB" sz="1600" b="1" dirty="0" smtClean="0">
                <a:solidFill>
                  <a:srgbClr val="FF0000"/>
                </a:solidFill>
              </a:rPr>
              <a:t>Crystals collimation </a:t>
            </a:r>
            <a:r>
              <a:rPr lang="en-GB" sz="1600" dirty="0" smtClean="0"/>
              <a:t>which aims are to </a:t>
            </a:r>
            <a:r>
              <a:rPr lang="en-GB" sz="1600" b="1" dirty="0" smtClean="0">
                <a:solidFill>
                  <a:srgbClr val="008000"/>
                </a:solidFill>
              </a:rPr>
              <a:t>improve the cleaning </a:t>
            </a:r>
            <a:r>
              <a:rPr lang="en-GB" sz="1600" b="1" dirty="0">
                <a:solidFill>
                  <a:srgbClr val="008000"/>
                </a:solidFill>
              </a:rPr>
              <a:t>and </a:t>
            </a:r>
            <a:r>
              <a:rPr lang="en-GB" sz="1600" b="1" dirty="0" smtClean="0">
                <a:solidFill>
                  <a:srgbClr val="008000"/>
                </a:solidFill>
              </a:rPr>
              <a:t>reduce the impedance </a:t>
            </a:r>
            <a:r>
              <a:rPr lang="en-GB" sz="1600" dirty="0" smtClean="0"/>
              <a:t>is one of the R&amp;D projects approved for the LHC collimation</a:t>
            </a:r>
            <a:endParaRPr lang="en-GB" sz="1600" dirty="0"/>
          </a:p>
          <a:p>
            <a:endParaRPr lang="en-GB" sz="1600" dirty="0" smtClean="0"/>
          </a:p>
        </p:txBody>
      </p:sp>
      <p:sp>
        <p:nvSpPr>
          <p:cNvPr id="20" name="Rectangle 19"/>
          <p:cNvSpPr/>
          <p:nvPr/>
        </p:nvSpPr>
        <p:spPr>
          <a:xfrm>
            <a:off x="181212" y="2801940"/>
            <a:ext cx="8567252" cy="614553"/>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CC"/>
              </a:solidFill>
            </a:endParaRPr>
          </a:p>
        </p:txBody>
      </p:sp>
      <p:pic>
        <p:nvPicPr>
          <p:cNvPr id="21" name="Image 20"/>
          <p:cNvPicPr>
            <a:picLocks noChangeAspect="1"/>
          </p:cNvPicPr>
          <p:nvPr/>
        </p:nvPicPr>
        <p:blipFill>
          <a:blip r:embed="rId5"/>
          <a:stretch>
            <a:fillRect/>
          </a:stretch>
        </p:blipFill>
        <p:spPr>
          <a:xfrm>
            <a:off x="1111322" y="3544902"/>
            <a:ext cx="6665880" cy="2327694"/>
          </a:xfrm>
          <a:prstGeom prst="rect">
            <a:avLst/>
          </a:prstGeom>
        </p:spPr>
      </p:pic>
      <p:sp>
        <p:nvSpPr>
          <p:cNvPr id="22" name="Rectangle 21"/>
          <p:cNvSpPr/>
          <p:nvPr/>
        </p:nvSpPr>
        <p:spPr>
          <a:xfrm rot="16200000">
            <a:off x="7255836" y="4464263"/>
            <a:ext cx="1842171" cy="246221"/>
          </a:xfrm>
          <a:prstGeom prst="rect">
            <a:avLst/>
          </a:prstGeom>
        </p:spPr>
        <p:txBody>
          <a:bodyPr wrap="none">
            <a:spAutoFit/>
          </a:bodyPr>
          <a:lstStyle/>
          <a:p>
            <a:r>
              <a:rPr lang="it-IT" sz="1000" i="1" dirty="0" smtClean="0"/>
              <a:t>D. </a:t>
            </a:r>
            <a:r>
              <a:rPr lang="it-IT" sz="1000" i="1" dirty="0"/>
              <a:t>Mirarchi, A&amp;T Seminar, CERN</a:t>
            </a:r>
          </a:p>
        </p:txBody>
      </p:sp>
      <p:pic>
        <p:nvPicPr>
          <p:cNvPr id="19" name="Image 18"/>
          <p:cNvPicPr>
            <a:picLocks noChangeAspect="1"/>
          </p:cNvPicPr>
          <p:nvPr/>
        </p:nvPicPr>
        <p:blipFill>
          <a:blip r:embed="rId6"/>
          <a:stretch>
            <a:fillRect/>
          </a:stretch>
        </p:blipFill>
        <p:spPr>
          <a:xfrm>
            <a:off x="347830" y="5670491"/>
            <a:ext cx="2908683" cy="836534"/>
          </a:xfrm>
          <a:prstGeom prst="rect">
            <a:avLst/>
          </a:prstGeom>
        </p:spPr>
      </p:pic>
      <p:sp>
        <p:nvSpPr>
          <p:cNvPr id="24" name="Rectangle 23"/>
          <p:cNvSpPr/>
          <p:nvPr/>
        </p:nvSpPr>
        <p:spPr>
          <a:xfrm>
            <a:off x="3347864" y="5866645"/>
            <a:ext cx="5616624" cy="646331"/>
          </a:xfrm>
          <a:prstGeom prst="rect">
            <a:avLst/>
          </a:prstGeom>
        </p:spPr>
        <p:txBody>
          <a:bodyPr wrap="square">
            <a:spAutoFit/>
          </a:bodyPr>
          <a:lstStyle/>
          <a:p>
            <a:pPr marL="228600" indent="-228600">
              <a:buAutoNum type="alphaLcParenBoth"/>
            </a:pPr>
            <a:r>
              <a:rPr lang="en-GB" sz="1200" dirty="0" smtClean="0"/>
              <a:t>Collimation </a:t>
            </a:r>
            <a:r>
              <a:rPr lang="en-GB" sz="1200" dirty="0"/>
              <a:t>scheme using a solid state primary collimator </a:t>
            </a:r>
            <a:r>
              <a:rPr lang="en-GB" sz="1200" dirty="0" err="1"/>
              <a:t>scatterer</a:t>
            </a:r>
            <a:r>
              <a:rPr lang="en-GB" sz="1200" dirty="0"/>
              <a:t> (SC).             </a:t>
            </a:r>
            <a:endParaRPr lang="en-GB" sz="1200" dirty="0" smtClean="0"/>
          </a:p>
          <a:p>
            <a:r>
              <a:rPr lang="en-GB" sz="1200" dirty="0" smtClean="0"/>
              <a:t>(</a:t>
            </a:r>
            <a:r>
              <a:rPr lang="en-GB" sz="1200" dirty="0"/>
              <a:t>b) Collimation scheme with a bent crystal (BC) as a primary collimator. </a:t>
            </a:r>
            <a:r>
              <a:rPr lang="en-GB" sz="1200" b="1" dirty="0">
                <a:solidFill>
                  <a:srgbClr val="FF0000"/>
                </a:solidFill>
              </a:rPr>
              <a:t>Halo particles are deflected and directed onto the absorber </a:t>
            </a:r>
            <a:r>
              <a:rPr lang="en-GB" sz="1200" b="1" dirty="0" smtClean="0">
                <a:solidFill>
                  <a:srgbClr val="FF0000"/>
                </a:solidFill>
              </a:rPr>
              <a:t>far </a:t>
            </a:r>
            <a:r>
              <a:rPr lang="en-GB" sz="1200" b="1" dirty="0">
                <a:solidFill>
                  <a:srgbClr val="FF0000"/>
                </a:solidFill>
              </a:rPr>
              <a:t>from its edge</a:t>
            </a:r>
          </a:p>
        </p:txBody>
      </p:sp>
      <p:sp>
        <p:nvSpPr>
          <p:cNvPr id="9" name="Rectangle 8"/>
          <p:cNvSpPr/>
          <p:nvPr/>
        </p:nvSpPr>
        <p:spPr>
          <a:xfrm>
            <a:off x="1256038" y="6507025"/>
            <a:ext cx="859531" cy="246221"/>
          </a:xfrm>
          <a:prstGeom prst="rect">
            <a:avLst/>
          </a:prstGeom>
        </p:spPr>
        <p:txBody>
          <a:bodyPr wrap="none">
            <a:spAutoFit/>
          </a:bodyPr>
          <a:lstStyle/>
          <a:p>
            <a:r>
              <a:rPr lang="en-GB" sz="1000" i="1" dirty="0" err="1"/>
              <a:t>Yu.M</a:t>
            </a:r>
            <a:r>
              <a:rPr lang="en-GB" sz="1000" i="1" dirty="0"/>
              <a:t>. </a:t>
            </a:r>
            <a:r>
              <a:rPr lang="en-GB" sz="1000" i="1" dirty="0" err="1"/>
              <a:t>Ivanov</a:t>
            </a:r>
            <a:endParaRPr lang="en-GB" sz="1000" i="1" dirty="0"/>
          </a:p>
        </p:txBody>
      </p:sp>
      <p:cxnSp>
        <p:nvCxnSpPr>
          <p:cNvPr id="23" name="Connecteur droit 22"/>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65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7664" y="573431"/>
            <a:ext cx="6480720" cy="369332"/>
          </a:xfrm>
          <a:prstGeom prst="rect">
            <a:avLst/>
          </a:prstGeom>
        </p:spPr>
        <p:txBody>
          <a:bodyPr wrap="square">
            <a:spAutoFit/>
          </a:bodyPr>
          <a:lstStyle/>
          <a:p>
            <a:r>
              <a:rPr lang="en-US" dirty="0" smtClean="0">
                <a:solidFill>
                  <a:srgbClr val="0000CC"/>
                </a:solidFill>
              </a:rPr>
              <a:t>Investigate bent crystals as primary collimators in hadron colliders </a:t>
            </a:r>
            <a:endParaRPr lang="fr-FR" dirty="0">
              <a:solidFill>
                <a:srgbClr val="0000CC"/>
              </a:solidFill>
            </a:endParaRPr>
          </a:p>
        </p:txBody>
      </p:sp>
      <p:pic>
        <p:nvPicPr>
          <p:cNvPr id="5" name="Picture 2"/>
          <p:cNvPicPr>
            <a:picLocks noChangeAspect="1" noChangeArrowheads="1"/>
          </p:cNvPicPr>
          <p:nvPr/>
        </p:nvPicPr>
        <p:blipFill>
          <a:blip r:embed="rId3" cstate="print"/>
          <a:srcRect/>
          <a:stretch>
            <a:fillRect/>
          </a:stretch>
        </p:blipFill>
        <p:spPr bwMode="auto">
          <a:xfrm>
            <a:off x="7854279" y="89363"/>
            <a:ext cx="1022895" cy="636997"/>
          </a:xfrm>
          <a:prstGeom prst="rect">
            <a:avLst/>
          </a:prstGeom>
          <a:noFill/>
          <a:ln w="9525">
            <a:noFill/>
            <a:miter lim="800000"/>
            <a:headEnd/>
            <a:tailEnd/>
          </a:ln>
        </p:spPr>
      </p:pic>
      <p:sp>
        <p:nvSpPr>
          <p:cNvPr id="7" name="Rectangle 6"/>
          <p:cNvSpPr/>
          <p:nvPr/>
        </p:nvSpPr>
        <p:spPr>
          <a:xfrm>
            <a:off x="2043889" y="-7792"/>
            <a:ext cx="4531882" cy="523220"/>
          </a:xfrm>
          <a:prstGeom prst="rect">
            <a:avLst/>
          </a:prstGeom>
        </p:spPr>
        <p:txBody>
          <a:bodyPr wrap="none">
            <a:spAutoFit/>
          </a:bodyPr>
          <a:lstStyle/>
          <a:p>
            <a:r>
              <a:rPr lang="en-US" sz="2800" b="1" dirty="0" smtClean="0">
                <a:solidFill>
                  <a:srgbClr val="0000FF"/>
                </a:solidFill>
              </a:rPr>
              <a:t>The UA9 Experiment @ CERN</a:t>
            </a:r>
            <a:endParaRPr lang="fr-FR" sz="2800" b="1" dirty="0">
              <a:solidFill>
                <a:srgbClr val="0000FF"/>
              </a:solidFill>
            </a:endParaRPr>
          </a:p>
        </p:txBody>
      </p:sp>
      <p:sp>
        <p:nvSpPr>
          <p:cNvPr id="8" name="Rectangle 7"/>
          <p:cNvSpPr/>
          <p:nvPr/>
        </p:nvSpPr>
        <p:spPr>
          <a:xfrm>
            <a:off x="98622" y="1028980"/>
            <a:ext cx="9036496" cy="2831544"/>
          </a:xfrm>
          <a:prstGeom prst="rect">
            <a:avLst/>
          </a:prstGeom>
        </p:spPr>
        <p:txBody>
          <a:bodyPr wrap="square">
            <a:spAutoFit/>
          </a:bodyPr>
          <a:lstStyle/>
          <a:p>
            <a:pPr>
              <a:buBlip>
                <a:blip r:embed="rId4"/>
              </a:buBlip>
            </a:pPr>
            <a:r>
              <a:rPr lang="en-US" sz="1600" dirty="0" smtClean="0"/>
              <a:t> Bent crystals work as a “smart deflectors” on primary  halo particles </a:t>
            </a:r>
            <a:r>
              <a:rPr lang="en-US" sz="1200" dirty="0" smtClean="0"/>
              <a:t>(</a:t>
            </a:r>
            <a:r>
              <a:rPr lang="fr-FR" sz="1200" dirty="0" smtClean="0"/>
              <a:t>W. Scandale 10.1103/</a:t>
            </a:r>
            <a:r>
              <a:rPr lang="fr-FR" sz="1200" dirty="0" err="1" smtClean="0"/>
              <a:t>PhysRevSTAB</a:t>
            </a:r>
            <a:r>
              <a:rPr lang="fr-FR" sz="1200" dirty="0" smtClean="0"/>
              <a:t>.11.063501)</a:t>
            </a:r>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pPr>
              <a:buBlip>
                <a:blip r:embed="rId4"/>
              </a:buBlip>
            </a:pPr>
            <a:endParaRPr lang="fr-FR" sz="1200" dirty="0" smtClean="0"/>
          </a:p>
          <a:p>
            <a:endParaRPr lang="fr-FR" sz="1200" dirty="0" smtClean="0"/>
          </a:p>
          <a:p>
            <a:pPr>
              <a:buBlip>
                <a:blip r:embed="rId4"/>
              </a:buBlip>
            </a:pPr>
            <a:r>
              <a:rPr lang="fr-FR" sz="1200" dirty="0" smtClean="0"/>
              <a:t> </a:t>
            </a:r>
            <a:r>
              <a:rPr lang="en-US" sz="1600" dirty="0" smtClean="0"/>
              <a:t>If crystalline planes are correctly oriented, particles are subjected to a coherent interaction (channeling):</a:t>
            </a:r>
          </a:p>
          <a:p>
            <a:endParaRPr lang="en-US" sz="1000" dirty="0" smtClean="0"/>
          </a:p>
          <a:p>
            <a:pPr marL="176213"/>
            <a:endParaRPr lang="fr-FR" sz="1600" dirty="0"/>
          </a:p>
        </p:txBody>
      </p:sp>
      <p:sp>
        <p:nvSpPr>
          <p:cNvPr id="9" name="Espace réservé du numéro de diapositive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A0B0E7A-FEFE-43FE-A8F5-CC391EC577C2}" type="slidenum">
              <a:rPr kumimoji="0" lang="fr-F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0" name="Picture 2"/>
          <p:cNvPicPr>
            <a:picLocks noChangeAspect="1" noChangeArrowheads="1"/>
          </p:cNvPicPr>
          <p:nvPr/>
        </p:nvPicPr>
        <p:blipFill>
          <a:blip r:embed="rId5" cstate="print"/>
          <a:srcRect/>
          <a:stretch>
            <a:fillRect/>
          </a:stretch>
        </p:blipFill>
        <p:spPr bwMode="auto">
          <a:xfrm>
            <a:off x="1317140" y="1456395"/>
            <a:ext cx="2933672" cy="1486010"/>
          </a:xfrm>
          <a:prstGeom prst="rect">
            <a:avLst/>
          </a:prstGeom>
          <a:noFill/>
          <a:ln w="9525">
            <a:noFill/>
            <a:miter lim="800000"/>
            <a:headEnd/>
            <a:tailEnd/>
          </a:ln>
        </p:spPr>
      </p:pic>
      <p:sp>
        <p:nvSpPr>
          <p:cNvPr id="3" name="Rectangle 2"/>
          <p:cNvSpPr/>
          <p:nvPr/>
        </p:nvSpPr>
        <p:spPr>
          <a:xfrm>
            <a:off x="180864" y="5717125"/>
            <a:ext cx="8954254" cy="646331"/>
          </a:xfrm>
          <a:prstGeom prst="rect">
            <a:avLst/>
          </a:prstGeom>
          <a:ln>
            <a:noFill/>
          </a:ln>
        </p:spPr>
        <p:txBody>
          <a:bodyPr wrap="square">
            <a:spAutoFit/>
          </a:bodyPr>
          <a:lstStyle/>
          <a:p>
            <a:pPr marL="34925" lvl="0" defTabSz="895350">
              <a:spcBef>
                <a:spcPct val="20000"/>
              </a:spcBef>
              <a:buSzPct val="80000"/>
              <a:defRPr/>
            </a:pPr>
            <a:r>
              <a:rPr lang="en-US" b="1" dirty="0">
                <a:solidFill>
                  <a:srgbClr val="0000CC"/>
                </a:solidFill>
              </a:rPr>
              <a:t>The UA9 Collaboration </a:t>
            </a:r>
            <a:r>
              <a:rPr lang="en-US" b="1" dirty="0" smtClean="0">
                <a:solidFill>
                  <a:srgbClr val="0000CC"/>
                </a:solidFill>
              </a:rPr>
              <a:t>proved that bent </a:t>
            </a:r>
            <a:r>
              <a:rPr lang="en-US" b="1" dirty="0">
                <a:solidFill>
                  <a:srgbClr val="0000CC"/>
                </a:solidFill>
              </a:rPr>
              <a:t>crystals </a:t>
            </a:r>
            <a:r>
              <a:rPr lang="en-US" b="1" dirty="0" smtClean="0">
                <a:solidFill>
                  <a:srgbClr val="0000CC"/>
                </a:solidFill>
              </a:rPr>
              <a:t>can be used as </a:t>
            </a:r>
            <a:r>
              <a:rPr lang="en-US" b="1" dirty="0">
                <a:solidFill>
                  <a:srgbClr val="0000CC"/>
                </a:solidFill>
              </a:rPr>
              <a:t>primary </a:t>
            </a:r>
            <a:r>
              <a:rPr lang="en-US" b="1" dirty="0" smtClean="0">
                <a:solidFill>
                  <a:srgbClr val="0000CC"/>
                </a:solidFill>
              </a:rPr>
              <a:t>collimators in the SPS and in the LHC</a:t>
            </a:r>
            <a:endParaRPr lang="en-US" b="1" dirty="0">
              <a:solidFill>
                <a:srgbClr val="0000CC"/>
              </a:solidFill>
            </a:endParaRPr>
          </a:p>
        </p:txBody>
      </p:sp>
      <p:sp>
        <p:nvSpPr>
          <p:cNvPr id="29" name="Content Placeholder 2"/>
          <p:cNvSpPr txBox="1">
            <a:spLocks/>
          </p:cNvSpPr>
          <p:nvPr/>
        </p:nvSpPr>
        <p:spPr>
          <a:xfrm>
            <a:off x="521326" y="3736761"/>
            <a:ext cx="7297652" cy="1930739"/>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600" marR="0" lvl="1" indent="-266700" algn="l" defTabSz="914400" rtl="0" eaLnBrk="1" fontAlgn="auto" latinLnBrk="0" hangingPunct="1">
              <a:lnSpc>
                <a:spcPct val="100000"/>
              </a:lnSpc>
              <a:spcBef>
                <a:spcPct val="20000"/>
              </a:spcBef>
              <a:spcAft>
                <a:spcPts val="0"/>
              </a:spcAft>
              <a:buClrTx/>
              <a:buSzPct val="90000"/>
              <a:buFont typeface="Wingdings" charset="2"/>
              <a:buChar char="ü"/>
              <a:tabLst/>
              <a:defRPr/>
            </a:pPr>
            <a:r>
              <a:rPr kumimoji="0" lang="en-US" sz="1400" b="0" i="0" u="none" strike="noStrike" kern="1200" cap="none" spc="0" normalizeH="0" baseline="0" noProof="0" dirty="0" smtClean="0">
                <a:ln>
                  <a:noFill/>
                </a:ln>
                <a:solidFill>
                  <a:srgbClr val="008000"/>
                </a:solidFill>
                <a:effectLst/>
                <a:uLnTx/>
                <a:uFillTx/>
              </a:rPr>
              <a:t>large angle deflection also at high energy </a:t>
            </a:r>
            <a:r>
              <a:rPr kumimoji="0" lang="en-US" sz="1400" b="0" i="0" u="none" strike="noStrike" kern="1200" cap="none" spc="0" normalizeH="0" baseline="0" noProof="0" dirty="0" smtClean="0">
                <a:ln>
                  <a:noFill/>
                </a:ln>
                <a:effectLst/>
                <a:uLnTx/>
                <a:uFillTx/>
              </a:rPr>
              <a:t>(40 µrad at 7 </a:t>
            </a:r>
            <a:r>
              <a:rPr kumimoji="0" lang="en-US" sz="1400" b="0" i="0" u="none" strike="noStrike" kern="1200" cap="none" spc="0" normalizeH="0" baseline="0" noProof="0" dirty="0" err="1" smtClean="0">
                <a:ln>
                  <a:noFill/>
                </a:ln>
                <a:effectLst/>
                <a:uLnTx/>
                <a:uFillTx/>
              </a:rPr>
              <a:t>TeV</a:t>
            </a:r>
            <a:r>
              <a:rPr kumimoji="0" lang="en-US" sz="1400" b="0" i="0" u="none" strike="noStrike" kern="1200" cap="none" spc="0" normalizeH="0" baseline="0" noProof="0" dirty="0" smtClean="0">
                <a:ln>
                  <a:noFill/>
                </a:ln>
                <a:effectLst/>
                <a:uLnTx/>
                <a:uFillTx/>
              </a:rPr>
              <a:t>)</a:t>
            </a:r>
          </a:p>
          <a:p>
            <a:pPr marL="355600" marR="0" lvl="1" indent="-266700" algn="l" defTabSz="914400" rtl="0" eaLnBrk="1" fontAlgn="auto" latinLnBrk="0" hangingPunct="1">
              <a:lnSpc>
                <a:spcPct val="100000"/>
              </a:lnSpc>
              <a:spcBef>
                <a:spcPct val="20000"/>
              </a:spcBef>
              <a:spcAft>
                <a:spcPts val="0"/>
              </a:spcAft>
              <a:buClrTx/>
              <a:buSzPct val="90000"/>
              <a:buFont typeface="Wingdings" charset="2"/>
              <a:buChar char="ü"/>
              <a:tabLst/>
              <a:defRPr/>
            </a:pPr>
            <a:r>
              <a:rPr kumimoji="0" lang="en-US" sz="1400" b="0" i="0" u="none" strike="noStrike" kern="1200" cap="none" spc="0" normalizeH="0" baseline="0" noProof="0" dirty="0" smtClean="0">
                <a:ln>
                  <a:noFill/>
                </a:ln>
                <a:solidFill>
                  <a:srgbClr val="008000"/>
                </a:solidFill>
                <a:effectLst/>
                <a:uLnTx/>
                <a:uFillTx/>
              </a:rPr>
              <a:t>reduced interaction probability</a:t>
            </a:r>
            <a:r>
              <a:rPr lang="en-US" sz="1400" dirty="0">
                <a:solidFill>
                  <a:srgbClr val="008000"/>
                </a:solidFill>
              </a:rPr>
              <a:t> </a:t>
            </a:r>
            <a:r>
              <a:rPr kumimoji="0" lang="en-US" sz="1400" b="0" i="0" u="none" strike="noStrike" kern="1200" cap="none" spc="0" normalizeH="0" baseline="0" noProof="0" dirty="0" smtClean="0">
                <a:ln>
                  <a:noFill/>
                </a:ln>
                <a:effectLst/>
                <a:uLnTx/>
                <a:uFillTx/>
              </a:rPr>
              <a:t>(e.g. diffractive events, ion fragmentation/dissociation)</a:t>
            </a:r>
          </a:p>
          <a:p>
            <a:pPr marL="355600" marR="0" lvl="1" indent="-266700" algn="l" defTabSz="914400" rtl="0" eaLnBrk="1" fontAlgn="auto" latinLnBrk="0" hangingPunct="1">
              <a:lnSpc>
                <a:spcPct val="100000"/>
              </a:lnSpc>
              <a:spcBef>
                <a:spcPct val="20000"/>
              </a:spcBef>
              <a:spcAft>
                <a:spcPts val="0"/>
              </a:spcAft>
              <a:buClrTx/>
              <a:buSzPct val="90000"/>
              <a:buFont typeface="Wingdings" charset="2"/>
              <a:buChar char="ü"/>
              <a:tabLst/>
              <a:defRPr/>
            </a:pPr>
            <a:r>
              <a:rPr kumimoji="0" lang="en-US" sz="1400" b="0" i="0" u="none" strike="noStrike" kern="1200" cap="none" spc="0" normalizeH="0" baseline="0" noProof="0" dirty="0" smtClean="0">
                <a:ln>
                  <a:noFill/>
                </a:ln>
                <a:solidFill>
                  <a:srgbClr val="008000"/>
                </a:solidFill>
                <a:effectLst/>
                <a:uLnTx/>
                <a:uFillTx/>
              </a:rPr>
              <a:t>reduced impedance</a:t>
            </a:r>
            <a:r>
              <a:rPr kumimoji="0" lang="en-US" sz="1400" b="0" i="0" u="none" strike="noStrike" kern="1200" cap="none" spc="0" normalizeH="0" noProof="0" dirty="0" smtClean="0">
                <a:ln>
                  <a:noFill/>
                </a:ln>
                <a:solidFill>
                  <a:srgbClr val="008000"/>
                </a:solidFill>
                <a:effectLst/>
                <a:uLnTx/>
                <a:uFillTx/>
              </a:rPr>
              <a:t> </a:t>
            </a:r>
            <a:r>
              <a:rPr kumimoji="0" lang="en-US" sz="1400" b="0" i="0" u="none" strike="noStrike" kern="1200" cap="none" spc="0" normalizeH="0" baseline="0" noProof="0" dirty="0" smtClean="0">
                <a:ln>
                  <a:noFill/>
                </a:ln>
                <a:effectLst/>
                <a:uLnTx/>
                <a:uFillTx/>
              </a:rPr>
              <a:t>(less secondary collimators, larger gaps)</a:t>
            </a:r>
          </a:p>
          <a:p>
            <a:pPr marL="0" marR="0" lvl="1" indent="0" algn="l" defTabSz="914400" rtl="0" eaLnBrk="1" fontAlgn="auto" latinLnBrk="0" hangingPunct="1">
              <a:lnSpc>
                <a:spcPct val="100000"/>
              </a:lnSpc>
              <a:spcBef>
                <a:spcPct val="20000"/>
              </a:spcBef>
              <a:spcAft>
                <a:spcPts val="0"/>
              </a:spcAft>
              <a:buClr>
                <a:srgbClr val="0055A0"/>
              </a:buClr>
              <a:buSzPct val="90000"/>
              <a:buFont typeface="Arial"/>
              <a:buNone/>
              <a:tabLst/>
              <a:defRPr/>
            </a:pPr>
            <a:endParaRPr kumimoji="0" lang="en-US" sz="1400" b="0" i="0" u="none" strike="noStrike" kern="1200" cap="none" spc="0" normalizeH="0" baseline="0" noProof="0" dirty="0" smtClean="0">
              <a:ln>
                <a:noFill/>
              </a:ln>
              <a:effectLst/>
              <a:uLnTx/>
              <a:uFillTx/>
            </a:endParaRPr>
          </a:p>
          <a:p>
            <a:pPr marL="355600" marR="0" lvl="1" indent="-355600" algn="l" defTabSz="806450" rtl="0" eaLnBrk="1" fontAlgn="auto" latinLnBrk="0" hangingPunct="1">
              <a:lnSpc>
                <a:spcPct val="100000"/>
              </a:lnSpc>
              <a:spcBef>
                <a:spcPct val="20000"/>
              </a:spcBef>
              <a:spcAft>
                <a:spcPts val="0"/>
              </a:spcAft>
              <a:buClrTx/>
              <a:buSzPct val="90000"/>
              <a:buFont typeface="Lucida Grande"/>
              <a:buChar char="✗"/>
              <a:tabLst/>
              <a:defRPr/>
            </a:pPr>
            <a:r>
              <a:rPr kumimoji="0" lang="en-US" sz="1400" b="0" i="0" u="none" strike="noStrike" kern="1200" cap="none" spc="0" normalizeH="0" baseline="0" noProof="0" dirty="0" smtClean="0">
                <a:ln>
                  <a:noFill/>
                </a:ln>
                <a:solidFill>
                  <a:srgbClr val="FF0000"/>
                </a:solidFill>
                <a:effectLst/>
                <a:uLnTx/>
                <a:uFillTx/>
              </a:rPr>
              <a:t>small angular acceptance</a:t>
            </a:r>
          </a:p>
          <a:p>
            <a:pPr marL="355600" marR="0" lvl="1" indent="-355600" algn="l" defTabSz="895350" rtl="0" eaLnBrk="1" fontAlgn="auto" latinLnBrk="0" hangingPunct="1">
              <a:lnSpc>
                <a:spcPct val="100000"/>
              </a:lnSpc>
              <a:spcBef>
                <a:spcPct val="20000"/>
              </a:spcBef>
              <a:spcAft>
                <a:spcPts val="0"/>
              </a:spcAft>
              <a:buClrTx/>
              <a:buSzPct val="90000"/>
              <a:buFont typeface="Lucida Grande"/>
              <a:buChar char="✗"/>
              <a:tabLst/>
              <a:defRPr/>
            </a:pPr>
            <a:r>
              <a:rPr kumimoji="0" lang="en-US" sz="1400" b="0" i="0" u="none" strike="noStrike" kern="1200" cap="none" spc="0" normalizeH="0" baseline="0" noProof="0" dirty="0" smtClean="0">
                <a:ln>
                  <a:noFill/>
                </a:ln>
                <a:solidFill>
                  <a:srgbClr val="FF0000"/>
                </a:solidFill>
                <a:effectLst/>
                <a:uLnTx/>
                <a:uFillTx/>
              </a:rPr>
              <a:t>concentration of the losses on a single absorber</a:t>
            </a:r>
          </a:p>
        </p:txBody>
      </p:sp>
      <p:pic>
        <p:nvPicPr>
          <p:cNvPr id="30" name="Picture 6"/>
          <p:cNvPicPr>
            <a:picLocks noChangeAspect="1"/>
          </p:cNvPicPr>
          <p:nvPr/>
        </p:nvPicPr>
        <p:blipFill>
          <a:blip r:embed="rId6"/>
          <a:stretch>
            <a:fillRect/>
          </a:stretch>
        </p:blipFill>
        <p:spPr>
          <a:xfrm>
            <a:off x="4620825" y="1387495"/>
            <a:ext cx="2903219" cy="1584176"/>
          </a:xfrm>
          <a:prstGeom prst="rect">
            <a:avLst/>
          </a:prstGeom>
        </p:spPr>
      </p:pic>
      <p:pic>
        <p:nvPicPr>
          <p:cNvPr id="31" name="Image 30"/>
          <p:cNvPicPr>
            <a:picLocks noChangeAspect="1"/>
          </p:cNvPicPr>
          <p:nvPr/>
        </p:nvPicPr>
        <p:blipFill>
          <a:blip r:embed="rId7"/>
          <a:stretch>
            <a:fillRect/>
          </a:stretch>
        </p:blipFill>
        <p:spPr>
          <a:xfrm>
            <a:off x="1170976" y="1440330"/>
            <a:ext cx="1525271" cy="1518140"/>
          </a:xfrm>
          <a:prstGeom prst="rect">
            <a:avLst/>
          </a:prstGeom>
        </p:spPr>
      </p:pic>
      <p:pic>
        <p:nvPicPr>
          <p:cNvPr id="12" name="Image 11"/>
          <p:cNvPicPr>
            <a:picLocks noChangeAspect="1"/>
          </p:cNvPicPr>
          <p:nvPr/>
        </p:nvPicPr>
        <p:blipFill>
          <a:blip r:embed="rId8"/>
          <a:stretch>
            <a:fillRect/>
          </a:stretch>
        </p:blipFill>
        <p:spPr>
          <a:xfrm>
            <a:off x="7272229" y="3602282"/>
            <a:ext cx="1093498" cy="1670622"/>
          </a:xfrm>
          <a:prstGeom prst="rect">
            <a:avLst/>
          </a:prstGeom>
        </p:spPr>
      </p:pic>
      <p:pic>
        <p:nvPicPr>
          <p:cNvPr id="15" name="Picture 4" descr="http://intranet.lal.in2p3.fr/IMG/jpg/l-coul-200.jpg"/>
          <p:cNvPicPr>
            <a:picLocks noChangeAspect="1" noChangeArrowheads="1"/>
          </p:cNvPicPr>
          <p:nvPr/>
        </p:nvPicPr>
        <p:blipFill>
          <a:blip r:embed="rId9" cstate="print"/>
          <a:srcRect/>
          <a:stretch>
            <a:fillRect/>
          </a:stretch>
        </p:blipFill>
        <p:spPr bwMode="auto">
          <a:xfrm>
            <a:off x="47471" y="81600"/>
            <a:ext cx="864096" cy="340402"/>
          </a:xfrm>
          <a:prstGeom prst="rect">
            <a:avLst/>
          </a:prstGeom>
          <a:noFill/>
        </p:spPr>
      </p:pic>
      <p:cxnSp>
        <p:nvCxnSpPr>
          <p:cNvPr id="16" name="Connecteur droit 15"/>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17" name="Picture 1"/>
          <p:cNvPicPr>
            <a:picLocks noChangeAspect="1" noChangeArrowheads="1"/>
          </p:cNvPicPr>
          <p:nvPr/>
        </p:nvPicPr>
        <p:blipFill>
          <a:blip r:embed="rId10" cstate="print"/>
          <a:srcRect/>
          <a:stretch>
            <a:fillRect/>
          </a:stretch>
        </p:blipFill>
        <p:spPr bwMode="auto">
          <a:xfrm>
            <a:off x="1068768" y="68381"/>
            <a:ext cx="408960" cy="408960"/>
          </a:xfrm>
          <a:prstGeom prst="rect">
            <a:avLst/>
          </a:prstGeom>
          <a:noFill/>
          <a:ln w="9525">
            <a:noFill/>
            <a:miter lim="800000"/>
            <a:headEnd/>
            <a:tailEnd/>
          </a:ln>
        </p:spPr>
      </p:pic>
    </p:spTree>
    <p:extLst>
      <p:ext uri="{BB962C8B-B14F-4D97-AF65-F5344CB8AC3E}">
        <p14:creationId xmlns:p14="http://schemas.microsoft.com/office/powerpoint/2010/main" val="2729203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sp>
        <p:nvSpPr>
          <p:cNvPr id="8" name="ZoneTexte 7"/>
          <p:cNvSpPr txBox="1"/>
          <p:nvPr/>
        </p:nvSpPr>
        <p:spPr>
          <a:xfrm>
            <a:off x="1666489" y="28788"/>
            <a:ext cx="6379695" cy="461665"/>
          </a:xfrm>
          <a:prstGeom prst="rect">
            <a:avLst/>
          </a:prstGeom>
          <a:noFill/>
        </p:spPr>
        <p:txBody>
          <a:bodyPr wrap="none" rtlCol="0">
            <a:spAutoFit/>
          </a:bodyPr>
          <a:lstStyle/>
          <a:p>
            <a:r>
              <a:rPr lang="en-US" sz="2400" b="1" dirty="0" smtClean="0">
                <a:solidFill>
                  <a:srgbClr val="0000FF"/>
                </a:solidFill>
              </a:rPr>
              <a:t>The CpFM: Cherenkov proton Flux Measurement</a:t>
            </a:r>
            <a:endParaRPr lang="en-US" sz="2400" b="1" dirty="0">
              <a:solidFill>
                <a:srgbClr val="0000FF"/>
              </a:solidFill>
            </a:endParaRPr>
          </a:p>
        </p:txBody>
      </p:sp>
      <p:pic>
        <p:nvPicPr>
          <p:cNvPr id="149" name="Picture 4" descr="http://intranet.lal.in2p3.fr/IMG/jpg/l-coul-200.jpg"/>
          <p:cNvPicPr>
            <a:picLocks noChangeAspect="1" noChangeArrowheads="1"/>
          </p:cNvPicPr>
          <p:nvPr/>
        </p:nvPicPr>
        <p:blipFill>
          <a:blip r:embed="rId3" cstate="print"/>
          <a:srcRect/>
          <a:stretch>
            <a:fillRect/>
          </a:stretch>
        </p:blipFill>
        <p:spPr bwMode="auto">
          <a:xfrm>
            <a:off x="47471" y="81600"/>
            <a:ext cx="864096" cy="340402"/>
          </a:xfrm>
          <a:prstGeom prst="rect">
            <a:avLst/>
          </a:prstGeom>
          <a:noFill/>
        </p:spPr>
      </p:pic>
      <p:grpSp>
        <p:nvGrpSpPr>
          <p:cNvPr id="3" name="Groupe 2"/>
          <p:cNvGrpSpPr/>
          <p:nvPr/>
        </p:nvGrpSpPr>
        <p:grpSpPr>
          <a:xfrm>
            <a:off x="190197" y="1515941"/>
            <a:ext cx="8791527" cy="4758442"/>
            <a:chOff x="165624" y="1635261"/>
            <a:chExt cx="8791527" cy="4758442"/>
          </a:xfrm>
        </p:grpSpPr>
        <p:sp>
          <p:nvSpPr>
            <p:cNvPr id="12" name="ZoneTexte 11"/>
            <p:cNvSpPr txBox="1"/>
            <p:nvPr/>
          </p:nvSpPr>
          <p:spPr>
            <a:xfrm>
              <a:off x="491607" y="4547044"/>
              <a:ext cx="8465544" cy="1846659"/>
            </a:xfrm>
            <a:prstGeom prst="rect">
              <a:avLst/>
            </a:prstGeom>
            <a:noFill/>
          </p:spPr>
          <p:txBody>
            <a:bodyPr wrap="square" rtlCol="0">
              <a:spAutoFit/>
            </a:bodyPr>
            <a:lstStyle/>
            <a:p>
              <a:r>
                <a:rPr lang="en-US" sz="1400" dirty="0" smtClean="0"/>
                <a:t>In vacuum, radiation hard detector:</a:t>
              </a:r>
            </a:p>
            <a:p>
              <a:endParaRPr lang="en-US" sz="1400" dirty="0" smtClean="0"/>
            </a:p>
            <a:p>
              <a:pPr marL="285750" indent="-285750">
                <a:buFont typeface="Arial" panose="020B0604020202020204" pitchFamily="34" charset="0"/>
                <a:buChar char="•"/>
              </a:pPr>
              <a:r>
                <a:rPr lang="en-US" sz="1400" dirty="0" smtClean="0"/>
                <a:t>interception of the channeled beam by a quartz radiator (retractable finger) </a:t>
              </a:r>
            </a:p>
            <a:p>
              <a:pPr marL="342900" indent="-34290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sym typeface="Wingdings" pitchFamily="2" charset="2"/>
                </a:rPr>
                <a:t>emission of Cherenkov light readout by a PMT placed 1 m from the beam pipe (light brought by silica fibers) </a:t>
              </a:r>
            </a:p>
            <a:p>
              <a:pPr marL="171450" indent="-171450">
                <a:buFont typeface="Arial" panose="020B0604020202020204" pitchFamily="34" charset="0"/>
                <a:buChar char="•"/>
              </a:pPr>
              <a:endParaRPr lang="en-US" sz="800" dirty="0" smtClean="0">
                <a:sym typeface="Wingdings" pitchFamily="2" charset="2"/>
              </a:endParaRPr>
            </a:p>
            <a:p>
              <a:pPr marL="285750" indent="-285750">
                <a:buFont typeface="Arial" panose="020B0604020202020204" pitchFamily="34" charset="0"/>
                <a:buChar char="•"/>
              </a:pPr>
              <a:r>
                <a:rPr lang="en-US" sz="1400" dirty="0" smtClean="0">
                  <a:sym typeface="Wingdings" pitchFamily="2" charset="2"/>
                </a:rPr>
                <a:t>PMT amplified signal readout by the </a:t>
              </a:r>
              <a:r>
                <a:rPr lang="en-US" sz="1400" dirty="0" err="1" smtClean="0">
                  <a:sym typeface="Wingdings" pitchFamily="2" charset="2"/>
                </a:rPr>
                <a:t>WaveCatcher</a:t>
              </a:r>
              <a:r>
                <a:rPr lang="en-US" sz="1400" dirty="0" smtClean="0">
                  <a:sym typeface="Wingdings" pitchFamily="2" charset="2"/>
                </a:rPr>
                <a:t> module (3,2 GHz digitizer)</a:t>
              </a:r>
            </a:p>
            <a:p>
              <a:pPr marL="285750" indent="-285750">
                <a:buFont typeface="Arial" panose="020B0604020202020204" pitchFamily="34" charset="0"/>
                <a:buChar char="•"/>
              </a:pPr>
              <a:endParaRPr lang="en-US" sz="1400" dirty="0" smtClean="0">
                <a:sym typeface="Wingdings" pitchFamily="2" charset="2"/>
              </a:endParaRPr>
            </a:p>
            <a:p>
              <a:pPr marL="285750" indent="-285750">
                <a:buFont typeface="Arial" panose="020B0604020202020204" pitchFamily="34" charset="0"/>
                <a:buChar char="•"/>
              </a:pPr>
              <a:r>
                <a:rPr lang="en-US" sz="1400" dirty="0" smtClean="0">
                  <a:sym typeface="Wingdings" pitchFamily="2" charset="2"/>
                </a:rPr>
                <a:t>2 channels (one to measure the background)</a:t>
              </a:r>
              <a:endParaRPr lang="en-US" sz="1400" dirty="0"/>
            </a:p>
          </p:txBody>
        </p:sp>
        <p:pic>
          <p:nvPicPr>
            <p:cNvPr id="150" name="Image 149"/>
            <p:cNvPicPr>
              <a:picLocks noChangeAspect="1"/>
            </p:cNvPicPr>
            <p:nvPr/>
          </p:nvPicPr>
          <p:blipFill>
            <a:blip r:embed="rId4"/>
            <a:stretch>
              <a:fillRect/>
            </a:stretch>
          </p:blipFill>
          <p:spPr>
            <a:xfrm>
              <a:off x="165624" y="1635261"/>
              <a:ext cx="4558755" cy="2640293"/>
            </a:xfrm>
            <a:prstGeom prst="rect">
              <a:avLst/>
            </a:prstGeom>
          </p:spPr>
        </p:pic>
      </p:grpSp>
      <p:sp>
        <p:nvSpPr>
          <p:cNvPr id="19" name="Rectangle 18"/>
          <p:cNvSpPr/>
          <p:nvPr/>
        </p:nvSpPr>
        <p:spPr>
          <a:xfrm>
            <a:off x="146754" y="659677"/>
            <a:ext cx="8798309" cy="584775"/>
          </a:xfrm>
          <a:prstGeom prst="rect">
            <a:avLst/>
          </a:prstGeom>
        </p:spPr>
        <p:txBody>
          <a:bodyPr wrap="square">
            <a:spAutoFit/>
          </a:bodyPr>
          <a:lstStyle/>
          <a:p>
            <a:r>
              <a:rPr lang="en-GB" sz="1600" dirty="0" smtClean="0">
                <a:solidFill>
                  <a:srgbClr val="FF0000"/>
                </a:solidFill>
              </a:rPr>
              <a:t>Aim of the CpFM</a:t>
            </a:r>
            <a:r>
              <a:rPr lang="en-GB" sz="1600" dirty="0" smtClean="0"/>
              <a:t>: count </a:t>
            </a:r>
            <a:r>
              <a:rPr lang="en-GB" sz="1600" dirty="0"/>
              <a:t>the number of </a:t>
            </a:r>
            <a:r>
              <a:rPr lang="en-GB" sz="1600" dirty="0" smtClean="0"/>
              <a:t>deflected protons </a:t>
            </a:r>
            <a:r>
              <a:rPr lang="en-GB" sz="1600" dirty="0"/>
              <a:t>with a precision of about 5% in the </a:t>
            </a:r>
            <a:r>
              <a:rPr lang="en-GB" sz="1600" dirty="0" smtClean="0"/>
              <a:t>SPS environment </a:t>
            </a:r>
            <a:r>
              <a:rPr lang="en-GB" sz="1600" dirty="0"/>
              <a:t>(mean value over several bunches)</a:t>
            </a:r>
          </a:p>
        </p:txBody>
      </p:sp>
      <p:cxnSp>
        <p:nvCxnSpPr>
          <p:cNvPr id="20" name="Connecteur droit 19"/>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24" name="Picture 1"/>
          <p:cNvPicPr>
            <a:picLocks noChangeAspect="1" noChangeArrowheads="1"/>
          </p:cNvPicPr>
          <p:nvPr/>
        </p:nvPicPr>
        <p:blipFill>
          <a:blip r:embed="rId5" cstate="print"/>
          <a:srcRect/>
          <a:stretch>
            <a:fillRect/>
          </a:stretch>
        </p:blipFill>
        <p:spPr bwMode="auto">
          <a:xfrm>
            <a:off x="1050129" y="57873"/>
            <a:ext cx="387319" cy="387319"/>
          </a:xfrm>
          <a:prstGeom prst="rect">
            <a:avLst/>
          </a:prstGeom>
          <a:noFill/>
          <a:ln w="9525">
            <a:noFill/>
            <a:miter lim="800000"/>
            <a:headEnd/>
            <a:tailEnd/>
          </a:ln>
        </p:spPr>
      </p:pic>
      <p:pic>
        <p:nvPicPr>
          <p:cNvPr id="11" name="Image 10"/>
          <p:cNvPicPr>
            <a:picLocks noChangeAspect="1"/>
          </p:cNvPicPr>
          <p:nvPr/>
        </p:nvPicPr>
        <p:blipFill>
          <a:blip r:embed="rId6"/>
          <a:stretch>
            <a:fillRect/>
          </a:stretch>
        </p:blipFill>
        <p:spPr>
          <a:xfrm>
            <a:off x="5289597" y="1515941"/>
            <a:ext cx="3342955" cy="2527852"/>
          </a:xfrm>
          <a:prstGeom prst="rect">
            <a:avLst/>
          </a:prstGeom>
        </p:spPr>
      </p:pic>
    </p:spTree>
    <p:extLst>
      <p:ext uri="{BB962C8B-B14F-4D97-AF65-F5344CB8AC3E}">
        <p14:creationId xmlns:p14="http://schemas.microsoft.com/office/powerpoint/2010/main" val="3021784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sp>
        <p:nvSpPr>
          <p:cNvPr id="6" name="ZoneTexte 5"/>
          <p:cNvSpPr txBox="1"/>
          <p:nvPr/>
        </p:nvSpPr>
        <p:spPr>
          <a:xfrm>
            <a:off x="755576" y="764705"/>
            <a:ext cx="7776864" cy="1107996"/>
          </a:xfrm>
          <a:prstGeom prst="rect">
            <a:avLst/>
          </a:prstGeom>
          <a:noFill/>
        </p:spPr>
        <p:txBody>
          <a:bodyPr wrap="square" rtlCol="0">
            <a:spAutoFit/>
          </a:bodyPr>
          <a:lstStyle/>
          <a:p>
            <a:r>
              <a:rPr lang="fr-FR" b="1" dirty="0" smtClean="0">
                <a:solidFill>
                  <a:srgbClr val="CC00CC"/>
                </a:solidFill>
              </a:rPr>
              <a:t>Radiation </a:t>
            </a:r>
            <a:r>
              <a:rPr lang="fr-FR" b="1" dirty="0" err="1" smtClean="0">
                <a:solidFill>
                  <a:srgbClr val="CC00CC"/>
                </a:solidFill>
              </a:rPr>
              <a:t>levels</a:t>
            </a:r>
            <a:r>
              <a:rPr lang="fr-FR" b="1" dirty="0" smtClean="0">
                <a:solidFill>
                  <a:srgbClr val="CC00CC"/>
                </a:solidFill>
              </a:rPr>
              <a:t> close to the pipe:    </a:t>
            </a:r>
            <a:r>
              <a:rPr lang="fr-FR" sz="1600" dirty="0" smtClean="0">
                <a:sym typeface="Symbol"/>
              </a:rPr>
              <a:t> dose = </a:t>
            </a:r>
            <a:r>
              <a:rPr lang="fr-FR" sz="1600" dirty="0" smtClean="0"/>
              <a:t>10 </a:t>
            </a:r>
            <a:r>
              <a:rPr lang="fr-FR" sz="1600" dirty="0" err="1" smtClean="0"/>
              <a:t>Mrad</a:t>
            </a:r>
            <a:r>
              <a:rPr lang="fr-FR" sz="1600" dirty="0" smtClean="0"/>
              <a:t>/</a:t>
            </a:r>
            <a:r>
              <a:rPr lang="fr-FR" sz="1600" dirty="0" err="1" smtClean="0"/>
              <a:t>year</a:t>
            </a:r>
            <a:r>
              <a:rPr lang="fr-FR" sz="1600" dirty="0" smtClean="0"/>
              <a:t> </a:t>
            </a:r>
            <a:endParaRPr lang="fr-FR" sz="1600" dirty="0" smtClean="0">
              <a:sym typeface="Symbol"/>
            </a:endParaRPr>
          </a:p>
          <a:p>
            <a:pPr>
              <a:lnSpc>
                <a:spcPct val="150000"/>
              </a:lnSpc>
            </a:pPr>
            <a:r>
              <a:rPr lang="fr-FR" sz="1600" dirty="0" smtClean="0">
                <a:sym typeface="Symbol"/>
              </a:rPr>
              <a:t>			               </a:t>
            </a:r>
            <a:r>
              <a:rPr lang="en-US" sz="1600" dirty="0" smtClean="0"/>
              <a:t>thermal neutrons fluence = 10</a:t>
            </a:r>
            <a:r>
              <a:rPr lang="en-US" sz="1600" baseline="30000" dirty="0" smtClean="0"/>
              <a:t>14 </a:t>
            </a:r>
            <a:r>
              <a:rPr lang="en-US" sz="1600" dirty="0" smtClean="0"/>
              <a:t>n/cm²/year  </a:t>
            </a:r>
          </a:p>
          <a:p>
            <a:pPr>
              <a:lnSpc>
                <a:spcPct val="150000"/>
              </a:lnSpc>
            </a:pPr>
            <a:r>
              <a:rPr lang="en-US" sz="1600" dirty="0" smtClean="0"/>
              <a:t>			               protons </a:t>
            </a:r>
            <a:r>
              <a:rPr lang="en-US" sz="1600" dirty="0" err="1" smtClean="0"/>
              <a:t>fluence</a:t>
            </a:r>
            <a:r>
              <a:rPr lang="en-US" sz="1600" dirty="0" smtClean="0"/>
              <a:t> = 10</a:t>
            </a:r>
            <a:r>
              <a:rPr lang="en-US" sz="1600" baseline="30000" dirty="0" smtClean="0"/>
              <a:t>13 </a:t>
            </a:r>
            <a:r>
              <a:rPr lang="en-US" sz="1600" dirty="0" smtClean="0"/>
              <a:t>p/cm²/year</a:t>
            </a:r>
            <a:endParaRPr lang="fr-FR" sz="1600" dirty="0" smtClean="0"/>
          </a:p>
        </p:txBody>
      </p:sp>
      <p:sp>
        <p:nvSpPr>
          <p:cNvPr id="8" name="ZoneTexte 7"/>
          <p:cNvSpPr txBox="1"/>
          <p:nvPr/>
        </p:nvSpPr>
        <p:spPr>
          <a:xfrm>
            <a:off x="1907704" y="44624"/>
            <a:ext cx="5928418" cy="461665"/>
          </a:xfrm>
          <a:prstGeom prst="rect">
            <a:avLst/>
          </a:prstGeom>
          <a:noFill/>
        </p:spPr>
        <p:txBody>
          <a:bodyPr wrap="none" rtlCol="0">
            <a:spAutoFit/>
          </a:bodyPr>
          <a:lstStyle/>
          <a:p>
            <a:r>
              <a:rPr lang="fr-FR" sz="2400" b="1" dirty="0" smtClean="0">
                <a:solidFill>
                  <a:srgbClr val="0000CC"/>
                </a:solidFill>
              </a:rPr>
              <a:t>Radiation </a:t>
            </a:r>
            <a:r>
              <a:rPr lang="fr-FR" sz="2400" b="1" dirty="0" err="1" smtClean="0">
                <a:solidFill>
                  <a:srgbClr val="0000CC"/>
                </a:solidFill>
              </a:rPr>
              <a:t>hardness</a:t>
            </a:r>
            <a:r>
              <a:rPr lang="fr-FR" sz="2400" b="1" dirty="0" smtClean="0">
                <a:solidFill>
                  <a:srgbClr val="0000CC"/>
                </a:solidFill>
              </a:rPr>
              <a:t> of the </a:t>
            </a:r>
            <a:r>
              <a:rPr lang="fr-FR" sz="2400" b="1" dirty="0" err="1" smtClean="0">
                <a:solidFill>
                  <a:srgbClr val="0000CC"/>
                </a:solidFill>
              </a:rPr>
              <a:t>CpFM</a:t>
            </a:r>
            <a:r>
              <a:rPr lang="fr-FR" sz="2400" b="1" dirty="0" smtClean="0">
                <a:solidFill>
                  <a:srgbClr val="0000CC"/>
                </a:solidFill>
              </a:rPr>
              <a:t> components</a:t>
            </a:r>
            <a:endParaRPr lang="fr-FR" sz="2400" b="1" dirty="0">
              <a:solidFill>
                <a:srgbClr val="0000CC"/>
              </a:solidFill>
            </a:endParaRPr>
          </a:p>
        </p:txBody>
      </p:sp>
      <p:sp>
        <p:nvSpPr>
          <p:cNvPr id="9" name="Rectangle 8"/>
          <p:cNvSpPr/>
          <p:nvPr/>
        </p:nvSpPr>
        <p:spPr>
          <a:xfrm>
            <a:off x="179512" y="5157192"/>
            <a:ext cx="8964488" cy="584775"/>
          </a:xfrm>
          <a:prstGeom prst="rect">
            <a:avLst/>
          </a:prstGeom>
        </p:spPr>
        <p:txBody>
          <a:bodyPr wrap="square">
            <a:spAutoFit/>
          </a:bodyPr>
          <a:lstStyle/>
          <a:p>
            <a:r>
              <a:rPr lang="en-US" sz="1600" b="1" dirty="0" smtClean="0">
                <a:sym typeface="Symbol"/>
              </a:rPr>
              <a:t> Irradiation </a:t>
            </a:r>
            <a:r>
              <a:rPr lang="en-US" sz="1600" dirty="0" smtClean="0">
                <a:sym typeface="Symbol"/>
              </a:rPr>
              <a:t>(</a:t>
            </a:r>
            <a:r>
              <a:rPr lang="en-US" sz="1600" baseline="30000" dirty="0" smtClean="0"/>
              <a:t>60</a:t>
            </a:r>
            <a:r>
              <a:rPr lang="en-US" sz="1600" dirty="0" smtClean="0"/>
              <a:t>Co) with a dose of 11 </a:t>
            </a:r>
            <a:r>
              <a:rPr lang="en-US" sz="1600" dirty="0" err="1" smtClean="0"/>
              <a:t>MGy</a:t>
            </a:r>
            <a:r>
              <a:rPr lang="en-US" sz="1600" dirty="0" smtClean="0"/>
              <a:t> </a:t>
            </a:r>
            <a:r>
              <a:rPr lang="fr-FR" sz="1600" dirty="0" smtClean="0"/>
              <a:t>(1100 </a:t>
            </a:r>
            <a:r>
              <a:rPr lang="fr-FR" sz="1600" dirty="0" err="1" smtClean="0"/>
              <a:t>Mrad</a:t>
            </a:r>
            <a:r>
              <a:rPr lang="fr-FR" sz="1600" dirty="0" smtClean="0"/>
              <a:t>) : </a:t>
            </a:r>
            <a:r>
              <a:rPr lang="fr-FR" sz="1600" b="1" dirty="0" err="1" smtClean="0">
                <a:solidFill>
                  <a:srgbClr val="0000CC"/>
                </a:solidFill>
              </a:rPr>
              <a:t>stability</a:t>
            </a:r>
            <a:r>
              <a:rPr lang="fr-FR" sz="1600" b="1" dirty="0" smtClean="0">
                <a:solidFill>
                  <a:srgbClr val="0000CC"/>
                </a:solidFill>
              </a:rPr>
              <a:t> of the </a:t>
            </a:r>
            <a:r>
              <a:rPr lang="fr-FR" sz="1600" b="1" dirty="0" err="1" smtClean="0">
                <a:solidFill>
                  <a:srgbClr val="0000CC"/>
                </a:solidFill>
              </a:rPr>
              <a:t>samples</a:t>
            </a:r>
            <a:r>
              <a:rPr lang="fr-FR" sz="1600" b="1" dirty="0" smtClean="0">
                <a:solidFill>
                  <a:srgbClr val="0000CC"/>
                </a:solidFill>
              </a:rPr>
              <a:t> </a:t>
            </a:r>
            <a:r>
              <a:rPr lang="en-US" sz="1600" dirty="0" err="1" smtClean="0"/>
              <a:t>Heraeus</a:t>
            </a:r>
            <a:r>
              <a:rPr lang="en-US" sz="1600" dirty="0" smtClean="0"/>
              <a:t> </a:t>
            </a:r>
            <a:r>
              <a:rPr lang="en-US" sz="1600" dirty="0" err="1" smtClean="0"/>
              <a:t>Suprasil</a:t>
            </a:r>
            <a:r>
              <a:rPr lang="en-US" sz="1600" dirty="0" smtClean="0"/>
              <a:t> Standard &amp; </a:t>
            </a:r>
            <a:r>
              <a:rPr lang="en-US" sz="1600" dirty="0" err="1" smtClean="0"/>
              <a:t>Infrasil</a:t>
            </a:r>
            <a:r>
              <a:rPr lang="en-US" sz="1600" dirty="0" smtClean="0"/>
              <a:t>, </a:t>
            </a:r>
            <a:r>
              <a:rPr lang="en-US" sz="1600" dirty="0" err="1" smtClean="0"/>
              <a:t>Spectrosil</a:t>
            </a:r>
            <a:r>
              <a:rPr lang="en-US" sz="1600" dirty="0" smtClean="0"/>
              <a:t> A and B (Saint-Gobain) and Corning 7940</a:t>
            </a:r>
          </a:p>
        </p:txBody>
      </p:sp>
      <p:sp>
        <p:nvSpPr>
          <p:cNvPr id="10" name="ZoneTexte 9"/>
          <p:cNvSpPr txBox="1"/>
          <p:nvPr/>
        </p:nvSpPr>
        <p:spPr>
          <a:xfrm>
            <a:off x="179512" y="1988840"/>
            <a:ext cx="2665730" cy="369332"/>
          </a:xfrm>
          <a:prstGeom prst="rect">
            <a:avLst/>
          </a:prstGeom>
          <a:noFill/>
        </p:spPr>
        <p:txBody>
          <a:bodyPr wrap="none" rtlCol="0">
            <a:spAutoFit/>
          </a:bodyPr>
          <a:lstStyle/>
          <a:p>
            <a:r>
              <a:rPr lang="fr-FR" b="1" dirty="0" smtClean="0">
                <a:solidFill>
                  <a:srgbClr val="CC00CC"/>
                </a:solidFill>
              </a:rPr>
              <a:t>Quartz radiation </a:t>
            </a:r>
            <a:r>
              <a:rPr lang="fr-FR" b="1" dirty="0" err="1" smtClean="0">
                <a:solidFill>
                  <a:srgbClr val="CC00CC"/>
                </a:solidFill>
              </a:rPr>
              <a:t>hardness</a:t>
            </a:r>
            <a:endParaRPr lang="fr-FR" b="1" dirty="0">
              <a:solidFill>
                <a:srgbClr val="CC00CC"/>
              </a:solidFill>
            </a:endParaRPr>
          </a:p>
        </p:txBody>
      </p:sp>
      <p:pic>
        <p:nvPicPr>
          <p:cNvPr id="2050" name="Picture 2"/>
          <p:cNvPicPr>
            <a:picLocks noChangeAspect="1" noChangeArrowheads="1"/>
          </p:cNvPicPr>
          <p:nvPr/>
        </p:nvPicPr>
        <p:blipFill>
          <a:blip r:embed="rId3" cstate="print"/>
          <a:srcRect/>
          <a:stretch>
            <a:fillRect/>
          </a:stretch>
        </p:blipFill>
        <p:spPr bwMode="auto">
          <a:xfrm>
            <a:off x="179512" y="2492896"/>
            <a:ext cx="3384376" cy="2016224"/>
          </a:xfrm>
          <a:prstGeom prst="rect">
            <a:avLst/>
          </a:prstGeom>
          <a:noFill/>
          <a:ln w="9525">
            <a:noFill/>
            <a:miter lim="800000"/>
            <a:headEnd/>
            <a:tailEnd/>
          </a:ln>
        </p:spPr>
      </p:pic>
      <p:sp>
        <p:nvSpPr>
          <p:cNvPr id="12" name="Rectangle 11"/>
          <p:cNvSpPr/>
          <p:nvPr/>
        </p:nvSpPr>
        <p:spPr>
          <a:xfrm>
            <a:off x="3635896" y="3645024"/>
            <a:ext cx="5508104" cy="1708160"/>
          </a:xfrm>
          <a:prstGeom prst="rect">
            <a:avLst/>
          </a:prstGeom>
        </p:spPr>
        <p:txBody>
          <a:bodyPr wrap="square">
            <a:spAutoFit/>
          </a:bodyPr>
          <a:lstStyle/>
          <a:p>
            <a:r>
              <a:rPr lang="en-US" sz="1600" dirty="0" smtClean="0"/>
              <a:t>3 fused silica types (</a:t>
            </a:r>
            <a:r>
              <a:rPr lang="fr-FR" sz="1600" dirty="0" smtClean="0"/>
              <a:t>Corning 7980,  Schott </a:t>
            </a:r>
            <a:r>
              <a:rPr lang="fr-FR" sz="1600" dirty="0" err="1" smtClean="0"/>
              <a:t>Lithosil</a:t>
            </a:r>
            <a:r>
              <a:rPr lang="fr-FR" sz="1600" dirty="0" smtClean="0"/>
              <a:t> Q0, </a:t>
            </a:r>
            <a:r>
              <a:rPr lang="fr-FR" sz="1600" dirty="0" err="1" smtClean="0"/>
              <a:t>Heraeus</a:t>
            </a:r>
            <a:r>
              <a:rPr lang="fr-FR" sz="1600" dirty="0" smtClean="0"/>
              <a:t> </a:t>
            </a:r>
            <a:r>
              <a:rPr lang="fr-FR" sz="1600" dirty="0" err="1" smtClean="0"/>
              <a:t>Suprasil</a:t>
            </a:r>
            <a:r>
              <a:rPr lang="fr-FR" sz="1600" dirty="0" smtClean="0"/>
              <a:t> 1) </a:t>
            </a:r>
            <a:r>
              <a:rPr lang="en-US" sz="1600" dirty="0" smtClean="0"/>
              <a:t>irradiated with 150MeV </a:t>
            </a:r>
            <a:r>
              <a:rPr lang="en-US" sz="1600" b="1" dirty="0" smtClean="0"/>
              <a:t>proton</a:t>
            </a:r>
            <a:r>
              <a:rPr lang="en-US" sz="1600" dirty="0" smtClean="0"/>
              <a:t> beam with </a:t>
            </a:r>
            <a:r>
              <a:rPr lang="fr-FR" sz="1600" dirty="0" smtClean="0"/>
              <a:t>dose </a:t>
            </a:r>
            <a:r>
              <a:rPr lang="fr-FR" sz="1600" dirty="0" err="1" smtClean="0"/>
              <a:t>levels</a:t>
            </a:r>
            <a:r>
              <a:rPr lang="fr-FR" sz="1600" dirty="0" smtClean="0"/>
              <a:t>: 100krad, 1Mrad and 10Mrad</a:t>
            </a:r>
          </a:p>
          <a:p>
            <a:endParaRPr lang="fr-FR" sz="900" dirty="0" smtClean="0"/>
          </a:p>
          <a:p>
            <a:r>
              <a:rPr lang="en-US" sz="1600" dirty="0" smtClean="0">
                <a:sym typeface="Wingdings" pitchFamily="2" charset="2"/>
              </a:rPr>
              <a:t> </a:t>
            </a:r>
            <a:r>
              <a:rPr lang="en-US" sz="1600" b="1" dirty="0" smtClean="0">
                <a:solidFill>
                  <a:srgbClr val="0000CC"/>
                </a:solidFill>
              </a:rPr>
              <a:t>No significant radiation damage observed in </a:t>
            </a:r>
            <a:r>
              <a:rPr lang="fr-FR" sz="1600" b="1" dirty="0" err="1" smtClean="0">
                <a:solidFill>
                  <a:srgbClr val="0000CC"/>
                </a:solidFill>
              </a:rPr>
              <a:t>any</a:t>
            </a:r>
            <a:r>
              <a:rPr lang="fr-FR" sz="1600" b="1" dirty="0" smtClean="0">
                <a:solidFill>
                  <a:srgbClr val="0000CC"/>
                </a:solidFill>
              </a:rPr>
              <a:t> </a:t>
            </a:r>
            <a:r>
              <a:rPr lang="fr-FR" sz="1600" b="1" dirty="0" err="1" smtClean="0">
                <a:solidFill>
                  <a:srgbClr val="0000CC"/>
                </a:solidFill>
              </a:rPr>
              <a:t>fused</a:t>
            </a:r>
            <a:r>
              <a:rPr lang="fr-FR" sz="1600" b="1" dirty="0" smtClean="0">
                <a:solidFill>
                  <a:srgbClr val="0000CC"/>
                </a:solidFill>
              </a:rPr>
              <a:t> </a:t>
            </a:r>
            <a:r>
              <a:rPr lang="fr-FR" sz="1600" b="1" dirty="0" err="1" smtClean="0">
                <a:solidFill>
                  <a:srgbClr val="0000CC"/>
                </a:solidFill>
              </a:rPr>
              <a:t>silica</a:t>
            </a:r>
            <a:r>
              <a:rPr lang="fr-FR" sz="1600" b="1" dirty="0" smtClean="0">
                <a:solidFill>
                  <a:srgbClr val="0000CC"/>
                </a:solidFill>
              </a:rPr>
              <a:t> </a:t>
            </a:r>
            <a:r>
              <a:rPr lang="fr-FR" sz="1600" b="1" dirty="0" err="1" smtClean="0">
                <a:solidFill>
                  <a:srgbClr val="0000CC"/>
                </a:solidFill>
              </a:rPr>
              <a:t>sample</a:t>
            </a:r>
            <a:endParaRPr lang="fr-FR" sz="1600" b="1" dirty="0" smtClean="0">
              <a:solidFill>
                <a:srgbClr val="0000CC"/>
              </a:solidFill>
            </a:endParaRPr>
          </a:p>
          <a:p>
            <a:endParaRPr lang="fr-FR" sz="1600" dirty="0"/>
          </a:p>
        </p:txBody>
      </p:sp>
      <p:sp>
        <p:nvSpPr>
          <p:cNvPr id="17" name="Rectangle 16"/>
          <p:cNvSpPr/>
          <p:nvPr/>
        </p:nvSpPr>
        <p:spPr>
          <a:xfrm>
            <a:off x="755576" y="764704"/>
            <a:ext cx="7452320" cy="108012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8" descr="http://www.enscp.fr/labos/LCAES/z-outils/images/site/mater_scintillateurs.jpg"/>
          <p:cNvPicPr>
            <a:picLocks noChangeAspect="1" noChangeArrowheads="1"/>
          </p:cNvPicPr>
          <p:nvPr/>
        </p:nvPicPr>
        <p:blipFill>
          <a:blip r:embed="rId4" cstate="print"/>
          <a:srcRect/>
          <a:stretch>
            <a:fillRect/>
          </a:stretch>
        </p:blipFill>
        <p:spPr bwMode="auto">
          <a:xfrm>
            <a:off x="5076056" y="2276872"/>
            <a:ext cx="1109201" cy="1001399"/>
          </a:xfrm>
          <a:prstGeom prst="rect">
            <a:avLst/>
          </a:prstGeom>
          <a:noFill/>
          <a:ln w="9525">
            <a:noFill/>
            <a:miter lim="800000"/>
            <a:headEnd/>
            <a:tailEnd/>
          </a:ln>
        </p:spPr>
      </p:pic>
      <p:pic>
        <p:nvPicPr>
          <p:cNvPr id="29" name="Picture 11"/>
          <p:cNvPicPr>
            <a:picLocks noChangeAspect="1" noChangeArrowheads="1"/>
          </p:cNvPicPr>
          <p:nvPr/>
        </p:nvPicPr>
        <p:blipFill>
          <a:blip r:embed="rId5" cstate="print"/>
          <a:srcRect/>
          <a:stretch>
            <a:fillRect/>
          </a:stretch>
        </p:blipFill>
        <p:spPr bwMode="auto">
          <a:xfrm>
            <a:off x="4139952" y="2204864"/>
            <a:ext cx="514986" cy="1196752"/>
          </a:xfrm>
          <a:prstGeom prst="rect">
            <a:avLst/>
          </a:prstGeom>
          <a:noFill/>
          <a:ln w="9525">
            <a:noFill/>
            <a:miter lim="800000"/>
            <a:headEnd/>
            <a:tailEnd/>
          </a:ln>
        </p:spPr>
      </p:pic>
      <p:sp>
        <p:nvSpPr>
          <p:cNvPr id="31" name="Rectangle 30"/>
          <p:cNvSpPr/>
          <p:nvPr/>
        </p:nvSpPr>
        <p:spPr>
          <a:xfrm>
            <a:off x="1619672" y="4581128"/>
            <a:ext cx="1430200" cy="276999"/>
          </a:xfrm>
          <a:prstGeom prst="rect">
            <a:avLst/>
          </a:prstGeom>
        </p:spPr>
        <p:txBody>
          <a:bodyPr wrap="none">
            <a:spAutoFit/>
          </a:bodyPr>
          <a:lstStyle/>
          <a:p>
            <a:r>
              <a:rPr lang="fr-FR" sz="1200" i="1" dirty="0" smtClean="0">
                <a:solidFill>
                  <a:prstClr val="black"/>
                </a:solidFill>
              </a:rPr>
              <a:t>M. </a:t>
            </a:r>
            <a:r>
              <a:rPr lang="fr-FR" sz="1200" i="1" dirty="0" err="1" smtClean="0">
                <a:solidFill>
                  <a:prstClr val="black"/>
                </a:solidFill>
              </a:rPr>
              <a:t>Hoek</a:t>
            </a:r>
            <a:r>
              <a:rPr lang="fr-FR" sz="1200" i="1" dirty="0" smtClean="0">
                <a:solidFill>
                  <a:prstClr val="black"/>
                </a:solidFill>
              </a:rPr>
              <a:t>, RICH 2007</a:t>
            </a:r>
            <a:endParaRPr lang="fr-FR" sz="1200" dirty="0"/>
          </a:p>
        </p:txBody>
      </p:sp>
      <p:sp>
        <p:nvSpPr>
          <p:cNvPr id="32" name="Flèche droite 31"/>
          <p:cNvSpPr/>
          <p:nvPr/>
        </p:nvSpPr>
        <p:spPr>
          <a:xfrm>
            <a:off x="179512" y="5949280"/>
            <a:ext cx="504056" cy="216024"/>
          </a:xfrm>
          <a:prstGeom prst="rightArrow">
            <a:avLst/>
          </a:prstGeom>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755576" y="5877272"/>
            <a:ext cx="3911199" cy="338554"/>
          </a:xfrm>
          <a:prstGeom prst="rect">
            <a:avLst/>
          </a:prstGeom>
          <a:noFill/>
        </p:spPr>
        <p:txBody>
          <a:bodyPr wrap="none" rtlCol="0">
            <a:spAutoFit/>
          </a:bodyPr>
          <a:lstStyle/>
          <a:p>
            <a:r>
              <a:rPr lang="fr-FR" sz="1600" dirty="0" smtClean="0"/>
              <a:t>Our </a:t>
            </a:r>
            <a:r>
              <a:rPr lang="fr-FR" sz="1600" dirty="0" err="1" smtClean="0"/>
              <a:t>choice</a:t>
            </a:r>
            <a:r>
              <a:rPr lang="fr-FR" sz="1600" dirty="0" smtClean="0"/>
              <a:t>: Corning 7980 &amp; </a:t>
            </a:r>
            <a:r>
              <a:rPr lang="fr-FR" sz="1600" dirty="0" err="1" smtClean="0"/>
              <a:t>Heraeus</a:t>
            </a:r>
            <a:r>
              <a:rPr lang="fr-FR" sz="1600" dirty="0" smtClean="0"/>
              <a:t> </a:t>
            </a:r>
            <a:r>
              <a:rPr lang="fr-FR" sz="1600" dirty="0" err="1" smtClean="0"/>
              <a:t>Suprasil</a:t>
            </a:r>
            <a:endParaRPr lang="fr-FR" sz="1600" dirty="0"/>
          </a:p>
        </p:txBody>
      </p:sp>
      <p:sp>
        <p:nvSpPr>
          <p:cNvPr id="18" name="Espace réservé du numéro de diapositive 17"/>
          <p:cNvSpPr>
            <a:spLocks noGrp="1"/>
          </p:cNvSpPr>
          <p:nvPr>
            <p:ph type="sldNum" sz="quarter" idx="12"/>
          </p:nvPr>
        </p:nvSpPr>
        <p:spPr/>
        <p:txBody>
          <a:bodyPr/>
          <a:lstStyle/>
          <a:p>
            <a:fld id="{4A0B0E7A-FEFE-43FE-A8F5-CC391EC577C2}" type="slidenum">
              <a:rPr lang="fr-FR" smtClean="0"/>
              <a:pPr/>
              <a:t>7</a:t>
            </a:fld>
            <a:endParaRPr lang="fr-FR"/>
          </a:p>
        </p:txBody>
      </p:sp>
      <p:pic>
        <p:nvPicPr>
          <p:cNvPr id="19" name="Picture 4" descr="http://intranet.lal.in2p3.fr/IMG/jpg/l-coul-200.jpg"/>
          <p:cNvPicPr>
            <a:picLocks noChangeAspect="1" noChangeArrowheads="1"/>
          </p:cNvPicPr>
          <p:nvPr/>
        </p:nvPicPr>
        <p:blipFill>
          <a:blip r:embed="rId6" cstate="print"/>
          <a:srcRect/>
          <a:stretch>
            <a:fillRect/>
          </a:stretch>
        </p:blipFill>
        <p:spPr bwMode="auto">
          <a:xfrm>
            <a:off x="47471" y="81600"/>
            <a:ext cx="864096" cy="340402"/>
          </a:xfrm>
          <a:prstGeom prst="rect">
            <a:avLst/>
          </a:prstGeom>
          <a:noFill/>
        </p:spPr>
      </p:pic>
      <p:cxnSp>
        <p:nvCxnSpPr>
          <p:cNvPr id="20" name="Connecteur droit 19"/>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21" name="Picture 1"/>
          <p:cNvPicPr>
            <a:picLocks noChangeAspect="1" noChangeArrowheads="1"/>
          </p:cNvPicPr>
          <p:nvPr/>
        </p:nvPicPr>
        <p:blipFill>
          <a:blip r:embed="rId7" cstate="print"/>
          <a:srcRect/>
          <a:stretch>
            <a:fillRect/>
          </a:stretch>
        </p:blipFill>
        <p:spPr bwMode="auto">
          <a:xfrm>
            <a:off x="1050129" y="57873"/>
            <a:ext cx="387319" cy="387319"/>
          </a:xfrm>
          <a:prstGeom prst="rect">
            <a:avLst/>
          </a:prstGeom>
          <a:noFill/>
          <a:ln w="9525">
            <a:noFill/>
            <a:miter lim="800000"/>
            <a:headEnd/>
            <a:tailEnd/>
          </a:ln>
        </p:spPr>
      </p:pic>
    </p:spTree>
    <p:extLst>
      <p:ext uri="{BB962C8B-B14F-4D97-AF65-F5344CB8AC3E}">
        <p14:creationId xmlns:p14="http://schemas.microsoft.com/office/powerpoint/2010/main" val="2843689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grpSp>
        <p:nvGrpSpPr>
          <p:cNvPr id="4" name="Groupe 3"/>
          <p:cNvGrpSpPr/>
          <p:nvPr/>
        </p:nvGrpSpPr>
        <p:grpSpPr>
          <a:xfrm>
            <a:off x="338975" y="4592444"/>
            <a:ext cx="7896529" cy="2443048"/>
            <a:chOff x="131855" y="683750"/>
            <a:chExt cx="7896529" cy="2443048"/>
          </a:xfrm>
        </p:grpSpPr>
        <p:sp>
          <p:nvSpPr>
            <p:cNvPr id="10" name="ZoneTexte 9"/>
            <p:cNvSpPr txBox="1"/>
            <p:nvPr/>
          </p:nvSpPr>
          <p:spPr>
            <a:xfrm>
              <a:off x="131855" y="683750"/>
              <a:ext cx="3230949" cy="369332"/>
            </a:xfrm>
            <a:prstGeom prst="rect">
              <a:avLst/>
            </a:prstGeom>
            <a:noFill/>
          </p:spPr>
          <p:txBody>
            <a:bodyPr wrap="none" rtlCol="0">
              <a:spAutoFit/>
            </a:bodyPr>
            <a:lstStyle/>
            <a:p>
              <a:r>
                <a:rPr lang="fr-FR" b="1" dirty="0" smtClean="0">
                  <a:solidFill>
                    <a:srgbClr val="CC00CC"/>
                  </a:solidFill>
                </a:rPr>
                <a:t>Optical </a:t>
              </a:r>
              <a:r>
                <a:rPr lang="fr-FR" b="1" dirty="0" err="1" smtClean="0">
                  <a:solidFill>
                    <a:srgbClr val="CC00CC"/>
                  </a:solidFill>
                </a:rPr>
                <a:t>Fiber</a:t>
              </a:r>
              <a:r>
                <a:rPr lang="fr-FR" b="1" dirty="0" smtClean="0">
                  <a:solidFill>
                    <a:srgbClr val="CC00CC"/>
                  </a:solidFill>
                </a:rPr>
                <a:t> radiation </a:t>
              </a:r>
              <a:r>
                <a:rPr lang="fr-FR" b="1" dirty="0" err="1" smtClean="0">
                  <a:solidFill>
                    <a:srgbClr val="CC00CC"/>
                  </a:solidFill>
                </a:rPr>
                <a:t>hardness</a:t>
              </a:r>
              <a:endParaRPr lang="fr-FR" b="1" dirty="0">
                <a:solidFill>
                  <a:srgbClr val="CC00CC"/>
                </a:solidFill>
              </a:endParaRPr>
            </a:p>
          </p:txBody>
        </p:sp>
        <p:pic>
          <p:nvPicPr>
            <p:cNvPr id="3074" name="Picture 2"/>
            <p:cNvPicPr>
              <a:picLocks noChangeAspect="1" noChangeArrowheads="1"/>
            </p:cNvPicPr>
            <p:nvPr/>
          </p:nvPicPr>
          <p:blipFill>
            <a:blip r:embed="rId3" cstate="print"/>
            <a:srcRect/>
            <a:stretch>
              <a:fillRect/>
            </a:stretch>
          </p:blipFill>
          <p:spPr bwMode="auto">
            <a:xfrm>
              <a:off x="493619" y="1701154"/>
              <a:ext cx="1607443" cy="751217"/>
            </a:xfrm>
            <a:prstGeom prst="rect">
              <a:avLst/>
            </a:prstGeom>
            <a:noFill/>
            <a:ln w="9525">
              <a:noFill/>
              <a:miter lim="800000"/>
              <a:headEnd/>
              <a:tailEnd/>
            </a:ln>
          </p:spPr>
        </p:pic>
        <p:sp>
          <p:nvSpPr>
            <p:cNvPr id="21" name="ZoneTexte 20"/>
            <p:cNvSpPr txBox="1"/>
            <p:nvPr/>
          </p:nvSpPr>
          <p:spPr>
            <a:xfrm>
              <a:off x="349603" y="1125090"/>
              <a:ext cx="2138727" cy="338554"/>
            </a:xfrm>
            <a:prstGeom prst="rect">
              <a:avLst/>
            </a:prstGeom>
            <a:noFill/>
          </p:spPr>
          <p:txBody>
            <a:bodyPr wrap="none" rtlCol="0">
              <a:spAutoFit/>
            </a:bodyPr>
            <a:lstStyle/>
            <a:p>
              <a:r>
                <a:rPr lang="fr-FR" sz="1600" dirty="0" err="1" smtClean="0"/>
                <a:t>Risk</a:t>
              </a:r>
              <a:r>
                <a:rPr lang="fr-FR" sz="1600" dirty="0" smtClean="0"/>
                <a:t>: </a:t>
              </a:r>
              <a:r>
                <a:rPr lang="fr-FR" sz="1600" dirty="0" err="1" smtClean="0"/>
                <a:t>transmittance</a:t>
              </a:r>
              <a:r>
                <a:rPr lang="fr-FR" sz="1600" dirty="0" smtClean="0"/>
                <a:t> </a:t>
              </a:r>
              <a:r>
                <a:rPr lang="fr-FR" sz="1600" dirty="0" err="1" smtClean="0"/>
                <a:t>loss</a:t>
              </a:r>
              <a:endParaRPr lang="fr-FR" sz="1600" dirty="0"/>
            </a:p>
          </p:txBody>
        </p:sp>
        <p:sp>
          <p:nvSpPr>
            <p:cNvPr id="22" name="ZoneTexte 21"/>
            <p:cNvSpPr txBox="1"/>
            <p:nvPr/>
          </p:nvSpPr>
          <p:spPr>
            <a:xfrm>
              <a:off x="2149803" y="1557138"/>
              <a:ext cx="4941481" cy="1569660"/>
            </a:xfrm>
            <a:prstGeom prst="rect">
              <a:avLst/>
            </a:prstGeom>
            <a:noFill/>
          </p:spPr>
          <p:txBody>
            <a:bodyPr wrap="none" rtlCol="0">
              <a:spAutoFit/>
            </a:bodyPr>
            <a:lstStyle/>
            <a:p>
              <a:r>
                <a:rPr lang="fr-FR" sz="1600" dirty="0" smtClean="0"/>
                <a:t>Good candidate: all </a:t>
              </a:r>
              <a:r>
                <a:rPr lang="fr-FR" sz="1600" dirty="0" err="1" smtClean="0"/>
                <a:t>silica</a:t>
              </a:r>
              <a:r>
                <a:rPr lang="fr-FR" sz="1600" dirty="0" smtClean="0"/>
                <a:t> </a:t>
              </a:r>
              <a:r>
                <a:rPr lang="fr-FR" sz="1600" dirty="0" err="1" smtClean="0"/>
                <a:t>fiber</a:t>
              </a:r>
              <a:r>
                <a:rPr lang="fr-FR" sz="1600" dirty="0" smtClean="0"/>
                <a:t>: </a:t>
              </a:r>
            </a:p>
            <a:p>
              <a:r>
                <a:rPr lang="fr-FR" sz="1600" dirty="0" smtClean="0"/>
                <a:t>		</a:t>
              </a:r>
              <a:r>
                <a:rPr lang="fr-FR" sz="1600" dirty="0" err="1" smtClean="0"/>
                <a:t>core</a:t>
              </a:r>
              <a:r>
                <a:rPr lang="fr-FR" sz="1600" dirty="0" smtClean="0"/>
                <a:t> 600 µm</a:t>
              </a:r>
            </a:p>
            <a:p>
              <a:r>
                <a:rPr lang="fr-FR" sz="1600" dirty="0" smtClean="0"/>
                <a:t>		</a:t>
              </a:r>
              <a:r>
                <a:rPr lang="fr-FR" sz="1600" dirty="0" err="1" smtClean="0"/>
                <a:t>attenuation</a:t>
              </a:r>
              <a:r>
                <a:rPr lang="fr-FR" sz="1600" dirty="0" smtClean="0"/>
                <a:t> @350nm &lt;=0,06dB/m </a:t>
              </a:r>
            </a:p>
            <a:p>
              <a:r>
                <a:rPr lang="fr-FR" sz="1600" dirty="0" smtClean="0"/>
                <a:t>                                        </a:t>
              </a:r>
              <a:r>
                <a:rPr lang="en-US" sz="1600" dirty="0" smtClean="0"/>
                <a:t>operational in 200-1200 nm range</a:t>
              </a:r>
            </a:p>
            <a:p>
              <a:r>
                <a:rPr lang="en-US" sz="1600" b="1" i="1" dirty="0" smtClean="0">
                  <a:solidFill>
                    <a:srgbClr val="FF0000"/>
                  </a:solidFill>
                </a:rPr>
                <a:t>                                        </a:t>
              </a:r>
              <a:r>
                <a:rPr lang="en-US" sz="1600" b="1" dirty="0" smtClean="0">
                  <a:solidFill>
                    <a:srgbClr val="FF0000"/>
                  </a:solidFill>
                </a:rPr>
                <a:t>18 </a:t>
              </a:r>
              <a:r>
                <a:rPr lang="en-US" sz="1600" b="1" dirty="0" err="1" smtClean="0">
                  <a:solidFill>
                    <a:srgbClr val="FF0000"/>
                  </a:solidFill>
                </a:rPr>
                <a:t>rad</a:t>
              </a:r>
              <a:r>
                <a:rPr lang="en-US" sz="1600" b="1" dirty="0" smtClean="0">
                  <a:solidFill>
                    <a:srgbClr val="FF0000"/>
                  </a:solidFill>
                </a:rPr>
                <a:t>/s (0.3 </a:t>
              </a:r>
              <a:r>
                <a:rPr lang="en-US" sz="1600" b="1" dirty="0" err="1" smtClean="0">
                  <a:solidFill>
                    <a:srgbClr val="FF0000"/>
                  </a:solidFill>
                </a:rPr>
                <a:t>rad</a:t>
              </a:r>
              <a:r>
                <a:rPr lang="en-US" sz="1600" b="1" dirty="0" smtClean="0">
                  <a:solidFill>
                    <a:srgbClr val="FF0000"/>
                  </a:solidFill>
                </a:rPr>
                <a:t>/s LHC worst)</a:t>
              </a:r>
              <a:endParaRPr lang="fr-FR" sz="1600" dirty="0" smtClean="0">
                <a:solidFill>
                  <a:srgbClr val="FF0000"/>
                </a:solidFill>
              </a:endParaRPr>
            </a:p>
            <a:p>
              <a:r>
                <a:rPr lang="fr-FR" sz="1600" dirty="0" smtClean="0"/>
                <a:t> </a:t>
              </a:r>
              <a:endParaRPr lang="fr-FR" sz="1600" dirty="0"/>
            </a:p>
          </p:txBody>
        </p:sp>
        <p:pic>
          <p:nvPicPr>
            <p:cNvPr id="3078" name="Picture 6" descr="http://m.b5z.net/i/u/10030389/i/04Video2-5009869.jpg"/>
            <p:cNvPicPr>
              <a:picLocks noChangeAspect="1" noChangeArrowheads="1"/>
            </p:cNvPicPr>
            <p:nvPr/>
          </p:nvPicPr>
          <p:blipFill>
            <a:blip r:embed="rId4" cstate="print"/>
            <a:srcRect/>
            <a:stretch>
              <a:fillRect/>
            </a:stretch>
          </p:blipFill>
          <p:spPr bwMode="auto">
            <a:xfrm>
              <a:off x="6588224" y="764704"/>
              <a:ext cx="1440160" cy="1080120"/>
            </a:xfrm>
            <a:prstGeom prst="rect">
              <a:avLst/>
            </a:prstGeom>
            <a:noFill/>
          </p:spPr>
        </p:pic>
        <p:cxnSp>
          <p:nvCxnSpPr>
            <p:cNvPr id="36" name="Connecteur droit 35"/>
            <p:cNvCxnSpPr/>
            <p:nvPr/>
          </p:nvCxnSpPr>
          <p:spPr>
            <a:xfrm flipV="1">
              <a:off x="2221811" y="1844824"/>
              <a:ext cx="2573375" cy="346"/>
            </a:xfrm>
            <a:prstGeom prst="line">
              <a:avLst/>
            </a:prstGeom>
            <a:ln w="19050">
              <a:solidFill>
                <a:srgbClr val="800080"/>
              </a:solidFill>
            </a:ln>
          </p:spPr>
          <p:style>
            <a:lnRef idx="1">
              <a:schemeClr val="accent1"/>
            </a:lnRef>
            <a:fillRef idx="0">
              <a:schemeClr val="accent1"/>
            </a:fillRef>
            <a:effectRef idx="0">
              <a:schemeClr val="accent1"/>
            </a:effectRef>
            <a:fontRef idx="minor">
              <a:schemeClr val="tx1"/>
            </a:fontRef>
          </p:style>
        </p:cxnSp>
      </p:grpSp>
      <p:grpSp>
        <p:nvGrpSpPr>
          <p:cNvPr id="2" name="Groupe 1"/>
          <p:cNvGrpSpPr/>
          <p:nvPr/>
        </p:nvGrpSpPr>
        <p:grpSpPr>
          <a:xfrm>
            <a:off x="246165" y="617812"/>
            <a:ext cx="8719931" cy="3843860"/>
            <a:chOff x="131855" y="3014140"/>
            <a:chExt cx="8719931" cy="3843860"/>
          </a:xfrm>
        </p:grpSpPr>
        <p:sp>
          <p:nvSpPr>
            <p:cNvPr id="24" name="Rectangle 23"/>
            <p:cNvSpPr/>
            <p:nvPr/>
          </p:nvSpPr>
          <p:spPr>
            <a:xfrm>
              <a:off x="131855" y="3014140"/>
              <a:ext cx="2455737" cy="369332"/>
            </a:xfrm>
            <a:prstGeom prst="rect">
              <a:avLst/>
            </a:prstGeom>
          </p:spPr>
          <p:txBody>
            <a:bodyPr wrap="none">
              <a:spAutoFit/>
            </a:bodyPr>
            <a:lstStyle/>
            <a:p>
              <a:r>
                <a:rPr lang="fr-FR" b="1" dirty="0" smtClean="0">
                  <a:solidFill>
                    <a:srgbClr val="CC00CC"/>
                  </a:solidFill>
                </a:rPr>
                <a:t>PMT radiation </a:t>
              </a:r>
              <a:r>
                <a:rPr lang="fr-FR" b="1" dirty="0" err="1" smtClean="0">
                  <a:solidFill>
                    <a:srgbClr val="CC00CC"/>
                  </a:solidFill>
                </a:rPr>
                <a:t>hardness</a:t>
              </a:r>
              <a:endParaRPr lang="fr-FR" b="1" dirty="0">
                <a:solidFill>
                  <a:srgbClr val="CC00CC"/>
                </a:solidFill>
              </a:endParaRPr>
            </a:p>
          </p:txBody>
        </p:sp>
        <p:grpSp>
          <p:nvGrpSpPr>
            <p:cNvPr id="25" name="Groupe 14"/>
            <p:cNvGrpSpPr/>
            <p:nvPr/>
          </p:nvGrpSpPr>
          <p:grpSpPr>
            <a:xfrm>
              <a:off x="323528" y="3501008"/>
              <a:ext cx="8528258" cy="1582435"/>
              <a:chOff x="452524" y="836712"/>
              <a:chExt cx="7897087" cy="1582435"/>
            </a:xfrm>
          </p:grpSpPr>
          <p:sp>
            <p:nvSpPr>
              <p:cNvPr id="26" name="ZoneTexte 25"/>
              <p:cNvSpPr txBox="1"/>
              <p:nvPr/>
            </p:nvSpPr>
            <p:spPr>
              <a:xfrm>
                <a:off x="1115616" y="1772816"/>
                <a:ext cx="1368152" cy="646331"/>
              </a:xfrm>
              <a:prstGeom prst="rect">
                <a:avLst/>
              </a:prstGeom>
              <a:noFill/>
            </p:spPr>
            <p:txBody>
              <a:bodyPr wrap="square" rtlCol="0">
                <a:spAutoFit/>
              </a:bodyPr>
              <a:lstStyle/>
              <a:p>
                <a:r>
                  <a:rPr lang="en-US" b="1" dirty="0" smtClean="0"/>
                  <a:t> </a:t>
                </a:r>
              </a:p>
              <a:p>
                <a:endParaRPr lang="en-US" dirty="0"/>
              </a:p>
            </p:txBody>
          </p:sp>
          <p:sp>
            <p:nvSpPr>
              <p:cNvPr id="27" name="ZoneTexte 26"/>
              <p:cNvSpPr txBox="1"/>
              <p:nvPr/>
            </p:nvSpPr>
            <p:spPr>
              <a:xfrm>
                <a:off x="3453067" y="980728"/>
                <a:ext cx="4896544" cy="830997"/>
              </a:xfrm>
              <a:prstGeom prst="rect">
                <a:avLst/>
              </a:prstGeom>
              <a:noFill/>
            </p:spPr>
            <p:txBody>
              <a:bodyPr wrap="square" rtlCol="0">
                <a:spAutoFit/>
              </a:bodyPr>
              <a:lstStyle/>
              <a:p>
                <a:pPr lvl="0">
                  <a:buFont typeface="Wingdings" pitchFamily="2" charset="2"/>
                  <a:buChar char="Ø"/>
                </a:pPr>
                <a:r>
                  <a:rPr lang="en-US" sz="1600" b="1" dirty="0" smtClean="0">
                    <a:solidFill>
                      <a:srgbClr val="0000CC"/>
                    </a:solidFill>
                  </a:rPr>
                  <a:t>no deterioration of the quartz window transmittance</a:t>
                </a:r>
              </a:p>
              <a:p>
                <a:pPr>
                  <a:buFont typeface="Wingdings" pitchFamily="2" charset="2"/>
                  <a:buChar char="Ø"/>
                </a:pPr>
                <a:r>
                  <a:rPr lang="en-US" sz="1600" b="1" dirty="0" smtClean="0">
                    <a:solidFill>
                      <a:srgbClr val="0000CC"/>
                    </a:solidFill>
                  </a:rPr>
                  <a:t>increase of the dark current (x 500 with 20 </a:t>
                </a:r>
                <a:r>
                  <a:rPr lang="en-US" sz="1600" b="1" dirty="0" err="1" smtClean="0">
                    <a:solidFill>
                      <a:srgbClr val="0000CC"/>
                    </a:solidFill>
                  </a:rPr>
                  <a:t>Mrad</a:t>
                </a:r>
                <a:r>
                  <a:rPr lang="en-US" sz="1600" b="1" dirty="0" smtClean="0">
                    <a:solidFill>
                      <a:srgbClr val="0000CC"/>
                    </a:solidFill>
                  </a:rPr>
                  <a:t> of </a:t>
                </a:r>
                <a:r>
                  <a:rPr lang="en-US" sz="1600" b="1" dirty="0" smtClean="0">
                    <a:solidFill>
                      <a:srgbClr val="0000CC"/>
                    </a:solidFill>
                    <a:sym typeface="Symbol"/>
                  </a:rPr>
                  <a:t>)</a:t>
                </a:r>
                <a:endParaRPr lang="en-US" sz="1600" b="1" dirty="0" smtClean="0">
                  <a:solidFill>
                    <a:srgbClr val="0000CC"/>
                  </a:solidFill>
                </a:endParaRPr>
              </a:p>
              <a:p>
                <a:pPr>
                  <a:buFont typeface="Wingdings" pitchFamily="2" charset="2"/>
                  <a:buChar char="Ø"/>
                </a:pPr>
                <a:r>
                  <a:rPr lang="en-US" sz="1600" b="1" dirty="0" smtClean="0">
                    <a:solidFill>
                      <a:srgbClr val="0000CC"/>
                    </a:solidFill>
                  </a:rPr>
                  <a:t>no important change of the gain and quantum efficiency</a:t>
                </a:r>
                <a:endParaRPr lang="en-US" sz="1600" b="1" dirty="0">
                  <a:solidFill>
                    <a:srgbClr val="0000CC"/>
                  </a:solidFill>
                </a:endParaRPr>
              </a:p>
            </p:txBody>
          </p:sp>
          <p:grpSp>
            <p:nvGrpSpPr>
              <p:cNvPr id="28" name="Groupe 18"/>
              <p:cNvGrpSpPr/>
              <p:nvPr/>
            </p:nvGrpSpPr>
            <p:grpSpPr>
              <a:xfrm>
                <a:off x="452524" y="836712"/>
                <a:ext cx="2280498" cy="1080120"/>
                <a:chOff x="668548" y="1124744"/>
                <a:chExt cx="2280498" cy="1080120"/>
              </a:xfrm>
            </p:grpSpPr>
            <p:sp>
              <p:nvSpPr>
                <p:cNvPr id="31" name="Ellipse 30"/>
                <p:cNvSpPr/>
                <p:nvPr/>
              </p:nvSpPr>
              <p:spPr>
                <a:xfrm>
                  <a:off x="668548" y="1124744"/>
                  <a:ext cx="2280498" cy="10801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mtClean="0">
                    <a:solidFill>
                      <a:schemeClr val="tx1"/>
                    </a:solidFill>
                  </a:endParaRPr>
                </a:p>
              </p:txBody>
            </p:sp>
            <p:sp>
              <p:nvSpPr>
                <p:cNvPr id="32" name="Rectangle 31"/>
                <p:cNvSpPr/>
                <p:nvPr/>
              </p:nvSpPr>
              <p:spPr>
                <a:xfrm>
                  <a:off x="997603" y="1556792"/>
                  <a:ext cx="1672665" cy="523220"/>
                </a:xfrm>
                <a:prstGeom prst="rect">
                  <a:avLst/>
                </a:prstGeom>
              </p:spPr>
              <p:txBody>
                <a:bodyPr wrap="square">
                  <a:spAutoFit/>
                </a:bodyPr>
                <a:lstStyle/>
                <a:p>
                  <a:pPr lvl="0"/>
                  <a:r>
                    <a:rPr lang="en-US" sz="1400" dirty="0" smtClean="0">
                      <a:solidFill>
                        <a:prstClr val="black"/>
                      </a:solidFill>
                    </a:rPr>
                    <a:t>coloring of the glass</a:t>
                  </a:r>
                </a:p>
                <a:p>
                  <a:pPr lvl="0"/>
                  <a:r>
                    <a:rPr lang="en-US" sz="1400" dirty="0" smtClean="0">
                      <a:solidFill>
                        <a:prstClr val="black"/>
                      </a:solidFill>
                    </a:rPr>
                    <a:t>glass scintillation</a:t>
                  </a:r>
                  <a:endParaRPr lang="en-US" sz="1400" dirty="0">
                    <a:solidFill>
                      <a:prstClr val="black"/>
                    </a:solidFill>
                  </a:endParaRPr>
                </a:p>
              </p:txBody>
            </p:sp>
            <p:sp>
              <p:nvSpPr>
                <p:cNvPr id="33" name="Rectangle 32"/>
                <p:cNvSpPr/>
                <p:nvPr/>
              </p:nvSpPr>
              <p:spPr>
                <a:xfrm>
                  <a:off x="788520" y="1268760"/>
                  <a:ext cx="2114938" cy="307777"/>
                </a:xfrm>
                <a:prstGeom prst="rect">
                  <a:avLst/>
                </a:prstGeom>
              </p:spPr>
              <p:txBody>
                <a:bodyPr wrap="none">
                  <a:spAutoFit/>
                </a:bodyPr>
                <a:lstStyle/>
                <a:p>
                  <a:pPr lvl="0" algn="ctr"/>
                  <a:r>
                    <a:rPr lang="en-US" sz="1400" b="1" dirty="0" smtClean="0">
                      <a:solidFill>
                        <a:prstClr val="black"/>
                      </a:solidFill>
                    </a:rPr>
                    <a:t>protons / neutrons /</a:t>
                  </a:r>
                  <a:r>
                    <a:rPr lang="en-US" sz="1400" dirty="0" smtClean="0"/>
                    <a:t>γ</a:t>
                  </a:r>
                  <a:r>
                    <a:rPr lang="en-US" sz="1400" b="1" dirty="0" smtClean="0"/>
                    <a:t>‐rays</a:t>
                  </a:r>
                  <a:r>
                    <a:rPr lang="en-US" sz="1400" b="1" dirty="0" smtClean="0">
                      <a:solidFill>
                        <a:prstClr val="black"/>
                      </a:solidFill>
                    </a:rPr>
                    <a:t> </a:t>
                  </a:r>
                </a:p>
              </p:txBody>
            </p:sp>
          </p:grpSp>
          <p:sp>
            <p:nvSpPr>
              <p:cNvPr id="29" name="Flèche droite 28"/>
              <p:cNvSpPr/>
              <p:nvPr/>
            </p:nvSpPr>
            <p:spPr>
              <a:xfrm>
                <a:off x="2786280" y="1268760"/>
                <a:ext cx="360040" cy="21602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colade ouvrante 29"/>
              <p:cNvSpPr/>
              <p:nvPr/>
            </p:nvSpPr>
            <p:spPr>
              <a:xfrm>
                <a:off x="3186352" y="908720"/>
                <a:ext cx="216024" cy="936104"/>
              </a:xfrm>
              <a:prstGeom prst="leftBrace">
                <a:avLst/>
              </a:prstGeom>
              <a:noFill/>
              <a:ln>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Flèche droite 37"/>
            <p:cNvSpPr/>
            <p:nvPr/>
          </p:nvSpPr>
          <p:spPr>
            <a:xfrm>
              <a:off x="179512" y="4725144"/>
              <a:ext cx="504056" cy="216024"/>
            </a:xfrm>
            <a:prstGeom prst="rightArrow">
              <a:avLst/>
            </a:prstGeom>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755576" y="4653136"/>
              <a:ext cx="1881925" cy="338554"/>
            </a:xfrm>
            <a:prstGeom prst="rect">
              <a:avLst/>
            </a:prstGeom>
            <a:noFill/>
          </p:spPr>
          <p:txBody>
            <a:bodyPr wrap="none" rtlCol="0">
              <a:spAutoFit/>
            </a:bodyPr>
            <a:lstStyle/>
            <a:p>
              <a:r>
                <a:rPr lang="fr-FR" sz="1600" dirty="0" smtClean="0"/>
                <a:t>Hamamatsu R7378A</a:t>
              </a:r>
              <a:endParaRPr lang="fr-FR" sz="1600" dirty="0"/>
            </a:p>
          </p:txBody>
        </p:sp>
        <p:pic>
          <p:nvPicPr>
            <p:cNvPr id="42" name="Picture 4"/>
            <p:cNvPicPr>
              <a:picLocks noChangeAspect="1" noChangeArrowheads="1"/>
            </p:cNvPicPr>
            <p:nvPr/>
          </p:nvPicPr>
          <p:blipFill>
            <a:blip r:embed="rId5" cstate="print"/>
            <a:srcRect/>
            <a:stretch>
              <a:fillRect/>
            </a:stretch>
          </p:blipFill>
          <p:spPr bwMode="auto">
            <a:xfrm>
              <a:off x="2070591" y="4992613"/>
              <a:ext cx="1562046" cy="1546300"/>
            </a:xfrm>
            <a:prstGeom prst="rect">
              <a:avLst/>
            </a:prstGeom>
            <a:noFill/>
            <a:ln w="9525">
              <a:noFill/>
              <a:miter lim="800000"/>
              <a:headEnd/>
              <a:tailEnd/>
            </a:ln>
          </p:spPr>
        </p:pic>
        <p:pic>
          <p:nvPicPr>
            <p:cNvPr id="43" name="Picture 5"/>
            <p:cNvPicPr>
              <a:picLocks noChangeAspect="1" noChangeArrowheads="1"/>
            </p:cNvPicPr>
            <p:nvPr/>
          </p:nvPicPr>
          <p:blipFill>
            <a:blip r:embed="rId6" cstate="print"/>
            <a:srcRect/>
            <a:stretch>
              <a:fillRect/>
            </a:stretch>
          </p:blipFill>
          <p:spPr bwMode="auto">
            <a:xfrm>
              <a:off x="4061211" y="4653136"/>
              <a:ext cx="1968165" cy="2204864"/>
            </a:xfrm>
            <a:prstGeom prst="rect">
              <a:avLst/>
            </a:prstGeom>
            <a:noFill/>
            <a:ln w="9525">
              <a:noFill/>
              <a:miter lim="800000"/>
              <a:headEnd/>
              <a:tailEnd/>
            </a:ln>
          </p:spPr>
        </p:pic>
        <p:pic>
          <p:nvPicPr>
            <p:cNvPr id="44" name="Picture 6"/>
            <p:cNvPicPr>
              <a:picLocks noChangeAspect="1" noChangeArrowheads="1"/>
            </p:cNvPicPr>
            <p:nvPr/>
          </p:nvPicPr>
          <p:blipFill>
            <a:blip r:embed="rId7" cstate="print"/>
            <a:srcRect/>
            <a:stretch>
              <a:fillRect/>
            </a:stretch>
          </p:blipFill>
          <p:spPr bwMode="auto">
            <a:xfrm>
              <a:off x="6089075" y="4608249"/>
              <a:ext cx="2032119" cy="2204864"/>
            </a:xfrm>
            <a:prstGeom prst="rect">
              <a:avLst/>
            </a:prstGeom>
            <a:noFill/>
            <a:ln w="9525">
              <a:noFill/>
              <a:miter lim="800000"/>
              <a:headEnd/>
              <a:tailEnd/>
            </a:ln>
          </p:spPr>
        </p:pic>
      </p:grpSp>
      <p:sp>
        <p:nvSpPr>
          <p:cNvPr id="46" name="ZoneTexte 45"/>
          <p:cNvSpPr txBox="1"/>
          <p:nvPr/>
        </p:nvSpPr>
        <p:spPr>
          <a:xfrm>
            <a:off x="1907704" y="44624"/>
            <a:ext cx="5928418" cy="461665"/>
          </a:xfrm>
          <a:prstGeom prst="rect">
            <a:avLst/>
          </a:prstGeom>
          <a:noFill/>
        </p:spPr>
        <p:txBody>
          <a:bodyPr wrap="none" rtlCol="0">
            <a:spAutoFit/>
          </a:bodyPr>
          <a:lstStyle/>
          <a:p>
            <a:r>
              <a:rPr lang="fr-FR" sz="2400" b="1" dirty="0" smtClean="0">
                <a:solidFill>
                  <a:srgbClr val="0000CC"/>
                </a:solidFill>
              </a:rPr>
              <a:t>Radiation </a:t>
            </a:r>
            <a:r>
              <a:rPr lang="fr-FR" sz="2400" b="1" dirty="0" err="1" smtClean="0">
                <a:solidFill>
                  <a:srgbClr val="0000CC"/>
                </a:solidFill>
              </a:rPr>
              <a:t>hardness</a:t>
            </a:r>
            <a:r>
              <a:rPr lang="fr-FR" sz="2400" b="1" dirty="0" smtClean="0">
                <a:solidFill>
                  <a:srgbClr val="0000CC"/>
                </a:solidFill>
              </a:rPr>
              <a:t> of the </a:t>
            </a:r>
            <a:r>
              <a:rPr lang="fr-FR" sz="2400" b="1" dirty="0" err="1" smtClean="0">
                <a:solidFill>
                  <a:srgbClr val="0000CC"/>
                </a:solidFill>
              </a:rPr>
              <a:t>CpFM</a:t>
            </a:r>
            <a:r>
              <a:rPr lang="fr-FR" sz="2400" b="1" dirty="0" smtClean="0">
                <a:solidFill>
                  <a:srgbClr val="0000CC"/>
                </a:solidFill>
              </a:rPr>
              <a:t> components</a:t>
            </a:r>
            <a:endParaRPr lang="fr-FR" sz="2400" b="1" dirty="0">
              <a:solidFill>
                <a:srgbClr val="0000CC"/>
              </a:solidFill>
            </a:endParaRPr>
          </a:p>
        </p:txBody>
      </p:sp>
      <p:sp>
        <p:nvSpPr>
          <p:cNvPr id="34" name="Espace réservé du numéro de diapositive 33"/>
          <p:cNvSpPr>
            <a:spLocks noGrp="1"/>
          </p:cNvSpPr>
          <p:nvPr>
            <p:ph type="sldNum" sz="quarter" idx="12"/>
          </p:nvPr>
        </p:nvSpPr>
        <p:spPr/>
        <p:txBody>
          <a:bodyPr/>
          <a:lstStyle/>
          <a:p>
            <a:fld id="{4A0B0E7A-FEFE-43FE-A8F5-CC391EC577C2}" type="slidenum">
              <a:rPr lang="fr-FR" smtClean="0"/>
              <a:pPr/>
              <a:t>8</a:t>
            </a:fld>
            <a:endParaRPr lang="fr-FR" dirty="0"/>
          </a:p>
        </p:txBody>
      </p:sp>
      <p:pic>
        <p:nvPicPr>
          <p:cNvPr id="35" name="Picture 4" descr="http://intranet.lal.in2p3.fr/IMG/jpg/l-coul-200.jpg"/>
          <p:cNvPicPr>
            <a:picLocks noChangeAspect="1" noChangeArrowheads="1"/>
          </p:cNvPicPr>
          <p:nvPr/>
        </p:nvPicPr>
        <p:blipFill>
          <a:blip r:embed="rId8" cstate="print"/>
          <a:srcRect/>
          <a:stretch>
            <a:fillRect/>
          </a:stretch>
        </p:blipFill>
        <p:spPr bwMode="auto">
          <a:xfrm>
            <a:off x="47471" y="81600"/>
            <a:ext cx="864096" cy="340402"/>
          </a:xfrm>
          <a:prstGeom prst="rect">
            <a:avLst/>
          </a:prstGeom>
          <a:noFill/>
        </p:spPr>
      </p:pic>
      <p:cxnSp>
        <p:nvCxnSpPr>
          <p:cNvPr id="37" name="Connecteur droit 36"/>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45" name="Picture 1"/>
          <p:cNvPicPr>
            <a:picLocks noChangeAspect="1" noChangeArrowheads="1"/>
          </p:cNvPicPr>
          <p:nvPr/>
        </p:nvPicPr>
        <p:blipFill>
          <a:blip r:embed="rId9" cstate="print"/>
          <a:srcRect/>
          <a:stretch>
            <a:fillRect/>
          </a:stretch>
        </p:blipFill>
        <p:spPr bwMode="auto">
          <a:xfrm>
            <a:off x="1050129" y="57873"/>
            <a:ext cx="387319" cy="387319"/>
          </a:xfrm>
          <a:prstGeom prst="rect">
            <a:avLst/>
          </a:prstGeom>
          <a:noFill/>
          <a:ln w="9525">
            <a:noFill/>
            <a:miter lim="800000"/>
            <a:headEnd/>
            <a:tailEnd/>
          </a:ln>
        </p:spPr>
      </p:pic>
    </p:spTree>
    <p:extLst>
      <p:ext uri="{BB962C8B-B14F-4D97-AF65-F5344CB8AC3E}">
        <p14:creationId xmlns:p14="http://schemas.microsoft.com/office/powerpoint/2010/main" val="647472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8121105" y="0"/>
            <a:ext cx="1022895" cy="636997"/>
          </a:xfrm>
          <a:prstGeom prst="rect">
            <a:avLst/>
          </a:prstGeom>
          <a:noFill/>
          <a:ln w="9525">
            <a:noFill/>
            <a:miter lim="800000"/>
            <a:headEnd/>
            <a:tailEnd/>
          </a:ln>
        </p:spPr>
      </p:pic>
      <p:sp>
        <p:nvSpPr>
          <p:cNvPr id="8" name="ZoneTexte 7"/>
          <p:cNvSpPr txBox="1"/>
          <p:nvPr/>
        </p:nvSpPr>
        <p:spPr>
          <a:xfrm>
            <a:off x="1666489" y="28788"/>
            <a:ext cx="6379695" cy="461665"/>
          </a:xfrm>
          <a:prstGeom prst="rect">
            <a:avLst/>
          </a:prstGeom>
          <a:noFill/>
        </p:spPr>
        <p:txBody>
          <a:bodyPr wrap="none" rtlCol="0">
            <a:spAutoFit/>
          </a:bodyPr>
          <a:lstStyle/>
          <a:p>
            <a:r>
              <a:rPr lang="en-US" sz="2400" b="1" dirty="0" smtClean="0">
                <a:solidFill>
                  <a:srgbClr val="0000FF"/>
                </a:solidFill>
              </a:rPr>
              <a:t>The CpFM: Cherenkov proton Flux Measurement</a:t>
            </a:r>
            <a:endParaRPr lang="en-US" sz="2400" b="1" dirty="0">
              <a:solidFill>
                <a:srgbClr val="0000FF"/>
              </a:solidFill>
            </a:endParaRPr>
          </a:p>
        </p:txBody>
      </p:sp>
      <p:sp>
        <p:nvSpPr>
          <p:cNvPr id="160" name="Espace réservé du numéro de diapositive 159"/>
          <p:cNvSpPr>
            <a:spLocks noGrp="1"/>
          </p:cNvSpPr>
          <p:nvPr>
            <p:ph type="sldNum" sz="quarter" idx="12"/>
          </p:nvPr>
        </p:nvSpPr>
        <p:spPr/>
        <p:txBody>
          <a:bodyPr/>
          <a:lstStyle/>
          <a:p>
            <a:fld id="{4A0B0E7A-FEFE-43FE-A8F5-CC391EC577C2}" type="slidenum">
              <a:rPr lang="en-US" smtClean="0"/>
              <a:pPr/>
              <a:t>9</a:t>
            </a:fld>
            <a:endParaRPr lang="en-US" dirty="0"/>
          </a:p>
        </p:txBody>
      </p:sp>
      <p:pic>
        <p:nvPicPr>
          <p:cNvPr id="149" name="Picture 4" descr="http://intranet.lal.in2p3.fr/IMG/jpg/l-coul-200.jpg"/>
          <p:cNvPicPr>
            <a:picLocks noChangeAspect="1" noChangeArrowheads="1"/>
          </p:cNvPicPr>
          <p:nvPr/>
        </p:nvPicPr>
        <p:blipFill>
          <a:blip r:embed="rId3" cstate="print"/>
          <a:srcRect/>
          <a:stretch>
            <a:fillRect/>
          </a:stretch>
        </p:blipFill>
        <p:spPr bwMode="auto">
          <a:xfrm>
            <a:off x="47471" y="81600"/>
            <a:ext cx="864096" cy="340402"/>
          </a:xfrm>
          <a:prstGeom prst="rect">
            <a:avLst/>
          </a:prstGeom>
          <a:noFill/>
        </p:spPr>
      </p:pic>
      <p:pic>
        <p:nvPicPr>
          <p:cNvPr id="22" name="Picture 2"/>
          <p:cNvPicPr>
            <a:picLocks noChangeAspect="1" noChangeArrowheads="1"/>
          </p:cNvPicPr>
          <p:nvPr/>
        </p:nvPicPr>
        <p:blipFill>
          <a:blip r:embed="rId4" cstate="print"/>
          <a:srcRect/>
          <a:stretch>
            <a:fillRect/>
          </a:stretch>
        </p:blipFill>
        <p:spPr bwMode="auto">
          <a:xfrm>
            <a:off x="278385" y="2198675"/>
            <a:ext cx="1614747" cy="1389550"/>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278385" y="1117051"/>
            <a:ext cx="1409800" cy="952305"/>
          </a:xfrm>
          <a:prstGeom prst="rect">
            <a:avLst/>
          </a:prstGeom>
          <a:noFill/>
          <a:ln w="9525">
            <a:noFill/>
            <a:miter lim="800000"/>
            <a:headEnd/>
            <a:tailEnd/>
          </a:ln>
        </p:spPr>
      </p:pic>
      <p:sp>
        <p:nvSpPr>
          <p:cNvPr id="25" name="ZoneTexte 24"/>
          <p:cNvSpPr txBox="1"/>
          <p:nvPr/>
        </p:nvSpPr>
        <p:spPr>
          <a:xfrm>
            <a:off x="457403" y="675359"/>
            <a:ext cx="1051763" cy="276999"/>
          </a:xfrm>
          <a:prstGeom prst="rect">
            <a:avLst/>
          </a:prstGeom>
          <a:noFill/>
        </p:spPr>
        <p:txBody>
          <a:bodyPr wrap="none" rtlCol="0">
            <a:spAutoFit/>
          </a:bodyPr>
          <a:lstStyle/>
          <a:p>
            <a:r>
              <a:rPr lang="en-US" sz="1200" dirty="0" err="1" smtClean="0">
                <a:solidFill>
                  <a:srgbClr val="CC00FF"/>
                </a:solidFill>
              </a:rPr>
              <a:t>Fibres</a:t>
            </a:r>
            <a:r>
              <a:rPr lang="en-US" sz="1200" dirty="0" smtClean="0">
                <a:solidFill>
                  <a:srgbClr val="CC00FF"/>
                </a:solidFill>
              </a:rPr>
              <a:t> bundle</a:t>
            </a:r>
            <a:endParaRPr lang="en-US" sz="1200" dirty="0">
              <a:solidFill>
                <a:srgbClr val="CC00FF"/>
              </a:solidFill>
            </a:endParaRPr>
          </a:p>
        </p:txBody>
      </p:sp>
      <p:sp>
        <p:nvSpPr>
          <p:cNvPr id="30" name="ZoneTexte 29"/>
          <p:cNvSpPr txBox="1"/>
          <p:nvPr/>
        </p:nvSpPr>
        <p:spPr>
          <a:xfrm>
            <a:off x="2153309" y="2135013"/>
            <a:ext cx="1825115" cy="276999"/>
          </a:xfrm>
          <a:prstGeom prst="rect">
            <a:avLst/>
          </a:prstGeom>
          <a:noFill/>
        </p:spPr>
        <p:txBody>
          <a:bodyPr wrap="none" rtlCol="0">
            <a:spAutoFit/>
          </a:bodyPr>
          <a:lstStyle/>
          <a:p>
            <a:r>
              <a:rPr lang="en-US" sz="1200" dirty="0" smtClean="0">
                <a:solidFill>
                  <a:srgbClr val="CC00FF"/>
                </a:solidFill>
              </a:rPr>
              <a:t>PMTs socket and housing </a:t>
            </a:r>
            <a:endParaRPr lang="en-US" sz="1200" dirty="0">
              <a:solidFill>
                <a:srgbClr val="CC00FF"/>
              </a:solidFill>
            </a:endParaRPr>
          </a:p>
        </p:txBody>
      </p:sp>
      <p:pic>
        <p:nvPicPr>
          <p:cNvPr id="34" name="Image 33"/>
          <p:cNvPicPr>
            <a:picLocks noChangeAspect="1"/>
          </p:cNvPicPr>
          <p:nvPr/>
        </p:nvPicPr>
        <p:blipFill>
          <a:blip r:embed="rId6"/>
          <a:stretch>
            <a:fillRect/>
          </a:stretch>
        </p:blipFill>
        <p:spPr>
          <a:xfrm>
            <a:off x="2051430" y="1165040"/>
            <a:ext cx="1875618" cy="904316"/>
          </a:xfrm>
          <a:prstGeom prst="rect">
            <a:avLst/>
          </a:prstGeom>
        </p:spPr>
      </p:pic>
      <p:pic>
        <p:nvPicPr>
          <p:cNvPr id="6" name="Image 5"/>
          <p:cNvPicPr>
            <a:picLocks noChangeAspect="1"/>
          </p:cNvPicPr>
          <p:nvPr/>
        </p:nvPicPr>
        <p:blipFill>
          <a:blip r:embed="rId7"/>
          <a:stretch>
            <a:fillRect/>
          </a:stretch>
        </p:blipFill>
        <p:spPr>
          <a:xfrm>
            <a:off x="2298476" y="2436566"/>
            <a:ext cx="1534780" cy="1151659"/>
          </a:xfrm>
          <a:prstGeom prst="rect">
            <a:avLst/>
          </a:prstGeom>
        </p:spPr>
      </p:pic>
      <p:sp>
        <p:nvSpPr>
          <p:cNvPr id="36" name="ZoneTexte 35"/>
          <p:cNvSpPr txBox="1"/>
          <p:nvPr/>
        </p:nvSpPr>
        <p:spPr>
          <a:xfrm>
            <a:off x="2604964" y="822384"/>
            <a:ext cx="908197" cy="276999"/>
          </a:xfrm>
          <a:prstGeom prst="rect">
            <a:avLst/>
          </a:prstGeom>
          <a:noFill/>
        </p:spPr>
        <p:txBody>
          <a:bodyPr wrap="none" rtlCol="0">
            <a:spAutoFit/>
          </a:bodyPr>
          <a:lstStyle/>
          <a:p>
            <a:r>
              <a:rPr lang="en-US" sz="1200" dirty="0" smtClean="0">
                <a:solidFill>
                  <a:srgbClr val="CC00FF"/>
                </a:solidFill>
              </a:rPr>
              <a:t>Quartz bars</a:t>
            </a:r>
            <a:endParaRPr lang="en-US" sz="1200" dirty="0">
              <a:solidFill>
                <a:srgbClr val="CC00FF"/>
              </a:solidFill>
            </a:endParaRPr>
          </a:p>
        </p:txBody>
      </p:sp>
      <p:pic>
        <p:nvPicPr>
          <p:cNvPr id="17" name="Image 16"/>
          <p:cNvPicPr>
            <a:picLocks noChangeAspect="1"/>
          </p:cNvPicPr>
          <p:nvPr/>
        </p:nvPicPr>
        <p:blipFill>
          <a:blip r:embed="rId8"/>
          <a:stretch>
            <a:fillRect/>
          </a:stretch>
        </p:blipFill>
        <p:spPr>
          <a:xfrm>
            <a:off x="1878958" y="3710286"/>
            <a:ext cx="5409342" cy="3002100"/>
          </a:xfrm>
          <a:prstGeom prst="rect">
            <a:avLst/>
          </a:prstGeom>
        </p:spPr>
      </p:pic>
      <p:cxnSp>
        <p:nvCxnSpPr>
          <p:cNvPr id="20" name="Connecteur droit 19"/>
          <p:cNvCxnSpPr/>
          <p:nvPr/>
        </p:nvCxnSpPr>
        <p:spPr>
          <a:xfrm>
            <a:off x="34925" y="548680"/>
            <a:ext cx="9142413" cy="0"/>
          </a:xfrm>
          <a:prstGeom prst="line">
            <a:avLst/>
          </a:prstGeom>
          <a:ln w="19050">
            <a:solidFill>
              <a:srgbClr val="CC0099"/>
            </a:solidFill>
          </a:ln>
        </p:spPr>
        <p:style>
          <a:lnRef idx="1">
            <a:schemeClr val="accent1"/>
          </a:lnRef>
          <a:fillRef idx="0">
            <a:schemeClr val="accent1"/>
          </a:fillRef>
          <a:effectRef idx="0">
            <a:schemeClr val="accent1"/>
          </a:effectRef>
          <a:fontRef idx="minor">
            <a:schemeClr val="tx1"/>
          </a:fontRef>
        </p:style>
      </p:cxnSp>
      <p:pic>
        <p:nvPicPr>
          <p:cNvPr id="24" name="Picture 1"/>
          <p:cNvPicPr>
            <a:picLocks noChangeAspect="1" noChangeArrowheads="1"/>
          </p:cNvPicPr>
          <p:nvPr/>
        </p:nvPicPr>
        <p:blipFill>
          <a:blip r:embed="rId9" cstate="print"/>
          <a:srcRect/>
          <a:stretch>
            <a:fillRect/>
          </a:stretch>
        </p:blipFill>
        <p:spPr bwMode="auto">
          <a:xfrm>
            <a:off x="1050129" y="57873"/>
            <a:ext cx="387319" cy="387319"/>
          </a:xfrm>
          <a:prstGeom prst="rect">
            <a:avLst/>
          </a:prstGeom>
          <a:noFill/>
          <a:ln w="9525">
            <a:noFill/>
            <a:miter lim="800000"/>
            <a:headEnd/>
            <a:tailEnd/>
          </a:ln>
        </p:spPr>
      </p:pic>
      <p:grpSp>
        <p:nvGrpSpPr>
          <p:cNvPr id="2" name="Groupe 1"/>
          <p:cNvGrpSpPr/>
          <p:nvPr/>
        </p:nvGrpSpPr>
        <p:grpSpPr>
          <a:xfrm>
            <a:off x="224764" y="3894683"/>
            <a:ext cx="1280420" cy="998331"/>
            <a:chOff x="4430757" y="2395957"/>
            <a:chExt cx="1280420" cy="998331"/>
          </a:xfrm>
        </p:grpSpPr>
        <p:pic>
          <p:nvPicPr>
            <p:cNvPr id="26" name="Picture 14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0757" y="2852202"/>
              <a:ext cx="1280420" cy="54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p:cNvSpPr txBox="1"/>
            <p:nvPr/>
          </p:nvSpPr>
          <p:spPr>
            <a:xfrm>
              <a:off x="4478529" y="2395957"/>
              <a:ext cx="1184876" cy="461665"/>
            </a:xfrm>
            <a:prstGeom prst="rect">
              <a:avLst/>
            </a:prstGeom>
            <a:noFill/>
          </p:spPr>
          <p:txBody>
            <a:bodyPr wrap="none" rtlCol="0">
              <a:spAutoFit/>
            </a:bodyPr>
            <a:lstStyle/>
            <a:p>
              <a:pPr algn="ctr"/>
              <a:r>
                <a:rPr lang="en-US" sz="1200" dirty="0" smtClean="0">
                  <a:solidFill>
                    <a:srgbClr val="CC00FF"/>
                  </a:solidFill>
                </a:rPr>
                <a:t>Wavecatcher</a:t>
              </a:r>
            </a:p>
            <a:p>
              <a:pPr algn="ctr"/>
              <a:r>
                <a:rPr lang="en-US" sz="1200" dirty="0" smtClean="0">
                  <a:solidFill>
                    <a:srgbClr val="CC00FF"/>
                  </a:solidFill>
                </a:rPr>
                <a:t>DAQ electronics</a:t>
              </a:r>
              <a:endParaRPr lang="en-US" sz="1200" dirty="0">
                <a:solidFill>
                  <a:srgbClr val="CC00FF"/>
                </a:solidFill>
              </a:endParaRPr>
            </a:p>
          </p:txBody>
        </p:sp>
      </p:grpSp>
      <p:pic>
        <p:nvPicPr>
          <p:cNvPr id="4" name="Image 3"/>
          <p:cNvPicPr>
            <a:picLocks noChangeAspect="1"/>
          </p:cNvPicPr>
          <p:nvPr/>
        </p:nvPicPr>
        <p:blipFill>
          <a:blip r:embed="rId11"/>
          <a:stretch>
            <a:fillRect/>
          </a:stretch>
        </p:blipFill>
        <p:spPr>
          <a:xfrm>
            <a:off x="4383768" y="740453"/>
            <a:ext cx="3342955" cy="2527852"/>
          </a:xfrm>
          <a:prstGeom prst="rect">
            <a:avLst/>
          </a:prstGeom>
        </p:spPr>
      </p:pic>
      <p:grpSp>
        <p:nvGrpSpPr>
          <p:cNvPr id="3" name="Groupe 2"/>
          <p:cNvGrpSpPr/>
          <p:nvPr/>
        </p:nvGrpSpPr>
        <p:grpSpPr>
          <a:xfrm>
            <a:off x="5714252" y="3537399"/>
            <a:ext cx="2485758" cy="2169144"/>
            <a:chOff x="978725" y="4249428"/>
            <a:chExt cx="2485758" cy="2169144"/>
          </a:xfrm>
        </p:grpSpPr>
        <p:pic>
          <p:nvPicPr>
            <p:cNvPr id="18" name="Image 17"/>
            <p:cNvPicPr/>
            <p:nvPr/>
          </p:nvPicPr>
          <p:blipFill rotWithShape="1">
            <a:blip r:embed="rId12" cstate="print">
              <a:extLst>
                <a:ext uri="{28A0092B-C50C-407E-A947-70E740481C1C}">
                  <a14:useLocalDpi xmlns:a14="http://schemas.microsoft.com/office/drawing/2010/main" val="0"/>
                </a:ext>
              </a:extLst>
            </a:blip>
            <a:srcRect l="21575" t="5184" r="7143" b="56438"/>
            <a:stretch/>
          </p:blipFill>
          <p:spPr bwMode="auto">
            <a:xfrm>
              <a:off x="978725" y="4249428"/>
              <a:ext cx="2485758" cy="1747028"/>
            </a:xfrm>
            <a:prstGeom prst="rect">
              <a:avLst/>
            </a:prstGeom>
            <a:ln>
              <a:noFill/>
            </a:ln>
            <a:extLst>
              <a:ext uri="{53640926-AAD7-44D8-BBD7-CCE9431645EC}">
                <a14:shadowObscured xmlns:a14="http://schemas.microsoft.com/office/drawing/2010/main"/>
              </a:ext>
            </a:extLst>
          </p:spPr>
        </p:pic>
        <p:cxnSp>
          <p:nvCxnSpPr>
            <p:cNvPr id="9" name="Connecteur droit avec flèche 8"/>
            <p:cNvCxnSpPr/>
            <p:nvPr/>
          </p:nvCxnSpPr>
          <p:spPr>
            <a:xfrm>
              <a:off x="1050129" y="4401671"/>
              <a:ext cx="1554835" cy="18646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272476" y="6080018"/>
              <a:ext cx="292068" cy="338554"/>
            </a:xfrm>
            <a:prstGeom prst="rect">
              <a:avLst/>
            </a:prstGeom>
            <a:noFill/>
          </p:spPr>
          <p:txBody>
            <a:bodyPr wrap="none" rtlCol="0">
              <a:spAutoFit/>
            </a:bodyPr>
            <a:lstStyle/>
            <a:p>
              <a:r>
                <a:rPr lang="fr-FR" sz="1600" dirty="0" smtClean="0">
                  <a:solidFill>
                    <a:srgbClr val="FF0000"/>
                  </a:solidFill>
                </a:rPr>
                <a:t>p</a:t>
              </a:r>
              <a:endParaRPr lang="fr-FR" sz="1600" dirty="0">
                <a:solidFill>
                  <a:srgbClr val="FF0000"/>
                </a:solidFill>
              </a:endParaRPr>
            </a:p>
          </p:txBody>
        </p:sp>
      </p:grpSp>
    </p:spTree>
    <p:extLst>
      <p:ext uri="{BB962C8B-B14F-4D97-AF65-F5344CB8AC3E}">
        <p14:creationId xmlns:p14="http://schemas.microsoft.com/office/powerpoint/2010/main" val="49059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17788</TotalTime>
  <Words>3987</Words>
  <Application>Microsoft Office PowerPoint</Application>
  <PresentationFormat>Affichage à l'écran (4:3)</PresentationFormat>
  <Paragraphs>486</Paragraphs>
  <Slides>38</Slides>
  <Notes>8</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38</vt:i4>
      </vt:variant>
    </vt:vector>
  </HeadingPairs>
  <TitlesOfParts>
    <vt:vector size="56" baseType="lpstr">
      <vt:lpstr>ＭＳ Ｐゴシック</vt:lpstr>
      <vt:lpstr>宋体</vt:lpstr>
      <vt:lpstr>宋体</vt:lpstr>
      <vt:lpstr>Arial</vt:lpstr>
      <vt:lpstr>Book Antiqua</vt:lpstr>
      <vt:lpstr>Calibri</vt:lpstr>
      <vt:lpstr>Calibri Light</vt:lpstr>
      <vt:lpstr>Calibri-Bold</vt:lpstr>
      <vt:lpstr>Calibri-Italic</vt:lpstr>
      <vt:lpstr>Helvetica</vt:lpstr>
      <vt:lpstr>LiberationSans</vt:lpstr>
      <vt:lpstr>Lucida Grande</vt:lpstr>
      <vt:lpstr>Symbol</vt:lpstr>
      <vt:lpstr>SymbolMT</vt:lpstr>
      <vt:lpstr>Times New Roman</vt:lpstr>
      <vt:lpstr>Wingdings</vt:lpstr>
      <vt:lpstr>Wingdings-Regular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Veronique Puill</dc:creator>
  <cp:lastModifiedBy>Veronique Puill</cp:lastModifiedBy>
  <cp:revision>134</cp:revision>
  <cp:lastPrinted>2018-03-15T14:36:01Z</cp:lastPrinted>
  <dcterms:created xsi:type="dcterms:W3CDTF">2016-05-23T06:19:53Z</dcterms:created>
  <dcterms:modified xsi:type="dcterms:W3CDTF">2018-03-21T07:35:30Z</dcterms:modified>
</cp:coreProperties>
</file>