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55"/>
    <p:restoredTop sz="87420"/>
  </p:normalViewPr>
  <p:slideViewPr>
    <p:cSldViewPr snapToGrid="0" snapToObjects="1">
      <p:cViewPr>
        <p:scale>
          <a:sx n="120" d="100"/>
          <a:sy n="120" d="100"/>
        </p:scale>
        <p:origin x="368" y="-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9E44F-4ADE-AB44-BBEF-2C5C2F203F1C}" type="datetimeFigureOut">
              <a:rPr kumimoji="1" lang="zh-CN" altLang="en-US" smtClean="0"/>
              <a:t>17/9/3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AB0FB1-7FA8-4E4D-840C-458073642A3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6386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B0FB1-7FA8-4E4D-840C-458073642A3B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1361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B0FB1-7FA8-4E4D-840C-458073642A3B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45555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B0FB1-7FA8-4E4D-840C-458073642A3B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5235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B0FB1-7FA8-4E4D-840C-458073642A3B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19155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B0FB1-7FA8-4E4D-840C-458073642A3B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79013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B0FB1-7FA8-4E4D-840C-458073642A3B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9521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E2755-A989-FF4D-8C62-10B9B65DD4F4}" type="datetime1">
              <a:rPr kumimoji="1" lang="zh-CN" altLang="en-US" smtClean="0"/>
              <a:t>17/9/3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28CC-F4B4-E247-B09B-6918712AD8F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49425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CCC66-12DD-D94C-8519-D88331D18D0A}" type="datetime1">
              <a:rPr kumimoji="1" lang="zh-CN" altLang="en-US" smtClean="0"/>
              <a:t>17/9/3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28CC-F4B4-E247-B09B-6918712AD8F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99408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0756C-8CC6-234D-A24B-85EDCDD7179E}" type="datetime1">
              <a:rPr kumimoji="1" lang="zh-CN" altLang="en-US" smtClean="0"/>
              <a:t>17/9/3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28CC-F4B4-E247-B09B-6918712AD8F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0483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25F98-94F1-084E-856A-A99A6FAD62CC}" type="datetime1">
              <a:rPr kumimoji="1" lang="zh-CN" altLang="en-US" smtClean="0"/>
              <a:t>17/9/3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28CC-F4B4-E247-B09B-6918712AD8F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385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21FF3-AEF6-DD45-A06A-4F8BCFAE8A06}" type="datetime1">
              <a:rPr kumimoji="1" lang="zh-CN" altLang="en-US" smtClean="0"/>
              <a:t>17/9/3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28CC-F4B4-E247-B09B-6918712AD8F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19093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F0C8C-4E59-C349-B3C3-FDA18615402A}" type="datetime1">
              <a:rPr kumimoji="1" lang="zh-CN" altLang="en-US" smtClean="0"/>
              <a:t>17/9/3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28CC-F4B4-E247-B09B-6918712AD8F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61249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B20A0-34A9-5F43-8477-11C95B599C70}" type="datetime1">
              <a:rPr kumimoji="1" lang="zh-CN" altLang="en-US" smtClean="0"/>
              <a:t>17/9/3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28CC-F4B4-E247-B09B-6918712AD8F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68874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ACA1-59C5-EC4F-ABD2-1D90E05CE83C}" type="datetime1">
              <a:rPr kumimoji="1" lang="zh-CN" altLang="en-US" smtClean="0"/>
              <a:t>17/9/3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28CC-F4B4-E247-B09B-6918712AD8F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6747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9A99-815C-0A46-977C-5F71F2FD64E2}" type="datetime1">
              <a:rPr kumimoji="1" lang="zh-CN" altLang="en-US" smtClean="0"/>
              <a:t>17/9/3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28CC-F4B4-E247-B09B-6918712AD8F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7960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078E4-90CE-2045-AAC2-1A9B11AB34AC}" type="datetime1">
              <a:rPr kumimoji="1" lang="zh-CN" altLang="en-US" smtClean="0"/>
              <a:t>17/9/3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28CC-F4B4-E247-B09B-6918712AD8F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90510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3EA6A-9DAE-6748-8861-4DA60BA9EF35}" type="datetime1">
              <a:rPr kumimoji="1" lang="zh-CN" altLang="en-US" smtClean="0"/>
              <a:t>17/9/3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28CC-F4B4-E247-B09B-6918712AD8F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1420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6B2AE-4D63-E449-BE59-A50C969129B8}" type="datetime1">
              <a:rPr kumimoji="1" lang="zh-CN" altLang="en-US" smtClean="0"/>
              <a:t>17/9/3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728CC-F4B4-E247-B09B-6918712AD8F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7523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5" Type="http://schemas.openxmlformats.org/officeDocument/2006/relationships/image" Target="../media/image25.emf"/><Relationship Id="rId6" Type="http://schemas.openxmlformats.org/officeDocument/2006/relationships/image" Target="../media/image26.emf"/><Relationship Id="rId7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CN" dirty="0" smtClean="0"/>
              <a:t>line shape of </a:t>
            </a:r>
            <a:r>
              <a:rPr kumimoji="1" lang="en-US" altLang="zh-CN" dirty="0" err="1" smtClean="0"/>
              <a:t>ee</a:t>
            </a:r>
            <a:r>
              <a:rPr kumimoji="1" lang="en-US" altLang="zh-CN" dirty="0" smtClean="0"/>
              <a:t>-&gt;KK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28CC-F4B4-E247-B09B-6918712AD8F7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2299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2220 Vs 2250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4" y="1690689"/>
            <a:ext cx="4547306" cy="304563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832" y="1690689"/>
            <a:ext cx="4518311" cy="3045637"/>
          </a:xfrm>
          <a:prstGeom prst="rect">
            <a:avLst/>
          </a:prstGeom>
        </p:spPr>
      </p:pic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28CC-F4B4-E247-B09B-6918712AD8F7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1873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pole position Vs BW parameters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28CC-F4B4-E247-B09B-6918712AD8F7}" type="slidenum">
              <a:rPr kumimoji="1" lang="zh-CN" altLang="en-US" smtClean="0"/>
              <a:t>11</a:t>
            </a:fld>
            <a:endParaRPr kumimoji="1"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28650" y="1690689"/>
            <a:ext cx="76434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Concept of pole position: th</a:t>
            </a:r>
            <a:r>
              <a:rPr lang="en-US" altLang="zh-CN" dirty="0" smtClean="0"/>
              <a:t>e </a:t>
            </a:r>
            <a:r>
              <a:rPr lang="en-US" altLang="zh-CN" dirty="0"/>
              <a:t>pole position is simply the complex zero of the </a:t>
            </a:r>
          </a:p>
          <a:p>
            <a:r>
              <a:rPr lang="en-US" altLang="zh-CN" dirty="0"/>
              <a:t>denominator, and the </a:t>
            </a:r>
            <a:r>
              <a:rPr lang="en-US" altLang="zh-CN" dirty="0" err="1"/>
              <a:t>Breit</a:t>
            </a:r>
            <a:r>
              <a:rPr lang="en-US" altLang="zh-CN" dirty="0"/>
              <a:t>-Wigner mass is the renormalized mass of a </a:t>
            </a:r>
            <a:r>
              <a:rPr lang="en-US" altLang="zh-CN" dirty="0" smtClean="0"/>
              <a:t>resonance defined </a:t>
            </a:r>
            <a:r>
              <a:rPr lang="en-US" altLang="zh-CN" dirty="0"/>
              <a:t>as the real energy at which the real part of the denominator </a:t>
            </a:r>
            <a:r>
              <a:rPr lang="en-US" altLang="zh-CN" dirty="0" smtClean="0"/>
              <a:t>vanishes. [From “Fundamental properties of resonances”]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our case:</a:t>
            </a:r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BW parameters are m and </a:t>
            </a:r>
            <a:r>
              <a:rPr lang="el-GR" altLang="zh-CN" dirty="0" smtClean="0"/>
              <a:t>Γ</a:t>
            </a:r>
            <a:r>
              <a:rPr lang="en-US" altLang="zh-CN" dirty="0" smtClean="0"/>
              <a:t>, which can be obtained from the fit to data.</a:t>
            </a:r>
          </a:p>
          <a:p>
            <a:endParaRPr lang="en-US" altLang="zh-CN" dirty="0"/>
          </a:p>
          <a:p>
            <a:r>
              <a:rPr lang="en-US" altLang="zh-CN" dirty="0"/>
              <a:t>P</a:t>
            </a:r>
            <a:r>
              <a:rPr lang="en-US" altLang="zh-CN" dirty="0" smtClean="0"/>
              <a:t>ole position is the solution of 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r>
              <a:rPr kumimoji="1" lang="en-US" altLang="zh-CN" dirty="0" smtClean="0"/>
              <a:t>Thus, </a:t>
            </a:r>
          </a:p>
          <a:p>
            <a:endParaRPr kumimoji="1"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173" y="3208492"/>
            <a:ext cx="3007094" cy="7070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4661" y="4453413"/>
            <a:ext cx="2402959" cy="3155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141131" y="5033118"/>
            <a:ext cx="3789178" cy="39198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0504" y="5938006"/>
            <a:ext cx="2996314" cy="45293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6141" y="6013874"/>
            <a:ext cx="1311349" cy="2419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67611" y="2832612"/>
            <a:ext cx="2098529" cy="28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583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formula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36994"/>
            <a:ext cx="7907776" cy="3594444"/>
          </a:xfrm>
          <a:prstGeom prst="rect">
            <a:avLst/>
          </a:prstGeom>
        </p:spPr>
      </p:pic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28CC-F4B4-E247-B09B-6918712AD8F7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160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with 1 resonance higher than 2 </a:t>
            </a:r>
            <a:r>
              <a:rPr kumimoji="1" lang="en-US" altLang="zh-CN" dirty="0" err="1" smtClean="0"/>
              <a:t>GeV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6531"/>
            <a:ext cx="5095875" cy="341716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74" y="1293982"/>
            <a:ext cx="3601934" cy="24494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772" y="4008902"/>
            <a:ext cx="3339036" cy="2249587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40080" y="5376673"/>
            <a:ext cx="2487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chi2 is 440.231</a:t>
            </a:r>
          </a:p>
          <a:p>
            <a:r>
              <a:rPr lang="fr-FR" altLang="zh-CN" dirty="0" err="1"/>
              <a:t>bes</a:t>
            </a:r>
            <a:r>
              <a:rPr lang="fr-FR" altLang="zh-CN" dirty="0"/>
              <a:t> chi2 </a:t>
            </a:r>
            <a:r>
              <a:rPr lang="fr-FR" altLang="zh-CN" dirty="0" err="1"/>
              <a:t>is</a:t>
            </a:r>
            <a:r>
              <a:rPr lang="fr-FR" altLang="zh-CN" dirty="0"/>
              <a:t> 132.327</a:t>
            </a:r>
          </a:p>
          <a:p>
            <a:r>
              <a:rPr lang="en-US" altLang="zh-CN" dirty="0"/>
              <a:t>bar13 chi2 is 198.198</a:t>
            </a:r>
          </a:p>
          <a:p>
            <a:r>
              <a:rPr lang="en-US" altLang="zh-CN" dirty="0"/>
              <a:t>bar15 chi2 is 219.413</a:t>
            </a:r>
            <a:endParaRPr kumimoji="1" lang="zh-CN" altLang="en-US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28CC-F4B4-E247-B09B-6918712AD8F7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8439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with 2 </a:t>
            </a:r>
            <a:r>
              <a:rPr kumimoji="1" lang="en-US" altLang="zh-CN" dirty="0"/>
              <a:t>resonance higher than 2 </a:t>
            </a:r>
            <a:r>
              <a:rPr kumimoji="1" lang="en-US" altLang="zh-CN" dirty="0" err="1"/>
              <a:t>GeV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768" y="3950208"/>
            <a:ext cx="3620927" cy="24035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398" y="1060704"/>
            <a:ext cx="3936297" cy="259689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90689"/>
            <a:ext cx="4754880" cy="319655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66928" y="5340096"/>
            <a:ext cx="21820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chi2 is 347.005</a:t>
            </a:r>
          </a:p>
          <a:p>
            <a:r>
              <a:rPr lang="fr-FR" altLang="zh-CN" dirty="0" err="1"/>
              <a:t>bes</a:t>
            </a:r>
            <a:r>
              <a:rPr lang="fr-FR" altLang="zh-CN" dirty="0"/>
              <a:t> chi2 </a:t>
            </a:r>
            <a:r>
              <a:rPr lang="fr-FR" altLang="zh-CN" dirty="0" err="1"/>
              <a:t>is</a:t>
            </a:r>
            <a:r>
              <a:rPr lang="fr-FR" altLang="zh-CN" dirty="0"/>
              <a:t> 118.011</a:t>
            </a:r>
          </a:p>
          <a:p>
            <a:r>
              <a:rPr lang="en-US" altLang="zh-CN" dirty="0"/>
              <a:t>bar13 chi2 is 126.782</a:t>
            </a:r>
          </a:p>
          <a:p>
            <a:r>
              <a:rPr lang="en-US" altLang="zh-CN" dirty="0"/>
              <a:t>bar15 chi2 is 204.425</a:t>
            </a:r>
            <a:endParaRPr kumimoji="1" lang="zh-CN" altLang="en-US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28CC-F4B4-E247-B09B-6918712AD8F7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8044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with 3</a:t>
            </a:r>
            <a:r>
              <a:rPr kumimoji="1" lang="en-US" altLang="zh-CN" dirty="0" smtClean="0"/>
              <a:t> </a:t>
            </a:r>
            <a:r>
              <a:rPr kumimoji="1" lang="en-US" altLang="zh-CN" dirty="0"/>
              <a:t>resonance higher than 2 </a:t>
            </a:r>
            <a:r>
              <a:rPr kumimoji="1" lang="en-US" altLang="zh-CN" dirty="0" err="1"/>
              <a:t>GeV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9"/>
            <a:ext cx="4919472" cy="330872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798" y="1321940"/>
            <a:ext cx="3572554" cy="239052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508" y="3989763"/>
            <a:ext cx="3700191" cy="244604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47472" y="523547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altLang="zh-CN" dirty="0" smtClean="0">
                <a:solidFill>
                  <a:srgbClr val="000000"/>
                </a:solidFill>
                <a:latin typeface="Menlo-Regular" charset="0"/>
              </a:rPr>
              <a:t>chi2 </a:t>
            </a:r>
            <a:r>
              <a:rPr lang="cs-CZ" altLang="zh-CN" dirty="0" err="1" smtClean="0">
                <a:solidFill>
                  <a:srgbClr val="000000"/>
                </a:solidFill>
                <a:latin typeface="Menlo-Regular" charset="0"/>
              </a:rPr>
              <a:t>is</a:t>
            </a:r>
            <a:r>
              <a:rPr lang="cs-CZ" altLang="zh-CN" dirty="0" smtClean="0">
                <a:solidFill>
                  <a:srgbClr val="000000"/>
                </a:solidFill>
                <a:latin typeface="Menlo-Regular" charset="0"/>
              </a:rPr>
              <a:t> 174.111</a:t>
            </a:r>
          </a:p>
          <a:p>
            <a:r>
              <a:rPr lang="fr-FR" altLang="zh-CN" dirty="0" err="1" smtClean="0">
                <a:solidFill>
                  <a:srgbClr val="000000"/>
                </a:solidFill>
                <a:latin typeface="Menlo-Regular" charset="0"/>
              </a:rPr>
              <a:t>bes</a:t>
            </a:r>
            <a:r>
              <a:rPr lang="fr-FR" altLang="zh-CN" dirty="0" smtClean="0">
                <a:solidFill>
                  <a:srgbClr val="000000"/>
                </a:solidFill>
                <a:latin typeface="Menlo-Regular" charset="0"/>
              </a:rPr>
              <a:t> chi2 </a:t>
            </a:r>
            <a:r>
              <a:rPr lang="fr-FR" altLang="zh-CN" dirty="0" err="1" smtClean="0">
                <a:solidFill>
                  <a:srgbClr val="000000"/>
                </a:solidFill>
                <a:latin typeface="Menlo-Regular" charset="0"/>
              </a:rPr>
              <a:t>is</a:t>
            </a:r>
            <a:r>
              <a:rPr lang="fr-FR" altLang="zh-CN" dirty="0" smtClean="0">
                <a:solidFill>
                  <a:srgbClr val="000000"/>
                </a:solidFill>
                <a:latin typeface="Menlo-Regular" charset="0"/>
              </a:rPr>
              <a:t> 27.8019</a:t>
            </a:r>
          </a:p>
          <a:p>
            <a:r>
              <a:rPr lang="en-US" altLang="zh-CN" dirty="0" smtClean="0">
                <a:solidFill>
                  <a:srgbClr val="000000"/>
                </a:solidFill>
                <a:latin typeface="Menlo-Regular" charset="0"/>
              </a:rPr>
              <a:t>bar13 chi2 is 127.18</a:t>
            </a:r>
          </a:p>
          <a:p>
            <a:r>
              <a:rPr lang="en-US" altLang="zh-CN" dirty="0" smtClean="0">
                <a:solidFill>
                  <a:srgbClr val="000000"/>
                </a:solidFill>
                <a:latin typeface="Menlo-Regular" charset="0"/>
              </a:rPr>
              <a:t>bar15 chi2 is 39.2739</a:t>
            </a:r>
            <a:endParaRPr lang="zh-CN" altLang="en-US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28CC-F4B4-E247-B09B-6918712AD8F7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4975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with out phi @2.23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9"/>
            <a:ext cx="5042909" cy="333851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100" y="3966882"/>
            <a:ext cx="3747900" cy="24817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987" y="1078055"/>
            <a:ext cx="3759753" cy="253477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28650" y="5327756"/>
            <a:ext cx="21820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chi2 is 718.114</a:t>
            </a:r>
          </a:p>
          <a:p>
            <a:r>
              <a:rPr lang="fr-FR" altLang="zh-CN" dirty="0" err="1"/>
              <a:t>bes</a:t>
            </a:r>
            <a:r>
              <a:rPr lang="fr-FR" altLang="zh-CN" dirty="0"/>
              <a:t> chi2 </a:t>
            </a:r>
            <a:r>
              <a:rPr lang="fr-FR" altLang="zh-CN" dirty="0" err="1"/>
              <a:t>is</a:t>
            </a:r>
            <a:r>
              <a:rPr lang="fr-FR" altLang="zh-CN" dirty="0"/>
              <a:t> 523.892</a:t>
            </a:r>
          </a:p>
          <a:p>
            <a:r>
              <a:rPr lang="en-US" altLang="zh-CN" dirty="0"/>
              <a:t>bar13 chi2 is 172.448</a:t>
            </a:r>
          </a:p>
          <a:p>
            <a:r>
              <a:rPr lang="en-US" altLang="zh-CN" dirty="0"/>
              <a:t>bar15 chi2 is 43.548</a:t>
            </a:r>
            <a:endParaRPr kumimoji="1"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2783764" y="2123563"/>
            <a:ext cx="1667213" cy="4437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幻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28CC-F4B4-E247-B09B-6918712AD8F7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8294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2230 with width running as rho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9"/>
            <a:ext cx="5229564" cy="347821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600" y="1371601"/>
            <a:ext cx="3708400" cy="248762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700" y="4043818"/>
            <a:ext cx="3797300" cy="2475107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28650" y="5410200"/>
            <a:ext cx="21820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chi2 is 171.077</a:t>
            </a:r>
          </a:p>
          <a:p>
            <a:r>
              <a:rPr lang="fr-FR" altLang="zh-CN" dirty="0" err="1"/>
              <a:t>bes</a:t>
            </a:r>
            <a:r>
              <a:rPr lang="fr-FR" altLang="zh-CN" dirty="0"/>
              <a:t> chi2 </a:t>
            </a:r>
            <a:r>
              <a:rPr lang="fr-FR" altLang="zh-CN" dirty="0" err="1"/>
              <a:t>is</a:t>
            </a:r>
            <a:r>
              <a:rPr lang="fr-FR" altLang="zh-CN" dirty="0"/>
              <a:t> 26.1738</a:t>
            </a:r>
          </a:p>
          <a:p>
            <a:r>
              <a:rPr lang="en-US" altLang="zh-CN" dirty="0"/>
              <a:t>bar13 chi2 is 126.166</a:t>
            </a:r>
          </a:p>
          <a:p>
            <a:r>
              <a:rPr lang="en-US" altLang="zh-CN" dirty="0"/>
              <a:t>bar15 chi2 is 37.4739</a:t>
            </a:r>
            <a:endParaRPr kumimoji="1" lang="zh-CN" altLang="en-US" dirty="0"/>
          </a:p>
        </p:txBody>
      </p:sp>
      <p:sp>
        <p:nvSpPr>
          <p:cNvPr id="8" name="幻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28CC-F4B4-E247-B09B-6918712AD8F7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9441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PDG quoted uncertainty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182" y="1904999"/>
            <a:ext cx="4175218" cy="275452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1905000"/>
            <a:ext cx="4076700" cy="275452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746630" y="5029200"/>
            <a:ext cx="42226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altLang="zh-CN" dirty="0"/>
              <a:t> 1  Constant     2.56828e+01   </a:t>
            </a:r>
            <a:r>
              <a:rPr lang="de-DE" altLang="zh-CN" dirty="0" smtClean="0"/>
              <a:t>1.07551e+00</a:t>
            </a:r>
            <a:endParaRPr lang="de-DE" altLang="zh-CN" dirty="0"/>
          </a:p>
          <a:p>
            <a:r>
              <a:rPr lang="de-DE" altLang="zh-CN" dirty="0" smtClean="0"/>
              <a:t> </a:t>
            </a:r>
            <a:r>
              <a:rPr lang="de-DE" altLang="zh-CN" dirty="0"/>
              <a:t>2  </a:t>
            </a:r>
            <a:r>
              <a:rPr lang="de-DE" altLang="zh-CN" dirty="0" err="1"/>
              <a:t>Mean</a:t>
            </a:r>
            <a:r>
              <a:rPr lang="de-DE" altLang="zh-CN" dirty="0"/>
              <a:t>         </a:t>
            </a:r>
            <a:r>
              <a:rPr lang="de-DE" altLang="zh-CN" dirty="0" smtClean="0"/>
              <a:t>0.144528   0.00049</a:t>
            </a:r>
            <a:endParaRPr lang="de-DE" altLang="zh-CN" dirty="0"/>
          </a:p>
          <a:p>
            <a:r>
              <a:rPr lang="de-DE" altLang="zh-CN" dirty="0"/>
              <a:t> </a:t>
            </a:r>
            <a:r>
              <a:rPr lang="de-DE" altLang="zh-CN" dirty="0" smtClean="0"/>
              <a:t>3  </a:t>
            </a:r>
            <a:r>
              <a:rPr lang="de-DE" altLang="zh-CN" dirty="0"/>
              <a:t>Sigma        </a:t>
            </a:r>
            <a:r>
              <a:rPr lang="de-DE" altLang="zh-CN" dirty="0" smtClean="0"/>
              <a:t> 0.013733   0.00036</a:t>
            </a:r>
            <a:endParaRPr kumimoji="1"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419100" y="5029200"/>
            <a:ext cx="42562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altLang="zh-CN" dirty="0"/>
              <a:t> </a:t>
            </a:r>
            <a:r>
              <a:rPr lang="de-DE" altLang="zh-CN" dirty="0" smtClean="0"/>
              <a:t>1  Constant     5.20786e+01   2.06917e+00</a:t>
            </a:r>
            <a:endParaRPr lang="de-DE" altLang="zh-CN" dirty="0"/>
          </a:p>
          <a:p>
            <a:r>
              <a:rPr lang="de-DE" altLang="zh-CN" dirty="0" smtClean="0"/>
              <a:t> </a:t>
            </a:r>
            <a:r>
              <a:rPr lang="de-DE" altLang="zh-CN" dirty="0"/>
              <a:t>2  </a:t>
            </a:r>
            <a:r>
              <a:rPr lang="de-DE" altLang="zh-CN" dirty="0" err="1"/>
              <a:t>Mean</a:t>
            </a:r>
            <a:r>
              <a:rPr lang="de-DE" altLang="zh-CN" dirty="0"/>
              <a:t>         </a:t>
            </a:r>
            <a:r>
              <a:rPr lang="de-DE" altLang="zh-CN" dirty="0" smtClean="0"/>
              <a:t>2.23386   0.00048 </a:t>
            </a:r>
          </a:p>
          <a:p>
            <a:r>
              <a:rPr lang="de-DE" altLang="zh-CN" dirty="0"/>
              <a:t> </a:t>
            </a:r>
            <a:r>
              <a:rPr lang="de-DE" altLang="zh-CN" dirty="0" smtClean="0"/>
              <a:t>3  </a:t>
            </a:r>
            <a:r>
              <a:rPr lang="de-DE" altLang="zh-CN" dirty="0"/>
              <a:t>Sigma        </a:t>
            </a:r>
            <a:r>
              <a:rPr lang="de-DE" altLang="zh-CN" dirty="0" smtClean="0"/>
              <a:t>0.01307   0.00029</a:t>
            </a:r>
            <a:endParaRPr kumimoji="1" lang="zh-CN" altLang="en-US" dirty="0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28CC-F4B4-E247-B09B-6918712AD8F7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30206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PDG quoted uncertainty</a:t>
            </a:r>
            <a:endParaRPr kumimoji="1"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799" y="1456772"/>
            <a:ext cx="6644401" cy="4500072"/>
          </a:xfrm>
          <a:prstGeom prst="rect">
            <a:avLst/>
          </a:prstGeom>
        </p:spPr>
      </p:pic>
      <p:sp>
        <p:nvSpPr>
          <p:cNvPr id="8" name="幻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28CC-F4B4-E247-B09B-6918712AD8F7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93870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4106</TotalTime>
  <Words>254</Words>
  <Application>Microsoft Macintosh PowerPoint</Application>
  <PresentationFormat>全屏显示(4:3)</PresentationFormat>
  <Paragraphs>67</Paragraphs>
  <Slides>11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7" baseType="lpstr">
      <vt:lpstr>Calibri</vt:lpstr>
      <vt:lpstr>Calibri Light</vt:lpstr>
      <vt:lpstr>Menlo-Regular</vt:lpstr>
      <vt:lpstr>宋体</vt:lpstr>
      <vt:lpstr>Arial</vt:lpstr>
      <vt:lpstr>Office 主题</vt:lpstr>
      <vt:lpstr>line shape of ee-&gt;KK</vt:lpstr>
      <vt:lpstr>formula</vt:lpstr>
      <vt:lpstr>with 1 resonance higher than 2 GeV</vt:lpstr>
      <vt:lpstr>with 2 resonance higher than 2 GeV</vt:lpstr>
      <vt:lpstr>with 3 resonance higher than 2 GeV</vt:lpstr>
      <vt:lpstr>with out phi @2.23</vt:lpstr>
      <vt:lpstr>2230 with width running as rho</vt:lpstr>
      <vt:lpstr>PDG quoted uncertainty</vt:lpstr>
      <vt:lpstr>PDG quoted uncertainty</vt:lpstr>
      <vt:lpstr>2220 Vs 2250</vt:lpstr>
      <vt:lpstr>pole position Vs BW parameters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 shape of ee-&gt;KK</dc:title>
  <dc:creator>Microsoft Office 用户</dc:creator>
  <cp:lastModifiedBy>Microsoft Office 用户</cp:lastModifiedBy>
  <cp:revision>16</cp:revision>
  <dcterms:created xsi:type="dcterms:W3CDTF">2017-08-30T02:26:57Z</dcterms:created>
  <dcterms:modified xsi:type="dcterms:W3CDTF">2017-09-04T00:35:03Z</dcterms:modified>
</cp:coreProperties>
</file>