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86" r:id="rId3"/>
    <p:sldId id="334" r:id="rId4"/>
    <p:sldId id="345" r:id="rId5"/>
    <p:sldId id="325" r:id="rId6"/>
    <p:sldId id="365" r:id="rId7"/>
    <p:sldId id="366" r:id="rId8"/>
    <p:sldId id="327" r:id="rId9"/>
    <p:sldId id="328" r:id="rId10"/>
    <p:sldId id="329" r:id="rId11"/>
    <p:sldId id="347" r:id="rId12"/>
    <p:sldId id="331" r:id="rId13"/>
    <p:sldId id="313" r:id="rId14"/>
    <p:sldId id="358" r:id="rId15"/>
    <p:sldId id="34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FF"/>
    <a:srgbClr val="000066"/>
    <a:srgbClr val="A20000"/>
    <a:srgbClr val="B80000"/>
    <a:srgbClr val="C09200"/>
    <a:srgbClr val="C2F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32" y="-108"/>
      </p:cViewPr>
      <p:guideLst>
        <p:guide orient="horz" pos="2135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940" y="-102"/>
      </p:cViewPr>
      <p:guideLst>
        <p:guide orient="horz" pos="2847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3DB8-2F2C-48CD-B34E-F3F590CE46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BB7E5-3EF1-4BCD-BFC1-CECA27C14F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ltGray">
          <a:xfrm>
            <a:off x="0" y="6611938"/>
            <a:ext cx="12192000" cy="260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3" descr="C:\Users\Haibin Jiang\Desktop\3801001_12415700576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-26761"/>
            <a:ext cx="974261" cy="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gray">
          <a:xfrm>
            <a:off x="0" y="690274"/>
            <a:ext cx="12192000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ibin Jiang\Desktop\3801001_12415700576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17" y="-58666"/>
            <a:ext cx="1076735" cy="79137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691" y="56704"/>
            <a:ext cx="7705824" cy="563563"/>
          </a:xfrm>
        </p:spPr>
        <p:txBody>
          <a:bodyPr/>
          <a:lstStyle>
            <a:lvl1pPr algn="l">
              <a:defRPr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6656294"/>
            <a:ext cx="12192000" cy="201706"/>
          </a:xfrm>
          <a:prstGeom prst="rect">
            <a:avLst/>
          </a:prstGeom>
          <a:solidFill>
            <a:srgbClr val="A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ltGray">
          <a:xfrm>
            <a:off x="0" y="6611938"/>
            <a:ext cx="12192000" cy="260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3" descr="C:\Users\Haibin Jiang\Desktop\3801001_12415700576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" y="-75573"/>
            <a:ext cx="1396757" cy="811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 userDrawn="1"/>
        </p:nvSpPr>
        <p:spPr bwMode="gray">
          <a:xfrm>
            <a:off x="0" y="688567"/>
            <a:ext cx="12192000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  <p:hf sldNum="0" hdr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hyperlink" Target="http://www.fjut.edu.cn/" TargetMode="Externa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>
            <a:hlinkClick r:id="rId4"/>
          </p:cNvPr>
          <p:cNvSpPr>
            <a:spLocks noChangeArrowheads="1"/>
          </p:cNvSpPr>
          <p:nvPr/>
        </p:nvSpPr>
        <p:spPr bwMode="ltGray">
          <a:xfrm>
            <a:off x="0" y="0"/>
            <a:ext cx="12192000" cy="69215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6"/>
            <a:ext cx="10972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23200" y="6461126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1">
                <a:solidFill>
                  <a:srgbClr val="163794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  <a:latin typeface="Verdana" panose="020B0604030504040204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Verdana" panose="020B060403050404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3600" y="6461126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rgbClr val="163794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BD0B5C-5546-4984-8053-8E478443782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06400" y="44451"/>
            <a:ext cx="11277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tags" Target="../tags/tag2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4.xml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217" y="3609975"/>
            <a:ext cx="502158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 smtClean="0"/>
              <a:t>Weiwei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Gao</a:t>
            </a:r>
            <a:endParaRPr lang="en-US" altLang="zh-CN" sz="2800" dirty="0" smtClean="0"/>
          </a:p>
          <a:p>
            <a:pPr algn="ctr">
              <a:lnSpc>
                <a:spcPct val="150000"/>
              </a:lnSpc>
            </a:pPr>
            <a:r>
              <a:rPr lang="en-US" altLang="zh-CN" sz="2800" dirty="0" smtClean="0"/>
              <a:t>Fujian University of technology</a:t>
            </a:r>
            <a:endParaRPr lang="en-US" altLang="zh-CN" sz="2800" dirty="0" smtClean="0"/>
          </a:p>
          <a:p>
            <a:pPr algn="ctr">
              <a:lnSpc>
                <a:spcPct val="150000"/>
              </a:lnSpc>
            </a:pPr>
            <a:r>
              <a:rPr lang="en-US" altLang="zh-CN" sz="2800" dirty="0" smtClean="0"/>
              <a:t>2020-</a:t>
            </a:r>
            <a:r>
              <a:rPr lang="en-US" altLang="zh-CN" sz="2800" dirty="0" smtClean="0"/>
              <a:t>8-</a:t>
            </a:r>
            <a:r>
              <a:rPr lang="en-US" altLang="zh-CN" sz="2800" dirty="0" smtClean="0"/>
              <a:t>6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60775" y="1933575"/>
            <a:ext cx="5066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4000" b="1" dirty="0" smtClean="0"/>
              <a:t>STCF Lattice design</a:t>
            </a:r>
            <a:endParaRPr lang="en-US" altLang="zh-CN" sz="4000" b="1" dirty="0" smtClean="0"/>
          </a:p>
          <a:p>
            <a:pPr algn="ctr" fontAlgn="auto">
              <a:lnSpc>
                <a:spcPct val="150000"/>
              </a:lnSpc>
            </a:pPr>
            <a:endParaRPr lang="zh-CN" altLang="en-US" sz="4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IEPA6_geometry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7310" y="759460"/>
            <a:ext cx="10058400" cy="5885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339" y="136476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Geometry 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2214" y="2046935"/>
            <a:ext cx="518795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</a:rPr>
              <a:t>Circumference:    740.1753618 m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</a:rPr>
              <a:t>，</a:t>
            </a:r>
            <a:endParaRPr lang="en-US" altLang="zh-CN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</a:rPr>
              <a:t>Revolution frequency : 0.4050289481 MHz</a:t>
            </a:r>
            <a:endParaRPr lang="en-US" altLang="zh-CN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</a:rPr>
              <a:t>8 dispersion free long straight section (10 m) </a:t>
            </a:r>
            <a:endParaRPr lang="en-US" altLang="zh-CN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</a:rPr>
              <a:t>5 Siberian snakes, interval by 72° 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0287" y="572819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snake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81924" y="226659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snake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26509" y="9081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snake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86560" y="518069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snake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87000" y="261166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snake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rot="16200000" flipH="1">
            <a:off x="5986418" y="6104174"/>
            <a:ext cx="4980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21978" y="535844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Interaction point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161" y="68240"/>
            <a:ext cx="1846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Total ring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94886" y="769535"/>
            <a:ext cx="7375041" cy="561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189" y="688738"/>
            <a:ext cx="7199313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161" y="68240"/>
            <a:ext cx="4692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Beam parameters of ring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03680" y="1009650"/>
          <a:ext cx="8663305" cy="50736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30750"/>
                <a:gridCol w="3932555"/>
              </a:tblGrid>
              <a:tr h="32547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Parameters 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value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kern="1200" dirty="0" smtClean="0"/>
                        <a:t>Circumference[m] 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dirty="0">
                          <a:latin typeface="Times" pitchFamily="18" charset="0"/>
                          <a:cs typeface="Times" pitchFamily="18" charset="0"/>
                          <a:sym typeface="+mn-ea"/>
                        </a:rPr>
                        <a:t>740.1753618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/>
                        <a:t>Optimized energy[</a:t>
                      </a:r>
                      <a:r>
                        <a:rPr lang="en-US" altLang="zh-CN" sz="1600" kern="1200" dirty="0" err="1" smtClean="0"/>
                        <a:t>GeV</a:t>
                      </a:r>
                      <a:r>
                        <a:rPr lang="en-US" altLang="zh-CN" sz="1600" kern="1200" dirty="0" smtClean="0"/>
                        <a:t>]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2.0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Horizontal beta @ IP[m]</a:t>
                      </a:r>
                      <a:endParaRPr lang="zh-CN" altLang="en-US" sz="1600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dirty="0">
                          <a:latin typeface="Times" pitchFamily="18" charset="0"/>
                          <a:cs typeface="Times" pitchFamily="18" charset="0"/>
                        </a:rPr>
                        <a:t>0.06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Vertical beta @ IP[m]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dirty="0">
                          <a:latin typeface="Times" pitchFamily="18" charset="0"/>
                          <a:cs typeface="Times" pitchFamily="18" charset="0"/>
                        </a:rPr>
                        <a:t>0.0006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9730">
                <a:tc>
                  <a:txBody>
                    <a:bodyPr/>
                    <a:lstStyle/>
                    <a:p>
                      <a:r>
                        <a:rPr lang="en-US" altLang="zh-CN" sz="1600" kern="1200" dirty="0" err="1" smtClean="0"/>
                        <a:t>tunx</a:t>
                      </a:r>
                      <a:r>
                        <a:rPr lang="en-US" altLang="zh-CN" sz="1600" kern="1200" dirty="0" smtClean="0"/>
                        <a:t>/</a:t>
                      </a:r>
                      <a:r>
                        <a:rPr lang="en-US" altLang="zh-CN" sz="1600" kern="1200" dirty="0" err="1" smtClean="0"/>
                        <a:t>tuny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kern="1200" dirty="0">
                          <a:latin typeface="Times" pitchFamily="18" charset="0"/>
                          <a:cs typeface="Times" pitchFamily="18" charset="0"/>
                        </a:rPr>
                        <a:t>30.64877157/33.83336655</a:t>
                      </a:r>
                      <a:endParaRPr lang="zh-CN" altLang="en-US" sz="1600" kern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kern="1200" dirty="0" err="1" smtClean="0"/>
                        <a:t>Natual</a:t>
                      </a:r>
                      <a:r>
                        <a:rPr lang="en-US" altLang="zh-CN" sz="1600" kern="1200" baseline="0" dirty="0" smtClean="0"/>
                        <a:t> c</a:t>
                      </a:r>
                      <a:r>
                        <a:rPr lang="en-US" altLang="zh-CN" sz="1600" kern="1200" dirty="0" smtClean="0"/>
                        <a:t>hromaticity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kern="1200" dirty="0">
                          <a:latin typeface="Times" pitchFamily="18" charset="0"/>
                          <a:cs typeface="Times" pitchFamily="18" charset="0"/>
                        </a:rPr>
                        <a:t>-93.61581055/ -482.0501874</a:t>
                      </a:r>
                      <a:endParaRPr lang="zh-CN" altLang="en-US" sz="1600" kern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kern="1200" dirty="0" smtClean="0"/>
                        <a:t>Horizontal </a:t>
                      </a:r>
                      <a:r>
                        <a:rPr lang="en-US" altLang="zh-CN" sz="1600" kern="1200" dirty="0" err="1" smtClean="0"/>
                        <a:t>emittance</a:t>
                      </a:r>
                      <a:r>
                        <a:rPr lang="en-US" altLang="zh-CN" sz="1600" kern="1200" dirty="0" smtClean="0"/>
                        <a:t>[</a:t>
                      </a:r>
                      <a:r>
                        <a:rPr lang="en-US" altLang="zh-CN" sz="1600" kern="1200" dirty="0" err="1" smtClean="0"/>
                        <a:t>nmrad</a:t>
                      </a:r>
                      <a:r>
                        <a:rPr lang="en-US" altLang="zh-CN" sz="1600" kern="1200" dirty="0" smtClean="0"/>
                        <a:t>]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2.977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Vertical </a:t>
                      </a:r>
                      <a:r>
                        <a:rPr lang="en-US" altLang="zh-CN" sz="1600" dirty="0" err="1" smtClean="0"/>
                        <a:t>emittance</a:t>
                      </a:r>
                      <a:r>
                        <a:rPr lang="en-US" altLang="zh-CN" sz="1600" dirty="0" smtClean="0"/>
                        <a:t>[</a:t>
                      </a:r>
                      <a:r>
                        <a:rPr lang="en-US" altLang="zh-CN" sz="1600" dirty="0" err="1" smtClean="0"/>
                        <a:t>nmrad</a:t>
                      </a:r>
                      <a:r>
                        <a:rPr lang="en-US" altLang="zh-CN" sz="1600" dirty="0" smtClean="0"/>
                        <a:t>]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dirty="0">
                          <a:latin typeface="Times" pitchFamily="18" charset="0"/>
                          <a:cs typeface="Times" pitchFamily="18" charset="0"/>
                        </a:rPr>
                        <a:t>0.2977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Momentum</a:t>
                      </a:r>
                      <a:r>
                        <a:rPr lang="en-US" altLang="zh-CN" sz="1600" baseline="0" dirty="0" smtClean="0"/>
                        <a:t> compaction factor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dirty="0">
                          <a:latin typeface="Times" pitchFamily="18" charset="0"/>
                          <a:cs typeface="Times" pitchFamily="18" charset="0"/>
                        </a:rPr>
                        <a:t>0.001214146667 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loss per turn[</a:t>
                      </a:r>
                      <a:r>
                        <a:rPr lang="en-US" altLang="zh-CN" sz="1600" dirty="0" err="1" smtClean="0"/>
                        <a:t>MeV</a:t>
                      </a:r>
                      <a:r>
                        <a:rPr lang="en-US" altLang="zh-CN" sz="1600" dirty="0" smtClean="0"/>
                        <a:t>]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600" dirty="0">
                          <a:latin typeface="Times" pitchFamily="18" charset="0"/>
                          <a:cs typeface="Times" pitchFamily="18" charset="0"/>
                        </a:rPr>
                        <a:t>0.071734 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Horizontal beam size @ IP[um]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altLang="zh-CN" sz="1600" dirty="0">
                          <a:latin typeface="Times" pitchFamily="18" charset="0"/>
                          <a:cs typeface="Times" pitchFamily="18" charset="0"/>
                        </a:rPr>
                        <a:t>13.36</a:t>
                      </a:r>
                      <a:endParaRPr lang="en-US" altLang="zh-CN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Vertical beam size @ IP[um]</a:t>
                      </a:r>
                      <a:endParaRPr lang="zh-CN" altLang="en-US" sz="1600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" pitchFamily="18" charset="0"/>
                          <a:cs typeface="Times" pitchFamily="18" charset="0"/>
                        </a:rPr>
                        <a:t>0.423</a:t>
                      </a:r>
                      <a:endParaRPr lang="en-US" altLang="zh-CN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latin typeface="Times" pitchFamily="18" charset="0"/>
                          <a:cs typeface="Times" pitchFamily="18" charset="0"/>
                        </a:rPr>
                        <a:t>Horizontal damping times(x/y)</a:t>
                      </a:r>
                      <a:endParaRPr lang="zh-CN" altLang="en-US" sz="1600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0.13840184/0.13767343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Times" pitchFamily="18" charset="0"/>
                        <a:ea typeface="+mn-ea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47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Luminosity[cm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 S</a:t>
                      </a:r>
                      <a:r>
                        <a:rPr lang="en-US" altLang="zh-CN" sz="1600" baseline="30000" dirty="0" smtClean="0"/>
                        <a:t>-1</a:t>
                      </a:r>
                      <a:r>
                        <a:rPr lang="en-US" altLang="zh-CN" sz="1600" dirty="0" smtClean="0"/>
                        <a:t>]</a:t>
                      </a:r>
                      <a:endParaRPr lang="zh-CN" altLang="en-US" sz="16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" pitchFamily="18" charset="0"/>
                          <a:cs typeface="Times" pitchFamily="18" charset="0"/>
                        </a:rPr>
                        <a:t>1.51×10</a:t>
                      </a:r>
                      <a:r>
                        <a:rPr lang="en-US" altLang="zh-CN" sz="1600" baseline="30000" dirty="0" smtClean="0">
                          <a:latin typeface="Times" pitchFamily="18" charset="0"/>
                          <a:cs typeface="Times" pitchFamily="18" charset="0"/>
                        </a:rPr>
                        <a:t>35</a:t>
                      </a:r>
                      <a:r>
                        <a:rPr lang="zh-CN" altLang="en-US" sz="1600" baseline="0" dirty="0" smtClean="0">
                          <a:latin typeface="Times" pitchFamily="18" charset="0"/>
                          <a:cs typeface="Times" pitchFamily="18" charset="0"/>
                        </a:rPr>
                        <a:t>（</a:t>
                      </a:r>
                      <a:r>
                        <a:rPr lang="en-US" altLang="zh-CN" sz="1600" baseline="0" dirty="0" smtClean="0">
                          <a:latin typeface="Times" pitchFamily="18" charset="0"/>
                          <a:cs typeface="Times" pitchFamily="18" charset="0"/>
                        </a:rPr>
                        <a:t>@current=2A, </a:t>
                      </a:r>
                      <a:r>
                        <a:rPr lang="zh-CN" alt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</a:t>
                      </a:r>
                      <a:r>
                        <a:rPr lang="en-US" altLang="zh-CN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altLang="zh-CN" sz="1600" baseline="0" dirty="0" smtClean="0">
                          <a:latin typeface="Times" pitchFamily="18" charset="0"/>
                          <a:cs typeface="Times" pitchFamily="18" charset="0"/>
                        </a:rPr>
                        <a:t>=0.1</a:t>
                      </a:r>
                      <a:r>
                        <a:rPr lang="zh-CN" altLang="en-US" sz="1600" baseline="0" dirty="0" smtClean="0">
                          <a:latin typeface="Times" pitchFamily="18" charset="0"/>
                          <a:cs typeface="Times" pitchFamily="18" charset="0"/>
                        </a:rPr>
                        <a:t>）</a:t>
                      </a:r>
                      <a:endParaRPr lang="zh-CN" altLang="en-US" sz="1600" baseline="300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161" y="68240"/>
            <a:ext cx="43376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rgbClr val="FFFF00"/>
                </a:solidFill>
              </a:rPr>
              <a:t>Summary </a:t>
            </a:r>
            <a:r>
              <a:rPr lang="en-US" altLang="zh-CN" sz="3200" dirty="0" smtClean="0">
                <a:solidFill>
                  <a:srgbClr val="FFFF00"/>
                </a:solidFill>
                <a:sym typeface="+mn-ea"/>
              </a:rPr>
              <a:t>and outlook</a:t>
            </a:r>
            <a:endParaRPr lang="en-US" altLang="zh-CN" sz="3200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900" y="1075216"/>
            <a:ext cx="10872470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根据</a:t>
            </a:r>
            <a:r>
              <a:rPr lang="en-US" altLang="zh-CN" sz="2400" dirty="0" smtClean="0"/>
              <a:t>STCF</a:t>
            </a:r>
            <a:r>
              <a:rPr lang="zh-CN" altLang="en-US" sz="2400" dirty="0" smtClean="0"/>
              <a:t>的要求设计了较完整的磁聚焦结构；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开发了一套</a:t>
            </a:r>
            <a:r>
              <a:rPr lang="en-US" altLang="zh-CN" sz="2400" dirty="0" smtClean="0"/>
              <a:t>lattice</a:t>
            </a:r>
            <a:r>
              <a:rPr lang="zh-CN" altLang="en-US" sz="2400" dirty="0" smtClean="0"/>
              <a:t>设计的方法；</a:t>
            </a:r>
            <a:endParaRPr lang="zh-CN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zh-CN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 进一步研究怎样的工作点可以获得更高的亮度；</a:t>
            </a:r>
            <a:endParaRPr lang="zh-CN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zh-CN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 进一步加入高频腔研究纵向动力学；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进一步</a:t>
            </a:r>
            <a:r>
              <a:rPr lang="en-US" altLang="zh-CN" sz="2400" dirty="0" smtClean="0"/>
              <a:t>MBA</a:t>
            </a:r>
            <a:r>
              <a:rPr lang="zh-CN" altLang="en-US" sz="2400" dirty="0" smtClean="0"/>
              <a:t>弧区设计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进一步非线性动力学孔径的优化方面，采用与机器学习结合的方法进行优化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1564" y="2825087"/>
            <a:ext cx="6995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/>
              <a:t>Thanks for your attention</a:t>
            </a:r>
            <a:r>
              <a:rPr lang="zh-CN" altLang="en-US" sz="4400" dirty="0" smtClean="0"/>
              <a:t>！</a:t>
            </a:r>
            <a:endParaRPr lang="zh-CN" altLang="en-US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66062" y="1353204"/>
            <a:ext cx="8752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" pitchFamily="18" charset="0"/>
                <a:cs typeface="Times" pitchFamily="18" charset="0"/>
              </a:rPr>
              <a:t>1. </a:t>
            </a:r>
            <a:r>
              <a:rPr lang="en-US" altLang="zh-CN" sz="3200" b="1" dirty="0" smtClean="0">
                <a:latin typeface="Times" pitchFamily="18" charset="0"/>
                <a:cs typeface="Times" pitchFamily="18" charset="0"/>
              </a:rPr>
              <a:t>STCF</a:t>
            </a:r>
            <a:r>
              <a:rPr lang="zh-CN" altLang="en-US" sz="3200" b="1" dirty="0" smtClean="0">
                <a:latin typeface="Times" pitchFamily="18" charset="0"/>
                <a:cs typeface="Times" pitchFamily="18" charset="0"/>
              </a:rPr>
              <a:t>对</a:t>
            </a:r>
            <a:r>
              <a:rPr lang="en-US" altLang="zh-CN" sz="3200" b="1" dirty="0" smtClean="0">
                <a:latin typeface="Times" pitchFamily="18" charset="0"/>
                <a:cs typeface="Times" pitchFamily="18" charset="0"/>
              </a:rPr>
              <a:t>lattice</a:t>
            </a:r>
            <a:r>
              <a:rPr lang="zh-CN" altLang="en-US" sz="3200" b="1" dirty="0" smtClean="0">
                <a:latin typeface="Times" pitchFamily="18" charset="0"/>
                <a:cs typeface="Times" pitchFamily="18" charset="0"/>
              </a:rPr>
              <a:t>的要求</a:t>
            </a:r>
            <a:r>
              <a:rPr lang="zh-CN" altLang="en-US" sz="3200" b="1" dirty="0" smtClean="0">
                <a:latin typeface="Times" pitchFamily="18" charset="0"/>
                <a:ea typeface="宋体" panose="02010600030101010101" pitchFamily="2" charset="-122"/>
                <a:cs typeface="Times" pitchFamily="18" charset="0"/>
              </a:rPr>
              <a:t>及设计难点</a:t>
            </a:r>
            <a:endParaRPr lang="zh-CN" altLang="en-US" sz="3200" b="1" dirty="0">
              <a:latin typeface="Times" pitchFamily="18" charset="0"/>
              <a:ea typeface="宋体" panose="02010600030101010101" pitchFamily="2" charset="-122"/>
              <a:cs typeface="Times" pitchFamily="18" charset="0"/>
            </a:endParaRPr>
          </a:p>
          <a:p>
            <a:endParaRPr lang="zh-CN" altLang="en-US" sz="3200" b="1" dirty="0">
              <a:latin typeface="Times" pitchFamily="18" charset="0"/>
              <a:ea typeface="宋体" panose="02010600030101010101" pitchFamily="2" charset="-122"/>
              <a:cs typeface="Times" pitchFamily="18" charset="0"/>
            </a:endParaRPr>
          </a:p>
          <a:p>
            <a:r>
              <a:rPr lang="en-US" altLang="zh-CN" sz="3200" b="1" dirty="0">
                <a:latin typeface="Times" pitchFamily="18" charset="0"/>
                <a:ea typeface="宋体" panose="02010600030101010101" pitchFamily="2" charset="-122"/>
                <a:cs typeface="Times" pitchFamily="18" charset="0"/>
              </a:rPr>
              <a:t>2. </a:t>
            </a:r>
            <a:r>
              <a:rPr lang="zh-CN" altLang="en-US" sz="3200" b="1" dirty="0" smtClean="0">
                <a:latin typeface="Times" pitchFamily="18" charset="0"/>
                <a:ea typeface="宋体" panose="02010600030101010101" pitchFamily="2" charset="-122"/>
                <a:cs typeface="Times" pitchFamily="18" charset="0"/>
              </a:rPr>
              <a:t>各模块</a:t>
            </a:r>
            <a:r>
              <a:rPr lang="en-US" altLang="zh-CN" sz="3200" b="1" dirty="0" smtClean="0">
                <a:latin typeface="Times" pitchFamily="18" charset="0"/>
                <a:ea typeface="宋体" panose="02010600030101010101" pitchFamily="2" charset="-122"/>
                <a:cs typeface="Times" pitchFamily="18" charset="0"/>
              </a:rPr>
              <a:t>lattice</a:t>
            </a:r>
            <a:r>
              <a:rPr lang="zh-CN" altLang="en-US" sz="3200" b="1" dirty="0" smtClean="0">
                <a:latin typeface="Times" pitchFamily="18" charset="0"/>
                <a:ea typeface="宋体" panose="02010600030101010101" pitchFamily="2" charset="-122"/>
                <a:cs typeface="Times" pitchFamily="18" charset="0"/>
              </a:rPr>
              <a:t>设计</a:t>
            </a:r>
            <a:endParaRPr lang="en-US" altLang="zh-CN" sz="3200" b="1" dirty="0" smtClean="0">
              <a:latin typeface="Times" pitchFamily="18" charset="0"/>
              <a:ea typeface="宋体" panose="02010600030101010101" pitchFamily="2" charset="-122"/>
              <a:cs typeface="Times" pitchFamily="18" charset="0"/>
            </a:endParaRPr>
          </a:p>
          <a:p>
            <a:endParaRPr lang="zh-CN" altLang="en-US" sz="3200" b="1" dirty="0">
              <a:latin typeface="Times" pitchFamily="18" charset="0"/>
              <a:ea typeface="宋体" panose="02010600030101010101" pitchFamily="2" charset="-122"/>
              <a:cs typeface="Times" pitchFamily="18" charset="0"/>
            </a:endParaRPr>
          </a:p>
          <a:p>
            <a:r>
              <a:rPr lang="en-US" altLang="zh-CN" sz="3200" b="1" dirty="0">
                <a:latin typeface="Times" pitchFamily="18" charset="0"/>
                <a:ea typeface="宋体" panose="02010600030101010101" pitchFamily="2" charset="-122"/>
                <a:cs typeface="Times" pitchFamily="18" charset="0"/>
              </a:rPr>
              <a:t>3. </a:t>
            </a:r>
            <a:r>
              <a:rPr lang="zh-CN" altLang="en-US" sz="3200" b="1" dirty="0" smtClean="0">
                <a:latin typeface="Times" pitchFamily="18" charset="0"/>
                <a:ea typeface="宋体" panose="02010600030101010101" pitchFamily="2" charset="-122"/>
                <a:cs typeface="Times" pitchFamily="18" charset="0"/>
              </a:rPr>
              <a:t>全环参数</a:t>
            </a:r>
            <a:endParaRPr lang="zh-CN" altLang="en-US" sz="3200" b="1" dirty="0">
              <a:latin typeface="Times" pitchFamily="18" charset="0"/>
              <a:ea typeface="宋体" panose="02010600030101010101" pitchFamily="2" charset="-122"/>
              <a:cs typeface="Times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107" y="5459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Outline</a:t>
            </a:r>
            <a:endParaRPr lang="zh-CN" altLang="en-US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5029" r="2672"/>
          <a:stretch>
            <a:fillRect/>
          </a:stretch>
        </p:blipFill>
        <p:spPr>
          <a:xfrm>
            <a:off x="6706235" y="1111885"/>
            <a:ext cx="5462905" cy="4963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2400" y="739159"/>
            <a:ext cx="10484438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b="1" dirty="0" smtClean="0">
                <a:ea typeface="宋体" panose="02010600030101010101" pitchFamily="2" charset="-122"/>
              </a:rPr>
              <a:t>能够在优化能量点上获得10</a:t>
            </a:r>
            <a:r>
              <a:rPr lang="en-US" altLang="zh-CN" b="1" baseline="30000" dirty="0" smtClean="0">
                <a:ea typeface="宋体" panose="02010600030101010101" pitchFamily="2" charset="-122"/>
              </a:rPr>
              <a:t>^35</a:t>
            </a:r>
            <a:r>
              <a:rPr lang="en-US" altLang="zh-CN" b="1" dirty="0" smtClean="0">
                <a:ea typeface="宋体" panose="02010600030101010101" pitchFamily="2" charset="-122"/>
              </a:rPr>
              <a:t>cm</a:t>
            </a:r>
            <a:r>
              <a:rPr lang="en-US" altLang="zh-CN" b="1" baseline="30000" dirty="0" smtClean="0">
                <a:ea typeface="宋体" panose="02010600030101010101" pitchFamily="2" charset="-122"/>
              </a:rPr>
              <a:t>-2</a:t>
            </a:r>
            <a:r>
              <a:rPr lang="en-US" altLang="zh-CN" b="1" dirty="0" smtClean="0">
                <a:ea typeface="宋体" panose="02010600030101010101" pitchFamily="2" charset="-122"/>
              </a:rPr>
              <a:t>s</a:t>
            </a:r>
            <a:r>
              <a:rPr lang="en-US" altLang="zh-CN" b="1" baseline="30000" dirty="0" smtClean="0">
                <a:ea typeface="宋体" panose="02010600030101010101" pitchFamily="2" charset="-122"/>
              </a:rPr>
              <a:t>-1</a:t>
            </a:r>
            <a:r>
              <a:rPr lang="en-US" altLang="zh-CN" b="1" dirty="0" smtClean="0">
                <a:ea typeface="宋体" panose="02010600030101010101" pitchFamily="2" charset="-122"/>
              </a:rPr>
              <a:t> 亮 度</a:t>
            </a:r>
            <a:r>
              <a:rPr lang="zh-CN" altLang="en-US" b="1" dirty="0" smtClean="0">
                <a:ea typeface="宋体" panose="02010600030101010101" pitchFamily="2" charset="-122"/>
              </a:rPr>
              <a:t>，要求低发射度，低</a:t>
            </a:r>
            <a:r>
              <a:rPr lang="en-US" altLang="zh-CN" b="1" dirty="0" smtClean="0">
                <a:ea typeface="宋体" panose="02010600030101010101" pitchFamily="2" charset="-122"/>
              </a:rPr>
              <a:t>beta</a:t>
            </a:r>
            <a:r>
              <a:rPr lang="zh-CN" altLang="en-US" b="1" dirty="0" smtClean="0">
                <a:ea typeface="宋体" panose="02010600030101010101" pitchFamily="2" charset="-122"/>
              </a:rPr>
              <a:t>；</a:t>
            </a:r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>
              <a:buAutoNum type="arabicPeriod"/>
            </a:pPr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b="1" dirty="0" smtClean="0">
                <a:ea typeface="宋体" panose="02010600030101010101" pitchFamily="2" charset="-122"/>
              </a:rPr>
              <a:t>实现</a:t>
            </a:r>
            <a:r>
              <a:rPr lang="en-US" altLang="zh-CN" b="1" dirty="0" smtClean="0">
                <a:ea typeface="宋体" panose="02010600030101010101" pitchFamily="2" charset="-122"/>
              </a:rPr>
              <a:t>Crab waist + Large </a:t>
            </a:r>
            <a:r>
              <a:rPr lang="en-US" altLang="zh-CN" b="1" dirty="0" err="1" smtClean="0"/>
              <a:t>Piwinski</a:t>
            </a:r>
            <a:r>
              <a:rPr lang="en-US" altLang="zh-CN" b="1" dirty="0" smtClean="0"/>
              <a:t> angle </a:t>
            </a:r>
            <a:r>
              <a:rPr lang="zh-CN" altLang="en-US" b="1" dirty="0" smtClean="0"/>
              <a:t>对撞；</a:t>
            </a:r>
            <a:endParaRPr lang="en-US" altLang="zh-CN" b="1" dirty="0" smtClean="0"/>
          </a:p>
          <a:p>
            <a:pPr marL="342900" indent="-342900"/>
            <a:endParaRPr lang="en-US" altLang="zh-CN" b="1" dirty="0" smtClean="0"/>
          </a:p>
          <a:p>
            <a:pPr marL="342900" indent="-342900"/>
            <a:endParaRPr lang="en-US" altLang="zh-CN" b="1" dirty="0" smtClean="0"/>
          </a:p>
          <a:p>
            <a:pPr marL="342900" indent="-342900"/>
            <a:endParaRPr lang="en-US" altLang="zh-CN" b="1" dirty="0" smtClean="0"/>
          </a:p>
          <a:p>
            <a:pPr marL="342900" indent="-342900"/>
            <a:endParaRPr lang="en-US" altLang="zh-CN" b="1" dirty="0" smtClean="0"/>
          </a:p>
          <a:p>
            <a:pPr marL="342900" indent="-342900"/>
            <a:endParaRPr lang="en-US" altLang="zh-CN" b="1" dirty="0" smtClean="0"/>
          </a:p>
          <a:p>
            <a:pPr marL="342900" indent="-342900"/>
            <a:endParaRPr lang="en-US" altLang="zh-CN" b="1" dirty="0" smtClean="0"/>
          </a:p>
          <a:p>
            <a:pPr marL="342900" indent="-342900"/>
            <a:r>
              <a:rPr lang="en-US" altLang="zh-CN" b="1" dirty="0" smtClean="0">
                <a:ea typeface="宋体" panose="02010600030101010101" pitchFamily="2" charset="-122"/>
              </a:rPr>
              <a:t>3.  Local chromaticity correction</a:t>
            </a:r>
            <a:r>
              <a:rPr lang="zh-CN" altLang="en-US" b="1" dirty="0" smtClean="0">
                <a:ea typeface="宋体" panose="02010600030101010101" pitchFamily="2" charset="-122"/>
              </a:rPr>
              <a:t>；</a:t>
            </a:r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endParaRPr lang="en-US" altLang="zh-CN" b="1" dirty="0" smtClean="0"/>
          </a:p>
          <a:p>
            <a:pPr marL="342900" indent="-342900"/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b="1" dirty="0" smtClean="0">
                <a:ea typeface="宋体" panose="02010600030101010101" pitchFamily="2" charset="-122"/>
              </a:rPr>
              <a:t>4.  </a:t>
            </a:r>
            <a:r>
              <a:rPr lang="zh-CN" altLang="en-US" b="1" dirty="0" smtClean="0">
                <a:ea typeface="宋体" panose="02010600030101010101" pitchFamily="2" charset="-122"/>
              </a:rPr>
              <a:t>纵向极化束对撞，要求消色散长直线节，在对称的弯转角度上安装蛇装置；</a:t>
            </a:r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endParaRPr lang="en-US" altLang="zh-CN" b="1" dirty="0" smtClean="0"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b="1" dirty="0" smtClean="0">
                <a:ea typeface="宋体" panose="02010600030101010101" pitchFamily="2" charset="-122"/>
              </a:rPr>
              <a:t>5.  MDI</a:t>
            </a:r>
            <a:r>
              <a:rPr lang="zh-CN" altLang="en-US" b="1" dirty="0" smtClean="0">
                <a:ea typeface="宋体" panose="02010600030101010101" pitchFamily="2" charset="-122"/>
              </a:rPr>
              <a:t>要求第一块散焦铁距离对撞点</a:t>
            </a:r>
            <a:r>
              <a:rPr lang="en-US" altLang="zh-CN" b="1" dirty="0" smtClean="0">
                <a:ea typeface="宋体" panose="02010600030101010101" pitchFamily="2" charset="-122"/>
              </a:rPr>
              <a:t>0.9m</a:t>
            </a:r>
            <a:r>
              <a:rPr lang="zh-CN" altLang="en-US" b="1" dirty="0" smtClean="0">
                <a:ea typeface="宋体" panose="02010600030101010101" pitchFamily="2" charset="-122"/>
              </a:rPr>
              <a:t>。</a:t>
            </a:r>
            <a:endParaRPr lang="zh-CN" altLang="en-US" b="1" dirty="0" smtClean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107" y="54592"/>
            <a:ext cx="5312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STCF lattice</a:t>
            </a:r>
            <a:r>
              <a:rPr lang="zh-CN" altLang="en-US" sz="3200" dirty="0" smtClean="0">
                <a:solidFill>
                  <a:srgbClr val="FFFF00"/>
                </a:solidFill>
              </a:rPr>
              <a:t>需求及设计难点</a:t>
            </a:r>
            <a:endParaRPr lang="zh-CN" alt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870" y="1867535"/>
            <a:ext cx="3884930" cy="13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271270" y="3520440"/>
            <a:ext cx="3986530" cy="15087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161" y="68240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Optics design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439" y="1648384"/>
            <a:ext cx="2348720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Interaction region</a:t>
            </a:r>
            <a:endParaRPr lang="en-US" altLang="zh-CN" sz="20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1713327" y="4693540"/>
            <a:ext cx="249018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Arc section</a:t>
            </a:r>
            <a:endParaRPr lang="en-US" altLang="zh-CN" sz="2000" b="1" dirty="0" smtClean="0"/>
          </a:p>
        </p:txBody>
      </p:sp>
      <p:sp>
        <p:nvSpPr>
          <p:cNvPr id="9" name="矩形 8"/>
          <p:cNvSpPr/>
          <p:nvPr/>
        </p:nvSpPr>
        <p:spPr>
          <a:xfrm>
            <a:off x="1599086" y="5848945"/>
            <a:ext cx="8945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Technical section-----injection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RF 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ring separation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snake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tune…… </a:t>
            </a:r>
            <a:endParaRPr lang="en-US" altLang="zh-CN" sz="2000" b="1" dirty="0" smtClean="0"/>
          </a:p>
        </p:txBody>
      </p:sp>
      <p:sp>
        <p:nvSpPr>
          <p:cNvPr id="10" name="左大括号 9"/>
          <p:cNvSpPr/>
          <p:nvPr/>
        </p:nvSpPr>
        <p:spPr>
          <a:xfrm>
            <a:off x="970915" y="1851660"/>
            <a:ext cx="628015" cy="4330700"/>
          </a:xfrm>
          <a:prstGeom prst="leftBrace">
            <a:avLst>
              <a:gd name="adj1" fmla="val 13404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3946479" y="996285"/>
            <a:ext cx="461748" cy="2552133"/>
          </a:xfrm>
          <a:prstGeom prst="leftBrace">
            <a:avLst>
              <a:gd name="adj1" fmla="val 13404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40687" y="700659"/>
            <a:ext cx="5272405" cy="33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Final focus doublet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Final focus telescope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Vertical chromaticity correction section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Horizontal chromaticity correction section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Achromatic section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Crab </a:t>
            </a:r>
            <a:r>
              <a:rPr lang="en-US" altLang="zh-CN" sz="2000" b="1" dirty="0" err="1" smtClean="0"/>
              <a:t>sextupole</a:t>
            </a:r>
            <a:r>
              <a:rPr lang="en-US" altLang="zh-CN" sz="2000" b="1" dirty="0" smtClean="0"/>
              <a:t> section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Total telescope</a:t>
            </a:r>
            <a:endParaRPr lang="en-US" altLang="zh-CN" sz="2000" b="1" dirty="0" smtClean="0"/>
          </a:p>
        </p:txBody>
      </p:sp>
      <p:sp>
        <p:nvSpPr>
          <p:cNvPr id="15" name="左大括号 14"/>
          <p:cNvSpPr/>
          <p:nvPr/>
        </p:nvSpPr>
        <p:spPr>
          <a:xfrm>
            <a:off x="3534771" y="4258101"/>
            <a:ext cx="395784" cy="1473958"/>
          </a:xfrm>
          <a:prstGeom prst="leftBrace">
            <a:avLst>
              <a:gd name="adj1" fmla="val 5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22072" y="4190849"/>
            <a:ext cx="5790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8 long arc section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6 FODO cell</a:t>
            </a:r>
            <a:r>
              <a:rPr lang="zh-CN" altLang="en-US" sz="2000" b="1" dirty="0" smtClean="0"/>
              <a:t>）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2 short arc section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3 FODO cell</a:t>
            </a:r>
            <a:r>
              <a:rPr lang="zh-CN" altLang="en-US" sz="2000" b="1" dirty="0" smtClean="0"/>
              <a:t>） 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/>
              <a:t>Matching section</a:t>
            </a:r>
            <a:endParaRPr lang="en-US" altLang="zh-CN" sz="2000" b="1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Interaction section</a:t>
            </a:r>
            <a:endParaRPr lang="zh-CN" altLang="en-US" kern="120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 l="341" r="433"/>
          <a:stretch>
            <a:fillRect/>
          </a:stretch>
        </p:blipFill>
        <p:spPr bwMode="auto">
          <a:xfrm>
            <a:off x="820926" y="744158"/>
            <a:ext cx="105932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278" y="1593945"/>
            <a:ext cx="6248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4135" y="1473675"/>
            <a:ext cx="63896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8290" y="1478723"/>
            <a:ext cx="60483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545" y="2497540"/>
            <a:ext cx="2811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ccy</a:t>
            </a:r>
            <a:r>
              <a:rPr lang="en-US" altLang="zh-CN" dirty="0" smtClean="0"/>
              <a:t> section: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ccx</a:t>
            </a:r>
            <a:r>
              <a:rPr lang="en-US" altLang="zh-CN" dirty="0" smtClean="0"/>
              <a:t> section: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21849" y="2897329"/>
          <a:ext cx="1402001" cy="33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公式" r:id="rId5" imgW="24079200" imgH="5791200" progId="Equation.KSEE3">
                  <p:embed/>
                </p:oleObj>
              </mc:Choice>
              <mc:Fallback>
                <p:oleObj name="公式" r:id="rId5" imgW="24079200" imgH="5791200" progId="Equation.KSEE3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849" y="2897329"/>
                        <a:ext cx="1402001" cy="3371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0171" y="3340078"/>
          <a:ext cx="1030616" cy="38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7" imgW="14630400" imgH="5486400" progId="Equation.KSEE3">
                  <p:embed/>
                </p:oleObj>
              </mc:Choice>
              <mc:Fallback>
                <p:oleObj name="公式" r:id="rId7" imgW="14630400" imgH="5486400" progId="Equation.KSEE3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0171" y="3340078"/>
                        <a:ext cx="1030616" cy="38576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60671" y="3777610"/>
          <a:ext cx="923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公式" r:id="rId9" imgW="13106400" imgH="5791200" progId="Equation.KSEE3">
                  <p:embed/>
                </p:oleObj>
              </mc:Choice>
              <mc:Fallback>
                <p:oleObj name="公式" r:id="rId9" imgW="13106400" imgH="5791200" progId="Equation.KSEE3">
                  <p:embed/>
                  <p:pic>
                    <p:nvPicPr>
                      <p:cNvPr id="0" name="图片 102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0671" y="3777610"/>
                        <a:ext cx="923925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63574" y="4533237"/>
          <a:ext cx="12588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公式" r:id="rId11" imgW="21640800" imgH="5791200" progId="Equation.KSEE3">
                  <p:embed/>
                </p:oleObj>
              </mc:Choice>
              <mc:Fallback>
                <p:oleObj name="公式" r:id="rId11" imgW="21640800" imgH="5791200" progId="Equation.KSEE3">
                  <p:embed/>
                  <p:pic>
                    <p:nvPicPr>
                      <p:cNvPr id="0" name="图片 102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574" y="4533237"/>
                        <a:ext cx="1258887" cy="336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40117" y="4893907"/>
          <a:ext cx="9032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公式" r:id="rId13" imgW="12801600" imgH="5486400" progId="Equation.KSEE3">
                  <p:embed/>
                </p:oleObj>
              </mc:Choice>
              <mc:Fallback>
                <p:oleObj name="公式" r:id="rId13" imgW="12801600" imgH="5486400" progId="Equation.KSEE3">
                  <p:embed/>
                  <p:pic>
                    <p:nvPicPr>
                      <p:cNvPr id="0" name="图片 102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0117" y="4893907"/>
                        <a:ext cx="903287" cy="385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09575" y="5356225"/>
          <a:ext cx="9032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公式" r:id="rId15" imgW="12801600" imgH="5486400" progId="Equation.KSEE3">
                  <p:embed/>
                </p:oleObj>
              </mc:Choice>
              <mc:Fallback>
                <p:oleObj name="公式" r:id="rId15" imgW="12801600" imgH="5486400" progId="Equation.KSEE3">
                  <p:embed/>
                  <p:pic>
                    <p:nvPicPr>
                      <p:cNvPr id="0" name="图片 103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9575" y="5356225"/>
                        <a:ext cx="903288" cy="384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Interaction section</a:t>
            </a:r>
            <a:endParaRPr lang="zh-CN" altLang="en-US" kern="120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55235" y="1362075"/>
            <a:ext cx="6203950" cy="47091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74884" y="4562474"/>
            <a:ext cx="4280351" cy="16199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515" y="1680518"/>
            <a:ext cx="4332806" cy="15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71183" y="4049552"/>
            <a:ext cx="366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宋体" panose="02010600030101010101" pitchFamily="2" charset="-122"/>
              </a:rPr>
              <a:t> Local </a:t>
            </a:r>
            <a:r>
              <a:rPr lang="en-US" altLang="zh-CN" b="1" dirty="0" smtClean="0">
                <a:ea typeface="宋体" panose="02010600030101010101" pitchFamily="2" charset="-122"/>
              </a:rPr>
              <a:t>chromaticity correction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8815" y="1156227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a typeface="宋体" panose="02010600030101010101" pitchFamily="2" charset="-122"/>
              </a:rPr>
              <a:t> Crab </a:t>
            </a:r>
            <a:r>
              <a:rPr lang="en-US" altLang="zh-CN" b="1" dirty="0" smtClean="0">
                <a:ea typeface="宋体" panose="02010600030101010101" pitchFamily="2" charset="-122"/>
              </a:rPr>
              <a:t>waist </a:t>
            </a:r>
            <a:endParaRPr lang="zh-CN" altLang="en-US" dirty="0"/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54404" y="2285999"/>
            <a:ext cx="5036023" cy="379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 smtClean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Arc section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25" y="2079887"/>
            <a:ext cx="4035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 total ARC section composed of 8 super-periods</a:t>
            </a:r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Each super-periods composed of 6 FODO cell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tune of each FODO cell is 0.25</a:t>
            </a:r>
            <a:endParaRPr lang="en-US" altLang="zh-CN" sz="1600" dirty="0" smtClean="0"/>
          </a:p>
          <a:p>
            <a:r>
              <a:rPr lang="en-US" altLang="zh-CN" sz="1600" dirty="0" smtClean="0"/>
              <a:t>(both planes), two FODO cell compose</a:t>
            </a:r>
            <a:r>
              <a:rPr lang="en-US" altLang="zh-CN" sz="1600" i="1" dirty="0" smtClean="0">
                <a:latin typeface="Times" pitchFamily="18" charset="0"/>
                <a:cs typeface="Times" pitchFamily="18" charset="0"/>
              </a:rPr>
              <a:t> -I</a:t>
            </a:r>
            <a:endParaRPr lang="en-US" altLang="zh-CN" sz="1600" i="1" dirty="0" smtClean="0">
              <a:latin typeface="Times" pitchFamily="18" charset="0"/>
              <a:cs typeface="Times" pitchFamily="18" charset="0"/>
            </a:endParaRPr>
          </a:p>
          <a:p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Bending angle of each super-periods is 36° 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2 pairs of  horizontal </a:t>
            </a:r>
            <a:r>
              <a:rPr lang="en-US" altLang="zh-CN" sz="1600" dirty="0" err="1" smtClean="0"/>
              <a:t>sextupoles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2 pairs of  vertical </a:t>
            </a:r>
            <a:r>
              <a:rPr lang="en-US" altLang="zh-CN" sz="1600" dirty="0" err="1" smtClean="0"/>
              <a:t>sextupoles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Phase advance of each pairs of</a:t>
            </a:r>
            <a:endParaRPr lang="en-US" altLang="zh-CN" sz="1600" dirty="0" smtClean="0"/>
          </a:p>
          <a:p>
            <a:r>
              <a:rPr lang="en-US" altLang="zh-CN" sz="1600" dirty="0" smtClean="0"/>
              <a:t>Is π 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061" y="2013692"/>
            <a:ext cx="6028046" cy="461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292" y="723830"/>
            <a:ext cx="9654724" cy="129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388" y="1746667"/>
            <a:ext cx="6141493" cy="46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22356" y="2210940"/>
            <a:ext cx="4940490" cy="3794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49691" y="56704"/>
            <a:ext cx="7705824" cy="563563"/>
          </a:xfrm>
        </p:spPr>
        <p:txBody>
          <a:bodyPr/>
          <a:lstStyle/>
          <a:p>
            <a:r>
              <a:rPr lang="en-US" altLang="zh-CN" kern="1200" dirty="0" smtClean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Arc section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802" y="1972101"/>
            <a:ext cx="5809966" cy="45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2881" y="2519148"/>
            <a:ext cx="33906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FF0000"/>
                </a:solidFill>
              </a:rPr>
              <a:t>Used to connect interaction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region and long arc section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FF0000"/>
                </a:solidFill>
              </a:rPr>
              <a:t> Composed of 3 FODO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FF0000"/>
                </a:solidFill>
              </a:rPr>
              <a:t> adjust angle suitable for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Siberian Snake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FF0000"/>
                </a:solidFill>
              </a:rPr>
              <a:t> Satisfy </a:t>
            </a:r>
            <a:r>
              <a:rPr lang="en-US" altLang="zh-CN" i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–I  </a:t>
            </a:r>
            <a:r>
              <a:rPr lang="en-US" altLang="zh-CN" dirty="0" smtClean="0">
                <a:solidFill>
                  <a:srgbClr val="FF0000"/>
                </a:solidFill>
              </a:rPr>
              <a:t>transformation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t="24168" b="5568"/>
          <a:stretch>
            <a:fillRect/>
          </a:stretch>
        </p:blipFill>
        <p:spPr bwMode="auto">
          <a:xfrm>
            <a:off x="3684896" y="987279"/>
            <a:ext cx="8011236" cy="11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11236" y="777922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Right short arc</a:t>
            </a:r>
            <a:endParaRPr lang="zh-CN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296" y="2129051"/>
            <a:ext cx="5581772" cy="428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51629" y="122829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Match to interaction section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37619" y="117598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Match to long arc</a:t>
            </a:r>
            <a:endParaRPr lang="en-US" altLang="zh-CN" dirty="0" smtClean="0"/>
          </a:p>
          <a:p>
            <a:r>
              <a:rPr lang="en-US" altLang="zh-CN" dirty="0" smtClean="0"/>
              <a:t>section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49691" y="56704"/>
            <a:ext cx="7705824" cy="563563"/>
          </a:xfrm>
        </p:spPr>
        <p:txBody>
          <a:bodyPr/>
          <a:lstStyle/>
          <a:p>
            <a:r>
              <a:rPr lang="en-US" altLang="zh-CN" kern="1200" dirty="0" smtClean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Technical  section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7648" y="1815152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45×2m</a:t>
            </a:r>
            <a:endParaRPr lang="zh-CN" altLang="en-US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58321" y="877436"/>
            <a:ext cx="6771280" cy="551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9178893" y="2411821"/>
            <a:ext cx="2406428" cy="2793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injection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RF  cavity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ring separation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snake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tune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371.5448818897639,&quot;width&quot;:6823.3165354330704}"/>
</p:tagLst>
</file>

<file path=ppt/tags/tag2.xml><?xml version="1.0" encoding="utf-8"?>
<p:tagLst xmlns:p="http://schemas.openxmlformats.org/presentationml/2006/main">
  <p:tag name="KSO_WM_UNIT_PLACING_PICTURE_USER_VIEWPORT" val="{&quot;height&quot;:1890,&quot;width&quot;:4995}"/>
</p:tagLst>
</file>

<file path=ppt/tags/tag3.xml><?xml version="1.0" encoding="utf-8"?>
<p:tagLst xmlns:p="http://schemas.openxmlformats.org/presentationml/2006/main">
  <p:tag name="TIMING" val="|45.3|0.3"/>
</p:tagLst>
</file>

<file path=ppt/tags/tag4.xml><?xml version="1.0" encoding="utf-8"?>
<p:tagLst xmlns:p="http://schemas.openxmlformats.org/presentationml/2006/main">
  <p:tag name="TIMING" val="|0.9"/>
</p:tagLst>
</file>

<file path=ppt/tags/tag5.xml><?xml version="1.0" encoding="utf-8"?>
<p:tagLst xmlns:p="http://schemas.openxmlformats.org/presentationml/2006/main">
  <p:tag name="KSO_WM_UNIT_PLACING_PICTURE_USER_VIEWPORT" val="{&quot;height&quot;:1890,&quot;width&quot;:4995}"/>
</p:tagLst>
</file>

<file path=ppt/tags/tag6.xml><?xml version="1.0" encoding="utf-8"?>
<p:tagLst xmlns:p="http://schemas.openxmlformats.org/presentationml/2006/main">
  <p:tag name="KSO_WM_UNIT_PLACING_PICTURE_USER_VIEWPORT" val="{&quot;height&quot;:2371.5448818897639,&quot;width&quot;:6823.3165354330704}"/>
</p:tagLst>
</file>

<file path=ppt/tags/tag7.xml><?xml version="1.0" encoding="utf-8"?>
<p:tagLst xmlns:p="http://schemas.openxmlformats.org/presentationml/2006/main">
  <p:tag name="TIMING" val="|0.9"/>
</p:tagLst>
</file>

<file path=ppt/tags/tag8.xml><?xml version="1.0" encoding="utf-8"?>
<p:tagLst xmlns:p="http://schemas.openxmlformats.org/presentationml/2006/main">
  <p:tag name="TIMING" val="|0|0.4|0.8|0.4"/>
</p:tagLst>
</file>

<file path=ppt/tags/tag9.xml><?xml version="1.0" encoding="utf-8"?>
<p:tagLst xmlns:p="http://schemas.openxmlformats.org/presentationml/2006/main">
  <p:tag name="KSO_WM_UNIT_TABLE_BEAUTIFY" val="smartTable{2a22d566-d300-44d3-930d-27449c2d7b03}"/>
</p:tagLst>
</file>

<file path=ppt/theme/theme1.xml><?xml version="1.0" encoding="utf-8"?>
<a:theme xmlns:a="http://schemas.openxmlformats.org/drawingml/2006/main" name="3_大学物理讲义">
  <a:themeElements>
    <a:clrScheme name="sample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WPS 演示</Application>
  <PresentationFormat>自定义</PresentationFormat>
  <Paragraphs>236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Verdana</vt:lpstr>
      <vt:lpstr>Verdana</vt:lpstr>
      <vt:lpstr>黑体</vt:lpstr>
      <vt:lpstr>Times</vt:lpstr>
      <vt:lpstr>Times New Roman</vt:lpstr>
      <vt:lpstr>Arial Unicode MS</vt:lpstr>
      <vt:lpstr>微软雅黑</vt:lpstr>
      <vt:lpstr>Calibri</vt:lpstr>
      <vt:lpstr>3_大学物理讲义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Interaction section</vt:lpstr>
      <vt:lpstr>Interaction section</vt:lpstr>
      <vt:lpstr>Arc section</vt:lpstr>
      <vt:lpstr>Arc section</vt:lpstr>
      <vt:lpstr>Technical  section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动量定理 Impulse Momentum theorem</dc:title>
  <dc:creator>蒋海滨</dc:creator>
  <cp:lastModifiedBy>巍</cp:lastModifiedBy>
  <cp:revision>449</cp:revision>
  <dcterms:created xsi:type="dcterms:W3CDTF">2017-05-15T14:17:00Z</dcterms:created>
  <dcterms:modified xsi:type="dcterms:W3CDTF">2020-08-06T06:59:32Z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