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84" r:id="rId4"/>
    <p:sldId id="290" r:id="rId5"/>
    <p:sldId id="275" r:id="rId6"/>
    <p:sldId id="279" r:id="rId7"/>
    <p:sldId id="280" r:id="rId8"/>
    <p:sldId id="289" r:id="rId9"/>
    <p:sldId id="281" r:id="rId10"/>
    <p:sldId id="283" r:id="rId11"/>
    <p:sldId id="292" r:id="rId12"/>
    <p:sldId id="288" r:id="rId13"/>
    <p:sldId id="287" r:id="rId14"/>
    <p:sldId id="286" r:id="rId15"/>
    <p:sldId id="282" r:id="rId16"/>
    <p:sldId id="267" r:id="rId17"/>
    <p:sldId id="291" r:id="rId18"/>
    <p:sldId id="263" r:id="rId19"/>
    <p:sldId id="26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0F8"/>
    <a:srgbClr val="D2D0F4"/>
    <a:srgbClr val="E2D2F6"/>
    <a:srgbClr val="CFD5EA"/>
    <a:srgbClr val="83A2D9"/>
    <a:srgbClr val="F8A8A6"/>
    <a:srgbClr val="F58683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12" autoAdjust="0"/>
  </p:normalViewPr>
  <p:slideViewPr>
    <p:cSldViewPr snapToGrid="0">
      <p:cViewPr varScale="1">
        <p:scale>
          <a:sx n="56" d="100"/>
          <a:sy n="56" d="100"/>
        </p:scale>
        <p:origin x="104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2"/>
    </p:cViewPr>
  </p:sorterViewPr>
  <p:notesViewPr>
    <p:cSldViewPr snapToGrid="0">
      <p:cViewPr varScale="1">
        <p:scale>
          <a:sx n="51" d="100"/>
          <a:sy n="51" d="100"/>
        </p:scale>
        <p:origin x="269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76213-99F9-4B40-9F75-AB7D84956C3C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EFFDE-1CE2-4559-960A-6E68579382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7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076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0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070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70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98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120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7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75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7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697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199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57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26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15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D6DA53A-1482-4685-9AE8-03E540032E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338" y="388125"/>
            <a:ext cx="2344894" cy="627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33D87B-F308-4D06-9CBC-74D713583B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8" y="388125"/>
            <a:ext cx="3314746" cy="6278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C6431-AD9C-40CE-A21F-E0F0E0B3B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3974" y="440550"/>
            <a:ext cx="2913011" cy="5311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EAD771-83C1-4B55-BC02-E1D6FE901C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6986" y="364637"/>
            <a:ext cx="2540744" cy="6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62F77C-4E47-4A93-83C9-430469F4C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84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62F77C-4E47-4A93-83C9-430469F4C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62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277B36-258C-40A3-95DE-79CDB0739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16" y="423841"/>
            <a:ext cx="2278562" cy="3530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3017B69-653F-4E1B-B84C-248CFF6F8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6420"/>
            <a:ext cx="723837" cy="4805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F75D23-A06E-4159-9293-C929791A8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034" y="296420"/>
            <a:ext cx="7493758" cy="78128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4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26A2B90-AEB5-4596-B5E7-A9624488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D0D3844-2CFA-4E18-A26E-935DE7B9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C6130A4-84D8-4C9F-A45C-A968B412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588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36BC88D-8CDC-4AB4-9426-D444C707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16676C-2AE5-4828-BDA0-AFC2B93B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ED72776-7315-4659-B5BF-A66EE7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180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23ADB363-D7F1-4C7C-A5D3-4A27CEC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2EC4A1F-01D6-48C3-9A04-A27306EF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D504C32-AA07-4729-9BA5-991ED3C4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646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F7B70D3F-EE00-4BAE-8A4C-E9EEDDB5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A628D4C-D9BE-457A-8A59-8DDCC033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387059-5B1D-419B-BA9A-C801FED1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256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62F77C-4E47-4A93-83C9-430469F4C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83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62F77C-4E47-4A93-83C9-430469F4C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89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62F77C-4E47-4A93-83C9-430469F4C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91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899E680-9065-4F06-94EF-EC15359FD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DE5B8F7-AC80-47AC-959D-F39160C34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03233F5-FDC9-4D63-A489-776CFA1A7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00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Visio_Drawing.vsd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B71199F1-907B-438A-899E-4A9F2E03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+mn-lt"/>
              </a:rPr>
              <a:t>HYLITE: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一种用于自由电子激光的积分型像素探测器读出芯片</a:t>
            </a: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9AFF807F-AC41-4FBB-9ED5-D8B7CF783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3898" y="4304125"/>
            <a:ext cx="8184204" cy="1240641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李木槿</a:t>
            </a:r>
            <a:r>
              <a:rPr lang="it-IT" altLang="zh-CN" sz="2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it-IT" altLang="zh-CN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魏微</a:t>
            </a:r>
            <a:r>
              <a:rPr lang="it-IT" altLang="zh-CN" sz="2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it-IT" altLang="zh-CN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张杰</a:t>
            </a:r>
            <a:r>
              <a:rPr lang="it-IT" altLang="zh-CN" sz="2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江晓山</a:t>
            </a:r>
            <a:r>
              <a:rPr lang="it-IT" altLang="zh-CN" sz="2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it-IT" altLang="zh-CN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陆波</a:t>
            </a:r>
            <a:r>
              <a:rPr lang="it-IT" altLang="zh-CN" sz="2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刘志</a:t>
            </a:r>
            <a:r>
              <a:rPr lang="it-IT" altLang="zh-CN" sz="2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endParaRPr lang="it-IT" altLang="zh-CN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0"/>
              </a:spcBef>
            </a:pPr>
            <a:r>
              <a:rPr lang="it-IT" altLang="zh-CN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it-IT" altLang="zh-CN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中国科学院高能物理研究所</a:t>
            </a:r>
            <a:endParaRPr lang="it-IT" altLang="zh-CN" sz="18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0"/>
              </a:spcBef>
            </a:pPr>
            <a:r>
              <a:rPr lang="en-US" altLang="zh-CN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上海科技大学</a:t>
            </a:r>
          </a:p>
        </p:txBody>
      </p:sp>
    </p:spTree>
    <p:extLst>
      <p:ext uri="{BB962C8B-B14F-4D97-AF65-F5344CB8AC3E}">
        <p14:creationId xmlns:p14="http://schemas.microsoft.com/office/powerpoint/2010/main" val="1870288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9E98C8-1122-4680-8A9D-543343396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FAAB31-EF74-4B7D-9EC1-CAED5FDA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A045D3-BF19-450A-899C-403C5DC4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50DEDCA-4156-4B17-BBB5-52C5CD04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版图设计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42819A-BAA5-4AC9-B3CB-C88A9C58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69" y="1200145"/>
            <a:ext cx="4795799" cy="46098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FA7ACD-C02A-4FF3-93C1-7EC48F031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72" y="1252612"/>
            <a:ext cx="4138458" cy="45921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5072C7-F92D-4A31-A448-D3A4F5F46FDD}"/>
              </a:ext>
            </a:extLst>
          </p:cNvPr>
          <p:cNvSpPr txBox="1"/>
          <p:nvPr/>
        </p:nvSpPr>
        <p:spPr>
          <a:xfrm>
            <a:off x="1956986" y="5844738"/>
            <a:ext cx="3119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100μm× 100μm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像素版图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01C290-99FE-4587-B1F0-06D8AC3ECCE1}"/>
              </a:ext>
            </a:extLst>
          </p:cNvPr>
          <p:cNvSpPr txBox="1"/>
          <p:nvPr/>
        </p:nvSpPr>
        <p:spPr>
          <a:xfrm>
            <a:off x="7459716" y="5844737"/>
            <a:ext cx="3119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整体版图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704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5F7852-8572-46AB-9AFA-844A4C29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6EE7F1-171A-474C-ACCE-B5EBDE7C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78980"/>
            <a:ext cx="4114800" cy="365125"/>
          </a:xfr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3C85FE-EEE5-4250-BEFE-33AD5A31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B692F05-C47B-4F55-AE69-704E30BD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研发历程</a:t>
            </a:r>
          </a:p>
        </p:txBody>
      </p:sp>
      <p:sp>
        <p:nvSpPr>
          <p:cNvPr id="7" name="弧形 2">
            <a:extLst>
              <a:ext uri="{FF2B5EF4-FFF2-40B4-BE49-F238E27FC236}">
                <a16:creationId xmlns:a16="http://schemas.microsoft.com/office/drawing/2014/main" id="{F291CB3E-9570-439B-BAAD-E54A5EC679A5}"/>
              </a:ext>
            </a:extLst>
          </p:cNvPr>
          <p:cNvSpPr/>
          <p:nvPr/>
        </p:nvSpPr>
        <p:spPr>
          <a:xfrm rot="5154658">
            <a:off x="3366423" y="-1761727"/>
            <a:ext cx="5868449" cy="9477150"/>
          </a:xfrm>
          <a:custGeom>
            <a:avLst/>
            <a:gdLst>
              <a:gd name="connsiteX0" fmla="*/ 4753619 w 7243432"/>
              <a:gd name="connsiteY0" fmla="*/ 180411 h 7203076"/>
              <a:gd name="connsiteX1" fmla="*/ 6874984 w 7243432"/>
              <a:gd name="connsiteY1" fmla="*/ 2018842 h 7203076"/>
              <a:gd name="connsiteX2" fmla="*/ 3621716 w 7243432"/>
              <a:gd name="connsiteY2" fmla="*/ 3601538 h 7203076"/>
              <a:gd name="connsiteX3" fmla="*/ 4753619 w 7243432"/>
              <a:gd name="connsiteY3" fmla="*/ 180411 h 7203076"/>
              <a:gd name="connsiteX0" fmla="*/ 4753619 w 7243432"/>
              <a:gd name="connsiteY0" fmla="*/ 180411 h 7203076"/>
              <a:gd name="connsiteX1" fmla="*/ 6874984 w 7243432"/>
              <a:gd name="connsiteY1" fmla="*/ 2018842 h 7203076"/>
              <a:gd name="connsiteX0" fmla="*/ 1131903 w 4420919"/>
              <a:gd name="connsiteY0" fmla="*/ 0 h 3421127"/>
              <a:gd name="connsiteX1" fmla="*/ 3253268 w 4420919"/>
              <a:gd name="connsiteY1" fmla="*/ 1838431 h 3421127"/>
              <a:gd name="connsiteX2" fmla="*/ 0 w 4420919"/>
              <a:gd name="connsiteY2" fmla="*/ 3421127 h 3421127"/>
              <a:gd name="connsiteX3" fmla="*/ 1131903 w 4420919"/>
              <a:gd name="connsiteY3" fmla="*/ 0 h 3421127"/>
              <a:gd name="connsiteX0" fmla="*/ 1131903 w 4420919"/>
              <a:gd name="connsiteY0" fmla="*/ 0 h 3421127"/>
              <a:gd name="connsiteX1" fmla="*/ 4420919 w 4420919"/>
              <a:gd name="connsiteY1" fmla="*/ 3035910 h 3421127"/>
              <a:gd name="connsiteX0" fmla="*/ 1131903 w 4420919"/>
              <a:gd name="connsiteY0" fmla="*/ 132765 h 3553892"/>
              <a:gd name="connsiteX1" fmla="*/ 3253268 w 4420919"/>
              <a:gd name="connsiteY1" fmla="*/ 1971196 h 3553892"/>
              <a:gd name="connsiteX2" fmla="*/ 0 w 4420919"/>
              <a:gd name="connsiteY2" fmla="*/ 3553892 h 3553892"/>
              <a:gd name="connsiteX3" fmla="*/ 1131903 w 4420919"/>
              <a:gd name="connsiteY3" fmla="*/ 132765 h 3553892"/>
              <a:gd name="connsiteX0" fmla="*/ 1222623 w 4420919"/>
              <a:gd name="connsiteY0" fmla="*/ 0 h 3553892"/>
              <a:gd name="connsiteX1" fmla="*/ 4420919 w 4420919"/>
              <a:gd name="connsiteY1" fmla="*/ 3168675 h 3553892"/>
              <a:gd name="connsiteX0" fmla="*/ 1131903 w 4601496"/>
              <a:gd name="connsiteY0" fmla="*/ 132765 h 3564524"/>
              <a:gd name="connsiteX1" fmla="*/ 3253268 w 4601496"/>
              <a:gd name="connsiteY1" fmla="*/ 1971196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53268 w 4601496"/>
              <a:gd name="connsiteY1" fmla="*/ 1971196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66463 w 4601496"/>
              <a:gd name="connsiteY1" fmla="*/ 1948931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66463 w 4601496"/>
              <a:gd name="connsiteY1" fmla="*/ 1948931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1496" h="3564524" stroke="0" extrusionOk="0">
                <a:moveTo>
                  <a:pt x="1131903" y="132765"/>
                </a:moveTo>
                <a:cubicBezTo>
                  <a:pt x="2059301" y="436192"/>
                  <a:pt x="2765679" y="1106521"/>
                  <a:pt x="3266463" y="1948931"/>
                </a:cubicBezTo>
                <a:lnTo>
                  <a:pt x="0" y="3553892"/>
                </a:lnTo>
                <a:lnTo>
                  <a:pt x="1131903" y="132765"/>
                </a:lnTo>
                <a:close/>
              </a:path>
              <a:path w="4601496" h="3564524" fill="none">
                <a:moveTo>
                  <a:pt x="1222623" y="0"/>
                </a:moveTo>
                <a:cubicBezTo>
                  <a:pt x="2150021" y="303427"/>
                  <a:pt x="4336578" y="2506889"/>
                  <a:pt x="4601496" y="356452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925B9C-4ADA-464A-85BF-3B4BF44218ED}"/>
              </a:ext>
            </a:extLst>
          </p:cNvPr>
          <p:cNvGrpSpPr/>
          <p:nvPr/>
        </p:nvGrpSpPr>
        <p:grpSpPr>
          <a:xfrm>
            <a:off x="6595148" y="4516522"/>
            <a:ext cx="2425077" cy="720145"/>
            <a:chOff x="3248934" y="5268518"/>
            <a:chExt cx="2425077" cy="720145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93A5A9E-6541-48C9-841F-F394F6227288}"/>
                </a:ext>
              </a:extLst>
            </p:cNvPr>
            <p:cNvCxnSpPr/>
            <p:nvPr/>
          </p:nvCxnSpPr>
          <p:spPr>
            <a:xfrm>
              <a:off x="3248934" y="5268518"/>
              <a:ext cx="385682" cy="720145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4166CFA-B05F-430F-8552-39CF13D28B38}"/>
                </a:ext>
              </a:extLst>
            </p:cNvPr>
            <p:cNvCxnSpPr/>
            <p:nvPr/>
          </p:nvCxnSpPr>
          <p:spPr>
            <a:xfrm>
              <a:off x="3634616" y="5985931"/>
              <a:ext cx="2039395" cy="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3BB99C6-26D6-4122-874B-3E68EFD9574A}"/>
              </a:ext>
            </a:extLst>
          </p:cNvPr>
          <p:cNvGrpSpPr/>
          <p:nvPr/>
        </p:nvGrpSpPr>
        <p:grpSpPr>
          <a:xfrm>
            <a:off x="3839288" y="5792603"/>
            <a:ext cx="2547063" cy="617840"/>
            <a:chOff x="1888722" y="6024875"/>
            <a:chExt cx="2547063" cy="61784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DED2486-362A-48C9-9C2D-76F2A0D6872C}"/>
                </a:ext>
              </a:extLst>
            </p:cNvPr>
            <p:cNvCxnSpPr/>
            <p:nvPr/>
          </p:nvCxnSpPr>
          <p:spPr>
            <a:xfrm>
              <a:off x="1888722" y="6024875"/>
              <a:ext cx="307096" cy="61784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124650E-1F95-4E51-8D22-4F17A625EB10}"/>
                </a:ext>
              </a:extLst>
            </p:cNvPr>
            <p:cNvCxnSpPr/>
            <p:nvPr/>
          </p:nvCxnSpPr>
          <p:spPr>
            <a:xfrm>
              <a:off x="2182403" y="6630683"/>
              <a:ext cx="2253382" cy="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8" name="椭圆 17">
            <a:extLst>
              <a:ext uri="{FF2B5EF4-FFF2-40B4-BE49-F238E27FC236}">
                <a16:creationId xmlns:a16="http://schemas.microsoft.com/office/drawing/2014/main" id="{53191F7D-EF95-44E6-8976-F8EE32648019}"/>
              </a:ext>
            </a:extLst>
          </p:cNvPr>
          <p:cNvSpPr>
            <a:spLocks/>
          </p:cNvSpPr>
          <p:nvPr/>
        </p:nvSpPr>
        <p:spPr>
          <a:xfrm>
            <a:off x="6160195" y="4177587"/>
            <a:ext cx="864000" cy="46800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813F6C0-463C-43A2-95E7-90EDF4543A20}"/>
              </a:ext>
            </a:extLst>
          </p:cNvPr>
          <p:cNvSpPr>
            <a:spLocks/>
          </p:cNvSpPr>
          <p:nvPr/>
        </p:nvSpPr>
        <p:spPr>
          <a:xfrm>
            <a:off x="3285641" y="5452858"/>
            <a:ext cx="864000" cy="46800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CAC21E-D2DC-444F-B7D6-508DC09FC8AC}"/>
              </a:ext>
            </a:extLst>
          </p:cNvPr>
          <p:cNvGrpSpPr/>
          <p:nvPr/>
        </p:nvGrpSpPr>
        <p:grpSpPr>
          <a:xfrm>
            <a:off x="8443058" y="2788587"/>
            <a:ext cx="3078283" cy="1062930"/>
            <a:chOff x="4264172" y="3318511"/>
            <a:chExt cx="3078283" cy="1062930"/>
          </a:xfrm>
          <a:solidFill>
            <a:schemeClr val="accent1"/>
          </a:solidFill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73FCD58-7CFB-46A7-974B-963AE68F1221}"/>
                </a:ext>
              </a:extLst>
            </p:cNvPr>
            <p:cNvCxnSpPr/>
            <p:nvPr/>
          </p:nvCxnSpPr>
          <p:spPr>
            <a:xfrm>
              <a:off x="4778449" y="3718972"/>
              <a:ext cx="439528" cy="662469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F06028B-DBD4-43D7-8AA3-7B6AFA5DE371}"/>
                </a:ext>
              </a:extLst>
            </p:cNvPr>
            <p:cNvCxnSpPr/>
            <p:nvPr/>
          </p:nvCxnSpPr>
          <p:spPr>
            <a:xfrm>
              <a:off x="5217977" y="4360958"/>
              <a:ext cx="2124478" cy="7044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98ADDC9-32F0-492F-97D4-D727A3A8F750}"/>
                </a:ext>
              </a:extLst>
            </p:cNvPr>
            <p:cNvSpPr>
              <a:spLocks/>
            </p:cNvSpPr>
            <p:nvPr/>
          </p:nvSpPr>
          <p:spPr>
            <a:xfrm>
              <a:off x="4264172" y="3318511"/>
              <a:ext cx="864000" cy="468000"/>
            </a:xfrm>
            <a:prstGeom prst="ellips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2022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600C1E40-F171-4E25-914B-5388ECA4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89" y="4015832"/>
            <a:ext cx="1693746" cy="178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本框 20">
            <a:extLst>
              <a:ext uri="{FF2B5EF4-FFF2-40B4-BE49-F238E27FC236}">
                <a16:creationId xmlns:a16="http://schemas.microsoft.com/office/drawing/2014/main" id="{9E0DB8B1-CB9F-4F50-A35E-48BC69D39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969" y="5986270"/>
            <a:ext cx="2682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200μm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小尺寸芯片</a:t>
            </a:r>
          </a:p>
        </p:txBody>
      </p:sp>
      <p:sp>
        <p:nvSpPr>
          <p:cNvPr id="45" name="文本框 20">
            <a:extLst>
              <a:ext uri="{FF2B5EF4-FFF2-40B4-BE49-F238E27FC236}">
                <a16:creationId xmlns:a16="http://schemas.microsoft.com/office/drawing/2014/main" id="{BC58AFD5-414A-44F7-ACC8-E2303C58B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144" y="4716354"/>
            <a:ext cx="36480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100μm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小尺寸芯片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20">
            <a:extLst>
              <a:ext uri="{FF2B5EF4-FFF2-40B4-BE49-F238E27FC236}">
                <a16:creationId xmlns:a16="http://schemas.microsoft.com/office/drawing/2014/main" id="{1BB0310E-C81F-4E80-BF75-615FD39F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30" y="2914864"/>
            <a:ext cx="1714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HYLITE0.1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确定了像素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前端设计方案</a:t>
            </a:r>
          </a:p>
        </p:txBody>
      </p:sp>
      <p:sp>
        <p:nvSpPr>
          <p:cNvPr id="47" name="文本框 20">
            <a:extLst>
              <a:ext uri="{FF2B5EF4-FFF2-40B4-BE49-F238E27FC236}">
                <a16:creationId xmlns:a16="http://schemas.microsoft.com/office/drawing/2014/main" id="{57C7CF75-D05D-48EA-9FC9-892065FF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058" y="2885502"/>
            <a:ext cx="2743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200μm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中科院项目验收芯片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芯片定型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20">
            <a:extLst>
              <a:ext uri="{FF2B5EF4-FFF2-40B4-BE49-F238E27FC236}">
                <a16:creationId xmlns:a16="http://schemas.microsoft.com/office/drawing/2014/main" id="{D25FAA95-2E0B-40DB-9250-BD76A8809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992" y="1596946"/>
            <a:ext cx="1714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HYLITE0.2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小像素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电源完整性研究</a:t>
            </a:r>
          </a:p>
        </p:txBody>
      </p:sp>
      <p:sp>
        <p:nvSpPr>
          <p:cNvPr id="49" name="文本框 20">
            <a:extLst>
              <a:ext uri="{FF2B5EF4-FFF2-40B4-BE49-F238E27FC236}">
                <a16:creationId xmlns:a16="http://schemas.microsoft.com/office/drawing/2014/main" id="{0499ABF6-047F-4576-9AB8-FA4F33EA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195" y="913447"/>
            <a:ext cx="3000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高速串行接口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芯片定版</a:t>
            </a:r>
          </a:p>
        </p:txBody>
      </p:sp>
      <p:sp>
        <p:nvSpPr>
          <p:cNvPr id="50" name="文本框 20">
            <a:extLst>
              <a:ext uri="{FF2B5EF4-FFF2-40B4-BE49-F238E27FC236}">
                <a16:creationId xmlns:a16="http://schemas.microsoft.com/office/drawing/2014/main" id="{71FC54AD-0354-45AD-934C-2BC680BD0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0225" y="5782005"/>
            <a:ext cx="2955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200μm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64*64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像素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0300DBA0-2358-4BE5-B8B0-A70997760CD5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398"/>
          <a:stretch/>
        </p:blipFill>
        <p:spPr bwMode="auto">
          <a:xfrm>
            <a:off x="1319339" y="4015832"/>
            <a:ext cx="1407476" cy="140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C8754B5-1CFD-47DC-BF1C-D56E16B06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1701" b="13250"/>
          <a:stretch/>
        </p:blipFill>
        <p:spPr>
          <a:xfrm>
            <a:off x="4255062" y="2734586"/>
            <a:ext cx="1345047" cy="160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57FA26BE-D41A-4E84-A3BE-9939B4C3D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4550" r="14167" b="2987"/>
          <a:stretch/>
        </p:blipFill>
        <p:spPr bwMode="auto">
          <a:xfrm>
            <a:off x="6908525" y="1710564"/>
            <a:ext cx="1454571" cy="141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14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4C1FB4-8A2E-4EF8-B3B1-EAEC1597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7BA76D-8E16-409B-8A4A-AC912738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第三届半导体辐射探测器研讨会</a:t>
            </a:r>
            <a:r>
              <a:rPr lang="en-US" altLang="zh-CN" dirty="0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D8A856-7459-4E43-98A2-C7E15EF4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A9A045-093D-4808-B976-6AB9FF4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前放输出、动态范围与线性度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135093-4A1E-42A4-899A-2DFA30E5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29" y="953012"/>
            <a:ext cx="4293913" cy="3361085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A0322D3-2D72-4A0E-83A8-0A0F499C3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352537"/>
              </p:ext>
            </p:extLst>
          </p:nvPr>
        </p:nvGraphicFramePr>
        <p:xfrm>
          <a:off x="5496600" y="4853061"/>
          <a:ext cx="6228000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val="185491588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696125005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135247899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63823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高增益级</a:t>
                      </a:r>
                      <a:endParaRPr lang="zh-CN" altLang="en-US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中增益级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低增益级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动态范围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/ph.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1~40(150)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40(150)~1500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1500~10000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677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非线性度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0.8 %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0.4 %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2 %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1185606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8E201AAC-3246-4E15-8EF2-DEEB399C8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92" y="1185806"/>
            <a:ext cx="5206247" cy="303833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144F4B1-07EF-4C2F-B16C-B5FFCDE55037}"/>
              </a:ext>
            </a:extLst>
          </p:cNvPr>
          <p:cNvSpPr txBox="1"/>
          <p:nvPr/>
        </p:nvSpPr>
        <p:spPr>
          <a:xfrm>
            <a:off x="838200" y="4916878"/>
            <a:ext cx="46554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增益自适应功能正常；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1~10</a:t>
            </a:r>
            <a:r>
              <a:rPr lang="en-US" altLang="zh-CN" sz="2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光子的动态范围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50E310-BC0B-4D0C-B707-F8126F8BD9A6}"/>
              </a:ext>
            </a:extLst>
          </p:cNvPr>
          <p:cNvSpPr txBox="1"/>
          <p:nvPr/>
        </p:nvSpPr>
        <p:spPr>
          <a:xfrm>
            <a:off x="2418241" y="4332239"/>
            <a:ext cx="2545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增益切换电路输出波形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FD66FA-2898-435B-BB6B-302FB04D781C}"/>
              </a:ext>
            </a:extLst>
          </p:cNvPr>
          <p:cNvSpPr txBox="1"/>
          <p:nvPr/>
        </p:nvSpPr>
        <p:spPr>
          <a:xfrm>
            <a:off x="7963257" y="4332238"/>
            <a:ext cx="2545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动态范围扫描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57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4C1FB4-8A2E-4EF8-B3B1-EAEC1597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7BA76D-8E16-409B-8A4A-AC912738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D8A856-7459-4E43-98A2-C7E15EF4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A9A045-093D-4808-B976-6AB9FF4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噪声测试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C4FC41-3EB9-47CE-ACED-69BDAB228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35" y="1085519"/>
            <a:ext cx="4761509" cy="3452248"/>
          </a:xfrm>
          <a:prstGeom prst="rect">
            <a:avLst/>
          </a:prstGeom>
        </p:spPr>
      </p:pic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925D58EC-E78F-4F06-85BD-97EBEC8E3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28203"/>
              </p:ext>
            </p:extLst>
          </p:nvPr>
        </p:nvGraphicFramePr>
        <p:xfrm>
          <a:off x="687521" y="3757788"/>
          <a:ext cx="6624000" cy="1076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854915887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696125005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1135247899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63823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高增益级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/e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endParaRPr lang="zh-CN" altLang="en-US" sz="1600" baseline="300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中增益级</a:t>
                      </a: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/e</a:t>
                      </a:r>
                      <a:r>
                        <a:rPr lang="en-US" altLang="zh-CN" sz="1600" b="1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低增益级</a:t>
                      </a: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/e</a:t>
                      </a:r>
                      <a:r>
                        <a:rPr lang="en-US" altLang="zh-CN" sz="1600" b="1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HYLITE0.1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1160.3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9282.0 (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600" kern="100" baseline="30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3.1×10</a:t>
                      </a:r>
                      <a:r>
                        <a:rPr lang="en-US" altLang="zh-CN" sz="1600" kern="100" baseline="30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(1.5</a:t>
                      </a: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6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4820849"/>
                  </a:ext>
                </a:extLst>
              </a:tr>
              <a:tr h="316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HYLITE200F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355.9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4210.1 (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2.3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600" kern="100" baseline="30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sz="1600" kern="100" baseline="30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1.3×10</a:t>
                      </a:r>
                      <a:r>
                        <a:rPr lang="en-US" altLang="zh-CN" sz="1600" kern="100" baseline="30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097890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52D228E8-F268-4507-91DD-8A6120E92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19805" r="40096" b="35332"/>
          <a:stretch/>
        </p:blipFill>
        <p:spPr bwMode="auto">
          <a:xfrm>
            <a:off x="757923" y="1338545"/>
            <a:ext cx="3129796" cy="2041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169ADCEE-41DC-4FA8-B92C-920661809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7355" r="48439" b="16334"/>
          <a:stretch/>
        </p:blipFill>
        <p:spPr bwMode="auto">
          <a:xfrm>
            <a:off x="4101121" y="1338545"/>
            <a:ext cx="3129796" cy="2041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AF28972-6395-4945-8D52-20D202245DE4}"/>
              </a:ext>
            </a:extLst>
          </p:cNvPr>
          <p:cNvSpPr txBox="1"/>
          <p:nvPr/>
        </p:nvSpPr>
        <p:spPr>
          <a:xfrm>
            <a:off x="1052146" y="5104517"/>
            <a:ext cx="10087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HYLITE200S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增加了相关双采样电路，调整了动态范围的分配；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单光子信噪比：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2.8-&gt;9.31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52C005-1656-4BAF-9B89-067168748E48}"/>
              </a:ext>
            </a:extLst>
          </p:cNvPr>
          <p:cNvSpPr txBox="1"/>
          <p:nvPr/>
        </p:nvSpPr>
        <p:spPr>
          <a:xfrm>
            <a:off x="1807305" y="3455873"/>
            <a:ext cx="4384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噪声性能优化前后单光子步长输入下的像素输出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DFC1E2-06D1-405D-A455-9F896C0742A6}"/>
              </a:ext>
            </a:extLst>
          </p:cNvPr>
          <p:cNvSpPr txBox="1"/>
          <p:nvPr/>
        </p:nvSpPr>
        <p:spPr>
          <a:xfrm>
            <a:off x="8001507" y="4545579"/>
            <a:ext cx="29907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单光子电荷注入下的噪声分布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78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4C1FB4-8A2E-4EF8-B3B1-EAEC1597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7BA76D-8E16-409B-8A4A-AC912738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207"/>
            <a:ext cx="4114800" cy="365125"/>
          </a:xfrm>
        </p:spPr>
        <p:txBody>
          <a:bodyPr/>
          <a:lstStyle/>
          <a:p>
            <a:r>
              <a:rPr lang="zh-CN" altLang="en-US" dirty="0"/>
              <a:t>第三届半导体辐射探测器研讨会</a:t>
            </a:r>
            <a:r>
              <a:rPr lang="en-US" altLang="zh-CN" dirty="0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D8A856-7459-4E43-98A2-C7E15EF4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A9A045-093D-4808-B976-6AB9FF4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传感器初步联调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0E936C0-B199-4FAA-A30F-9D5B34B7B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" y="3859222"/>
            <a:ext cx="3130911" cy="241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68DDFE-1193-4795-920B-147DB0BD8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66" y="3859221"/>
            <a:ext cx="3134028" cy="241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85184C-6099-4E4E-A18C-2BB03E5F7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9" y="3846512"/>
            <a:ext cx="3083438" cy="241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2BCCE40-07F5-49A3-9A90-44268DE17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6651" y="1232936"/>
            <a:ext cx="2744113" cy="208381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19844CE-F5AF-45C7-A824-9B3D91377B5B}"/>
              </a:ext>
            </a:extLst>
          </p:cNvPr>
          <p:cNvSpPr/>
          <p:nvPr/>
        </p:nvSpPr>
        <p:spPr>
          <a:xfrm>
            <a:off x="9374229" y="2055446"/>
            <a:ext cx="1336431" cy="3360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542830-0DA0-4A5D-9938-0DA9209CBD7E}"/>
              </a:ext>
            </a:extLst>
          </p:cNvPr>
          <p:cNvSpPr txBox="1"/>
          <p:nvPr/>
        </p:nvSpPr>
        <p:spPr>
          <a:xfrm>
            <a:off x="898770" y="1247679"/>
            <a:ext cx="771183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单个高速串行接口可稳定工作于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3.125Gbit/s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数据率下；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与传感器开展了初步的联合调试；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在不同亮度的激光下有与之正相关的响应；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进一步的测试工作正在开展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22CD39-7C8B-4F9B-A0B7-226D3C5A490A}"/>
              </a:ext>
            </a:extLst>
          </p:cNvPr>
          <p:cNvSpPr txBox="1"/>
          <p:nvPr/>
        </p:nvSpPr>
        <p:spPr>
          <a:xfrm>
            <a:off x="8769873" y="3601583"/>
            <a:ext cx="2545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联合调试模块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0DB584-6828-43F7-AC46-BDBAF505001B}"/>
              </a:ext>
            </a:extLst>
          </p:cNvPr>
          <p:cNvSpPr txBox="1"/>
          <p:nvPr/>
        </p:nvSpPr>
        <p:spPr>
          <a:xfrm>
            <a:off x="4708963" y="6216063"/>
            <a:ext cx="2545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不同亮度激光下的模块响应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45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5F7852-8572-46AB-9AFA-844A4C29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6EE7F1-171A-474C-ACCE-B5EBDE7C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78980"/>
            <a:ext cx="4114800" cy="365125"/>
          </a:xfr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3C85FE-EEE5-4250-BEFE-33AD5A31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B692F05-C47B-4F55-AE69-704E30BD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展望</a:t>
            </a:r>
          </a:p>
        </p:txBody>
      </p:sp>
      <p:sp>
        <p:nvSpPr>
          <p:cNvPr id="7" name="弧形 2">
            <a:extLst>
              <a:ext uri="{FF2B5EF4-FFF2-40B4-BE49-F238E27FC236}">
                <a16:creationId xmlns:a16="http://schemas.microsoft.com/office/drawing/2014/main" id="{F291CB3E-9570-439B-BAAD-E54A5EC679A5}"/>
              </a:ext>
            </a:extLst>
          </p:cNvPr>
          <p:cNvSpPr/>
          <p:nvPr/>
        </p:nvSpPr>
        <p:spPr>
          <a:xfrm rot="5154658">
            <a:off x="2225422" y="-2264659"/>
            <a:ext cx="6549056" cy="9987539"/>
          </a:xfrm>
          <a:custGeom>
            <a:avLst/>
            <a:gdLst>
              <a:gd name="connsiteX0" fmla="*/ 4753619 w 7243432"/>
              <a:gd name="connsiteY0" fmla="*/ 180411 h 7203076"/>
              <a:gd name="connsiteX1" fmla="*/ 6874984 w 7243432"/>
              <a:gd name="connsiteY1" fmla="*/ 2018842 h 7203076"/>
              <a:gd name="connsiteX2" fmla="*/ 3621716 w 7243432"/>
              <a:gd name="connsiteY2" fmla="*/ 3601538 h 7203076"/>
              <a:gd name="connsiteX3" fmla="*/ 4753619 w 7243432"/>
              <a:gd name="connsiteY3" fmla="*/ 180411 h 7203076"/>
              <a:gd name="connsiteX0" fmla="*/ 4753619 w 7243432"/>
              <a:gd name="connsiteY0" fmla="*/ 180411 h 7203076"/>
              <a:gd name="connsiteX1" fmla="*/ 6874984 w 7243432"/>
              <a:gd name="connsiteY1" fmla="*/ 2018842 h 7203076"/>
              <a:gd name="connsiteX0" fmla="*/ 1131903 w 4420919"/>
              <a:gd name="connsiteY0" fmla="*/ 0 h 3421127"/>
              <a:gd name="connsiteX1" fmla="*/ 3253268 w 4420919"/>
              <a:gd name="connsiteY1" fmla="*/ 1838431 h 3421127"/>
              <a:gd name="connsiteX2" fmla="*/ 0 w 4420919"/>
              <a:gd name="connsiteY2" fmla="*/ 3421127 h 3421127"/>
              <a:gd name="connsiteX3" fmla="*/ 1131903 w 4420919"/>
              <a:gd name="connsiteY3" fmla="*/ 0 h 3421127"/>
              <a:gd name="connsiteX0" fmla="*/ 1131903 w 4420919"/>
              <a:gd name="connsiteY0" fmla="*/ 0 h 3421127"/>
              <a:gd name="connsiteX1" fmla="*/ 4420919 w 4420919"/>
              <a:gd name="connsiteY1" fmla="*/ 3035910 h 3421127"/>
              <a:gd name="connsiteX0" fmla="*/ 1131903 w 4420919"/>
              <a:gd name="connsiteY0" fmla="*/ 132765 h 3553892"/>
              <a:gd name="connsiteX1" fmla="*/ 3253268 w 4420919"/>
              <a:gd name="connsiteY1" fmla="*/ 1971196 h 3553892"/>
              <a:gd name="connsiteX2" fmla="*/ 0 w 4420919"/>
              <a:gd name="connsiteY2" fmla="*/ 3553892 h 3553892"/>
              <a:gd name="connsiteX3" fmla="*/ 1131903 w 4420919"/>
              <a:gd name="connsiteY3" fmla="*/ 132765 h 3553892"/>
              <a:gd name="connsiteX0" fmla="*/ 1222623 w 4420919"/>
              <a:gd name="connsiteY0" fmla="*/ 0 h 3553892"/>
              <a:gd name="connsiteX1" fmla="*/ 4420919 w 4420919"/>
              <a:gd name="connsiteY1" fmla="*/ 3168675 h 3553892"/>
              <a:gd name="connsiteX0" fmla="*/ 1131903 w 4601496"/>
              <a:gd name="connsiteY0" fmla="*/ 132765 h 3564524"/>
              <a:gd name="connsiteX1" fmla="*/ 3253268 w 4601496"/>
              <a:gd name="connsiteY1" fmla="*/ 1971196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53268 w 4601496"/>
              <a:gd name="connsiteY1" fmla="*/ 1971196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66463 w 4601496"/>
              <a:gd name="connsiteY1" fmla="*/ 1948931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66463 w 4601496"/>
              <a:gd name="connsiteY1" fmla="*/ 1948931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1496" h="3564524" stroke="0" extrusionOk="0">
                <a:moveTo>
                  <a:pt x="1131903" y="132765"/>
                </a:moveTo>
                <a:cubicBezTo>
                  <a:pt x="2059301" y="436192"/>
                  <a:pt x="2765679" y="1106521"/>
                  <a:pt x="3266463" y="1948931"/>
                </a:cubicBezTo>
                <a:lnTo>
                  <a:pt x="0" y="3553892"/>
                </a:lnTo>
                <a:lnTo>
                  <a:pt x="1131903" y="132765"/>
                </a:lnTo>
                <a:close/>
              </a:path>
              <a:path w="4601496" h="3564524" fill="none">
                <a:moveTo>
                  <a:pt x="1222623" y="0"/>
                </a:moveTo>
                <a:cubicBezTo>
                  <a:pt x="2150021" y="303427"/>
                  <a:pt x="4336578" y="2506889"/>
                  <a:pt x="4601496" y="356452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45E26E7-999C-4208-8086-0D4C13ABA5A4}"/>
              </a:ext>
            </a:extLst>
          </p:cNvPr>
          <p:cNvGrpSpPr/>
          <p:nvPr/>
        </p:nvGrpSpPr>
        <p:grpSpPr>
          <a:xfrm>
            <a:off x="5896623" y="3651092"/>
            <a:ext cx="3023113" cy="988551"/>
            <a:chOff x="5547831" y="1796880"/>
            <a:chExt cx="3023113" cy="912888"/>
          </a:xfrm>
          <a:solidFill>
            <a:schemeClr val="accent1"/>
          </a:solidFill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5369C4FA-55F2-4939-94E8-2E337FF5E35D}"/>
                </a:ext>
              </a:extLst>
            </p:cNvPr>
            <p:cNvCxnSpPr/>
            <p:nvPr/>
          </p:nvCxnSpPr>
          <p:spPr>
            <a:xfrm>
              <a:off x="6137623" y="2184125"/>
              <a:ext cx="290332" cy="525643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5815556-D1AE-4DDC-8597-D2A705CFFADF}"/>
                </a:ext>
              </a:extLst>
            </p:cNvPr>
            <p:cNvCxnSpPr/>
            <p:nvPr/>
          </p:nvCxnSpPr>
          <p:spPr>
            <a:xfrm>
              <a:off x="6422153" y="2697939"/>
              <a:ext cx="2148791" cy="0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A6C0472-1C3F-459C-8C4F-6EE40787F2C5}"/>
                </a:ext>
              </a:extLst>
            </p:cNvPr>
            <p:cNvSpPr>
              <a:spLocks/>
            </p:cNvSpPr>
            <p:nvPr/>
          </p:nvSpPr>
          <p:spPr>
            <a:xfrm>
              <a:off x="5547831" y="1796880"/>
              <a:ext cx="864000" cy="468000"/>
            </a:xfrm>
            <a:prstGeom prst="ellips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2023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925B9C-4ADA-464A-85BF-3B4BF44218ED}"/>
              </a:ext>
            </a:extLst>
          </p:cNvPr>
          <p:cNvGrpSpPr/>
          <p:nvPr/>
        </p:nvGrpSpPr>
        <p:grpSpPr>
          <a:xfrm>
            <a:off x="4090762" y="5399146"/>
            <a:ext cx="2425077" cy="720145"/>
            <a:chOff x="3248934" y="5268518"/>
            <a:chExt cx="2425077" cy="720145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93A5A9E-6541-48C9-841F-F394F6227288}"/>
                </a:ext>
              </a:extLst>
            </p:cNvPr>
            <p:cNvCxnSpPr/>
            <p:nvPr/>
          </p:nvCxnSpPr>
          <p:spPr>
            <a:xfrm>
              <a:off x="3248934" y="5268518"/>
              <a:ext cx="385682" cy="720145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4166CFA-B05F-430F-8552-39CF13D28B38}"/>
                </a:ext>
              </a:extLst>
            </p:cNvPr>
            <p:cNvCxnSpPr/>
            <p:nvPr/>
          </p:nvCxnSpPr>
          <p:spPr>
            <a:xfrm>
              <a:off x="3634616" y="5985931"/>
              <a:ext cx="2039395" cy="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3BB99C6-26D6-4122-874B-3E68EFD9574A}"/>
              </a:ext>
            </a:extLst>
          </p:cNvPr>
          <p:cNvGrpSpPr/>
          <p:nvPr/>
        </p:nvGrpSpPr>
        <p:grpSpPr>
          <a:xfrm>
            <a:off x="2266093" y="5988589"/>
            <a:ext cx="2547063" cy="617840"/>
            <a:chOff x="1888722" y="6024875"/>
            <a:chExt cx="2547063" cy="61784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DED2486-362A-48C9-9C2D-76F2A0D6872C}"/>
                </a:ext>
              </a:extLst>
            </p:cNvPr>
            <p:cNvCxnSpPr/>
            <p:nvPr/>
          </p:nvCxnSpPr>
          <p:spPr>
            <a:xfrm>
              <a:off x="1888722" y="6024875"/>
              <a:ext cx="307096" cy="61784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124650E-1F95-4E51-8D22-4F17A625EB10}"/>
                </a:ext>
              </a:extLst>
            </p:cNvPr>
            <p:cNvCxnSpPr/>
            <p:nvPr/>
          </p:nvCxnSpPr>
          <p:spPr>
            <a:xfrm>
              <a:off x="2182403" y="6630683"/>
              <a:ext cx="2253382" cy="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8" name="椭圆 17">
            <a:extLst>
              <a:ext uri="{FF2B5EF4-FFF2-40B4-BE49-F238E27FC236}">
                <a16:creationId xmlns:a16="http://schemas.microsoft.com/office/drawing/2014/main" id="{53191F7D-EF95-44E6-8976-F8EE32648019}"/>
              </a:ext>
            </a:extLst>
          </p:cNvPr>
          <p:cNvSpPr>
            <a:spLocks/>
          </p:cNvSpPr>
          <p:nvPr/>
        </p:nvSpPr>
        <p:spPr>
          <a:xfrm>
            <a:off x="3430048" y="5002667"/>
            <a:ext cx="864000" cy="46800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813F6C0-463C-43A2-95E7-90EDF4543A20}"/>
              </a:ext>
            </a:extLst>
          </p:cNvPr>
          <p:cNvSpPr>
            <a:spLocks/>
          </p:cNvSpPr>
          <p:nvPr/>
        </p:nvSpPr>
        <p:spPr>
          <a:xfrm>
            <a:off x="1712446" y="5648844"/>
            <a:ext cx="864000" cy="46800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CAC21E-D2DC-444F-B7D6-508DC09FC8AC}"/>
              </a:ext>
            </a:extLst>
          </p:cNvPr>
          <p:cNvGrpSpPr/>
          <p:nvPr/>
        </p:nvGrpSpPr>
        <p:grpSpPr>
          <a:xfrm>
            <a:off x="4737774" y="4362207"/>
            <a:ext cx="3078283" cy="1062930"/>
            <a:chOff x="4264172" y="3318511"/>
            <a:chExt cx="3078283" cy="1062930"/>
          </a:xfrm>
          <a:solidFill>
            <a:schemeClr val="accent1"/>
          </a:solidFill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73FCD58-7CFB-46A7-974B-963AE68F1221}"/>
                </a:ext>
              </a:extLst>
            </p:cNvPr>
            <p:cNvCxnSpPr/>
            <p:nvPr/>
          </p:nvCxnSpPr>
          <p:spPr>
            <a:xfrm>
              <a:off x="4778449" y="3718972"/>
              <a:ext cx="439528" cy="662469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F06028B-DBD4-43D7-8AA3-7B6AFA5DE371}"/>
                </a:ext>
              </a:extLst>
            </p:cNvPr>
            <p:cNvCxnSpPr/>
            <p:nvPr/>
          </p:nvCxnSpPr>
          <p:spPr>
            <a:xfrm>
              <a:off x="5217977" y="4360958"/>
              <a:ext cx="2124478" cy="7044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98ADDC9-32F0-492F-97D4-D727A3A8F750}"/>
                </a:ext>
              </a:extLst>
            </p:cNvPr>
            <p:cNvSpPr>
              <a:spLocks/>
            </p:cNvSpPr>
            <p:nvPr/>
          </p:nvSpPr>
          <p:spPr>
            <a:xfrm>
              <a:off x="4264172" y="3318511"/>
              <a:ext cx="864000" cy="468000"/>
            </a:xfrm>
            <a:prstGeom prst="ellips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2022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FDFC04F-8647-45F5-9F96-9D058AD8472C}"/>
              </a:ext>
            </a:extLst>
          </p:cNvPr>
          <p:cNvGrpSpPr/>
          <p:nvPr/>
        </p:nvGrpSpPr>
        <p:grpSpPr>
          <a:xfrm>
            <a:off x="7225894" y="2903807"/>
            <a:ext cx="3023113" cy="912888"/>
            <a:chOff x="5547831" y="1796880"/>
            <a:chExt cx="3023113" cy="912888"/>
          </a:xfrm>
          <a:solidFill>
            <a:schemeClr val="accent1"/>
          </a:solidFill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0D62419-9141-4740-B944-ACFEBB9653DD}"/>
                </a:ext>
              </a:extLst>
            </p:cNvPr>
            <p:cNvCxnSpPr/>
            <p:nvPr/>
          </p:nvCxnSpPr>
          <p:spPr>
            <a:xfrm>
              <a:off x="6137623" y="2184125"/>
              <a:ext cx="290332" cy="525643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7D34A0C-717E-4F62-9BB9-5E5E87AB17B9}"/>
                </a:ext>
              </a:extLst>
            </p:cNvPr>
            <p:cNvCxnSpPr/>
            <p:nvPr/>
          </p:nvCxnSpPr>
          <p:spPr>
            <a:xfrm>
              <a:off x="6422153" y="2697939"/>
              <a:ext cx="2148791" cy="0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561EB28-5C94-4CF4-8899-AD1B293FB62F}"/>
                </a:ext>
              </a:extLst>
            </p:cNvPr>
            <p:cNvSpPr>
              <a:spLocks/>
            </p:cNvSpPr>
            <p:nvPr/>
          </p:nvSpPr>
          <p:spPr>
            <a:xfrm>
              <a:off x="5547831" y="1796880"/>
              <a:ext cx="864000" cy="468000"/>
            </a:xfrm>
            <a:prstGeom prst="ellips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2024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E34F1DB-C2F4-4B3E-A5B7-59D4377F51FE}"/>
              </a:ext>
            </a:extLst>
          </p:cNvPr>
          <p:cNvGrpSpPr/>
          <p:nvPr/>
        </p:nvGrpSpPr>
        <p:grpSpPr>
          <a:xfrm>
            <a:off x="8565498" y="2012730"/>
            <a:ext cx="3023113" cy="912888"/>
            <a:chOff x="5547831" y="1796880"/>
            <a:chExt cx="3023113" cy="912888"/>
          </a:xfrm>
          <a:solidFill>
            <a:schemeClr val="accent1"/>
          </a:solidFill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6F79B9C0-951A-4730-934A-8DA7130B7DFB}"/>
                </a:ext>
              </a:extLst>
            </p:cNvPr>
            <p:cNvCxnSpPr/>
            <p:nvPr/>
          </p:nvCxnSpPr>
          <p:spPr>
            <a:xfrm>
              <a:off x="6137623" y="2184125"/>
              <a:ext cx="290332" cy="525643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99BEF75F-282C-45D1-887A-7CA7CF2CCD44}"/>
                </a:ext>
              </a:extLst>
            </p:cNvPr>
            <p:cNvCxnSpPr/>
            <p:nvPr/>
          </p:nvCxnSpPr>
          <p:spPr>
            <a:xfrm>
              <a:off x="6422153" y="2697939"/>
              <a:ext cx="2148791" cy="0"/>
            </a:xfrm>
            <a:prstGeom prst="line">
              <a:avLst/>
            </a:prstGeom>
            <a:grp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0718515-FC5B-4C06-93C4-0BFFBBF25360}"/>
                </a:ext>
              </a:extLst>
            </p:cNvPr>
            <p:cNvSpPr>
              <a:spLocks/>
            </p:cNvSpPr>
            <p:nvPr/>
          </p:nvSpPr>
          <p:spPr>
            <a:xfrm>
              <a:off x="5547831" y="1796880"/>
              <a:ext cx="864000" cy="468000"/>
            </a:xfrm>
            <a:prstGeom prst="ellipse">
              <a:avLst/>
            </a:prstGeom>
            <a:grpFill/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2025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30E946E-A7BC-4358-B1D9-62D51BDCC7D9}"/>
              </a:ext>
            </a:extLst>
          </p:cNvPr>
          <p:cNvGrpSpPr/>
          <p:nvPr/>
        </p:nvGrpSpPr>
        <p:grpSpPr>
          <a:xfrm>
            <a:off x="9606883" y="943341"/>
            <a:ext cx="2217180" cy="912888"/>
            <a:chOff x="9561163" y="1004301"/>
            <a:chExt cx="2217180" cy="912888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692AE84-F9F5-4BFE-85F7-8BECD1304281}"/>
                </a:ext>
              </a:extLst>
            </p:cNvPr>
            <p:cNvCxnSpPr/>
            <p:nvPr/>
          </p:nvCxnSpPr>
          <p:spPr>
            <a:xfrm>
              <a:off x="10150955" y="1391546"/>
              <a:ext cx="290332" cy="525643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17C614BA-8596-4BCA-9F57-2BDFD2B4D93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5485" y="1905360"/>
              <a:ext cx="1342858" cy="0"/>
            </a:xfrm>
            <a:prstGeom prst="line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3EC8770-C558-4770-B651-973F48CF795A}"/>
                </a:ext>
              </a:extLst>
            </p:cNvPr>
            <p:cNvSpPr>
              <a:spLocks/>
            </p:cNvSpPr>
            <p:nvPr/>
          </p:nvSpPr>
          <p:spPr>
            <a:xfrm>
              <a:off x="9561163" y="1004301"/>
              <a:ext cx="864000" cy="468000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2026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600C1E40-F171-4E25-914B-5388ECA4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75" y="4130306"/>
            <a:ext cx="2042615" cy="2148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本框 20">
            <a:extLst>
              <a:ext uri="{FF2B5EF4-FFF2-40B4-BE49-F238E27FC236}">
                <a16:creationId xmlns:a16="http://schemas.microsoft.com/office/drawing/2014/main" id="{53302F9F-489F-4F13-9C45-EFE85A736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184" y="1906748"/>
            <a:ext cx="2511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芯片工程批备片流片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前端模块量产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束流实验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22">
            <a:extLst>
              <a:ext uri="{FF2B5EF4-FFF2-40B4-BE49-F238E27FC236}">
                <a16:creationId xmlns:a16="http://schemas.microsoft.com/office/drawing/2014/main" id="{45FC2970-9926-4A43-AB79-1D332B26F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173" y="793525"/>
            <a:ext cx="1487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样机组装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整机实验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评审验收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20">
            <a:extLst>
              <a:ext uri="{FF2B5EF4-FFF2-40B4-BE49-F238E27FC236}">
                <a16:creationId xmlns:a16="http://schemas.microsoft.com/office/drawing/2014/main" id="{70D84915-0307-4835-BE78-6FEA6E4C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303" y="2900094"/>
            <a:ext cx="25466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全尺寸芯片流片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全尺寸倒装焊调试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刻度算法调试</a:t>
            </a:r>
          </a:p>
        </p:txBody>
      </p:sp>
      <p:sp>
        <p:nvSpPr>
          <p:cNvPr id="43" name="文本框 20">
            <a:extLst>
              <a:ext uri="{FF2B5EF4-FFF2-40B4-BE49-F238E27FC236}">
                <a16:creationId xmlns:a16="http://schemas.microsoft.com/office/drawing/2014/main" id="{0D6B57E0-D890-4701-8B58-69BFC761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175" y="3932968"/>
            <a:ext cx="3088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100μm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全尺寸芯片设计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后端电子学联调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20">
            <a:extLst>
              <a:ext uri="{FF2B5EF4-FFF2-40B4-BE49-F238E27FC236}">
                <a16:creationId xmlns:a16="http://schemas.microsoft.com/office/drawing/2014/main" id="{9E0DB8B1-CB9F-4F50-A35E-48BC69D39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774" y="6182256"/>
            <a:ext cx="2682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200μm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小尺寸芯片流片</a:t>
            </a:r>
          </a:p>
        </p:txBody>
      </p:sp>
      <p:sp>
        <p:nvSpPr>
          <p:cNvPr id="45" name="文本框 20">
            <a:extLst>
              <a:ext uri="{FF2B5EF4-FFF2-40B4-BE49-F238E27FC236}">
                <a16:creationId xmlns:a16="http://schemas.microsoft.com/office/drawing/2014/main" id="{BC58AFD5-414A-44F7-ACC8-E2303C58B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111" y="5694182"/>
            <a:ext cx="2859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100μm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小尺寸芯片流片</a:t>
            </a:r>
          </a:p>
        </p:txBody>
      </p:sp>
      <p:sp>
        <p:nvSpPr>
          <p:cNvPr id="46" name="文本框 20">
            <a:extLst>
              <a:ext uri="{FF2B5EF4-FFF2-40B4-BE49-F238E27FC236}">
                <a16:creationId xmlns:a16="http://schemas.microsoft.com/office/drawing/2014/main" id="{1BB0310E-C81F-4E80-BF75-615FD39F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21" y="3161924"/>
            <a:ext cx="1714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HYLITE0.1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确定了像素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前端设计方案</a:t>
            </a:r>
          </a:p>
        </p:txBody>
      </p:sp>
      <p:sp>
        <p:nvSpPr>
          <p:cNvPr id="47" name="文本框 20">
            <a:extLst>
              <a:ext uri="{FF2B5EF4-FFF2-40B4-BE49-F238E27FC236}">
                <a16:creationId xmlns:a16="http://schemas.microsoft.com/office/drawing/2014/main" id="{57C7CF75-D05D-48EA-9FC9-892065FF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579" y="4770736"/>
            <a:ext cx="3088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200μm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全尺寸芯片流片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芯片定型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20">
            <a:extLst>
              <a:ext uri="{FF2B5EF4-FFF2-40B4-BE49-F238E27FC236}">
                <a16:creationId xmlns:a16="http://schemas.microsoft.com/office/drawing/2014/main" id="{D25FAA95-2E0B-40DB-9250-BD76A8809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71" y="2604545"/>
            <a:ext cx="1714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HYLITE0.2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小像素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电源完整性研究</a:t>
            </a:r>
          </a:p>
        </p:txBody>
      </p:sp>
      <p:sp>
        <p:nvSpPr>
          <p:cNvPr id="49" name="文本框 20">
            <a:extLst>
              <a:ext uri="{FF2B5EF4-FFF2-40B4-BE49-F238E27FC236}">
                <a16:creationId xmlns:a16="http://schemas.microsoft.com/office/drawing/2014/main" id="{0499ABF6-047F-4576-9AB8-FA4F33EA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980" y="1836859"/>
            <a:ext cx="3000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高速串行接口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芯片定版</a:t>
            </a:r>
          </a:p>
        </p:txBody>
      </p:sp>
      <p:sp>
        <p:nvSpPr>
          <p:cNvPr id="50" name="文本框 20">
            <a:extLst>
              <a:ext uri="{FF2B5EF4-FFF2-40B4-BE49-F238E27FC236}">
                <a16:creationId xmlns:a16="http://schemas.microsoft.com/office/drawing/2014/main" id="{71FC54AD-0354-45AD-934C-2BC680BD0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783" y="6047553"/>
            <a:ext cx="3837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200μm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,64*64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像素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0300DBA0-2358-4BE5-B8B0-A70997760CD5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398"/>
          <a:stretch/>
        </p:blipFill>
        <p:spPr bwMode="auto">
          <a:xfrm>
            <a:off x="715827" y="4292176"/>
            <a:ext cx="1116000" cy="11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C8754B5-1CFD-47DC-BF1C-D56E16B06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1701" b="13250"/>
          <a:stretch/>
        </p:blipFill>
        <p:spPr>
          <a:xfrm>
            <a:off x="2645415" y="3666373"/>
            <a:ext cx="1037295" cy="1236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57FA26BE-D41A-4E84-A3BE-9939B4C3D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4550" r="14167" b="2987"/>
          <a:stretch/>
        </p:blipFill>
        <p:spPr bwMode="auto">
          <a:xfrm>
            <a:off x="4380382" y="2585800"/>
            <a:ext cx="1234740" cy="1204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15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6476024-8BE2-416C-AC81-6EBF6E598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23" y="5301337"/>
            <a:ext cx="3412016" cy="913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541B7C-8EEE-4E5C-AF13-CFEFC04A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68" y="3936869"/>
            <a:ext cx="4428320" cy="838732"/>
          </a:xfrm>
          <a:prstGeom prst="rect">
            <a:avLst/>
          </a:prstGeom>
        </p:spPr>
      </p:pic>
      <p:sp>
        <p:nvSpPr>
          <p:cNvPr id="4" name="标题 4">
            <a:extLst>
              <a:ext uri="{FF2B5EF4-FFF2-40B4-BE49-F238E27FC236}">
                <a16:creationId xmlns:a16="http://schemas.microsoft.com/office/drawing/2014/main" id="{E763E7C0-3149-4B4C-9513-F0B6D3D7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34" y="296420"/>
            <a:ext cx="7493758" cy="781287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82D6BD-296D-4948-8420-E9A6B143DF80}"/>
              </a:ext>
            </a:extLst>
          </p:cNvPr>
          <p:cNvSpPr txBox="1"/>
          <p:nvPr/>
        </p:nvSpPr>
        <p:spPr>
          <a:xfrm>
            <a:off x="1246389" y="1393154"/>
            <a:ext cx="96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是面向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SHINE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的像素阵列探测器进行研发的积分型读出芯片，目前已经完成了芯片的原型验证和定型设计；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芯片兼顾了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12keV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能量下的单光子分辨和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1~10</a:t>
            </a:r>
            <a:r>
              <a:rPr lang="en-US" altLang="zh-CN" sz="2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光子的大动态范围，实现了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12kHz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的连续读出帧率；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后续将进一步优化设计，实现模块级和整机级的探测器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7F6D6D-50A4-4ECD-8194-E40A73850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896" y="3975997"/>
            <a:ext cx="4096870" cy="7470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9E5248-6FA9-494B-897D-C1929E0214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832" y="5208104"/>
            <a:ext cx="3794192" cy="1006762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C5B00F-C60C-4D65-A863-660C4CFC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A09827-C8B9-4B70-81DC-B3F2FDA0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72E9A9A-36B2-4874-A468-737CBD73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2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C5B00F-C60C-4D65-A863-660C4CFC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A09827-C8B9-4B70-81DC-B3F2FDA0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72E9A9A-36B2-4874-A468-737CBD73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5" name="标题 4">
            <a:extLst>
              <a:ext uri="{FF2B5EF4-FFF2-40B4-BE49-F238E27FC236}">
                <a16:creationId xmlns:a16="http://schemas.microsoft.com/office/drawing/2014/main" id="{03B9126E-B3C9-416D-8273-52FEA441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21" y="3038356"/>
            <a:ext cx="7493758" cy="781287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Backup Slides</a:t>
            </a:r>
            <a:endParaRPr lang="zh-CN" altLang="en-US" sz="4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42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34" y="234074"/>
            <a:ext cx="7493758" cy="781287"/>
          </a:xfrm>
        </p:spPr>
        <p:txBody>
          <a:bodyPr/>
          <a:lstStyle/>
          <a:p>
            <a:r>
              <a:rPr lang="en-US" altLang="zh-CN" dirty="0"/>
              <a:t>Calibration Block</a:t>
            </a:r>
            <a:endParaRPr lang="zh-CN" altLang="en-US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6CC7829-74DD-4A64-A6E6-7B53692D57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5288"/>
          <a:ext cx="7934325" cy="506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sio" r:id="rId4" imgW="5186532" imgH="3309970" progId="Visio.Drawing.15">
                  <p:embed/>
                </p:oleObj>
              </mc:Choice>
              <mc:Fallback>
                <p:oleObj name="Visio" r:id="rId4" imgW="5186532" imgH="3309970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D6CC7829-74DD-4A64-A6E6-7B53692D57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165288"/>
                        <a:ext cx="7934325" cy="506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01747275-2E4D-48FE-ADDF-1829B74D3076}"/>
              </a:ext>
            </a:extLst>
          </p:cNvPr>
          <p:cNvSpPr txBox="1"/>
          <p:nvPr/>
        </p:nvSpPr>
        <p:spPr>
          <a:xfrm>
            <a:off x="7550365" y="1047218"/>
            <a:ext cx="442472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Covers Full Dynamic Range of 10000 photons @12 keV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Voltage Mode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High Linearity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Small Input Range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8 mV amplitude voltage pulse -&gt; a 12 keV Photon (“equivalent photons” by calculating input charges)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Current Mode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Large Input Range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Worse Linearity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DAC Code=1, 150 ns width digital pulse -&gt; 10 12 keV Photons</a:t>
            </a:r>
          </a:p>
        </p:txBody>
      </p:sp>
      <p:sp>
        <p:nvSpPr>
          <p:cNvPr id="9" name="页脚占位符 2">
            <a:extLst>
              <a:ext uri="{FF2B5EF4-FFF2-40B4-BE49-F238E27FC236}">
                <a16:creationId xmlns:a16="http://schemas.microsoft.com/office/drawing/2014/main" id="{C55E3F57-D801-4861-8BFD-910BA5F1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10" name="灯片编号占位符 7">
            <a:extLst>
              <a:ext uri="{FF2B5EF4-FFF2-40B4-BE49-F238E27FC236}">
                <a16:creationId xmlns:a16="http://schemas.microsoft.com/office/drawing/2014/main" id="{2DC77B72-8ADA-4FB6-B914-3C40C372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1" name="日期占位符 1">
            <a:extLst>
              <a:ext uri="{FF2B5EF4-FFF2-40B4-BE49-F238E27FC236}">
                <a16:creationId xmlns:a16="http://schemas.microsoft.com/office/drawing/2014/main" id="{1C1F504F-F324-4595-992A-5A176617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12th May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061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In-pixel ADC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C7E9FE-CAD6-49E8-999E-24A6EE300F5A}"/>
              </a:ext>
            </a:extLst>
          </p:cNvPr>
          <p:cNvGrpSpPr/>
          <p:nvPr/>
        </p:nvGrpSpPr>
        <p:grpSpPr>
          <a:xfrm>
            <a:off x="723900" y="596556"/>
            <a:ext cx="10744200" cy="3546089"/>
            <a:chOff x="723900" y="1330711"/>
            <a:chExt cx="10744200" cy="3546089"/>
          </a:xfrm>
        </p:grpSpPr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6EB2ECC1-91B0-4E53-B825-7F88EF6B6EB2}"/>
                </a:ext>
              </a:extLst>
            </p:cNvPr>
            <p:cNvGrpSpPr/>
            <p:nvPr/>
          </p:nvGrpSpPr>
          <p:grpSpPr>
            <a:xfrm>
              <a:off x="723900" y="1330711"/>
              <a:ext cx="10744200" cy="3546089"/>
              <a:chOff x="1060867" y="646854"/>
              <a:chExt cx="10070266" cy="3227359"/>
            </a:xfrm>
          </p:grpSpPr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48EA8E21-AECA-4109-8B0D-3DDD469FFB20}"/>
                  </a:ext>
                </a:extLst>
              </p:cNvPr>
              <p:cNvGrpSpPr/>
              <p:nvPr/>
            </p:nvGrpSpPr>
            <p:grpSpPr>
              <a:xfrm>
                <a:off x="1060867" y="646854"/>
                <a:ext cx="10070266" cy="3227359"/>
                <a:chOff x="217671" y="743447"/>
                <a:chExt cx="10070266" cy="3227359"/>
              </a:xfrm>
            </p:grpSpPr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A0112FC6-24B6-4946-94AE-ADFE6264CA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5724333" y="814823"/>
                  <a:ext cx="236220" cy="205740"/>
                </a:xfrm>
                <a:prstGeom prst="rect">
                  <a:avLst/>
                </a:prstGeom>
              </p:spPr>
            </p:pic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2152BD6F-60E0-4059-AA00-941FD02DCE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3972" y="989718"/>
                  <a:ext cx="0" cy="22910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98D3C1A9-74F3-4B57-92E2-AD9D12F79F74}"/>
                    </a:ext>
                  </a:extLst>
                </p:cNvPr>
                <p:cNvSpPr txBox="1"/>
                <p:nvPr/>
              </p:nvSpPr>
              <p:spPr>
                <a:xfrm>
                  <a:off x="3618426" y="743447"/>
                  <a:ext cx="22952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/>
                    <a:t>Output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from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Last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Pixel</a:t>
                  </a:r>
                </a:p>
              </p:txBody>
            </p:sp>
            <p:grpSp>
              <p:nvGrpSpPr>
                <p:cNvPr id="118" name="组合 117">
                  <a:extLst>
                    <a:ext uri="{FF2B5EF4-FFF2-40B4-BE49-F238E27FC236}">
                      <a16:creationId xmlns:a16="http://schemas.microsoft.com/office/drawing/2014/main" id="{3915C40E-71A7-4948-AD3B-3056931820E0}"/>
                    </a:ext>
                  </a:extLst>
                </p:cNvPr>
                <p:cNvGrpSpPr/>
                <p:nvPr/>
              </p:nvGrpSpPr>
              <p:grpSpPr>
                <a:xfrm>
                  <a:off x="217671" y="1158328"/>
                  <a:ext cx="10070266" cy="2812478"/>
                  <a:chOff x="217671" y="1158328"/>
                  <a:chExt cx="10070266" cy="2812478"/>
                </a:xfrm>
              </p:grpSpPr>
              <p:pic>
                <p:nvPicPr>
                  <p:cNvPr id="9" name="图片 8">
                    <a:extLst>
                      <a:ext uri="{FF2B5EF4-FFF2-40B4-BE49-F238E27FC236}">
                        <a16:creationId xmlns:a16="http://schemas.microsoft.com/office/drawing/2014/main" id="{5104083E-85FB-42E0-AC5D-59D979EE08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32718" y="2240826"/>
                    <a:ext cx="236220" cy="205740"/>
                  </a:xfrm>
                  <a:prstGeom prst="rect">
                    <a:avLst/>
                  </a:prstGeom>
                </p:spPr>
              </p:pic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8AF3EC7A-2D84-4425-AE24-E3067B317953}"/>
                      </a:ext>
                    </a:extLst>
                  </p:cNvPr>
                  <p:cNvSpPr txBox="1"/>
                  <p:nvPr/>
                </p:nvSpPr>
                <p:spPr>
                  <a:xfrm>
                    <a:off x="217671" y="2158993"/>
                    <a:ext cx="153405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AOUT</a:t>
                    </a:r>
                    <a:endParaRPr lang="zh-CN" altLang="en-US" sz="1600" dirty="0"/>
                  </a:p>
                </p:txBody>
              </p:sp>
              <p:sp>
                <p:nvSpPr>
                  <p:cNvPr id="5" name="矩形 4">
                    <a:extLst>
                      <a:ext uri="{FF2B5EF4-FFF2-40B4-BE49-F238E27FC236}">
                        <a16:creationId xmlns:a16="http://schemas.microsoft.com/office/drawing/2014/main" id="{A28A8D78-5FCF-4E60-8D91-9000FD5FAF08}"/>
                      </a:ext>
                    </a:extLst>
                  </p:cNvPr>
                  <p:cNvSpPr/>
                  <p:nvPr/>
                </p:nvSpPr>
                <p:spPr>
                  <a:xfrm>
                    <a:off x="1877542" y="2108481"/>
                    <a:ext cx="1084668" cy="47043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000" dirty="0">
                        <a:solidFill>
                          <a:schemeClr val="tx1"/>
                        </a:solidFill>
                      </a:rPr>
                      <a:t>S/H</a:t>
                    </a:r>
                    <a:endParaRPr lang="zh-CN" alt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等腰三角形 10">
                    <a:extLst>
                      <a:ext uri="{FF2B5EF4-FFF2-40B4-BE49-F238E27FC236}">
                        <a16:creationId xmlns:a16="http://schemas.microsoft.com/office/drawing/2014/main" id="{A0AD6377-FB20-4451-81B6-F85638AC17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6827" y="2035043"/>
                    <a:ext cx="1332265" cy="1383706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BCB17EDA-6C0F-43A2-9AD6-3DA03E2B3F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3543537" y="3729439"/>
                    <a:ext cx="236220" cy="205740"/>
                  </a:xfrm>
                  <a:prstGeom prst="rect">
                    <a:avLst/>
                  </a:prstGeom>
                </p:spPr>
              </p:pic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BE17CF61-408C-4FF7-BD52-71095E5E52B4}"/>
                      </a:ext>
                    </a:extLst>
                  </p:cNvPr>
                  <p:cNvSpPr/>
                  <p:nvPr/>
                </p:nvSpPr>
                <p:spPr>
                  <a:xfrm>
                    <a:off x="561123" y="1158328"/>
                    <a:ext cx="9713177" cy="239497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5" name="梯形 14">
                    <a:extLst>
                      <a:ext uri="{FF2B5EF4-FFF2-40B4-BE49-F238E27FC236}">
                        <a16:creationId xmlns:a16="http://schemas.microsoft.com/office/drawing/2014/main" id="{4451AF0D-E529-4A18-AEE6-AEAB8A794D7D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622027" y="1639880"/>
                    <a:ext cx="845031" cy="415881"/>
                  </a:xfrm>
                  <a:prstGeom prst="trapezoid">
                    <a:avLst>
                      <a:gd name="adj" fmla="val 41787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704D72DF-6A40-44D4-90D3-70CF062AD543}"/>
                      </a:ext>
                    </a:extLst>
                  </p:cNvPr>
                  <p:cNvSpPr txBox="1"/>
                  <p:nvPr/>
                </p:nvSpPr>
                <p:spPr>
                  <a:xfrm>
                    <a:off x="3791026" y="2510700"/>
                    <a:ext cx="153405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2000" dirty="0"/>
                      <a:t>Comparator</a:t>
                    </a:r>
                    <a:endParaRPr lang="zh-CN" altLang="en-US" sz="2000" dirty="0"/>
                  </a:p>
                </p:txBody>
              </p:sp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D906E445-DB81-4DCF-A9A4-D5D502E3221F}"/>
                      </a:ext>
                    </a:extLst>
                  </p:cNvPr>
                  <p:cNvSpPr txBox="1"/>
                  <p:nvPr/>
                </p:nvSpPr>
                <p:spPr>
                  <a:xfrm>
                    <a:off x="6651910" y="1672881"/>
                    <a:ext cx="7852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MUX</a:t>
                    </a:r>
                    <a:endParaRPr lang="zh-CN" altLang="en-US" dirty="0"/>
                  </a:p>
                </p:txBody>
              </p: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343B27A6-4EFE-42E3-81B5-BE86D5C3D6E5}"/>
                      </a:ext>
                    </a:extLst>
                  </p:cNvPr>
                  <p:cNvCxnSpPr>
                    <a:cxnSpLocks/>
                    <a:endCxn id="5" idx="1"/>
                  </p:cNvCxnSpPr>
                  <p:nvPr/>
                </p:nvCxnSpPr>
                <p:spPr>
                  <a:xfrm>
                    <a:off x="1534244" y="2343696"/>
                    <a:ext cx="34329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>
                    <a:extLst>
                      <a:ext uri="{FF2B5EF4-FFF2-40B4-BE49-F238E27FC236}">
                        <a16:creationId xmlns:a16="http://schemas.microsoft.com/office/drawing/2014/main" id="{C6ABE8EC-799F-4AF4-A6B6-815B7350DAD0}"/>
                      </a:ext>
                    </a:extLst>
                  </p:cNvPr>
                  <p:cNvCxnSpPr>
                    <a:cxnSpLocks/>
                    <a:stCxn id="5" idx="3"/>
                  </p:cNvCxnSpPr>
                  <p:nvPr/>
                </p:nvCxnSpPr>
                <p:spPr>
                  <a:xfrm flipV="1">
                    <a:off x="2962210" y="2340978"/>
                    <a:ext cx="978896" cy="2718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>
                    <a:extLst>
                      <a:ext uri="{FF2B5EF4-FFF2-40B4-BE49-F238E27FC236}">
                        <a16:creationId xmlns:a16="http://schemas.microsoft.com/office/drawing/2014/main" id="{02D526BC-782C-4EF7-8C89-F23B9A2B59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53790" y="3099168"/>
                    <a:ext cx="28731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>
                    <a:extLst>
                      <a:ext uri="{FF2B5EF4-FFF2-40B4-BE49-F238E27FC236}">
                        <a16:creationId xmlns:a16="http://schemas.microsoft.com/office/drawing/2014/main" id="{E397D495-DA59-4306-B388-D47E48A9E7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62363" y="3092021"/>
                    <a:ext cx="0" cy="6480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D5F418EB-EFB4-4BBF-96C6-415DCEF1534F}"/>
                      </a:ext>
                    </a:extLst>
                  </p:cNvPr>
                  <p:cNvSpPr txBox="1"/>
                  <p:nvPr/>
                </p:nvSpPr>
                <p:spPr>
                  <a:xfrm>
                    <a:off x="2715256" y="3615126"/>
                    <a:ext cx="98424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RAMP</a:t>
                    </a:r>
                    <a:endParaRPr lang="zh-CN" altLang="en-US" sz="1600" dirty="0"/>
                  </a:p>
                </p:txBody>
              </p:sp>
              <p:cxnSp>
                <p:nvCxnSpPr>
                  <p:cNvPr id="33" name="直接连接符 32">
                    <a:extLst>
                      <a:ext uri="{FF2B5EF4-FFF2-40B4-BE49-F238E27FC236}">
                        <a16:creationId xmlns:a16="http://schemas.microsoft.com/office/drawing/2014/main" id="{E494608B-3BE7-4CEA-9378-9DBBD1119A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24813" y="2726896"/>
                    <a:ext cx="1031844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A7EE54DC-970D-479C-89B8-FD113DC57771}"/>
                      </a:ext>
                    </a:extLst>
                  </p:cNvPr>
                  <p:cNvSpPr/>
                  <p:nvPr/>
                </p:nvSpPr>
                <p:spPr>
                  <a:xfrm>
                    <a:off x="6356657" y="2286183"/>
                    <a:ext cx="1463040" cy="872491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000" dirty="0">
                        <a:solidFill>
                          <a:schemeClr val="tx1"/>
                        </a:solidFill>
                      </a:rPr>
                      <a:t>Counter/</a:t>
                    </a:r>
                  </a:p>
                  <a:p>
                    <a:pPr algn="ctr"/>
                    <a:r>
                      <a:rPr lang="en-US" altLang="zh-CN" sz="2000" dirty="0">
                        <a:solidFill>
                          <a:schemeClr val="tx1"/>
                        </a:solidFill>
                      </a:rPr>
                      <a:t>Shifter</a:t>
                    </a:r>
                    <a:endParaRPr lang="zh-CN" alt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7" name="直接连接符 36">
                    <a:extLst>
                      <a:ext uri="{FF2B5EF4-FFF2-40B4-BE49-F238E27FC236}">
                        <a16:creationId xmlns:a16="http://schemas.microsoft.com/office/drawing/2014/main" id="{E35C4B33-0530-4043-8094-856A8C5BC3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94807" y="3158674"/>
                    <a:ext cx="0" cy="58134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3825ACDD-F969-4F93-8625-8042EDF10C06}"/>
                      </a:ext>
                    </a:extLst>
                  </p:cNvPr>
                  <p:cNvSpPr txBox="1"/>
                  <p:nvPr/>
                </p:nvSpPr>
                <p:spPr>
                  <a:xfrm>
                    <a:off x="5419871" y="3625070"/>
                    <a:ext cx="137603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READ_EN</a:t>
                    </a:r>
                    <a:endParaRPr lang="zh-CN" altLang="en-US" sz="1600" dirty="0"/>
                  </a:p>
                </p:txBody>
              </p:sp>
              <p:pic>
                <p:nvPicPr>
                  <p:cNvPr id="39" name="图片 38">
                    <a:extLst>
                      <a:ext uri="{FF2B5EF4-FFF2-40B4-BE49-F238E27FC236}">
                        <a16:creationId xmlns:a16="http://schemas.microsoft.com/office/drawing/2014/main" id="{8C012130-244B-4071-84DD-BD754F956E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6676697" y="3729439"/>
                    <a:ext cx="236220" cy="205740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40">
                    <a:extLst>
                      <a:ext uri="{FF2B5EF4-FFF2-40B4-BE49-F238E27FC236}">
                        <a16:creationId xmlns:a16="http://schemas.microsoft.com/office/drawing/2014/main" id="{AF90734D-3D5A-4F6F-B106-E3E3A5884C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7205580" y="3729438"/>
                    <a:ext cx="236220" cy="205740"/>
                  </a:xfrm>
                  <a:prstGeom prst="rect">
                    <a:avLst/>
                  </a:prstGeom>
                </p:spPr>
              </p:pic>
              <p:cxnSp>
                <p:nvCxnSpPr>
                  <p:cNvPr id="45" name="直接连接符 44">
                    <a:extLst>
                      <a:ext uri="{FF2B5EF4-FFF2-40B4-BE49-F238E27FC236}">
                        <a16:creationId xmlns:a16="http://schemas.microsoft.com/office/drawing/2014/main" id="{34A0ED36-D019-4667-8FA3-04DF62681A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23690" y="3158674"/>
                    <a:ext cx="0" cy="58134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8AC3B144-CCF2-414F-BE39-68AF5550FBD6}"/>
                      </a:ext>
                    </a:extLst>
                  </p:cNvPr>
                  <p:cNvSpPr txBox="1"/>
                  <p:nvPr/>
                </p:nvSpPr>
                <p:spPr>
                  <a:xfrm>
                    <a:off x="7414461" y="3632252"/>
                    <a:ext cx="137603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RAMP_EN</a:t>
                    </a:r>
                    <a:endParaRPr lang="zh-CN" altLang="en-US" sz="1600" dirty="0"/>
                  </a:p>
                </p:txBody>
              </p:sp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1CAA6EDF-C5DE-4538-9022-C961D578887A}"/>
                      </a:ext>
                    </a:extLst>
                  </p:cNvPr>
                  <p:cNvSpPr/>
                  <p:nvPr/>
                </p:nvSpPr>
                <p:spPr>
                  <a:xfrm>
                    <a:off x="5397308" y="1218033"/>
                    <a:ext cx="886854" cy="509441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Gain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Latches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C6B7A50F-F810-4D69-B6CE-3999CB252134}"/>
                      </a:ext>
                    </a:extLst>
                  </p:cNvPr>
                  <p:cNvSpPr/>
                  <p:nvPr/>
                </p:nvSpPr>
                <p:spPr>
                  <a:xfrm flipH="1">
                    <a:off x="6014831" y="2634006"/>
                    <a:ext cx="180776" cy="176844"/>
                  </a:xfrm>
                  <a:prstGeom prst="arc">
                    <a:avLst>
                      <a:gd name="adj1" fmla="val 16200000"/>
                      <a:gd name="adj2" fmla="val 5467503"/>
                    </a:avLst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0" name="椭圆 49">
                    <a:extLst>
                      <a:ext uri="{FF2B5EF4-FFF2-40B4-BE49-F238E27FC236}">
                        <a16:creationId xmlns:a16="http://schemas.microsoft.com/office/drawing/2014/main" id="{02FDFDA8-AC5B-4806-9618-3CD6F822274B}"/>
                      </a:ext>
                    </a:extLst>
                  </p:cNvPr>
                  <p:cNvSpPr/>
                  <p:nvPr/>
                </p:nvSpPr>
                <p:spPr>
                  <a:xfrm>
                    <a:off x="6760395" y="3353096"/>
                    <a:ext cx="72000" cy="72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1" name="直接连接符 50">
                    <a:extLst>
                      <a:ext uri="{FF2B5EF4-FFF2-40B4-BE49-F238E27FC236}">
                        <a16:creationId xmlns:a16="http://schemas.microsoft.com/office/drawing/2014/main" id="{6E4BB15A-C2CF-43F2-ACE6-FBA30BD62F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561" y="2801347"/>
                    <a:ext cx="0" cy="58134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>
                    <a:extLst>
                      <a:ext uri="{FF2B5EF4-FFF2-40B4-BE49-F238E27FC236}">
                        <a16:creationId xmlns:a16="http://schemas.microsoft.com/office/drawing/2014/main" id="{50C6C032-A914-491D-B258-652D34A38D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3211" y="3382694"/>
                    <a:ext cx="73270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>
                    <a:extLst>
                      <a:ext uri="{FF2B5EF4-FFF2-40B4-BE49-F238E27FC236}">
                        <a16:creationId xmlns:a16="http://schemas.microsoft.com/office/drawing/2014/main" id="{B48914B6-B7DB-4314-A9B7-DB45D19030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561" y="1862532"/>
                    <a:ext cx="0" cy="77799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椭圆 55">
                    <a:extLst>
                      <a:ext uri="{FF2B5EF4-FFF2-40B4-BE49-F238E27FC236}">
                        <a16:creationId xmlns:a16="http://schemas.microsoft.com/office/drawing/2014/main" id="{B21FB753-A670-4720-98C9-64F88588686B}"/>
                      </a:ext>
                    </a:extLst>
                  </p:cNvPr>
                  <p:cNvSpPr/>
                  <p:nvPr/>
                </p:nvSpPr>
                <p:spPr>
                  <a:xfrm>
                    <a:off x="8299018" y="2690236"/>
                    <a:ext cx="72000" cy="72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7" name="直接连接符 56">
                    <a:extLst>
                      <a:ext uri="{FF2B5EF4-FFF2-40B4-BE49-F238E27FC236}">
                        <a16:creationId xmlns:a16="http://schemas.microsoft.com/office/drawing/2014/main" id="{829A40C1-4928-4E53-A98C-82FD09226C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3211" y="1862532"/>
                    <a:ext cx="614452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连接符 60">
                    <a:extLst>
                      <a:ext uri="{FF2B5EF4-FFF2-40B4-BE49-F238E27FC236}">
                        <a16:creationId xmlns:a16="http://schemas.microsoft.com/office/drawing/2014/main" id="{7A2629E8-4339-4AFE-9679-035D4BBA4A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2523" y="2055761"/>
                    <a:ext cx="0" cy="22910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>
                    <a:extLst>
                      <a:ext uri="{FF2B5EF4-FFF2-40B4-BE49-F238E27FC236}">
                        <a16:creationId xmlns:a16="http://schemas.microsoft.com/office/drawing/2014/main" id="{8A8745E1-E7D6-46A2-B475-EBAAF1EBEE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84162" y="1424382"/>
                    <a:ext cx="58526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>
                    <a:extLst>
                      <a:ext uri="{FF2B5EF4-FFF2-40B4-BE49-F238E27FC236}">
                        <a16:creationId xmlns:a16="http://schemas.microsoft.com/office/drawing/2014/main" id="{128BF823-93A9-46F3-9B0F-DCD482B30C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69643" y="1414463"/>
                    <a:ext cx="0" cy="21981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>
                    <a:extLst>
                      <a:ext uri="{FF2B5EF4-FFF2-40B4-BE49-F238E27FC236}">
                        <a16:creationId xmlns:a16="http://schemas.microsoft.com/office/drawing/2014/main" id="{A9CC20F4-4AA4-4B8D-852D-4605EE6E7B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28418" y="1424382"/>
                    <a:ext cx="0" cy="21981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>
                    <a:extLst>
                      <a:ext uri="{FF2B5EF4-FFF2-40B4-BE49-F238E27FC236}">
                        <a16:creationId xmlns:a16="http://schemas.microsoft.com/office/drawing/2014/main" id="{59A65878-CD8C-4486-B8DC-10C59ED098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8893" y="1424382"/>
                    <a:ext cx="111672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>
                    <a:extLst>
                      <a:ext uri="{FF2B5EF4-FFF2-40B4-BE49-F238E27FC236}">
                        <a16:creationId xmlns:a16="http://schemas.microsoft.com/office/drawing/2014/main" id="{BCAFED00-2DE4-4A83-A4D4-7B99B99A23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19697" y="2726896"/>
                    <a:ext cx="1031844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4" name="图片 73">
                    <a:extLst>
                      <a:ext uri="{FF2B5EF4-FFF2-40B4-BE49-F238E27FC236}">
                        <a16:creationId xmlns:a16="http://schemas.microsoft.com/office/drawing/2014/main" id="{FA3E92E1-F04E-43FC-8D9C-6D1D51E018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830378" y="2629109"/>
                    <a:ext cx="236220" cy="205740"/>
                  </a:xfrm>
                  <a:prstGeom prst="rect">
                    <a:avLst/>
                  </a:prstGeom>
                </p:spPr>
              </p:pic>
              <p:sp>
                <p:nvSpPr>
                  <p:cNvPr id="75" name="文本框 74">
                    <a:extLst>
                      <a:ext uri="{FF2B5EF4-FFF2-40B4-BE49-F238E27FC236}">
                        <a16:creationId xmlns:a16="http://schemas.microsoft.com/office/drawing/2014/main" id="{C35D95BE-935F-45AB-BE92-014F9C8CF3D5}"/>
                      </a:ext>
                    </a:extLst>
                  </p:cNvPr>
                  <p:cNvSpPr txBox="1"/>
                  <p:nvPr/>
                </p:nvSpPr>
                <p:spPr>
                  <a:xfrm>
                    <a:off x="8911898" y="2391282"/>
                    <a:ext cx="1376039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Output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to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Next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Pixel</a:t>
                    </a:r>
                  </a:p>
                </p:txBody>
              </p:sp>
              <p:cxnSp>
                <p:nvCxnSpPr>
                  <p:cNvPr id="77" name="直接连接符 76">
                    <a:extLst>
                      <a:ext uri="{FF2B5EF4-FFF2-40B4-BE49-F238E27FC236}">
                        <a16:creationId xmlns:a16="http://schemas.microsoft.com/office/drawing/2014/main" id="{10857AEE-4E7C-4AD5-A76E-9871BBCCE6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35619" y="1414463"/>
                    <a:ext cx="0" cy="131551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E6D9A0A-3006-43BF-8E71-57DFEA0F916F}"/>
                  </a:ext>
                </a:extLst>
              </p:cNvPr>
              <p:cNvSpPr txBox="1"/>
              <p:nvPr/>
            </p:nvSpPr>
            <p:spPr>
              <a:xfrm>
                <a:off x="3501207" y="1832217"/>
                <a:ext cx="15340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V</a:t>
                </a:r>
                <a:r>
                  <a:rPr lang="en-US" altLang="zh-CN" sz="2000" baseline="-25000" dirty="0"/>
                  <a:t>sample</a:t>
                </a:r>
                <a:endParaRPr lang="zh-CN" altLang="en-US" sz="2000" baseline="-25000" dirty="0"/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3A6560EE-F492-49EB-8580-9A66647DB386}"/>
                  </a:ext>
                </a:extLst>
              </p:cNvPr>
              <p:cNvSpPr txBox="1"/>
              <p:nvPr/>
            </p:nvSpPr>
            <p:spPr>
              <a:xfrm>
                <a:off x="5564757" y="2269292"/>
                <a:ext cx="17018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/>
                  <a:t>COUNT_STOP</a:t>
                </a:r>
                <a:endParaRPr lang="zh-CN" altLang="en-US" sz="1400" dirty="0"/>
              </a:p>
            </p:txBody>
          </p:sp>
        </p:grpSp>
        <p:sp>
          <p:nvSpPr>
            <p:cNvPr id="485" name="文本框 484">
              <a:extLst>
                <a:ext uri="{FF2B5EF4-FFF2-40B4-BE49-F238E27FC236}">
                  <a16:creationId xmlns:a16="http://schemas.microsoft.com/office/drawing/2014/main" id="{696A53B2-B7D0-4904-8A56-76A809D2869A}"/>
                </a:ext>
              </a:extLst>
            </p:cNvPr>
            <p:cNvSpPr txBox="1"/>
            <p:nvPr/>
          </p:nvSpPr>
          <p:spPr>
            <a:xfrm>
              <a:off x="1065135" y="4031207"/>
              <a:ext cx="25909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solidFill>
                    <a:schemeClr val="accent1"/>
                  </a:solidFill>
                </a:rPr>
                <a:t>Wilkinson ADC (WADC)</a:t>
              </a:r>
              <a:endParaRPr lang="zh-CN" altLang="en-US" sz="2000" i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57" name="文本框 356">
            <a:extLst>
              <a:ext uri="{FF2B5EF4-FFF2-40B4-BE49-F238E27FC236}">
                <a16:creationId xmlns:a16="http://schemas.microsoft.com/office/drawing/2014/main" id="{24D9C35B-C5BD-476E-AAE0-13A53F0D5C64}"/>
              </a:ext>
            </a:extLst>
          </p:cNvPr>
          <p:cNvSpPr txBox="1"/>
          <p:nvPr/>
        </p:nvSpPr>
        <p:spPr>
          <a:xfrm>
            <a:off x="939567" y="4181217"/>
            <a:ext cx="109949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S/H</a:t>
            </a:r>
            <a:r>
              <a:rPr lang="en-US" altLang="zh-CN" sz="2000" dirty="0"/>
              <a:t>: Sample and Hold Circuit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Comparator</a:t>
            </a:r>
            <a:r>
              <a:rPr lang="en-US" altLang="zh-CN" sz="2000" dirty="0"/>
              <a:t>: Generates the stop signal of counting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Counter/Shifter</a:t>
            </a:r>
            <a:r>
              <a:rPr lang="en-US" altLang="zh-CN" sz="2000" dirty="0"/>
              <a:t>: Based on a 10-bit Linear Feedback Shift Register (LFSR), working frequency: 50 MHz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MUX</a:t>
            </a:r>
            <a:r>
              <a:rPr lang="en-US" altLang="zh-CN" sz="2000" dirty="0"/>
              <a:t>: Switches modes between counting and shifting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Gain Latches</a:t>
            </a:r>
            <a:r>
              <a:rPr lang="en-US" altLang="zh-CN" sz="2000" dirty="0"/>
              <a:t>: 2-bits registers latches gain, located in gain-switching circuits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Power Consumption</a:t>
            </a:r>
            <a:r>
              <a:rPr lang="en-US" altLang="zh-CN" sz="2000" dirty="0"/>
              <a:t>: 7.5 </a:t>
            </a:r>
            <a:r>
              <a:rPr lang="en-US" altLang="zh-CN" sz="2000" dirty="0" err="1"/>
              <a:t>μW</a:t>
            </a:r>
            <a:endParaRPr lang="en-US" altLang="zh-CN" sz="2000" dirty="0"/>
          </a:p>
        </p:txBody>
      </p:sp>
      <p:sp>
        <p:nvSpPr>
          <p:cNvPr id="58" name="页脚占位符 2">
            <a:extLst>
              <a:ext uri="{FF2B5EF4-FFF2-40B4-BE49-F238E27FC236}">
                <a16:creationId xmlns:a16="http://schemas.microsoft.com/office/drawing/2014/main" id="{F98D6FA9-2B44-42FC-ADBE-EE6E146F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60" name="灯片编号占位符 7">
            <a:extLst>
              <a:ext uri="{FF2B5EF4-FFF2-40B4-BE49-F238E27FC236}">
                <a16:creationId xmlns:a16="http://schemas.microsoft.com/office/drawing/2014/main" id="{A10182B0-7B2A-4F73-8AA9-F99D69A6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2" name="日期占位符 1">
            <a:extLst>
              <a:ext uri="{FF2B5EF4-FFF2-40B4-BE49-F238E27FC236}">
                <a16:creationId xmlns:a16="http://schemas.microsoft.com/office/drawing/2014/main" id="{1BCB6D11-DF51-4D5B-9221-D65D8EBB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12th May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2042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34" y="296420"/>
            <a:ext cx="7493758" cy="781287"/>
          </a:xfrm>
        </p:spPr>
        <p:txBody>
          <a:bodyPr>
            <a:normAutofit/>
          </a:bodyPr>
          <a:lstStyle/>
          <a:p>
            <a:r>
              <a:rPr lang="zh-CN" altLang="en-US" sz="3600" b="0" dirty="0"/>
              <a:t>内容提要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374645" y="1369354"/>
            <a:ext cx="944270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+mj-lt"/>
                <a:ea typeface="微软雅黑" panose="020B0503020204020204" pitchFamily="34" charset="-122"/>
              </a:rPr>
              <a:t>SHINE </a:t>
            </a:r>
            <a:r>
              <a:rPr lang="zh-CN" altLang="en-US" sz="2800" dirty="0">
                <a:latin typeface="+mj-lt"/>
                <a:ea typeface="微软雅黑" panose="020B0503020204020204" pitchFamily="34" charset="-122"/>
              </a:rPr>
              <a:t>与 </a:t>
            </a:r>
            <a:r>
              <a:rPr lang="en-US" altLang="zh-CN" sz="2800" b="1" dirty="0">
                <a:latin typeface="+mj-lt"/>
                <a:ea typeface="微软雅黑" panose="020B0503020204020204" pitchFamily="34" charset="-122"/>
              </a:rPr>
              <a:t>STARLIGHT </a:t>
            </a:r>
            <a:r>
              <a:rPr lang="zh-CN" altLang="en-US" sz="2800" dirty="0">
                <a:latin typeface="+mj-lt"/>
                <a:ea typeface="微软雅黑" panose="020B0503020204020204" pitchFamily="34" charset="-122"/>
              </a:rPr>
              <a:t>探测器</a:t>
            </a:r>
            <a:endParaRPr lang="en-US" altLang="zh-CN" sz="2800" dirty="0">
              <a:latin typeface="+mj-lt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+mj-lt"/>
                <a:ea typeface="微软雅黑" panose="020B0503020204020204" pitchFamily="34" charset="-122"/>
              </a:rPr>
              <a:t>HYLITE</a:t>
            </a:r>
            <a:r>
              <a:rPr lang="en-US" altLang="zh-CN" sz="28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+mj-lt"/>
                <a:ea typeface="微软雅黑" panose="020B0503020204020204" pitchFamily="34" charset="-122"/>
              </a:rPr>
              <a:t>芯片设计</a:t>
            </a:r>
            <a:endParaRPr lang="en-US" altLang="zh-CN" sz="2800" dirty="0">
              <a:latin typeface="+mj-lt"/>
              <a:ea typeface="微软雅黑" panose="020B0503020204020204" pitchFamily="34" charset="-122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</a:rPr>
              <a:t>像素结构与工作模式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</a:rPr>
              <a:t>外围电路设计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</a:rPr>
              <a:t>版图设计</a:t>
            </a:r>
            <a:endParaRPr lang="en-US" altLang="zh-CN" sz="2400" dirty="0">
              <a:solidFill>
                <a:prstClr val="black"/>
              </a:solidFill>
              <a:latin typeface="+mj-lt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+mj-lt"/>
                <a:ea typeface="微软雅黑" panose="020B0503020204020204" pitchFamily="34" charset="-122"/>
              </a:rPr>
              <a:t>芯片测试</a:t>
            </a:r>
            <a:endParaRPr lang="en-US" altLang="zh-CN" sz="2800" dirty="0">
              <a:latin typeface="+mj-lt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+mj-lt"/>
                <a:ea typeface="微软雅黑" panose="020B0503020204020204" pitchFamily="34" charset="-122"/>
              </a:rPr>
              <a:t>总结</a:t>
            </a:r>
            <a:endParaRPr lang="en-US" altLang="zh-CN" sz="2800" dirty="0"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37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700036-8353-4DDF-87D4-274922F4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09DE2C3-DB3E-4C0A-8BC0-9EB56F05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第三届半导体辐射探测器研讨会</a:t>
            </a:r>
            <a:r>
              <a:rPr lang="en-US" altLang="zh-CN" dirty="0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808A3C-F53E-4756-8764-F0225733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9342D29-0ACD-41C6-97C0-A7E864B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33" y="296420"/>
            <a:ext cx="7775181" cy="781287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上海硬</a:t>
            </a:r>
            <a:r>
              <a:rPr lang="en-US" altLang="zh-CN" b="1" dirty="0"/>
              <a:t>X</a:t>
            </a:r>
            <a:r>
              <a:rPr lang="zh-CN" altLang="en-US" sz="3600" dirty="0"/>
              <a:t>射线自由电子激光装置</a:t>
            </a:r>
            <a:r>
              <a:rPr lang="en-US" altLang="zh-CN" b="1" dirty="0"/>
              <a:t>SHINE </a:t>
            </a:r>
            <a:endParaRPr lang="zh-CN" altLang="en-US" dirty="0"/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62A3A663-34C7-4BBC-AF0F-C5348509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92" y="1219343"/>
            <a:ext cx="6423148" cy="2060255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113F2F38-D860-4FDB-AD37-6DAA1CFB3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8" y="1219343"/>
            <a:ext cx="4245673" cy="2105644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04715E31-1682-4771-944A-979826098B50}"/>
              </a:ext>
            </a:extLst>
          </p:cNvPr>
          <p:cNvSpPr txBox="1"/>
          <p:nvPr/>
        </p:nvSpPr>
        <p:spPr>
          <a:xfrm>
            <a:off x="6128566" y="4039352"/>
            <a:ext cx="52894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优异的光束线性能：全相干、超短脉冲超高亮度；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支持先进实验：相干衍射成像、时间泵浦探测、材料相变过程解析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对探测器系统提出了挑战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2B70976-1D35-4089-A6BD-BEF7C3080C8D}"/>
              </a:ext>
            </a:extLst>
          </p:cNvPr>
          <p:cNvSpPr txBox="1"/>
          <p:nvPr/>
        </p:nvSpPr>
        <p:spPr>
          <a:xfrm>
            <a:off x="2092619" y="3324987"/>
            <a:ext cx="1531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SHINE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航拍图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3A19E3-6D05-439F-86D7-7E9077E72B90}"/>
              </a:ext>
            </a:extLst>
          </p:cNvPr>
          <p:cNvSpPr txBox="1"/>
          <p:nvPr/>
        </p:nvSpPr>
        <p:spPr>
          <a:xfrm>
            <a:off x="6983094" y="3320387"/>
            <a:ext cx="2954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同步辐射与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XFEL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束流结构对比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CCA783B-5C29-47B8-9256-01808B98E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9" y="4013227"/>
            <a:ext cx="4798329" cy="202268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B5F0641-43F9-4A74-9A3D-E40D0FE6B886}"/>
              </a:ext>
            </a:extLst>
          </p:cNvPr>
          <p:cNvSpPr txBox="1"/>
          <p:nvPr/>
        </p:nvSpPr>
        <p:spPr>
          <a:xfrm>
            <a:off x="782590" y="5880680"/>
            <a:ext cx="55830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https://www6.slac.stanford.edu/news/2015-02-11-scientists-take-first-x-ray-portraits-living-bacteria-lcls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4F8EC4-BC2F-454B-A924-A3B3F4AC8517}"/>
              </a:ext>
            </a:extLst>
          </p:cNvPr>
          <p:cNvSpPr txBox="1"/>
          <p:nvPr/>
        </p:nvSpPr>
        <p:spPr>
          <a:xfrm>
            <a:off x="2072117" y="6048573"/>
            <a:ext cx="2338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XFEL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单脉冲活细胞成像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511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700036-8353-4DDF-87D4-274922F4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09DE2C3-DB3E-4C0A-8BC0-9EB56F05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第三届半导体辐射探测器研讨会</a:t>
            </a:r>
            <a:r>
              <a:rPr lang="en-US" altLang="zh-CN" dirty="0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808A3C-F53E-4756-8764-F0225733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9342D29-0ACD-41C6-97C0-A7E864B4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STARLIGHT</a:t>
            </a:r>
            <a:r>
              <a:rPr lang="zh-CN" altLang="en-US" sz="3600" dirty="0"/>
              <a:t>探测器与</a:t>
            </a:r>
            <a:r>
              <a:rPr lang="en-US" altLang="zh-CN" b="1" dirty="0"/>
              <a:t>HYLITE</a:t>
            </a:r>
            <a:r>
              <a:rPr lang="zh-CN" altLang="en-US" sz="3600" dirty="0"/>
              <a:t>芯片</a:t>
            </a:r>
            <a:endParaRPr lang="zh-CN" altLang="en-US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4B617150-C3C7-4A52-B270-27957DA5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74" y="1199877"/>
            <a:ext cx="5217905" cy="2124189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04715E31-1682-4771-944A-979826098B50}"/>
              </a:ext>
            </a:extLst>
          </p:cNvPr>
          <p:cNvSpPr txBox="1"/>
          <p:nvPr/>
        </p:nvSpPr>
        <p:spPr>
          <a:xfrm>
            <a:off x="1031081" y="4316173"/>
            <a:ext cx="5100638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探测能量：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5~25keV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像素尺寸：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100μm×100μm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阵列规模：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4M (128×128)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动态范围：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1~10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@12keV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，单光子分辨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帧刷新率：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12kHz@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连续模式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38B1FF6-0B2B-4F75-BE04-EA5C3762F7BA}"/>
              </a:ext>
            </a:extLst>
          </p:cNvPr>
          <p:cNvSpPr txBox="1"/>
          <p:nvPr/>
        </p:nvSpPr>
        <p:spPr>
          <a:xfrm>
            <a:off x="2433451" y="3324066"/>
            <a:ext cx="2338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STARLIGHT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探测器结构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81F4132-1431-4B1E-BB3C-6C3ED1403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797" y="1119969"/>
            <a:ext cx="4149817" cy="225398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A29A1DB-718D-4945-BE1F-1B29C692E391}"/>
              </a:ext>
            </a:extLst>
          </p:cNvPr>
          <p:cNvSpPr txBox="1"/>
          <p:nvPr/>
        </p:nvSpPr>
        <p:spPr>
          <a:xfrm>
            <a:off x="6405095" y="4321568"/>
            <a:ext cx="50252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大动态范围和单光子分辨能力的矛盾；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 kHz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高帧率连续读出的实现；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高密度像素版图设计；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大尺寸高帧频芯片的电源完整性和信号完整性问题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A9B4C4-DAF4-4675-865A-79069499E1C8}"/>
              </a:ext>
            </a:extLst>
          </p:cNvPr>
          <p:cNvSpPr txBox="1"/>
          <p:nvPr/>
        </p:nvSpPr>
        <p:spPr>
          <a:xfrm>
            <a:off x="8029534" y="3329074"/>
            <a:ext cx="2338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前端模块结构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240550-A6DF-4EA5-A7BC-395DF9DAD3B2}"/>
              </a:ext>
            </a:extLst>
          </p:cNvPr>
          <p:cNvSpPr txBox="1"/>
          <p:nvPr/>
        </p:nvSpPr>
        <p:spPr>
          <a:xfrm>
            <a:off x="1031081" y="3774777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igh d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namic range free electron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aser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maging de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ctor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B5A550-F5DE-48D6-B865-AC3274703B33}"/>
              </a:ext>
            </a:extLst>
          </p:cNvPr>
          <p:cNvSpPr/>
          <p:nvPr/>
        </p:nvSpPr>
        <p:spPr>
          <a:xfrm>
            <a:off x="10113106" y="1680308"/>
            <a:ext cx="976770" cy="437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B68C62-D4D4-4F6A-87EA-F31658F7BA74}"/>
              </a:ext>
            </a:extLst>
          </p:cNvPr>
          <p:cNvSpPr/>
          <p:nvPr/>
        </p:nvSpPr>
        <p:spPr>
          <a:xfrm>
            <a:off x="2751746" y="1680308"/>
            <a:ext cx="829654" cy="1280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4E6763E5-A930-4352-948D-653A5E26E400}"/>
              </a:ext>
            </a:extLst>
          </p:cNvPr>
          <p:cNvCxnSpPr>
            <a:cxnSpLocks/>
          </p:cNvCxnSpPr>
          <p:nvPr/>
        </p:nvCxnSpPr>
        <p:spPr>
          <a:xfrm flipV="1">
            <a:off x="3636714" y="2807528"/>
            <a:ext cx="309737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2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A8D61-E95D-48DB-96FB-A65E39737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6EA968F-1628-4FFF-B9B0-83BFE124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单光子计数型</a:t>
            </a:r>
            <a:r>
              <a:rPr lang="en-US" altLang="zh-CN" sz="3600" dirty="0"/>
              <a:t> </a:t>
            </a:r>
            <a:r>
              <a:rPr lang="en-US" altLang="zh-CN" sz="3600" b="1" dirty="0"/>
              <a:t>VS. </a:t>
            </a:r>
            <a:r>
              <a:rPr lang="zh-CN" altLang="en-US" sz="3600" dirty="0"/>
              <a:t>积分型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E65104-A4E6-4451-9AE7-FD3934C2D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71"/>
          <a:stretch/>
        </p:blipFill>
        <p:spPr>
          <a:xfrm>
            <a:off x="946204" y="1169291"/>
            <a:ext cx="5653377" cy="37654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F327DE-B39D-4A32-AE26-CC8C5232C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05"/>
          <a:stretch/>
        </p:blipFill>
        <p:spPr>
          <a:xfrm>
            <a:off x="6720151" y="1353267"/>
            <a:ext cx="5535461" cy="367711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3221C90-B586-4997-8CF6-13B0F6B02833}"/>
              </a:ext>
            </a:extLst>
          </p:cNvPr>
          <p:cNvSpPr txBox="1"/>
          <p:nvPr/>
        </p:nvSpPr>
        <p:spPr>
          <a:xfrm>
            <a:off x="1550065" y="5186680"/>
            <a:ext cx="336936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零噪声读出</a:t>
            </a:r>
            <a:r>
              <a:rPr lang="zh-CN" altLang="en-US" sz="24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无法处理光子堆积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408C69-E380-444F-AF81-D43B97E20033}"/>
              </a:ext>
            </a:extLst>
          </p:cNvPr>
          <p:cNvSpPr txBox="1"/>
          <p:nvPr/>
        </p:nvSpPr>
        <p:spPr>
          <a:xfrm>
            <a:off x="7272573" y="5186680"/>
            <a:ext cx="393876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噪声和信号一同被积分；</a:t>
            </a:r>
            <a:endParaRPr lang="en-US" altLang="zh-CN" sz="2400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24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输入动态范围大</a:t>
            </a:r>
            <a:r>
              <a:rPr lang="en-US" altLang="zh-CN" sz="2400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869243A-3BC0-4A43-B34C-AAE82E40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0694A416-EDEE-4327-A1CA-FFAD9E7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EB4AD9A-DDFB-4B05-BE02-1B04C5B41EE4}"/>
              </a:ext>
            </a:extLst>
          </p:cNvPr>
          <p:cNvSpPr txBox="1"/>
          <p:nvPr/>
        </p:nvSpPr>
        <p:spPr>
          <a:xfrm>
            <a:off x="2335977" y="4800753"/>
            <a:ext cx="1797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单光子计数型读出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0B4A35-3945-415A-A88D-1732359AB48E}"/>
              </a:ext>
            </a:extLst>
          </p:cNvPr>
          <p:cNvSpPr txBox="1"/>
          <p:nvPr/>
        </p:nvSpPr>
        <p:spPr>
          <a:xfrm>
            <a:off x="8476048" y="4800753"/>
            <a:ext cx="1531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积分型读出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975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B65D4A-A751-4C5E-AE98-B1D45762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2CFB4D-0849-48C2-8AC8-FAA9270D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05329A-4C38-4089-AD4C-D0D88CE3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634FA5C-08A2-4786-8E41-B534AEEAD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 dirty="0"/>
              <a:t>同类探测器关键指标对比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4EF7766-181A-4F0B-B74C-E9E982475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046569"/>
              </p:ext>
            </p:extLst>
          </p:nvPr>
        </p:nvGraphicFramePr>
        <p:xfrm>
          <a:off x="838288" y="1137899"/>
          <a:ext cx="10515512" cy="5021734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374174">
                  <a:extLst>
                    <a:ext uri="{9D8B030D-6E8A-4147-A177-3AD203B41FA5}">
                      <a16:colId xmlns:a16="http://schemas.microsoft.com/office/drawing/2014/main" val="175608065"/>
                    </a:ext>
                  </a:extLst>
                </a:gridCol>
                <a:gridCol w="1494845">
                  <a:extLst>
                    <a:ext uri="{9D8B030D-6E8A-4147-A177-3AD203B41FA5}">
                      <a16:colId xmlns:a16="http://schemas.microsoft.com/office/drawing/2014/main" val="2948484310"/>
                    </a:ext>
                  </a:extLst>
                </a:gridCol>
                <a:gridCol w="1486894">
                  <a:extLst>
                    <a:ext uri="{9D8B030D-6E8A-4147-A177-3AD203B41FA5}">
                      <a16:colId xmlns:a16="http://schemas.microsoft.com/office/drawing/2014/main" val="108904497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4025773577"/>
                    </a:ext>
                  </a:extLst>
                </a:gridCol>
                <a:gridCol w="1030067">
                  <a:extLst>
                    <a:ext uri="{9D8B030D-6E8A-4147-A177-3AD203B41FA5}">
                      <a16:colId xmlns:a16="http://schemas.microsoft.com/office/drawing/2014/main" val="2754564908"/>
                    </a:ext>
                  </a:extLst>
                </a:gridCol>
                <a:gridCol w="2368061">
                  <a:extLst>
                    <a:ext uri="{9D8B030D-6E8A-4147-A177-3AD203B41FA5}">
                      <a16:colId xmlns:a16="http://schemas.microsoft.com/office/drawing/2014/main" val="17578781"/>
                    </a:ext>
                  </a:extLst>
                </a:gridCol>
                <a:gridCol w="1727801">
                  <a:extLst>
                    <a:ext uri="{9D8B030D-6E8A-4147-A177-3AD203B41FA5}">
                      <a16:colId xmlns:a16="http://schemas.microsoft.com/office/drawing/2014/main" val="999819278"/>
                    </a:ext>
                  </a:extLst>
                </a:gridCol>
              </a:tblGrid>
              <a:tr h="1090510">
                <a:tc>
                  <a:txBody>
                    <a:bodyPr/>
                    <a:lstStyle/>
                    <a:p>
                      <a:pPr algn="l"/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阵列尺寸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像素尺寸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l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 × μm)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噪声</a:t>
                      </a:r>
                      <a:endParaRPr lang="en-US" altLang="zh-CN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/e-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单光子</a:t>
                      </a:r>
                      <a:endParaRPr lang="en-US" altLang="zh-CN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分辨？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动态范围</a:t>
                      </a:r>
                      <a:endParaRPr lang="en-US" altLang="zh-CN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/(Photons/pulse/pixel)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帧刷新率</a:t>
                      </a:r>
                      <a:endParaRPr lang="en-US" altLang="zh-CN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/kHz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93821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CSPAD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194×185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110×110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330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×10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8keV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0.12 (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连续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2757078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ePix100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352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384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50×50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100 @8keV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 (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连续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7091013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ePix10k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176×192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100×100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@8keV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 (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连续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27848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AGIPD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64×64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200×200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265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@12keV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4500 (</a:t>
                      </a:r>
                      <a:r>
                        <a:rPr lang="zh-CN" alt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瞬发</a:t>
                      </a:r>
                      <a:r>
                        <a:rPr lang="en-US" altLang="zh-CN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786021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LPD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32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16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500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500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1000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@12keV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4500 (</a:t>
                      </a:r>
                      <a:r>
                        <a:rPr lang="zh-CN" alt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瞬发</a:t>
                      </a:r>
                      <a:r>
                        <a:rPr lang="en-US" altLang="zh-CN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7535033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DSSC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64×64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204×236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6×10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@1keV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4500 (</a:t>
                      </a:r>
                      <a:r>
                        <a:rPr lang="zh-CN" alt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瞬发</a:t>
                      </a:r>
                      <a:r>
                        <a:rPr lang="en-US" altLang="zh-CN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0179287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Jungfrau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256×256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75×75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@12kev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2.4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连续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0511719"/>
                  </a:ext>
                </a:extLst>
              </a:tr>
              <a:tr h="49140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HYLITE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128×128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100×100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~350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@12kev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12 (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连续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508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42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242233-DCC8-4EB5-85E5-954E6BB2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60A42B-97BB-4CC2-9810-C90B0C0D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5C5A4F-008B-42EF-A0D2-316D28B2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1109B95-5ED8-4244-8D67-E96AEA70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像素结构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043ADF-C89E-4CAA-9289-23366570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161" y="1132412"/>
            <a:ext cx="8033678" cy="377005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B6B1C0-03CF-4EDF-BE54-4A1D284D4116}"/>
              </a:ext>
            </a:extLst>
          </p:cNvPr>
          <p:cNvSpPr/>
          <p:nvPr/>
        </p:nvSpPr>
        <p:spPr>
          <a:xfrm>
            <a:off x="8610600" y="1883508"/>
            <a:ext cx="1043354" cy="460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数字逻辑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9012CD-CF31-4C7F-9CDC-6120F69198D4}"/>
              </a:ext>
            </a:extLst>
          </p:cNvPr>
          <p:cNvSpPr txBox="1"/>
          <p:nvPr/>
        </p:nvSpPr>
        <p:spPr>
          <a:xfrm>
            <a:off x="1317945" y="5109615"/>
            <a:ext cx="95561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三级增益自适应，解决大动态范围和单光子分辨的矛盾；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设计，避免模拟信号传输，提高帧频。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89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4C1FB4-8A2E-4EF8-B3B1-EAEC1597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7BA76D-8E16-409B-8A4A-AC912738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第三届半导体辐射探测器研讨会</a:t>
            </a:r>
            <a:r>
              <a:rPr lang="en-US" altLang="zh-CN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D8A856-7459-4E43-98A2-C7E15EF4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A9A045-093D-4808-B976-6AB9FF4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工作时序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231110-752E-40AB-8499-CBF931BD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1" y="1026858"/>
            <a:ext cx="9264894" cy="391247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46DE0C5-9103-4909-ADD6-7288A0569F44}"/>
              </a:ext>
            </a:extLst>
          </p:cNvPr>
          <p:cNvSpPr txBox="1"/>
          <p:nvPr/>
        </p:nvSpPr>
        <p:spPr>
          <a:xfrm>
            <a:off x="1432321" y="4966631"/>
            <a:ext cx="932735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工作周期：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1μs + 16μs +66μs = 83μs-&gt;12kHz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输出数据：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11bit ADU + 2bit 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增益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13bit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单像素平均功耗：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 37μW</a:t>
            </a:r>
          </a:p>
        </p:txBody>
      </p:sp>
    </p:spTree>
    <p:extLst>
      <p:ext uri="{BB962C8B-B14F-4D97-AF65-F5344CB8AC3E}">
        <p14:creationId xmlns:p14="http://schemas.microsoft.com/office/powerpoint/2010/main" val="46829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4C1FB4-8A2E-4EF8-B3B1-EAEC1597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12th May 2023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7BA76D-8E16-409B-8A4A-AC912738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第三届半导体辐射探测器研讨会</a:t>
            </a:r>
            <a:r>
              <a:rPr lang="en-US" altLang="zh-CN" dirty="0"/>
              <a:t>- LIMJ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D8A856-7459-4E43-98A2-C7E15EF4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A9A045-093D-4808-B976-6AB9FF4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外围电路设计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0A77860-5682-4076-9870-623856EED3DC}"/>
              </a:ext>
            </a:extLst>
          </p:cNvPr>
          <p:cNvGrpSpPr/>
          <p:nvPr/>
        </p:nvGrpSpPr>
        <p:grpSpPr>
          <a:xfrm>
            <a:off x="662477" y="1273665"/>
            <a:ext cx="5793030" cy="4563212"/>
            <a:chOff x="857862" y="1297110"/>
            <a:chExt cx="5793030" cy="4563212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0CACDBD-ACC9-447F-AB45-F36230D20D44}"/>
                </a:ext>
              </a:extLst>
            </p:cNvPr>
            <p:cNvSpPr txBox="1"/>
            <p:nvPr/>
          </p:nvSpPr>
          <p:spPr>
            <a:xfrm>
              <a:off x="1961532" y="5476507"/>
              <a:ext cx="13988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SPI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8E409E1-2105-4EA3-A1E4-AF0DB09BFB03}"/>
                </a:ext>
              </a:extLst>
            </p:cNvPr>
            <p:cNvSpPr txBox="1"/>
            <p:nvPr/>
          </p:nvSpPr>
          <p:spPr>
            <a:xfrm>
              <a:off x="4174961" y="5490990"/>
              <a:ext cx="13988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CML×2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6C7FD3E8-2F79-414E-B0CA-0BC03F4B3331}"/>
                </a:ext>
              </a:extLst>
            </p:cNvPr>
            <p:cNvGrpSpPr/>
            <p:nvPr/>
          </p:nvGrpSpPr>
          <p:grpSpPr>
            <a:xfrm>
              <a:off x="857862" y="1297110"/>
              <a:ext cx="5793030" cy="4215937"/>
              <a:chOff x="857862" y="1297110"/>
              <a:chExt cx="5793030" cy="4215937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122F479-FA3A-4C42-85DE-EC53BADDA9B2}"/>
                  </a:ext>
                </a:extLst>
              </p:cNvPr>
              <p:cNvSpPr/>
              <p:nvPr/>
            </p:nvSpPr>
            <p:spPr>
              <a:xfrm>
                <a:off x="1062892" y="1297110"/>
                <a:ext cx="5505810" cy="508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像素阵列</a:t>
                </a: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5C758B8-A0CB-48DA-9565-7195BD624818}"/>
                  </a:ext>
                </a:extLst>
              </p:cNvPr>
              <p:cNvSpPr/>
              <p:nvPr/>
            </p:nvSpPr>
            <p:spPr>
              <a:xfrm>
                <a:off x="1062892" y="2099248"/>
                <a:ext cx="1188000" cy="6439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偏置电压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产生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4DFFA4A3-8D17-45AA-8F44-95BF7794F46E}"/>
                  </a:ext>
                </a:extLst>
              </p:cNvPr>
              <p:cNvSpPr/>
              <p:nvPr/>
            </p:nvSpPr>
            <p:spPr>
              <a:xfrm>
                <a:off x="1062892" y="2839999"/>
                <a:ext cx="1188000" cy="6439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DAC</a:t>
                </a:r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111DCE3-4973-480A-97B5-029186EACA4B}"/>
                  </a:ext>
                </a:extLst>
              </p:cNvPr>
              <p:cNvSpPr/>
              <p:nvPr/>
            </p:nvSpPr>
            <p:spPr>
              <a:xfrm>
                <a:off x="1062892" y="3583847"/>
                <a:ext cx="1188000" cy="6439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Bandgap</a:t>
                </a:r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37DBD80-CD2A-40E4-858F-1B7FC27371CE}"/>
                  </a:ext>
                </a:extLst>
              </p:cNvPr>
              <p:cNvSpPr/>
              <p:nvPr/>
            </p:nvSpPr>
            <p:spPr>
              <a:xfrm>
                <a:off x="2387538" y="2099248"/>
                <a:ext cx="1188000" cy="6439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斜坡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发生器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85F1BCC-BCBE-4564-9EBF-F450E947806F}"/>
                  </a:ext>
                </a:extLst>
              </p:cNvPr>
              <p:cNvSpPr/>
              <p:nvPr/>
            </p:nvSpPr>
            <p:spPr>
              <a:xfrm>
                <a:off x="3876305" y="2099248"/>
                <a:ext cx="1188000" cy="6439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帧逻辑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69E8CDE-8E52-4600-AF0A-82D3AAD6B075}"/>
                  </a:ext>
                </a:extLst>
              </p:cNvPr>
              <p:cNvSpPr/>
              <p:nvPr/>
            </p:nvSpPr>
            <p:spPr>
              <a:xfrm>
                <a:off x="3870441" y="2839999"/>
                <a:ext cx="1188000" cy="6439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配置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寄存器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132469F-A282-4655-B322-6C0E28BF6FFA}"/>
                  </a:ext>
                </a:extLst>
              </p:cNvPr>
              <p:cNvSpPr/>
              <p:nvPr/>
            </p:nvSpPr>
            <p:spPr>
              <a:xfrm>
                <a:off x="5380703" y="2099248"/>
                <a:ext cx="1188000" cy="6439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平衡编码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逻辑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C8E45DC-B952-4670-8A97-C71264841D7D}"/>
                  </a:ext>
                </a:extLst>
              </p:cNvPr>
              <p:cNvSpPr/>
              <p:nvPr/>
            </p:nvSpPr>
            <p:spPr>
              <a:xfrm>
                <a:off x="2387538" y="3599154"/>
                <a:ext cx="1188000" cy="64395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锁相环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21B087C-1135-4576-9A8D-BE7A8ED0A000}"/>
                  </a:ext>
                </a:extLst>
              </p:cNvPr>
              <p:cNvSpPr/>
              <p:nvPr/>
            </p:nvSpPr>
            <p:spPr>
              <a:xfrm>
                <a:off x="2387538" y="2839999"/>
                <a:ext cx="1188000" cy="64395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分频器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132469F-A282-4655-B322-6C0E28BF6FFA}"/>
                  </a:ext>
                </a:extLst>
              </p:cNvPr>
              <p:cNvSpPr/>
              <p:nvPr/>
            </p:nvSpPr>
            <p:spPr>
              <a:xfrm>
                <a:off x="5380702" y="2839999"/>
                <a:ext cx="1188000" cy="6439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高速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串行器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017D90F-3644-4993-94DF-8F677BD26F88}"/>
                  </a:ext>
                </a:extLst>
              </p:cNvPr>
              <p:cNvSpPr/>
              <p:nvPr/>
            </p:nvSpPr>
            <p:spPr>
              <a:xfrm>
                <a:off x="4606978" y="3583847"/>
                <a:ext cx="1188000" cy="6439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低速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串行器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92F619A-C1DD-41A0-856D-498944912535}"/>
                  </a:ext>
                </a:extLst>
              </p:cNvPr>
              <p:cNvSpPr/>
              <p:nvPr/>
            </p:nvSpPr>
            <p:spPr>
              <a:xfrm>
                <a:off x="1062892" y="4617751"/>
                <a:ext cx="5505810" cy="5080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I/O PAD @1.2V</a:t>
                </a:r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F7C2299-29F4-4B50-84B3-776F49C794C8}"/>
                  </a:ext>
                </a:extLst>
              </p:cNvPr>
              <p:cNvSpPr/>
              <p:nvPr/>
            </p:nvSpPr>
            <p:spPr>
              <a:xfrm>
                <a:off x="988646" y="2024513"/>
                <a:ext cx="5662246" cy="32039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CF69AA4-2842-4C83-AFBC-EF33C22A26B2}"/>
                  </a:ext>
                </a:extLst>
              </p:cNvPr>
              <p:cNvSpPr txBox="1"/>
              <p:nvPr/>
            </p:nvSpPr>
            <p:spPr>
              <a:xfrm>
                <a:off x="857862" y="4245763"/>
                <a:ext cx="13988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外围电路</a:t>
                </a:r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03141319-D6C4-4C97-BDE5-CD13F0AFDB11}"/>
                  </a:ext>
                </a:extLst>
              </p:cNvPr>
              <p:cNvCxnSpPr/>
              <p:nvPr/>
            </p:nvCxnSpPr>
            <p:spPr>
              <a:xfrm>
                <a:off x="6236677" y="3483951"/>
                <a:ext cx="0" cy="113114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A212B59E-2054-4C26-A1C2-9F8B0B54F2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0978" y="4227799"/>
                <a:ext cx="0" cy="38729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EFC73AB1-4415-42BA-AE8C-DB93357726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64441" y="3483952"/>
                <a:ext cx="0" cy="113114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C533D8DE-9149-4C76-985B-2D50DC6171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719" y="4227800"/>
                <a:ext cx="0" cy="3872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44AC479B-531B-441F-BDE0-1CACE61BEC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0172" y="1805110"/>
                <a:ext cx="0" cy="29413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96896421-40A0-4415-BEE1-99A4E1A36A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64441" y="1805110"/>
                <a:ext cx="0" cy="2914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0A2FF7C1-E12D-4023-9CCF-C6DEAA1C17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6892" y="1805110"/>
                <a:ext cx="0" cy="2914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3C8FF52D-E061-4E5F-A868-9A470F2908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538" y="1805110"/>
                <a:ext cx="0" cy="2914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D9E5C593-5566-4BAC-8B96-22097198D3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4407" y="5125751"/>
                <a:ext cx="0" cy="38729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638F14FC-D41D-4AF6-A40A-A3DFBE1823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978" y="5125751"/>
                <a:ext cx="0" cy="36523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A3A6889F-1910-4D27-B813-16A0A5F66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6853" y="1805110"/>
                <a:ext cx="0" cy="177873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连接符: 肘形 47">
                <a:extLst>
                  <a:ext uri="{FF2B5EF4-FFF2-40B4-BE49-F238E27FC236}">
                    <a16:creationId xmlns:a16="http://schemas.microsoft.com/office/drawing/2014/main" id="{1936891F-7AB0-480F-A33C-EE4D1BD34560}"/>
                  </a:ext>
                </a:extLst>
              </p:cNvPr>
              <p:cNvCxnSpPr>
                <a:stCxn id="15" idx="3"/>
                <a:endCxn id="11" idx="1"/>
              </p:cNvCxnSpPr>
              <p:nvPr/>
            </p:nvCxnSpPr>
            <p:spPr>
              <a:xfrm flipV="1">
                <a:off x="3575538" y="2421224"/>
                <a:ext cx="300767" cy="740751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E4FC2EE1-A2FC-41BD-9EC6-492AE49597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2746" y="1805110"/>
                <a:ext cx="0" cy="6161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3DDBFB3D-FAC5-41E7-9374-85C4866E9107}"/>
                  </a:ext>
                </a:extLst>
              </p:cNvPr>
              <p:cNvCxnSpPr/>
              <p:nvPr/>
            </p:nvCxnSpPr>
            <p:spPr>
              <a:xfrm>
                <a:off x="3722746" y="2800350"/>
                <a:ext cx="165795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12D0C859-1F12-4328-BAF5-18A0FEF4BB66}"/>
              </a:ext>
            </a:extLst>
          </p:cNvPr>
          <p:cNvSpPr txBox="1"/>
          <p:nvPr/>
        </p:nvSpPr>
        <p:spPr>
          <a:xfrm>
            <a:off x="6306976" y="5421378"/>
            <a:ext cx="504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全尺寸芯片数据率：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~3.2 Gbit/s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106E783F-1527-4976-BE8E-71B2A2D0DBC4}"/>
              </a:ext>
            </a:extLst>
          </p:cNvPr>
          <p:cNvGrpSpPr/>
          <p:nvPr/>
        </p:nvGrpSpPr>
        <p:grpSpPr>
          <a:xfrm>
            <a:off x="6982886" y="1419207"/>
            <a:ext cx="4370914" cy="3372006"/>
            <a:chOff x="6982886" y="1223824"/>
            <a:chExt cx="4370914" cy="3372006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778A55BE-1DC4-4A37-8331-AAA9348C9731}"/>
                </a:ext>
              </a:extLst>
            </p:cNvPr>
            <p:cNvSpPr/>
            <p:nvPr/>
          </p:nvSpPr>
          <p:spPr>
            <a:xfrm>
              <a:off x="6982886" y="1321239"/>
              <a:ext cx="508191" cy="266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BFDCE0A4-21D0-47A4-A6C2-5E189A8D0395}"/>
                </a:ext>
              </a:extLst>
            </p:cNvPr>
            <p:cNvSpPr/>
            <p:nvPr/>
          </p:nvSpPr>
          <p:spPr>
            <a:xfrm>
              <a:off x="6982886" y="2302146"/>
              <a:ext cx="508191" cy="2668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8C3A439F-0BCE-473F-9B65-4CFAC0C0FCCA}"/>
                </a:ext>
              </a:extLst>
            </p:cNvPr>
            <p:cNvSpPr txBox="1"/>
            <p:nvPr/>
          </p:nvSpPr>
          <p:spPr>
            <a:xfrm>
              <a:off x="7604400" y="1223824"/>
              <a:ext cx="374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：模拟参考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偏置电压产生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79049F8-4A0C-452E-BFDC-779A1EE3EC6C}"/>
                </a:ext>
              </a:extLst>
            </p:cNvPr>
            <p:cNvSpPr txBox="1"/>
            <p:nvPr/>
          </p:nvSpPr>
          <p:spPr>
            <a:xfrm>
              <a:off x="7604400" y="2172570"/>
              <a:ext cx="3118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：时钟产生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95A46E4F-D623-41DF-9F76-6A13B5CC7BC3}"/>
                </a:ext>
              </a:extLst>
            </p:cNvPr>
            <p:cNvSpPr/>
            <p:nvPr/>
          </p:nvSpPr>
          <p:spPr>
            <a:xfrm>
              <a:off x="6983139" y="3283053"/>
              <a:ext cx="508191" cy="2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2EACC994-53F0-4F6C-9063-9536BE78A563}"/>
                </a:ext>
              </a:extLst>
            </p:cNvPr>
            <p:cNvSpPr txBox="1"/>
            <p:nvPr/>
          </p:nvSpPr>
          <p:spPr>
            <a:xfrm>
              <a:off x="7604399" y="3176315"/>
              <a:ext cx="3470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：配置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控制信号产生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FAC313C6-B244-4117-925B-78A1E1EE33A6}"/>
                </a:ext>
              </a:extLst>
            </p:cNvPr>
            <p:cNvSpPr/>
            <p:nvPr/>
          </p:nvSpPr>
          <p:spPr>
            <a:xfrm>
              <a:off x="6982886" y="4240903"/>
              <a:ext cx="508191" cy="26683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75DC7599-B7E8-4DCC-A8C0-1782A6B59CA5}"/>
                </a:ext>
              </a:extLst>
            </p:cNvPr>
            <p:cNvSpPr txBox="1"/>
            <p:nvPr/>
          </p:nvSpPr>
          <p:spPr>
            <a:xfrm>
              <a:off x="7604146" y="4134165"/>
              <a:ext cx="31183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：数据输出接口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732A8E9A-FB1C-4422-8D5E-4A4021383CC3}"/>
              </a:ext>
            </a:extLst>
          </p:cNvPr>
          <p:cNvSpPr txBox="1"/>
          <p:nvPr/>
        </p:nvSpPr>
        <p:spPr>
          <a:xfrm>
            <a:off x="2308825" y="5844737"/>
            <a:ext cx="2545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外围电路结构图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B14E9E50-F560-42D0-AA56-18071BA4B9FB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786153" y="3437215"/>
            <a:ext cx="0" cy="13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00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2779</TotalTime>
  <Words>1324</Words>
  <Application>Microsoft Office PowerPoint</Application>
  <PresentationFormat>宽屏</PresentationFormat>
  <Paragraphs>345</Paragraphs>
  <Slides>19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等线</vt:lpstr>
      <vt:lpstr>黑体</vt:lpstr>
      <vt:lpstr>微软雅黑</vt:lpstr>
      <vt:lpstr>Arial</vt:lpstr>
      <vt:lpstr>Calibri</vt:lpstr>
      <vt:lpstr>Calibri Light</vt:lpstr>
      <vt:lpstr>Times New Roman</vt:lpstr>
      <vt:lpstr>Wingdings</vt:lpstr>
      <vt:lpstr>Office 主题​​</vt:lpstr>
      <vt:lpstr>Visio</vt:lpstr>
      <vt:lpstr>HYLITE:一种用于自由电子激光的积分型像素探测器读出芯片</vt:lpstr>
      <vt:lpstr>内容提要</vt:lpstr>
      <vt:lpstr>上海硬X射线自由电子激光装置SHINE </vt:lpstr>
      <vt:lpstr>STARLIGHT探测器与HYLITE芯片</vt:lpstr>
      <vt:lpstr>单光子计数型 VS. 积分型</vt:lpstr>
      <vt:lpstr>同类探测器关键指标对比</vt:lpstr>
      <vt:lpstr>像素结构</vt:lpstr>
      <vt:lpstr>工作时序</vt:lpstr>
      <vt:lpstr>外围电路设计</vt:lpstr>
      <vt:lpstr>版图设计</vt:lpstr>
      <vt:lpstr>研发历程</vt:lpstr>
      <vt:lpstr>前放输出、动态范围与线性度</vt:lpstr>
      <vt:lpstr>噪声测试</vt:lpstr>
      <vt:lpstr>传感器初步联调</vt:lpstr>
      <vt:lpstr>展望</vt:lpstr>
      <vt:lpstr>总结</vt:lpstr>
      <vt:lpstr>Backup Slides</vt:lpstr>
      <vt:lpstr>Calibration Block</vt:lpstr>
      <vt:lpstr>In-pixel ADC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Jingzhe</dc:creator>
  <cp:lastModifiedBy>Li Jingzhe</cp:lastModifiedBy>
  <cp:revision>412</cp:revision>
  <dcterms:created xsi:type="dcterms:W3CDTF">2021-08-26T05:40:43Z</dcterms:created>
  <dcterms:modified xsi:type="dcterms:W3CDTF">2023-05-11T13:31:08Z</dcterms:modified>
</cp:coreProperties>
</file>