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13" r:id="rId3"/>
    <p:sldId id="314" r:id="rId4"/>
    <p:sldId id="316" r:id="rId5"/>
    <p:sldId id="315" r:id="rId6"/>
    <p:sldId id="278" r:id="rId7"/>
    <p:sldId id="282" r:id="rId8"/>
    <p:sldId id="273" r:id="rId9"/>
    <p:sldId id="283" r:id="rId10"/>
    <p:sldId id="276" r:id="rId11"/>
    <p:sldId id="297" r:id="rId12"/>
    <p:sldId id="302" r:id="rId13"/>
    <p:sldId id="298" r:id="rId14"/>
    <p:sldId id="303" r:id="rId15"/>
    <p:sldId id="292" r:id="rId16"/>
    <p:sldId id="307" r:id="rId17"/>
    <p:sldId id="308" r:id="rId18"/>
    <p:sldId id="309" r:id="rId19"/>
    <p:sldId id="312" r:id="rId20"/>
    <p:sldId id="318" r:id="rId21"/>
    <p:sldId id="310" r:id="rId22"/>
    <p:sldId id="311" r:id="rId23"/>
    <p:sldId id="319" r:id="rId24"/>
    <p:sldId id="320" r:id="rId25"/>
    <p:sldId id="321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4" r:id="rId34"/>
    <p:sldId id="343" r:id="rId35"/>
    <p:sldId id="335" r:id="rId36"/>
    <p:sldId id="324" r:id="rId37"/>
    <p:sldId id="333" r:id="rId38"/>
    <p:sldId id="334" r:id="rId39"/>
    <p:sldId id="323" r:id="rId40"/>
    <p:sldId id="330" r:id="rId41"/>
    <p:sldId id="331" r:id="rId42"/>
    <p:sldId id="325" r:id="rId43"/>
    <p:sldId id="332" r:id="rId44"/>
    <p:sldId id="326" r:id="rId45"/>
    <p:sldId id="327" r:id="rId46"/>
    <p:sldId id="328" r:id="rId47"/>
    <p:sldId id="322" r:id="rId48"/>
    <p:sldId id="317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023BF-45E8-4C64-87A2-FE1E8F129FEE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E9F26-E723-4B7B-A2D1-1CEC548C2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87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03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390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82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640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49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697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15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075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18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45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8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283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097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702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217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34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60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26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94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34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611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81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7DA-C403-442B-877F-EA621D5DB7E4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5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EB7F-BF0C-47FD-9348-70C842F35C31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198-FDC1-4993-A178-27A97CCFB9D0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18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89D1-D4D8-4761-846B-942544D7164E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4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8A6-240A-40CF-BB64-99FC1777ADDC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35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72E0-105B-4A28-BFE6-08E0898FBAB4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95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44D-8AE5-4334-9AA0-F3E1B791719C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80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F9A4-4681-4165-B173-2B53FAC4D453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0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75C-B01A-42B9-97CE-598F2F474A46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85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96E-671B-441F-AA28-5985F4509A42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4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CEA-6F04-4587-81F4-928845556904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9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0350-9721-4F38-802E-16CCA934484E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53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0595" y="2352822"/>
            <a:ext cx="9674940" cy="837101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US" altLang="zh-CN" sz="4800" b="1" dirty="0" smtClean="0"/>
              <a:t>Weekly report</a:t>
            </a:r>
            <a:endParaRPr lang="zh-CN" altLang="en-US" sz="48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78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000" y="1944000"/>
            <a:ext cx="4068509" cy="39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0" y="1620000"/>
            <a:ext cx="5891022" cy="4505325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548000"/>
            <a:ext cx="6083640" cy="42285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08030" y="6125325"/>
            <a:ext cx="210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2scan/OK/scripe115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364224" y="5998464"/>
            <a:ext cx="340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刘</a:t>
            </a:r>
            <a:r>
              <a:rPr lang="zh-CN" altLang="en-US" dirty="0" smtClean="0"/>
              <a:t>芳画图程序：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40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620000"/>
            <a:ext cx="5891022" cy="4505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620000"/>
            <a:ext cx="5825014" cy="425110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51562" y="6183283"/>
            <a:ext cx="200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Liu Fang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3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2000"/>
            <a:ext cx="6083640" cy="42285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33909" y="6000836"/>
            <a:ext cx="210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2scan/OK/scripe115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512000"/>
            <a:ext cx="5902166" cy="421252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60189" y="6029864"/>
            <a:ext cx="192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Tan </a:t>
            </a:r>
            <a:r>
              <a:rPr lang="en-US" altLang="zh-CN" sz="2800" dirty="0" err="1" smtClean="0"/>
              <a:t>Yx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500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620000"/>
            <a:ext cx="5825014" cy="42511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620000"/>
            <a:ext cx="5902166" cy="42125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9034" y="6038491"/>
            <a:ext cx="264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/>
              <a:t>comparation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461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0000"/>
            <a:ext cx="5775960" cy="446627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30556" y="1850123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Sun Yankun result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5260" y="1827512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my result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00" y="1620000"/>
            <a:ext cx="5891022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80000" y="3420000"/>
                <a:ext cx="4320000" cy="43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6337M1: 1442; 1628(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baseline="30000" dirty="0" smtClean="0"/>
                  <a:t>2</a:t>
                </a:r>
                <a:r>
                  <a:rPr lang="en-US" altLang="zh-CN" dirty="0" smtClean="0"/>
                  <a:t>2.16); 127(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baseline="30000" dirty="0" smtClean="0"/>
                  <a:t>2</a:t>
                </a:r>
                <a:r>
                  <a:rPr lang="en-US" altLang="zh-CN" dirty="0" smtClean="0"/>
                  <a:t>2.10)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3420000"/>
                <a:ext cx="4320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1271" t="-7042" b="-7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864000"/>
            <a:ext cx="3686175" cy="2628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3780000"/>
            <a:ext cx="3676650" cy="26003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60000" y="63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6342M2: 2013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00" y="1080000"/>
            <a:ext cx="6600825" cy="474059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560000" y="594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6325M1: 441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61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79999"/>
            <a:ext cx="5882640" cy="41605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6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6342M2: 2013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999" y="1079999"/>
            <a:ext cx="5867400" cy="42138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92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6325M1: 441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64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26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6342M2: 2013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92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6325M1: 441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080000"/>
            <a:ext cx="5967222" cy="41005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80000"/>
            <a:ext cx="5959412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26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6342M2: 2013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92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6325M1: 441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3022567"/>
                  </p:ext>
                </p:extLst>
              </p:nvPr>
            </p:nvGraphicFramePr>
            <p:xfrm>
              <a:off x="1260000" y="1800000"/>
              <a:ext cx="9410876" cy="2816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2719"/>
                    <a:gridCol w="2352719"/>
                    <a:gridCol w="2352719"/>
                    <a:gridCol w="2352719"/>
                  </a:tblGrid>
                  <a:tr h="563272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Liu</a:t>
                          </a:r>
                          <a:r>
                            <a:rPr lang="en-US" altLang="zh-CN" baseline="0" dirty="0" smtClean="0"/>
                            <a:t> Fang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2013(sigma)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441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(980)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19.4%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8.6%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11.2%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(1370)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59.4%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53.3%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76.0%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15.2%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38.0%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12.6%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pPr marL="0" marR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2170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5.9%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3022567"/>
                  </p:ext>
                </p:extLst>
              </p:nvPr>
            </p:nvGraphicFramePr>
            <p:xfrm>
              <a:off x="1260000" y="1800000"/>
              <a:ext cx="9410876" cy="2816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2719"/>
                    <a:gridCol w="2352719"/>
                    <a:gridCol w="2352719"/>
                    <a:gridCol w="2352719"/>
                  </a:tblGrid>
                  <a:tr h="563272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Liu</a:t>
                          </a:r>
                          <a:r>
                            <a:rPr lang="en-US" altLang="zh-CN" baseline="0" dirty="0" smtClean="0"/>
                            <a:t> Fang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2013(sigma)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441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9" t="-106522" r="-301295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19.4%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8.6%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11.2%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9" t="-204301" r="-301295" b="-20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59.4%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53.3%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76.0%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9" t="-307609" r="-301295" b="-103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15.2%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38.0%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12.6%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9" t="-403226" r="-301295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5.9%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69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Event </a:t>
            </a:r>
            <a:r>
              <a:rPr lang="en-US" altLang="zh-CN" dirty="0" err="1" smtClean="0"/>
              <a:t>selectiono</a:t>
            </a:r>
            <a:r>
              <a:rPr lang="zh-CN" altLang="en-US" dirty="0" smtClean="0"/>
              <a:t>（</a:t>
            </a:r>
            <a:r>
              <a:rPr lang="en-US" altLang="zh-CN" smtClean="0"/>
              <a:t>4C</a:t>
            </a:r>
            <a:r>
              <a:rPr lang="zh-CN" altLang="en-US" smtClean="0"/>
              <a:t>）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Good Charged Track:</a:t>
            </a:r>
          </a:p>
          <a:p>
            <a:pPr marL="457200" lvl="1" indent="0">
              <a:buNone/>
            </a:pPr>
            <a:r>
              <a:rPr lang="en-US" altLang="zh-CN" sz="1800" dirty="0" smtClean="0"/>
              <a:t>|</a:t>
            </a:r>
            <a:r>
              <a:rPr lang="en-US" altLang="zh-CN" sz="1800" dirty="0" err="1" smtClean="0"/>
              <a:t>Vz</a:t>
            </a:r>
            <a:r>
              <a:rPr lang="en-US" altLang="zh-CN" sz="1800" dirty="0" smtClean="0"/>
              <a:t>| &lt; 10.0 &amp;&amp; |</a:t>
            </a:r>
            <a:r>
              <a:rPr lang="en-US" altLang="zh-CN" sz="1800" dirty="0" err="1" smtClean="0"/>
              <a:t>Vr</a:t>
            </a:r>
            <a:r>
              <a:rPr lang="en-US" altLang="zh-CN" sz="1800" dirty="0" smtClean="0"/>
              <a:t>|&lt; 1.0 &amp;&amp; |</a:t>
            </a:r>
            <a:r>
              <a:rPr lang="en-US" altLang="zh-CN" sz="1800" dirty="0" err="1" smtClean="0"/>
              <a:t>cos</a:t>
            </a:r>
            <a:r>
              <a:rPr lang="el-GR" altLang="zh-CN" sz="1800" dirty="0" smtClean="0"/>
              <a:t>θ|&lt;</a:t>
            </a:r>
            <a:r>
              <a:rPr lang="en-US" altLang="zh-CN" sz="1800" dirty="0" smtClean="0"/>
              <a:t>=</a:t>
            </a:r>
            <a:r>
              <a:rPr lang="el-GR" altLang="zh-CN" sz="1800" dirty="0" smtClean="0"/>
              <a:t>0.93</a:t>
            </a:r>
            <a:r>
              <a:rPr lang="el-GR" altLang="zh-CN" sz="1600" dirty="0" smtClean="0"/>
              <a:t>;</a:t>
            </a:r>
            <a:endParaRPr lang="en-US" altLang="zh-CN" sz="1600" dirty="0" smtClean="0"/>
          </a:p>
          <a:p>
            <a:pPr marL="457200" lvl="1" indent="0">
              <a:buNone/>
            </a:pP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NGood</a:t>
            </a:r>
            <a:r>
              <a:rPr lang="en-US" altLang="zh-CN" sz="1600" dirty="0" smtClean="0"/>
              <a:t> = 4</a:t>
            </a:r>
            <a:r>
              <a:rPr lang="el-GR" altLang="zh-CN" sz="1600" dirty="0" smtClean="0"/>
              <a:t> </a:t>
            </a:r>
            <a:r>
              <a:rPr lang="en-US" altLang="zh-CN" sz="1600" dirty="0" smtClean="0"/>
              <a:t>&amp;&amp; </a:t>
            </a:r>
            <a:r>
              <a:rPr lang="en-US" altLang="zh-CN" sz="1600" dirty="0" err="1" smtClean="0"/>
              <a:t>NCharge</a:t>
            </a:r>
            <a:r>
              <a:rPr lang="en-US" altLang="zh-CN" sz="1600" dirty="0" smtClean="0"/>
              <a:t>=0;</a:t>
            </a:r>
          </a:p>
          <a:p>
            <a:pPr marL="457200" lvl="1" indent="0">
              <a:buNone/>
            </a:pPr>
            <a:endParaRPr lang="en-US" altLang="zh-CN" sz="1600" dirty="0"/>
          </a:p>
          <a:p>
            <a:pPr marL="228600" lvl="1">
              <a:spcBef>
                <a:spcPts val="1000"/>
              </a:spcBef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PID:</a:t>
            </a:r>
            <a:endParaRPr lang="en-US" altLang="zh-CN" sz="1400" dirty="0" smtClean="0"/>
          </a:p>
          <a:p>
            <a:pPr marL="457200" lvl="1" indent="0">
              <a:buNone/>
            </a:pPr>
            <a:r>
              <a:rPr lang="en-US" altLang="zh-CN" sz="1800" dirty="0"/>
              <a:t>N(</a:t>
            </a:r>
            <a:r>
              <a:rPr lang="el-GR" altLang="zh-CN" sz="1800" dirty="0"/>
              <a:t>π+)=</a:t>
            </a:r>
            <a:r>
              <a:rPr lang="en-US" altLang="zh-CN" sz="1800" dirty="0"/>
              <a:t>N(</a:t>
            </a:r>
            <a:r>
              <a:rPr lang="el-GR" altLang="zh-CN" sz="1800" dirty="0"/>
              <a:t>π-) = 1;   </a:t>
            </a:r>
            <a:r>
              <a:rPr lang="en-US" altLang="zh-CN" sz="1800" dirty="0" err="1"/>
              <a:t>prob</a:t>
            </a:r>
            <a:r>
              <a:rPr lang="en-US" altLang="zh-CN" sz="1800" dirty="0"/>
              <a:t>_</a:t>
            </a:r>
            <a:r>
              <a:rPr lang="el-GR" altLang="zh-CN" sz="1800" dirty="0"/>
              <a:t>π &gt;</a:t>
            </a:r>
            <a:r>
              <a:rPr lang="en-US" altLang="zh-CN" sz="1800" dirty="0" err="1"/>
              <a:t>prob_K</a:t>
            </a:r>
            <a:r>
              <a:rPr lang="en-US" altLang="zh-CN" sz="1800" dirty="0"/>
              <a:t> &amp;&amp; </a:t>
            </a:r>
            <a:r>
              <a:rPr lang="en-US" altLang="zh-CN" sz="1800" dirty="0" err="1"/>
              <a:t>prob</a:t>
            </a:r>
            <a:r>
              <a:rPr lang="en-US" altLang="zh-CN" sz="1800" dirty="0"/>
              <a:t>_</a:t>
            </a:r>
            <a:r>
              <a:rPr lang="el-GR" altLang="zh-CN" sz="1800" dirty="0"/>
              <a:t>π &gt;</a:t>
            </a:r>
            <a:r>
              <a:rPr lang="en-US" altLang="zh-CN" sz="1800" dirty="0" err="1"/>
              <a:t>prob_p</a:t>
            </a:r>
            <a:r>
              <a:rPr lang="en-US" altLang="zh-CN" sz="1800" dirty="0"/>
              <a:t>;     </a:t>
            </a:r>
          </a:p>
          <a:p>
            <a:pPr marL="457200" lvl="1" indent="0">
              <a:buNone/>
            </a:pPr>
            <a:r>
              <a:rPr lang="en-US" altLang="zh-CN" sz="1800" dirty="0"/>
              <a:t>N(K</a:t>
            </a:r>
            <a:r>
              <a:rPr lang="en-US" altLang="zh-CN" sz="1800" dirty="0" smtClean="0"/>
              <a:t>+)=N(K-</a:t>
            </a:r>
            <a:r>
              <a:rPr lang="en-US" altLang="zh-CN" sz="1800" dirty="0"/>
              <a:t>) = 1;   </a:t>
            </a:r>
            <a:r>
              <a:rPr lang="en-US" altLang="zh-CN" sz="1800" dirty="0" err="1"/>
              <a:t>prob_K</a:t>
            </a:r>
            <a:r>
              <a:rPr lang="en-US" altLang="zh-CN" sz="1800" dirty="0"/>
              <a:t>&gt;</a:t>
            </a:r>
            <a:r>
              <a:rPr lang="en-US" altLang="zh-CN" sz="1800" dirty="0" err="1"/>
              <a:t>prob_p</a:t>
            </a:r>
            <a:r>
              <a:rPr lang="en-US" altLang="zh-CN" sz="1800" dirty="0"/>
              <a:t> &amp;&amp; </a:t>
            </a:r>
            <a:r>
              <a:rPr lang="en-US" altLang="zh-CN" sz="1800" dirty="0" err="1"/>
              <a:t>prob_K</a:t>
            </a:r>
            <a:r>
              <a:rPr lang="en-US" altLang="zh-CN" sz="1800" dirty="0"/>
              <a:t>&gt;</a:t>
            </a:r>
            <a:r>
              <a:rPr lang="en-US" altLang="zh-CN" sz="1800" dirty="0" err="1"/>
              <a:t>prob</a:t>
            </a:r>
            <a:r>
              <a:rPr lang="en-US" altLang="zh-CN" sz="1800" dirty="0"/>
              <a:t>_</a:t>
            </a:r>
            <a:r>
              <a:rPr lang="el-GR" altLang="zh-CN" sz="1800" dirty="0"/>
              <a:t>π; </a:t>
            </a:r>
            <a:endParaRPr lang="en-US" altLang="zh-CN" sz="1800" dirty="0" smtClean="0"/>
          </a:p>
          <a:p>
            <a:pPr marL="457200" lvl="1" indent="0">
              <a:buNone/>
            </a:pPr>
            <a:endParaRPr lang="en-US" altLang="zh-CN" sz="1800" dirty="0"/>
          </a:p>
          <a:p>
            <a:pPr marL="228600" lvl="1">
              <a:spcBef>
                <a:spcPts val="1000"/>
              </a:spcBef>
            </a:pPr>
            <a:r>
              <a:rPr lang="en-US" altLang="zh-CN" sz="2800" dirty="0"/>
              <a:t> Vertex fit (</a:t>
            </a:r>
            <a:r>
              <a:rPr lang="en-US" altLang="zh-CN" sz="2800" dirty="0" smtClean="0"/>
              <a:t>K+K-</a:t>
            </a:r>
            <a:r>
              <a:rPr lang="el-GR" altLang="zh-CN" sz="2800" dirty="0" smtClean="0"/>
              <a:t>π+π-</a:t>
            </a:r>
            <a:r>
              <a:rPr lang="el-GR" altLang="zh-CN" sz="2800" dirty="0"/>
              <a:t>). </a:t>
            </a:r>
            <a:endParaRPr lang="en-US" altLang="zh-CN" sz="2800" dirty="0" smtClean="0"/>
          </a:p>
          <a:p>
            <a:pPr marL="228600" lvl="1">
              <a:spcBef>
                <a:spcPts val="1000"/>
              </a:spcBef>
            </a:pPr>
            <a:r>
              <a:rPr lang="en-US" altLang="zh-CN" sz="2800" dirty="0" smtClean="0"/>
              <a:t> 4C kinematic fit (K+K- π+π+).</a:t>
            </a:r>
          </a:p>
          <a:p>
            <a:pPr marL="457200" lvl="1" indent="0">
              <a:buNone/>
            </a:pPr>
            <a:r>
              <a:rPr lang="el-GR" altLang="zh-CN" sz="1800" dirty="0"/>
              <a:t>χ21</a:t>
            </a:r>
            <a:r>
              <a:rPr lang="en-US" altLang="zh-CN" sz="1800" dirty="0"/>
              <a:t>C(K+K- </a:t>
            </a:r>
            <a:r>
              <a:rPr lang="el-GR" altLang="zh-CN" sz="1800" dirty="0"/>
              <a:t>π+π+) &lt; 20;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67572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zh-CN" altLang="en-US" sz="4000" dirty="0"/>
              <a:t>刘</a:t>
            </a:r>
            <a:r>
              <a:rPr lang="zh-CN" altLang="en-US" sz="4000" dirty="0" smtClean="0"/>
              <a:t>芳</a:t>
            </a:r>
            <a:r>
              <a:rPr lang="zh-CN" altLang="en-US" sz="4000" dirty="0"/>
              <a:t>结果</a:t>
            </a:r>
            <a:r>
              <a:rPr lang="zh-CN" altLang="en-US" sz="4000" dirty="0" smtClean="0"/>
              <a:t>可能存在的问题</a:t>
            </a: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0" y="900000"/>
            <a:ext cx="6553200" cy="1323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0000"/>
            <a:ext cx="5455920" cy="31089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60000" y="1773543"/>
            <a:ext cx="200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注意</a:t>
            </a:r>
            <a:r>
              <a:rPr lang="en-US" altLang="zh-CN" sz="1400" dirty="0" smtClean="0">
                <a:solidFill>
                  <a:srgbClr val="FF0000"/>
                </a:solidFill>
              </a:rPr>
              <a:t>Pion</a:t>
            </a:r>
            <a:r>
              <a:rPr lang="zh-CN" altLang="en-US" sz="1400" dirty="0" smtClean="0">
                <a:solidFill>
                  <a:srgbClr val="FF0000"/>
                </a:solidFill>
              </a:rPr>
              <a:t>的质量</a:t>
            </a:r>
            <a:r>
              <a:rPr lang="en-US" altLang="zh-CN" sz="1400" dirty="0" smtClean="0">
                <a:solidFill>
                  <a:srgbClr val="FF0000"/>
                </a:solidFill>
              </a:rPr>
              <a:t>pm=0.135</a:t>
            </a:r>
            <a:r>
              <a:rPr lang="zh-CN" altLang="en-US" sz="1400" dirty="0" smtClean="0">
                <a:solidFill>
                  <a:srgbClr val="FF0000"/>
                </a:solidFill>
              </a:rPr>
              <a:t>，为</a:t>
            </a:r>
            <a:r>
              <a:rPr lang="en-US" altLang="zh-CN" sz="1400" dirty="0" smtClean="0">
                <a:solidFill>
                  <a:srgbClr val="FF0000"/>
                </a:solidFill>
              </a:rPr>
              <a:t>Pi0</a:t>
            </a:r>
            <a:r>
              <a:rPr lang="zh-CN" altLang="en-US" sz="1400" dirty="0" smtClean="0">
                <a:solidFill>
                  <a:srgbClr val="FF0000"/>
                </a:solidFill>
              </a:rPr>
              <a:t>质量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00000"/>
            <a:ext cx="5059680" cy="21564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635488" y="4937367"/>
            <a:ext cx="2424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同</a:t>
            </a:r>
            <a:r>
              <a:rPr lang="zh-CN" altLang="en-US" sz="1400" dirty="0" smtClean="0">
                <a:solidFill>
                  <a:srgbClr val="FF0000"/>
                </a:solidFill>
              </a:rPr>
              <a:t>一程序内，</a:t>
            </a:r>
            <a:r>
              <a:rPr lang="en-US" altLang="zh-CN" sz="1400" dirty="0" smtClean="0">
                <a:solidFill>
                  <a:srgbClr val="FF0000"/>
                </a:solidFill>
              </a:rPr>
              <a:t>f0(980)</a:t>
            </a:r>
            <a:r>
              <a:rPr lang="zh-CN" altLang="en-US" sz="1400" dirty="0" smtClean="0">
                <a:solidFill>
                  <a:srgbClr val="FF0000"/>
                </a:solidFill>
              </a:rPr>
              <a:t>的传播子中</a:t>
            </a:r>
            <a:r>
              <a:rPr lang="en-US" altLang="zh-CN" sz="1400" dirty="0" smtClean="0">
                <a:solidFill>
                  <a:srgbClr val="FF0000"/>
                </a:solidFill>
              </a:rPr>
              <a:t>pion</a:t>
            </a:r>
            <a:r>
              <a:rPr lang="zh-CN" altLang="en-US" sz="1400" dirty="0" smtClean="0">
                <a:solidFill>
                  <a:srgbClr val="FF0000"/>
                </a:solidFill>
              </a:rPr>
              <a:t>的质量</a:t>
            </a:r>
            <a:r>
              <a:rPr lang="en-US" altLang="zh-CN" sz="1400" dirty="0" smtClean="0">
                <a:solidFill>
                  <a:srgbClr val="FF0000"/>
                </a:solidFill>
              </a:rPr>
              <a:t>RP=0.139~</a:t>
            </a:r>
            <a:r>
              <a:rPr lang="zh-CN" altLang="en-US" sz="1400" dirty="0" smtClean="0">
                <a:solidFill>
                  <a:srgbClr val="FF0000"/>
                </a:solidFill>
              </a:rPr>
              <a:t>，为</a:t>
            </a:r>
            <a:r>
              <a:rPr lang="en-US" altLang="zh-CN" sz="1400" dirty="0" smtClean="0">
                <a:solidFill>
                  <a:srgbClr val="FF0000"/>
                </a:solidFill>
              </a:rPr>
              <a:t>Pi±</a:t>
            </a:r>
            <a:r>
              <a:rPr lang="zh-CN" altLang="en-US" sz="1400" dirty="0" smtClean="0">
                <a:solidFill>
                  <a:srgbClr val="FF0000"/>
                </a:solidFill>
              </a:rPr>
              <a:t>的质量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000" y="2520000"/>
            <a:ext cx="550164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37910" cy="31512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000"/>
            <a:ext cx="6107049" cy="313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055430" cy="21912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00" y="0"/>
            <a:ext cx="3063621" cy="21953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-1"/>
            <a:ext cx="3047238" cy="21707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00" y="-1"/>
            <a:ext cx="3051334" cy="21666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04000"/>
            <a:ext cx="3059525" cy="21789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000" y="2304000"/>
            <a:ext cx="3055430" cy="21666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0000" y="2304000"/>
            <a:ext cx="3051334" cy="21666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0000" y="2304000"/>
            <a:ext cx="3047238" cy="21748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608000"/>
            <a:ext cx="3043142" cy="21666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0000" y="4608000"/>
            <a:ext cx="3059525" cy="217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00" y="358815"/>
            <a:ext cx="10800000" cy="5760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echo $CMTPATH </a:t>
            </a:r>
            <a:r>
              <a:rPr lang="zh-CN" altLang="en-US" dirty="0" smtClean="0"/>
              <a:t>输出工作目录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000" dirty="0"/>
              <a:t>/</a:t>
            </a:r>
            <a:r>
              <a:rPr lang="en-US" altLang="zh-CN" sz="2000" dirty="0" err="1" smtClean="0"/>
              <a:t>workfs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bes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tanyx</a:t>
            </a:r>
            <a:r>
              <a:rPr lang="en-US" altLang="zh-CN" sz="2000" dirty="0" smtClean="0"/>
              <a:t>/workarea-6.6.5.p01:本地目录</a:t>
            </a:r>
          </a:p>
          <a:p>
            <a:pPr marL="0" indent="0">
              <a:buNone/>
            </a:pPr>
            <a:r>
              <a:rPr lang="en-US" altLang="zh-CN" sz="2000" dirty="0"/>
              <a:t>/</a:t>
            </a:r>
            <a:r>
              <a:rPr lang="en-US" altLang="zh-CN" sz="2000" dirty="0" err="1"/>
              <a:t>afs</a:t>
            </a:r>
            <a:r>
              <a:rPr lang="en-US" altLang="zh-CN" sz="2000" dirty="0"/>
              <a:t>/ihep.ac.cn/bes3/offline/Boss/6.6.5.p01</a:t>
            </a:r>
            <a:r>
              <a:rPr lang="en-US" altLang="zh-CN" sz="2000" dirty="0" smtClean="0"/>
              <a:t>:原始目录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dirty="0" smtClean="0"/>
              <a:t>统一对环境</a:t>
            </a:r>
            <a:r>
              <a:rPr lang="en-US" altLang="zh-CN" dirty="0" err="1" smtClean="0"/>
              <a:t>package编译的文件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000" dirty="0" smtClean="0"/>
              <a:t>$TESTRELEASEROOT/</a:t>
            </a:r>
            <a:r>
              <a:rPr lang="en-US" altLang="zh-CN" sz="2000" dirty="0" err="1" smtClean="0"/>
              <a:t>cmt</a:t>
            </a:r>
            <a:r>
              <a:rPr lang="en-US" altLang="zh-CN" sz="2000" dirty="0" smtClean="0"/>
              <a:t>/requirements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dirty="0" err="1" smtClean="0"/>
              <a:t>UserDIY产生子模版</a:t>
            </a:r>
            <a:r>
              <a:rPr lang="en-US" altLang="zh-CN" dirty="0" smtClean="0"/>
              <a:t>：</a:t>
            </a:r>
          </a:p>
          <a:p>
            <a:pPr marL="0" indent="0">
              <a:buNone/>
            </a:pPr>
            <a:r>
              <a:rPr lang="en-US" altLang="zh-CN" sz="2000" dirty="0"/>
              <a:t>/</a:t>
            </a:r>
            <a:r>
              <a:rPr lang="en-US" altLang="zh-CN" sz="2000" dirty="0" err="1"/>
              <a:t>afs</a:t>
            </a:r>
            <a:r>
              <a:rPr lang="en-US" altLang="zh-CN" sz="2000" dirty="0"/>
              <a:t>/ihep.ac.cn/bes3/offline/Boss/6.6.5.p01/Generator/</a:t>
            </a:r>
            <a:r>
              <a:rPr lang="en-US" altLang="zh-CN" sz="2000" dirty="0" err="1"/>
              <a:t>BesEvtGen</a:t>
            </a:r>
            <a:r>
              <a:rPr lang="en-US" altLang="zh-CN" sz="2000" dirty="0"/>
              <a:t>/BesEvtGen-00-01-96-slc6tag/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792000"/>
            <a:ext cx="8934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03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00" y="358815"/>
            <a:ext cx="10800000" cy="6120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err="1" smtClean="0"/>
              <a:t>产生子</a:t>
            </a:r>
            <a:r>
              <a:rPr lang="zh-CN" altLang="en-US" sz="2400" dirty="0" smtClean="0"/>
              <a:t>目录</a:t>
            </a:r>
            <a:r>
              <a:rPr lang="en-US" altLang="zh-CN" sz="2400" dirty="0" smtClean="0"/>
              <a:t>：$BESEVTGENROOT/</a:t>
            </a:r>
          </a:p>
          <a:p>
            <a:pPr marL="0" indent="0">
              <a:buNone/>
            </a:pPr>
            <a:r>
              <a:rPr lang="zh-CN" altLang="en-US" sz="2400" dirty="0" smtClean="0"/>
              <a:t>在</a:t>
            </a:r>
            <a:r>
              <a:rPr lang="en-US" altLang="zh-CN" sz="2400" dirty="0" smtClean="0"/>
              <a:t>$TESTRELEASEROOT/</a:t>
            </a:r>
            <a:r>
              <a:rPr lang="en-US" altLang="zh-CN" sz="2400" dirty="0" err="1" smtClean="0"/>
              <a:t>cmt</a:t>
            </a:r>
            <a:r>
              <a:rPr lang="en-US" altLang="zh-CN" sz="2400" dirty="0" smtClean="0"/>
              <a:t>/requirements</a:t>
            </a:r>
            <a:r>
              <a:rPr lang="zh-CN" altLang="en-US" sz="2400" dirty="0" smtClean="0"/>
              <a:t>中修改环境</a:t>
            </a:r>
            <a:r>
              <a:rPr lang="zh-CN" altLang="en-US" sz="2400" dirty="0"/>
              <a:t>默认</a:t>
            </a:r>
            <a:r>
              <a:rPr lang="zh-CN" altLang="en-US" sz="2400" dirty="0" smtClean="0"/>
              <a:t>产生子目录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dirty="0" smtClean="0"/>
              <a:t>对</a:t>
            </a:r>
            <a:r>
              <a:rPr lang="en-US" altLang="zh-CN" dirty="0" err="1" smtClean="0"/>
              <a:t>UserDIY</a:t>
            </a:r>
            <a:r>
              <a:rPr lang="en-US" altLang="zh-CN" dirty="0" smtClean="0"/>
              <a:t> MC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2400" dirty="0" smtClean="0"/>
              <a:t>在</a:t>
            </a:r>
            <a:r>
              <a:rPr lang="en-US" altLang="zh-CN" sz="2400" dirty="0" smtClean="0"/>
              <a:t>$BESEVTGENROOT/user/</a:t>
            </a:r>
            <a:r>
              <a:rPr lang="zh-CN" altLang="en-US" sz="2400" dirty="0" smtClean="0"/>
              <a:t>中添加振幅公式（</a:t>
            </a:r>
            <a:r>
              <a:rPr lang="en-US" altLang="zh-CN" sz="2400" dirty="0" smtClean="0"/>
              <a:t>UserPWATOTAL.cc </a:t>
            </a:r>
            <a:r>
              <a:rPr lang="zh-CN" altLang="en-US" sz="2400" dirty="0" smtClean="0"/>
              <a:t>返回振幅的平方）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在</a:t>
            </a:r>
            <a:r>
              <a:rPr lang="en-US" altLang="zh-CN" sz="2400" dirty="0" smtClean="0"/>
              <a:t>$BESEVTGENROOT/</a:t>
            </a:r>
            <a:r>
              <a:rPr lang="en-US" altLang="zh-CN" sz="2400" dirty="0" err="1" smtClean="0"/>
              <a:t>src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EvtGen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EvtGenModels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中添加</a:t>
            </a:r>
            <a:r>
              <a:rPr lang="en-US" altLang="zh-CN" sz="2400" dirty="0" err="1" smtClean="0"/>
              <a:t>EvtPWATOTAL.hh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EvtPWATOTAL.cc</a:t>
            </a:r>
            <a:r>
              <a:rPr lang="zh-CN" altLang="en-US" sz="2400" dirty="0" smtClean="0"/>
              <a:t>，并修改</a:t>
            </a:r>
            <a:r>
              <a:rPr lang="en-US" altLang="zh-CN" sz="2400" dirty="0"/>
              <a:t>EvtModelReg.cc</a:t>
            </a:r>
            <a:endParaRPr lang="en-US" altLang="zh-CN" sz="2400" dirty="0" smtClean="0"/>
          </a:p>
          <a:p>
            <a:r>
              <a:rPr lang="en-US" altLang="zh-CN" sz="1800" dirty="0" err="1" smtClean="0"/>
              <a:t>EvtPWATOTAL.hh</a:t>
            </a:r>
            <a:r>
              <a:rPr lang="zh-CN" altLang="en-US" sz="1800" dirty="0" smtClean="0"/>
              <a:t>要修改类名为</a:t>
            </a:r>
            <a:r>
              <a:rPr lang="en-US" altLang="zh-CN" sz="1800" dirty="0" err="1" smtClean="0"/>
              <a:t>EvtPWATOTAL</a:t>
            </a:r>
            <a:r>
              <a:rPr lang="zh-CN" altLang="en-US" sz="1800" dirty="0" smtClean="0"/>
              <a:t>，并作为</a:t>
            </a:r>
            <a:r>
              <a:rPr lang="zh-CN" altLang="en-US" sz="1800" dirty="0" smtClean="0">
                <a:solidFill>
                  <a:srgbClr val="FF0000"/>
                </a:solidFill>
              </a:rPr>
              <a:t>头文件</a:t>
            </a:r>
            <a:r>
              <a:rPr lang="zh-CN" altLang="en-US" sz="1800" dirty="0" smtClean="0"/>
              <a:t>添加在</a:t>
            </a:r>
            <a:r>
              <a:rPr lang="en-US" altLang="zh-CN" sz="1800" dirty="0" smtClean="0"/>
              <a:t>UserPWATOTAL.cc</a:t>
            </a:r>
            <a:r>
              <a:rPr lang="zh-CN" altLang="en-US" sz="1800" dirty="0" smtClean="0"/>
              <a:t>中作为</a:t>
            </a:r>
            <a:r>
              <a:rPr lang="zh-CN" altLang="en-US" sz="1800" dirty="0" smtClean="0">
                <a:solidFill>
                  <a:srgbClr val="FF0000"/>
                </a:solidFill>
              </a:rPr>
              <a:t>返回值的类名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en-US" altLang="zh-CN" sz="1800" dirty="0" smtClean="0"/>
              <a:t>EvtPWATOTAL.cc</a:t>
            </a:r>
            <a:r>
              <a:rPr lang="zh-CN" altLang="en-US" sz="1800" dirty="0" smtClean="0"/>
              <a:t>要包含头文件</a:t>
            </a:r>
            <a:r>
              <a:rPr lang="en-US" altLang="zh-CN" sz="1800" dirty="0" err="1" smtClean="0"/>
              <a:t>EvtPWATOTAL.hh</a:t>
            </a:r>
            <a:r>
              <a:rPr lang="zh-CN" altLang="en-US" sz="1800" dirty="0" smtClean="0"/>
              <a:t>，修改类名</a:t>
            </a:r>
            <a:r>
              <a:rPr lang="en-US" altLang="zh-CN" sz="1800" dirty="0" err="1" smtClean="0"/>
              <a:t>EvtPWATOTAL</a:t>
            </a:r>
            <a:r>
              <a:rPr lang="zh-CN" altLang="en-US" sz="1800" dirty="0" smtClean="0"/>
              <a:t>，</a:t>
            </a:r>
            <a:r>
              <a:rPr lang="zh-CN" altLang="en-US" sz="1800" dirty="0">
                <a:solidFill>
                  <a:srgbClr val="FF0000"/>
                </a:solidFill>
              </a:rPr>
              <a:t>修改</a:t>
            </a:r>
            <a:r>
              <a:rPr lang="en-US" altLang="zh-CN" sz="1800" dirty="0" smtClean="0">
                <a:solidFill>
                  <a:srgbClr val="FF0000"/>
                </a:solidFill>
              </a:rPr>
              <a:t>model name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r>
              <a:rPr lang="en-US" altLang="zh-CN" sz="2000" dirty="0" smtClean="0"/>
              <a:t>EvtModelReg.cc</a:t>
            </a:r>
            <a:r>
              <a:rPr lang="zh-CN" altLang="en-US" sz="2000" dirty="0" smtClean="0"/>
              <a:t>添加</a:t>
            </a:r>
            <a:r>
              <a:rPr lang="en-US" altLang="zh-CN" sz="2000" dirty="0" err="1" smtClean="0"/>
              <a:t>EvtPWATOTAL.hh</a:t>
            </a:r>
            <a:r>
              <a:rPr lang="zh-CN" altLang="en-US" sz="2000" dirty="0" smtClean="0"/>
              <a:t>和</a:t>
            </a:r>
            <a:r>
              <a:rPr lang="en-US" altLang="zh-CN" sz="2000" dirty="0" err="1" smtClean="0"/>
              <a:t>modellist</a:t>
            </a:r>
            <a:r>
              <a:rPr lang="zh-CN" altLang="en-US" sz="2000" dirty="0" smtClean="0"/>
              <a:t>：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188000"/>
            <a:ext cx="5172075" cy="800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4860000"/>
            <a:ext cx="4933950" cy="838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000" y="5652000"/>
            <a:ext cx="38766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00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00" y="358815"/>
            <a:ext cx="10800000" cy="61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$BESEVTGENROOT/share</a:t>
            </a:r>
            <a:r>
              <a:rPr lang="zh-CN" altLang="en-US" sz="2400" dirty="0" smtClean="0"/>
              <a:t>中：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1800" dirty="0" err="1" smtClean="0"/>
              <a:t>pdt.table</a:t>
            </a:r>
            <a:r>
              <a:rPr lang="zh-CN" altLang="en-US" sz="1800" dirty="0" smtClean="0"/>
              <a:t>存有</a:t>
            </a:r>
            <a:r>
              <a:rPr lang="en-US" altLang="zh-CN" sz="1800" dirty="0" smtClean="0"/>
              <a:t>decay card</a:t>
            </a:r>
            <a:r>
              <a:rPr lang="zh-CN" altLang="en-US" sz="1800" dirty="0" smtClean="0"/>
              <a:t>中各种粒子的代码信息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DECAY.DEC</a:t>
            </a:r>
            <a:r>
              <a:rPr lang="zh-CN" altLang="en-US" sz="1800" dirty="0" smtClean="0"/>
              <a:t>存有</a:t>
            </a:r>
            <a:r>
              <a:rPr lang="en-US" altLang="zh-CN" sz="1800" dirty="0"/>
              <a:t>decay card</a:t>
            </a:r>
            <a:r>
              <a:rPr lang="zh-CN" altLang="en-US" sz="1800" dirty="0" smtClean="0"/>
              <a:t>中各种衰变模式的代码信息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sz="2400" b="1" dirty="0"/>
              <a:t>超</a:t>
            </a:r>
            <a:r>
              <a:rPr lang="zh-CN" altLang="en-US" sz="2400" b="1" dirty="0"/>
              <a:t>链接的</a:t>
            </a:r>
            <a:r>
              <a:rPr lang="zh-CN" altLang="en-US" sz="2400" b="1" dirty="0"/>
              <a:t>创建</a:t>
            </a:r>
            <a:r>
              <a:rPr lang="zh-CN" altLang="en-US" sz="2400" b="1" dirty="0" smtClean="0"/>
              <a:t>方式：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zh-CN" altLang="en-US" sz="2400" b="1" dirty="0" smtClean="0"/>
              <a:t>如在</a:t>
            </a:r>
            <a:r>
              <a:rPr lang="en-US" altLang="zh-CN" sz="2400" b="1" dirty="0"/>
              <a:t>/</a:t>
            </a:r>
            <a:r>
              <a:rPr lang="en-US" altLang="zh-CN" sz="2400" b="1" dirty="0" err="1" smtClean="0"/>
              <a:t>hepustc</a:t>
            </a:r>
            <a:r>
              <a:rPr lang="en-US" altLang="zh-CN" sz="2400" b="1" dirty="0" smtClean="0"/>
              <a:t>/home/</a:t>
            </a:r>
            <a:r>
              <a:rPr lang="en-US" altLang="zh-CN" sz="2400" b="1" dirty="0" err="1" smtClean="0"/>
              <a:t>tanyx</a:t>
            </a:r>
            <a:r>
              <a:rPr lang="en-US" altLang="zh-CN" sz="2400" b="1" dirty="0"/>
              <a:t>/</a:t>
            </a:r>
            <a:r>
              <a:rPr lang="zh-CN" altLang="en-US" sz="2400" b="1" dirty="0" smtClean="0"/>
              <a:t>创建</a:t>
            </a:r>
            <a:r>
              <a:rPr lang="en-US" altLang="zh-CN" sz="2400" b="1" dirty="0"/>
              <a:t>/</a:t>
            </a:r>
            <a:r>
              <a:rPr lang="en-US" altLang="zh-CN" sz="2400" b="1" dirty="0" err="1"/>
              <a:t>lustre</a:t>
            </a:r>
            <a:r>
              <a:rPr lang="en-US" altLang="zh-CN" sz="2400" b="1" dirty="0"/>
              <a:t>/bes3/</a:t>
            </a:r>
            <a:r>
              <a:rPr lang="en-US" altLang="zh-CN" sz="2400" b="1" dirty="0" err="1"/>
              <a:t>tanyx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（源文件）的超链接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zh-CN" altLang="en-US" sz="2400" b="1" dirty="0" smtClean="0"/>
              <a:t>不需要先创建空文件夹，应直接“</a:t>
            </a:r>
            <a:r>
              <a:rPr lang="en-US" altLang="zh-CN" sz="2400" b="1" dirty="0" err="1" smtClean="0"/>
              <a:t>ln</a:t>
            </a:r>
            <a:r>
              <a:rPr lang="en-US" altLang="zh-CN" sz="2400" b="1" dirty="0" smtClean="0"/>
              <a:t>  -</a:t>
            </a:r>
            <a:r>
              <a:rPr lang="en-US" altLang="zh-CN" sz="2400" b="1" dirty="0"/>
              <a:t>s </a:t>
            </a:r>
            <a:r>
              <a:rPr lang="en-US" altLang="zh-CN" sz="2400" b="1" dirty="0" smtClean="0"/>
              <a:t> /</a:t>
            </a:r>
            <a:r>
              <a:rPr lang="en-US" altLang="zh-CN" sz="2400" b="1" dirty="0" err="1"/>
              <a:t>lustre</a:t>
            </a:r>
            <a:r>
              <a:rPr lang="en-US" altLang="zh-CN" sz="2400" b="1" dirty="0"/>
              <a:t>/bes3/</a:t>
            </a:r>
            <a:r>
              <a:rPr lang="en-US" altLang="zh-CN" sz="2400" b="1" dirty="0" err="1"/>
              <a:t>tanyx</a:t>
            </a:r>
            <a:r>
              <a:rPr lang="en-US" altLang="zh-CN" sz="2400" b="1" dirty="0"/>
              <a:t>/ </a:t>
            </a:r>
            <a:r>
              <a:rPr lang="en-US" altLang="zh-CN" sz="2400" b="1" dirty="0" smtClean="0"/>
              <a:t> </a:t>
            </a:r>
            <a:r>
              <a:rPr lang="en-US" altLang="zh-CN" sz="2400" b="1" dirty="0" err="1" smtClean="0"/>
              <a:t>lustre</a:t>
            </a:r>
            <a:r>
              <a:rPr lang="zh-CN" altLang="en-US" sz="2400" b="1" dirty="0" smtClean="0"/>
              <a:t>”即可</a:t>
            </a:r>
            <a:endParaRPr lang="en-US" altLang="zh-CN" sz="24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377866"/>
            <a:ext cx="4838700" cy="400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173840"/>
            <a:ext cx="62007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15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4000" y="432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86736" cy="40736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86736" cy="40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4000" y="432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17299" cy="42511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63590" cy="42588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Bin=90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108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4000" y="432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2000"/>
            <a:ext cx="5886736" cy="42511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917597" cy="42588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Bin=45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722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K</a:t>
            </a:r>
            <a:r>
              <a:rPr lang="en-US" altLang="zh-CN" dirty="0" smtClean="0"/>
              <a:t> boost to </a:t>
            </a:r>
            <a:r>
              <a:rPr lang="en-US" altLang="zh-CN" dirty="0"/>
              <a:t>Phi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71305" cy="40582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71305" cy="40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setup BOSS environment on </a:t>
            </a:r>
            <a:r>
              <a:rPr lang="en-US" altLang="zh-CN" b="1" dirty="0" err="1" smtClean="0"/>
              <a:t>lxslc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BOSS665p01.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2.R-scan data sets:</a:t>
            </a:r>
          </a:p>
          <a:p>
            <a:pPr marL="457200" lvl="1" indent="0">
              <a:buNone/>
            </a:pPr>
            <a:r>
              <a:rPr lang="en-US" altLang="zh-CN" sz="1800" dirty="0" smtClean="0"/>
              <a:t>2014/12/31</a:t>
            </a:r>
          </a:p>
          <a:p>
            <a:pPr marL="457200" lvl="1" indent="0">
              <a:buNone/>
            </a:pPr>
            <a:r>
              <a:rPr lang="en-US" altLang="zh-CN" sz="1800" dirty="0" smtClean="0"/>
              <a:t>2015</a:t>
            </a:r>
          </a:p>
          <a:p>
            <a:pPr marL="457200" lvl="1" indent="0">
              <a:buNone/>
            </a:pPr>
            <a:r>
              <a:rPr lang="en-US" altLang="zh-CN" sz="1800" dirty="0" smtClean="0"/>
              <a:t>2175MeV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66950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K</a:t>
            </a:r>
            <a:r>
              <a:rPr lang="en-US" altLang="zh-CN" dirty="0" smtClean="0"/>
              <a:t> boost to </a:t>
            </a:r>
            <a:r>
              <a:rPr lang="en-US" altLang="zh-CN" dirty="0"/>
              <a:t>Phi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25014" cy="42279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09583" cy="42048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Bin=100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431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K</a:t>
            </a:r>
            <a:r>
              <a:rPr lang="en-US" altLang="zh-CN" dirty="0" smtClean="0"/>
              <a:t> boost to </a:t>
            </a:r>
            <a:r>
              <a:rPr lang="en-US" altLang="zh-CN" dirty="0"/>
              <a:t>Phi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Bin=50</a:t>
            </a:r>
            <a:endParaRPr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25014" cy="42356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17299" cy="422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</a:t>
            </a:r>
            <a:r>
              <a:rPr lang="en-US" altLang="zh-CN" dirty="0"/>
              <a:t>i</a:t>
            </a:r>
            <a:r>
              <a:rPr lang="en-US" altLang="zh-CN" dirty="0" smtClean="0"/>
              <a:t>on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86736" cy="40659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917597" cy="40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</a:t>
            </a:r>
            <a:r>
              <a:rPr lang="en-US" altLang="zh-CN" dirty="0"/>
              <a:t>i</a:t>
            </a:r>
            <a:r>
              <a:rPr lang="en-US" altLang="zh-CN" dirty="0" smtClean="0"/>
              <a:t>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872000"/>
            <a:ext cx="5871305" cy="42896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2000"/>
            <a:ext cx="5894451" cy="42279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Bin=50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558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</a:t>
            </a:r>
            <a:r>
              <a:rPr lang="en-US" altLang="zh-CN" dirty="0"/>
              <a:t>i</a:t>
            </a:r>
            <a:r>
              <a:rPr lang="en-US" altLang="zh-CN" dirty="0" smtClean="0"/>
              <a:t>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40444" cy="42511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40444" cy="42202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mtClean="0"/>
              <a:t>Bin=100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134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80660" y="4854202"/>
            <a:ext cx="461665" cy="694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模拟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0"/>
            <a:ext cx="5201793" cy="32404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80660" y="1134999"/>
            <a:ext cx="461665" cy="978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0"/>
            <a:ext cx="5188077" cy="32444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1" y="0"/>
            <a:ext cx="5239512" cy="3600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5034344" cy="358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14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80660" y="4854202"/>
            <a:ext cx="461665" cy="694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模拟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0"/>
            <a:ext cx="5205222" cy="325640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80660" y="1134999"/>
            <a:ext cx="461665" cy="978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0"/>
            <a:ext cx="5184648" cy="32444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34344" cy="35555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000" y="0"/>
            <a:ext cx="5014627" cy="34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08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00000" y="4854202"/>
            <a:ext cx="461665" cy="694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模拟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0000" y="1134999"/>
            <a:ext cx="461665" cy="978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0"/>
            <a:ext cx="5185029" cy="327469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0"/>
            <a:ext cx="5199793" cy="3274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5021199" cy="349643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000" y="0"/>
            <a:ext cx="5040916" cy="34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79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00000" y="4854202"/>
            <a:ext cx="461665" cy="694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模拟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0000" y="1134999"/>
            <a:ext cx="461665" cy="978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0000"/>
            <a:ext cx="5170265" cy="3278124"/>
          </a:xfrm>
          <a:prstGeom prst="rect">
            <a:avLst/>
          </a:prstGeom>
        </p:spPr>
      </p:pic>
      <p:pic>
        <p:nvPicPr>
          <p:cNvPr id="2" name="图片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240000"/>
            <a:ext cx="5170265" cy="32712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"/>
            <a:ext cx="5001482" cy="3489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5008055" cy="34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8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80660" y="4854202"/>
            <a:ext cx="461665" cy="694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模拟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0"/>
            <a:ext cx="5222367" cy="325240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80660" y="1134999"/>
            <a:ext cx="461665" cy="978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0"/>
            <a:ext cx="5184648" cy="32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6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763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Lxslc6 @3080MeV</a:t>
            </a:r>
            <a:r>
              <a:rPr lang="zh-CN" altLang="en-US" sz="4000" dirty="0" smtClean="0"/>
              <a:t>：</a:t>
            </a:r>
            <a:r>
              <a:rPr lang="en-US" altLang="zh-CN" sz="4000" dirty="0" smtClean="0"/>
              <a:t>L=123.0pb</a:t>
            </a:r>
            <a:r>
              <a:rPr lang="en-US" altLang="zh-CN" sz="4000" baseline="30000" dirty="0" smtClean="0"/>
              <a:t>-1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 rot="10800000">
            <a:off x="762638" y="2376531"/>
            <a:ext cx="461665" cy="6728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Event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95877" y="3657518"/>
            <a:ext cx="2130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X</a:t>
            </a:r>
            <a:r>
              <a:rPr lang="en-US" altLang="zh-CN" sz="1400" baseline="30000" dirty="0" smtClean="0"/>
              <a:t>2</a:t>
            </a:r>
            <a:r>
              <a:rPr lang="en-US" altLang="zh-CN" sz="1400" baseline="-25000" dirty="0" smtClean="0"/>
              <a:t>4C</a:t>
            </a:r>
            <a:r>
              <a:rPr lang="en-US" altLang="zh-CN" sz="1400" dirty="0" smtClean="0"/>
              <a:t>(K+K-π+ π- ):3080MeV</a:t>
            </a:r>
            <a:endParaRPr lang="zh-CN" altLang="en-US" sz="1400" baseline="30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36" y="1690687"/>
            <a:ext cx="4730728" cy="29158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2638" y="4080293"/>
            <a:ext cx="44929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(1) X</a:t>
            </a:r>
            <a:r>
              <a:rPr lang="en-US" altLang="zh-CN" baseline="30000" dirty="0" smtClean="0"/>
              <a:t>2</a:t>
            </a:r>
            <a:r>
              <a:rPr lang="en-US" altLang="zh-CN" baseline="-25000" dirty="0" smtClean="0"/>
              <a:t>4C</a:t>
            </a:r>
            <a:r>
              <a:rPr lang="en-US" altLang="zh-CN" dirty="0" smtClean="0"/>
              <a:t>(K+K-π+ π- )&lt;20;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(2) </a:t>
            </a:r>
            <a:r>
              <a:rPr lang="el-GR" altLang="zh-CN" dirty="0" smtClean="0"/>
              <a:t>ϕ(1020</a:t>
            </a:r>
            <a:r>
              <a:rPr lang="el-GR" altLang="zh-CN" dirty="0"/>
              <a:t>) </a:t>
            </a:r>
            <a:r>
              <a:rPr lang="en-US" altLang="zh-CN" dirty="0"/>
              <a:t>Fitting :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Signal: Gaussian function Convolute MC shape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Background:  Argus function</a:t>
            </a:r>
          </a:p>
          <a:p>
            <a:pPr>
              <a:lnSpc>
                <a:spcPct val="150000"/>
              </a:lnSpc>
            </a:pP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Signal</a:t>
            </a:r>
            <a:r>
              <a:rPr lang="en-US" altLang="zh-CN" dirty="0" smtClean="0"/>
              <a:t>=344.3±23.2;</a:t>
            </a:r>
            <a:endParaRPr lang="en-US" altLang="zh-CN" baseline="-25000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4873" y="5380232"/>
            <a:ext cx="39719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17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40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80660" y="4854202"/>
            <a:ext cx="461665" cy="694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模拟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25796" cy="3272409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0000"/>
            <a:ext cx="5242941" cy="32404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80660" y="1134999"/>
            <a:ext cx="461665" cy="978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240000"/>
            <a:ext cx="5194935" cy="32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1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41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80660" y="4854202"/>
            <a:ext cx="461665" cy="694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模拟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25796" cy="3232404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0000"/>
            <a:ext cx="5225796" cy="325240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80660" y="1134999"/>
            <a:ext cx="461665" cy="978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19999" y="3240000"/>
            <a:ext cx="5205222" cy="321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61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42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80660" y="4854202"/>
            <a:ext cx="461665" cy="694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模拟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5509" cy="3220403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0000"/>
            <a:ext cx="5246370" cy="322440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80660" y="1134999"/>
            <a:ext cx="461665" cy="978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240000"/>
            <a:ext cx="5236083" cy="32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74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43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80660" y="4854202"/>
            <a:ext cx="461665" cy="694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模拟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4648" cy="3188399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0000"/>
            <a:ext cx="5205222" cy="320440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80660" y="1134999"/>
            <a:ext cx="461665" cy="978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240000"/>
            <a:ext cx="5198364" cy="32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69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44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80660" y="4854202"/>
            <a:ext cx="461665" cy="694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模拟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80660" y="1134999"/>
            <a:ext cx="461665" cy="978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304663" cy="324040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0000"/>
            <a:ext cx="5297805" cy="3224403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240000"/>
            <a:ext cx="5304663" cy="32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39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45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00000" y="4854202"/>
            <a:ext cx="461665" cy="694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模拟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0000" y="1134999"/>
            <a:ext cx="461665" cy="978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176171" cy="3284982"/>
          </a:xfrm>
          <a:prstGeom prst="rect">
            <a:avLst/>
          </a:prstGeom>
        </p:spPr>
      </p:pic>
      <p:pic>
        <p:nvPicPr>
          <p:cNvPr id="2" name="图片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40000"/>
            <a:ext cx="5217509" cy="3288411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240000"/>
            <a:ext cx="5202746" cy="32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73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46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00000" y="4854202"/>
            <a:ext cx="461665" cy="694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模拟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0000" y="1134999"/>
            <a:ext cx="461665" cy="978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0000"/>
            <a:ext cx="5196840" cy="3288411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67313" cy="3278124"/>
          </a:xfrm>
          <a:prstGeom prst="rect">
            <a:avLst/>
          </a:prstGeom>
        </p:spPr>
      </p:pic>
      <p:pic>
        <p:nvPicPr>
          <p:cNvPr id="2" name="图片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240000"/>
            <a:ext cx="6031611" cy="38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62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47</a:t>
            </a:fld>
            <a:endParaRPr lang="zh-CN" altLang="en-US"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0000"/>
            <a:ext cx="5280660" cy="3228404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63515" cy="324840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0660" y="4854202"/>
            <a:ext cx="461665" cy="694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模拟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80660" y="1134999"/>
            <a:ext cx="461665" cy="978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240000"/>
            <a:ext cx="5239512" cy="32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558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Numbers of </a:t>
            </a:r>
            <a:r>
              <a:rPr lang="en-US" altLang="zh-CN" dirty="0" err="1" smtClean="0"/>
              <a:t>NGoodCharge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1910556"/>
            <a:ext cx="6067425" cy="4181475"/>
          </a:xfrm>
        </p:spPr>
      </p:pic>
    </p:spTree>
    <p:extLst>
      <p:ext uri="{BB962C8B-B14F-4D97-AF65-F5344CB8AC3E}">
        <p14:creationId xmlns:p14="http://schemas.microsoft.com/office/powerpoint/2010/main" val="399815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Argus definition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93" y="1962659"/>
            <a:ext cx="9231013" cy="4077269"/>
          </a:xfrm>
        </p:spPr>
      </p:pic>
    </p:spTree>
    <p:extLst>
      <p:ext uri="{BB962C8B-B14F-4D97-AF65-F5344CB8AC3E}">
        <p14:creationId xmlns:p14="http://schemas.microsoft.com/office/powerpoint/2010/main" val="403167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err="1" smtClean="0"/>
              <a:t>Roofit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712249" y="1700784"/>
            <a:ext cx="10515600" cy="489971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Estimate way</a:t>
            </a:r>
            <a:r>
              <a:rPr lang="en-US" altLang="zh-CN" sz="2000" b="1" dirty="0" smtClean="0"/>
              <a:t> </a:t>
            </a:r>
          </a:p>
          <a:p>
            <a:pPr marL="0" indent="0">
              <a:buNone/>
            </a:pPr>
            <a:r>
              <a:rPr lang="en-US" altLang="zh-CN" sz="1800" dirty="0"/>
              <a:t>	– Least square fit ( </a:t>
            </a:r>
            <a:r>
              <a:rPr lang="zh-CN" altLang="en-US" sz="1800" dirty="0"/>
              <a:t>𝛘</a:t>
            </a:r>
            <a:r>
              <a:rPr lang="en-US" altLang="zh-CN" sz="1800" dirty="0"/>
              <a:t>2) 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/>
              <a:t>	–Maximum Likelihood (ML) Fit </a:t>
            </a:r>
            <a:endParaRPr lang="en-US" altLang="zh-CN" sz="1800" dirty="0" smtClean="0"/>
          </a:p>
          <a:p>
            <a:r>
              <a:rPr lang="en-US" altLang="zh-CN" sz="2000" b="1" dirty="0"/>
              <a:t> </a:t>
            </a:r>
            <a:r>
              <a:rPr lang="en-US" altLang="zh-CN" sz="3200" dirty="0"/>
              <a:t>How </a:t>
            </a:r>
            <a:r>
              <a:rPr lang="en-US" altLang="zh-CN" sz="3200" dirty="0" smtClean="0"/>
              <a:t>to fit </a:t>
            </a:r>
            <a:r>
              <a:rPr lang="en-US" altLang="zh-CN" sz="3200" dirty="0"/>
              <a:t>in </a:t>
            </a:r>
            <a:r>
              <a:rPr lang="en-US" altLang="zh-CN" sz="3200" dirty="0" smtClean="0"/>
              <a:t>ROOT</a:t>
            </a:r>
          </a:p>
          <a:p>
            <a:pPr marL="0" lvl="0" indent="0">
              <a:buNone/>
            </a:pPr>
            <a:r>
              <a:rPr lang="en-US" altLang="zh-CN" sz="1800" dirty="0">
                <a:solidFill>
                  <a:prstClr val="black"/>
                </a:solidFill>
              </a:rPr>
              <a:t>	– Create  a parametric function object, </a:t>
            </a:r>
            <a:r>
              <a:rPr lang="en-US" altLang="zh-CN" sz="1800" dirty="0" smtClean="0">
                <a:solidFill>
                  <a:prstClr val="black"/>
                </a:solidFill>
              </a:rPr>
              <a:t>TF1(available in </a:t>
            </a:r>
            <a:r>
              <a:rPr lang="en-US" altLang="zh-CN" sz="1800" dirty="0">
                <a:solidFill>
                  <a:prstClr val="black"/>
                </a:solidFill>
              </a:rPr>
              <a:t>ROOT library)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CN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CN" sz="1800" dirty="0">
                <a:solidFill>
                  <a:prstClr val="black"/>
                </a:solidFill>
              </a:rPr>
              <a:t>	–Set the initial values of the function </a:t>
            </a:r>
            <a:r>
              <a:rPr lang="en-US" altLang="zh-CN" sz="1800" dirty="0" smtClean="0">
                <a:solidFill>
                  <a:prstClr val="black"/>
                </a:solidFill>
              </a:rPr>
              <a:t>parameters</a:t>
            </a:r>
          </a:p>
          <a:p>
            <a:pPr marL="0" lvl="0" indent="0">
              <a:buNone/>
            </a:pPr>
            <a:endParaRPr lang="en-US" altLang="zh-CN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CN" sz="1800" dirty="0">
                <a:solidFill>
                  <a:prstClr val="black"/>
                </a:solidFill>
              </a:rPr>
              <a:t>	– Fit the data object 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CN" sz="1800" dirty="0">
              <a:solidFill>
                <a:prstClr val="black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40" y="3911752"/>
            <a:ext cx="6867856" cy="352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640" y="4668952"/>
            <a:ext cx="4344112" cy="2949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640" y="5368589"/>
            <a:ext cx="3107602" cy="4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Minimization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67697" y="1777042"/>
            <a:ext cx="10515600" cy="4668004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 </a:t>
            </a:r>
            <a:r>
              <a:rPr lang="en-US" altLang="zh-CN" sz="2000" dirty="0"/>
              <a:t>Methods like Minuit based on gradient can get stuck easily in local </a:t>
            </a:r>
            <a:r>
              <a:rPr lang="en-US" altLang="zh-CN" sz="2000" dirty="0" smtClean="0"/>
              <a:t>minima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r>
              <a:rPr lang="en-US" altLang="zh-CN" sz="2400" dirty="0"/>
              <a:t>Stochastic methods like simulated annealing or genetic algorithms can 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    help </a:t>
            </a:r>
            <a:r>
              <a:rPr lang="en-US" altLang="zh-CN" sz="2400" dirty="0"/>
              <a:t>to find the global </a:t>
            </a:r>
            <a:r>
              <a:rPr lang="en-US" altLang="zh-CN" sz="2400" dirty="0" smtClean="0"/>
              <a:t>minimum</a:t>
            </a:r>
          </a:p>
          <a:p>
            <a:pPr marL="0" indent="0">
              <a:buNone/>
            </a:pPr>
            <a:r>
              <a:rPr lang="en-US" altLang="zh-CN" sz="1800" dirty="0"/>
              <a:t>	– (but it can be quite inefficient, e.g. many function calls</a:t>
            </a:r>
            <a:r>
              <a:rPr lang="en-US" altLang="zh-CN" sz="1800" dirty="0" smtClean="0"/>
              <a:t>)</a:t>
            </a:r>
          </a:p>
          <a:p>
            <a:pPr marL="0" indent="0">
              <a:buNone/>
            </a:pPr>
            <a:endParaRPr lang="en-US" altLang="zh-CN" sz="1800" b="1" dirty="0"/>
          </a:p>
          <a:p>
            <a:r>
              <a:rPr lang="en-US" altLang="zh-CN" sz="2400" b="1" dirty="0"/>
              <a:t>Parameter Errors</a:t>
            </a:r>
          </a:p>
          <a:p>
            <a:pPr marL="0" indent="0">
              <a:buNone/>
            </a:pPr>
            <a:r>
              <a:rPr lang="en-US" altLang="zh-CN" sz="2000" b="1" dirty="0" smtClean="0"/>
              <a:t>    </a:t>
            </a:r>
            <a:r>
              <a:rPr lang="en-US" altLang="zh-CN" sz="2400" dirty="0" smtClean="0"/>
              <a:t>A approximation </a:t>
            </a:r>
            <a:r>
              <a:rPr lang="en-US" altLang="zh-CN" sz="2400" dirty="0"/>
              <a:t>to estimate the confidence </a:t>
            </a:r>
            <a:r>
              <a:rPr lang="en-US" altLang="zh-CN" sz="2400" dirty="0" smtClean="0"/>
              <a:t>level:</a:t>
            </a:r>
          </a:p>
          <a:p>
            <a:pPr marL="0" indent="0">
              <a:buNone/>
            </a:pPr>
            <a:r>
              <a:rPr lang="en-US" altLang="zh-CN" sz="2000" dirty="0" smtClean="0"/>
              <a:t>    -use </a:t>
            </a:r>
            <a:r>
              <a:rPr lang="en-US" altLang="zh-CN" sz="2000" dirty="0"/>
              <a:t>directly the log-likelihood function and look at the difference from the minimum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9936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purpose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3200" dirty="0"/>
                  <a:t> </a:t>
                </a:r>
                <a:r>
                  <a:rPr lang="en-US" altLang="zh-CN" sz="3200" dirty="0" smtClean="0"/>
                  <a:t>Efficiency</a:t>
                </a:r>
                <a:endParaRPr lang="en-US" altLang="zh-CN" sz="1100" b="1" dirty="0"/>
              </a:p>
              <a:p>
                <a:pPr marL="228594" lvl="1">
                  <a:spcBef>
                    <a:spcPts val="1000"/>
                  </a:spcBef>
                </a:pPr>
                <a:r>
                  <a:rPr lang="en-US" altLang="zh-CN" sz="2800" dirty="0" smtClean="0"/>
                  <a:t> </a:t>
                </a:r>
                <a:r>
                  <a:rPr lang="en-US" altLang="zh-CN" sz="2800" b="1" dirty="0" smtClean="0"/>
                  <a:t>fit successful</a:t>
                </a:r>
                <a:endParaRPr lang="en-US" altLang="zh-CN" sz="2800" b="1" dirty="0"/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1.Make sure functions all right;</a:t>
                </a: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2.Fit in 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</a:rPr>
                  <a:t>Liufang’s</a:t>
                </a: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 criteria</a:t>
                </a:r>
                <a:r>
                  <a:rPr lang="en-US" altLang="zh-CN" sz="2200" dirty="0">
                    <a:solidFill>
                      <a:srgbClr val="00B0F0"/>
                    </a:solidFill>
                  </a:rPr>
                  <a:t>;</a:t>
                </a:r>
                <a:endParaRPr lang="en-US" altLang="zh-CN" sz="2200" dirty="0" smtClean="0">
                  <a:solidFill>
                    <a:srgbClr val="00B0F0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altLang="zh-CN" sz="2200" dirty="0" smtClean="0"/>
                  <a:t>3.Maybe improve criteria.</a:t>
                </a:r>
                <a:endParaRPr lang="en-US" altLang="zh-CN" sz="1800" dirty="0"/>
              </a:p>
              <a:p>
                <a:pPr marL="228594" lvl="1">
                  <a:spcBef>
                    <a:spcPts val="1000"/>
                  </a:spcBef>
                </a:pPr>
                <a:r>
                  <a:rPr lang="en-US" altLang="zh-CN" sz="2800" dirty="0"/>
                  <a:t> </a:t>
                </a:r>
                <a:r>
                  <a:rPr lang="el-GR" altLang="zh-CN" sz="2800" b="1" dirty="0" smtClean="0"/>
                  <a:t> </a:t>
                </a:r>
                <a:r>
                  <a:rPr lang="en-US" altLang="zh-CN" sz="2800" dirty="0" smtClean="0"/>
                  <a:t> To do</a:t>
                </a: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1.Code and 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</a:rPr>
                  <a:t>Roofit</a:t>
                </a: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 checked;     </a:t>
                </a:r>
                <a:endParaRPr lang="en-US" altLang="zh-CN" sz="2200" dirty="0">
                  <a:solidFill>
                    <a:srgbClr val="00B0F0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2.debug </a:t>
                </a:r>
                <a:r>
                  <a:rPr lang="en-US" altLang="zh-CN" sz="2200" dirty="0">
                    <a:solidFill>
                      <a:srgbClr val="00B0F0"/>
                    </a:solidFill>
                  </a:rPr>
                  <a:t>in </a:t>
                </a:r>
                <a:r>
                  <a:rPr lang="en-US" altLang="zh-CN" sz="2200" dirty="0" err="1">
                    <a:solidFill>
                      <a:srgbClr val="00B0F0"/>
                    </a:solidFill>
                  </a:rPr>
                  <a:t>Liufang’s</a:t>
                </a:r>
                <a:r>
                  <a:rPr lang="en-US" altLang="zh-CN" sz="2200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</a:rPr>
                  <a:t>criteria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Change</a:t>
                </a:r>
                <a:r>
                  <a:rPr lang="en-US" altLang="zh-CN" sz="22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resonance </a:t>
                </a:r>
                <a:r>
                  <a:rPr lang="en-US" altLang="zh-CN" sz="2000" dirty="0" smtClean="0">
                    <a:solidFill>
                      <a:srgbClr val="00B0F0"/>
                    </a:solidFill>
                  </a:rPr>
                  <a:t>state the same with </a:t>
                </a:r>
                <a:r>
                  <a:rPr lang="en-US" altLang="zh-CN" sz="2000" dirty="0" err="1" smtClean="0">
                    <a:solidFill>
                      <a:srgbClr val="00B0F0"/>
                    </a:solidFill>
                  </a:rPr>
                  <a:t>liu</a:t>
                </a: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;</a:t>
                </a:r>
                <a:r>
                  <a:rPr lang="en-US" altLang="zh-CN" sz="2000" dirty="0"/>
                  <a:t> </a:t>
                </a:r>
                <a:endParaRPr lang="en-US" altLang="zh-CN" sz="2000" dirty="0" smtClean="0"/>
              </a:p>
              <a:p>
                <a:pPr marL="457189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sup>
                          </m:sSup>
                        </m:den>
                      </m:f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200" dirty="0">
                  <a:solidFill>
                    <a:srgbClr val="00B0F0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</a:rPr>
                  <a:t>3.Fit and find a good result;</a:t>
                </a: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</a:rPr>
                  <a:t>4..</a:t>
                </a:r>
                <a:endParaRPr lang="en-US" altLang="zh-CN" sz="1800" dirty="0">
                  <a:solidFill>
                    <a:prstClr val="black"/>
                  </a:solidFill>
                </a:endParaRPr>
              </a:p>
              <a:p>
                <a:pPr marL="228594" lvl="1">
                  <a:spcBef>
                    <a:spcPts val="1000"/>
                  </a:spcBef>
                </a:pPr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  <a:blipFill rotWithShape="0">
                <a:blip r:embed="rId3"/>
                <a:stretch>
                  <a:fillRect l="-1333" t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6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resonance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</p:spPr>
            <p:txBody>
              <a:bodyPr>
                <a:normAutofit/>
              </a:bodyPr>
              <a:lstStyle/>
              <a:p>
                <a:pPr marL="457189" lvl="1" indent="0">
                  <a:buNone/>
                </a:pPr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|LS&gt;	</a:t>
                </a:r>
              </a:p>
              <a:p>
                <a:pPr marL="457189" lvl="1" indent="0">
                  <a:buNone/>
                </a:pP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: </a:t>
                </a:r>
                <a:r>
                  <a:rPr lang="en-US" altLang="zh-CN" sz="2200" dirty="0" err="1" smtClean="0">
                    <a:solidFill>
                      <a:srgbClr val="FF0000"/>
                    </a:solidFill>
                  </a:rPr>
                  <a:t>phasespace</a:t>
                </a:r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1370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1750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|21</a:t>
                </a:r>
                <a:r>
                  <a:rPr lang="en-US" altLang="zh-CN" sz="2200" dirty="0"/>
                  <a:t>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 smtClean="0"/>
                  <a:t>,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(1370)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1750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1270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525</m:t>
                    </m:r>
                    <m:r>
                      <a:rPr lang="en-US" altLang="zh-CN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|21</a:t>
                </a:r>
                <a:r>
                  <a:rPr lang="en-US" altLang="zh-CN" sz="2200" dirty="0"/>
                  <a:t>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|22&gt;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|23&gt;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|43&gt;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endParaRPr lang="en-US" altLang="zh-CN" sz="1800" dirty="0">
                  <a:solidFill>
                    <a:prstClr val="black"/>
                  </a:solidFill>
                </a:endParaRPr>
              </a:p>
              <a:p>
                <a:pPr marL="228594" lvl="1">
                  <a:spcBef>
                    <a:spcPts val="1000"/>
                  </a:spcBef>
                </a:pPr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  <a:blipFill rotWithShape="0">
                <a:blip r:embed="rId3"/>
                <a:stretch>
                  <a:fillRect t="-1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3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56013</TotalTime>
  <Words>667</Words>
  <Application>Microsoft Office PowerPoint</Application>
  <PresentationFormat>宽屏</PresentationFormat>
  <Paragraphs>264</Paragraphs>
  <Slides>48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宋体</vt:lpstr>
      <vt:lpstr>Arial</vt:lpstr>
      <vt:lpstr>Calibri</vt:lpstr>
      <vt:lpstr>Calibri Light</vt:lpstr>
      <vt:lpstr>Cambria Math</vt:lpstr>
      <vt:lpstr>Wingdings</vt:lpstr>
      <vt:lpstr>Office 主题</vt:lpstr>
      <vt:lpstr>Weekly report</vt:lpstr>
      <vt:lpstr>Event selectiono（4C） </vt:lpstr>
      <vt:lpstr>setup BOSS environment on lxslc</vt:lpstr>
      <vt:lpstr>Lxslc6 @3080MeV：L=123.0pb-1</vt:lpstr>
      <vt:lpstr>Argus definition</vt:lpstr>
      <vt:lpstr>Roofit</vt:lpstr>
      <vt:lpstr>Minimization</vt:lpstr>
      <vt:lpstr>purpose</vt:lpstr>
      <vt:lpstr>resonance</vt:lpstr>
      <vt:lpstr>Preliminary Fitting</vt:lpstr>
      <vt:lpstr>Preliminary Fitting</vt:lpstr>
      <vt:lpstr>Preliminary Fitting</vt:lpstr>
      <vt:lpstr>Preliminary Fitting</vt:lpstr>
      <vt:lpstr>Preliminary Fitting</vt:lpstr>
      <vt:lpstr>Preliminary Fitting</vt:lpstr>
      <vt:lpstr>Model</vt:lpstr>
      <vt:lpstr>Model</vt:lpstr>
      <vt:lpstr>Model</vt:lpstr>
      <vt:lpstr>Model</vt:lpstr>
      <vt:lpstr>刘芳结果可能存在的问题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Preliminary Fitting</vt:lpstr>
      <vt:lpstr>Preliminary Fitting</vt:lpstr>
      <vt:lpstr>Preliminary Fitting</vt:lpstr>
      <vt:lpstr>K boost to Phi</vt:lpstr>
      <vt:lpstr>K boost to Phi</vt:lpstr>
      <vt:lpstr>K boost to Phi</vt:lpstr>
      <vt:lpstr>Pion</vt:lpstr>
      <vt:lpstr>Pion</vt:lpstr>
      <vt:lpstr>Pion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Numbers of NGoodCharge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</dc:title>
  <dc:creator>sfxzctyx</dc:creator>
  <cp:lastModifiedBy>sfxzctyx</cp:lastModifiedBy>
  <cp:revision>390</cp:revision>
  <dcterms:created xsi:type="dcterms:W3CDTF">2016-08-30T07:32:40Z</dcterms:created>
  <dcterms:modified xsi:type="dcterms:W3CDTF">2018-05-28T08:28:53Z</dcterms:modified>
</cp:coreProperties>
</file>