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10" r:id="rId32"/>
    <p:sldId id="307" r:id="rId33"/>
    <p:sldId id="309" r:id="rId34"/>
    <p:sldId id="312" r:id="rId35"/>
    <p:sldId id="315" r:id="rId36"/>
    <p:sldId id="311" r:id="rId37"/>
    <p:sldId id="313" r:id="rId38"/>
    <p:sldId id="321" r:id="rId39"/>
    <p:sldId id="316" r:id="rId40"/>
    <p:sldId id="319" r:id="rId41"/>
    <p:sldId id="314" r:id="rId42"/>
    <p:sldId id="317" r:id="rId43"/>
    <p:sldId id="318" r:id="rId44"/>
    <p:sldId id="308" r:id="rId45"/>
    <p:sldId id="323" r:id="rId46"/>
    <p:sldId id="320" r:id="rId47"/>
    <p:sldId id="326" r:id="rId48"/>
    <p:sldId id="328" r:id="rId49"/>
    <p:sldId id="332" r:id="rId50"/>
    <p:sldId id="327" r:id="rId51"/>
    <p:sldId id="324" r:id="rId52"/>
    <p:sldId id="325" r:id="rId53"/>
    <p:sldId id="330" r:id="rId54"/>
    <p:sldId id="331" r:id="rId55"/>
    <p:sldId id="334" r:id="rId56"/>
    <p:sldId id="333" r:id="rId57"/>
    <p:sldId id="335" r:id="rId58"/>
    <p:sldId id="336" r:id="rId59"/>
    <p:sldId id="337" r:id="rId60"/>
    <p:sldId id="338" r:id="rId61"/>
    <p:sldId id="339" r:id="rId62"/>
    <p:sldId id="340" r:id="rId6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3DC33BA-C777-1A44-8991-B23641760995}">
          <p14:sldIdLst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full reconstruction" id="{DCC7A4EC-36C6-E748-99E3-AA3ED5204E8C}">
          <p14:sldIdLst>
            <p14:sldId id="310"/>
            <p14:sldId id="307"/>
            <p14:sldId id="309"/>
            <p14:sldId id="312"/>
            <p14:sldId id="315"/>
            <p14:sldId id="311"/>
            <p14:sldId id="313"/>
            <p14:sldId id="321"/>
            <p14:sldId id="316"/>
            <p14:sldId id="319"/>
            <p14:sldId id="314"/>
            <p14:sldId id="317"/>
            <p14:sldId id="318"/>
            <p14:sldId id="308"/>
            <p14:sldId id="323"/>
            <p14:sldId id="320"/>
            <p14:sldId id="326"/>
            <p14:sldId id="328"/>
            <p14:sldId id="332"/>
            <p14:sldId id="327"/>
            <p14:sldId id="324"/>
            <p14:sldId id="325"/>
            <p14:sldId id="330"/>
            <p14:sldId id="331"/>
            <p14:sldId id="334"/>
            <p14:sldId id="333"/>
            <p14:sldId id="335"/>
            <p14:sldId id="336"/>
            <p14:sldId id="337"/>
            <p14:sldId id="338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93"/>
    <p:restoredTop sz="84385"/>
  </p:normalViewPr>
  <p:slideViewPr>
    <p:cSldViewPr snapToGrid="0" snapToObjects="1">
      <p:cViewPr>
        <p:scale>
          <a:sx n="89" d="100"/>
          <a:sy n="89" d="100"/>
        </p:scale>
        <p:origin x="43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42A6-AB0D-FF45-BCCE-6EFC8A3E1A54}" type="datetimeFigureOut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9328-BE9F-9F42-B98C-523CFB7DD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467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827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586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037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600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493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notice: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run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been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subtracted!!!!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some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bias</a:t>
            </a:r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r>
              <a:rPr kumimoji="1" lang="en-US" altLang="zh-CN" dirty="0" smtClean="0"/>
              <a:t>background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from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Sigma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Simga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process?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311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efficiency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charge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conjugate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mode</a:t>
            </a:r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r>
              <a:rPr kumimoji="1" lang="en-US" altLang="zh-CN" baseline="0" dirty="0" smtClean="0"/>
              <a:t>MC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directory: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@</a:t>
            </a:r>
            <a:r>
              <a:rPr kumimoji="1" lang="en-US" altLang="zh-CN" baseline="0" dirty="0" err="1" smtClean="0"/>
              <a:t>ui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lustre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/bes3/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/work/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mcwork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mcLambdaSigma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/code3</a:t>
            </a:r>
            <a:endParaRPr kumimoji="1" lang="zh-CN" altLang="en-US" baseline="0" dirty="0" smtClean="0"/>
          </a:p>
          <a:p>
            <a:r>
              <a:rPr kumimoji="1" lang="en-US" altLang="zh-CN" baseline="0" dirty="0" smtClean="0"/>
              <a:t>data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directory: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@</a:t>
            </a:r>
            <a:r>
              <a:rPr kumimoji="1" lang="en-US" altLang="zh-CN" baseline="0" dirty="0" err="1" smtClean="0"/>
              <a:t>ihep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besfs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/groups/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tauqcd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/ee2LambdaSigma/codev3_rscan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0441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efficiency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charge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conjugate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mode</a:t>
            </a:r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r>
              <a:rPr kumimoji="1" lang="en-US" altLang="zh-CN" baseline="0" dirty="0" smtClean="0"/>
              <a:t>MC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directory: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@</a:t>
            </a:r>
            <a:r>
              <a:rPr kumimoji="1" lang="en-US" altLang="zh-CN" baseline="0" dirty="0" err="1" smtClean="0"/>
              <a:t>ui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lustre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/bes3/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/work/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mcwork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mcLambdaSigma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/code3</a:t>
            </a:r>
            <a:endParaRPr kumimoji="1" lang="zh-CN" altLang="en-US" baseline="0" dirty="0" smtClean="0"/>
          </a:p>
          <a:p>
            <a:r>
              <a:rPr kumimoji="1" lang="en-US" altLang="zh-CN" baseline="0" dirty="0" smtClean="0"/>
              <a:t>data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directory: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@</a:t>
            </a:r>
            <a:r>
              <a:rPr kumimoji="1" lang="en-US" altLang="zh-CN" baseline="0" dirty="0" err="1" smtClean="0"/>
              <a:t>ihep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besfs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/groups/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tauqcd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/ee2LambdaSigma/codev3_rscan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2185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L S final state, EL = 1.28964,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0.646853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L L final state, EL = 1.3232,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0.711419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395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green:</a:t>
            </a:r>
            <a:r>
              <a:rPr kumimoji="1" lang="en-US" altLang="zh-CN" baseline="0" dirty="0" smtClean="0"/>
              <a:t> beam constrained mass, assuming Lambda Sigma process</a:t>
            </a:r>
          </a:p>
          <a:p>
            <a:r>
              <a:rPr kumimoji="1" lang="en-US" altLang="zh-CN" baseline="0" dirty="0" smtClean="0"/>
              <a:t>red: mass or momentum required in a window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019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307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single</a:t>
            </a:r>
            <a:r>
              <a:rPr kumimoji="1" lang="en-US" altLang="zh-CN" baseline="0" dirty="0" smtClean="0"/>
              <a:t> side, charge conjugate mode is not included yet!!!!!!!!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372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3959 events filled twice! most are background. no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overlap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5929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efficiency,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here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from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functions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fit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MC,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lower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than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real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efficiency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since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background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background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component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it.</a:t>
            </a:r>
            <a:r>
              <a:rPr kumimoji="1" lang="zh-CN" altLang="en-US" baseline="0" dirty="0" smtClean="0"/>
              <a:t> </a:t>
            </a:r>
          </a:p>
          <a:p>
            <a:r>
              <a:rPr kumimoji="1" lang="en-US" altLang="zh-CN" baseline="0" dirty="0" smtClean="0"/>
              <a:t>Maybe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should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limit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both data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signal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range.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664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4552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efficiency of the blue line is wrong!!!</a:t>
            </a:r>
            <a:r>
              <a:rPr kumimoji="1" lang="en-US" altLang="zh-CN" baseline="0" dirty="0" smtClean="0"/>
              <a:t> (it uses the efficiency of the green line, which is from fit with functions)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009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926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828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查文献，确定该过程在该能量点的事例数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308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920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275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4693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911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1E2C-6536-3D43-B00A-66445C5943A2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017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C654-F12B-2F47-8EF9-2547341F6FAD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78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40A3-58EB-674F-884A-2D032FED1AC0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1147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B3EE-214A-9445-A5ED-E755B821094F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25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96" y="-263312"/>
            <a:ext cx="8515350" cy="1012371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 b="1">
                <a:solidFill>
                  <a:schemeClr val="tx1"/>
                </a:solidFill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1613"/>
            <a:ext cx="7886700" cy="4705350"/>
          </a:xfrm>
        </p:spPr>
        <p:txBody>
          <a:bodyPr/>
          <a:lstStyle>
            <a:lvl1pPr>
              <a:defRPr>
                <a:latin typeface="Hannotate SC" charset="-122"/>
                <a:ea typeface="Hannotate SC" charset="-122"/>
                <a:cs typeface="Hannotate SC" charset="-122"/>
              </a:defRPr>
            </a:lvl1pPr>
            <a:lvl2pPr>
              <a:defRPr>
                <a:latin typeface="Hannotate SC" charset="-122"/>
                <a:ea typeface="Hannotate SC" charset="-122"/>
                <a:cs typeface="Hannotate SC" charset="-122"/>
              </a:defRPr>
            </a:lvl2pPr>
            <a:lvl3pPr>
              <a:defRPr>
                <a:latin typeface="Hannotate SC" charset="-122"/>
                <a:ea typeface="Hannotate SC" charset="-122"/>
                <a:cs typeface="Hannotate SC" charset="-122"/>
              </a:defRPr>
            </a:lvl3pPr>
            <a:lvl4pPr>
              <a:defRPr>
                <a:latin typeface="Hannotate SC" charset="-122"/>
                <a:ea typeface="Hannotate SC" charset="-122"/>
                <a:cs typeface="Hannotate SC" charset="-122"/>
              </a:defRPr>
            </a:lvl4pPr>
            <a:lvl5pPr>
              <a:defRPr>
                <a:latin typeface="Hannotate SC" charset="-122"/>
                <a:ea typeface="Hannotate SC" charset="-122"/>
                <a:cs typeface="Hannotate SC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E82D00F4-0BF9-EB49-A53B-7E0A3ADF3494}" type="datetime1">
              <a:rPr kumimoji="1" lang="zh-CN" altLang="en-US" smtClean="0"/>
              <a:t>18/6/9</a:t>
            </a:fld>
            <a:endParaRPr kumimoji="1"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87E192CC-7DE8-FF42-B287-BDCFFCB75E07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7" name="任意多边形 38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628649" cy="1012371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37"/>
          <p:cNvSpPr/>
          <p:nvPr userDrawn="1">
            <p:custDataLst>
              <p:tags r:id="rId2"/>
            </p:custDataLst>
          </p:nvPr>
        </p:nvSpPr>
        <p:spPr>
          <a:xfrm>
            <a:off x="653143" y="950097"/>
            <a:ext cx="8490857" cy="62274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3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950097"/>
          </a:xfrm>
        </p:spPr>
        <p:txBody>
          <a:bodyPr/>
          <a:lstStyle>
            <a:lvl1pPr>
              <a:defRPr>
                <a:latin typeface="Hannotate SC" charset="-122"/>
                <a:ea typeface="Hannotate SC" charset="-122"/>
                <a:cs typeface="Hannotate SC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176267"/>
            <a:ext cx="7862207" cy="49594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任意多边形 38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628649" cy="1012371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37"/>
          <p:cNvSpPr/>
          <p:nvPr userDrawn="1">
            <p:custDataLst>
              <p:tags r:id="rId2"/>
            </p:custDataLst>
          </p:nvPr>
        </p:nvSpPr>
        <p:spPr>
          <a:xfrm>
            <a:off x="653143" y="950097"/>
            <a:ext cx="8490857" cy="62274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2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1321-41C5-2544-976C-952048F22C55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73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C44-D16F-AA42-AEDA-EBC4E6617977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680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2FDA-0BED-8840-8C8A-5059FAACD225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539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9557-4C64-B347-BF5A-06D541404783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174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013C-1204-F04A-A878-FF6C928FE439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831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FB5A-209C-EF49-BC78-E25366F4B7D6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145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E322-8DBC-014F-A88D-79292D5A0845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39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563" y="1603530"/>
            <a:ext cx="5518603" cy="10347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pre-study</a:t>
            </a:r>
            <a:endParaRPr kumimoji="1"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E0C3-772B-1D49-84B4-7D8B0BBA3C75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09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4" y="1690689"/>
            <a:ext cx="3371571" cy="13073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1804" y="3016252"/>
            <a:ext cx="318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using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ConExc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2,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with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ISR</a:t>
            </a:r>
            <a:endParaRPr kumimoji="1"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41804" y="3496672"/>
            <a:ext cx="77735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sqrt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)= 2.3094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GeV</a:t>
            </a:r>
            <a:endParaRPr lang="it-IT" altLang="zh-CN" sz="16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sigma_b</a:t>
            </a:r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_gen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): 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107.266+/-0 in Unit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pb</a:t>
            </a:r>
            <a:endParaRPr lang="it-IT" altLang="zh-CN" sz="16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sigma_isr</a:t>
            </a:r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_gen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): 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41.9351+/-0 in Unit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pb</a:t>
            </a:r>
            <a:endParaRPr lang="it-IT" altLang="zh-CN" sz="16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f_ISR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*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f_vacuum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=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sigma_obs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/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sigma_born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)  = 0.911882+/-0,</a:t>
            </a:r>
          </a:p>
          <a:p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which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is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calcualted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with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these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quantities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: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Menlo-Regular" charset="0"/>
              </a:rPr>
              <a:t>sigma_obs</a:t>
            </a:r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)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149.201+/-0pb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Menlo-Regular" charset="0"/>
              </a:rPr>
              <a:t>sigma_b</a:t>
            </a:r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163.619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+/-0pb</a:t>
            </a:r>
          </a:p>
          <a:p>
            <a:r>
              <a:rPr lang="en-US" altLang="zh-CN" sz="1600" dirty="0" err="1" smtClean="0">
                <a:solidFill>
                  <a:srgbClr val="000000"/>
                </a:solidFill>
                <a:latin typeface="Menlo-Regular" charset="0"/>
              </a:rPr>
              <a:t>f_VP</a:t>
            </a:r>
            <a:r>
              <a:rPr lang="zh-CN" altLang="en-US" sz="16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lep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. +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hadr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.) 1/|1-Pi|^2= 1.04094</a:t>
            </a:r>
          </a:p>
          <a:p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Within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the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range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2.235 ~3.593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GeV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,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J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/psi and psi(2S) are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excluded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287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4" y="1690689"/>
            <a:ext cx="3371571" cy="13073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1804" y="3016252"/>
            <a:ext cx="318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using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ConExc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2,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with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ISR</a:t>
            </a:r>
            <a:endParaRPr kumimoji="1"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42528"/>
            <a:ext cx="4514850" cy="30764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44" y="3305061"/>
            <a:ext cx="4396482" cy="30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81272" y="921307"/>
            <a:ext cx="296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Egam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(0.06,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0.085)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9" y="1690689"/>
            <a:ext cx="3849036" cy="815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737"/>
            <a:ext cx="4514850" cy="30866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2" y="3243075"/>
            <a:ext cx="4503737" cy="31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1393" y="183657"/>
            <a:ext cx="4647888" cy="1325563"/>
          </a:xfrm>
        </p:spPr>
        <p:txBody>
          <a:bodyPr/>
          <a:lstStyle/>
          <a:p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@2.3094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" y="183657"/>
            <a:ext cx="4431666" cy="30140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1" y="2923082"/>
            <a:ext cx="4355850" cy="301406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4769" y="800700"/>
            <a:ext cx="3174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5197978" y="1204238"/>
            <a:ext cx="382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/>
              <a:t>-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err="1" smtClean="0"/>
              <a:t>mpipi</a:t>
            </a:r>
            <a:r>
              <a:rPr kumimoji="1" lang="en-US" altLang="zh-CN" sz="3200" dirty="0" smtClean="0"/>
              <a:t>&gt;0.3</a:t>
            </a:r>
            <a:endParaRPr kumimoji="1" lang="zh-CN" altLang="en-US" sz="3200" dirty="0" smtClean="0"/>
          </a:p>
          <a:p>
            <a:r>
              <a:rPr kumimoji="1" lang="en-US" altLang="zh-CN" sz="3200" dirty="0" err="1" smtClean="0"/>
              <a:t>mpipi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not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in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Ks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region</a:t>
            </a:r>
            <a:endParaRPr kumimoji="1" lang="zh-CN" altLang="en-US" sz="32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8" y="3399439"/>
            <a:ext cx="4376491" cy="29569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90882" y="6033185"/>
            <a:ext cx="390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from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p_pi</a:t>
            </a:r>
            <a:r>
              <a:rPr kumimoji="1" lang="en-US" altLang="zh-CN" dirty="0" smtClean="0">
                <a:solidFill>
                  <a:srgbClr val="FF0000"/>
                </a:solidFill>
              </a:rPr>
              <a:t>-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spectrum,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its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narrower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than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gamma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Lambda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Lambda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case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distinguish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</a:p>
          <a:p>
            <a:r>
              <a:rPr kumimoji="1" lang="en-US" altLang="zh-CN" dirty="0" smtClean="0"/>
              <a:t>determine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selection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criteria</a:t>
            </a:r>
            <a:endParaRPr kumimoji="1" lang="zh-CN" altLang="en-US" dirty="0" smtClean="0"/>
          </a:p>
          <a:p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efficiency</a:t>
            </a:r>
            <a:endParaRPr kumimoji="1" lang="zh-CN" altLang="en-US" dirty="0" smtClean="0"/>
          </a:p>
          <a:p>
            <a:r>
              <a:rPr kumimoji="1" lang="en-US" altLang="zh-CN" dirty="0" smtClean="0"/>
              <a:t>measure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endParaRPr kumimoji="1" lang="zh-CN" altLang="en-US" dirty="0" smtClean="0"/>
          </a:p>
          <a:p>
            <a:r>
              <a:rPr kumimoji="1" lang="en-US" altLang="zh-CN" dirty="0" smtClean="0"/>
              <a:t>extern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energies</a:t>
            </a:r>
            <a:endParaRPr kumimoji="1" lang="zh-CN" altLang="en-US" dirty="0" smtClean="0"/>
          </a:p>
          <a:p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systematic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uncertainty</a:t>
            </a:r>
            <a:endParaRPr kumimoji="1" lang="zh-CN" altLang="en-US" dirty="0" smtClean="0"/>
          </a:p>
          <a:p>
            <a:r>
              <a:rPr kumimoji="1" lang="en-US" altLang="zh-CN" dirty="0" smtClean="0"/>
              <a:t>prepare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memo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01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backup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301"/>
            <a:ext cx="4542020" cy="31355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41" y="1779056"/>
            <a:ext cx="4478459" cy="30927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83286" y="4871803"/>
            <a:ext cx="2738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opening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angle</a:t>
            </a:r>
            <a:endParaRPr kumimoji="1" lang="zh-CN" altLang="en-US" sz="2800" dirty="0" smtClean="0"/>
          </a:p>
          <a:p>
            <a:r>
              <a:rPr kumimoji="1" lang="en-US" altLang="zh-CN" sz="2800" dirty="0" smtClean="0"/>
              <a:t>black: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pi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pi</a:t>
            </a:r>
            <a:endParaRPr kumimoji="1" lang="zh-CN" altLang="en-US" sz="2800" dirty="0" smtClean="0"/>
          </a:p>
          <a:p>
            <a:r>
              <a:rPr kumimoji="1" lang="en-US" altLang="zh-CN" sz="2800" dirty="0" smtClean="0"/>
              <a:t>red: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gamma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pi+</a:t>
            </a:r>
            <a:r>
              <a:rPr kumimoji="1" lang="zh-CN" altLang="en-US" sz="2800" dirty="0" smtClean="0"/>
              <a:t> </a:t>
            </a:r>
          </a:p>
          <a:p>
            <a:r>
              <a:rPr kumimoji="1" lang="en-US" altLang="zh-CN" sz="2800" dirty="0" smtClean="0"/>
              <a:t>green: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gamma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pi-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056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least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trk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Vr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1-4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cm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507"/>
            <a:ext cx="4334686" cy="2941394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13" y="2391507"/>
            <a:ext cx="4347016" cy="29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comparison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17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5" y="1490123"/>
            <a:ext cx="3856892" cy="26519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25" y="1490123"/>
            <a:ext cx="3894184" cy="26519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0" y="4142097"/>
            <a:ext cx="3836867" cy="26576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75708" y="194603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728517" y="197829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281923" y="4686132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Phase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291264" y="4732243"/>
            <a:ext cx="17876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p_</a:t>
            </a:r>
            <a:r>
              <a:rPr lang="pt-BR" altLang="zh-CN" dirty="0" err="1" smtClean="0"/>
              <a:t>pi</a:t>
            </a:r>
            <a:r>
              <a:rPr lang="en-US" altLang="zh-CN" dirty="0" smtClean="0"/>
              <a:t>+</a:t>
            </a:r>
            <a:r>
              <a:rPr lang="pt-BR" altLang="zh-CN" dirty="0" smtClean="0"/>
              <a:t> </a:t>
            </a:r>
            <a:r>
              <a:rPr lang="pt-BR" altLang="zh-CN" dirty="0"/>
              <a:t>&lt; 0.11 </a:t>
            </a:r>
            <a:r>
              <a:rPr lang="en-US" altLang="zh-CN" dirty="0" err="1" smtClean="0"/>
              <a:t>GeV</a:t>
            </a:r>
            <a:endParaRPr lang="zh-CN" altLang="en-US" dirty="0" smtClean="0"/>
          </a:p>
          <a:p>
            <a:r>
              <a:rPr lang="pt-BR" altLang="zh-CN" dirty="0" smtClean="0"/>
              <a:t>&amp; </a:t>
            </a:r>
            <a:r>
              <a:rPr lang="en-US" altLang="zh-CN" dirty="0" smtClean="0"/>
              <a:t>p_</a:t>
            </a:r>
            <a:r>
              <a:rPr lang="pt-BR" altLang="zh-CN" dirty="0" err="1" smtClean="0"/>
              <a:t>pi</a:t>
            </a:r>
            <a:r>
              <a:rPr lang="en-US" altLang="zh-CN" dirty="0" smtClean="0"/>
              <a:t>-</a:t>
            </a:r>
            <a:r>
              <a:rPr lang="pt-BR" altLang="zh-CN" dirty="0" smtClean="0"/>
              <a:t>&lt;0.11</a:t>
            </a:r>
            <a:endParaRPr lang="zh-CN" altLang="en-US" dirty="0" smtClean="0"/>
          </a:p>
          <a:p>
            <a:r>
              <a:rPr lang="pt-BR" altLang="zh-CN" dirty="0" smtClean="0"/>
              <a:t>&amp; </a:t>
            </a:r>
            <a:r>
              <a:rPr lang="en-US" altLang="zh-CN" dirty="0" smtClean="0"/>
              <a:t>p_</a:t>
            </a:r>
            <a:r>
              <a:rPr lang="pt-BR" altLang="zh-CN" dirty="0" err="1" smtClean="0"/>
              <a:t>pi</a:t>
            </a:r>
            <a:r>
              <a:rPr lang="en-US" altLang="zh-CN" dirty="0" smtClean="0"/>
              <a:t>+</a:t>
            </a:r>
            <a:r>
              <a:rPr lang="pt-BR" altLang="zh-CN" dirty="0" smtClean="0"/>
              <a:t>&gt;0.09 </a:t>
            </a:r>
            <a:endParaRPr lang="zh-CN" altLang="en-US" dirty="0" smtClean="0"/>
          </a:p>
          <a:p>
            <a:r>
              <a:rPr lang="pt-BR" altLang="zh-CN" dirty="0" smtClean="0"/>
              <a:t>&amp; </a:t>
            </a:r>
            <a:r>
              <a:rPr lang="en-US" altLang="zh-CN" dirty="0" smtClean="0"/>
              <a:t>p_</a:t>
            </a:r>
            <a:r>
              <a:rPr lang="pt-BR" altLang="zh-CN" dirty="0" err="1" smtClean="0"/>
              <a:t>pi</a:t>
            </a:r>
            <a:r>
              <a:rPr lang="en-US" altLang="zh-CN" dirty="0" smtClean="0"/>
              <a:t>-</a:t>
            </a:r>
            <a:r>
              <a:rPr lang="pt-BR" altLang="zh-CN" dirty="0" smtClean="0"/>
              <a:t>&gt;0.09 </a:t>
            </a:r>
            <a:endParaRPr lang="zh-CN" altLang="en-US" dirty="0" smtClean="0"/>
          </a:p>
          <a:p>
            <a:r>
              <a:rPr lang="pt-BR" altLang="zh-CN" dirty="0" smtClean="0"/>
              <a:t>&amp; </a:t>
            </a:r>
            <a:r>
              <a:rPr lang="pt-BR" altLang="zh-CN" dirty="0" err="1"/>
              <a:t>npho</a:t>
            </a:r>
            <a:r>
              <a:rPr lang="pt-BR" altLang="zh-CN" dirty="0"/>
              <a:t>&gt;0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5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5" y="0"/>
            <a:ext cx="4429841" cy="3071446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18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6" y="3273182"/>
            <a:ext cx="4494337" cy="30831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1" y="0"/>
            <a:ext cx="4543598" cy="30714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23692" y="4159900"/>
            <a:ext cx="3084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binning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comparing</a:t>
            </a:r>
            <a:r>
              <a:rPr kumimoji="1" lang="zh-CN" altLang="en-US" dirty="0" smtClean="0"/>
              <a:t> </a:t>
            </a:r>
          </a:p>
          <a:p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plots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380892" y="525812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|</a:t>
            </a:r>
            <a:r>
              <a:rPr kumimoji="1" lang="en-US" altLang="zh-CN" dirty="0" smtClean="0"/>
              <a:t>\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  </a:t>
            </a:r>
            <a:r>
              <a:rPr kumimoji="1" lang="en-US" altLang="zh-CN" dirty="0" smtClean="0"/>
              <a:t>^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 smtClean="0"/>
          </a:p>
          <a:p>
            <a:r>
              <a:rPr kumimoji="1" lang="en-US" altLang="zh-CN" dirty="0" smtClean="0"/>
              <a:t>&lt;-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cxnSp>
        <p:nvCxnSpPr>
          <p:cNvPr id="11" name="直线连接符 10"/>
          <p:cNvCxnSpPr/>
          <p:nvPr/>
        </p:nvCxnSpPr>
        <p:spPr>
          <a:xfrm flipH="1">
            <a:off x="1946031" y="365984"/>
            <a:ext cx="1" cy="57676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 flipH="1">
            <a:off x="1465389" y="342539"/>
            <a:ext cx="1" cy="57676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42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smtClean="0"/>
              <a:t>pi0</a:t>
            </a:r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50" y="1825625"/>
            <a:ext cx="6488499" cy="43513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43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near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production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@2.3094</a:t>
            </a:r>
            <a:r>
              <a:rPr kumimoji="1" lang="en-US" altLang="zh-CN" dirty="0"/>
              <a:t>~</a:t>
            </a:r>
            <a:r>
              <a:rPr kumimoji="1" lang="en-US" altLang="zh-CN" dirty="0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EE2-D832-6F45-B362-F351055425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1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At higher energy points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59329" y="2367643"/>
            <a:ext cx="41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first check the detection efficiency with </a:t>
            </a:r>
            <a:r>
              <a:rPr kumimoji="1" lang="en-US" altLang="zh-CN" dirty="0" err="1" smtClean="0"/>
              <a:t>pt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7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21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6" y="159384"/>
            <a:ext cx="8720944" cy="610311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03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6839603" cy="43513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23</a:t>
            </a:fld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76" y="3285040"/>
            <a:ext cx="5577983" cy="34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2.3094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4" y="1825625"/>
            <a:ext cx="6469752" cy="43513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09" y="1825625"/>
            <a:ext cx="6431582" cy="435133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2.3864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25" y="1825625"/>
            <a:ext cx="6435349" cy="435133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2.396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48" y="1825625"/>
            <a:ext cx="6380703" cy="435133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2.6444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27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0" y="1825625"/>
            <a:ext cx="6459319" cy="435133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2.9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28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16917"/>
            <a:ext cx="7886700" cy="2417831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r>
              <a:rPr kumimoji="1" lang="zh-CN" altLang="en-US" dirty="0" smtClean="0"/>
              <a:t/>
            </a:r>
            <a:br>
              <a:rPr kumimoji="1" lang="zh-CN" altLang="en-US" dirty="0" smtClean="0"/>
            </a:br>
            <a:r>
              <a:rPr kumimoji="1" lang="en-US" altLang="zh-CN" dirty="0" smtClean="0"/>
              <a:t>Full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reconstruction</a:t>
            </a:r>
            <a:r>
              <a:rPr kumimoji="1" lang="zh-CN" altLang="en-US" dirty="0" smtClean="0"/>
              <a:t/>
            </a:r>
            <a:br>
              <a:rPr kumimoji="1" lang="zh-CN" altLang="en-US" dirty="0" smtClean="0"/>
            </a:br>
            <a:r>
              <a:rPr kumimoji="1" lang="en-US" altLang="zh-CN" dirty="0" smtClean="0"/>
              <a:t>left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6" y="3034748"/>
            <a:ext cx="4100011" cy="272129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29</a:t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62" y="78525"/>
            <a:ext cx="4628238" cy="56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37" y="58843"/>
            <a:ext cx="4188262" cy="28087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14" y="1290639"/>
            <a:ext cx="4356100" cy="80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61" y="2090738"/>
            <a:ext cx="4229515" cy="7768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81272" y="921307"/>
            <a:ext cx="296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Egam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(0.06,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0.085)</a:t>
            </a:r>
            <a:endParaRPr kumimoji="1" lang="zh-CN" altLang="en-US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CE3-EA29-0740-9D8E-45C4D9EB4B70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814"/>
            <a:ext cx="4647947" cy="31170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76" y="3306814"/>
            <a:ext cx="4587823" cy="31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Recoil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method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30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23" y="4522231"/>
            <a:ext cx="6569351" cy="2335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349243"/>
            <a:ext cx="6457950" cy="2445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0"/>
            <a:ext cx="6457950" cy="23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Precision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measurement</a:t>
            </a:r>
            <a:endParaRPr kumimoji="1" lang="zh-CN" altLang="en-US" dirty="0" smtClean="0"/>
          </a:p>
          <a:p>
            <a:r>
              <a:rPr kumimoji="1" lang="en-US" altLang="zh-CN" dirty="0" smtClean="0"/>
              <a:t>Form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factor</a:t>
            </a:r>
            <a:endParaRPr kumimoji="1" lang="zh-CN" altLang="en-US" dirty="0" smtClean="0"/>
          </a:p>
          <a:p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enhancement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92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</a:t>
            </a:r>
            <a:r>
              <a:rPr kumimoji="1" lang="en-US" altLang="zh-CN" dirty="0" smtClean="0"/>
              <a:t>ull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reconstruction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p"/>
            </a:pPr>
            <a:r>
              <a:rPr kumimoji="1" lang="en-US" altLang="zh-CN" dirty="0" smtClean="0"/>
              <a:t>event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selection</a:t>
            </a:r>
            <a:endParaRPr kumimoji="1" lang="zh-CN" altLang="en-US" dirty="0" smtClean="0"/>
          </a:p>
          <a:p>
            <a:r>
              <a:rPr kumimoji="1" lang="en-US" altLang="zh-CN" dirty="0" smtClean="0"/>
              <a:t>Good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track</a:t>
            </a:r>
            <a:endParaRPr kumimoji="1" lang="zh-CN" altLang="en-US" dirty="0" smtClean="0"/>
          </a:p>
          <a:p>
            <a:pPr lvl="1"/>
            <a:r>
              <a:rPr kumimoji="1" lang="en-US" altLang="zh-CN" dirty="0" err="1" smtClean="0"/>
              <a:t>Vr</a:t>
            </a:r>
            <a:r>
              <a:rPr kumimoji="1" lang="en-US" altLang="zh-CN" dirty="0" smtClean="0"/>
              <a:t>&lt;10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cm,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Vz</a:t>
            </a:r>
            <a:r>
              <a:rPr kumimoji="1" lang="en-US" altLang="zh-CN" dirty="0" smtClean="0"/>
              <a:t>&lt;30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cm,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cosθ</a:t>
            </a:r>
            <a:r>
              <a:rPr kumimoji="1" lang="en-US" altLang="zh-CN" dirty="0" smtClean="0"/>
              <a:t>&lt;0.93</a:t>
            </a:r>
            <a:endParaRPr kumimoji="1" lang="zh-CN" altLang="en-US" dirty="0" smtClean="0"/>
          </a:p>
          <a:p>
            <a:r>
              <a:rPr kumimoji="1" lang="en-US" altLang="zh-CN" dirty="0" smtClean="0"/>
              <a:t>photon</a:t>
            </a:r>
            <a:endParaRPr kumimoji="1" lang="zh-CN" altLang="en-US" dirty="0" smtClean="0"/>
          </a:p>
          <a:p>
            <a:pPr lvl="1"/>
            <a:r>
              <a:rPr kumimoji="1" lang="en-US" altLang="zh-CN" dirty="0" err="1" smtClean="0"/>
              <a:t>E</a:t>
            </a:r>
            <a:r>
              <a:rPr kumimoji="1" lang="en-US" altLang="zh-CN" baseline="-25000" dirty="0" err="1" smtClean="0"/>
              <a:t>barrel</a:t>
            </a:r>
            <a:r>
              <a:rPr kumimoji="1" lang="en-US" altLang="zh-CN" dirty="0" smtClean="0"/>
              <a:t>&lt;25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MeV,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</a:t>
            </a:r>
            <a:r>
              <a:rPr kumimoji="1" lang="en-US" altLang="zh-CN" baseline="-25000" dirty="0" err="1" smtClean="0"/>
              <a:t>endcap</a:t>
            </a:r>
            <a:r>
              <a:rPr kumimoji="1" lang="en-US" altLang="zh-CN" dirty="0" smtClean="0"/>
              <a:t>&lt;50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MeV,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θ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n,c</a:t>
            </a:r>
            <a:r>
              <a:rPr kumimoji="1" lang="en-US" altLang="zh-CN" dirty="0" smtClean="0"/>
              <a:t>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&gt;10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0&lt;time&lt;15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x50ns</a:t>
            </a:r>
            <a:endParaRPr kumimoji="1" lang="zh-CN" altLang="en-US" dirty="0" smtClean="0"/>
          </a:p>
          <a:p>
            <a:pPr lvl="1"/>
            <a:r>
              <a:rPr kumimoji="1" lang="en-US" altLang="zh-CN" dirty="0" err="1" smtClean="0"/>
              <a:t>Ν</a:t>
            </a:r>
            <a:r>
              <a:rPr kumimoji="1" lang="en-US" altLang="zh-CN" baseline="-25000" dirty="0" err="1" smtClean="0"/>
              <a:t>γ</a:t>
            </a:r>
            <a:r>
              <a:rPr kumimoji="1" lang="en-US" altLang="zh-CN" dirty="0" smtClean="0"/>
              <a:t>&gt;=1</a:t>
            </a:r>
            <a:endParaRPr kumimoji="1" lang="zh-CN" altLang="en-US" dirty="0" smtClean="0"/>
          </a:p>
          <a:p>
            <a:r>
              <a:rPr kumimoji="1" lang="en-US" altLang="zh-CN" dirty="0" smtClean="0"/>
              <a:t>PID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dE</a:t>
            </a:r>
            <a:r>
              <a:rPr kumimoji="1" lang="en-US" altLang="zh-CN" dirty="0" smtClean="0"/>
              <a:t>/dx,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</a:t>
            </a:r>
            <a:r>
              <a:rPr kumimoji="1" lang="en-US" altLang="zh-CN" baseline="-25000" dirty="0" smtClean="0"/>
              <a:t>π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P</a:t>
            </a:r>
            <a:r>
              <a:rPr kumimoji="1" lang="en-US" altLang="zh-CN" baseline="-25000" dirty="0" smtClean="0"/>
              <a:t>p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P</a:t>
            </a:r>
            <a:r>
              <a:rPr kumimoji="1" lang="en-US" altLang="zh-CN" baseline="-25000" dirty="0" smtClean="0"/>
              <a:t>K</a:t>
            </a:r>
            <a:r>
              <a:rPr kumimoji="1" lang="en-US" altLang="zh-CN" dirty="0" smtClean="0"/>
              <a:t>;</a:t>
            </a:r>
            <a:endParaRPr kumimoji="1" lang="zh-CN" altLang="en-US" dirty="0" smtClean="0"/>
          </a:p>
          <a:p>
            <a:pPr lvl="1"/>
            <a:r>
              <a:rPr kumimoji="1" lang="en-US" altLang="zh-CN" dirty="0" err="1" smtClean="0"/>
              <a:t>N</a:t>
            </a:r>
            <a:r>
              <a:rPr kumimoji="1" lang="en-US" altLang="zh-CN" baseline="-25000" dirty="0" err="1" smtClean="0"/>
              <a:t>p</a:t>
            </a:r>
            <a:r>
              <a:rPr kumimoji="1" lang="en-US" altLang="zh-CN" dirty="0" err="1" smtClean="0"/>
              <a:t>N</a:t>
            </a:r>
            <a:r>
              <a:rPr kumimoji="1" lang="en-US" altLang="zh-CN" baseline="-25000" dirty="0" smtClean="0"/>
              <a:t>π-</a:t>
            </a:r>
            <a:r>
              <a:rPr kumimoji="1" lang="en-US" altLang="zh-CN" dirty="0" smtClean="0"/>
              <a:t>=1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</a:t>
            </a:r>
            <a:r>
              <a:rPr kumimoji="1" lang="en-US" altLang="zh-CN" baseline="-25000" dirty="0" smtClean="0"/>
              <a:t>p-</a:t>
            </a:r>
            <a:r>
              <a:rPr kumimoji="1" lang="en-US" altLang="zh-CN" dirty="0" smtClean="0"/>
              <a:t>N</a:t>
            </a:r>
            <a:r>
              <a:rPr kumimoji="1" lang="en-US" altLang="zh-CN" baseline="-25000" dirty="0" smtClean="0"/>
              <a:t>π+</a:t>
            </a:r>
            <a:r>
              <a:rPr kumimoji="1" lang="en-US" altLang="zh-CN" dirty="0" smtClean="0"/>
              <a:t>=1;</a:t>
            </a:r>
            <a:endParaRPr kumimoji="1" lang="zh-CN" altLang="en-US" dirty="0" smtClean="0"/>
          </a:p>
          <a:p>
            <a:r>
              <a:rPr kumimoji="1" lang="en-US" altLang="zh-CN" dirty="0" smtClean="0"/>
              <a:t>vertex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vertex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DL/</a:t>
            </a:r>
            <a:r>
              <a:rPr kumimoji="1" lang="en-US" altLang="zh-CN" dirty="0" err="1" smtClean="0"/>
              <a:t>DLerr</a:t>
            </a:r>
            <a:r>
              <a:rPr kumimoji="1" lang="en-US" altLang="zh-CN" dirty="0" smtClean="0"/>
              <a:t>&gt;2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Λ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Λbar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kinematic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best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gamma: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smallest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χ2</a:t>
            </a:r>
            <a:r>
              <a:rPr kumimoji="1" lang="en-US" altLang="zh-CN" baseline="-25000" dirty="0" smtClean="0"/>
              <a:t>4c</a:t>
            </a:r>
            <a:endParaRPr kumimoji="1" lang="zh-CN" altLang="en-US" baseline="-25000" dirty="0" smtClean="0"/>
          </a:p>
          <a:p>
            <a:pPr lvl="1"/>
            <a:r>
              <a:rPr kumimoji="1" lang="en-US" altLang="zh-CN" dirty="0" smtClean="0"/>
              <a:t>χ2</a:t>
            </a:r>
            <a:r>
              <a:rPr kumimoji="1" lang="en-US" altLang="zh-CN" baseline="-25000" dirty="0" smtClean="0"/>
              <a:t>4c</a:t>
            </a:r>
            <a:r>
              <a:rPr kumimoji="1" lang="en-US" altLang="zh-CN" dirty="0" smtClean="0"/>
              <a:t>&lt;200</a:t>
            </a:r>
            <a:endParaRPr kumimoji="1" lang="zh-CN" altLang="en-US" dirty="0" smtClean="0"/>
          </a:p>
          <a:p>
            <a:r>
              <a:rPr kumimoji="1" lang="en-US" altLang="zh-CN" dirty="0" smtClean="0"/>
              <a:t>mass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Λ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Λbar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(1.11,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1.12)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 smtClean="0"/>
          </a:p>
          <a:p>
            <a:endParaRPr kumimoji="1"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32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623176" y="1457325"/>
                <a:ext cx="172694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kumimoji="1" lang="is-IS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1" lang="el-GR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ΛΣ</m:t>
                      </m:r>
                    </m:oMath>
                  </m:oMathPara>
                </a14:m>
                <a:endParaRPr kumimoji="1" lang="en-US" altLang="zh-CN" sz="2400" dirty="0" smtClean="0">
                  <a:ea typeface="Cambria Math" charset="0"/>
                  <a:cs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kumimoji="1" lang="is-IS" altLang="zh-CN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is-IS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kumimoji="1" lang="el-GR" altLang="zh-CN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Λ</m:t>
                      </m:r>
                    </m:oMath>
                  </m:oMathPara>
                </a14:m>
                <a:endParaRPr kumimoji="1" lang="en-US" altLang="zh-CN" sz="2400" dirty="0" smtClean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Λ</m:t>
                    </m:r>
                    <m:r>
                      <a:rPr kumimoji="1" lang="is-I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kumimoji="1" lang="en-US" altLang="zh-CN" sz="2400" dirty="0" smtClean="0"/>
                  <a:t> +</a:t>
                </a:r>
                <a:r>
                  <a:rPr kumimoji="1" lang="en-US" altLang="zh-CN" sz="2400" dirty="0" err="1" smtClean="0"/>
                  <a:t>c.c</a:t>
                </a:r>
                <a:endParaRPr kumimoji="1" lang="en-US" altLang="zh-CN" sz="2400" dirty="0" smtClean="0"/>
              </a:p>
              <a:p>
                <a:r>
                  <a:rPr kumimoji="1" lang="en-US" altLang="zh-CN" sz="2400" dirty="0" smtClean="0"/>
                  <a:t>final: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is-IS" altLang="zh-CN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𝑝𝑝</m:t>
                      </m:r>
                      <m: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𝜋𝜋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176" y="1457325"/>
                <a:ext cx="172694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5282" r="-4225" b="-1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0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33</a:t>
            </a:fld>
            <a:endParaRPr kumimoji="1" lang="zh-CN" altLang="en-US"/>
          </a:p>
        </p:txBody>
      </p:sp>
      <p:pic>
        <p:nvPicPr>
          <p:cNvPr id="6" name="内容占位符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1057155"/>
            <a:ext cx="3716299" cy="253434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62858" y="1369733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84" y="1179601"/>
            <a:ext cx="3601171" cy="24118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4" y="3917483"/>
            <a:ext cx="3413782" cy="23748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53150" y="169289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DL/</a:t>
            </a:r>
            <a:r>
              <a:rPr kumimoji="1" lang="en-US" altLang="zh-CN" dirty="0" err="1" smtClean="0"/>
              <a:t>DLerr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342623" y="453548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km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chi2</a:t>
            </a:r>
            <a:endParaRPr kumimoji="1"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63" y="3695354"/>
            <a:ext cx="3479212" cy="25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backup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no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kmchi2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cut</a:t>
            </a:r>
            <a:endParaRPr kumimoji="1" lang="zh-CN" altLang="en-US" dirty="0" smtClean="0"/>
          </a:p>
          <a:p>
            <a:r>
              <a:rPr kumimoji="1" lang="en-US" altLang="zh-CN" dirty="0" smtClean="0"/>
              <a:t>kinematic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reduce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miss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combination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background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34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23" y="2305397"/>
            <a:ext cx="3639791" cy="27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1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distribution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data@2.6464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87" y="1123328"/>
            <a:ext cx="3511827" cy="2558697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35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1" y="3793211"/>
            <a:ext cx="3657462" cy="26141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87" y="3793211"/>
            <a:ext cx="3511827" cy="26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extraction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simulation: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 </a:t>
            </a:r>
            <a:r>
              <a:rPr kumimoji="1" lang="en-US" altLang="zh-CN" dirty="0" err="1" smtClean="0"/>
              <a:t>Λ</a:t>
            </a:r>
            <a:r>
              <a:rPr kumimoji="1" lang="en-US" altLang="zh-CN" dirty="0" err="1"/>
              <a:t>Σ</a:t>
            </a:r>
            <a:r>
              <a:rPr kumimoji="1" lang="en-US" altLang="zh-CN" dirty="0" err="1" smtClean="0"/>
              <a:t>bar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histogram: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Σbar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γΛbar</a:t>
            </a:r>
            <a:r>
              <a:rPr kumimoji="1" lang="en-US" altLang="zh-CN" dirty="0" smtClean="0"/>
              <a:t>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γΛ</a:t>
            </a:r>
            <a:r>
              <a:rPr kumimoji="1" lang="en-US" altLang="zh-CN" dirty="0" smtClean="0"/>
              <a:t>)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signal: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/>
          </a:p>
          <a:p>
            <a:pPr lvl="1"/>
            <a:r>
              <a:rPr kumimoji="1" lang="en-US" altLang="zh-CN" dirty="0" smtClean="0"/>
              <a:t>back: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Argus</a:t>
            </a:r>
            <a:endParaRPr kumimoji="1" lang="zh-CN" altLang="en-US" dirty="0" smtClean="0"/>
          </a:p>
          <a:p>
            <a:endParaRPr kumimoji="1"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36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1160820"/>
            <a:ext cx="3498850" cy="24924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44150" y="1717646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0000"/>
                </a:solidFill>
              </a:rPr>
              <a:t>nsig</a:t>
            </a:r>
            <a:r>
              <a:rPr lang="en-US" altLang="zh-CN" dirty="0" smtClean="0">
                <a:solidFill>
                  <a:srgbClr val="000000"/>
                </a:solidFill>
              </a:rPr>
              <a:t>=</a:t>
            </a:r>
            <a:r>
              <a:rPr lang="fi-FI" altLang="zh-CN" dirty="0" smtClean="0">
                <a:solidFill>
                  <a:srgbClr val="000000"/>
                </a:solidFill>
              </a:rPr>
              <a:t>7187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  <a:r>
              <a:rPr lang="fi-FI" altLang="zh-CN" dirty="0" smtClean="0">
                <a:solidFill>
                  <a:srgbClr val="000000"/>
                </a:solidFill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+-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is-IS" altLang="zh-CN" dirty="0" smtClean="0"/>
              <a:t>98</a:t>
            </a:r>
            <a:r>
              <a:rPr lang="en-US" altLang="zh-CN" dirty="0" smtClean="0"/>
              <a:t>.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" y="3789611"/>
            <a:ext cx="3716683" cy="264742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4716" y="4382596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Σbar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γΛbar</a:t>
            </a:r>
            <a:r>
              <a:rPr kumimoji="1" lang="en-US" altLang="zh-CN" dirty="0"/>
              <a:t>)</a:t>
            </a:r>
            <a:endParaRPr kumimoji="1" lang="zh-CN" altLang="en-US" dirty="0" smtClean="0"/>
          </a:p>
          <a:p>
            <a:r>
              <a:rPr kumimoji="1" lang="en-US" altLang="zh-CN" dirty="0" err="1" smtClean="0"/>
              <a:t>nsig</a:t>
            </a:r>
            <a:r>
              <a:rPr kumimoji="1" lang="en-US" altLang="zh-CN" dirty="0" smtClean="0"/>
              <a:t>=</a:t>
            </a:r>
            <a:r>
              <a:rPr lang="de-DE" altLang="zh-CN" dirty="0" smtClean="0"/>
              <a:t>7281</a:t>
            </a:r>
            <a:r>
              <a:rPr lang="en-US" altLang="zh-CN" dirty="0" smtClean="0"/>
              <a:t>.3</a:t>
            </a:r>
            <a:r>
              <a:rPr lang="zh-CN" altLang="en-US" dirty="0" smtClean="0"/>
              <a:t> </a:t>
            </a:r>
            <a:r>
              <a:rPr lang="en-US" altLang="zh-CN" dirty="0" smtClean="0"/>
              <a:t>+-</a:t>
            </a:r>
            <a:r>
              <a:rPr lang="de-DE" altLang="zh-CN" dirty="0" smtClean="0"/>
              <a:t>  86</a:t>
            </a:r>
            <a:r>
              <a:rPr lang="en-US" altLang="zh-CN" dirty="0" smtClean="0"/>
              <a:t>.</a:t>
            </a:r>
            <a:r>
              <a:rPr lang="de-DE" altLang="zh-CN" dirty="0" smtClean="0"/>
              <a:t>1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78" y="3839500"/>
            <a:ext cx="3643292" cy="25975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91252" y="5276557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Σ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γΛ</a:t>
            </a:r>
            <a:r>
              <a:rPr kumimoji="1" lang="en-US" altLang="zh-CN" dirty="0"/>
              <a:t>)</a:t>
            </a:r>
            <a:endParaRPr kumimoji="1" lang="zh-CN" altLang="en-US" dirty="0" smtClean="0"/>
          </a:p>
          <a:p>
            <a:r>
              <a:rPr kumimoji="1" lang="en-US" altLang="zh-CN" dirty="0" err="1" smtClean="0"/>
              <a:t>nsig</a:t>
            </a:r>
            <a:r>
              <a:rPr kumimoji="1" lang="en-US" altLang="zh-CN" dirty="0" smtClean="0"/>
              <a:t>=</a:t>
            </a:r>
            <a:r>
              <a:rPr lang="de-DE" altLang="zh-CN" dirty="0"/>
              <a:t> </a:t>
            </a:r>
            <a:r>
              <a:rPr lang="de-DE" altLang="zh-CN" dirty="0" smtClean="0"/>
              <a:t>49</a:t>
            </a:r>
            <a:r>
              <a:rPr lang="en-US" altLang="zh-CN" dirty="0" smtClean="0"/>
              <a:t>.</a:t>
            </a:r>
            <a:r>
              <a:rPr lang="de-DE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+-</a:t>
            </a:r>
            <a:r>
              <a:rPr lang="de-DE" altLang="zh-CN" dirty="0" smtClean="0"/>
              <a:t> 22</a:t>
            </a:r>
            <a:r>
              <a:rPr lang="en-US" altLang="zh-CN" dirty="0" smtClean="0"/>
              <a:t>.</a:t>
            </a:r>
            <a:r>
              <a:rPr lang="en-US" altLang="zh-CN" dirty="0"/>
              <a:t>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4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extraction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simulation: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 </a:t>
            </a:r>
            <a:r>
              <a:rPr kumimoji="1" lang="en-US" altLang="zh-CN" dirty="0" err="1" smtClean="0"/>
              <a:t>Λ</a:t>
            </a:r>
            <a:r>
              <a:rPr kumimoji="1" lang="en-US" altLang="zh-CN" dirty="0" err="1"/>
              <a:t>Σ</a:t>
            </a:r>
            <a:r>
              <a:rPr kumimoji="1" lang="en-US" altLang="zh-CN" dirty="0" err="1" smtClean="0"/>
              <a:t>bar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histogram: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Σbar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γΛbar</a:t>
            </a:r>
            <a:r>
              <a:rPr kumimoji="1" lang="en-US" altLang="zh-CN" dirty="0" smtClean="0"/>
              <a:t>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γΛ</a:t>
            </a:r>
            <a:r>
              <a:rPr kumimoji="1" lang="en-US" altLang="zh-CN" dirty="0" smtClean="0"/>
              <a:t>) </a:t>
            </a:r>
          </a:p>
          <a:p>
            <a:pPr lvl="1"/>
            <a:r>
              <a:rPr kumimoji="1" lang="en-US" altLang="zh-CN" dirty="0" smtClean="0"/>
              <a:t>signal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/>
          </a:p>
          <a:p>
            <a:pPr lvl="1"/>
            <a:r>
              <a:rPr kumimoji="1" lang="en-US" altLang="zh-CN" dirty="0" smtClean="0"/>
              <a:t>back: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Argus</a:t>
            </a:r>
            <a:endParaRPr kumimoji="1" lang="zh-CN" altLang="en-US" dirty="0" smtClean="0"/>
          </a:p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signal: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parameters: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5σ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</a:p>
          <a:p>
            <a:pPr lvl="1"/>
            <a:r>
              <a:rPr kumimoji="1" lang="en-US" altLang="zh-CN" dirty="0" smtClean="0"/>
              <a:t>back: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Argus</a:t>
            </a:r>
            <a:endParaRPr kumimoji="1"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37</a:t>
            </a:fld>
            <a:endParaRPr kumimoji="1"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57" y="3021496"/>
            <a:ext cx="4664438" cy="33348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61067" y="3468558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=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4.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5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+-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 6.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7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9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without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kmfit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cut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" y="1176338"/>
            <a:ext cx="6996416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206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Σbar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posdef</a:t>
            </a:r>
            <a:endParaRPr kumimoji="1" lang="zh-CN" altLang="en-US" dirty="0"/>
          </a:p>
          <a:p>
            <a:endParaRPr kumimoji="1" lang="zh-CN" altLang="en-US" dirty="0" smtClean="0"/>
          </a:p>
          <a:p>
            <a:endParaRPr kumimoji="1" lang="zh-CN" altLang="en-US" dirty="0"/>
          </a:p>
          <a:p>
            <a:endParaRPr kumimoji="1" lang="zh-CN" altLang="en-US" dirty="0" smtClean="0"/>
          </a:p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posdef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39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98" y="1055502"/>
            <a:ext cx="3738706" cy="26982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53559" y="1489071"/>
            <a:ext cx="4008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 err="1" smtClean="0">
                <a:solidFill>
                  <a:srgbClr val="000000"/>
                </a:solidFill>
                <a:latin typeface="Menlo-Regular" charset="0"/>
              </a:rPr>
              <a:t>signal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=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22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.9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+-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?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7.31835e-02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98" y="3859165"/>
            <a:ext cx="3785704" cy="27150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78848" y="4384809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signal=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14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9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+-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13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77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14" y="1290639"/>
            <a:ext cx="4356100" cy="80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61" y="2090738"/>
            <a:ext cx="4229515" cy="776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70473" y="1401945"/>
            <a:ext cx="3174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24C-7E3C-324F-B45E-DE623DD96587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" y="2867588"/>
            <a:ext cx="4546716" cy="31003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14" y="2941894"/>
            <a:ext cx="4398524" cy="29517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24371" y="5893620"/>
            <a:ext cx="296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pi+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pi-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momentum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91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ΣΣ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background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44" y="1176338"/>
            <a:ext cx="6893924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69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kumimoji="1" lang="bg-BG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𝑒𝑓𝑓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𝐵𝑟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(1+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kumimoji="1" lang="zh-CN" altLang="en-US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kumimoji="1" lang="zh-CN" altLang="en-US" b="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kumimoji="1" lang="bg-BG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34.5±6.7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34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7.18%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100%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63.9%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63.9%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hr-HR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1.25231</m:t>
                        </m:r>
                      </m:den>
                    </m:f>
                  </m:oMath>
                </a14:m>
                <a:endParaRPr kumimoji="1" lang="zh-CN" altLang="en-US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kumimoji="1" lang="zh-CN" altLang="en-US" b="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=27.6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±5.4</m:t>
                    </m:r>
                    <m:r>
                      <a:rPr kumimoji="1" lang="zh-CN" alt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pb</m:t>
                    </m:r>
                  </m:oMath>
                </a14:m>
                <a:endParaRPr kumimoji="1" lang="zh-CN" alt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54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energies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192612"/>
              </p:ext>
            </p:extLst>
          </p:nvPr>
        </p:nvGraphicFramePr>
        <p:xfrm>
          <a:off x="294650" y="1364973"/>
          <a:ext cx="8465036" cy="2673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2817"/>
                <a:gridCol w="1015259"/>
                <a:gridCol w="980386"/>
                <a:gridCol w="1165111"/>
                <a:gridCol w="1595008"/>
                <a:gridCol w="1336085"/>
                <a:gridCol w="1260370"/>
              </a:tblGrid>
              <a:tr h="362655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L(pb</a:t>
                      </a:r>
                      <a:r>
                        <a:rPr lang="en-US" altLang="zh-CN" baseline="30000" dirty="0" smtClean="0"/>
                        <a:t>-1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1+δ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Nevent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σ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pb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2.3864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22.549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0.431%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0.924182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3.4(2.0)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92.7(54.5)</a:t>
                      </a:r>
                      <a:endParaRPr lang="zh-CN" altLang="en-US" dirty="0"/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66.869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0.940237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27.5(6.0)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175.6(38.3)</a:t>
                      </a:r>
                      <a:endParaRPr lang="zh-CN" altLang="en-US" dirty="0"/>
                    </a:p>
                  </a:txBody>
                  <a:tcPr/>
                </a:tc>
              </a:tr>
              <a:tr h="3619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2.6444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33.722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7.06%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1.25737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26.8(5.9)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21.9(4.8)</a:t>
                      </a:r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2.6464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34.003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7.18%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ea typeface="Cambria Math" charset="0"/>
                          <a:cs typeface="Cambria Math" charset="0"/>
                        </a:rPr>
                        <a:t>1.25231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34.5(6.7)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dirty="0" smtClean="0">
                          <a:ea typeface="Cambria Math" charset="0"/>
                          <a:cs typeface="Cambria Math" charset="0"/>
                        </a:rPr>
                        <a:t>27.6(5.4)</a:t>
                      </a:r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105.253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11.04%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1.02452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13.5(5.0)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2.7(1.0)</a:t>
                      </a:r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126.185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11.44%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0.935944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3.6(2.0)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0.65(0.36)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05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efficiency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c.c.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608468"/>
              </p:ext>
            </p:extLst>
          </p:nvPr>
        </p:nvGraphicFramePr>
        <p:xfrm>
          <a:off x="294650" y="1364973"/>
          <a:ext cx="8465036" cy="5092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2817"/>
                <a:gridCol w="1015259"/>
                <a:gridCol w="980386"/>
                <a:gridCol w="1165111"/>
                <a:gridCol w="1595008"/>
                <a:gridCol w="1336085"/>
                <a:gridCol w="1260370"/>
              </a:tblGrid>
              <a:tr h="362655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L(pb</a:t>
                      </a:r>
                      <a:r>
                        <a:rPr lang="en-US" altLang="zh-CN" baseline="30000" dirty="0" smtClean="0"/>
                        <a:t>-1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1+δ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Nevent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σ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pb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2.3864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22.549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0.431%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0.924182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3.4(2.0)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92.7(54.5)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2.396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66.869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0.610%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0.940237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27.5(6.0)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175.6(38.3)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198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2.6444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33.722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7.06%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1.25737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26.8(5.9)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21.9(4.8)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2.6464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34.003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7.18%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a typeface="Cambria Math" charset="0"/>
                          <a:cs typeface="Cambria Math" charset="0"/>
                        </a:rPr>
                        <a:t>1.25231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34.5(6.7)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a typeface="Cambria Math" charset="0"/>
                          <a:cs typeface="Cambria Math" charset="0"/>
                        </a:rPr>
                        <a:t>27.6(5.4)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2.9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105.253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11.04%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1.02452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13.5(5.0)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2.7(1.0)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3.08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126.185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11.44%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0.935944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3.6(2.0)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0.65(0.36)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2.3864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0.431%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0.466%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+-0.032%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0.741%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+-0.048%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2.6444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7.06%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7.09%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2.6464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7.18%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7.29%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11.04%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11.28%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+-0.12%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11.44%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12.26%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+-0.12%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089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Missing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p"/>
            </a:pPr>
            <a:r>
              <a:rPr kumimoji="1" lang="en-US" altLang="zh-CN" dirty="0" smtClean="0"/>
              <a:t>event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selection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Good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charged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tracks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PID</a:t>
            </a:r>
            <a:endParaRPr kumimoji="1" lang="zh-CN" altLang="en-US" dirty="0"/>
          </a:p>
          <a:p>
            <a:pPr lvl="2"/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dE</a:t>
            </a:r>
            <a:r>
              <a:rPr kumimoji="1" lang="en-US" altLang="zh-CN" dirty="0"/>
              <a:t>/dx,</a:t>
            </a:r>
            <a:r>
              <a:rPr kumimoji="1" lang="zh-CN" altLang="en-US" dirty="0"/>
              <a:t> </a:t>
            </a:r>
            <a:r>
              <a:rPr kumimoji="1" lang="en-US" altLang="zh-CN" dirty="0"/>
              <a:t>P</a:t>
            </a:r>
            <a:r>
              <a:rPr kumimoji="1" lang="en-US" altLang="zh-CN" baseline="-25000" dirty="0"/>
              <a:t>π</a:t>
            </a:r>
            <a:r>
              <a:rPr kumimoji="1" lang="zh-CN" altLang="en-US" dirty="0"/>
              <a:t>、</a:t>
            </a:r>
            <a:r>
              <a:rPr kumimoji="1" lang="en-US" altLang="zh-CN" dirty="0"/>
              <a:t>P</a:t>
            </a:r>
            <a:r>
              <a:rPr kumimoji="1" lang="en-US" altLang="zh-CN" baseline="-25000" dirty="0"/>
              <a:t>p</a:t>
            </a:r>
            <a:r>
              <a:rPr kumimoji="1" lang="zh-CN" altLang="en-US" dirty="0"/>
              <a:t>、</a:t>
            </a:r>
            <a:r>
              <a:rPr kumimoji="1" lang="en-US" altLang="zh-CN" dirty="0"/>
              <a:t>P</a:t>
            </a:r>
            <a:r>
              <a:rPr kumimoji="1" lang="en-US" altLang="zh-CN" baseline="-25000" dirty="0"/>
              <a:t>K</a:t>
            </a:r>
            <a:r>
              <a:rPr kumimoji="1" lang="en-US" altLang="zh-CN" dirty="0"/>
              <a:t>;</a:t>
            </a:r>
            <a:endParaRPr kumimoji="1" lang="zh-CN" altLang="en-US" dirty="0"/>
          </a:p>
          <a:p>
            <a:pPr lvl="2"/>
            <a:r>
              <a:rPr kumimoji="1" lang="en-US" altLang="zh-CN" dirty="0" err="1"/>
              <a:t>N</a:t>
            </a:r>
            <a:r>
              <a:rPr kumimoji="1" lang="en-US" altLang="zh-CN" baseline="-25000" dirty="0" err="1"/>
              <a:t>p</a:t>
            </a:r>
            <a:r>
              <a:rPr kumimoji="1" lang="en-US" altLang="zh-CN" dirty="0" err="1"/>
              <a:t>N</a:t>
            </a:r>
            <a:r>
              <a:rPr kumimoji="1" lang="en-US" altLang="zh-CN" baseline="-25000" dirty="0"/>
              <a:t>π-</a:t>
            </a:r>
            <a:r>
              <a:rPr kumimoji="1" lang="en-US" altLang="zh-CN" dirty="0"/>
              <a:t>=1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en-US" altLang="zh-CN" baseline="-25000" dirty="0"/>
              <a:t>p-</a:t>
            </a:r>
            <a:r>
              <a:rPr kumimoji="1" lang="en-US" altLang="zh-CN" dirty="0"/>
              <a:t>N</a:t>
            </a:r>
            <a:r>
              <a:rPr kumimoji="1" lang="en-US" altLang="zh-CN" baseline="-25000" dirty="0"/>
              <a:t>π+</a:t>
            </a:r>
            <a:r>
              <a:rPr kumimoji="1" lang="en-US" altLang="zh-CN" dirty="0"/>
              <a:t>=1;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vertex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fit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vertex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successful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1</a:t>
            </a:r>
            <a:r>
              <a:rPr kumimoji="1" lang="en-US" altLang="zh-CN" baseline="30000" dirty="0" smtClean="0"/>
              <a:t>st</a:t>
            </a:r>
            <a:r>
              <a:rPr kumimoji="1" lang="en-US" altLang="zh-CN" dirty="0" smtClean="0"/>
              <a:t>.vtxchisq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r>
              <a:rPr kumimoji="1" lang="en-US" altLang="zh-CN" baseline="30000" dirty="0" smtClean="0"/>
              <a:t>nd</a:t>
            </a:r>
            <a:r>
              <a:rPr kumimoji="1" lang="en-US" altLang="zh-CN" dirty="0" smtClean="0"/>
              <a:t>.vtxchisq&lt;50</a:t>
            </a:r>
            <a:endParaRPr kumimoji="1" lang="zh-CN" altLang="en-US" dirty="0"/>
          </a:p>
          <a:p>
            <a:pPr lvl="2"/>
            <a:r>
              <a:rPr kumimoji="1" lang="en-US" altLang="zh-CN" dirty="0"/>
              <a:t>DL/</a:t>
            </a:r>
            <a:r>
              <a:rPr kumimoji="1" lang="en-US" altLang="zh-CN" dirty="0" err="1"/>
              <a:t>DLerr</a:t>
            </a:r>
            <a:r>
              <a:rPr kumimoji="1" lang="en-US" altLang="zh-CN" dirty="0"/>
              <a:t>&gt;2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Λ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 smtClean="0"/>
              <a:t>Λbar</a:t>
            </a:r>
            <a:endParaRPr kumimoji="1" lang="zh-CN" altLang="en-US" dirty="0" smtClean="0"/>
          </a:p>
          <a:p>
            <a:pPr lvl="1"/>
            <a:r>
              <a:rPr kumimoji="1" lang="en-US" altLang="zh-CN" dirty="0"/>
              <a:t>mass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windows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Λ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Λbar</a:t>
            </a:r>
            <a:endParaRPr kumimoji="1" lang="zh-CN" altLang="en-US" dirty="0"/>
          </a:p>
          <a:p>
            <a:pPr lvl="2"/>
            <a:r>
              <a:rPr kumimoji="1" lang="en-US" altLang="zh-CN" dirty="0"/>
              <a:t>(1.11,</a:t>
            </a:r>
            <a:r>
              <a:rPr kumimoji="1" lang="zh-CN" altLang="en-US" dirty="0"/>
              <a:t> </a:t>
            </a:r>
            <a:r>
              <a:rPr kumimoji="1" lang="en-US" altLang="zh-CN" dirty="0"/>
              <a:t>1.12)</a:t>
            </a:r>
            <a:r>
              <a:rPr kumimoji="1" lang="zh-CN" altLang="en-US" dirty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 smtClean="0"/>
          </a:p>
          <a:p>
            <a:pPr lvl="1"/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82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4" y="1176338"/>
            <a:ext cx="6897284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965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6" y="1176338"/>
            <a:ext cx="6971581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665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4" y="1176338"/>
            <a:ext cx="6952025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6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48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540"/>
            <a:ext cx="4625852" cy="32167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52" y="2255304"/>
            <a:ext cx="4509230" cy="3207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5410" y="5462329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recoiling against Lambda</a:t>
            </a:r>
            <a:endParaRPr kumimoji="1" lang="zh-CN" altLang="en-US" dirty="0" smtClean="0"/>
          </a:p>
          <a:p>
            <a:r>
              <a:rPr lang="en-US" altLang="zh-CN" dirty="0" err="1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=</a:t>
            </a:r>
            <a:r>
              <a:rPr lang="de-DE" altLang="zh-CN" dirty="0">
                <a:solidFill>
                  <a:srgbClr val="000000"/>
                </a:solidFill>
                <a:latin typeface="Menlo-Regular" charset="0"/>
              </a:rPr>
              <a:t>19271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>
                <a:solidFill>
                  <a:srgbClr val="000000"/>
                </a:solidFill>
                <a:latin typeface="Menlo-Regular" charset="0"/>
              </a:rPr>
              <a:t>0</a:t>
            </a:r>
            <a:r>
              <a:rPr lang="zh-CN" alt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de-DE" altLang="zh-CN" dirty="0">
                <a:solidFill>
                  <a:srgbClr val="000000"/>
                </a:solidFill>
                <a:latin typeface="Menlo-Regular" charset="0"/>
              </a:rPr>
              <a:t>+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-</a:t>
            </a:r>
            <a:r>
              <a:rPr lang="de-DE" altLang="zh-CN" dirty="0">
                <a:solidFill>
                  <a:srgbClr val="000000"/>
                </a:solidFill>
                <a:latin typeface="Menlo-Regular" charset="0"/>
              </a:rPr>
              <a:t> 140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6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241517" y="5462329"/>
            <a:ext cx="3522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recoiling against Lambda</a:t>
            </a:r>
          </a:p>
          <a:p>
            <a:r>
              <a:rPr kumimoji="1" lang="en-US" altLang="zh-CN" dirty="0" smtClean="0"/>
              <a:t>constrained the energy of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lang="en-US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=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19441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140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.2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3446522" y="1401241"/>
                <a:ext cx="2358659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l-GR" altLang="zh-CN" b="0" i="0" smtClean="0">
                              <a:latin typeface="Cambria Math" charset="0"/>
                            </a:rPr>
                            <m:t>Λ</m:t>
                          </m:r>
                        </m:sub>
                      </m:sSub>
                      <m:r>
                        <a:rPr kumimoji="1" lang="el-GR" altLang="zh-CN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bg-BG" altLang="zh-CN" b="0" i="1" smtClean="0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CN" b="0" i="0" smtClean="0">
                                  <a:latin typeface="Cambria Math" charset="0"/>
                                </a:rPr>
                                <m:t>Λ</m:t>
                              </m:r>
                            </m:sub>
                            <m:sup>
                              <m:r>
                                <a:rPr kumimoji="1" lang="el-GR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l-GR" altLang="zh-CN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CN" b="0" i="0" smtClean="0">
                                  <a:latin typeface="Cambria Math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kumimoji="1" lang="el-GR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l-GR" altLang="zh-CN" b="0" i="1" smtClean="0">
                              <a:latin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22" y="1401241"/>
                <a:ext cx="2358659" cy="702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5810005" y="1413622"/>
                <a:ext cx="2385910" cy="71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l-GR" altLang="zh-CN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Σ</m:t>
                          </m:r>
                        </m:sub>
                      </m:sSub>
                      <m:r>
                        <a:rPr kumimoji="1" lang="el-GR" altLang="zh-CN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bg-BG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CN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kumimoji="1" lang="el-GR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l-GR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CN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Λ</m:t>
                              </m:r>
                            </m:sub>
                            <m:sup>
                              <m:r>
                                <a:rPr kumimoji="1" lang="el-GR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l-GR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005" y="1413622"/>
                <a:ext cx="2385910" cy="7115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3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background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inclusive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18/6/14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49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93851"/>
            <a:ext cx="9118600" cy="4762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77646" y="1357136"/>
            <a:ext cx="1817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Green:</a:t>
            </a:r>
            <a:r>
              <a:rPr kumimoji="1" lang="zh-CN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signal</a:t>
            </a:r>
            <a:endParaRPr kumimoji="1" lang="zh-CN" alt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zh-CN" sz="2400" dirty="0" smtClean="0">
                <a:solidFill>
                  <a:srgbClr val="FFC000"/>
                </a:solidFill>
              </a:rPr>
              <a:t>Orange:</a:t>
            </a:r>
            <a:r>
              <a:rPr kumimoji="1" lang="zh-CN" altLang="en-US" sz="2400" dirty="0" smtClean="0">
                <a:solidFill>
                  <a:srgbClr val="FFC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C000"/>
                </a:solidFill>
              </a:rPr>
              <a:t>LL</a:t>
            </a:r>
            <a:endParaRPr kumimoji="1" lang="zh-CN" altLang="en-US" sz="2400" dirty="0" smtClean="0">
              <a:solidFill>
                <a:srgbClr val="FFC000"/>
              </a:solidFill>
            </a:endParaRPr>
          </a:p>
          <a:p>
            <a:r>
              <a:rPr kumimoji="1"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Blue:</a:t>
            </a:r>
            <a:r>
              <a:rPr kumimoji="1"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SS</a:t>
            </a:r>
            <a:endParaRPr kumimoji="1" lang="zh-CN" alt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Red: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Other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14" y="1290639"/>
            <a:ext cx="4356100" cy="80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61" y="2090738"/>
            <a:ext cx="4229515" cy="776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70473" y="1401945"/>
            <a:ext cx="3174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 smtClean="0"/>
          </a:p>
          <a:p>
            <a:r>
              <a:rPr kumimoji="1" lang="en-US" altLang="zh-CN" sz="3200" dirty="0" err="1" smtClean="0"/>
              <a:t>trk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Vr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in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1-4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cm</a:t>
            </a:r>
            <a:endParaRPr kumimoji="1" lang="zh-CN" altLang="en-US" sz="320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24C-7E3C-324F-B45E-DE623DD96587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14" y="3172974"/>
            <a:ext cx="4429386" cy="29853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7032"/>
            <a:ext cx="4371975" cy="29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4" y="1176338"/>
            <a:ext cx="6832485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81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@2.6464, single side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51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06"/>
            <a:ext cx="4585252" cy="33013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19278" y="259742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nsig</a:t>
            </a:r>
            <a:r>
              <a:rPr kumimoji="1" lang="en-US" altLang="zh-CN" dirty="0" smtClean="0"/>
              <a:t> = </a:t>
            </a:r>
            <a:r>
              <a:rPr lang="de-DE" altLang="zh-CN" dirty="0" smtClean="0"/>
              <a:t>65.4 += 13.2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1768136"/>
            <a:ext cx="4558749" cy="32512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208896" y="2287056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=66.9 +- 12.5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41514" y="5344887"/>
            <a:ext cx="250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recoiling against Lambda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241517" y="5344887"/>
            <a:ext cx="352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recoiling against Lambda</a:t>
            </a:r>
          </a:p>
          <a:p>
            <a:r>
              <a:rPr kumimoji="1" lang="en-US" altLang="zh-CN" dirty="0" smtClean="0"/>
              <a:t>constrained the energy of </a:t>
            </a:r>
            <a:r>
              <a:rPr kumimoji="1" lang="en-US" altLang="zh-CN" dirty="0" err="1" smtClean="0"/>
              <a:t>Sigmabar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5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@2.6464, plus c.c. mode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52</a:t>
            </a:fld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41514" y="5344887"/>
            <a:ext cx="250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recoiling against Lambda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241517" y="5344887"/>
            <a:ext cx="352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recoiling against Lambda</a:t>
            </a:r>
          </a:p>
          <a:p>
            <a:r>
              <a:rPr kumimoji="1" lang="en-US" altLang="zh-CN" dirty="0" smtClean="0"/>
              <a:t>constrained the energy of </a:t>
            </a:r>
            <a:r>
              <a:rPr kumimoji="1" lang="en-US" altLang="zh-CN" dirty="0" err="1" smtClean="0"/>
              <a:t>Sigmabar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1" y="1947760"/>
            <a:ext cx="4421833" cy="3229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" y="1947760"/>
            <a:ext cx="4625153" cy="331587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99149" y="2608230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=120.0 +- 18.13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234975" y="2519649"/>
            <a:ext cx="269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=137.6 +- 17.8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34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94420"/>
              </p:ext>
            </p:extLst>
          </p:nvPr>
        </p:nvGraphicFramePr>
        <p:xfrm>
          <a:off x="294650" y="1364973"/>
          <a:ext cx="8465036" cy="2673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2817"/>
                <a:gridCol w="1015259"/>
                <a:gridCol w="980386"/>
                <a:gridCol w="1165111"/>
                <a:gridCol w="1595008"/>
                <a:gridCol w="1336085"/>
                <a:gridCol w="1260370"/>
              </a:tblGrid>
              <a:tr h="3626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Ecm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L(pb</a:t>
                      </a:r>
                      <a:r>
                        <a:rPr lang="en-US" altLang="zh-CN" baseline="30000" dirty="0" smtClean="0"/>
                        <a:t>-1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1+δ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Nevent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σ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pb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2.3864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22.549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0.924182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</a:t>
                      </a:r>
                      <a:r>
                        <a:rPr lang="en-US" altLang="zh-CN" sz="1800" dirty="0" smtClean="0">
                          <a:latin typeface="+mn-lt"/>
                        </a:rPr>
                        <a:t>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156.3(</a:t>
                      </a:r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</a:t>
                      </a:r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163.9(22.5)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99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2.396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66.869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0.940237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</a:t>
                      </a:r>
                      <a:r>
                        <a:rPr lang="en-US" altLang="zh-CN" sz="1800" dirty="0" smtClean="0">
                          <a:latin typeface="+mn-lt"/>
                        </a:rPr>
                        <a:t>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1800" dirty="0" smtClean="0">
                          <a:latin typeface="+mn-lt"/>
                        </a:rPr>
                        <a:t>469.7(60.0)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136.3(17.4)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61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2.6444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33.722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1.25737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</a:t>
                      </a:r>
                      <a:r>
                        <a:rPr lang="en-US" altLang="zh-CN" sz="1800" dirty="0" smtClean="0">
                          <a:latin typeface="+mn-lt"/>
                        </a:rPr>
                        <a:t>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159.9(17.6)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30.2(3.3)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03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2.6464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34.003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800" dirty="0" smtClean="0">
                          <a:latin typeface="+mn-lt"/>
                          <a:ea typeface="Cambria Math" charset="0"/>
                          <a:cs typeface="Cambria Math" charset="0"/>
                        </a:rPr>
                        <a:t>1.25231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</a:t>
                      </a:r>
                      <a:r>
                        <a:rPr lang="en-US" altLang="zh-CN" sz="1800" dirty="0" smtClean="0">
                          <a:latin typeface="+mn-lt"/>
                        </a:rPr>
                        <a:t>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137.6(17.8)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26.0(3.4)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03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2.9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105.253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1.02452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</a:t>
                      </a:r>
                      <a:r>
                        <a:rPr lang="en-US" altLang="zh-CN" sz="1800" dirty="0" smtClean="0">
                          <a:latin typeface="+mn-lt"/>
                        </a:rPr>
                        <a:t>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206.0(20.1)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11.5(1.1)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03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3.08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126.185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0.2610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0.935944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</a:t>
                      </a:r>
                      <a:r>
                        <a:rPr lang="en-US" altLang="zh-CN" sz="1800" dirty="0" smtClean="0">
                          <a:latin typeface="+mn-lt"/>
                        </a:rPr>
                        <a:t>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88.1(14.5)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4.5(0.7)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18/6/11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0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r>
              <a:rPr kumimoji="1" lang="en-US" altLang="zh-CN" dirty="0" smtClean="0"/>
              <a:t>background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other: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polynomial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18/6/14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07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Fit </a:t>
            </a:r>
            <a:r>
              <a:rPr kumimoji="1" lang="en-US" altLang="zh-CN" dirty="0" err="1" smtClean="0"/>
              <a:t>mSigma</a:t>
            </a:r>
            <a:r>
              <a:rPr kumimoji="1" lang="en-US" altLang="zh-CN" dirty="0" smtClean="0"/>
              <a:t> with constrained </a:t>
            </a:r>
            <a:r>
              <a:rPr kumimoji="1" lang="en-US" altLang="zh-CN" dirty="0" err="1" smtClean="0"/>
              <a:t>E</a:t>
            </a:r>
            <a:r>
              <a:rPr kumimoji="1" lang="en-US" altLang="zh-CN" baseline="-25000" dirty="0" err="1" smtClean="0"/>
              <a:t>Sigma</a:t>
            </a:r>
            <a:endParaRPr kumimoji="1" lang="zh-CN" altLang="en-US" baseline="-250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3011"/>
            <a:ext cx="9029700" cy="4238272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55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6000" y="1905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2.3864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1300" y="190516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2.396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124700" y="1905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2.6444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57205" y="4064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2.6464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406900" y="407119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2.9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505560" y="4064165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3.08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1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cross section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56</a:t>
            </a:fld>
            <a:endParaRPr kumimoji="1" lang="zh-CN" altLang="en-US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98075"/>
              </p:ext>
            </p:extLst>
          </p:nvPr>
        </p:nvGraphicFramePr>
        <p:xfrm>
          <a:off x="444500" y="1889497"/>
          <a:ext cx="8070850" cy="3330202"/>
        </p:xfrm>
        <a:graphic>
          <a:graphicData uri="http://schemas.openxmlformats.org/drawingml/2006/table">
            <a:tbl>
              <a:tblPr/>
              <a:tblGrid>
                <a:gridCol w="706137"/>
                <a:gridCol w="688217"/>
                <a:gridCol w="1020460"/>
                <a:gridCol w="688217"/>
                <a:gridCol w="1170759"/>
                <a:gridCol w="1321061"/>
                <a:gridCol w="688217"/>
                <a:gridCol w="893891"/>
                <a:gridCol w="893891"/>
              </a:tblGrid>
              <a:tr h="305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Ecm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L(pb</a:t>
                      </a:r>
                      <a:r>
                        <a:rPr lang="is-IS" sz="15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-1</a:t>
                      </a:r>
                      <a:r>
                        <a:rPr lang="is-I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eff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1+δ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Br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Nevent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Nerr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σ (</a:t>
                      </a:r>
                      <a:r>
                        <a:rPr lang="el-GR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pb</a:t>
                      </a:r>
                      <a:r>
                        <a:rPr lang="el-G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99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2.3864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22.549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0.113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0.9241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12.9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58.7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8.6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2.396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66.869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0.129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0.9402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333.2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21.5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2.6444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33.722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0.209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1.257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146.5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15.3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2.6464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34.003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0.212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1.252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119.2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2.3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105.253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0.286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198.9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17.7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3.08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126.185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0.2860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0.9359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103.5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14.7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comparison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57</a:t>
            </a:fld>
            <a:endParaRPr kumimoji="1"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0" y="1176338"/>
            <a:ext cx="7265012" cy="4959350"/>
          </a:xfrm>
        </p:spPr>
      </p:pic>
    </p:spTree>
    <p:extLst>
      <p:ext uri="{BB962C8B-B14F-4D97-AF65-F5344CB8AC3E}">
        <p14:creationId xmlns:p14="http://schemas.microsoft.com/office/powerpoint/2010/main" val="1164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comparison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7" y="1176338"/>
            <a:ext cx="7038378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66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recoil against Sigma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928812"/>
            <a:ext cx="4244865" cy="289738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59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72163" y="5157788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906587"/>
            <a:ext cx="4392612" cy="29825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43025" y="5343525"/>
            <a:ext cx="249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L/</a:t>
            </a:r>
            <a:r>
              <a:rPr kumimoji="1" lang="en-US" altLang="zh-CN" dirty="0" err="1" smtClean="0"/>
              <a:t>Lbar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blue: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red: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8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4" y="1690689"/>
            <a:ext cx="3371571" cy="13073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084"/>
            <a:ext cx="4477619" cy="30590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36" y="3184084"/>
            <a:ext cx="4459156" cy="30590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86" y="77866"/>
            <a:ext cx="4222914" cy="292016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81272" y="921307"/>
            <a:ext cx="296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Egam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(0.06,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0.085)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recoil against Sigma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18/6/19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60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72163" y="5157788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00138" y="5156022"/>
            <a:ext cx="249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L/</a:t>
            </a:r>
            <a:r>
              <a:rPr kumimoji="1" lang="en-US" altLang="zh-CN" dirty="0" err="1" smtClean="0"/>
              <a:t>Lbar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blue: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red: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857375"/>
            <a:ext cx="4430602" cy="2968827"/>
          </a:xfrm>
          <a:prstGeom prst="rect">
            <a:avLst/>
          </a:prstGeom>
        </p:spPr>
      </p:pic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889752"/>
            <a:ext cx="4235941" cy="2853421"/>
          </a:xfrm>
        </p:spPr>
      </p:pic>
    </p:spTree>
    <p:extLst>
      <p:ext uri="{BB962C8B-B14F-4D97-AF65-F5344CB8AC3E}">
        <p14:creationId xmlns:p14="http://schemas.microsoft.com/office/powerpoint/2010/main" val="769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fit </a:t>
            </a:r>
            <a:r>
              <a:rPr kumimoji="1" lang="en-US" altLang="zh-CN" dirty="0" err="1" smtClean="0"/>
              <a:t>Mbc</a:t>
            </a:r>
            <a:r>
              <a:rPr kumimoji="1" lang="en-US" altLang="zh-CN" dirty="0" smtClean="0"/>
              <a:t>(mL) recoiling against Sigma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329"/>
            <a:ext cx="9144000" cy="433178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18/6/20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61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6000" y="1905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2.3864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1300" y="190516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2.396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124700" y="1905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2.6444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57205" y="4064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2.6464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406900" y="407119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2.9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505560" y="4064165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3.08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06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034057"/>
              </p:ext>
            </p:extLst>
          </p:nvPr>
        </p:nvGraphicFramePr>
        <p:xfrm>
          <a:off x="652463" y="1991097"/>
          <a:ext cx="7862886" cy="3152402"/>
        </p:xfrm>
        <a:graphic>
          <a:graphicData uri="http://schemas.openxmlformats.org/drawingml/2006/table">
            <a:tbl>
              <a:tblPr/>
              <a:tblGrid>
                <a:gridCol w="671976"/>
                <a:gridCol w="671976"/>
                <a:gridCol w="996378"/>
                <a:gridCol w="671976"/>
                <a:gridCol w="1143130"/>
                <a:gridCol w="1289884"/>
                <a:gridCol w="671976"/>
                <a:gridCol w="872795"/>
                <a:gridCol w="872795"/>
              </a:tblGrid>
              <a:tr h="288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Ecm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L(pb</a:t>
                      </a:r>
                      <a:r>
                        <a:rPr lang="is-IS" sz="15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-1</a:t>
                      </a:r>
                      <a:r>
                        <a:rPr lang="is-I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eff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1+δ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Br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Nevent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Nerr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σ (</a:t>
                      </a:r>
                      <a:r>
                        <a:rPr lang="el-GR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pb</a:t>
                      </a:r>
                      <a:r>
                        <a:rPr lang="el-G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5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72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2.3864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22.549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0.10436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0.9241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121.9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87.7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3.3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2.396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66.869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0.11884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0.9402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468.6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30.8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6.5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2.6444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33.722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0.17383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1.257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107.5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18.6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22.8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2.6464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34.003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0.17765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1.252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110.0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19.7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22.7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4.1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105.253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0.22588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132.4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17.1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8.5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1.1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3.08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126.185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0.2239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0.9359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79.7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14.8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18/6/20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08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4" y="1690689"/>
            <a:ext cx="3371571" cy="13073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70473" y="1401945"/>
            <a:ext cx="3174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3644"/>
            <a:ext cx="4425085" cy="29870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05" y="3183644"/>
            <a:ext cx="4303727" cy="29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06" y="1528996"/>
            <a:ext cx="3363321" cy="1304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8623"/>
            <a:ext cx="4507618" cy="30848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75" y="107093"/>
            <a:ext cx="3907403" cy="26049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33" y="3128623"/>
            <a:ext cx="4573668" cy="30848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81272" y="921307"/>
            <a:ext cx="296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Egam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(0.06,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0.085)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81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18/6/9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70473" y="1401945"/>
            <a:ext cx="3174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6" y="1528996"/>
            <a:ext cx="3363321" cy="1304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21106"/>
            <a:ext cx="4598397" cy="30998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97" y="3121105"/>
            <a:ext cx="4545604" cy="31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34030</TotalTime>
  <Words>1765</Words>
  <Application>Microsoft Macintosh PowerPoint</Application>
  <PresentationFormat>全屏显示(4:3)</PresentationFormat>
  <Paragraphs>714</Paragraphs>
  <Slides>62</Slides>
  <Notes>24</Notes>
  <HiddenSlides>8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3" baseType="lpstr">
      <vt:lpstr>Calibri</vt:lpstr>
      <vt:lpstr>Calibri Light</vt:lpstr>
      <vt:lpstr>Cambria Math</vt:lpstr>
      <vt:lpstr>Hannotate SC</vt:lpstr>
      <vt:lpstr>Menlo-Regular</vt:lpstr>
      <vt:lpstr>Wingdings</vt:lpstr>
      <vt:lpstr>Yuanti SC</vt:lpstr>
      <vt:lpstr>宋体</vt:lpstr>
      <vt:lpstr>微软雅黑</vt:lpstr>
      <vt:lpstr>Arial</vt:lpstr>
      <vt:lpstr>Office 主题</vt:lpstr>
      <vt:lpstr> </vt:lpstr>
      <vt:lpstr>Motivation</vt:lpstr>
      <vt:lpstr>signal distribution</vt:lpstr>
      <vt:lpstr>signal distribution PHSP</vt:lpstr>
      <vt:lpstr>signal distribution PHSP</vt:lpstr>
      <vt:lpstr>similar process PHSP</vt:lpstr>
      <vt:lpstr>similar process PHSP</vt:lpstr>
      <vt:lpstr>similar process PHSP</vt:lpstr>
      <vt:lpstr>similar process PHSP</vt:lpstr>
      <vt:lpstr>similar process</vt:lpstr>
      <vt:lpstr>similar process</vt:lpstr>
      <vt:lpstr>similar process</vt:lpstr>
      <vt:lpstr>data @2.3094 GeV</vt:lpstr>
      <vt:lpstr>work to do</vt:lpstr>
      <vt:lpstr>backup</vt:lpstr>
      <vt:lpstr>at least one trk Vr in 1-4 cm</vt:lpstr>
      <vt:lpstr>comparison between data, signal MC and phase space MC</vt:lpstr>
      <vt:lpstr>PowerPoint 演示文稿</vt:lpstr>
      <vt:lpstr>signal MC, gamma not from pi0</vt:lpstr>
      <vt:lpstr>At higher energy points</vt:lpstr>
      <vt:lpstr>PowerPoint 演示文稿</vt:lpstr>
      <vt:lpstr>PowerPoint 演示文稿</vt:lpstr>
      <vt:lpstr>PowerPoint 演示文稿</vt:lpstr>
      <vt:lpstr>momentum at 2.3094 GeV</vt:lpstr>
      <vt:lpstr>momentum at 2.3864 GeV</vt:lpstr>
      <vt:lpstr>momentum at 2.396 GeV</vt:lpstr>
      <vt:lpstr>momentum at 2.6444 GeV</vt:lpstr>
      <vt:lpstr>momentum at 2.9 GeV</vt:lpstr>
      <vt:lpstr>At 2.6464 GeV Full reconstruction left MC, right data</vt:lpstr>
      <vt:lpstr>Recoil method at 2.6464 GeV, MC</vt:lpstr>
      <vt:lpstr>Motivation</vt:lpstr>
      <vt:lpstr>Full reconstruction</vt:lpstr>
      <vt:lpstr>some distribution MC@2.6464 GeV</vt:lpstr>
      <vt:lpstr>backup</vt:lpstr>
      <vt:lpstr>some distribution data@2.6464 GeV</vt:lpstr>
      <vt:lpstr>signal extraction @2.6464 GeV</vt:lpstr>
      <vt:lpstr>signal extraction @2.6464 GeV</vt:lpstr>
      <vt:lpstr>without kmfit cut</vt:lpstr>
      <vt:lpstr>PowerPoint 演示文稿</vt:lpstr>
      <vt:lpstr>ΣΣ background</vt:lpstr>
      <vt:lpstr>cross section @2.6464 GeV</vt:lpstr>
      <vt:lpstr>cross section @other energies</vt:lpstr>
      <vt:lpstr>efficiency of c.c. mode</vt:lpstr>
      <vt:lpstr>Missing</vt:lpstr>
      <vt:lpstr>Lambda Sigma</vt:lpstr>
      <vt:lpstr>Sigma Sigma</vt:lpstr>
      <vt:lpstr>MC @2.6464 GeV</vt:lpstr>
      <vt:lpstr>MC @2.6464 GeV</vt:lpstr>
      <vt:lpstr>background analysis</vt:lpstr>
      <vt:lpstr>data</vt:lpstr>
      <vt:lpstr>data @2.6464, single side</vt:lpstr>
      <vt:lpstr>data @2.6464, plus c.c. mode</vt:lpstr>
      <vt:lpstr>cross section</vt:lpstr>
      <vt:lpstr>fit with MC shape</vt:lpstr>
      <vt:lpstr>Fit mSigma with constrained ESigma</vt:lpstr>
      <vt:lpstr>cross section</vt:lpstr>
      <vt:lpstr>comparison</vt:lpstr>
      <vt:lpstr>comparison</vt:lpstr>
      <vt:lpstr>recoil against Sigma</vt:lpstr>
      <vt:lpstr>recoil against Sigma</vt:lpstr>
      <vt:lpstr>fit Mbc(mL) recoiling against Sigma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用户</dc:creator>
  <cp:lastModifiedBy>Microsoft Office 用户</cp:lastModifiedBy>
  <cp:revision>137</cp:revision>
  <dcterms:created xsi:type="dcterms:W3CDTF">2018-04-13T07:49:02Z</dcterms:created>
  <dcterms:modified xsi:type="dcterms:W3CDTF">2018-06-20T07:02:30Z</dcterms:modified>
</cp:coreProperties>
</file>