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57" r:id="rId3"/>
    <p:sldId id="256" r:id="rId4"/>
    <p:sldId id="260" r:id="rId5"/>
    <p:sldId id="285" r:id="rId6"/>
    <p:sldId id="283" r:id="rId7"/>
    <p:sldId id="280" r:id="rId8"/>
    <p:sldId id="265" r:id="rId9"/>
    <p:sldId id="295" r:id="rId10"/>
    <p:sldId id="284" r:id="rId11"/>
    <p:sldId id="294" r:id="rId12"/>
    <p:sldId id="286" r:id="rId13"/>
    <p:sldId id="287" r:id="rId14"/>
    <p:sldId id="272" r:id="rId15"/>
    <p:sldId id="275" r:id="rId16"/>
    <p:sldId id="288" r:id="rId17"/>
    <p:sldId id="279" r:id="rId18"/>
    <p:sldId id="278" r:id="rId19"/>
    <p:sldId id="293" r:id="rId20"/>
    <p:sldId id="29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91021" autoAdjust="0"/>
  </p:normalViewPr>
  <p:slideViewPr>
    <p:cSldViewPr snapToGrid="0">
      <p:cViewPr varScale="1">
        <p:scale>
          <a:sx n="104" d="100"/>
          <a:sy n="104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B939-821F-4F63-9794-4E9CFA7FF33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215CE-41B2-492D-A4FB-E73CC07BA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215CE-41B2-492D-A4FB-E73CC07BA1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1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EC885-7663-4005-AEB6-E8AA2B64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64049E-EA28-4B4F-B7A2-329343AC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7DBCD-FE3E-44A4-B268-30B61AB4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FFBF3-11DA-4C4B-8473-E779D4DD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1087B4-2434-41CE-A643-F3E52C22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4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043D1-2D97-41E1-B7EF-7FAD402D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7A9442-EF08-42F1-B02F-C82FB3AFA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A625A-4C1C-4BC4-86D0-FBC2AF5C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B19309-8AB0-4CBF-A8EC-4A2E23F5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63EBD-6F53-4B0D-AD3E-FB7D0077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56BDD1-023A-4E4A-A7F1-DB4A4670B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68DCC8-A533-4CE7-A077-C4C0DD362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B0915A-6DB5-43F7-8188-EF07D336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933437-D496-4A86-96C7-004CEDF0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BCEA96-9418-46C0-95D4-03D6B7A5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6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29452-1E5F-4134-A9BD-C2C811EE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74D5F2-DA44-45BC-B18E-F5116D81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C9C12E-CB78-4501-A4B9-AE17ACA0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F8ACF-864E-4711-9E94-8A77379B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44BD2-6446-4B39-9812-D635A8BC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54F57-AB7F-47E2-8C63-744DCE26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0D8ED3-57D6-4ACE-8218-282FFA7B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E428D-E260-49B4-8C0F-421CEB33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DDEB89-A45E-4313-A31A-5758542B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E8A50-25F6-4908-A77B-0271E00F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1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E3D51-AE2E-423D-9CAA-B33D5A42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B8B563-7C40-41BB-A102-E692D17A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9E3297-CDF7-4012-B010-65385D45E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94419-EB7D-4CAE-81AA-83BC8931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76000A-6BA2-4601-8C68-7DDBCF4C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09EEE7-FCFE-4FAD-8A22-A403B136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26D1AB-58E0-45D1-A3A1-BF54C76A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39E6BA-6648-4A1B-BE49-74EF5B15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037F7-5DF0-4262-BE41-F42108617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5E028E-E261-450A-9743-64A318B5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A12F5F-433A-4C83-8C48-40DEE3D38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8F34F4-13D9-455B-B5DF-357B44AA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773145-82E1-4890-9513-6C78B720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C9301A-857A-4E3A-AEF5-02E097F3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70F08-FFDD-40ED-AC43-E2B66255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17598C-FF42-4DCF-AA3D-2D30A03E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5B8D5-C8B7-41FB-AA55-8E9C4D16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F40D3B-FE27-43C5-87A9-59167094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27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875FD3-FFD7-4759-89BA-94E02C9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1DD6BC-642A-4285-9E6D-17BDBE5F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C34B33-42E8-4240-AA4A-FF362D8A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BA220-3E10-46FD-B43A-BCA06027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78F14-84DE-4667-BBD4-80587A8C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3B31BB-1CDD-4B74-A8BF-900850A1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52A421-5B36-418B-8016-5835FD15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8B870-50EC-4AB1-8C7A-7A015986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16D60E-E65D-4BF5-93C2-1F324414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4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1B70F-5C72-4578-A218-F599815C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9DC1F7-35C6-4330-98B1-B81604A53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586F89-3D7D-4DB9-9E37-461C4F781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9B57CE-A3AE-4CE6-BB39-17345E44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74B62-5775-48AA-AE38-B416B9B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D2505-5FFF-4217-976A-4C9BD7FD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61C42C-C6C1-42E3-A1A9-11150580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98EE6A-3F42-46DA-9A2F-3A81BA45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DF1B1-8BC7-45FC-A7A1-F590905DA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BF6D-C6E2-4C7F-A820-390CD4D5A68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3CD18-34BD-4EFD-A309-DFADEB01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5ECEC6-36B8-450B-9E10-17EBEDFA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5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058883-D5E2-4418-8B9C-B295BFC27EE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39914" y="2632806"/>
                <a:ext cx="9144000" cy="9354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>
                    <a:ea typeface="黑体" panose="02010609060101010101" pitchFamily="49" charset="-122"/>
                  </a:rPr>
                  <a:t>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𝜔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058883-D5E2-4418-8B9C-B295BFC27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39914" y="2632806"/>
                <a:ext cx="9144000" cy="935439"/>
              </a:xfrm>
              <a:blipFill>
                <a:blip r:embed="rId2"/>
                <a:stretch>
                  <a:fillRect t="-15686" b="-40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9B7F5DBB-BF92-4E53-86C6-E8CA9B4A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611" y="6435152"/>
            <a:ext cx="9144000" cy="1655762"/>
          </a:xfrm>
        </p:spPr>
        <p:txBody>
          <a:bodyPr/>
          <a:lstStyle/>
          <a:p>
            <a:r>
              <a:rPr lang="en-US" altLang="zh-CN" dirty="0" err="1"/>
              <a:t>Haoran</a:t>
            </a:r>
            <a:r>
              <a:rPr lang="en-US" altLang="zh-CN" dirty="0"/>
              <a:t>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5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15D423-AF73-4A40-B116-FB129BC7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39" y="0"/>
            <a:ext cx="4341127" cy="31602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4BA4B2-F94C-4BE2-950A-A600AFE2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66" y="0"/>
            <a:ext cx="4508834" cy="32595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F4D5B3-C0AD-4FA5-8C20-94A8502D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573" y="3495062"/>
            <a:ext cx="4455092" cy="31934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C80699-282B-4CD7-A2FE-F51C36F8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411" y="3317456"/>
            <a:ext cx="4535755" cy="325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=572.07±24.34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/>
              <p:nvPr/>
            </p:nvSpPr>
            <p:spPr>
              <a:xfrm>
                <a:off x="-408589" y="3160207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=66.65±8.34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8589" y="3160207"/>
                <a:ext cx="3556000" cy="38446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6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15D423-AF73-4A40-B116-FB129BC7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76" y="161342"/>
            <a:ext cx="3899270" cy="2838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4BA4B2-F94C-4BE2-950A-A600AFE2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66" y="0"/>
            <a:ext cx="4508834" cy="325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1937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±45.06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/>
              <p:nvPr/>
            </p:nvSpPr>
            <p:spPr>
              <a:xfrm>
                <a:off x="-189937" y="3175170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=226.07±16.56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3175170"/>
                <a:ext cx="3556000" cy="384464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702CF5D4-5CE0-472C-A0F6-957E93773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793" y="17719"/>
            <a:ext cx="4502207" cy="32418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1B14F3-BAD8-4A6C-A4F9-7712F06AD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038" y="8501"/>
            <a:ext cx="4535755" cy="32602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F3FAB0-3355-473F-B9E1-42FE0A765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371" y="3768435"/>
            <a:ext cx="3625002" cy="26455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707A40-E3BA-456C-AE0A-9988AE996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8916" y="3708462"/>
            <a:ext cx="3769557" cy="27054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4E88EA-F60B-4843-98A6-DE271D8809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415" y="3367402"/>
            <a:ext cx="4548585" cy="32908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EF0F69-94E8-4BB6-96C7-BACCEB81A3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8202" y="3367402"/>
            <a:ext cx="4548585" cy="32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6BE27D-1A89-44F7-803D-91FCDC0E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038" y="0"/>
            <a:ext cx="4396961" cy="31911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A43F3-8161-402A-862D-47851D2D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57" y="12564"/>
            <a:ext cx="4608507" cy="33183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22062-5BA0-428E-A8D4-5DBB53CC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57" y="3527079"/>
            <a:ext cx="4549083" cy="33183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4E5FF5-8762-41EC-B1E0-33FACBBDC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784" y="3527080"/>
            <a:ext cx="4195127" cy="3031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C46461-692D-40CA-8171-FA19F1894B4C}"/>
                  </a:ext>
                </a:extLst>
              </p:cNvPr>
              <p:cNvSpPr txBox="1"/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=109.33±10.49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C46461-692D-40CA-8171-FA19F1894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blipFill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49980C-34EE-4464-AF8F-15082B34AF49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=907.79±28.53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49980C-34EE-4464-AF8F-15082B34A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44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60B5DD-9DD4-41D2-B4D8-85A74EED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562" y="25160"/>
            <a:ext cx="4784438" cy="3446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391D06-22BE-4EC8-9BD3-9B1018CE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32164"/>
            <a:ext cx="4784437" cy="34390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15DC92-8E5D-4E19-AC7E-F7E1FEC6B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563" y="3429000"/>
            <a:ext cx="4526999" cy="32676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F4C52D-5D3C-4C68-990C-692F9A26D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404" y="3493014"/>
            <a:ext cx="4656596" cy="3364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AC960C-D502-44EF-9BDA-E0DD28465F6A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=619.72±25.79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AC960C-D502-44EF-9BDA-E0DD28465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6329C10-1616-4448-9390-F059A9E8E8A6}"/>
                  </a:ext>
                </a:extLst>
              </p:cNvPr>
              <p:cNvSpPr txBox="1"/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=76.21±9.65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6329C10-1616-4448-9390-F059A9E8E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73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95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077B5A-8138-4808-984D-A9AB2C91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21"/>
            <a:ext cx="4316381" cy="30960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3D58E5-045E-4F61-A147-7280BE18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7" y="3300218"/>
            <a:ext cx="4880973" cy="3492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F5A421-47A2-4EEB-8463-1F98C65D6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81" y="56321"/>
            <a:ext cx="4018223" cy="28101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C38319-8428-4448-8C80-543D56C6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142" y="47794"/>
            <a:ext cx="3967597" cy="281016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EB7E9E0-1CA9-414D-B11B-4A051571D468}"/>
              </a:ext>
            </a:extLst>
          </p:cNvPr>
          <p:cNvSpPr txBox="1"/>
          <p:nvPr/>
        </p:nvSpPr>
        <p:spPr>
          <a:xfrm>
            <a:off x="7508123" y="157142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DT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39252E-A6BD-46EF-956F-D9DD86E48865}"/>
              </a:ext>
            </a:extLst>
          </p:cNvPr>
          <p:cNvSpPr txBox="1"/>
          <p:nvPr/>
        </p:nvSpPr>
        <p:spPr>
          <a:xfrm>
            <a:off x="11475720" y="249514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598BEE-E917-4C34-AA6B-40E430A19D81}"/>
              </a:ext>
            </a:extLst>
          </p:cNvPr>
          <p:cNvSpPr txBox="1"/>
          <p:nvPr/>
        </p:nvSpPr>
        <p:spPr>
          <a:xfrm>
            <a:off x="4316381" y="3575177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05605D-056F-4A69-B3F6-566F9B0A5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673" y="3259300"/>
            <a:ext cx="4798266" cy="34415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9A8122D-9E8F-4953-8B61-4A7CC54F360B}"/>
              </a:ext>
            </a:extLst>
          </p:cNvPr>
          <p:cNvSpPr txBox="1"/>
          <p:nvPr/>
        </p:nvSpPr>
        <p:spPr>
          <a:xfrm>
            <a:off x="9197354" y="3575881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6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1EB33FE-8FC3-429F-80F3-818A522D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2" y="3283493"/>
            <a:ext cx="4755716" cy="357450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944BE7B-27CC-4FA5-814C-20EEEC54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7695F2C-3A91-483A-8FEA-0150AA3A8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6805" y="226756"/>
            <a:ext cx="5163120" cy="36689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00D691-854C-48DD-872D-F27F6C1F3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" y="96539"/>
            <a:ext cx="8638413" cy="63303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D0AF412-2AF0-425C-9115-9514BB42CDAC}"/>
              </a:ext>
            </a:extLst>
          </p:cNvPr>
          <p:cNvSpPr txBox="1"/>
          <p:nvPr/>
        </p:nvSpPr>
        <p:spPr>
          <a:xfrm>
            <a:off x="9172575" y="4819650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29,30,1,17,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D87186-CD56-4226-A1E9-49F902B3A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963" y="2455748"/>
            <a:ext cx="5852327" cy="40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77134E6-3D5A-4AEC-9AA6-97C73B18C6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807363"/>
                  </p:ext>
                </p:extLst>
              </p:nvPr>
            </p:nvGraphicFramePr>
            <p:xfrm>
              <a:off x="304800" y="144595"/>
              <a:ext cx="8622145" cy="2977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43745">
                      <a:extLst>
                        <a:ext uri="{9D8B030D-6E8A-4147-A177-3AD203B41FA5}">
                          <a16:colId xmlns:a16="http://schemas.microsoft.com/office/drawing/2014/main" val="57153856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2965424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5870015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611442485"/>
                        </a:ext>
                      </a:extLst>
                    </a:gridCol>
                  </a:tblGrid>
                  <a:tr h="4253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𝑇𝑎𝑔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𝑀𝑜𝑑𝑒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events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Absolute 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Relative(%)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824933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300000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0725269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ST selection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210664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70.22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70.22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8899666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selection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44410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14.80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21.08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840745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second vertex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44274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14.75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99.69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225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Kinematic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42686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14.22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96.41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257470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𝟎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𝝎</m:t>
                                      </m:r>
                                    </m:sub>
                                    <m:sup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𝑷𝑫𝑮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41345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13.78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96.85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15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77134E6-3D5A-4AEC-9AA6-97C73B18C6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807363"/>
                  </p:ext>
                </p:extLst>
              </p:nvPr>
            </p:nvGraphicFramePr>
            <p:xfrm>
              <a:off x="304800" y="144595"/>
              <a:ext cx="8622145" cy="2977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43745">
                      <a:extLst>
                        <a:ext uri="{9D8B030D-6E8A-4147-A177-3AD203B41FA5}">
                          <a16:colId xmlns:a16="http://schemas.microsoft.com/office/drawing/2014/main" val="57153856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2965424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5870015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611442485"/>
                        </a:ext>
                      </a:extLst>
                    </a:gridCol>
                  </a:tblGrid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" t="-7143" r="-136957" b="-6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events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Absolute 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Relative(%)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824933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300000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0725269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ST selection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210664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70.22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70.22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8899666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" t="-307143" r="-136957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44410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14.80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21.08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840745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" t="-407143" r="-136957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44274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14.75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99.69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225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Kinematic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42686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14.22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96.41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257470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" t="-607143" r="-136957" b="-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41345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13.78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96.85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15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FEFE94D-A398-4F68-8856-9A7E2BF324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56704"/>
                  </p:ext>
                </p:extLst>
              </p:nvPr>
            </p:nvGraphicFramePr>
            <p:xfrm>
              <a:off x="290946" y="3283527"/>
              <a:ext cx="8635999" cy="2977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599">
                      <a:extLst>
                        <a:ext uri="{9D8B030D-6E8A-4147-A177-3AD203B41FA5}">
                          <a16:colId xmlns:a16="http://schemas.microsoft.com/office/drawing/2014/main" val="57153856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2965424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5870015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611442485"/>
                        </a:ext>
                      </a:extLst>
                    </a:gridCol>
                  </a:tblGrid>
                  <a:tr h="4253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𝑇𝑎𝑔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𝑀𝑜𝑑𝑒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events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Absolute 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Relative(%)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824933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300000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0725269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ST selection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208585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69.52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69.52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8899666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selection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43741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14.58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20.97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840745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second vertex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43591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14.53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99.65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225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Kinematic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41908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13.96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96.13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257470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b="1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𝟎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𝝎</m:t>
                                      </m:r>
                                    </m:sub>
                                    <m:sup>
                                      <m:r>
                                        <a:rPr lang="en-US" altLang="zh-CN" sz="1800" b="1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𝑷𝑫𝑮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18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40479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13.49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96.59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15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FEFE94D-A398-4F68-8856-9A7E2BF324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56704"/>
                  </p:ext>
                </p:extLst>
              </p:nvPr>
            </p:nvGraphicFramePr>
            <p:xfrm>
              <a:off x="290946" y="3283527"/>
              <a:ext cx="8635999" cy="2977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599">
                      <a:extLst>
                        <a:ext uri="{9D8B030D-6E8A-4147-A177-3AD203B41FA5}">
                          <a16:colId xmlns:a16="http://schemas.microsoft.com/office/drawing/2014/main" val="57153856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2965424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5870015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611442485"/>
                        </a:ext>
                      </a:extLst>
                    </a:gridCol>
                  </a:tblGrid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7143" r="-136273" b="-6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events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Absolute 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Relative(%)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824933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300000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0725269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ST selection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208585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69.52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69.52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8899666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307143" r="-136273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43741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14.58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20.97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840745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07143" r="-136273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43591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14.53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99.65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2257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Kinematic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41908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13.96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96.13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257470"/>
                      </a:ext>
                    </a:extLst>
                  </a:tr>
                  <a:tr h="4253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607143" r="-136273" b="-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40479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13.49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96.59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154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802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BA751-59F5-44F0-9821-D70B799F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560782" cy="55851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Cut flow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FCB0CAD-41A3-4FA2-AE59-5B610CAC57B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2436" y="664248"/>
              <a:ext cx="9530607" cy="29204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0546">
                      <a:extLst>
                        <a:ext uri="{9D8B030D-6E8A-4147-A177-3AD203B41FA5}">
                          <a16:colId xmlns:a16="http://schemas.microsoft.com/office/drawing/2014/main" val="1306454943"/>
                        </a:ext>
                      </a:extLst>
                    </a:gridCol>
                    <a:gridCol w="969818">
                      <a:extLst>
                        <a:ext uri="{9D8B030D-6E8A-4147-A177-3AD203B41FA5}">
                          <a16:colId xmlns:a16="http://schemas.microsoft.com/office/drawing/2014/main" val="2393610022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2465271814"/>
                        </a:ext>
                      </a:extLst>
                    </a:gridCol>
                    <a:gridCol w="1634836">
                      <a:extLst>
                        <a:ext uri="{9D8B030D-6E8A-4147-A177-3AD203B41FA5}">
                          <a16:colId xmlns:a16="http://schemas.microsoft.com/office/drawing/2014/main" val="665704906"/>
                        </a:ext>
                      </a:extLst>
                    </a:gridCol>
                    <a:gridCol w="1669142">
                      <a:extLst>
                        <a:ext uri="{9D8B030D-6E8A-4147-A177-3AD203B41FA5}">
                          <a16:colId xmlns:a16="http://schemas.microsoft.com/office/drawing/2014/main" val="143766667"/>
                        </a:ext>
                      </a:extLst>
                    </a:gridCol>
                    <a:gridCol w="1589974">
                      <a:extLst>
                        <a:ext uri="{9D8B030D-6E8A-4147-A177-3AD203B41FA5}">
                          <a16:colId xmlns:a16="http://schemas.microsoft.com/office/drawing/2014/main" val="1675885513"/>
                        </a:ext>
                      </a:extLst>
                    </a:gridCol>
                  </a:tblGrid>
                  <a:tr h="544062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Signal MC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total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ST selection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DT selection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second vertex fit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Kinematic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1513903"/>
                      </a:ext>
                    </a:extLst>
                  </a:tr>
                  <a:tr h="3718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210664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44410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44274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42686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446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208585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43741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43591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41908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11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124029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21913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21857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20767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575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124461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21937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21869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20867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1988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124017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19047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18965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17921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0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121954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18401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18321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17353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526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FCB0CAD-41A3-4FA2-AE59-5B610CAC57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321593"/>
                  </p:ext>
                </p:extLst>
              </p:nvPr>
            </p:nvGraphicFramePr>
            <p:xfrm>
              <a:off x="212436" y="664248"/>
              <a:ext cx="9530607" cy="29204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0546">
                      <a:extLst>
                        <a:ext uri="{9D8B030D-6E8A-4147-A177-3AD203B41FA5}">
                          <a16:colId xmlns:a16="http://schemas.microsoft.com/office/drawing/2014/main" val="1306454943"/>
                        </a:ext>
                      </a:extLst>
                    </a:gridCol>
                    <a:gridCol w="969818">
                      <a:extLst>
                        <a:ext uri="{9D8B030D-6E8A-4147-A177-3AD203B41FA5}">
                          <a16:colId xmlns:a16="http://schemas.microsoft.com/office/drawing/2014/main" val="2393610022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2465271814"/>
                        </a:ext>
                      </a:extLst>
                    </a:gridCol>
                    <a:gridCol w="1634836">
                      <a:extLst>
                        <a:ext uri="{9D8B030D-6E8A-4147-A177-3AD203B41FA5}">
                          <a16:colId xmlns:a16="http://schemas.microsoft.com/office/drawing/2014/main" val="665704906"/>
                        </a:ext>
                      </a:extLst>
                    </a:gridCol>
                    <a:gridCol w="1669142">
                      <a:extLst>
                        <a:ext uri="{9D8B030D-6E8A-4147-A177-3AD203B41FA5}">
                          <a16:colId xmlns:a16="http://schemas.microsoft.com/office/drawing/2014/main" val="143766667"/>
                        </a:ext>
                      </a:extLst>
                    </a:gridCol>
                    <a:gridCol w="1589974">
                      <a:extLst>
                        <a:ext uri="{9D8B030D-6E8A-4147-A177-3AD203B41FA5}">
                          <a16:colId xmlns:a16="http://schemas.microsoft.com/office/drawing/2014/main" val="1675885513"/>
                        </a:ext>
                      </a:extLst>
                    </a:gridCol>
                  </a:tblGrid>
                  <a:tr h="64897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Signal MC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total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ST selection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DT selection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277" t="-4673" r="-95620" b="-362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Kinematic fit</a:t>
                          </a: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1513903"/>
                      </a:ext>
                    </a:extLst>
                  </a:tr>
                  <a:tr h="3863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" t="-175000" r="-339888" b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210664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44410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44274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42686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446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" t="-288525" r="-339888" b="-4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208585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43741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43591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41908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11143"/>
                      </a:ext>
                    </a:extLst>
                  </a:tr>
                  <a:tr h="3863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" t="-376190" r="-339888" b="-3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124029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21913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21857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20767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575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" t="-491803" r="-339888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124461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21937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21869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20867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1988763"/>
                      </a:ext>
                    </a:extLst>
                  </a:tr>
                  <a:tr h="3863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" t="-564063" r="-339888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124017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19047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18965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17921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0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" t="-696721" r="-33988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300000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121954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18401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18321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17353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5265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431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95F0BA2-EEE2-40FC-BA98-B23D880C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81" y="3454635"/>
            <a:ext cx="4397100" cy="316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627B253-1F84-4E08-B715-8944C09F1616}"/>
                  </a:ext>
                </a:extLst>
              </p:cNvPr>
              <p:cNvSpPr/>
              <p:nvPr/>
            </p:nvSpPr>
            <p:spPr>
              <a:xfrm>
                <a:off x="-352425" y="-11684"/>
                <a:ext cx="38019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𝑖𝑛𝑐𝑙𝑢𝑠𝑖𝑣𝑒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=12210800±3552.8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627B253-1F84-4E08-B715-8944C09F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2425" y="-11684"/>
                <a:ext cx="380191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98B19A4-427E-49D3-9682-67C6F86B5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411" y="354361"/>
            <a:ext cx="4397100" cy="31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BBBC250-B103-4550-9B5D-D5274A0C902A}"/>
                  </a:ext>
                </a:extLst>
              </p:cNvPr>
              <p:cNvSpPr txBox="1"/>
              <p:nvPr/>
            </p:nvSpPr>
            <p:spPr>
              <a:xfrm>
                <a:off x="310719" y="576644"/>
                <a:ext cx="9818703" cy="343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Boss version : </a:t>
                </a:r>
              </a:p>
              <a:p>
                <a:r>
                  <a:rPr lang="en-US" altLang="zh-CN" dirty="0"/>
                  <a:t>6.6.4p02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7.1.0</a:t>
                </a:r>
              </a:p>
              <a:p>
                <a:endParaRPr lang="en-US" altLang="zh-CN" dirty="0"/>
              </a:p>
              <a:p>
                <a:r>
                  <a:rPr lang="en-US" altLang="zh-CN" sz="2400" b="1" dirty="0"/>
                  <a:t>Data set :</a:t>
                </a:r>
              </a:p>
              <a:p>
                <a:r>
                  <a:rPr lang="en-US" altLang="zh-CN" dirty="0"/>
                  <a:t>inclusive</a:t>
                </a:r>
                <a:r>
                  <a:rPr lang="en-US" altLang="zh-CN" b="0" dirty="0"/>
                  <a:t> MC :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03+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04+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en-US" altLang="zh-CN" b="0" dirty="0"/>
                  <a:t> </a:t>
                </a:r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1" dirty="0"/>
              </a:p>
              <a:p>
                <a:r>
                  <a:rPr lang="en-US" altLang="zh-CN" sz="2400" b="1" dirty="0"/>
                  <a:t> </a:t>
                </a:r>
              </a:p>
              <a:p>
                <a:endParaRPr lang="it-IT" altLang="zh-CN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BBBC250-B103-4550-9B5D-D5274A0C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9" y="576644"/>
                <a:ext cx="9818703" cy="3437095"/>
              </a:xfrm>
              <a:prstGeom prst="rect">
                <a:avLst/>
              </a:prstGeom>
              <a:blipFill>
                <a:blip r:embed="rId2"/>
                <a:stretch>
                  <a:fillRect l="-993" t="-1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3C42CF-2E2D-4635-A0E1-DB46D4A643AA}"/>
                  </a:ext>
                </a:extLst>
              </p:cNvPr>
              <p:cNvSpPr/>
              <p:nvPr/>
            </p:nvSpPr>
            <p:spPr>
              <a:xfrm>
                <a:off x="310719" y="2921062"/>
                <a:ext cx="5364289" cy="1763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tag+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round03+round04 30w ,rounde15 30w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round03+round04 30w ,rounde15 30w,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round03+round04 30w ,rounde15 30w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Data: round03+round04+ rounde15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3C42CF-2E2D-4635-A0E1-DB46D4A64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9" y="2921062"/>
                <a:ext cx="5364289" cy="1763303"/>
              </a:xfrm>
              <a:prstGeom prst="rect">
                <a:avLst/>
              </a:prstGeom>
              <a:blipFill>
                <a:blip r:embed="rId3"/>
                <a:stretch>
                  <a:fillRect l="-1023" t="-1730" b="-4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63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510161-8BBA-47CD-ADCF-C38D34B8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742"/>
            <a:ext cx="5504873" cy="39972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0AFE5A-8899-46EA-BA7A-4D8BBA20C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73" y="-53558"/>
            <a:ext cx="5975927" cy="4418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D44A695-DCBE-4F99-BB68-B65C41215E74}"/>
                  </a:ext>
                </a:extLst>
              </p:cNvPr>
              <p:cNvSpPr/>
              <p:nvPr/>
            </p:nvSpPr>
            <p:spPr>
              <a:xfrm>
                <a:off x="-277093" y="-53558"/>
                <a:ext cx="380191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𝑖𝑛𝑐𝑙𝑢𝑠𝑖𝑣𝑒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13357200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4000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D44A695-DCBE-4F99-BB68-B65C41215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093" y="-53558"/>
                <a:ext cx="380191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19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432EB57-9A16-4A3B-A4F7-BCFE141A2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90" y="204187"/>
            <a:ext cx="5094810" cy="1384468"/>
          </a:xfrm>
        </p:spPr>
        <p:txBody>
          <a:bodyPr>
            <a:normAutofit/>
          </a:bodyPr>
          <a:lstStyle/>
          <a:p>
            <a:r>
              <a:rPr lang="en-US" altLang="zh-CN" dirty="0"/>
              <a:t>ST Event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r>
              <a:rPr lang="en-US" altLang="zh-CN" dirty="0"/>
              <a:t>Based on DTagAlg-02-04 Package in BOSS 710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181B48-4E4F-47E7-8FFC-1D4E21257FC3}"/>
                  </a:ext>
                </a:extLst>
              </p:cNvPr>
              <p:cNvSpPr/>
              <p:nvPr/>
            </p:nvSpPr>
            <p:spPr>
              <a:xfrm>
                <a:off x="-79762" y="1620294"/>
                <a:ext cx="542791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charged track selection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1 cm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10 cm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&lt;0.93</m:t>
                        </m:r>
                      </m:e>
                    </m:func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181B48-4E4F-47E7-8FFC-1D4E21257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762" y="1620294"/>
                <a:ext cx="5427914" cy="1200329"/>
              </a:xfrm>
              <a:prstGeom prst="rect">
                <a:avLst/>
              </a:prstGeom>
              <a:blipFill>
                <a:blip r:embed="rId3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副标题 2">
                <a:extLst>
                  <a:ext uri="{FF2B5EF4-FFF2-40B4-BE49-F238E27FC236}">
                    <a16:creationId xmlns:a16="http://schemas.microsoft.com/office/drawing/2014/main" id="{9CC3A44C-7270-476B-A846-7BC1E0553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6794" y="603682"/>
                <a:ext cx="5543325" cy="3320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neutral track selection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Barrel: | 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zh-CN" altLang="en-US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|&lt;0.8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</a:t>
                </a:r>
                <a:r>
                  <a:rPr lang="en-US" altLang="zh-CN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0.86&lt;|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zh-CN" altLang="en-US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|&lt;0.92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Barrel: E&gt;25MeV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Endcap: E&gt;50MeV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ToF:0&lt;T&lt;14 (50ns)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opening angle between a candidate shower and the closest charged track should be no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𝑑𝑎𝑛𝑔</m:t>
                        </m:r>
                      </m:e>
                    </m:d>
                    <m:r>
                      <a:rPr lang="en-US" altLang="zh-CN" sz="21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副标题 2">
                <a:extLst>
                  <a:ext uri="{FF2B5EF4-FFF2-40B4-BE49-F238E27FC236}">
                    <a16:creationId xmlns:a16="http://schemas.microsoft.com/office/drawing/2014/main" id="{9CC3A44C-7270-476B-A846-7BC1E0553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94" y="603682"/>
                <a:ext cx="5543325" cy="3320248"/>
              </a:xfrm>
              <a:prstGeom prst="rect">
                <a:avLst/>
              </a:prstGeom>
              <a:blipFill>
                <a:blip r:embed="rId4"/>
                <a:stretch>
                  <a:fillRect t="-2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413A88-132E-4F61-A454-4BDC0FA28785}"/>
                  </a:ext>
                </a:extLst>
              </p:cNvPr>
              <p:cNvSpPr txBox="1"/>
              <p:nvPr/>
            </p:nvSpPr>
            <p:spPr>
              <a:xfrm>
                <a:off x="327482" y="3017142"/>
                <a:ext cx="46134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PID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SimplePID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&gt;0.00 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&gt;0.00 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413A88-132E-4F61-A454-4BDC0FA28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2" y="3017142"/>
                <a:ext cx="4613425" cy="1477328"/>
              </a:xfrm>
              <a:prstGeom prst="rect">
                <a:avLst/>
              </a:prstGeom>
              <a:blipFill>
                <a:blip r:embed="rId5"/>
                <a:stretch>
                  <a:fillRect t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8A96F9-89AE-4D19-8504-F412555F3B03}"/>
                  </a:ext>
                </a:extLst>
              </p:cNvPr>
              <p:cNvSpPr txBox="1"/>
              <p:nvPr/>
            </p:nvSpPr>
            <p:spPr>
              <a:xfrm>
                <a:off x="6096000" y="4402106"/>
                <a:ext cx="5108318" cy="1233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𝒔𝒆𝒍𝒆𝒄𝒕𝒊𝒐𝒏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&lt;200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0.115&lt;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&lt;0.150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reject candidate if both photons are in endcaps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8A96F9-89AE-4D19-8504-F412555F3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02106"/>
                <a:ext cx="5108318" cy="1233351"/>
              </a:xfrm>
              <a:prstGeom prst="rect">
                <a:avLst/>
              </a:prstGeom>
              <a:blipFill>
                <a:blip r:embed="rId6"/>
                <a:stretch>
                  <a:fillRect b="-7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8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7E461D5-EB0B-4831-B022-E78539BFE822}"/>
              </a:ext>
            </a:extLst>
          </p:cNvPr>
          <p:cNvSpPr/>
          <p:nvPr/>
        </p:nvSpPr>
        <p:spPr>
          <a:xfrm>
            <a:off x="204186" y="68206"/>
            <a:ext cx="331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ST Event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selection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567A0-491F-4DFD-A381-C77969372BC0}"/>
                  </a:ext>
                </a:extLst>
              </p:cNvPr>
              <p:cNvSpPr txBox="1"/>
              <p:nvPr/>
            </p:nvSpPr>
            <p:spPr>
              <a:xfrm>
                <a:off x="-59534" y="1158194"/>
                <a:ext cx="5108318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567A0-491F-4DFD-A381-C77969372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534" y="1158194"/>
                <a:ext cx="5108318" cy="1246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A67A426-4070-4682-AD3B-B33F0754A51D}"/>
                  </a:ext>
                </a:extLst>
              </p:cNvPr>
              <p:cNvSpPr/>
              <p:nvPr/>
            </p:nvSpPr>
            <p:spPr>
              <a:xfrm>
                <a:off x="1603001" y="4107831"/>
                <a:ext cx="1810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Cambria Math" panose="02040503050406030204" pitchFamily="18" charset="0"/>
                  </a:rPr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</a:rPr>
                  <a:t>)</a:t>
                </a:r>
                <a:endParaRPr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A67A426-4070-4682-AD3B-B33F0754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01" y="4107831"/>
                <a:ext cx="1810496" cy="369332"/>
              </a:xfrm>
              <a:prstGeom prst="rect">
                <a:avLst/>
              </a:prstGeom>
              <a:blipFill>
                <a:blip r:embed="rId3"/>
                <a:stretch>
                  <a:fillRect l="-3030" t="-11667" r="-269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9A3B5F-C009-4018-A999-89CF7337C2C8}"/>
                  </a:ext>
                </a:extLst>
              </p:cNvPr>
              <p:cNvSpPr txBox="1"/>
              <p:nvPr/>
            </p:nvSpPr>
            <p:spPr>
              <a:xfrm>
                <a:off x="0" y="5468098"/>
                <a:ext cx="51083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𝝅𝝅𝝅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9A3B5F-C009-4018-A999-89CF7337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8098"/>
                <a:ext cx="510831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209188B-740E-434D-9393-79D7D4DE8090}"/>
                  </a:ext>
                </a:extLst>
              </p:cNvPr>
              <p:cNvSpPr/>
              <p:nvPr/>
            </p:nvSpPr>
            <p:spPr>
              <a:xfrm>
                <a:off x="1667122" y="808105"/>
                <a:ext cx="1682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Cambria Math" panose="02040503050406030204" pitchFamily="18" charset="0"/>
                  </a:rPr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</a:rPr>
                  <a:t>)</a:t>
                </a:r>
                <a:endParaRPr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209188B-740E-434D-9393-79D7D4DE8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22" y="808105"/>
                <a:ext cx="1682255" cy="369332"/>
              </a:xfrm>
              <a:prstGeom prst="rect">
                <a:avLst/>
              </a:prstGeom>
              <a:blipFill>
                <a:blip r:embed="rId5"/>
                <a:stretch>
                  <a:fillRect l="-2899" t="-11667" r="-326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5B8DF4-A832-47FA-9226-485F8375824D}"/>
                  </a:ext>
                </a:extLst>
              </p:cNvPr>
              <p:cNvSpPr txBox="1"/>
              <p:nvPr/>
            </p:nvSpPr>
            <p:spPr>
              <a:xfrm>
                <a:off x="3587924" y="539768"/>
                <a:ext cx="9019712" cy="20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𝐵𝑒𝑎𝑚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&lt;0.1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𝐵𝑒𝑎𝑚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1.83&lt;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/>
              </a:p>
              <a:p>
                <a:pPr algn="ctr"/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𝐵𝑒𝑎𝑚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calibrated beam energy under BOSS7.1.0</a:t>
                </a:r>
              </a:p>
              <a:p>
                <a:pPr algn="ctr"/>
                <a:endParaRPr lang="en-US" altLang="zh-CN" dirty="0"/>
              </a:p>
              <a:p>
                <a:pPr/>
                <a:endParaRPr lang="zh-CN" altLang="en-US" b="1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5B8DF4-A832-47FA-9226-485F8375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24" y="539768"/>
                <a:ext cx="9019712" cy="204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E30FC33-B010-4596-9464-C39B0F25EF22}"/>
                  </a:ext>
                </a:extLst>
              </p:cNvPr>
              <p:cNvSpPr/>
              <p:nvPr/>
            </p:nvSpPr>
            <p:spPr>
              <a:xfrm>
                <a:off x="1502076" y="2289985"/>
                <a:ext cx="1938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Cambria Math" panose="02040503050406030204" pitchFamily="18" charset="0"/>
                  </a:rPr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</a:rPr>
                  <a:t>)</a:t>
                </a:r>
                <a:endParaRPr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E30FC33-B010-4596-9464-C39B0F25E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76" y="2289985"/>
                <a:ext cx="1938672" cy="369332"/>
              </a:xfrm>
              <a:prstGeom prst="rect">
                <a:avLst/>
              </a:prstGeom>
              <a:blipFill>
                <a:blip r:embed="rId7"/>
                <a:stretch>
                  <a:fillRect l="-2516" t="-11667" r="-283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551B8FD-5BBE-468A-8ABB-A90AE4F56314}"/>
                  </a:ext>
                </a:extLst>
              </p:cNvPr>
              <p:cNvSpPr txBox="1"/>
              <p:nvPr/>
            </p:nvSpPr>
            <p:spPr>
              <a:xfrm>
                <a:off x="-59534" y="2707258"/>
                <a:ext cx="51083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two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track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551B8FD-5BBE-468A-8ABB-A90AE4F5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534" y="2707258"/>
                <a:ext cx="5108318" cy="1477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CBA9B6-F203-4B34-BFC4-EAFF7ECED0A6}"/>
                  </a:ext>
                </a:extLst>
              </p:cNvPr>
              <p:cNvSpPr txBox="1"/>
              <p:nvPr/>
            </p:nvSpPr>
            <p:spPr>
              <a:xfrm>
                <a:off x="162405" y="4506646"/>
                <a:ext cx="4664435" cy="809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i="1" dirty="0">
                    <a:latin typeface="Cambria Math" panose="02040503050406030204" pitchFamily="18" charset="0"/>
                  </a:rPr>
                  <a:t>                            veto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≥0.03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CBA9B6-F203-4B34-BFC4-EAFF7ECE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5" y="4506646"/>
                <a:ext cx="4664435" cy="809196"/>
              </a:xfrm>
              <a:prstGeom prst="rect">
                <a:avLst/>
              </a:prstGeom>
              <a:blipFill>
                <a:blip r:embed="rId9"/>
                <a:stretch>
                  <a:fillRect t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35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4E98B3-36E2-4BD7-B825-8270AF7278D8}"/>
              </a:ext>
            </a:extLst>
          </p:cNvPr>
          <p:cNvSpPr/>
          <p:nvPr/>
        </p:nvSpPr>
        <p:spPr>
          <a:xfrm>
            <a:off x="204186" y="68206"/>
            <a:ext cx="331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DT Event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selection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5ED273-DEB2-43A0-A058-07F7A2FE6046}"/>
                  </a:ext>
                </a:extLst>
              </p:cNvPr>
              <p:cNvSpPr/>
              <p:nvPr/>
            </p:nvSpPr>
            <p:spPr>
              <a:xfrm>
                <a:off x="2870640" y="109883"/>
                <a:ext cx="1296830" cy="378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5ED273-DEB2-43A0-A058-07F7A2FE6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640" y="109883"/>
                <a:ext cx="1296830" cy="378309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326606B-357E-4B87-8D49-F620B6B008C8}"/>
                  </a:ext>
                </a:extLst>
              </p:cNvPr>
              <p:cNvSpPr/>
              <p:nvPr/>
            </p:nvSpPr>
            <p:spPr>
              <a:xfrm>
                <a:off x="310270" y="1152626"/>
                <a:ext cx="4524720" cy="151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𝐬𝐞𝐜𝐨𝐧𝐝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𝐯𝐞𝐫𝐭𝐞𝐱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𝐟𝐢𝐭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en-US" altLang="zh-CN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&lt;100 ,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&gt;2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𝑐h𝑎𝑟𝑔𝑒𝑑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𝑝𝑎𝑖𝑟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𝑚𝑖𝑛𝑖𝑚𝑢𝑚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326606B-357E-4B87-8D49-F620B6B00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0" y="1152626"/>
                <a:ext cx="4524720" cy="1516569"/>
              </a:xfrm>
              <a:prstGeom prst="rect">
                <a:avLst/>
              </a:prstGeom>
              <a:blipFill>
                <a:blip r:embed="rId3"/>
                <a:stretch>
                  <a:fillRect l="-404" r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59CCCBC-5C1D-4C27-BDD1-0A9C84B4DBFF}"/>
                  </a:ext>
                </a:extLst>
              </p:cNvPr>
              <p:cNvSpPr/>
              <p:nvPr/>
            </p:nvSpPr>
            <p:spPr>
              <a:xfrm>
                <a:off x="553543" y="2645619"/>
                <a:ext cx="40381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𝐯𝐞𝐫𝐭𝐞𝐱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𝐟𝐢𝐭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do vertex fit to the charged tracks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59CCCBC-5C1D-4C27-BDD1-0A9C84B4D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3" y="2645619"/>
                <a:ext cx="4038173" cy="646331"/>
              </a:xfrm>
              <a:prstGeom prst="rect">
                <a:avLst/>
              </a:prstGeom>
              <a:blipFill>
                <a:blip r:embed="rId4"/>
                <a:stretch>
                  <a:fillRect l="-13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0FD1D87-559D-4A1A-A458-3F0C98866A28}"/>
                  </a:ext>
                </a:extLst>
              </p:cNvPr>
              <p:cNvSpPr/>
              <p:nvPr/>
            </p:nvSpPr>
            <p:spPr>
              <a:xfrm>
                <a:off x="310270" y="3594575"/>
                <a:ext cx="4793300" cy="976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𝐤𝐢𝐧𝐞𝐦𝐚𝐭𝐢𝐜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𝐟𝐢𝐭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PDG</m:t>
                              </m:r>
                            </m:sup>
                          </m:sSub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PDG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n-US" altLang="zh-CN" b="0" i="0">
                          <a:latin typeface="Cambria Math" panose="02040503050406030204" pitchFamily="18" charset="0"/>
                        </a:rPr>
                        <m:t>kinematic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charged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tracks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vertex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neutral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track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0FD1D87-559D-4A1A-A458-3F0C98866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0" y="3594575"/>
                <a:ext cx="4793300" cy="976486"/>
              </a:xfrm>
              <a:prstGeom prst="rect">
                <a:avLst/>
              </a:prstGeom>
              <a:blipFill>
                <a:blip r:embed="rId5"/>
                <a:stretch>
                  <a:fillRect b="-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4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0058A5-D0D9-4BE0-9B43-27CD2069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33" y="3108868"/>
            <a:ext cx="4117504" cy="2983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7948B5-B537-4024-974C-F562E3FE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69" y="33193"/>
            <a:ext cx="4117504" cy="3133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E5BDE0-95B6-4D49-9044-5C36E1AB9B49}"/>
                  </a:ext>
                </a:extLst>
              </p:cNvPr>
              <p:cNvSpPr/>
              <p:nvPr/>
            </p:nvSpPr>
            <p:spPr>
              <a:xfrm>
                <a:off x="0" y="33193"/>
                <a:ext cx="4561954" cy="2025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399570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=66.595%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𝑒𝑣𝑒𝑛𝑡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=539935±766.05</m:t>
                    </m:r>
                  </m:oMath>
                </a14:m>
                <a:r>
                  <a:rPr lang="en-US" altLang="zh-CN" b="0" dirty="0"/>
                  <a:t>(left,round3+4)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E5BDE0-95B6-4D49-9044-5C36E1AB9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193"/>
                <a:ext cx="4561954" cy="2025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D55D052-6EE1-47DE-9B92-3CB7E448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737" y="3130039"/>
            <a:ext cx="4074899" cy="29412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689F2B-2AF3-43F8-BD2A-2579F435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574" y="242776"/>
            <a:ext cx="3932426" cy="2873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CC88B6B-0DE4-4624-AC43-1633044650C0}"/>
                  </a:ext>
                </a:extLst>
              </p:cNvPr>
              <p:cNvSpPr/>
              <p:nvPr/>
            </p:nvSpPr>
            <p:spPr>
              <a:xfrm>
                <a:off x="314036" y="2197031"/>
                <a:ext cx="34538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=1484430±1275.43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（</a:t>
                </a:r>
                <a:r>
                  <a:rPr lang="en-US" altLang="zh-CN" dirty="0"/>
                  <a:t>right,round15+3+4)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CC88B6B-0DE4-4624-AC43-163304465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6" y="2197031"/>
                <a:ext cx="3453831" cy="646331"/>
              </a:xfrm>
              <a:prstGeom prst="rect">
                <a:avLst/>
              </a:prstGeom>
              <a:blipFill>
                <a:blip r:embed="rId7"/>
                <a:stretch>
                  <a:fillRect l="-159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65BDBD8-5986-4EBB-9836-A05A4A853469}"/>
                  </a:ext>
                </a:extLst>
              </p:cNvPr>
              <p:cNvSpPr/>
              <p:nvPr/>
            </p:nvSpPr>
            <p:spPr>
              <a:xfrm>
                <a:off x="59477" y="5134744"/>
                <a:ext cx="4082592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𝑐𝑢𝑡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fo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single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Tag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:−0.02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&lt;0.027</m:t>
                    </m:r>
                  </m:oMath>
                </a14:m>
                <a:r>
                  <a:rPr lang="en-US" altLang="zh-CN" dirty="0"/>
                  <a:t>(GeV)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:−0.04&lt;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&lt;0.053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(GeV)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:−0.02&lt;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&lt;0.024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(GeV)</a:t>
                </a:r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65BDBD8-5986-4EBB-9836-A05A4A853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" y="5134744"/>
                <a:ext cx="4082592" cy="1477328"/>
              </a:xfrm>
              <a:prstGeom prst="rect">
                <a:avLst/>
              </a:prstGeom>
              <a:blipFill>
                <a:blip r:embed="rId8"/>
                <a:stretch>
                  <a:fillRect r="-598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D485D82-58A8-417A-B711-A30800F79CF7}"/>
                  </a:ext>
                </a:extLst>
              </p:cNvPr>
              <p:cNvSpPr/>
              <p:nvPr/>
            </p:nvSpPr>
            <p:spPr>
              <a:xfrm>
                <a:off x="151781" y="189656"/>
                <a:ext cx="4562788" cy="1466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190917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=31.8195%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981701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1175.73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D485D82-58A8-417A-B711-A30800F79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81" y="189656"/>
                <a:ext cx="4562788" cy="14662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7FE72BD-C221-4564-8FC0-65AB9B0A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73" y="0"/>
            <a:ext cx="7195128" cy="52169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C55FBA-2206-4DF6-A36D-6315EE0F5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9855"/>
            <a:ext cx="4996873" cy="37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B9DFC4-660C-4A0B-9346-881718AE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655" y="-1"/>
            <a:ext cx="6872328" cy="4960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867DB4-4519-4633-BE31-74120B894276}"/>
                  </a:ext>
                </a:extLst>
              </p:cNvPr>
              <p:cNvSpPr/>
              <p:nvPr/>
            </p:nvSpPr>
            <p:spPr>
              <a:xfrm>
                <a:off x="108908" y="452863"/>
                <a:ext cx="4562788" cy="1466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199907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=33.3178%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657790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966.67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867DB4-4519-4633-BE31-74120B894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452863"/>
                <a:ext cx="4562788" cy="1466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5229992-C55F-47FD-823E-D03802AD2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4604"/>
            <a:ext cx="5028432" cy="36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5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788D2A-A4EC-4A2A-AEDC-9550E58D8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1041680"/>
            <a:ext cx="4788905" cy="3354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2638027-D73F-4D56-8093-68C2FD334B23}"/>
                  </a:ext>
                </a:extLst>
              </p:cNvPr>
              <p:cNvSpPr/>
              <p:nvPr/>
            </p:nvSpPr>
            <p:spPr>
              <a:xfrm>
                <a:off x="836041" y="103304"/>
                <a:ext cx="29318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𝑇𝑎𝑔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−0.0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51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)&lt;0.042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2638027-D73F-4D56-8093-68C2FD334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1" y="103304"/>
                <a:ext cx="2931893" cy="646331"/>
              </a:xfrm>
              <a:prstGeom prst="rect">
                <a:avLst/>
              </a:prstGeom>
              <a:blipFill>
                <a:blip r:embed="rId3"/>
                <a:stretch>
                  <a:fillRect l="-416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D46AE6D-24F6-4415-86FC-1FEA31B6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132" y="749635"/>
            <a:ext cx="5126462" cy="36468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46C6C02-ECE1-479B-AAC7-E8AA0AC826AD}"/>
                  </a:ext>
                </a:extLst>
              </p:cNvPr>
              <p:cNvSpPr/>
              <p:nvPr/>
            </p:nvSpPr>
            <p:spPr>
              <a:xfrm>
                <a:off x="7065818" y="103304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𝑇𝑎𝑔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−0.0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𝐷𝑇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)&lt;0.044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46C6C02-ECE1-479B-AAC7-E8AA0AC82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8" y="103304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l="-20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51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31116</TotalTime>
  <Words>768</Words>
  <Application>Microsoft Office PowerPoint</Application>
  <PresentationFormat>宽屏</PresentationFormat>
  <Paragraphs>211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黑体</vt:lpstr>
      <vt:lpstr>Arial</vt:lpstr>
      <vt:lpstr>Cambria Math</vt:lpstr>
      <vt:lpstr>Times New Roman</vt:lpstr>
      <vt:lpstr>Office 主题​​</vt:lpstr>
      <vt:lpstr>Study of D^0→K_S^0  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Cut flow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D^0→K_S^0  ω</dc:title>
  <dc:creator>Puran</dc:creator>
  <cp:lastModifiedBy>Puran</cp:lastModifiedBy>
  <cp:revision>420</cp:revision>
  <dcterms:created xsi:type="dcterms:W3CDTF">2022-07-30T04:08:21Z</dcterms:created>
  <dcterms:modified xsi:type="dcterms:W3CDTF">2023-04-13T05:59:46Z</dcterms:modified>
</cp:coreProperties>
</file>