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77" r:id="rId12"/>
    <p:sldId id="265" r:id="rId13"/>
    <p:sldId id="273" r:id="rId14"/>
    <p:sldId id="274" r:id="rId15"/>
    <p:sldId id="275" r:id="rId16"/>
    <p:sldId id="276" r:id="rId17"/>
    <p:sldId id="266" r:id="rId18"/>
    <p:sldId id="272" r:id="rId19"/>
    <p:sldId id="267" r:id="rId20"/>
    <p:sldId id="271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4"/>
    <p:restoredTop sz="86116"/>
  </p:normalViewPr>
  <p:slideViewPr>
    <p:cSldViewPr snapToGrid="0" snapToObjects="1">
      <p:cViewPr varScale="1">
        <p:scale>
          <a:sx n="68" d="100"/>
          <a:sy n="6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F501-7C27-B04D-8FF8-84ACD0D2F6A5}" type="datetimeFigureOut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CFD7-28B1-B743-B96C-65EA00C9F0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485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CFD7-28B1-B743-B96C-65EA00C9F01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96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eigenstates </a:t>
            </a:r>
            <a:endParaRPr lang="en-US" altLang="zh-CN" dirty="0" smtClean="0"/>
          </a:p>
          <a:p>
            <a:r>
              <a:rPr kumimoji="1" lang="zh-CN" altLang="en-US" dirty="0" smtClean="0"/>
              <a:t>本征态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CFD7-28B1-B743-B96C-65EA00C9F01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751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Copper frame</a:t>
            </a:r>
          </a:p>
          <a:p>
            <a:r>
              <a:rPr kumimoji="1" lang="en-US" altLang="zh-CN" dirty="0" smtClean="0"/>
              <a:t>PEEK spacers</a:t>
            </a:r>
            <a:r>
              <a:rPr kumimoji="1" lang="en-US" altLang="zh-CN" baseline="0" dirty="0" smtClean="0"/>
              <a:t> placed beneath </a:t>
            </a:r>
          </a:p>
          <a:p>
            <a:r>
              <a:rPr kumimoji="1" lang="en-US" altLang="zh-CN" b="1" baseline="0" dirty="0" smtClean="0"/>
              <a:t>Four copper tabs</a:t>
            </a:r>
            <a:r>
              <a:rPr kumimoji="1" lang="zh-CN" altLang="en-US" b="1" baseline="0" dirty="0" smtClean="0"/>
              <a:t> 是啥</a:t>
            </a:r>
            <a:endParaRPr kumimoji="1" lang="en-US" altLang="zh-CN" b="1" baseline="0" dirty="0" smtClean="0"/>
          </a:p>
          <a:p>
            <a:r>
              <a:rPr kumimoji="1" lang="en-US" altLang="zh-CN" b="1" baseline="0" dirty="0" smtClean="0"/>
              <a:t>PTFE </a:t>
            </a:r>
            <a:r>
              <a:rPr kumimoji="1" lang="zh-CN" altLang="en-US" b="1" baseline="0" dirty="0" smtClean="0"/>
              <a:t>没看见在哪</a:t>
            </a:r>
            <a:endParaRPr kumimoji="1" lang="en-US" altLang="zh-CN" b="1" baseline="0" dirty="0" smtClean="0"/>
          </a:p>
          <a:p>
            <a:r>
              <a:rPr kumimoji="1" lang="en-US" altLang="zh-CN" b="1" baseline="0" dirty="0" smtClean="0"/>
              <a:t>Crystal</a:t>
            </a:r>
            <a:r>
              <a:rPr kumimoji="1" lang="zh-CN" altLang="en-US" b="1" baseline="0" dirty="0" smtClean="0"/>
              <a:t> </a:t>
            </a:r>
            <a:endParaRPr kumimoji="1" lang="en-US" altLang="zh-CN" b="1" baseline="0" dirty="0" smtClean="0"/>
          </a:p>
          <a:p>
            <a:endParaRPr kumimoji="1" lang="en-US" altLang="zh-CN" b="1" baseline="0" dirty="0" smtClean="0"/>
          </a:p>
          <a:p>
            <a:endParaRPr kumimoji="1" lang="en-US" altLang="zh-CN" b="1" baseline="0" dirty="0" smtClean="0"/>
          </a:p>
          <a:p>
            <a:r>
              <a:rPr kumimoji="1" lang="zh-CN" altLang="en-US" b="1" baseline="0" dirty="0" smtClean="0"/>
              <a:t>超导线圈中的持续电流在</a:t>
            </a:r>
            <a:r>
              <a:rPr kumimoji="1" lang="en-US" altLang="zh-CN" b="1" baseline="0" dirty="0" err="1" smtClean="0"/>
              <a:t>Au:Er</a:t>
            </a:r>
            <a:r>
              <a:rPr kumimoji="1" lang="zh-CN" altLang="en-US" b="1" baseline="0" dirty="0" smtClean="0"/>
              <a:t>中产生磁场，沉积在晶体中的能量使得</a:t>
            </a:r>
            <a:r>
              <a:rPr kumimoji="1" lang="en-US" altLang="zh-CN" b="1" baseline="0" dirty="0" err="1" smtClean="0"/>
              <a:t>Au:Er</a:t>
            </a:r>
            <a:r>
              <a:rPr kumimoji="1" lang="zh-CN" altLang="en-US" b="1" baseline="0" dirty="0" smtClean="0"/>
              <a:t>温升，从而改变磁化强度。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CFD7-28B1-B743-B96C-65EA00C9F01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120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754F-72A8-D740-A28B-75561D2E67C4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50D-9AD8-E245-9B4D-3A706DC87720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FBF4-04F6-0F41-BE26-46D8E4749521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AA37-87B4-7B4B-8F0D-D16719CE18BA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7C67-635F-5642-A49B-61172BFBC031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7FB7-3E93-FE4A-A1D7-A280B605EF2A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FAC0-58F6-F14D-A627-BDA23A6CFF02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4B53-EBAC-4C42-B8F1-3B9758CF9B89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F6A6-D4C4-D746-9685-E01E404D277F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414D-A8D3-DD4E-85A9-E49796678B21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77B0-87C5-B24E-B2B0-0C6B415FC84E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03A4-C229-4443-95AE-D357B9171EA9}" type="datetime1">
              <a:rPr kumimoji="1" lang="zh-CN" altLang="en-US" smtClean="0"/>
              <a:t>2019/10/24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7C51-0A24-9F4B-BA73-21AAC6848C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59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880" y="1935480"/>
            <a:ext cx="896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First results from the </a:t>
            </a:r>
            <a:r>
              <a:rPr lang="en-US" altLang="zh-CN" sz="3600" b="1" dirty="0" err="1"/>
              <a:t>AMoRE</a:t>
            </a:r>
            <a:r>
              <a:rPr lang="en-US" altLang="zh-CN" sz="3600" b="1" dirty="0"/>
              <a:t>-Pilot </a:t>
            </a:r>
            <a:r>
              <a:rPr lang="en-US" altLang="zh-CN" sz="3600" b="1" dirty="0" err="1"/>
              <a:t>neutrinoless</a:t>
            </a:r>
            <a:r>
              <a:rPr lang="en-US" altLang="zh-CN" sz="3600" b="1" dirty="0"/>
              <a:t> double beta decay experiment </a:t>
            </a:r>
            <a:endParaRPr lang="en-US" altLang="zh-CN" sz="3600" dirty="0" smtClean="0"/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562600" y="422148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Mingxuan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XUE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80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1" y="266700"/>
            <a:ext cx="5291339" cy="6075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990850"/>
            <a:ext cx="3562350" cy="1049374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0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9" y="285750"/>
            <a:ext cx="4615381" cy="61412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62250"/>
            <a:ext cx="4052818" cy="743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24350" y="4072404"/>
            <a:ext cx="481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探测器中声子收集不完全引起的γ和α峰低能尾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94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事例选择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55320" y="1104900"/>
            <a:ext cx="8069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目的：提高</a:t>
            </a:r>
            <a:r>
              <a:rPr kumimoji="1" lang="en-US" altLang="zh-CN" dirty="0" smtClean="0"/>
              <a:t>ROI</a:t>
            </a:r>
            <a:r>
              <a:rPr kumimoji="1" lang="zh-CN" altLang="en-US" dirty="0" smtClean="0"/>
              <a:t>的信号噪声比；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方法：逐事件讨论，符合标记等；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数据样本：首先去除掉死时间内的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不稳定（有问题）的数据；具体包括系统维护阶段、刻度、噪声太大、传感器工作不稳定、稳定漂移等；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最终的数据样本，也就是活时间占整个采集的</a:t>
            </a:r>
            <a:r>
              <a:rPr kumimoji="1" lang="en-US" altLang="zh-CN" dirty="0" smtClean="0"/>
              <a:t>84%</a:t>
            </a:r>
            <a:r>
              <a:rPr kumimoji="1" lang="zh-CN" altLang="en-US" dirty="0" smtClean="0"/>
              <a:t>；</a:t>
            </a:r>
            <a:endParaRPr kumimoji="1"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31470" y="3581400"/>
            <a:ext cx="86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逐事件分析，目的就是把与模版（</a:t>
            </a:r>
            <a:r>
              <a:rPr kumimoji="1" lang="en-US" altLang="zh-CN" dirty="0" smtClean="0"/>
              <a:t>beta/gamma</a:t>
            </a:r>
            <a:r>
              <a:rPr kumimoji="1" lang="zh-CN" altLang="en-US" dirty="0" smtClean="0"/>
              <a:t>）不匹配的事件（</a:t>
            </a:r>
            <a:r>
              <a:rPr kumimoji="1" lang="en-US" altLang="zh-CN" dirty="0" smtClean="0"/>
              <a:t>alpha/muon</a:t>
            </a:r>
            <a:r>
              <a:rPr kumimoji="1" lang="zh-CN" altLang="en-US" dirty="0" smtClean="0"/>
              <a:t>）剔除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8200" y="419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主要采取两种方式：一种是</a:t>
            </a:r>
            <a:r>
              <a:rPr kumimoji="1" lang="en-US" altLang="zh-CN" dirty="0" smtClean="0"/>
              <a:t>L-H</a:t>
            </a:r>
            <a:r>
              <a:rPr kumimoji="1" lang="zh-CN" altLang="en-US" dirty="0" smtClean="0"/>
              <a:t>，一种是</a:t>
            </a:r>
            <a:r>
              <a:rPr kumimoji="1" lang="en-US" altLang="zh-CN" dirty="0" smtClean="0"/>
              <a:t>PSD</a:t>
            </a:r>
            <a:r>
              <a:rPr kumimoji="1" lang="zh-CN" altLang="en-US" dirty="0" smtClean="0"/>
              <a:t> 使用上升时间参数 </a:t>
            </a:r>
            <a:r>
              <a:rPr kumimoji="1" lang="en-US" altLang="zh-CN" dirty="0" smtClean="0"/>
              <a:t>RT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4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16890"/>
            <a:ext cx="4469617" cy="312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35" y="1029501"/>
            <a:ext cx="4559865" cy="31079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事例选择</a:t>
            </a:r>
            <a:endParaRPr kumimoji="1" lang="zh-CN" altLang="en-US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39640"/>
            <a:ext cx="3067050" cy="1354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374629"/>
            <a:ext cx="4152900" cy="2283062"/>
          </a:xfrm>
          <a:prstGeom prst="rect">
            <a:avLst/>
          </a:prstGeom>
        </p:spPr>
      </p:pic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10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事例选择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55320" y="1104900"/>
            <a:ext cx="8069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符合法：剔除同一时间内触发多块晶体的事件；而感兴趣的事件是只在一块晶体里有能量沉积；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具体地：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2ms</a:t>
            </a:r>
            <a:r>
              <a:rPr kumimoji="1" lang="zh-CN" altLang="en-US" dirty="0" smtClean="0"/>
              <a:t>内在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块及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块以上晶体内有触发的事件，统统剔除；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宇宙线屏蔽，剔除效率在</a:t>
            </a:r>
            <a:r>
              <a:rPr kumimoji="1" lang="en-US" altLang="zh-CN" dirty="0" smtClean="0"/>
              <a:t>87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92%</a:t>
            </a:r>
            <a:r>
              <a:rPr kumimoji="1" lang="zh-CN" altLang="en-US" dirty="0" smtClean="0"/>
              <a:t> （由于不同晶体所在的位置）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针对</a:t>
            </a:r>
            <a:r>
              <a:rPr kumimoji="1" lang="en-US" altLang="zh-CN" dirty="0" smtClean="0"/>
              <a:t>Tl-208</a:t>
            </a:r>
            <a:r>
              <a:rPr kumimoji="1" lang="zh-CN" altLang="en-US" dirty="0" smtClean="0"/>
              <a:t>，可以以</a:t>
            </a:r>
            <a:r>
              <a:rPr kumimoji="1" lang="en-US" altLang="zh-CN" dirty="0" smtClean="0"/>
              <a:t>Bi-212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alpha</a:t>
            </a:r>
            <a:r>
              <a:rPr kumimoji="1" lang="zh-CN" altLang="en-US" dirty="0" smtClean="0"/>
              <a:t>为标记，然后在</a:t>
            </a:r>
            <a:r>
              <a:rPr kumimoji="1" lang="en-US" altLang="zh-CN" dirty="0" smtClean="0"/>
              <a:t>Tl-208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10</a:t>
            </a:r>
            <a:r>
              <a:rPr kumimoji="1" lang="zh-CN" altLang="en-US" dirty="0" smtClean="0"/>
              <a:t>个半衰期内，实施</a:t>
            </a:r>
            <a:r>
              <a:rPr kumimoji="1" lang="en-US" altLang="zh-CN" dirty="0" smtClean="0"/>
              <a:t>veto</a:t>
            </a:r>
            <a:r>
              <a:rPr kumimoji="1" lang="zh-CN" altLang="en-US" dirty="0" smtClean="0"/>
              <a:t>；以此对</a:t>
            </a:r>
            <a:r>
              <a:rPr kumimoji="1" lang="en-US" altLang="zh-CN" dirty="0" smtClean="0"/>
              <a:t>Tl208</a:t>
            </a:r>
            <a:r>
              <a:rPr kumimoji="1" lang="zh-CN" altLang="en-US" dirty="0" smtClean="0"/>
              <a:t>的拒绝率可以做到</a:t>
            </a:r>
            <a:r>
              <a:rPr kumimoji="1" lang="en-US" altLang="zh-CN" dirty="0" smtClean="0"/>
              <a:t>97.5%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endParaRPr kumimoji="1" lang="en-US" alt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2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事例选择</a:t>
            </a:r>
            <a:r>
              <a:rPr kumimoji="1" lang="en-US" altLang="zh-CN" sz="2800" b="1" dirty="0" smtClean="0"/>
              <a:t>-</a:t>
            </a:r>
            <a:r>
              <a:rPr kumimoji="1" lang="zh-CN" altLang="en-US" sz="2800" b="1" dirty="0" smtClean="0"/>
              <a:t> 系统误差</a:t>
            </a:r>
            <a:endParaRPr kumimoji="1"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66800" y="1371600"/>
            <a:ext cx="7943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来自</a:t>
            </a:r>
            <a:r>
              <a:rPr kumimoji="1" lang="en-US" altLang="zh-CN" dirty="0" smtClean="0"/>
              <a:t>Mo100</a:t>
            </a:r>
            <a:r>
              <a:rPr kumimoji="1" lang="zh-CN" altLang="en-US" dirty="0" smtClean="0"/>
              <a:t>质量测量的误差，晶体质量称重精度在</a:t>
            </a:r>
            <a:r>
              <a:rPr kumimoji="1" lang="en-US" altLang="zh-CN" dirty="0" smtClean="0"/>
              <a:t>+-0.5g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通过</a:t>
            </a:r>
            <a:r>
              <a:rPr kumimoji="1" lang="en-US" altLang="zh-CN" dirty="0" smtClean="0"/>
              <a:t>ICP-Ms</a:t>
            </a:r>
            <a:r>
              <a:rPr kumimoji="1" lang="zh-CN" altLang="en-US" dirty="0" smtClean="0"/>
              <a:t>测量原料中的</a:t>
            </a:r>
            <a:r>
              <a:rPr kumimoji="1" lang="en-US" altLang="zh-CN" dirty="0" smtClean="0"/>
              <a:t>Mo100</a:t>
            </a:r>
            <a:r>
              <a:rPr kumimoji="1" lang="zh-CN" altLang="en-US" dirty="0" smtClean="0"/>
              <a:t>的含量在</a:t>
            </a:r>
            <a:r>
              <a:rPr kumimoji="1" lang="en-US" altLang="zh-CN" dirty="0" smtClean="0"/>
              <a:t>95-97%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+-0.2%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由此带来的不确定性在</a:t>
            </a:r>
            <a:r>
              <a:rPr kumimoji="1" lang="en-US" altLang="zh-CN" dirty="0" smtClean="0"/>
              <a:t>+-0.057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kg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day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2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事例选择</a:t>
            </a:r>
            <a:r>
              <a:rPr kumimoji="1" lang="en-US" altLang="zh-CN" sz="2800" b="1" dirty="0" smtClean="0"/>
              <a:t>-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alpha</a:t>
            </a:r>
            <a:r>
              <a:rPr kumimoji="1" lang="zh-CN" altLang="en-US" sz="2800" b="1" dirty="0" smtClean="0"/>
              <a:t> 污染</a:t>
            </a:r>
            <a:endParaRPr kumimoji="1"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70" y="1028700"/>
            <a:ext cx="6809379" cy="3536654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09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Mo-100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0vbb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ROI</a:t>
            </a:r>
            <a:r>
              <a:rPr kumimoji="1" lang="zh-CN" altLang="en-US" sz="2800" b="1" dirty="0" smtClean="0"/>
              <a:t>区间效率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55320" y="993130"/>
            <a:ext cx="7421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探测效率：</a:t>
            </a:r>
            <a:endParaRPr kumimoji="1" lang="en-US" altLang="zh-CN" sz="2000" dirty="0"/>
          </a:p>
          <a:p>
            <a:r>
              <a:rPr kumimoji="1" lang="en-US" altLang="zh-CN" dirty="0" smtClean="0"/>
              <a:t>Mc</a:t>
            </a:r>
            <a:r>
              <a:rPr kumimoji="1" lang="zh-CN" altLang="en-US" dirty="0" smtClean="0"/>
              <a:t>方法，</a:t>
            </a:r>
            <a:r>
              <a:rPr kumimoji="1" lang="en-US" altLang="zh-CN" dirty="0" smtClean="0"/>
              <a:t>GEANT4+DECAY0</a:t>
            </a:r>
            <a:r>
              <a:rPr kumimoji="1" lang="zh-CN" altLang="en-US" dirty="0" smtClean="0"/>
              <a:t>，模拟了</a:t>
            </a:r>
            <a:r>
              <a:rPr kumimoji="1" lang="en-US" altLang="zh-CN" dirty="0" smtClean="0"/>
              <a:t>10</a:t>
            </a:r>
            <a:r>
              <a:rPr kumimoji="1" lang="en-US" altLang="zh-CN" baseline="30000" dirty="0" smtClean="0"/>
              <a:t>5</a:t>
            </a:r>
            <a:r>
              <a:rPr kumimoji="1" lang="zh-CN" altLang="en-US" dirty="0" smtClean="0"/>
              <a:t>个事件</a:t>
            </a:r>
            <a:endParaRPr kumimoji="1" lang="en-US" altLang="zh-CN" dirty="0" smtClean="0"/>
          </a:p>
          <a:p>
            <a:r>
              <a:rPr kumimoji="1" lang="en-US" altLang="zh-CN" dirty="0" smtClean="0"/>
              <a:t>Q</a:t>
            </a:r>
            <a:r>
              <a:rPr kumimoji="1" lang="zh-CN" altLang="en-US" dirty="0" smtClean="0"/>
              <a:t>值处的事件效率为</a:t>
            </a:r>
            <a:r>
              <a:rPr kumimoji="1" lang="en-US" altLang="zh-CN" dirty="0" smtClean="0"/>
              <a:t>79.3-82.4%</a:t>
            </a:r>
            <a:r>
              <a:rPr kumimoji="1" lang="zh-CN" altLang="en-US" dirty="0" smtClean="0"/>
              <a:t>，能区在</a:t>
            </a:r>
            <a:r>
              <a:rPr kumimoji="1" lang="en-US" altLang="zh-CN" dirty="0" smtClean="0"/>
              <a:t>3024-3044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keV</a:t>
            </a:r>
            <a:endParaRPr kumimoji="1" lang="en-US" altLang="zh-CN" dirty="0" smtClean="0"/>
          </a:p>
          <a:p>
            <a:r>
              <a:rPr kumimoji="1" lang="zh-CN" altLang="en-US" dirty="0" smtClean="0"/>
              <a:t>给了一个不确定性</a:t>
            </a:r>
            <a:r>
              <a:rPr kumimoji="1" lang="en-US" altLang="zh-CN" dirty="0" smtClean="0"/>
              <a:t>0.01</a:t>
            </a:r>
            <a:r>
              <a:rPr kumimoji="1" lang="en-US" altLang="zh-CN" dirty="0" smtClean="0"/>
              <a:t>%</a:t>
            </a:r>
            <a:r>
              <a:rPr kumimoji="1" lang="zh-CN" altLang="en-US" dirty="0" smtClean="0"/>
              <a:t>（来自晶体尺寸）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55320" y="2406520"/>
                <a:ext cx="8164830" cy="1238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dirty="0" smtClean="0"/>
                  <a:t>事件选择效率：</a:t>
                </a:r>
                <a:endParaRPr kumimoji="1" lang="en-US" altLang="zh-CN" sz="2000" dirty="0"/>
              </a:p>
              <a:p>
                <a:r>
                  <a:rPr kumimoji="1" lang="zh-CN" altLang="en-US" dirty="0" smtClean="0"/>
                  <a:t>使用</a:t>
                </a:r>
                <a:r>
                  <a:rPr kumimoji="1" lang="en-US" altLang="zh-CN" dirty="0" smtClean="0"/>
                  <a:t>beta/gamma</a:t>
                </a:r>
                <a:r>
                  <a:rPr kumimoji="1" lang="zh-CN" altLang="en-US" dirty="0" smtClean="0"/>
                  <a:t>鉴别筛选条件（</a:t>
                </a:r>
                <a:r>
                  <a:rPr kumimoji="1" lang="en-US" altLang="zh-CN" dirty="0" smtClean="0"/>
                  <a:t>L/H</a:t>
                </a:r>
                <a:r>
                  <a:rPr kumimoji="1" lang="zh-CN" altLang="en-US" dirty="0" smtClean="0"/>
                  <a:t>，</a:t>
                </a:r>
                <a:r>
                  <a:rPr kumimoji="1" lang="en-US" altLang="zh-CN" dirty="0" err="1" smtClean="0"/>
                  <a:t>Rt</a:t>
                </a:r>
                <a:r>
                  <a:rPr kumimoji="1" lang="zh-CN" altLang="en-US" dirty="0" smtClean="0"/>
                  <a:t>参数），选择</a:t>
                </a:r>
                <a:r>
                  <a:rPr kumimoji="1" lang="en-US" altLang="zh-CN" dirty="0" smtClean="0"/>
                  <a:t>2sigma</a:t>
                </a:r>
                <a:r>
                  <a:rPr kumimoji="1" lang="zh-CN" altLang="en-US" dirty="0" smtClean="0"/>
                  <a:t>范围内的事件，每一个的效率都是</a:t>
                </a:r>
                <a:r>
                  <a:rPr kumimoji="1" lang="en-US" altLang="zh-CN" dirty="0" smtClean="0"/>
                  <a:t>95.45%</a:t>
                </a:r>
                <a:r>
                  <a:rPr kumimoji="1" lang="zh-CN" altLang="en-US" dirty="0" smtClean="0"/>
                  <a:t>；考虑关联性之后，在</a:t>
                </a:r>
                <a:r>
                  <a:rPr kumimoji="1" lang="en-US" altLang="zh-CN" dirty="0" smtClean="0"/>
                  <a:t>ROI</a:t>
                </a:r>
                <a:r>
                  <a:rPr kumimoji="1" lang="zh-CN" altLang="en-US" dirty="0" smtClean="0"/>
                  <a:t>区间的效率为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91.2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−0.3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charset="0"/>
                          </a:rPr>
                          <m:t>+0.1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 smtClean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2406520"/>
                <a:ext cx="8164830" cy="1238288"/>
              </a:xfrm>
              <a:prstGeom prst="rect">
                <a:avLst/>
              </a:prstGeom>
              <a:blipFill rotWithShape="0">
                <a:blip r:embed="rId2"/>
                <a:stretch>
                  <a:fillRect l="-822" t="-2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55320" y="3569232"/>
                <a:ext cx="6953250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 smtClean="0"/>
                  <a:t>总效率为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74.4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−0.3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+0.1</m:t>
                        </m:r>
                      </m:sup>
                    </m:sSubSup>
                    <m:r>
                      <a:rPr kumimoji="1" lang="en-US" altLang="zh-CN" sz="2400" b="0" i="1" smtClean="0">
                        <a:latin typeface="Cambria Math" charset="0"/>
                      </a:rPr>
                      <m:t>%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3569232"/>
                <a:ext cx="6953250" cy="471283"/>
              </a:xfrm>
              <a:prstGeom prst="rect">
                <a:avLst/>
              </a:prstGeom>
              <a:blipFill rotWithShape="0">
                <a:blip r:embed="rId3"/>
                <a:stretch>
                  <a:fillRect l="-1404" t="-6494" b="-31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4191624"/>
            <a:ext cx="6496050" cy="1858406"/>
          </a:xfrm>
          <a:prstGeom prst="rect">
            <a:avLst/>
          </a:prstGeom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614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Mo-100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0vbb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ROI</a:t>
            </a:r>
            <a:r>
              <a:rPr kumimoji="1" lang="zh-CN" altLang="en-US" sz="2800" b="1" dirty="0" smtClean="0"/>
              <a:t>区间本底分析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28700" y="1314450"/>
            <a:ext cx="811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经过上述事例选择，共存活</a:t>
            </a:r>
            <a:r>
              <a:rPr kumimoji="1" lang="en-US" altLang="zh-CN" sz="2000" dirty="0" smtClean="0"/>
              <a:t>50</a:t>
            </a:r>
            <a:r>
              <a:rPr kumimoji="1" lang="zh-CN" altLang="en-US" sz="2000" dirty="0" smtClean="0"/>
              <a:t>个事件；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对应地下实验室本底水平</a:t>
            </a:r>
            <a:r>
              <a:rPr kumimoji="1" lang="en-US" altLang="zh-CN" sz="2000" dirty="0" smtClean="0"/>
              <a:t>0.55ckky</a:t>
            </a:r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整个数据，可用一个线性方程（本底）</a:t>
            </a:r>
            <a:r>
              <a:rPr kumimoji="1" lang="en-US" altLang="zh-CN" sz="2000" dirty="0" smtClean="0"/>
              <a:t>+</a:t>
            </a:r>
            <a:r>
              <a:rPr kumimoji="1" lang="zh-CN" altLang="en-US" sz="2000" dirty="0" smtClean="0"/>
              <a:t>一个高斯函数（信号） 描述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其中不确定度来自能量刻度</a:t>
            </a:r>
            <a:endParaRPr kumimoji="1"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724632"/>
            <a:ext cx="8433511" cy="2371368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3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Mo-100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0vbb</a:t>
            </a:r>
            <a:r>
              <a:rPr kumimoji="1" lang="zh-CN" altLang="en-US" sz="2800" b="1" dirty="0" smtClean="0"/>
              <a:t>灵敏度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55320" y="1085850"/>
            <a:ext cx="7353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这是一个用贝叶斯方法估算上限的过程，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在当前真实数据中，固定好信号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本底的拟合函数，然后假设信号事件分别为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个，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个，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个</a:t>
            </a:r>
            <a:r>
              <a:rPr kumimoji="1" lang="mr-IN" altLang="zh-CN" dirty="0" smtClean="0"/>
              <a:t>…</a:t>
            </a:r>
            <a:r>
              <a:rPr kumimoji="1" lang="zh-CN" altLang="en-US" dirty="0" smtClean="0"/>
              <a:t> 直至最高上限的事例数，分别获得其对应的</a:t>
            </a:r>
            <a:r>
              <a:rPr kumimoji="1" lang="en-US" altLang="zh-CN" dirty="0" smtClean="0"/>
              <a:t>likelihood</a:t>
            </a:r>
            <a:r>
              <a:rPr kumimoji="1" lang="zh-CN" altLang="en-US" dirty="0" smtClean="0"/>
              <a:t>值，对应画在一张二维图中，然后开始积分；直至积分至占总面积的</a:t>
            </a:r>
            <a:r>
              <a:rPr kumimoji="1" lang="en-US" altLang="zh-CN" dirty="0" smtClean="0"/>
              <a:t>90%</a:t>
            </a:r>
            <a:r>
              <a:rPr kumimoji="1" lang="zh-CN" altLang="en-US" dirty="0" smtClean="0"/>
              <a:t>时候，此时对应的事件个数就是上限；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简单理解，有</a:t>
            </a:r>
            <a:r>
              <a:rPr kumimoji="1" lang="en-US" altLang="zh-CN" dirty="0" smtClean="0"/>
              <a:t>90%</a:t>
            </a:r>
            <a:r>
              <a:rPr kumimoji="1" lang="zh-CN" altLang="en-US" dirty="0" smtClean="0"/>
              <a:t>的几率不会大于这个事件数，对应到半衰期，就是有</a:t>
            </a:r>
            <a:r>
              <a:rPr kumimoji="1" lang="en-US" altLang="zh-CN" dirty="0" smtClean="0"/>
              <a:t>90%</a:t>
            </a:r>
            <a:r>
              <a:rPr kumimoji="1" lang="zh-CN" altLang="en-US" dirty="0" smtClean="0"/>
              <a:t>的概率大于当前算出的值，也就是半衰期的下限；</a:t>
            </a: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0" y="3671173"/>
            <a:ext cx="6113799" cy="299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531869" y="4773084"/>
                <a:ext cx="4772025" cy="7880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zh-CN" sz="2000" i="1" smtClean="0">
                              <a:latin typeface="Cambria Math" charset="0"/>
                            </a:rPr>
                            <m:t>limit</m:t>
                          </m:r>
                        </m:sup>
                      </m:sSubSup>
                      <m:r>
                        <a:rPr kumimoji="1" lang="mr-IN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7.3×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−24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year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mr-IN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90%</m:t>
                          </m:r>
                          <m:r>
                            <a:rPr kumimoji="1" lang="zh-CN" alt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CL</m:t>
                          </m:r>
                        </m:e>
                      </m:d>
                    </m:oMath>
                  </m:oMathPara>
                </a14:m>
                <a:endParaRPr kumimoji="1" lang="en-US" altLang="zh-CN" sz="20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1/2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</m:sup>
                      </m:sSubSup>
                      <m:r>
                        <a:rPr kumimoji="1" lang="mr-IN" altLang="zh-C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9.5×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22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𝑦𝑒𝑎𝑟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69" y="4773084"/>
                <a:ext cx="4772025" cy="788036"/>
              </a:xfrm>
              <a:prstGeom prst="rect">
                <a:avLst/>
              </a:prstGeom>
              <a:blipFill rotWithShape="0">
                <a:blip r:embed="rId3"/>
                <a:stretch>
                  <a:fillRect t="-47287" b="-17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0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6680" y="274320"/>
            <a:ext cx="903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The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sz="2400" dirty="0" smtClean="0"/>
              <a:t>dvanced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Mo</a:t>
            </a:r>
            <a:r>
              <a:rPr kumimoji="1" lang="en-US" altLang="zh-CN" sz="2400" dirty="0" smtClean="0"/>
              <a:t>lybdenum-based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R</a:t>
            </a:r>
            <a:r>
              <a:rPr kumimoji="1" lang="en-US" altLang="zh-CN" sz="2400" dirty="0" smtClean="0"/>
              <a:t>are process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E</a:t>
            </a:r>
            <a:r>
              <a:rPr kumimoji="1" lang="en-US" altLang="zh-CN" sz="2400" dirty="0" smtClean="0"/>
              <a:t>xperiment (</a:t>
            </a:r>
            <a:r>
              <a:rPr kumimoji="1" lang="en-US" altLang="zh-CN" sz="2400" b="1" dirty="0" err="1" smtClean="0"/>
              <a:t>AMoRE</a:t>
            </a:r>
            <a:r>
              <a:rPr kumimoji="1" lang="en-US" altLang="zh-CN" sz="2400" dirty="0" smtClean="0"/>
              <a:t>)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008818" y="962918"/>
            <a:ext cx="7757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zh-CN" altLang="en-US" sz="2000" dirty="0" smtClean="0"/>
              <a:t>目标：</a:t>
            </a:r>
            <a:r>
              <a:rPr kumimoji="1" lang="en-US" altLang="zh-CN" sz="2000" baseline="30000" dirty="0" smtClean="0"/>
              <a:t>100</a:t>
            </a:r>
            <a:r>
              <a:rPr kumimoji="1" lang="en-US" altLang="zh-CN" sz="2000" dirty="0" smtClean="0"/>
              <a:t>Mo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0vDBD</a:t>
            </a:r>
          </a:p>
          <a:p>
            <a:pPr marL="342900" indent="-342900">
              <a:buFontTx/>
              <a:buChar char="-"/>
            </a:pPr>
            <a:r>
              <a:rPr kumimoji="1" lang="zh-CN" altLang="en-US" sz="2000" dirty="0" smtClean="0"/>
              <a:t>探测器：</a:t>
            </a:r>
            <a:endParaRPr kumimoji="1" lang="en-US" altLang="zh-CN" sz="2000" dirty="0" smtClean="0"/>
          </a:p>
          <a:p>
            <a:pPr marL="542925" lvl="1" indent="-85725">
              <a:buFontTx/>
              <a:buChar char="-"/>
            </a:pPr>
            <a:r>
              <a:rPr kumimoji="1" lang="zh-CN" altLang="en-US" sz="2000" dirty="0" smtClean="0"/>
              <a:t>闪烁晶体光</a:t>
            </a:r>
            <a:r>
              <a:rPr kumimoji="1" lang="en-US" altLang="zh-CN" sz="2000" dirty="0" smtClean="0"/>
              <a:t>-</a:t>
            </a:r>
            <a:r>
              <a:rPr kumimoji="1" lang="zh-CN" altLang="en-US" sz="2000" dirty="0" smtClean="0"/>
              <a:t>热双读出微量热器技术</a:t>
            </a:r>
            <a:endParaRPr kumimoji="1" lang="en-US" altLang="zh-CN" sz="2000" dirty="0"/>
          </a:p>
          <a:p>
            <a:pPr marL="542925" lvl="1" indent="-85725">
              <a:buFontTx/>
              <a:buChar char="-"/>
            </a:pPr>
            <a:r>
              <a:rPr kumimoji="1" lang="en-US" altLang="zh-CN" sz="2000" dirty="0" smtClean="0"/>
              <a:t>100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kg</a:t>
            </a:r>
            <a:r>
              <a:rPr kumimoji="1" lang="zh-CN" altLang="en-US" sz="2000" dirty="0" smtClean="0"/>
              <a:t> 富集的</a:t>
            </a:r>
            <a:r>
              <a:rPr kumimoji="1" lang="en-US" altLang="zh-CN" sz="2000" baseline="30000" dirty="0" smtClean="0"/>
              <a:t>100</a:t>
            </a:r>
            <a:r>
              <a:rPr kumimoji="1" lang="en-US" altLang="zh-CN" sz="2000" dirty="0" smtClean="0"/>
              <a:t>Mo</a:t>
            </a:r>
          </a:p>
          <a:p>
            <a:pPr marL="542925" lvl="1" indent="-85725">
              <a:buFontTx/>
              <a:buChar char="-"/>
            </a:pPr>
            <a:r>
              <a:rPr kumimoji="1" lang="zh-CN" altLang="en-US" sz="2000" dirty="0" smtClean="0"/>
              <a:t>核心吸收体</a:t>
            </a:r>
            <a:r>
              <a:rPr kumimoji="1" lang="en-US" altLang="zh-CN" sz="2000" baseline="30000" dirty="0" smtClean="0"/>
              <a:t>48depl</a:t>
            </a:r>
            <a:r>
              <a:rPr kumimoji="1" lang="en-US" altLang="zh-CN" sz="2000" dirty="0" smtClean="0"/>
              <a:t>Ca</a:t>
            </a:r>
            <a:r>
              <a:rPr kumimoji="1" lang="en-US" altLang="zh-CN" sz="2000" baseline="30000" dirty="0" smtClean="0"/>
              <a:t>100</a:t>
            </a:r>
            <a:r>
              <a:rPr kumimoji="1" lang="en-US" altLang="zh-CN" sz="2000" dirty="0" smtClean="0"/>
              <a:t>MoO</a:t>
            </a:r>
            <a:r>
              <a:rPr kumimoji="1" lang="en-US" altLang="zh-CN" sz="2000" baseline="-25000" dirty="0" smtClean="0"/>
              <a:t>4</a:t>
            </a:r>
            <a:r>
              <a:rPr kumimoji="1" lang="zh-CN" altLang="en-US" sz="2000" dirty="0" smtClean="0"/>
              <a:t> </a:t>
            </a:r>
            <a:endParaRPr kumimoji="1" lang="en-US" altLang="zh-CN" sz="2000" dirty="0"/>
          </a:p>
          <a:p>
            <a:pPr marL="542925" lvl="1" indent="-85725">
              <a:buFontTx/>
              <a:buChar char="-"/>
            </a:pPr>
            <a:r>
              <a:rPr kumimoji="1" lang="zh-CN" altLang="en-US" sz="2000" dirty="0" smtClean="0"/>
              <a:t>低温传感器 金属磁性量热器</a:t>
            </a:r>
            <a:r>
              <a:rPr kumimoji="1" lang="en-US" altLang="zh-CN" sz="2000" dirty="0" smtClean="0"/>
              <a:t>MMC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</a:t>
            </a:r>
            <a:r>
              <a:rPr kumimoji="1" lang="en-US" altLang="zh-CN" sz="1600" dirty="0" smtClean="0"/>
              <a:t>Metallic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Magnetic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Calorimeter</a:t>
            </a:r>
            <a:r>
              <a:rPr kumimoji="1" lang="en-US" altLang="zh-CN" sz="2000" dirty="0" smtClean="0"/>
              <a:t>)</a:t>
            </a:r>
            <a:endParaRPr kumimoji="1" lang="en-US" altLang="zh-CN" sz="2000" dirty="0"/>
          </a:p>
          <a:p>
            <a:pPr marL="542925" lvl="1" indent="-85725">
              <a:buFontTx/>
              <a:buChar char="-"/>
            </a:pPr>
            <a:r>
              <a:rPr kumimoji="1" lang="zh-CN" altLang="en-US" sz="2000" dirty="0" smtClean="0"/>
              <a:t>坐落在</a:t>
            </a:r>
            <a:r>
              <a:rPr kumimoji="1" lang="en-US" altLang="zh-CN" sz="2000" dirty="0" err="1" smtClean="0"/>
              <a:t>Yangyang</a:t>
            </a:r>
            <a:r>
              <a:rPr kumimoji="1" lang="zh-CN" altLang="en-US" sz="2000" dirty="0" smtClean="0"/>
              <a:t>地下实验室（</a:t>
            </a:r>
            <a:r>
              <a:rPr kumimoji="1" lang="en-US" altLang="zh-CN" sz="2000" dirty="0" smtClean="0"/>
              <a:t>700m</a:t>
            </a:r>
            <a:r>
              <a:rPr kumimoji="1" lang="zh-CN" altLang="en-US" sz="2000" dirty="0" smtClean="0"/>
              <a:t>深度）韩国</a:t>
            </a:r>
            <a:endParaRPr kumimoji="1" lang="en-US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106680" y="3442454"/>
            <a:ext cx="1804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AMoRE</a:t>
            </a:r>
            <a:r>
              <a:rPr lang="en-US" altLang="zh-CN" sz="2400" b="1" dirty="0" smtClean="0"/>
              <a:t>-Pilot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569720" y="4023360"/>
                <a:ext cx="7406640" cy="269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kumimoji="1" lang="en-US" altLang="zh-CN" sz="2000" dirty="0" smtClean="0"/>
                  <a:t>6</a:t>
                </a:r>
                <a:r>
                  <a:rPr kumimoji="1" lang="zh-CN" altLang="en-US" sz="2000" dirty="0" smtClean="0"/>
                  <a:t>块</a:t>
                </a:r>
                <a:r>
                  <a:rPr kumimoji="1" lang="en-US" altLang="zh-CN" sz="2000" baseline="30000" dirty="0" smtClean="0"/>
                  <a:t>48depl</a:t>
                </a:r>
                <a:r>
                  <a:rPr kumimoji="1" lang="en-US" altLang="zh-CN" sz="2000" dirty="0" smtClean="0"/>
                  <a:t>Ca</a:t>
                </a:r>
                <a:r>
                  <a:rPr kumimoji="1" lang="en-US" altLang="zh-CN" sz="2000" baseline="30000" dirty="0" smtClean="0"/>
                  <a:t>100</a:t>
                </a:r>
                <a:r>
                  <a:rPr kumimoji="1" lang="en-US" altLang="zh-CN" sz="2000" dirty="0" smtClean="0"/>
                  <a:t>MoO</a:t>
                </a:r>
                <a:r>
                  <a:rPr kumimoji="1" lang="en-US" altLang="zh-CN" sz="2000" baseline="-25000" dirty="0" smtClean="0"/>
                  <a:t>4</a:t>
                </a:r>
                <a:r>
                  <a:rPr kumimoji="1" lang="zh-CN" altLang="en-US" sz="2000" dirty="0" smtClean="0"/>
                  <a:t> 晶体，去</a:t>
                </a:r>
                <a:r>
                  <a:rPr kumimoji="1" lang="en-US" altLang="zh-CN" sz="2000" baseline="30000" dirty="0" smtClean="0"/>
                  <a:t>48</a:t>
                </a:r>
                <a:r>
                  <a:rPr kumimoji="1" lang="en-US" altLang="zh-CN" sz="2000" dirty="0" smtClean="0"/>
                  <a:t>Ca</a:t>
                </a:r>
                <a:r>
                  <a:rPr kumimoji="1" lang="zh-CN" altLang="en-US" sz="2000" dirty="0" smtClean="0"/>
                  <a:t>，造成本底</a:t>
                </a:r>
                <a:r>
                  <a:rPr kumimoji="1" lang="en-US" altLang="zh-CN" sz="2000" dirty="0" smtClean="0"/>
                  <a:t>0.01</a:t>
                </a:r>
                <a:r>
                  <a:rPr kumimoji="1" lang="zh-CN" altLang="en-US" sz="2000" dirty="0" smtClean="0"/>
                  <a:t>个</a:t>
                </a:r>
                <a:r>
                  <a:rPr kumimoji="1" lang="en-US" altLang="zh-CN" sz="2000" dirty="0" smtClean="0"/>
                  <a:t>/kg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keV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yr</a:t>
                </a:r>
                <a:endParaRPr kumimoji="1" lang="en-US" altLang="zh-CN" sz="2000" dirty="0"/>
              </a:p>
              <a:p>
                <a:pPr marL="285750" indent="-285750">
                  <a:buFontTx/>
                  <a:buChar char="-"/>
                </a:pPr>
                <a:r>
                  <a:rPr kumimoji="1" lang="zh-CN" altLang="en-US" sz="2000" dirty="0" smtClean="0"/>
                  <a:t>总重量</a:t>
                </a:r>
                <a:r>
                  <a:rPr kumimoji="1" lang="en-US" altLang="zh-CN" sz="2000" dirty="0" smtClean="0"/>
                  <a:t>1.9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kg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zh-CN" altLang="en-US" sz="2000" dirty="0" smtClean="0"/>
                  <a:t>曝光时间</a:t>
                </a:r>
                <a:r>
                  <a:rPr kumimoji="1" lang="en-US" altLang="zh-CN" sz="2000" dirty="0" smtClean="0"/>
                  <a:t>111kg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day</a:t>
                </a:r>
                <a:r>
                  <a:rPr kumimoji="1" lang="zh-CN" altLang="en-US" sz="2000" dirty="0" smtClean="0"/>
                  <a:t> （数据样本</a:t>
                </a:r>
                <a:r>
                  <a:rPr kumimoji="1" lang="en-US" altLang="zh-CN" sz="2000" dirty="0" smtClean="0"/>
                  <a:t>52.1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kg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day</a:t>
                </a:r>
                <a:r>
                  <a:rPr kumimoji="1" lang="zh-CN" altLang="en-US" sz="2000" dirty="0" smtClean="0"/>
                  <a:t>）</a:t>
                </a:r>
                <a:endParaRPr kumimoji="1" lang="en-US" altLang="zh-CN" sz="2000" dirty="0" smtClean="0"/>
              </a:p>
              <a:p>
                <a:pPr marL="285750" indent="-285750">
                  <a:buFontTx/>
                  <a:buChar char="-"/>
                </a:pPr>
                <a:r>
                  <a:rPr kumimoji="1" lang="zh-CN" altLang="en-US" sz="2000" dirty="0" smtClean="0"/>
                  <a:t>运行温度</a:t>
                </a:r>
                <a:r>
                  <a:rPr kumimoji="1" lang="en-US" altLang="zh-CN" sz="2000" dirty="0" smtClean="0"/>
                  <a:t>10-20mK</a:t>
                </a:r>
                <a:r>
                  <a:rPr kumimoji="1" lang="zh-CN" altLang="en-US" sz="2000" dirty="0" smtClean="0"/>
                  <a:t>，无液氦稀释制冷机（</a:t>
                </a:r>
                <a:r>
                  <a:rPr kumimoji="1" lang="en-US" altLang="zh-CN" sz="2000" dirty="0" smtClean="0"/>
                  <a:t>CF-DR</a:t>
                </a:r>
                <a:r>
                  <a:rPr kumimoji="1" lang="zh-CN" altLang="en-US" sz="2000" dirty="0" smtClean="0"/>
                  <a:t>）</a:t>
                </a:r>
                <a:endParaRPr kumimoji="1" lang="en-US" altLang="zh-CN" sz="2000" dirty="0" smtClean="0"/>
              </a:p>
              <a:p>
                <a:pPr marL="285750" indent="-285750">
                  <a:buFontTx/>
                  <a:buChar char="-"/>
                </a:pPr>
                <a:r>
                  <a:rPr kumimoji="1" lang="zh-CN" altLang="en-US" sz="2000" dirty="0" smtClean="0"/>
                  <a:t>灵敏度       </a:t>
                </a:r>
                <a:endParaRPr kumimoji="1" lang="en-US" altLang="zh-CN" sz="2000" dirty="0" smtClean="0"/>
              </a:p>
              <a:p>
                <a:r>
                  <a:rPr kumimoji="1" lang="zh-CN" altLang="en-US" sz="2000" dirty="0"/>
                  <a:t> </a:t>
                </a:r>
                <a:r>
                  <a:rPr kumimoji="1" lang="zh-CN" altLang="en-US" sz="2000" dirty="0" smtClean="0"/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1/2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𝜈𝛽𝛽</m:t>
                        </m:r>
                      </m:sup>
                    </m:sSubSup>
                    <m:r>
                      <a:rPr kumimoji="1" lang="mr-IN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9.5×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22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𝑦𝑟𝑠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90 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</m:e>
                    </m:d>
                  </m:oMath>
                </a14:m>
                <a:endParaRPr kumimoji="1" lang="en-US" altLang="zh-CN" sz="20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kumimoji="1" lang="zh-CN" altLang="en-US" sz="2000" dirty="0" smtClean="0"/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𝛽𝛽</m:t>
                            </m:r>
                          </m:sub>
                        </m:sSub>
                      </m:e>
                    </m:d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ctrlPr>
                          <a:rPr kumimoji="1" lang="mr-IN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1.2−2.1</m:t>
                        </m:r>
                      </m:e>
                    </m:d>
                    <m:r>
                      <a:rPr kumimoji="1" lang="zh-CN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𝑒𝑉</m:t>
                    </m:r>
                  </m:oMath>
                </a14:m>
                <a:endParaRPr kumimoji="1" lang="en-US" altLang="zh-CN" b="0" dirty="0" smtClean="0">
                  <a:ea typeface="Cambria Math" charset="0"/>
                  <a:cs typeface="Cambria Math" charset="0"/>
                </a:endParaRPr>
              </a:p>
              <a:p>
                <a:endParaRPr kumimoji="1" lang="zh-CN" altLang="en-US" dirty="0" smtClean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" y="4023360"/>
                <a:ext cx="7406640" cy="2692468"/>
              </a:xfrm>
              <a:prstGeom prst="rect">
                <a:avLst/>
              </a:prstGeom>
              <a:blipFill rotWithShape="0">
                <a:blip r:embed="rId2"/>
                <a:stretch>
                  <a:fillRect l="-905" t="-1584" b="-6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2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Mo-100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0vbb</a:t>
            </a:r>
            <a:r>
              <a:rPr kumimoji="1" lang="zh-CN" altLang="en-US" sz="2800" b="1" dirty="0" smtClean="0"/>
              <a:t>灵敏度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5270" y="2000250"/>
            <a:ext cx="8622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zh-CN" altLang="en-US" sz="2000" dirty="0" smtClean="0"/>
              <a:t>预期灵敏度，在</a:t>
            </a:r>
            <a:r>
              <a:rPr kumimoji="1" lang="en-US" altLang="zh-CN" sz="2000" dirty="0" smtClean="0"/>
              <a:t>111</a:t>
            </a:r>
            <a:r>
              <a:rPr kumimoji="1" lang="zh-CN" altLang="en-US" sz="2000" dirty="0" smtClean="0"/>
              <a:t>公斤天，其中</a:t>
            </a:r>
            <a:r>
              <a:rPr kumimoji="1" lang="en-US" altLang="zh-CN" sz="2000" dirty="0" smtClean="0"/>
              <a:t>52.1</a:t>
            </a:r>
            <a:r>
              <a:rPr kumimoji="1" lang="zh-CN" altLang="en-US" sz="2000" dirty="0" smtClean="0"/>
              <a:t> 公斤天的</a:t>
            </a:r>
            <a:r>
              <a:rPr kumimoji="1" lang="en-US" altLang="zh-CN" sz="2000" dirty="0" smtClean="0"/>
              <a:t>Mo100</a:t>
            </a:r>
            <a:r>
              <a:rPr kumimoji="1" lang="zh-CN" altLang="en-US" sz="2000" dirty="0" smtClean="0"/>
              <a:t>，本底为</a:t>
            </a:r>
            <a:r>
              <a:rPr kumimoji="1" lang="en-US" altLang="zh-CN" sz="2000" dirty="0" smtClean="0"/>
              <a:t>0.55ckky</a:t>
            </a:r>
            <a:r>
              <a:rPr kumimoji="1" lang="zh-CN" altLang="en-US" sz="2000" dirty="0" smtClean="0"/>
              <a:t>，半衰期在</a:t>
            </a:r>
            <a:r>
              <a:rPr kumimoji="1" lang="en-US" altLang="zh-CN" sz="2000" dirty="0" smtClean="0"/>
              <a:t>1.1x10</a:t>
            </a:r>
            <a:r>
              <a:rPr kumimoji="1" lang="en-US" altLang="zh-CN" sz="2000" baseline="30000" dirty="0" smtClean="0"/>
              <a:t>23</a:t>
            </a:r>
            <a:r>
              <a:rPr kumimoji="1" lang="en-US" altLang="zh-CN" sz="2000" dirty="0" smtClean="0"/>
              <a:t>year</a:t>
            </a:r>
          </a:p>
          <a:p>
            <a:pPr marL="457200" indent="-457200">
              <a:buAutoNum type="arabicPeriod"/>
            </a:pPr>
            <a:endParaRPr kumimoji="1" lang="en-US" altLang="zh-CN" sz="2000" dirty="0"/>
          </a:p>
          <a:p>
            <a:pPr marL="457200" indent="-457200">
              <a:buFontTx/>
              <a:buAutoNum type="arabicPeriod"/>
            </a:pPr>
            <a:r>
              <a:rPr kumimoji="1" lang="zh-CN" altLang="en-US" sz="2000" dirty="0" smtClean="0"/>
              <a:t>目前</a:t>
            </a:r>
            <a:r>
              <a:rPr kumimoji="1" lang="en-US" altLang="zh-CN" sz="2000" dirty="0" smtClean="0"/>
              <a:t>Mo100</a:t>
            </a:r>
            <a:r>
              <a:rPr kumimoji="1" lang="zh-CN" altLang="en-US" sz="2000" dirty="0" smtClean="0"/>
              <a:t>最好的结果是来自</a:t>
            </a:r>
            <a:r>
              <a:rPr kumimoji="1" lang="en-US" altLang="zh-CN" sz="2000" dirty="0" smtClean="0"/>
              <a:t>NEMO-3</a:t>
            </a:r>
            <a:r>
              <a:rPr kumimoji="1" lang="zh-CN" altLang="en-US" sz="2000" dirty="0" smtClean="0"/>
              <a:t>的</a:t>
            </a:r>
            <a:r>
              <a:rPr kumimoji="1" lang="en-US" altLang="zh-CN" sz="2000" dirty="0" smtClean="0"/>
              <a:t>1.1x10</a:t>
            </a:r>
            <a:r>
              <a:rPr kumimoji="1" lang="en-US" altLang="zh-CN" sz="2000" baseline="30000" dirty="0" smtClean="0"/>
              <a:t>24</a:t>
            </a:r>
            <a:r>
              <a:rPr kumimoji="1" lang="en-US" altLang="zh-CN" sz="2000" dirty="0" smtClean="0"/>
              <a:t>year</a:t>
            </a:r>
          </a:p>
          <a:p>
            <a:pPr marL="457200" indent="-457200">
              <a:buFontTx/>
              <a:buAutoNum type="arabicPeriod"/>
            </a:pPr>
            <a:endParaRPr kumimoji="1" lang="en-US" altLang="zh-CN" sz="2000" dirty="0"/>
          </a:p>
          <a:p>
            <a:pPr marL="457200" indent="-457200">
              <a:buFontTx/>
              <a:buAutoNum type="arabicPeriod"/>
            </a:pPr>
            <a:r>
              <a:rPr kumimoji="1" lang="zh-CN" altLang="en-US" sz="2000" dirty="0" smtClean="0"/>
              <a:t>而相似的采用晶体微量热器实验的</a:t>
            </a:r>
            <a:r>
              <a:rPr kumimoji="1" lang="en-US" altLang="zh-CN" sz="2000" dirty="0" smtClean="0"/>
              <a:t>LUMINEU</a:t>
            </a:r>
            <a:r>
              <a:rPr kumimoji="1" lang="zh-CN" altLang="en-US" sz="2000" dirty="0" smtClean="0"/>
              <a:t>给出的半衰期在</a:t>
            </a:r>
            <a:r>
              <a:rPr kumimoji="1" lang="en-US" altLang="zh-CN" sz="2000" dirty="0" smtClean="0"/>
              <a:t>7x10</a:t>
            </a:r>
            <a:r>
              <a:rPr kumimoji="1" lang="en-US" altLang="zh-CN" sz="2000" baseline="30000" dirty="0" smtClean="0"/>
              <a:t>22</a:t>
            </a:r>
            <a:r>
              <a:rPr kumimoji="1" lang="en-US" altLang="zh-CN" sz="2000" dirty="0" smtClean="0"/>
              <a:t>year</a:t>
            </a:r>
            <a:endParaRPr kumimoji="1" lang="en-US" altLang="zh-CN" sz="2000" dirty="0"/>
          </a:p>
          <a:p>
            <a:pPr marL="457200" indent="-457200">
              <a:buFontTx/>
              <a:buAutoNum type="arabicPeriod"/>
            </a:pPr>
            <a:endParaRPr kumimoji="1" lang="en-US" altLang="zh-CN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中微子质量限灵敏度</a:t>
            </a:r>
            <a:endParaRPr kumimoji="1"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984250"/>
            <a:ext cx="4927600" cy="965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4000" y="2142530"/>
            <a:ext cx="3524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相空间因子</a:t>
            </a:r>
            <a:r>
              <a:rPr lang="en-US" altLang="zh-CN" sz="2000" dirty="0" smtClean="0"/>
              <a:t>15.92x10</a:t>
            </a:r>
            <a:r>
              <a:rPr lang="en-US" altLang="zh-CN" sz="2000" baseline="30000" dirty="0" smtClean="0"/>
              <a:t>-15</a:t>
            </a:r>
            <a:r>
              <a:rPr lang="en-US" altLang="zh-CN" sz="2000" dirty="0" smtClean="0"/>
              <a:t>year</a:t>
            </a:r>
            <a:r>
              <a:rPr lang="en-US" altLang="zh-CN" sz="2000" baseline="30000" dirty="0" smtClean="0"/>
              <a:t>-1</a:t>
            </a:r>
            <a:endParaRPr lang="en-US" altLang="zh-CN" sz="2000" baseline="30000" dirty="0"/>
          </a:p>
        </p:txBody>
      </p:sp>
      <p:sp>
        <p:nvSpPr>
          <p:cNvPr id="5" name="文本框 4"/>
          <p:cNvSpPr txBox="1"/>
          <p:nvPr/>
        </p:nvSpPr>
        <p:spPr>
          <a:xfrm>
            <a:off x="1524000" y="273572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g</a:t>
            </a:r>
            <a:r>
              <a:rPr kumimoji="1" lang="en-US" altLang="zh-CN" baseline="-25000" dirty="0" err="1" smtClean="0"/>
              <a:t>A</a:t>
            </a:r>
            <a:r>
              <a:rPr kumimoji="1" lang="en-US" altLang="zh-CN" dirty="0" smtClean="0"/>
              <a:t>=1.27</a:t>
            </a:r>
            <a:r>
              <a:rPr kumimoji="1" lang="zh-CN" altLang="en-US" dirty="0" smtClean="0"/>
              <a:t>，轴矢耦合常数，只要计算都用这个值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24000" y="3322918"/>
            <a:ext cx="704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有效中微子质量</a:t>
            </a:r>
            <a:r>
              <a:rPr kumimoji="1" lang="en-US" altLang="zh-CN" dirty="0" smtClean="0"/>
              <a:t>1.2-2.1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</a:t>
            </a:r>
            <a:r>
              <a:rPr kumimoji="1" lang="zh-CN" altLang="en-US" dirty="0" smtClean="0"/>
              <a:t>，不确定性来自核矩阵元的不确定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5846" y="4472528"/>
            <a:ext cx="75290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疑问：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same calculation gives a detection sensitivity limit of 1.1–1.9 eV. </a:t>
            </a:r>
          </a:p>
          <a:p>
            <a:endParaRPr kumimoji="1"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34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总结展望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40080" y="1096030"/>
            <a:ext cx="81457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1.</a:t>
            </a:r>
            <a:r>
              <a:rPr kumimoji="1" lang="zh-CN" altLang="en-US" sz="2000" dirty="0" smtClean="0"/>
              <a:t> 经过</a:t>
            </a:r>
            <a:r>
              <a:rPr kumimoji="1" lang="en-US" altLang="zh-CN" sz="2000" dirty="0" smtClean="0"/>
              <a:t>111</a:t>
            </a:r>
            <a:r>
              <a:rPr kumimoji="1" lang="zh-CN" altLang="en-US" sz="2000" dirty="0" smtClean="0"/>
              <a:t>公斤天</a:t>
            </a:r>
            <a:r>
              <a:rPr kumimoji="1" lang="en-US" altLang="zh-CN" sz="2000" dirty="0" smtClean="0"/>
              <a:t>(52.1kg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day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Mo)</a:t>
            </a:r>
            <a:r>
              <a:rPr kumimoji="1" lang="zh-CN" altLang="en-US" sz="2000" dirty="0" smtClean="0"/>
              <a:t>的曝光，没有发现</a:t>
            </a:r>
            <a:r>
              <a:rPr kumimoji="1" lang="en-US" altLang="zh-CN" sz="2000" dirty="0" smtClean="0"/>
              <a:t>Mo-100</a:t>
            </a:r>
            <a:r>
              <a:rPr kumimoji="1" lang="zh-CN" altLang="en-US" sz="2000" dirty="0" smtClean="0"/>
              <a:t>的</a:t>
            </a:r>
            <a:r>
              <a:rPr kumimoji="1" lang="en-US" altLang="zh-CN" sz="2000" dirty="0" smtClean="0"/>
              <a:t>0vbb</a:t>
            </a:r>
            <a:r>
              <a:rPr kumimoji="1" lang="zh-CN" altLang="en-US" sz="2000" dirty="0" smtClean="0"/>
              <a:t>过程；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2.</a:t>
            </a:r>
            <a:r>
              <a:rPr kumimoji="1" lang="zh-CN" altLang="en-US" sz="2000" dirty="0" smtClean="0"/>
              <a:t> 给出目前</a:t>
            </a:r>
            <a:r>
              <a:rPr kumimoji="1" lang="en-US" altLang="zh-CN" sz="2000" dirty="0" smtClean="0"/>
              <a:t>Amore-pilot</a:t>
            </a:r>
            <a:r>
              <a:rPr kumimoji="1" lang="zh-CN" altLang="en-US" sz="2000" dirty="0" smtClean="0"/>
              <a:t>的灵敏度</a:t>
            </a:r>
            <a:r>
              <a:rPr kumimoji="1" lang="en-US" altLang="zh-CN" sz="2000" dirty="0" smtClean="0"/>
              <a:t>&gt;9.5x10</a:t>
            </a:r>
            <a:r>
              <a:rPr kumimoji="1" lang="en-US" altLang="zh-CN" sz="2000" baseline="30000" dirty="0" smtClean="0"/>
              <a:t>22</a:t>
            </a:r>
            <a:r>
              <a:rPr kumimoji="1" lang="zh-CN" altLang="en-US" sz="2000" dirty="0" smtClean="0"/>
              <a:t>年；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3.</a:t>
            </a:r>
            <a:r>
              <a:rPr kumimoji="1" lang="zh-CN" altLang="en-US" sz="2000" dirty="0" smtClean="0"/>
              <a:t> 目前本底水平为</a:t>
            </a:r>
            <a:r>
              <a:rPr kumimoji="1" lang="en-US" altLang="zh-CN" sz="2000" dirty="0" smtClean="0"/>
              <a:t>0.55counts/(kg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keV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year)</a:t>
            </a:r>
            <a:r>
              <a:rPr kumimoji="1" lang="zh-CN" altLang="en-US" sz="2000" dirty="0" smtClean="0"/>
              <a:t>；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4.</a:t>
            </a:r>
            <a:r>
              <a:rPr kumimoji="1" lang="zh-CN" altLang="en-US" sz="2000" dirty="0" smtClean="0"/>
              <a:t> 这是第一个使用</a:t>
            </a:r>
            <a:r>
              <a:rPr kumimoji="1" lang="en-US" altLang="zh-CN" sz="2000" dirty="0" smtClean="0"/>
              <a:t>MMC</a:t>
            </a:r>
            <a:r>
              <a:rPr kumimoji="1" lang="zh-CN" altLang="en-US" sz="2000" dirty="0" smtClean="0"/>
              <a:t>温度传感器的</a:t>
            </a:r>
            <a:r>
              <a:rPr kumimoji="1" lang="en-US" altLang="zh-CN" sz="2000" dirty="0" smtClean="0"/>
              <a:t>0vbb</a:t>
            </a:r>
            <a:r>
              <a:rPr kumimoji="1" lang="zh-CN" altLang="en-US" sz="2000" dirty="0" smtClean="0"/>
              <a:t>寻找实验；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5.</a:t>
            </a:r>
            <a:r>
              <a:rPr kumimoji="1" lang="zh-CN" altLang="en-US" dirty="0" smtClean="0"/>
              <a:t> 证明</a:t>
            </a:r>
            <a:r>
              <a:rPr kumimoji="1" lang="en-US" altLang="zh-CN" dirty="0" err="1" smtClean="0"/>
              <a:t>AMoRE</a:t>
            </a:r>
            <a:r>
              <a:rPr kumimoji="1" lang="zh-CN" altLang="en-US" dirty="0" smtClean="0"/>
              <a:t>设计的可行性；</a:t>
            </a:r>
            <a:endParaRPr kumimoji="1"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55320" y="2949238"/>
            <a:ext cx="836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本底来源小结：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1.</a:t>
            </a:r>
            <a:r>
              <a:rPr kumimoji="1" lang="zh-CN" altLang="en-US" sz="2000" dirty="0" smtClean="0"/>
              <a:t> 信号读出部分：</a:t>
            </a:r>
            <a:r>
              <a:rPr kumimoji="1" lang="en-US" altLang="zh-CN" sz="2000" dirty="0" smtClean="0"/>
              <a:t>pin</a:t>
            </a:r>
            <a:r>
              <a:rPr kumimoji="1" lang="zh-CN" altLang="en-US" sz="2000" dirty="0" smtClean="0"/>
              <a:t>，印刷电路板，环氧树脂胶</a:t>
            </a:r>
            <a:r>
              <a:rPr kumimoji="1" lang="en-US" altLang="zh-CN" sz="2000" dirty="0" smtClean="0"/>
              <a:t>;</a:t>
            </a:r>
            <a:r>
              <a:rPr kumimoji="1" lang="zh-CN" altLang="en-US" sz="2000" dirty="0" smtClean="0"/>
              <a:t> （不使用）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2.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4-8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MeV</a:t>
            </a:r>
            <a:r>
              <a:rPr kumimoji="1" lang="zh-CN" altLang="en-US" sz="2000" dirty="0" smtClean="0"/>
              <a:t>区间，本底来源制冷系统和周边结构的中子俘获；（含硼材料）</a:t>
            </a:r>
            <a:endParaRPr kumimoji="1" lang="en-US" altLang="zh-CN" sz="20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56210" y="4217671"/>
            <a:ext cx="8987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MMC</a:t>
            </a:r>
            <a:r>
              <a:rPr kumimoji="1" lang="zh-CN" altLang="en-US" dirty="0" smtClean="0"/>
              <a:t>优势：快速响应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来自</a:t>
            </a:r>
            <a:r>
              <a:rPr kumimoji="1" lang="en-US" altLang="zh-CN" dirty="0" smtClean="0"/>
              <a:t>beta</a:t>
            </a:r>
            <a:r>
              <a:rPr kumimoji="1" lang="zh-CN" altLang="en-US" dirty="0" smtClean="0"/>
              <a:t>／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alpha</a:t>
            </a:r>
            <a:r>
              <a:rPr kumimoji="1" lang="zh-CN" altLang="en-US" dirty="0" smtClean="0"/>
              <a:t>的读出</a:t>
            </a:r>
            <a:r>
              <a:rPr kumimoji="1" lang="en-US" altLang="zh-CN" dirty="0" smtClean="0"/>
              <a:t>pulse</a:t>
            </a:r>
            <a:r>
              <a:rPr kumimoji="1" lang="zh-CN" altLang="en-US" dirty="0" smtClean="0"/>
              <a:t> 都有快慢成份，</a:t>
            </a:r>
            <a:r>
              <a:rPr kumimoji="1" lang="en-US" altLang="zh-CN" dirty="0" smtClean="0"/>
              <a:t>MMC</a:t>
            </a:r>
            <a:r>
              <a:rPr kumimoji="1" lang="zh-CN" altLang="en-US" dirty="0" smtClean="0"/>
              <a:t>的读出已经接近固有的快成份上升沿，</a:t>
            </a:r>
            <a:r>
              <a:rPr kumimoji="1" lang="en-US" altLang="zh-CN" dirty="0" smtClean="0"/>
              <a:t>200us</a:t>
            </a:r>
            <a:r>
              <a:rPr kumimoji="1" lang="zh-CN" altLang="en-US" dirty="0" smtClean="0"/>
              <a:t>量级；比基于</a:t>
            </a:r>
            <a:r>
              <a:rPr kumimoji="1" lang="en-US" altLang="zh-CN" dirty="0" smtClean="0"/>
              <a:t>NTD</a:t>
            </a:r>
            <a:r>
              <a:rPr kumimoji="1" lang="zh-CN" altLang="en-US" dirty="0" smtClean="0"/>
              <a:t>读出的快</a:t>
            </a:r>
            <a:r>
              <a:rPr kumimoji="1" lang="en-US" altLang="zh-CN" dirty="0" smtClean="0"/>
              <a:t>1-3</a:t>
            </a:r>
            <a:r>
              <a:rPr kumimoji="1" lang="zh-CN" altLang="en-US" dirty="0" smtClean="0"/>
              <a:t>个数量级；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可以减少来自</a:t>
            </a:r>
            <a:r>
              <a:rPr kumimoji="1" lang="en-US" altLang="zh-CN" dirty="0" smtClean="0"/>
              <a:t>Mo1002vbb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pileup</a:t>
            </a:r>
            <a:r>
              <a:rPr kumimoji="1" lang="zh-CN" altLang="en-US" dirty="0" smtClean="0"/>
              <a:t>事件；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模拟给出质量</a:t>
            </a:r>
            <a:r>
              <a:rPr kumimoji="1" lang="en-US" altLang="zh-CN" dirty="0" smtClean="0"/>
              <a:t>0.4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CMO,</a:t>
            </a:r>
            <a:r>
              <a:rPr kumimoji="1" lang="zh-CN" altLang="en-US" dirty="0" smtClean="0"/>
              <a:t> 时间分辨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</a:t>
            </a:r>
            <a:r>
              <a:rPr kumimoji="1" lang="zh-CN" altLang="en-US" dirty="0" smtClean="0"/>
              <a:t>，来自</a:t>
            </a:r>
            <a:r>
              <a:rPr kumimoji="1" lang="en-US" altLang="zh-CN" dirty="0" smtClean="0"/>
              <a:t>Mo1002v2b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pileup</a:t>
            </a:r>
            <a:r>
              <a:rPr kumimoji="1" lang="zh-CN" altLang="en-US" dirty="0" smtClean="0"/>
              <a:t>本底为</a:t>
            </a:r>
            <a:r>
              <a:rPr kumimoji="1" lang="en-US" altLang="zh-CN" dirty="0" smtClean="0"/>
              <a:t>0.4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events</a:t>
            </a:r>
            <a:r>
              <a:rPr kumimoji="1" lang="en-US" altLang="zh-CN" dirty="0"/>
              <a:t>/</a:t>
            </a:r>
            <a:r>
              <a:rPr kumimoji="1" lang="en-US" altLang="zh-CN" dirty="0" smtClean="0"/>
              <a:t>year</a:t>
            </a:r>
          </a:p>
          <a:p>
            <a:endParaRPr kumimoji="1" lang="en-US" altLang="zh-CN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总结展望</a:t>
            </a:r>
            <a:endParaRPr kumimoji="1"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66700" y="108585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dirty="0" err="1" smtClean="0"/>
              <a:t>AMoRE</a:t>
            </a:r>
            <a:r>
              <a:rPr kumimoji="1" lang="en-US" altLang="zh-CN" dirty="0" smtClean="0"/>
              <a:t>-I</a:t>
            </a:r>
            <a:r>
              <a:rPr kumimoji="1" lang="zh-CN" altLang="en-US" dirty="0" smtClean="0"/>
              <a:t> 将会扩展到</a:t>
            </a:r>
            <a:r>
              <a:rPr kumimoji="1" lang="en-US" altLang="zh-CN" dirty="0" smtClean="0"/>
              <a:t>18</a:t>
            </a:r>
            <a:r>
              <a:rPr kumimoji="1" lang="zh-CN" altLang="en-US" dirty="0" smtClean="0"/>
              <a:t>块晶体：</a:t>
            </a:r>
            <a:r>
              <a:rPr kumimoji="1" lang="en-US" altLang="zh-CN" dirty="0" smtClean="0"/>
              <a:t>7</a:t>
            </a:r>
            <a:r>
              <a:rPr kumimoji="1" lang="zh-CN" altLang="en-US" dirty="0" smtClean="0"/>
              <a:t>块已经完备的</a:t>
            </a:r>
            <a:r>
              <a:rPr kumimoji="1" lang="en-US" altLang="zh-CN" dirty="0" smtClean="0"/>
              <a:t>CMO</a:t>
            </a:r>
            <a:r>
              <a:rPr kumimoji="1" lang="zh-CN" altLang="en-US" dirty="0" smtClean="0"/>
              <a:t>晶体；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块 </a:t>
            </a:r>
            <a:r>
              <a:rPr kumimoji="1" lang="en-US" altLang="zh-CN" dirty="0" smtClean="0"/>
              <a:t>LMO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NMO</a:t>
            </a:r>
            <a:r>
              <a:rPr kumimoji="1" lang="zh-CN" altLang="en-US" dirty="0" smtClean="0"/>
              <a:t>晶体；</a:t>
            </a:r>
            <a:endParaRPr kumimoji="1" lang="en-US" altLang="zh-CN" dirty="0" smtClean="0"/>
          </a:p>
          <a:p>
            <a:pPr marL="342900" indent="-342900">
              <a:buAutoNum type="arabicPeriod"/>
            </a:pPr>
            <a:r>
              <a:rPr kumimoji="1" lang="zh-CN" altLang="en-US" dirty="0" smtClean="0"/>
              <a:t>总质量达到</a:t>
            </a:r>
            <a:r>
              <a:rPr kumimoji="1" lang="en-US" altLang="zh-CN" dirty="0" smtClean="0"/>
              <a:t>6kg</a:t>
            </a:r>
            <a:r>
              <a:rPr kumimoji="1" lang="zh-CN" altLang="en-US" dirty="0" smtClean="0"/>
              <a:t>，其中</a:t>
            </a:r>
            <a:r>
              <a:rPr kumimoji="1" lang="en-US" altLang="zh-CN" dirty="0" smtClean="0"/>
              <a:t>Mo100</a:t>
            </a:r>
            <a:r>
              <a:rPr kumimoji="1" lang="zh-CN" altLang="en-US" dirty="0" smtClean="0"/>
              <a:t>有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kg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pPr marL="342900" indent="-342900">
              <a:buAutoNum type="arabicPeriod"/>
            </a:pPr>
            <a:r>
              <a:rPr kumimoji="1" lang="zh-CN" altLang="en-US" dirty="0" smtClean="0"/>
              <a:t>将会进一步研究本底来源</a:t>
            </a:r>
            <a:endParaRPr kumimoji="1" lang="en-US" altLang="zh-CN" dirty="0" smtClean="0"/>
          </a:p>
          <a:p>
            <a:pPr marL="342900" indent="-342900">
              <a:buAutoNum type="arabicPeriod"/>
            </a:pPr>
            <a:r>
              <a:rPr kumimoji="1" lang="en-US" altLang="zh-CN" dirty="0" err="1" smtClean="0"/>
              <a:t>AMoRE</a:t>
            </a:r>
            <a:r>
              <a:rPr kumimoji="1" lang="en-US" altLang="zh-CN" dirty="0" smtClean="0"/>
              <a:t>-II</a:t>
            </a:r>
            <a:r>
              <a:rPr kumimoji="1" lang="zh-CN" altLang="en-US" dirty="0" smtClean="0"/>
              <a:t> 是一个</a:t>
            </a:r>
            <a:r>
              <a:rPr kumimoji="1" lang="en-US" altLang="zh-CN" dirty="0" smtClean="0"/>
              <a:t>200kg</a:t>
            </a:r>
            <a:r>
              <a:rPr kumimoji="1" lang="zh-CN" altLang="en-US" dirty="0" smtClean="0"/>
              <a:t>的装置，目的是将有效中微子质量灵敏度提高到</a:t>
            </a:r>
            <a:r>
              <a:rPr kumimoji="1" lang="en-US" altLang="zh-CN" dirty="0" smtClean="0"/>
              <a:t>20-50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meV</a:t>
            </a:r>
            <a:r>
              <a:rPr kumimoji="1" lang="zh-CN" altLang="en-US" dirty="0" smtClean="0"/>
              <a:t>，选址是韩国新的地下实验室（</a:t>
            </a:r>
            <a:r>
              <a:rPr kumimoji="1" lang="en-US" altLang="zh-CN" dirty="0" smtClean="0"/>
              <a:t>1000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</a:t>
            </a:r>
            <a:r>
              <a:rPr kumimoji="1" lang="zh-CN" altLang="en-US" dirty="0" smtClean="0"/>
              <a:t>），</a:t>
            </a:r>
            <a:r>
              <a:rPr kumimoji="1" lang="en-US" altLang="zh-CN" dirty="0" err="1" smtClean="0"/>
              <a:t>Yemi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LAB</a:t>
            </a:r>
            <a:r>
              <a:rPr kumimoji="1" lang="zh-CN" altLang="en-US" dirty="0" smtClean="0"/>
              <a:t>， 预期</a:t>
            </a:r>
            <a:r>
              <a:rPr kumimoji="1" lang="en-US" altLang="zh-CN" dirty="0" smtClean="0"/>
              <a:t>2020</a:t>
            </a:r>
            <a:r>
              <a:rPr kumimoji="1" lang="zh-CN" altLang="en-US" dirty="0" smtClean="0"/>
              <a:t>年投入使用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080" y="259080"/>
            <a:ext cx="562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物理意义</a:t>
            </a:r>
            <a:endParaRPr kumimoji="1"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77240" y="1021080"/>
            <a:ext cx="8366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中微子</a:t>
            </a:r>
            <a:r>
              <a:rPr kumimoji="1" lang="zh-CN" altLang="en-US" sz="2000" b="1" dirty="0" smtClean="0"/>
              <a:t>质量</a:t>
            </a:r>
            <a:r>
              <a:rPr kumimoji="1" lang="zh-CN" altLang="en-US" sz="2000" dirty="0" smtClean="0"/>
              <a:t>和</a:t>
            </a:r>
            <a:r>
              <a:rPr kumimoji="1" lang="zh-CN" altLang="en-US" sz="2000" b="1" dirty="0" smtClean="0"/>
              <a:t>属性</a:t>
            </a:r>
            <a:endParaRPr kumimoji="1" lang="en-US" altLang="zh-CN" sz="2000" b="1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中微子振荡表明中微子有质量，但是绝对质量和质量排序未知；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是否是马约拉纳粒子，如果是，中微子是其自身的反粒子；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如果是狄拉克粒子，中微子和反粒子是清晰的两个粒子；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这是标准模型丢失的一个板块。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轻子数改变</a:t>
            </a:r>
            <a:r>
              <a:rPr kumimoji="1" lang="en-US" altLang="zh-CN" sz="2000" dirty="0" smtClean="0"/>
              <a:t>2</a:t>
            </a:r>
            <a:r>
              <a:rPr kumimoji="1" lang="zh-CN" altLang="en-US" sz="2000" dirty="0" smtClean="0"/>
              <a:t>，轻子数破缺</a:t>
            </a:r>
            <a:endParaRPr kumimoji="1" lang="en-US" altLang="zh-CN" sz="2000" dirty="0" smtClean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1920" y="4175522"/>
            <a:ext cx="8884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两点疑问：</a:t>
            </a:r>
            <a:endParaRPr kumimoji="1" lang="en-US" altLang="zh-CN" dirty="0" smtClean="0"/>
          </a:p>
          <a:p>
            <a:r>
              <a:rPr kumimoji="1" lang="en-US" altLang="zh-CN" dirty="0" smtClean="0"/>
              <a:t>Therefore, a full understanding of the 0vbb process would require 0vbb measurements for </a:t>
            </a:r>
            <a:r>
              <a:rPr kumimoji="1" lang="en-US" altLang="zh-CN" b="1" dirty="0" smtClean="0"/>
              <a:t>more than one nuclide </a:t>
            </a:r>
            <a:r>
              <a:rPr kumimoji="1" lang="en-US" altLang="zh-CN" dirty="0" smtClean="0"/>
              <a:t>to distinguish between the different possibilities. 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Moreover, the nuclear matrix values determined using different theoretical calculations differ by factors as large as two. These uncertainties also call for 0vbb search experiments that use </a:t>
            </a:r>
            <a:r>
              <a:rPr kumimoji="1" lang="en-US" altLang="zh-CN" b="1" dirty="0" smtClean="0"/>
              <a:t>different nuclides.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3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当前国际现状</a:t>
            </a:r>
            <a:endParaRPr kumimoji="1"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83920" y="1051560"/>
            <a:ext cx="809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zh-CN" altLang="en-US" dirty="0" smtClean="0"/>
              <a:t>目前给出的灵敏度大多在</a:t>
            </a:r>
            <a:r>
              <a:rPr kumimoji="1" lang="en-US" altLang="zh-CN" dirty="0" smtClean="0"/>
              <a:t>10</a:t>
            </a:r>
            <a:r>
              <a:rPr kumimoji="1" lang="en-US" altLang="zh-CN" baseline="30000" dirty="0" smtClean="0"/>
              <a:t>24</a:t>
            </a:r>
            <a:r>
              <a:rPr kumimoji="1" lang="en-US" altLang="zh-CN" dirty="0" smtClean="0"/>
              <a:t>-10</a:t>
            </a:r>
            <a:r>
              <a:rPr kumimoji="1" lang="en-US" altLang="zh-CN" baseline="30000" dirty="0" smtClean="0"/>
              <a:t>26</a:t>
            </a:r>
            <a:r>
              <a:rPr kumimoji="1" lang="zh-CN" altLang="en-US" dirty="0" smtClean="0"/>
              <a:t> 年</a:t>
            </a:r>
            <a:endParaRPr kumimoji="1" lang="en-US" altLang="zh-CN" dirty="0" smtClean="0"/>
          </a:p>
          <a:p>
            <a:pPr marL="285750" indent="-285750">
              <a:buFontTx/>
              <a:buChar char="-"/>
            </a:pPr>
            <a:r>
              <a:rPr kumimoji="1" lang="zh-CN" altLang="en-US" dirty="0" smtClean="0"/>
              <a:t>就当前所有相关实验寻找的所有目标核素中，结果最好的是来自日本</a:t>
            </a:r>
            <a:r>
              <a:rPr kumimoji="1" lang="en-US" altLang="zh-CN" dirty="0" err="1" smtClean="0"/>
              <a:t>KamLAND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-Zen</a:t>
            </a:r>
            <a:r>
              <a:rPr kumimoji="1" lang="zh-CN" altLang="en-US" dirty="0" smtClean="0"/>
              <a:t>的液氙实验，灵敏度</a:t>
            </a:r>
            <a:r>
              <a:rPr kumimoji="1" lang="en-US" altLang="zh-CN" dirty="0" smtClean="0"/>
              <a:t>1.07x10</a:t>
            </a:r>
            <a:r>
              <a:rPr kumimoji="1" lang="en-US" altLang="zh-CN" baseline="30000" dirty="0" smtClean="0"/>
              <a:t>26</a:t>
            </a:r>
            <a:r>
              <a:rPr kumimoji="1" lang="zh-CN" altLang="en-US" dirty="0"/>
              <a:t> </a:t>
            </a:r>
            <a:r>
              <a:rPr kumimoji="1" lang="zh-CN" altLang="en-US" dirty="0" smtClean="0"/>
              <a:t>年</a:t>
            </a:r>
            <a:endParaRPr kumimoji="1" lang="en-US" altLang="zh-CN" dirty="0" smtClean="0"/>
          </a:p>
          <a:p>
            <a:pPr marL="285750" indent="-285750">
              <a:buFontTx/>
              <a:buChar char="-"/>
            </a:pPr>
            <a:r>
              <a:rPr kumimoji="1" lang="zh-CN" altLang="en-US" dirty="0" smtClean="0"/>
              <a:t>半导体相关实验</a:t>
            </a:r>
            <a:r>
              <a:rPr kumimoji="1" lang="en-US" altLang="zh-CN" baseline="30000" dirty="0" smtClean="0"/>
              <a:t>76</a:t>
            </a:r>
            <a:r>
              <a:rPr kumimoji="1" lang="en-US" altLang="zh-CN" dirty="0" smtClean="0"/>
              <a:t>Ge</a:t>
            </a:r>
            <a:r>
              <a:rPr kumimoji="1" lang="zh-CN" altLang="en-US" dirty="0" smtClean="0"/>
              <a:t>，有</a:t>
            </a:r>
            <a:r>
              <a:rPr kumimoji="1" lang="en-US" altLang="zh-CN" dirty="0" smtClean="0"/>
              <a:t>Gerda</a:t>
            </a:r>
            <a:r>
              <a:rPr kumimoji="1" lang="zh-CN" altLang="en-US" dirty="0" smtClean="0"/>
              <a:t>、</a:t>
            </a:r>
            <a:r>
              <a:rPr kumimoji="1" lang="en-US" altLang="zh-CN" dirty="0" err="1" smtClean="0"/>
              <a:t>Majorana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demonstrator</a:t>
            </a:r>
            <a:endParaRPr kumimoji="1" lang="en-US" altLang="zh-CN" dirty="0"/>
          </a:p>
          <a:p>
            <a:pPr marL="285750" indent="-285750">
              <a:buFontTx/>
              <a:buChar char="-"/>
            </a:pPr>
            <a:r>
              <a:rPr kumimoji="1" lang="zh-CN" altLang="en-US" dirty="0" smtClean="0"/>
              <a:t>时间投影室</a:t>
            </a:r>
            <a:r>
              <a:rPr kumimoji="1" lang="en-US" altLang="zh-CN" dirty="0" smtClean="0"/>
              <a:t>EXO-200</a:t>
            </a:r>
          </a:p>
          <a:p>
            <a:pPr marL="285750" indent="-285750">
              <a:buFontTx/>
              <a:buChar char="-"/>
            </a:pPr>
            <a:r>
              <a:rPr kumimoji="1" lang="zh-CN" altLang="en-US" dirty="0" smtClean="0"/>
              <a:t>晶体微量热器</a:t>
            </a:r>
            <a:r>
              <a:rPr kumimoji="1" lang="en-US" altLang="zh-CN" dirty="0" smtClean="0"/>
              <a:t>CUORE</a:t>
            </a:r>
            <a:r>
              <a:rPr kumimoji="1" lang="zh-CN" altLang="en-US" dirty="0" smtClean="0"/>
              <a:t>（</a:t>
            </a:r>
            <a:r>
              <a:rPr kumimoji="1" lang="en-US" altLang="zh-CN" baseline="30000" dirty="0" smtClean="0"/>
              <a:t>130</a:t>
            </a:r>
            <a:r>
              <a:rPr kumimoji="1" lang="en-US" altLang="zh-CN" dirty="0" smtClean="0"/>
              <a:t>Te</a:t>
            </a:r>
            <a:r>
              <a:rPr kumimoji="1" lang="zh-CN" altLang="en-US" dirty="0" smtClean="0"/>
              <a:t>），</a:t>
            </a:r>
            <a:r>
              <a:rPr kumimoji="1" lang="en-US" altLang="zh-CN" dirty="0" smtClean="0"/>
              <a:t>CUPID-0</a:t>
            </a:r>
            <a:r>
              <a:rPr kumimoji="1" lang="zh-CN" altLang="en-US" dirty="0" smtClean="0"/>
              <a:t>（</a:t>
            </a:r>
            <a:r>
              <a:rPr kumimoji="1" lang="en-US" altLang="zh-CN" baseline="30000" dirty="0" smtClean="0"/>
              <a:t>82</a:t>
            </a:r>
            <a:r>
              <a:rPr kumimoji="1" lang="en-US" altLang="zh-CN" dirty="0" smtClean="0"/>
              <a:t>Se</a:t>
            </a:r>
            <a:r>
              <a:rPr kumimoji="1" lang="zh-CN" altLang="en-US" dirty="0" smtClean="0"/>
              <a:t>）光热双读出</a:t>
            </a:r>
            <a:endParaRPr kumimoji="1" lang="en-US" altLang="zh-CN" dirty="0" smtClean="0"/>
          </a:p>
          <a:p>
            <a:pPr marL="285750" indent="-285750">
              <a:buFontTx/>
              <a:buChar char="-"/>
            </a:pPr>
            <a:r>
              <a:rPr kumimoji="1" lang="zh-CN" altLang="en-US" dirty="0" smtClean="0"/>
              <a:t>径迹室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闪烁体，</a:t>
            </a:r>
            <a:r>
              <a:rPr kumimoji="1" lang="en-US" altLang="zh-CN" dirty="0" smtClean="0"/>
              <a:t>NEMO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NEMO-3</a:t>
            </a:r>
            <a:r>
              <a:rPr kumimoji="1" lang="zh-CN" altLang="en-US" dirty="0" smtClean="0"/>
              <a:t>，</a:t>
            </a:r>
            <a:r>
              <a:rPr kumimoji="1" lang="en-US" altLang="zh-CN" dirty="0" err="1" smtClean="0"/>
              <a:t>SuperNEMO</a:t>
            </a:r>
            <a:r>
              <a:rPr kumimoji="1" lang="zh-CN" altLang="en-US" dirty="0" smtClean="0"/>
              <a:t>，寻找多种核素的</a:t>
            </a:r>
            <a:r>
              <a:rPr kumimoji="1" lang="en-US" altLang="zh-CN" dirty="0" smtClean="0"/>
              <a:t>0vbb</a:t>
            </a:r>
            <a:r>
              <a:rPr kumimoji="1" lang="zh-CN" altLang="en-US" dirty="0" smtClean="0"/>
              <a:t>，目前最好的</a:t>
            </a:r>
            <a:r>
              <a:rPr kumimoji="1" lang="en-US" altLang="zh-CN" baseline="30000" dirty="0" smtClean="0"/>
              <a:t>100</a:t>
            </a:r>
            <a:r>
              <a:rPr kumimoji="1" lang="en-US" altLang="zh-CN" dirty="0" smtClean="0"/>
              <a:t>Mo</a:t>
            </a:r>
            <a:r>
              <a:rPr kumimoji="1" lang="zh-CN" altLang="en-US" dirty="0" smtClean="0"/>
              <a:t>的结果，由</a:t>
            </a:r>
            <a:r>
              <a:rPr kumimoji="1" lang="en-US" altLang="zh-CN" dirty="0" smtClean="0"/>
              <a:t>NEMO-3</a:t>
            </a:r>
            <a:r>
              <a:rPr kumimoji="1" lang="zh-CN" altLang="en-US" dirty="0" smtClean="0"/>
              <a:t>给出，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1.1x10</a:t>
            </a:r>
            <a:r>
              <a:rPr kumimoji="1" lang="en-US" altLang="zh-CN" baseline="30000" dirty="0" smtClean="0"/>
              <a:t>24</a:t>
            </a:r>
            <a:r>
              <a:rPr kumimoji="1" lang="zh-CN" altLang="en-US" dirty="0" smtClean="0"/>
              <a:t> </a:t>
            </a:r>
            <a:r>
              <a:rPr kumimoji="1" lang="zh-CN" altLang="en-US" dirty="0"/>
              <a:t>年</a:t>
            </a:r>
            <a:endParaRPr kumimoji="1"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59884"/>
            <a:ext cx="4686300" cy="3017390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探测器灵敏单元</a:t>
            </a:r>
            <a:endParaRPr kumimoji="1"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0" y="781705"/>
            <a:ext cx="8768770" cy="41713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467" y="5166360"/>
            <a:ext cx="866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三个核心组件：</a:t>
            </a:r>
            <a:endParaRPr kumimoji="1" lang="en-US" altLang="zh-CN" dirty="0" smtClean="0"/>
          </a:p>
          <a:p>
            <a:r>
              <a:rPr kumimoji="1" lang="en-US" altLang="zh-CN" dirty="0" smtClean="0"/>
              <a:t>-</a:t>
            </a:r>
            <a:r>
              <a:rPr kumimoji="1" lang="zh-CN" altLang="en-US" dirty="0" smtClean="0"/>
              <a:t> 核心吸收体，</a:t>
            </a:r>
            <a:r>
              <a:rPr kumimoji="1" lang="en-US" altLang="zh-CN" baseline="30000" dirty="0"/>
              <a:t> 48depl</a:t>
            </a:r>
            <a:r>
              <a:rPr kumimoji="1" lang="en-US" altLang="zh-CN" dirty="0"/>
              <a:t>Ca</a:t>
            </a:r>
            <a:r>
              <a:rPr kumimoji="1" lang="en-US" altLang="zh-CN" baseline="30000" dirty="0"/>
              <a:t>100</a:t>
            </a:r>
            <a:r>
              <a:rPr kumimoji="1" lang="en-US" altLang="zh-CN" dirty="0"/>
              <a:t>MoO</a:t>
            </a:r>
            <a:r>
              <a:rPr kumimoji="1" lang="en-US" altLang="zh-CN" baseline="-25000" dirty="0"/>
              <a:t>4</a:t>
            </a:r>
            <a:r>
              <a:rPr kumimoji="1" lang="zh-CN" altLang="en-US" dirty="0"/>
              <a:t> </a:t>
            </a:r>
            <a:r>
              <a:rPr kumimoji="1" lang="zh-CN" altLang="en-US" dirty="0" smtClean="0"/>
              <a:t>晶体，</a:t>
            </a:r>
            <a:r>
              <a:rPr kumimoji="1" lang="en-US" altLang="zh-CN" dirty="0" smtClean="0"/>
              <a:t>196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g-390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</a:t>
            </a:r>
            <a:r>
              <a:rPr kumimoji="1" lang="zh-CN" altLang="en-US" dirty="0" smtClean="0"/>
              <a:t>不等</a:t>
            </a:r>
            <a:endParaRPr kumimoji="1" lang="en-US" altLang="zh-CN" dirty="0" smtClean="0"/>
          </a:p>
          <a:p>
            <a:r>
              <a:rPr kumimoji="1" lang="en-US" altLang="zh-CN" dirty="0" smtClean="0"/>
              <a:t>-</a:t>
            </a:r>
            <a:r>
              <a:rPr kumimoji="1" lang="zh-CN" altLang="en-US" dirty="0" smtClean="0"/>
              <a:t> 声子收集器 位于晶体底部，</a:t>
            </a:r>
            <a:r>
              <a:rPr kumimoji="1" lang="en-US" altLang="zh-CN" dirty="0" smtClean="0"/>
              <a:t>400nm</a:t>
            </a:r>
            <a:r>
              <a:rPr kumimoji="1" lang="zh-CN" altLang="en-US" dirty="0" smtClean="0"/>
              <a:t>厚度的金箔作为声子吸收器，通过</a:t>
            </a:r>
            <a:r>
              <a:rPr kumimoji="1" lang="en-US" altLang="zh-CN" dirty="0" smtClean="0"/>
              <a:t>MMC</a:t>
            </a:r>
            <a:r>
              <a:rPr kumimoji="1" lang="zh-CN" altLang="en-US" dirty="0" smtClean="0"/>
              <a:t>读出 （</a:t>
            </a:r>
            <a:r>
              <a:rPr kumimoji="1" lang="en-US" altLang="zh-CN" dirty="0" smtClean="0"/>
              <a:t>MMC</a:t>
            </a:r>
            <a:r>
              <a:rPr kumimoji="1" lang="zh-CN" altLang="en-US" dirty="0" smtClean="0"/>
              <a:t>镀在硅基上，利用金寄主中</a:t>
            </a:r>
            <a:r>
              <a:rPr kumimoji="1" lang="en-US" altLang="zh-CN" dirty="0" err="1" smtClean="0"/>
              <a:t>Er</a:t>
            </a:r>
            <a:r>
              <a:rPr kumimoji="1" lang="zh-CN" altLang="en-US" dirty="0" smtClean="0"/>
              <a:t>离子的顺磁特性），配合</a:t>
            </a:r>
            <a:r>
              <a:rPr kumimoji="1" lang="en-US" altLang="zh-CN" dirty="0" smtClean="0"/>
              <a:t>SQUID</a:t>
            </a:r>
          </a:p>
          <a:p>
            <a:r>
              <a:rPr kumimoji="1" lang="en-US" altLang="zh-CN" dirty="0" smtClean="0"/>
              <a:t>-</a:t>
            </a:r>
            <a:r>
              <a:rPr kumimoji="1" lang="zh-CN" altLang="en-US" dirty="0" smtClean="0"/>
              <a:t> 光子收集器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50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98436"/>
            <a:ext cx="3484712" cy="58119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 smtClean="0"/>
              <a:t>AMoRe</a:t>
            </a:r>
            <a:r>
              <a:rPr kumimoji="1" lang="en-US" altLang="zh-CN" sz="2400" b="1" dirty="0" smtClean="0"/>
              <a:t>-Pilot</a:t>
            </a:r>
            <a:r>
              <a:rPr kumimoji="1" lang="zh-CN" altLang="en-US" sz="2400" b="1" dirty="0" smtClean="0"/>
              <a:t>探测器系统示意图</a:t>
            </a:r>
            <a:endParaRPr kumimoji="1" lang="zh-CN" altLang="en-US" sz="2400" b="1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8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数据采集</a:t>
            </a:r>
            <a:endParaRPr kumimoji="1"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971550" y="1219200"/>
                <a:ext cx="782955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zh-CN" altLang="en-US" sz="2400" dirty="0" smtClean="0"/>
                  <a:t>共计</a:t>
                </a:r>
                <a:r>
                  <a:rPr kumimoji="1" lang="en-US" altLang="zh-CN" sz="2400" dirty="0" smtClean="0"/>
                  <a:t>12</a:t>
                </a:r>
                <a:r>
                  <a:rPr kumimoji="1" lang="zh-CN" altLang="en-US" sz="2400" dirty="0" smtClean="0"/>
                  <a:t>道，</a:t>
                </a:r>
                <a:r>
                  <a:rPr kumimoji="1" lang="en-US" altLang="zh-CN" sz="2400" dirty="0" smtClean="0"/>
                  <a:t>6</a:t>
                </a:r>
                <a:r>
                  <a:rPr kumimoji="1" lang="zh-CN" altLang="en-US" sz="2400" dirty="0" smtClean="0"/>
                  <a:t>道光，</a:t>
                </a:r>
                <a:r>
                  <a:rPr kumimoji="1" lang="en-US" altLang="zh-CN" sz="2400" dirty="0" smtClean="0"/>
                  <a:t>6</a:t>
                </a:r>
                <a:r>
                  <a:rPr kumimoji="1" lang="zh-CN" altLang="en-US" sz="2400" dirty="0" smtClean="0"/>
                  <a:t>道热；</a:t>
                </a:r>
                <a:endParaRPr kumimoji="1"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en-US" altLang="zh-CN" sz="2400" dirty="0" smtClean="0"/>
                  <a:t>18bit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ADC</a:t>
                </a:r>
                <a:r>
                  <a:rPr kumimoji="1" lang="zh-CN" altLang="en-US" sz="2400" dirty="0" smtClean="0"/>
                  <a:t>；</a:t>
                </a:r>
                <a:endParaRPr kumimoji="1"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zh-CN" altLang="en-US" sz="2400" dirty="0" smtClean="0"/>
                  <a:t>流数据存储采集方式，采样频率</a:t>
                </a:r>
                <a:r>
                  <a:rPr kumimoji="1" lang="en-US" altLang="zh-CN" sz="2400" dirty="0" smtClean="0"/>
                  <a:t>100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kHz</a:t>
                </a:r>
                <a:r>
                  <a:rPr kumimoji="1" lang="zh-CN" altLang="en-US" sz="2400" dirty="0" smtClean="0"/>
                  <a:t>；</a:t>
                </a:r>
                <a:endParaRPr kumimoji="1"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zh-CN" altLang="en-US" sz="2400" dirty="0" smtClean="0"/>
                  <a:t>动态范围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3V</a:t>
                </a:r>
                <a:r>
                  <a:rPr kumimoji="1" lang="zh-CN" altLang="en-US" sz="2400" dirty="0" smtClean="0"/>
                  <a:t> （差分放大器的限制）；</a:t>
                </a:r>
                <a:endParaRPr kumimoji="1"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zh-CN" altLang="en-US" sz="2400" dirty="0" smtClean="0"/>
                  <a:t>数据样本 </a:t>
                </a:r>
                <a:r>
                  <a:rPr kumimoji="1" lang="en-US" altLang="zh-CN" sz="2400" dirty="0" smtClean="0"/>
                  <a:t>69kg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day</a:t>
                </a:r>
                <a:r>
                  <a:rPr kumimoji="1" lang="zh-CN" altLang="en-US" sz="2400" dirty="0" smtClean="0"/>
                  <a:t> 对</a:t>
                </a:r>
                <a:r>
                  <a:rPr kumimoji="1" lang="en-US" altLang="zh-CN" sz="2400" dirty="0" smtClean="0"/>
                  <a:t>Mo-100</a:t>
                </a:r>
                <a:r>
                  <a:rPr kumimoji="1" lang="zh-CN" altLang="en-US" sz="2400" dirty="0" smtClean="0"/>
                  <a:t> 的曝光量</a:t>
                </a:r>
                <a:endParaRPr kumimoji="1"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kumimoji="1" lang="zh-CN" altLang="en-US" sz="2400" dirty="0" smtClean="0"/>
                  <a:t>制冷机长时间稳定运行</a:t>
                </a:r>
                <a:r>
                  <a:rPr kumimoji="1" lang="en-US" altLang="zh-CN" sz="2400" dirty="0" smtClean="0"/>
                  <a:t>1000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h</a:t>
                </a:r>
                <a:r>
                  <a:rPr kumimoji="1" lang="zh-CN" altLang="en-US" sz="2400" dirty="0" smtClean="0"/>
                  <a:t>；</a:t>
                </a:r>
                <a:endParaRPr kumimoji="1" lang="en-US" altLang="zh-CN" sz="2400" dirty="0" smtClean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219200"/>
                <a:ext cx="7829550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1012"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1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数据预处理</a:t>
            </a:r>
            <a:endParaRPr kumimoji="1"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655320" y="1085850"/>
            <a:ext cx="687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包含：滤波处理、温度稳定性修正；能量刻度两部分；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229721" y="1657588"/>
            <a:ext cx="450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Butterworth bandpass </a:t>
            </a:r>
            <a:r>
              <a:rPr lang="en-US" altLang="zh-CN" b="1" dirty="0" smtClean="0"/>
              <a:t>filter</a:t>
            </a:r>
            <a:r>
              <a:rPr lang="zh-CN" altLang="en-US" b="1" dirty="0" smtClean="0"/>
              <a:t>，提高信噪比；</a:t>
            </a:r>
            <a:r>
              <a:rPr lang="en-US" altLang="zh-CN" b="1" dirty="0" smtClean="0"/>
              <a:t> </a:t>
            </a:r>
            <a:endParaRPr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552950" y="166699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阈值</a:t>
            </a:r>
            <a:r>
              <a:rPr kumimoji="1" lang="en-US" altLang="zh-CN" dirty="0" smtClean="0"/>
              <a:t>2-5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keV</a:t>
            </a:r>
            <a:r>
              <a:rPr kumimoji="1" lang="zh-CN" altLang="en-US" dirty="0" smtClean="0"/>
              <a:t>；离线分析，提高至几十个</a:t>
            </a:r>
            <a:r>
              <a:rPr kumimoji="1" lang="en-US" altLang="zh-CN" dirty="0" err="1" smtClean="0"/>
              <a:t>keV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139103"/>
            <a:ext cx="5232400" cy="1244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5320" y="2743200"/>
            <a:ext cx="812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最小方差，其中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是待研究的信号；</a:t>
            </a:r>
            <a:r>
              <a:rPr kumimoji="1" lang="en-US" altLang="zh-CN" dirty="0" smtClean="0"/>
              <a:t>T</a:t>
            </a:r>
            <a:r>
              <a:rPr kumimoji="1" lang="zh-CN" altLang="en-US" dirty="0" smtClean="0"/>
              <a:t>是模版信号；参数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是一个归一化系数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20" y="4560610"/>
            <a:ext cx="4191000" cy="1320800"/>
          </a:xfrm>
          <a:prstGeom prst="rect">
            <a:avLst/>
          </a:prstGeom>
        </p:spPr>
      </p:pic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1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750" y="100965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温度稳定性修正</a:t>
            </a:r>
            <a:endParaRPr kumimoji="1"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655320" y="32004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数据预处理</a:t>
            </a:r>
            <a:endParaRPr kumimoji="1"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047750" y="1637705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目前使用</a:t>
            </a:r>
            <a:r>
              <a:rPr kumimoji="1" lang="en-US" altLang="zh-CN" dirty="0" smtClean="0"/>
              <a:t>Crystal2</a:t>
            </a:r>
            <a:r>
              <a:rPr kumimoji="1" lang="zh-CN" altLang="en-US" dirty="0" smtClean="0"/>
              <a:t>中异常的来自</a:t>
            </a:r>
            <a:r>
              <a:rPr kumimoji="1" lang="en-US" altLang="zh-CN" dirty="0" smtClean="0"/>
              <a:t>Po-210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alpha</a:t>
            </a:r>
            <a:r>
              <a:rPr kumimoji="1" lang="zh-CN" altLang="en-US" dirty="0" smtClean="0"/>
              <a:t>信号进行温度稳定性修正；之后的实验，将采用统一的热敏电阻信号来修正；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47750" y="342900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smtClean="0"/>
              <a:t>能量刻度</a:t>
            </a:r>
            <a:endParaRPr kumimoji="1"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85750" y="4057650"/>
            <a:ext cx="86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采用来自</a:t>
            </a:r>
            <a:r>
              <a:rPr kumimoji="1" lang="en-US" altLang="zh-CN" dirty="0" smtClean="0"/>
              <a:t>Th232</a:t>
            </a:r>
            <a:r>
              <a:rPr kumimoji="1" lang="zh-CN" altLang="en-US" dirty="0" smtClean="0"/>
              <a:t>放射源（位于铅砖和外真空室之间） 的特征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射线进行能量刻度，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5750" y="4701004"/>
            <a:ext cx="885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选择，</a:t>
            </a:r>
            <a:r>
              <a:rPr kumimoji="1" lang="en-US" altLang="zh-CN" dirty="0" smtClean="0"/>
              <a:t>7-11</a:t>
            </a:r>
            <a:r>
              <a:rPr kumimoji="1" lang="zh-CN" altLang="en-US" dirty="0" smtClean="0"/>
              <a:t>条强度较大的特征</a:t>
            </a:r>
            <a:r>
              <a:rPr kumimoji="1" lang="en-US" altLang="zh-CN" dirty="0" smtClean="0"/>
              <a:t>gamma</a:t>
            </a:r>
            <a:r>
              <a:rPr kumimoji="1" lang="zh-CN" altLang="en-US" dirty="0" smtClean="0"/>
              <a:t>射线进行刻度；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85750" y="5391150"/>
            <a:ext cx="862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在能量高于</a:t>
            </a:r>
            <a:r>
              <a:rPr kumimoji="1" lang="en-US" altLang="zh-CN" dirty="0" smtClean="0"/>
              <a:t>2615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keV</a:t>
            </a:r>
            <a:r>
              <a:rPr kumimoji="1" lang="zh-CN" altLang="en-US" dirty="0" smtClean="0"/>
              <a:t>，刻度参数将遵循简单的二次项关系；（先前利用</a:t>
            </a:r>
            <a:r>
              <a:rPr kumimoji="1" lang="en-US" altLang="zh-CN" dirty="0" smtClean="0"/>
              <a:t>alpha</a:t>
            </a:r>
            <a:r>
              <a:rPr kumimoji="1" lang="zh-CN" altLang="en-US" dirty="0" smtClean="0"/>
              <a:t>事件进行验证，于是大胆推测</a:t>
            </a:r>
            <a:r>
              <a:rPr kumimoji="1" lang="en-US" altLang="zh-CN" dirty="0" smtClean="0"/>
              <a:t>beta/gamma</a:t>
            </a:r>
            <a:r>
              <a:rPr kumimoji="1" lang="zh-CN" altLang="en-US" dirty="0" smtClean="0"/>
              <a:t>能量高于</a:t>
            </a:r>
            <a:r>
              <a:rPr kumimoji="1" lang="en-US" altLang="zh-CN" dirty="0" smtClean="0"/>
              <a:t>2615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keV</a:t>
            </a:r>
            <a:r>
              <a:rPr kumimoji="1" lang="zh-CN" altLang="en-US" dirty="0" smtClean="0"/>
              <a:t>，也依然遵循二次项关系）</a:t>
            </a:r>
            <a:endParaRPr kumimoji="1"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C51-0A24-9F4B-BA73-21AAC6848C3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08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5813</TotalTime>
  <Words>1753</Words>
  <Application>Microsoft Macintosh PowerPoint</Application>
  <PresentationFormat>全屏显示(4:3)</PresentationFormat>
  <Paragraphs>187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Calibri</vt:lpstr>
      <vt:lpstr>Calibri Light</vt:lpstr>
      <vt:lpstr>Cambria Math</vt:lpstr>
      <vt:lpstr>DengXian</vt:lpstr>
      <vt:lpstr>Mangal</vt:lpstr>
      <vt:lpstr>等线</vt:lpstr>
      <vt:lpstr>等线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56</cp:revision>
  <dcterms:created xsi:type="dcterms:W3CDTF">2019-10-15T09:20:05Z</dcterms:created>
  <dcterms:modified xsi:type="dcterms:W3CDTF">2019-10-24T14:03:23Z</dcterms:modified>
</cp:coreProperties>
</file>