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24"/>
  </p:notesMasterIdLst>
  <p:sldIdLst>
    <p:sldId id="256" r:id="rId2"/>
    <p:sldId id="257" r:id="rId3"/>
    <p:sldId id="258" r:id="rId4"/>
    <p:sldId id="281" r:id="rId5"/>
    <p:sldId id="274" r:id="rId6"/>
    <p:sldId id="263" r:id="rId7"/>
    <p:sldId id="261" r:id="rId8"/>
    <p:sldId id="262" r:id="rId9"/>
    <p:sldId id="273" r:id="rId10"/>
    <p:sldId id="275" r:id="rId11"/>
    <p:sldId id="276" r:id="rId12"/>
    <p:sldId id="270" r:id="rId13"/>
    <p:sldId id="271" r:id="rId14"/>
    <p:sldId id="272" r:id="rId15"/>
    <p:sldId id="265" r:id="rId16"/>
    <p:sldId id="280" r:id="rId17"/>
    <p:sldId id="282" r:id="rId18"/>
    <p:sldId id="260" r:id="rId19"/>
    <p:sldId id="266" r:id="rId20"/>
    <p:sldId id="279" r:id="rId21"/>
    <p:sldId id="278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7DAEF7-D01C-4CED-AD54-909AC2D25A41}">
          <p14:sldIdLst>
            <p14:sldId id="256"/>
          </p14:sldIdLst>
        </p14:section>
        <p14:section name="Introduction" id="{A769A559-7874-4510-98CB-F3C82C52AC57}">
          <p14:sldIdLst>
            <p14:sldId id="257"/>
            <p14:sldId id="258"/>
            <p14:sldId id="281"/>
            <p14:sldId id="274"/>
            <p14:sldId id="263"/>
          </p14:sldIdLst>
        </p14:section>
        <p14:section name="Progress" id="{3D783071-C5A6-4F76-83FB-3D0B76D4D851}">
          <p14:sldIdLst>
            <p14:sldId id="261"/>
            <p14:sldId id="262"/>
            <p14:sldId id="273"/>
            <p14:sldId id="275"/>
            <p14:sldId id="276"/>
            <p14:sldId id="270"/>
            <p14:sldId id="271"/>
            <p14:sldId id="272"/>
          </p14:sldIdLst>
        </p14:section>
        <p14:section name="Prospects" id="{52C7AC20-49C2-4050-8251-772FDB970916}">
          <p14:sldIdLst>
            <p14:sldId id="265"/>
            <p14:sldId id="280"/>
            <p14:sldId id="282"/>
            <p14:sldId id="260"/>
            <p14:sldId id="266"/>
            <p14:sldId id="279"/>
            <p14:sldId id="278"/>
          </p14:sldIdLst>
        </p14:section>
        <p14:section name="Conclusions" id="{222B2C79-1D32-4E54-B8C9-0B1B1EA820F7}">
          <p14:sldIdLst>
            <p14:sldId id="267"/>
          </p14:sldIdLst>
        </p14:section>
        <p14:section name="Backup" id="{089A8BDD-F542-46B0-AEFA-05A7B7C2463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9D9"/>
    <a:srgbClr val="341CAA"/>
    <a:srgbClr val="C00000"/>
    <a:srgbClr val="002060"/>
    <a:srgbClr val="ED7D31"/>
    <a:srgbClr val="7030A0"/>
    <a:srgbClr val="212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7C823-CE65-4F53-9F38-09794266D505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AC76-8FBF-4FF5-9E0C-D6CA4BB92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6F1C-835B-4B13-8E3F-ABE9DDCAB5E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6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51E6-FEBF-4C88-944C-1B746944BE2E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58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DC3-CC75-494C-AF05-998A8CBB8D62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4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CE06-CADE-4E40-9981-C85D9EDAE5C6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9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0604-200B-4213-8021-48449CDDC868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5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A97-062C-479E-B1CF-4678348BE7B1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8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C9D-FA9D-43C9-BDE2-E414A663F329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4E7F-DB1D-42AE-BC84-CA687139C570}" type="datetime1">
              <a:rPr lang="ru-RU" smtClean="0"/>
              <a:t>20.03.2018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2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B249-56F0-4EEF-91AC-50619CF295F8}" type="datetime1">
              <a:rPr lang="ru-RU" smtClean="0"/>
              <a:t>20.03.2018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1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1CC9-CED3-47E1-AE82-D349AD99D207}" type="datetime1">
              <a:rPr lang="ru-RU" smtClean="0"/>
              <a:t>20.03.2018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9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519-2B88-471C-93F9-BA31820D3D91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4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A4B9-5649-4E21-98F1-66E051E01AD7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7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4AE698-E7D3-4C61-B747-A613A7200417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6C17F-32CA-4652-A1CE-F472134A1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90.png"/><Relationship Id="rId7" Type="http://schemas.openxmlformats.org/officeDocument/2006/relationships/image" Target="../media/image36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7.jpg"/><Relationship Id="rId4" Type="http://schemas.openxmlformats.org/officeDocument/2006/relationships/image" Target="../media/image33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7.jpg"/><Relationship Id="rId12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9" Type="http://schemas.openxmlformats.org/officeDocument/2006/relationships/image" Target="../media/image42.png"/><Relationship Id="rId1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5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.png"/><Relationship Id="rId10" Type="http://schemas.openxmlformats.org/officeDocument/2006/relationships/image" Target="../media/image60.png"/><Relationship Id="rId4" Type="http://schemas.openxmlformats.org/officeDocument/2006/relationships/image" Target="../media/image56.jpg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570.png"/><Relationship Id="rId7" Type="http://schemas.openxmlformats.org/officeDocument/2006/relationships/image" Target="../media/image67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71.png"/><Relationship Id="rId7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13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gif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01.png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0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7" Type="http://schemas.openxmlformats.org/officeDocument/2006/relationships/image" Target="../media/image3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3.png"/><Relationship Id="rId5" Type="http://schemas.openxmlformats.org/officeDocument/2006/relationships/image" Target="../media/image29.png"/><Relationship Id="rId10" Type="http://schemas.openxmlformats.org/officeDocument/2006/relationships/image" Target="../media/image281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451BC-A6F0-4EC5-B210-35D7F26E2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9528"/>
            <a:ext cx="9144000" cy="1661703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progress and </a:t>
            </a:r>
            <a:r>
              <a:rPr lang="en-US"/>
              <a:t>prospect on </a:t>
            </a:r>
            <a:r>
              <a:rPr lang="en-US" dirty="0"/>
              <a:t>charm mixing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6EF07E-541B-4539-863A-0E92B6C24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1139"/>
            <a:ext cx="9144000" cy="195934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Vitaly Vorobyev</a:t>
            </a:r>
          </a:p>
          <a:p>
            <a:r>
              <a:rPr lang="en-US" sz="1800" dirty="0"/>
              <a:t>Budker Institute of Nuclear Physics</a:t>
            </a:r>
          </a:p>
          <a:p>
            <a:r>
              <a:rPr lang="en-US" sz="1800" dirty="0"/>
              <a:t>and</a:t>
            </a:r>
          </a:p>
          <a:p>
            <a:r>
              <a:rPr lang="en-US" sz="1800" dirty="0"/>
              <a:t>Novosibirsk State University</a:t>
            </a:r>
          </a:p>
          <a:p>
            <a:endParaRPr lang="ru-RU" sz="1800" dirty="0"/>
          </a:p>
          <a:p>
            <a:r>
              <a:rPr lang="en-US" sz="2200" dirty="0"/>
              <a:t>On behalf of Belle &amp; Belle II Collaborations</a:t>
            </a:r>
          </a:p>
          <a:p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3D7A801-6527-4B17-A6EB-0405132091FD}"/>
              </a:ext>
            </a:extLst>
          </p:cNvPr>
          <p:cNvGrpSpPr/>
          <p:nvPr/>
        </p:nvGrpSpPr>
        <p:grpSpPr>
          <a:xfrm>
            <a:off x="3423501" y="478004"/>
            <a:ext cx="5344997" cy="1377684"/>
            <a:chOff x="3423501" y="478004"/>
            <a:chExt cx="5344997" cy="1377684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DC5CEB9-9450-42AC-A158-897BE60C97DC}"/>
                </a:ext>
              </a:extLst>
            </p:cNvPr>
            <p:cNvSpPr/>
            <p:nvPr/>
          </p:nvSpPr>
          <p:spPr>
            <a:xfrm>
              <a:off x="3423501" y="478004"/>
              <a:ext cx="5344997" cy="133304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5824FE4-6636-40FC-BD66-36ACFBB67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52"/>
            <a:stretch/>
          </p:blipFill>
          <p:spPr>
            <a:xfrm>
              <a:off x="3778076" y="819301"/>
              <a:ext cx="2466328" cy="720000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FC321339-4B83-4441-9C81-A5891F07D33A}"/>
                </a:ext>
              </a:extLst>
            </p:cNvPr>
            <p:cNvGrpSpPr/>
            <p:nvPr/>
          </p:nvGrpSpPr>
          <p:grpSpPr>
            <a:xfrm>
              <a:off x="7180761" y="512948"/>
              <a:ext cx="1099848" cy="1342740"/>
              <a:chOff x="7180761" y="548459"/>
              <a:chExt cx="1099848" cy="1342740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9F91AE28-E64C-4BE6-B16D-449D2785B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9347" y="548459"/>
                <a:ext cx="1001262" cy="1199147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530F6A-16B1-4C8B-BA91-7FCD1BE4BE47}"/>
                  </a:ext>
                </a:extLst>
              </p:cNvPr>
              <p:cNvSpPr txBox="1"/>
              <p:nvPr/>
            </p:nvSpPr>
            <p:spPr>
              <a:xfrm>
                <a:off x="7180761" y="1429534"/>
                <a:ext cx="9055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2121C3"/>
                    </a:solidFill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BINP</a:t>
                </a:r>
                <a:endParaRPr lang="ru-RU" sz="2400" dirty="0">
                  <a:solidFill>
                    <a:srgbClr val="2121C3"/>
                  </a:solidFill>
                  <a:cs typeface="Dubai Medium" panose="020B0603030403030204" pitchFamily="34" charset="-78"/>
                </a:endParaRPr>
              </a:p>
            </p:txBody>
          </p:sp>
        </p:grp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511E75-0832-46DB-85DF-D26D08BF2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17" y="0"/>
            <a:ext cx="1129083" cy="91738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B19F1CE5-C3D1-493A-9826-A526B5800939}"/>
              </a:ext>
            </a:extLst>
          </p:cNvPr>
          <p:cNvSpPr txBox="1">
            <a:spLocks/>
          </p:cNvSpPr>
          <p:nvPr/>
        </p:nvSpPr>
        <p:spPr>
          <a:xfrm>
            <a:off x="2562686" y="5885012"/>
            <a:ext cx="7190913" cy="59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international workshop on High Intensity Electron-Positron Accelerator 19</a:t>
            </a:r>
            <a:r>
              <a:rPr lang="en-US" sz="1800" baseline="30000" dirty="0"/>
              <a:t>th</a:t>
            </a:r>
            <a:r>
              <a:rPr lang="en-US" sz="1800" dirty="0"/>
              <a:t> March 2018, UCAS, Beijing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8105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EFDF69C0-9D96-4EC2-B2E2-D0968D1029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Time-dependent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EFDF69C0-9D96-4EC2-B2E2-D0968D1029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6F7E63-C1E0-4FEF-8293-1B9AE5269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z="1400" smtClean="0"/>
              <a:t>10</a:t>
            </a:fld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E864C35-CB4E-4680-8116-8DB38E255EC8}"/>
              </a:ext>
            </a:extLst>
          </p:cNvPr>
          <p:cNvGrpSpPr/>
          <p:nvPr/>
        </p:nvGrpSpPr>
        <p:grpSpPr>
          <a:xfrm>
            <a:off x="1521313" y="1686236"/>
            <a:ext cx="5855565" cy="816124"/>
            <a:chOff x="10082608" y="2133032"/>
            <a:chExt cx="5855565" cy="8161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8041B46-0303-4435-8D59-182713DA8A5F}"/>
                    </a:ext>
                  </a:extLst>
                </p:cNvPr>
                <p:cNvSpPr txBox="1"/>
                <p:nvPr/>
              </p:nvSpPr>
              <p:spPr>
                <a:xfrm>
                  <a:off x="10082609" y="2248442"/>
                  <a:ext cx="5855564" cy="56611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𝒞𝒫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𝒞𝒫</m:t>
                            </m:r>
                          </m:sub>
                        </m:sSub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func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45E5903-D2CE-40E4-9A34-14826BB106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609" y="2248442"/>
                  <a:ext cx="5855564" cy="5661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D5FBF172-8B72-4D98-B205-B0E1B32DA289}"/>
                </a:ext>
              </a:extLst>
            </p:cNvPr>
            <p:cNvSpPr/>
            <p:nvPr/>
          </p:nvSpPr>
          <p:spPr>
            <a:xfrm>
              <a:off x="10082608" y="2133032"/>
              <a:ext cx="5855564" cy="816124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782EB0-FCA6-40E5-AADA-9750DDE01C31}"/>
              </a:ext>
            </a:extLst>
          </p:cNvPr>
          <p:cNvSpPr/>
          <p:nvPr/>
        </p:nvSpPr>
        <p:spPr>
          <a:xfrm>
            <a:off x="680353" y="5426603"/>
            <a:ext cx="35021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[1] JHEP 04, 129 (2012) (LHCb)</a:t>
            </a:r>
          </a:p>
          <a:p>
            <a:r>
              <a:rPr lang="en-US" sz="1400" dirty="0"/>
              <a:t>[2] Phys. Rev. D87, 012004 (2013) (BaBar)</a:t>
            </a:r>
          </a:p>
          <a:p>
            <a:r>
              <a:rPr lang="en-US" sz="1400" dirty="0"/>
              <a:t>[3] Phys. Rev. Lett. 98, 211803 (2007) (Belle)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F54A86D-52EC-435B-8657-58B96CB3DB3F}"/>
              </a:ext>
            </a:extLst>
          </p:cNvPr>
          <p:cNvGrpSpPr/>
          <p:nvPr/>
        </p:nvGrpSpPr>
        <p:grpSpPr>
          <a:xfrm>
            <a:off x="680353" y="2910710"/>
            <a:ext cx="5045744" cy="2285426"/>
            <a:chOff x="831273" y="2675854"/>
            <a:chExt cx="5045744" cy="22854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Объект 2">
                  <a:extLst>
                    <a:ext uri="{FF2B5EF4-FFF2-40B4-BE49-F238E27FC236}">
                      <a16:creationId xmlns:a16="http://schemas.microsoft.com/office/drawing/2014/main" id="{5C7E3D30-D70B-4D28-B6A1-D482DA6C384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91827" y="2780784"/>
                  <a:ext cx="4985190" cy="2011306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6"/>
                </a:fontRef>
              </p:style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0000"/>
                    </a:lnSpc>
                    <a:spcBef>
                      <a:spcPts val="600"/>
                    </a:spcBef>
                  </a:pPr>
                  <a:r>
                    <a:rPr lang="en-US" sz="1800" dirty="0"/>
                    <a:t>LHCb [1]*: </a:t>
                  </a:r>
                  <a14:m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29 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endParaRPr lang="en-US" sz="1800" dirty="0"/>
                </a:p>
                <a:p>
                  <a:pPr marL="0" indent="0">
                    <a:lnSpc>
                      <a:spcPct val="110000"/>
                    </a:lnSpc>
                    <a:spcBef>
                      <a:spcPts val="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𝒞𝒫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0.55±0.63±0.41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sz="1800" dirty="0"/>
                </a:p>
                <a:p>
                  <a:pPr>
                    <a:lnSpc>
                      <a:spcPct val="110000"/>
                    </a:lnSpc>
                    <a:spcBef>
                      <a:spcPts val="600"/>
                    </a:spcBef>
                  </a:pPr>
                  <a:r>
                    <a:rPr lang="en-US" sz="1800" dirty="0"/>
                    <a:t>BaBar [2]: 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468 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f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US" sz="1800" dirty="0"/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1800" dirty="0"/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1800" dirty="0"/>
                    <a:t> </a:t>
                  </a:r>
                </a:p>
                <a:p>
                  <a:pPr marL="0" indent="0">
                    <a:lnSpc>
                      <a:spcPct val="110000"/>
                    </a:lnSpc>
                    <a:spcBef>
                      <a:spcPts val="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𝒞𝒫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0.72±0.18±0.12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sz="1800" dirty="0"/>
                </a:p>
                <a:p>
                  <a:pPr>
                    <a:lnSpc>
                      <a:spcPct val="110000"/>
                    </a:lnSpc>
                    <a:spcBef>
                      <a:spcPts val="600"/>
                    </a:spcBef>
                  </a:pPr>
                  <a:r>
                    <a:rPr lang="en-US" sz="1800" dirty="0"/>
                    <a:t>Belle [3]: 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540 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f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US" sz="1800" dirty="0"/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1800" dirty="0"/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1800" dirty="0"/>
                    <a:t> </a:t>
                  </a:r>
                </a:p>
                <a:p>
                  <a:pPr marL="0" indent="0">
                    <a:lnSpc>
                      <a:spcPct val="110000"/>
                    </a:lnSpc>
                    <a:spcBef>
                      <a:spcPts val="6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𝒞𝒫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1.31±0.32±0.25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" name="Объект 2">
                  <a:extLst>
                    <a:ext uri="{FF2B5EF4-FFF2-40B4-BE49-F238E27FC236}">
                      <a16:creationId xmlns:a16="http://schemas.microsoft.com/office/drawing/2014/main" id="{5C7E3D30-D70B-4D28-B6A1-D482DA6C3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827" y="2780784"/>
                  <a:ext cx="4985190" cy="2011306"/>
                </a:xfrm>
                <a:prstGeom prst="rect">
                  <a:avLst/>
                </a:prstGeom>
                <a:blipFill>
                  <a:blip r:embed="rId4"/>
                  <a:stretch>
                    <a:fillRect l="-857" t="-1212" b="-4242"/>
                  </a:stretch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1F69214-427E-4919-B9E5-96C20ED8F8AB}"/>
                </a:ext>
              </a:extLst>
            </p:cNvPr>
            <p:cNvSpPr/>
            <p:nvPr/>
          </p:nvSpPr>
          <p:spPr>
            <a:xfrm>
              <a:off x="831273" y="2675854"/>
              <a:ext cx="5045744" cy="2285426"/>
            </a:xfrm>
            <a:prstGeom prst="round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D0F6D5-1424-474C-8831-5F321AA47ED4}"/>
              </a:ext>
            </a:extLst>
          </p:cNvPr>
          <p:cNvGrpSpPr/>
          <p:nvPr/>
        </p:nvGrpSpPr>
        <p:grpSpPr>
          <a:xfrm>
            <a:off x="7738606" y="1681354"/>
            <a:ext cx="2565158" cy="816124"/>
            <a:chOff x="8517197" y="2274730"/>
            <a:chExt cx="2479556" cy="6744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35A255A-3B5B-4E65-BC21-D827C6676F14}"/>
                    </a:ext>
                  </a:extLst>
                </p:cNvPr>
                <p:cNvSpPr txBox="1"/>
                <p:nvPr/>
              </p:nvSpPr>
              <p:spPr>
                <a:xfrm>
                  <a:off x="8517197" y="2353353"/>
                  <a:ext cx="2479556" cy="4370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𝒞𝒫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35A255A-3B5B-4E65-BC21-D827C6676F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7197" y="2353353"/>
                  <a:ext cx="2479556" cy="4370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E1BA26F3-3191-4910-9B1F-D730E3C97143}"/>
                </a:ext>
              </a:extLst>
            </p:cNvPr>
            <p:cNvSpPr/>
            <p:nvPr/>
          </p:nvSpPr>
          <p:spPr>
            <a:xfrm>
              <a:off x="8544108" y="2274730"/>
              <a:ext cx="2452645" cy="674425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543ABE64-7F6A-4065-8A97-39E6F3B6731D}"/>
              </a:ext>
            </a:extLst>
          </p:cNvPr>
          <p:cNvGrpSpPr/>
          <p:nvPr/>
        </p:nvGrpSpPr>
        <p:grpSpPr>
          <a:xfrm>
            <a:off x="9225842" y="2654863"/>
            <a:ext cx="2877524" cy="2797119"/>
            <a:chOff x="8710466" y="3809472"/>
            <a:chExt cx="2975298" cy="289216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F7351AD-F294-4A8D-A142-F38E4D11C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466" y="3809472"/>
              <a:ext cx="2975298" cy="289216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1C5E6D-7C40-406D-91B7-6303EF1A3DFF}"/>
                </a:ext>
              </a:extLst>
            </p:cNvPr>
            <p:cNvSpPr txBox="1"/>
            <p:nvPr/>
          </p:nvSpPr>
          <p:spPr>
            <a:xfrm>
              <a:off x="10333607" y="4055854"/>
              <a:ext cx="497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[2]</a:t>
              </a:r>
              <a:endParaRPr lang="ru-RU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70AE1B2-0F1D-4D06-AC2B-9F55986BA78C}"/>
              </a:ext>
            </a:extLst>
          </p:cNvPr>
          <p:cNvGrpSpPr/>
          <p:nvPr/>
        </p:nvGrpSpPr>
        <p:grpSpPr>
          <a:xfrm>
            <a:off x="5974043" y="2940186"/>
            <a:ext cx="3144796" cy="2162214"/>
            <a:chOff x="8540968" y="1602447"/>
            <a:chExt cx="3144796" cy="2162214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3409EBA1-BEF4-4849-B3CD-BA14CC357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0968" y="1602447"/>
              <a:ext cx="3144796" cy="216221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E805C3-F5F4-4DC6-A09C-E1AFF504456E}"/>
                </a:ext>
              </a:extLst>
            </p:cNvPr>
            <p:cNvSpPr txBox="1"/>
            <p:nvPr/>
          </p:nvSpPr>
          <p:spPr>
            <a:xfrm>
              <a:off x="10086733" y="1782229"/>
              <a:ext cx="497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[1]</a:t>
              </a:r>
              <a:endParaRPr lang="ru-R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51C13036-B52F-4C11-9F37-940B72FA3C63}"/>
                  </a:ext>
                </a:extLst>
              </p:cNvPr>
              <p:cNvSpPr/>
              <p:nvPr/>
            </p:nvSpPr>
            <p:spPr>
              <a:xfrm>
                <a:off x="4704551" y="5638926"/>
                <a:ext cx="399925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latin typeface="Calibri (Основной текст)"/>
                  </a:rPr>
                  <a:t>*There are many other LHCb publications 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𝒞𝒫</m:t>
                    </m:r>
                  </m:oMath>
                </a14:m>
                <a:r>
                  <a:rPr lang="en-US" sz="1600" dirty="0">
                    <a:latin typeface="Calibri (Основной текст)"/>
                  </a:rPr>
                  <a:t> violation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dirty="0">
                    <a:latin typeface="Calibri (Основной текст)"/>
                  </a:rPr>
                  <a:t> modes</a:t>
                </a:r>
                <a:endParaRPr lang="ru-RU" sz="1600" dirty="0">
                  <a:latin typeface="Calibri (Основной текст)"/>
                </a:endParaRPr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51C13036-B52F-4C11-9F37-940B72FA3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51" y="5638926"/>
                <a:ext cx="3999257" cy="584775"/>
              </a:xfrm>
              <a:prstGeom prst="rect">
                <a:avLst/>
              </a:prstGeom>
              <a:blipFill>
                <a:blip r:embed="rId8"/>
                <a:stretch>
                  <a:fillRect t="-3125" r="-152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93438F5-31AB-45D2-87F4-D5337C74AF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074" y="3209791"/>
            <a:ext cx="769734" cy="5279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D1F273-D750-440A-9616-970F56F6C1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382" y="3141093"/>
            <a:ext cx="480813" cy="8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1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D06395A-20A9-40DD-A2E3-A2A8C068DE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𝒞𝒫</m:t>
                        </m:r>
                      </m:sub>
                    </m:sSub>
                  </m:oMath>
                </a14:m>
                <a:r>
                  <a:rPr lang="en-US" dirty="0"/>
                  <a:t> with quantum correlations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D06395A-20A9-40DD-A2E3-A2A8C068D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584E94-A976-490F-A1AD-C228E02C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z="1400" smtClean="0"/>
              <a:t>11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16242A-F3E8-4B25-8149-341F8B262564}"/>
              </a:ext>
            </a:extLst>
          </p:cNvPr>
          <p:cNvSpPr/>
          <p:nvPr/>
        </p:nvSpPr>
        <p:spPr>
          <a:xfrm>
            <a:off x="838197" y="6048573"/>
            <a:ext cx="2787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[1] Phys. Lett. B744, 339 (2015)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F7A0A69-4BA1-4BB1-856B-EAA12E719FBA}"/>
              </a:ext>
            </a:extLst>
          </p:cNvPr>
          <p:cNvGrpSpPr/>
          <p:nvPr/>
        </p:nvGrpSpPr>
        <p:grpSpPr>
          <a:xfrm>
            <a:off x="767178" y="3180711"/>
            <a:ext cx="4985554" cy="2239385"/>
            <a:chOff x="838198" y="3429001"/>
            <a:chExt cx="4985554" cy="21728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Объект 2">
                  <a:extLst>
                    <a:ext uri="{FF2B5EF4-FFF2-40B4-BE49-F238E27FC236}">
                      <a16:creationId xmlns:a16="http://schemas.microsoft.com/office/drawing/2014/main" id="{EF3F0855-B153-410A-838F-217B74A7DE9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38198" y="3545177"/>
                  <a:ext cx="4985553" cy="2056633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6"/>
                </a:fontRef>
              </p:style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0000"/>
                    </a:lnSpc>
                  </a:pPr>
                  <a:r>
                    <a:rPr lang="en-US" sz="1800" dirty="0"/>
                    <a:t>BESIII [1]:</a:t>
                  </a:r>
                  <a14:m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.92 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f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@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3.773 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a14:m>
                  <a:endParaRPr lang="en-US" sz="1800" dirty="0"/>
                </a:p>
                <a:p>
                  <a:pPr marL="0" indent="0">
                    <a:lnSpc>
                      <a:spcPct val="11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𝒞𝒫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−2.0±1.3±0.7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sz="1800" dirty="0"/>
                </a:p>
                <a:p>
                  <a:pPr lvl="1">
                    <a:lnSpc>
                      <a:spcPct val="110000"/>
                    </a:lnSpc>
                  </a:pPr>
                  <a:r>
                    <a:rPr lang="en-US" sz="1800" dirty="0"/>
                    <a:t>Single tag: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𝒞𝒫</m:t>
                          </m:r>
                        </m:sub>
                      </m:sSub>
                    </m:oMath>
                  </a14:m>
                  <a:endParaRPr lang="en-US" sz="1800" dirty="0"/>
                </a:p>
                <a:p>
                  <a:pPr lvl="1">
                    <a:lnSpc>
                      <a:spcPct val="110000"/>
                    </a:lnSpc>
                  </a:pPr>
                  <a:r>
                    <a:rPr lang="en-US" sz="1800" dirty="0"/>
                    <a:t>Quantum correlated</a:t>
                  </a:r>
                  <a:endParaRPr lang="en-US" sz="1800" dirty="0">
                    <a:latin typeface="Cambria Math" panose="02040503050406030204" pitchFamily="18" charset="0"/>
                  </a:endParaRPr>
                </a:p>
                <a:p>
                  <a:pPr marL="914400" lvl="2" indent="0">
                    <a:lnSpc>
                      <a:spcPct val="11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𝒞𝒫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1100" dirty="0"/>
                </a:p>
                <a:p>
                  <a:pPr lvl="1">
                    <a:lnSpc>
                      <a:spcPct val="110000"/>
                    </a:lnSpc>
                  </a:pPr>
                  <a:r>
                    <a:rPr lang="en-US" sz="1800" dirty="0"/>
                    <a:t>Systematic uncertainty has statistical origin</a:t>
                  </a:r>
                </a:p>
              </p:txBody>
            </p:sp>
          </mc:Choice>
          <mc:Fallback xmlns="">
            <p:sp>
              <p:nvSpPr>
                <p:cNvPr id="6" name="Объект 2">
                  <a:extLst>
                    <a:ext uri="{FF2B5EF4-FFF2-40B4-BE49-F238E27FC236}">
                      <a16:creationId xmlns:a16="http://schemas.microsoft.com/office/drawing/2014/main" id="{EF3F0855-B153-410A-838F-217B74A7DE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8" y="3545177"/>
                  <a:ext cx="4985553" cy="2056633"/>
                </a:xfrm>
                <a:prstGeom prst="rect">
                  <a:avLst/>
                </a:prstGeom>
                <a:blipFill>
                  <a:blip r:embed="rId3"/>
                  <a:stretch>
                    <a:fillRect l="-856" t="-862" b="-862"/>
                  </a:stretch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1735E98D-B244-4EED-9FE8-69FFE6FADC24}"/>
                </a:ext>
              </a:extLst>
            </p:cNvPr>
            <p:cNvSpPr/>
            <p:nvPr/>
          </p:nvSpPr>
          <p:spPr>
            <a:xfrm>
              <a:off x="838200" y="3429001"/>
              <a:ext cx="4985552" cy="2172810"/>
            </a:xfrm>
            <a:prstGeom prst="round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8545CD5-13AE-4FA5-B215-91B9956AAD4D}"/>
              </a:ext>
            </a:extLst>
          </p:cNvPr>
          <p:cNvGrpSpPr/>
          <p:nvPr/>
        </p:nvGrpSpPr>
        <p:grpSpPr>
          <a:xfrm>
            <a:off x="2231991" y="1691322"/>
            <a:ext cx="6733625" cy="894070"/>
            <a:chOff x="8439957" y="2274730"/>
            <a:chExt cx="6433168" cy="401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C0F7D69-8836-4851-9975-0FF75FEC6BA6}"/>
                    </a:ext>
                  </a:extLst>
                </p:cNvPr>
                <p:cNvSpPr txBox="1"/>
                <p:nvPr/>
              </p:nvSpPr>
              <p:spPr>
                <a:xfrm>
                  <a:off x="8439957" y="2353353"/>
                  <a:ext cx="6433168" cy="2485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𝐶𝑃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ℬ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𝒞𝒫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ℬ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𝒞𝒫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ℬ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𝒞𝒫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ℬ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𝒞𝒫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ℬ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𝒞𝒫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𝐶𝑃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±;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𝐶𝑃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b>
                            </m:sSub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𝐶𝑃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𝐶𝑃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±;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C0F7D69-8836-4851-9975-0FF75FEC6B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57" y="2353353"/>
                  <a:ext cx="6433168" cy="2485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750325C5-53D9-4016-9A3F-E85C035E1998}"/>
                </a:ext>
              </a:extLst>
            </p:cNvPr>
            <p:cNvSpPr/>
            <p:nvPr/>
          </p:nvSpPr>
          <p:spPr>
            <a:xfrm>
              <a:off x="8466870" y="2274730"/>
              <a:ext cx="6406255" cy="401735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A261D9-F59F-4C85-BC0F-F102439DAC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2" t="-4" r="491" b="-50"/>
          <a:stretch/>
        </p:blipFill>
        <p:spPr>
          <a:xfrm>
            <a:off x="6464590" y="2713608"/>
            <a:ext cx="4305873" cy="36142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136A9E-7A85-4C2C-8FC7-999DB3E2DD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2" t="35535" r="23557" b="37429"/>
          <a:stretch/>
        </p:blipFill>
        <p:spPr>
          <a:xfrm>
            <a:off x="9334097" y="1886966"/>
            <a:ext cx="1251823" cy="5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4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01A642D-F898-45AC-82BE-A33DB7FCA03D}"/>
              </a:ext>
            </a:extLst>
          </p:cNvPr>
          <p:cNvGrpSpPr/>
          <p:nvPr/>
        </p:nvGrpSpPr>
        <p:grpSpPr>
          <a:xfrm>
            <a:off x="770711" y="3473666"/>
            <a:ext cx="4723320" cy="2602427"/>
            <a:chOff x="817531" y="3345612"/>
            <a:chExt cx="4723320" cy="2602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Прямоугольник 19">
                  <a:extLst>
                    <a:ext uri="{FF2B5EF4-FFF2-40B4-BE49-F238E27FC236}">
                      <a16:creationId xmlns:a16="http://schemas.microsoft.com/office/drawing/2014/main" id="{E93D06A1-9DBA-41ED-A34D-5522D4857665}"/>
                    </a:ext>
                  </a:extLst>
                </p:cNvPr>
                <p:cNvSpPr/>
                <p:nvPr/>
              </p:nvSpPr>
              <p:spPr>
                <a:xfrm>
                  <a:off x="865683" y="3462952"/>
                  <a:ext cx="4675168" cy="23237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</a:pPr>
                  <a:r>
                    <a:rPr lang="en-US" b="0" dirty="0"/>
                    <a:t>BaBar [1]: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/>
                        <m:t>468.5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US" i="1" dirty="0">
                      <a:latin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0.16±0.23±0.12±0.08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0.57±0.20±0.13±0.07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dirty="0"/>
                </a:p>
                <a:p>
                  <a:pPr marL="2857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Belle [2]: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921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US" i="1" dirty="0">
                      <a:latin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0.56±0.19±0.08±0.08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0.30±0.15±0.05±0.07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dirty="0"/>
                </a:p>
                <a:p>
                  <a:pPr lvl="1"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=0.90±0.16±0.05±0.06</m:t>
                        </m:r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</a:endParaRPr>
                </a:p>
                <a:p>
                  <a:pPr lvl="1"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−6±11±3±4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Прямоугольник 19">
                  <a:extLst>
                    <a:ext uri="{FF2B5EF4-FFF2-40B4-BE49-F238E27FC236}">
                      <a16:creationId xmlns:a16="http://schemas.microsoft.com/office/drawing/2014/main" id="{E93D06A1-9DBA-41ED-A34D-5522D4857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683" y="3462952"/>
                  <a:ext cx="4675168" cy="2323713"/>
                </a:xfrm>
                <a:prstGeom prst="rect">
                  <a:avLst/>
                </a:prstGeom>
                <a:blipFill>
                  <a:blip r:embed="rId8"/>
                  <a:stretch>
                    <a:fillRect l="-782" t="-1837" b="-78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9839A20A-C924-4A7B-BB01-EF6A12905A44}"/>
                </a:ext>
              </a:extLst>
            </p:cNvPr>
            <p:cNvSpPr/>
            <p:nvPr/>
          </p:nvSpPr>
          <p:spPr>
            <a:xfrm>
              <a:off x="817531" y="3345612"/>
              <a:ext cx="4723319" cy="2602427"/>
            </a:xfrm>
            <a:prstGeom prst="round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0E28D76-D2F1-40E6-B865-B7FBFDEFF69D}"/>
              </a:ext>
            </a:extLst>
          </p:cNvPr>
          <p:cNvSpPr/>
          <p:nvPr/>
        </p:nvSpPr>
        <p:spPr>
          <a:xfrm>
            <a:off x="4084983" y="3893910"/>
            <a:ext cx="477549" cy="578699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87B6C851-1074-4273-B992-1EE2DDE2CCE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Dalitz plot analysis</a:t>
                </a:r>
                <a:endParaRPr lang="ru-RU" dirty="0"/>
              </a:p>
            </p:txBody>
          </p:sp>
        </mc:Choice>
        <mc:Fallback xmlns="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87B6C851-1074-4273-B992-1EE2DDE2C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41E865-6EEC-47E1-AB48-7CA54F42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z="1400" smtClean="0"/>
              <a:t>12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802E946-88E7-485A-94AB-72A33CCA2640}"/>
                  </a:ext>
                </a:extLst>
              </p:cNvPr>
              <p:cNvSpPr/>
              <p:nvPr/>
            </p:nvSpPr>
            <p:spPr>
              <a:xfrm>
                <a:off x="817530" y="1703004"/>
                <a:ext cx="7242430" cy="1710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Time-dependent Dalitz plot analysis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Γ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𝒜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Re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Sensitivity to the charm mixing parameters due to the strong phase variation over the Dalitz plot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from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ED7D31"/>
                    </a:solidFill>
                  </a:rPr>
                  <a:t>decay model </a:t>
                </a:r>
                <a:endParaRPr lang="en-US" sz="1600" dirty="0">
                  <a:solidFill>
                    <a:srgbClr val="ED7D3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802E946-88E7-485A-94AB-72A33CCA2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30" y="1703004"/>
                <a:ext cx="7242430" cy="1710596"/>
              </a:xfrm>
              <a:prstGeom prst="rect">
                <a:avLst/>
              </a:prstGeom>
              <a:blipFill>
                <a:blip r:embed="rId9"/>
                <a:stretch>
                  <a:fillRect l="-505" t="-1779" b="-46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F5C4CD-B7D9-4A81-9E8F-5FB0E06C8F48}"/>
              </a:ext>
            </a:extLst>
          </p:cNvPr>
          <p:cNvSpPr/>
          <p:nvPr/>
        </p:nvSpPr>
        <p:spPr>
          <a:xfrm>
            <a:off x="845127" y="6136159"/>
            <a:ext cx="4007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[1] Phys. Rev. Lett. 105, 081803 (2010) (BaBar)</a:t>
            </a:r>
          </a:p>
          <a:p>
            <a:r>
              <a:rPr lang="en-US" sz="1400" dirty="0"/>
              <a:t>[2] Phys. Rev. D89, 091103 (2014) (Belle)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D10817B-10E9-46C4-8D45-B2956BA194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51" y="1828637"/>
            <a:ext cx="2307746" cy="2221767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EAEFCFF-56E1-4FB6-9AD6-90DD0CBF5E5A}"/>
              </a:ext>
            </a:extLst>
          </p:cNvPr>
          <p:cNvGrpSpPr/>
          <p:nvPr/>
        </p:nvGrpSpPr>
        <p:grpSpPr>
          <a:xfrm>
            <a:off x="5784228" y="4249180"/>
            <a:ext cx="5666597" cy="2292985"/>
            <a:chOff x="6341556" y="4351655"/>
            <a:chExt cx="5666597" cy="2292985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3125D0D5-652B-431B-B38B-96A9EE2224E5}"/>
                </a:ext>
              </a:extLst>
            </p:cNvPr>
            <p:cNvGrpSpPr/>
            <p:nvPr/>
          </p:nvGrpSpPr>
          <p:grpSpPr>
            <a:xfrm>
              <a:off x="9393845" y="4351655"/>
              <a:ext cx="2517788" cy="2292985"/>
              <a:chOff x="8955524" y="3529282"/>
              <a:chExt cx="2517788" cy="2292985"/>
            </a:xfrm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C8FE27C6-59CD-4324-8864-721F22FE1723}"/>
                  </a:ext>
                </a:extLst>
              </p:cNvPr>
              <p:cNvGrpSpPr/>
              <p:nvPr/>
            </p:nvGrpSpPr>
            <p:grpSpPr>
              <a:xfrm>
                <a:off x="8955524" y="3529282"/>
                <a:ext cx="2517788" cy="2292985"/>
                <a:chOff x="8955524" y="3529282"/>
                <a:chExt cx="2517788" cy="2292985"/>
              </a:xfrm>
            </p:grpSpPr>
            <p:pic>
              <p:nvPicPr>
                <p:cNvPr id="35" name="Рисунок 34">
                  <a:extLst>
                    <a:ext uri="{FF2B5EF4-FFF2-40B4-BE49-F238E27FC236}">
                      <a16:creationId xmlns:a16="http://schemas.microsoft.com/office/drawing/2014/main" id="{DFECF8D8-B4E6-4929-9093-3AE21B7741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52" t="6351" r="1472" b="6879"/>
                <a:stretch/>
              </p:blipFill>
              <p:spPr>
                <a:xfrm>
                  <a:off x="8955524" y="3529282"/>
                  <a:ext cx="2517788" cy="2292985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0E13EE4-8437-46A7-8CCD-05F3B675DD7C}"/>
                    </a:ext>
                  </a:extLst>
                </p:cNvPr>
                <p:cNvSpPr txBox="1"/>
                <p:nvPr/>
              </p:nvSpPr>
              <p:spPr>
                <a:xfrm>
                  <a:off x="9534839" y="5048077"/>
                  <a:ext cx="4786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/>
                    <a:t>[2]</a:t>
                  </a:r>
                  <a:endParaRPr lang="ru-RU" sz="1600" dirty="0"/>
                </a:p>
              </p:txBody>
            </p:sp>
          </p:grp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E25D4F97-CD0B-474C-8F5E-46D0CB9F6AE5}"/>
                  </a:ext>
                </a:extLst>
              </p:cNvPr>
              <p:cNvSpPr/>
              <p:nvPr/>
            </p:nvSpPr>
            <p:spPr>
              <a:xfrm>
                <a:off x="10133929" y="4664344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B67B7745-BBC2-4C42-8297-9A4801053D80}"/>
                </a:ext>
              </a:extLst>
            </p:cNvPr>
            <p:cNvGrpSpPr/>
            <p:nvPr/>
          </p:nvGrpSpPr>
          <p:grpSpPr>
            <a:xfrm>
              <a:off x="6341556" y="4419602"/>
              <a:ext cx="2957874" cy="1848672"/>
              <a:chOff x="8768727" y="1708718"/>
              <a:chExt cx="2592000" cy="1620000"/>
            </a:xfrm>
          </p:grpSpPr>
          <p:grpSp>
            <p:nvGrpSpPr>
              <p:cNvPr id="38" name="Группа 37">
                <a:extLst>
                  <a:ext uri="{FF2B5EF4-FFF2-40B4-BE49-F238E27FC236}">
                    <a16:creationId xmlns:a16="http://schemas.microsoft.com/office/drawing/2014/main" id="{0915EFC4-5A2B-46AA-9C25-417012F11638}"/>
                  </a:ext>
                </a:extLst>
              </p:cNvPr>
              <p:cNvGrpSpPr/>
              <p:nvPr/>
            </p:nvGrpSpPr>
            <p:grpSpPr>
              <a:xfrm>
                <a:off x="8768727" y="1708718"/>
                <a:ext cx="2592000" cy="1620000"/>
                <a:chOff x="6341726" y="4572000"/>
                <a:chExt cx="2592000" cy="1620000"/>
              </a:xfrm>
            </p:grpSpPr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D0E50C54-9CE9-4F48-B4E6-05AECDA257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452" r="8725" b="135"/>
                <a:stretch/>
              </p:blipFill>
              <p:spPr>
                <a:xfrm>
                  <a:off x="6341726" y="4572000"/>
                  <a:ext cx="2592000" cy="1620000"/>
                </a:xfrm>
                <a:prstGeom prst="rect">
                  <a:avLst/>
                </a:prstGeom>
              </p:spPr>
            </p:pic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D89C979-A726-4CB2-A235-EE56BDF5602B}"/>
                    </a:ext>
                  </a:extLst>
                </p:cNvPr>
                <p:cNvSpPr txBox="1"/>
                <p:nvPr/>
              </p:nvSpPr>
              <p:spPr>
                <a:xfrm>
                  <a:off x="6818050" y="5519225"/>
                  <a:ext cx="506990" cy="296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/>
                    <a:t>[1]</a:t>
                  </a:r>
                  <a:endParaRPr lang="ru-RU" sz="1600" dirty="0"/>
                </a:p>
              </p:txBody>
            </p:sp>
          </p:grp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0BD868F7-22AC-4931-A4E5-B6BFF7D5B408}"/>
                  </a:ext>
                </a:extLst>
              </p:cNvPr>
              <p:cNvSpPr/>
              <p:nvPr/>
            </p:nvSpPr>
            <p:spPr>
              <a:xfrm>
                <a:off x="10214418" y="263854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19FCD013-96DA-4C78-AB60-5B40E5391AD6}"/>
                </a:ext>
              </a:extLst>
            </p:cNvPr>
            <p:cNvCxnSpPr>
              <a:cxnSpLocks/>
            </p:cNvCxnSpPr>
            <p:nvPr/>
          </p:nvCxnSpPr>
          <p:spPr>
            <a:xfrm>
              <a:off x="6885116" y="4811999"/>
              <a:ext cx="5026517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881476C2-D090-4A6B-891A-B91B076CC171}"/>
                </a:ext>
              </a:extLst>
            </p:cNvPr>
            <p:cNvCxnSpPr>
              <a:cxnSpLocks/>
            </p:cNvCxnSpPr>
            <p:nvPr/>
          </p:nvCxnSpPr>
          <p:spPr>
            <a:xfrm>
              <a:off x="6885116" y="5555297"/>
              <a:ext cx="5123037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5ACB0C5-25C2-43BC-B13B-311F15AFFAAB}"/>
              </a:ext>
            </a:extLst>
          </p:cNvPr>
          <p:cNvSpPr/>
          <p:nvPr/>
        </p:nvSpPr>
        <p:spPr>
          <a:xfrm>
            <a:off x="5542182" y="3507356"/>
            <a:ext cx="3481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 (Основной текст)"/>
              </a:rPr>
              <a:t>The most precise single measurement of the charm mixing parameters</a:t>
            </a:r>
            <a:endParaRPr lang="ru-RU" sz="1600" dirty="0">
              <a:solidFill>
                <a:srgbClr val="0070C0"/>
              </a:solidFill>
              <a:latin typeface="Calibri (Основной текст)"/>
            </a:endParaRP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2F5E17CF-5918-457B-ADC8-39DFC0F544B6}"/>
              </a:ext>
            </a:extLst>
          </p:cNvPr>
          <p:cNvCxnSpPr>
            <a:cxnSpLocks/>
          </p:cNvCxnSpPr>
          <p:nvPr/>
        </p:nvCxnSpPr>
        <p:spPr>
          <a:xfrm flipH="1">
            <a:off x="4852730" y="3903849"/>
            <a:ext cx="931497" cy="889852"/>
          </a:xfrm>
          <a:prstGeom prst="straightConnector1">
            <a:avLst/>
          </a:prstGeom>
          <a:ln>
            <a:solidFill>
              <a:srgbClr val="65A9D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C5136EC-F69D-4046-8641-332B8117D1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9" y="4402434"/>
            <a:ext cx="480813" cy="88312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BBD7347-D61C-4C75-BA7F-BC077F15B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34" y="5629408"/>
            <a:ext cx="648245" cy="498208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E798A080-5E39-4846-92A9-6DB12D6E4851}"/>
              </a:ext>
            </a:extLst>
          </p:cNvPr>
          <p:cNvSpPr/>
          <p:nvPr/>
        </p:nvSpPr>
        <p:spPr>
          <a:xfrm>
            <a:off x="4084983" y="4774879"/>
            <a:ext cx="477549" cy="578699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E7F0D3B-AF75-41E1-9DE5-79499F922DC0}"/>
              </a:ext>
            </a:extLst>
          </p:cNvPr>
          <p:cNvSpPr/>
          <p:nvPr/>
        </p:nvSpPr>
        <p:spPr>
          <a:xfrm>
            <a:off x="4458623" y="3041374"/>
            <a:ext cx="1325604" cy="359081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EFD4FF3-9814-4CAE-B546-EEF3D0B17165}"/>
              </a:ext>
            </a:extLst>
          </p:cNvPr>
          <p:cNvCxnSpPr>
            <a:stCxn id="7" idx="2"/>
            <a:endCxn id="29" idx="3"/>
          </p:cNvCxnSpPr>
          <p:nvPr/>
        </p:nvCxnSpPr>
        <p:spPr>
          <a:xfrm flipH="1">
            <a:off x="4562532" y="3400455"/>
            <a:ext cx="558893" cy="1663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187F10E-45B4-4FB5-BE49-AB11305D41D8}"/>
              </a:ext>
            </a:extLst>
          </p:cNvPr>
          <p:cNvCxnSpPr>
            <a:stCxn id="7" idx="2"/>
          </p:cNvCxnSpPr>
          <p:nvPr/>
        </p:nvCxnSpPr>
        <p:spPr>
          <a:xfrm flipH="1">
            <a:off x="4562532" y="3400455"/>
            <a:ext cx="558893" cy="848725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317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780B8-C2ED-4BB3-A522-5BB2FD97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Model-independent Dalitz plot analysis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3AF5AF-ABA2-4E9B-B9EF-496A44E0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z="1400" smtClean="0"/>
              <a:t>13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8EB04F-06AB-415D-87D4-673E7D322DAC}"/>
              </a:ext>
            </a:extLst>
          </p:cNvPr>
          <p:cNvSpPr/>
          <p:nvPr/>
        </p:nvSpPr>
        <p:spPr>
          <a:xfrm>
            <a:off x="831273" y="5584805"/>
            <a:ext cx="3728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[1] Phys. Rev. D68, 054018 (2003)</a:t>
            </a:r>
          </a:p>
          <a:p>
            <a:r>
              <a:rPr lang="en-US" sz="1400" dirty="0"/>
              <a:t>[2] Phys. Rev. D82, 034033 (2010) (Bondar et al.)</a:t>
            </a:r>
          </a:p>
          <a:p>
            <a:r>
              <a:rPr lang="en-US" sz="1400" dirty="0"/>
              <a:t>[3] Phys. Rev. D82, 112006 (2010) (CLEO-c)</a:t>
            </a:r>
          </a:p>
          <a:p>
            <a:r>
              <a:rPr lang="en-US" sz="1400" dirty="0"/>
              <a:t>[4] JHEP 04, 033 (2016) (LHCb)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B82A623-5CC7-49E5-AA95-97C25A3A5B9A}"/>
              </a:ext>
            </a:extLst>
          </p:cNvPr>
          <p:cNvGrpSpPr/>
          <p:nvPr/>
        </p:nvGrpSpPr>
        <p:grpSpPr>
          <a:xfrm>
            <a:off x="6636692" y="1996082"/>
            <a:ext cx="2654285" cy="2316951"/>
            <a:chOff x="7028458" y="3921222"/>
            <a:chExt cx="2957538" cy="258166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64FC6E9-95AC-49C7-817A-BF2FA8970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458" y="3921222"/>
              <a:ext cx="2957538" cy="2581664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753ECE4-AF19-4D05-95A1-363F2E25C3AB}"/>
                </a:ext>
              </a:extLst>
            </p:cNvPr>
            <p:cNvSpPr/>
            <p:nvPr/>
          </p:nvSpPr>
          <p:spPr>
            <a:xfrm>
              <a:off x="9219460" y="4059702"/>
              <a:ext cx="442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[3]</a:t>
              </a:r>
              <a:endParaRPr lang="ru-R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67C58B6-89F9-4F12-BC60-BC37D6AFA051}"/>
                  </a:ext>
                </a:extLst>
              </p:cNvPr>
              <p:cNvSpPr/>
              <p:nvPr/>
            </p:nvSpPr>
            <p:spPr>
              <a:xfrm>
                <a:off x="620106" y="2479605"/>
                <a:ext cx="5768736" cy="1394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Binned time-dependent Dalitz plot analysis [1,2]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chemeClr val="accent5"/>
                    </a:solidFill>
                  </a:rPr>
                  <a:t>measured in coherent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pair decays </a:t>
                </a:r>
                <a:r>
                  <a:rPr lang="en-US" dirty="0"/>
                  <a:t>[3]</a:t>
                </a: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67C58B6-89F9-4F12-BC60-BC37D6AFA0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6" y="2479605"/>
                <a:ext cx="5768736" cy="1394100"/>
              </a:xfrm>
              <a:prstGeom prst="rect">
                <a:avLst/>
              </a:prstGeom>
              <a:blipFill>
                <a:blip r:embed="rId3"/>
                <a:stretch>
                  <a:fillRect l="-740" t="-2632" r="-529" b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7945A13-82C4-4F6E-80C4-909984EDB035}"/>
              </a:ext>
            </a:extLst>
          </p:cNvPr>
          <p:cNvGrpSpPr/>
          <p:nvPr/>
        </p:nvGrpSpPr>
        <p:grpSpPr>
          <a:xfrm>
            <a:off x="7021888" y="4741195"/>
            <a:ext cx="4723319" cy="1446542"/>
            <a:chOff x="6754424" y="1619522"/>
            <a:chExt cx="4723319" cy="1446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C4CE5904-2868-4B7A-9B9E-E01494BE8BAB}"/>
                    </a:ext>
                  </a:extLst>
                </p:cNvPr>
                <p:cNvSpPr/>
                <p:nvPr/>
              </p:nvSpPr>
              <p:spPr>
                <a:xfrm>
                  <a:off x="6800295" y="1672469"/>
                  <a:ext cx="4663595" cy="13305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nary>
                                  <m:naryPr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𝒜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nary>
                                  <m:naryPr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𝒜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𝐷</m:t>
                                                    </m:r>
                                                  </m:e>
                                                </m:acc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Im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C4CE5904-2868-4B7A-9B9E-E01494BE8B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0295" y="1672469"/>
                  <a:ext cx="4663595" cy="133055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1DD28915-868F-437C-B0E7-73A5677E3501}"/>
                </a:ext>
              </a:extLst>
            </p:cNvPr>
            <p:cNvSpPr/>
            <p:nvPr/>
          </p:nvSpPr>
          <p:spPr>
            <a:xfrm>
              <a:off x="6754424" y="1619522"/>
              <a:ext cx="4723319" cy="1446542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C351116-628A-4835-AA14-7E7C78E21DBB}"/>
              </a:ext>
            </a:extLst>
          </p:cNvPr>
          <p:cNvGrpSpPr/>
          <p:nvPr/>
        </p:nvGrpSpPr>
        <p:grpSpPr>
          <a:xfrm>
            <a:off x="1206718" y="4141878"/>
            <a:ext cx="4889281" cy="1332165"/>
            <a:chOff x="679539" y="3420123"/>
            <a:chExt cx="4433251" cy="1332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5D9D1900-AB0C-491C-A5B6-8F74474F7AD3}"/>
                    </a:ext>
                  </a:extLst>
                </p:cNvPr>
                <p:cNvSpPr/>
                <p:nvPr/>
              </p:nvSpPr>
              <p:spPr>
                <a:xfrm>
                  <a:off x="728109" y="3551959"/>
                  <a:ext cx="4039574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LHCb [4]: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1.0 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@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𝑇𝑒𝑉</m:t>
                      </m:r>
                    </m:oMath>
                  </a14:m>
                  <a:r>
                    <a:rPr lang="en-US" i="1" dirty="0">
                      <a:latin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−0.86±0.53±0.17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+0.03±0.46±0.13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5D9D1900-AB0C-491C-A5B6-8F74474F7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109" y="3551959"/>
                  <a:ext cx="4039574" cy="1200329"/>
                </a:xfrm>
                <a:prstGeom prst="rect">
                  <a:avLst/>
                </a:prstGeom>
                <a:blipFill>
                  <a:blip r:embed="rId5"/>
                  <a:stretch>
                    <a:fillRect l="-958" t="-355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C3DACE44-BDBB-467D-BCDC-43E71A79C30D}"/>
                </a:ext>
              </a:extLst>
            </p:cNvPr>
            <p:cNvSpPr/>
            <p:nvPr/>
          </p:nvSpPr>
          <p:spPr>
            <a:xfrm>
              <a:off x="679539" y="3420123"/>
              <a:ext cx="4433251" cy="1249532"/>
            </a:xfrm>
            <a:prstGeom prst="round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8EA313-841B-44EA-99D6-1414A58743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8" t="50264" r="-925" b="-643"/>
          <a:stretch/>
        </p:blipFill>
        <p:spPr>
          <a:xfrm>
            <a:off x="9538827" y="1736398"/>
            <a:ext cx="2372188" cy="288051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C5809CA-9D70-4EF4-8AE8-19D146734C72}"/>
              </a:ext>
            </a:extLst>
          </p:cNvPr>
          <p:cNvSpPr/>
          <p:nvPr/>
        </p:nvSpPr>
        <p:spPr>
          <a:xfrm>
            <a:off x="1137979" y="1565101"/>
            <a:ext cx="4417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 (Основной текст)"/>
              </a:rPr>
              <a:t>A way to eliminate (difficult to control) model dependency of a multibody decay analysis</a:t>
            </a:r>
            <a:endParaRPr lang="ru-RU" dirty="0">
              <a:latin typeface="Calibri (Основной текст)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1ABBB1-AC98-4974-8290-06CCD15254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62" y="4661988"/>
            <a:ext cx="764093" cy="52412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1BCF666-0E12-407D-8E46-92564E447F9F}"/>
              </a:ext>
            </a:extLst>
          </p:cNvPr>
          <p:cNvSpPr/>
          <p:nvPr/>
        </p:nvSpPr>
        <p:spPr>
          <a:xfrm>
            <a:off x="10764932" y="3814058"/>
            <a:ext cx="1146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CLEO-c [3]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8E4A24F-5A32-4E7E-BA6F-65EC60F6048F}"/>
              </a:ext>
            </a:extLst>
          </p:cNvPr>
          <p:cNvSpPr/>
          <p:nvPr/>
        </p:nvSpPr>
        <p:spPr>
          <a:xfrm>
            <a:off x="4001677" y="5878744"/>
            <a:ext cx="3481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 (Основной текст)"/>
              </a:rPr>
              <a:t>The first model-independent measurement of the charm mixing parameters</a:t>
            </a:r>
            <a:endParaRPr lang="ru-RU" sz="1600" dirty="0">
              <a:solidFill>
                <a:srgbClr val="0070C0"/>
              </a:solidFill>
              <a:latin typeface="Calibri (Основной текст)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9675977-43E9-467D-8F16-8A3E3E7DF7BE}"/>
              </a:ext>
            </a:extLst>
          </p:cNvPr>
          <p:cNvCxnSpPr>
            <a:cxnSpLocks/>
          </p:cNvCxnSpPr>
          <p:nvPr/>
        </p:nvCxnSpPr>
        <p:spPr>
          <a:xfrm flipH="1" flipV="1">
            <a:off x="4838925" y="5218647"/>
            <a:ext cx="496555" cy="660097"/>
          </a:xfrm>
          <a:prstGeom prst="straightConnector1">
            <a:avLst/>
          </a:prstGeom>
          <a:ln>
            <a:solidFill>
              <a:srgbClr val="65A9D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76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1C04FFF4-F917-487E-9714-7E3DF75D4A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6459245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with quantum correlations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1C04FFF4-F917-487E-9714-7E3DF75D4A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6459245" cy="1325563"/>
              </a:xfrm>
              <a:blipFill>
                <a:blip r:embed="rId3"/>
                <a:stretch>
                  <a:fillRect l="-3872" t="-12442" b="-22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AE6B4CE-4711-4B58-A8F2-4C62ABD2E9C6}"/>
              </a:ext>
            </a:extLst>
          </p:cNvPr>
          <p:cNvSpPr/>
          <p:nvPr/>
        </p:nvSpPr>
        <p:spPr>
          <a:xfrm>
            <a:off x="288219" y="5969655"/>
            <a:ext cx="3307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[1] Phys. Rev. D82, 034033 (2010)</a:t>
            </a:r>
          </a:p>
          <a:p>
            <a:r>
              <a:rPr lang="en-US" sz="1400" dirty="0"/>
              <a:t>[2] Phys. Rev. D80, 072001 (2009) (CLEO-c)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58175A2-EDFE-4241-8F52-F047A4037240}"/>
              </a:ext>
            </a:extLst>
          </p:cNvPr>
          <p:cNvGrpSpPr/>
          <p:nvPr/>
        </p:nvGrpSpPr>
        <p:grpSpPr>
          <a:xfrm>
            <a:off x="668417" y="1902044"/>
            <a:ext cx="6173684" cy="3558533"/>
            <a:chOff x="473103" y="1902044"/>
            <a:chExt cx="6173684" cy="3558533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1954C597-3CC3-4657-9A6A-0331D6BFD86E}"/>
                </a:ext>
              </a:extLst>
            </p:cNvPr>
            <p:cNvGrpSpPr/>
            <p:nvPr/>
          </p:nvGrpSpPr>
          <p:grpSpPr>
            <a:xfrm>
              <a:off x="473103" y="1902044"/>
              <a:ext cx="6173684" cy="3558533"/>
              <a:chOff x="8380181" y="1771751"/>
              <a:chExt cx="6173684" cy="35585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353FDFC-C0FB-4768-A363-23842851FB7F}"/>
                      </a:ext>
                    </a:extLst>
                  </p:cNvPr>
                  <p:cNvSpPr txBox="1"/>
                  <p:nvPr/>
                </p:nvSpPr>
                <p:spPr>
                  <a:xfrm>
                    <a:off x="8451201" y="2173714"/>
                    <a:ext cx="6102664" cy="31565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2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4040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dirty="0"/>
                      <a:t>Coherent </a:t>
                    </a:r>
                    <a14:m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a14:m>
                    <a:r>
                      <a:rPr lang="en-US" sz="1600" dirty="0"/>
                      <a:t>: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∗0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endParaRPr lang="en-US" sz="16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dirty="0"/>
                      <a:t>Coherent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=+1</m:t>
                        </m:r>
                      </m:oMath>
                    </a14:m>
                    <a:r>
                      <a:rPr lang="en-US" sz="1600" dirty="0"/>
                      <a:t>: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∗0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a14:m>
                    <a:endParaRPr lang="en-US" sz="16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	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dirty="0"/>
                      <a:t>Incoherent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∗+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a14:m>
                    <a:endParaRPr lang="en-US" sz="16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353FDFC-C0FB-4768-A363-23842851FB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51201" y="2173714"/>
                    <a:ext cx="6102664" cy="315657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982A14CD-D7D4-44C6-8338-432E7A084B99}"/>
                  </a:ext>
                </a:extLst>
              </p:cNvPr>
              <p:cNvGrpSpPr/>
              <p:nvPr/>
            </p:nvGrpSpPr>
            <p:grpSpPr>
              <a:xfrm>
                <a:off x="8380181" y="1771751"/>
                <a:ext cx="6173684" cy="3558533"/>
                <a:chOff x="919341" y="1871964"/>
                <a:chExt cx="6173684" cy="355853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Прямоугольник: скругленные углы 21">
                      <a:extLst>
                        <a:ext uri="{FF2B5EF4-FFF2-40B4-BE49-F238E27FC236}">
                          <a16:creationId xmlns:a16="http://schemas.microsoft.com/office/drawing/2014/main" id="{3B79AD64-557F-4895-BF32-414A1F394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2374" y="1871964"/>
                      <a:ext cx="4536496" cy="329844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Coherent </a:t>
                      </a:r>
                      <a14:m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=±1</m:t>
                          </m:r>
                        </m:oMath>
                      </a14:m>
                      <a:r>
                        <a:rPr lang="en-US" dirty="0"/>
                        <a:t> and non-coherent decays</a:t>
                      </a:r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2" name="Прямоугольник: скругленные углы 21">
                      <a:extLst>
                        <a:ext uri="{FF2B5EF4-FFF2-40B4-BE49-F238E27FC236}">
                          <a16:creationId xmlns:a16="http://schemas.microsoft.com/office/drawing/2014/main" id="{3B79AD64-557F-4895-BF32-414A1F39440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42374" y="1871964"/>
                      <a:ext cx="4536496" cy="329844"/>
                    </a:xfrm>
                    <a:prstGeom prst="roundRect">
                      <a:avLst/>
                    </a:prstGeom>
                    <a:blipFill>
                      <a:blip r:embed="rId5"/>
                      <a:stretch>
                        <a:fillRect t="-12500" b="-321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Прямоугольник: скругленные углы 22">
                  <a:extLst>
                    <a:ext uri="{FF2B5EF4-FFF2-40B4-BE49-F238E27FC236}">
                      <a16:creationId xmlns:a16="http://schemas.microsoft.com/office/drawing/2014/main" id="{4B1F0D27-5B35-4DE4-86DB-A235D9BE774C}"/>
                    </a:ext>
                  </a:extLst>
                </p:cNvPr>
                <p:cNvSpPr/>
                <p:nvPr/>
              </p:nvSpPr>
              <p:spPr>
                <a:xfrm>
                  <a:off x="919341" y="2210322"/>
                  <a:ext cx="6173684" cy="3220175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4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A7D6688-5F04-4154-B96C-C621A358AFD2}"/>
                </a:ext>
              </a:extLst>
            </p:cNvPr>
            <p:cNvSpPr/>
            <p:nvPr/>
          </p:nvSpPr>
          <p:spPr>
            <a:xfrm>
              <a:off x="2166151" y="2308289"/>
              <a:ext cx="2787589" cy="363892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5A76E-38C9-4F62-A96E-B8DB4CF778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71" y="365124"/>
            <a:ext cx="3918890" cy="600357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F1D7EC-ACEF-4A3A-838E-F7B79F0461EB}"/>
              </a:ext>
            </a:extLst>
          </p:cNvPr>
          <p:cNvSpPr/>
          <p:nvPr/>
        </p:nvSpPr>
        <p:spPr>
          <a:xfrm>
            <a:off x="10335222" y="5515751"/>
            <a:ext cx="1146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CLEO-c [2]</a:t>
            </a:r>
            <a:endParaRPr lang="ru-RU" dirty="0"/>
          </a:p>
        </p:txBody>
      </p:sp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341460F0-288F-425B-AAA8-66BEEAFCECA2}"/>
              </a:ext>
            </a:extLst>
          </p:cNvPr>
          <p:cNvSpPr/>
          <p:nvPr/>
        </p:nvSpPr>
        <p:spPr>
          <a:xfrm>
            <a:off x="3595455" y="5515751"/>
            <a:ext cx="3585715" cy="119385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Measurement of the charm mixing and the phase parameters in a single experiment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0C8110-7833-4890-9E48-B60B7FB6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AF61-6796-4827-8518-010B12132508}" type="slidenum">
              <a:rPr lang="ru-RU" sz="1400" smtClean="0"/>
              <a:t>14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02060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47F629D-0BD3-4A2C-959D-421277C1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prospects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8393DD6-D3BE-423C-9474-14F34CC6D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Estimates and expectations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3F265F-BEDE-475B-98FF-EA853D66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z="1400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214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55A32E8-EE72-4D49-A146-1C3869CB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/>
          <a:lstStyle/>
          <a:p>
            <a:r>
              <a:rPr lang="en-US" dirty="0"/>
              <a:t>Future landscape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FACBA4-B417-4CB6-9222-C78414AE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z="1400" smtClean="0"/>
              <a:t>16</a:t>
            </a:fld>
            <a:endParaRPr lang="ru-RU" sz="14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6ABE8E0-40BD-4FA6-9669-743554E0A3EE}"/>
              </a:ext>
            </a:extLst>
          </p:cNvPr>
          <p:cNvGrpSpPr/>
          <p:nvPr/>
        </p:nvGrpSpPr>
        <p:grpSpPr>
          <a:xfrm>
            <a:off x="516183" y="2242400"/>
            <a:ext cx="3557693" cy="1910218"/>
            <a:chOff x="8484971" y="2493812"/>
            <a:chExt cx="3557693" cy="1910218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F88A71D-7677-4009-A34B-E64E0C481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4971" y="2493812"/>
              <a:ext cx="3557693" cy="191021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1EA2DDB-0E22-44DC-91D7-3E8E89459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9372" y="3521348"/>
              <a:ext cx="1215887" cy="834022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A3BDB4E-58D6-47BC-BB36-678520938AD2}"/>
              </a:ext>
            </a:extLst>
          </p:cNvPr>
          <p:cNvGrpSpPr/>
          <p:nvPr/>
        </p:nvGrpSpPr>
        <p:grpSpPr>
          <a:xfrm>
            <a:off x="4676019" y="1832764"/>
            <a:ext cx="2244333" cy="2729490"/>
            <a:chOff x="7122994" y="2680985"/>
            <a:chExt cx="1701232" cy="2068991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19FC97A-110D-4E0E-B384-A7E75F8BE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0" r="18905"/>
            <a:stretch/>
          </p:blipFill>
          <p:spPr>
            <a:xfrm>
              <a:off x="7122994" y="2968801"/>
              <a:ext cx="1664595" cy="178117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5348D19-0F70-40BA-B12E-A332E2B2C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193" y="2680985"/>
              <a:ext cx="729033" cy="592339"/>
            </a:xfrm>
            <a:prstGeom prst="rect">
              <a:avLst/>
            </a:prstGeom>
          </p:spPr>
        </p:pic>
      </p:grpSp>
      <p:sp>
        <p:nvSpPr>
          <p:cNvPr id="17" name="Свиток: вертикальный 16">
            <a:extLst>
              <a:ext uri="{FF2B5EF4-FFF2-40B4-BE49-F238E27FC236}">
                <a16:creationId xmlns:a16="http://schemas.microsoft.com/office/drawing/2014/main" id="{DE40B4E2-E1C6-436D-A4B0-25A7BCA0CAD6}"/>
              </a:ext>
            </a:extLst>
          </p:cNvPr>
          <p:cNvSpPr/>
          <p:nvPr/>
        </p:nvSpPr>
        <p:spPr>
          <a:xfrm>
            <a:off x="8959581" y="5364937"/>
            <a:ext cx="3047999" cy="889828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HIEPA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BINP Super 𝑐-𝜏 factory</a:t>
            </a:r>
            <a:endParaRPr lang="ru-RU" dirty="0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9F11173-8B93-4937-B4F8-2D56C0EA1EAD}"/>
              </a:ext>
            </a:extLst>
          </p:cNvPr>
          <p:cNvCxnSpPr>
            <a:cxnSpLocks/>
            <a:stCxn id="17" idx="0"/>
            <a:endCxn id="45" idx="2"/>
          </p:cNvCxnSpPr>
          <p:nvPr/>
        </p:nvCxnSpPr>
        <p:spPr>
          <a:xfrm flipH="1" flipV="1">
            <a:off x="9953277" y="4839130"/>
            <a:ext cx="530304" cy="52580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C79313D5-9D52-4914-9449-F2EB217F4494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6153563" y="4591704"/>
            <a:ext cx="369538" cy="6789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D51FB70-22DC-4CE2-92ED-257BCDC51C1B}"/>
              </a:ext>
            </a:extLst>
          </p:cNvPr>
          <p:cNvGrpSpPr/>
          <p:nvPr/>
        </p:nvGrpSpPr>
        <p:grpSpPr>
          <a:xfrm>
            <a:off x="4428113" y="5270692"/>
            <a:ext cx="4393315" cy="1385637"/>
            <a:chOff x="4526346" y="5270692"/>
            <a:chExt cx="4244793" cy="13856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Свиток: вертикальный 17">
                  <a:extLst>
                    <a:ext uri="{FF2B5EF4-FFF2-40B4-BE49-F238E27FC236}">
                      <a16:creationId xmlns:a16="http://schemas.microsoft.com/office/drawing/2014/main" id="{4FBDBD58-AE13-4818-84E8-B4E0A80F0CAE}"/>
                    </a:ext>
                  </a:extLst>
                </p:cNvPr>
                <p:cNvSpPr/>
                <p:nvPr/>
              </p:nvSpPr>
              <p:spPr>
                <a:xfrm>
                  <a:off x="4526346" y="5270692"/>
                  <a:ext cx="4048327" cy="1325561"/>
                </a:xfrm>
                <a:prstGeom prst="verticalScroll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Increased hermeticity and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a14:m>
                  <a:r>
                    <a:rPr lang="en-US" sz="1600" dirty="0"/>
                    <a:t> efficiency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Improved IP and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sz="1600" dirty="0"/>
                    <a:t> vertex resolution,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en-US" sz="1600" dirty="0"/>
                    <a:t>/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sz="1600" dirty="0"/>
                    <a:t> separation 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600" dirty="0"/>
                    <a:t> reconstruction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Added PID and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1600" dirty="0"/>
                    <a:t> ID in end caps</a:t>
                  </a:r>
                  <a:endParaRPr lang="ru-RU" sz="1600" dirty="0"/>
                </a:p>
              </p:txBody>
            </p:sp>
          </mc:Choice>
          <mc:Fallback xmlns="">
            <p:sp>
              <p:nvSpPr>
                <p:cNvPr id="18" name="Свиток: вертикальный 17">
                  <a:extLst>
                    <a:ext uri="{FF2B5EF4-FFF2-40B4-BE49-F238E27FC236}">
                      <a16:creationId xmlns:a16="http://schemas.microsoft.com/office/drawing/2014/main" id="{4FBDBD58-AE13-4818-84E8-B4E0A80F0C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6346" y="5270692"/>
                  <a:ext cx="4048327" cy="1325561"/>
                </a:xfrm>
                <a:prstGeom prst="verticalScroll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88CA35-C340-4599-95CE-763F74A0ABAA}"/>
                </a:ext>
              </a:extLst>
            </p:cNvPr>
            <p:cNvSpPr txBox="1"/>
            <p:nvPr/>
          </p:nvSpPr>
          <p:spPr>
            <a:xfrm>
              <a:off x="7619477" y="6286997"/>
              <a:ext cx="1151662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w.r.t. Belle</a:t>
              </a:r>
              <a:endParaRPr lang="ru-R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Свиток: вертикальный 34">
                <a:extLst>
                  <a:ext uri="{FF2B5EF4-FFF2-40B4-BE49-F238E27FC236}">
                    <a16:creationId xmlns:a16="http://schemas.microsoft.com/office/drawing/2014/main" id="{6DE7DCFE-2C06-4CD4-97EE-64AE17AAC9AB}"/>
                  </a:ext>
                </a:extLst>
              </p:cNvPr>
              <p:cNvSpPr/>
              <p:nvPr/>
            </p:nvSpPr>
            <p:spPr>
              <a:xfrm>
                <a:off x="474671" y="5030789"/>
                <a:ext cx="3666767" cy="1325561"/>
              </a:xfrm>
              <a:prstGeom prst="verticalScroll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Detector upgrade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Trigger improvements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Operation at higher luminosity (tens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1600" dirty="0"/>
                  <a:t> interactions per event)</a:t>
                </a:r>
                <a:endParaRPr lang="ru-RU" sz="1600" dirty="0"/>
              </a:p>
            </p:txBody>
          </p:sp>
        </mc:Choice>
        <mc:Fallback xmlns="">
          <p:sp>
            <p:nvSpPr>
              <p:cNvPr id="35" name="Свиток: вертикальный 34">
                <a:extLst>
                  <a:ext uri="{FF2B5EF4-FFF2-40B4-BE49-F238E27FC236}">
                    <a16:creationId xmlns:a16="http://schemas.microsoft.com/office/drawing/2014/main" id="{6DE7DCFE-2C06-4CD4-97EE-64AE17AAC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71" y="5030789"/>
                <a:ext cx="3666767" cy="1325561"/>
              </a:xfrm>
              <a:prstGeom prst="verticalScroll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56268DB1-1D3A-4EC3-A92E-148B67306BC6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1802167" y="4152619"/>
            <a:ext cx="505888" cy="87817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7A9A72E-2EA1-4995-AC94-304D2D612161}"/>
              </a:ext>
            </a:extLst>
          </p:cNvPr>
          <p:cNvGrpSpPr/>
          <p:nvPr/>
        </p:nvGrpSpPr>
        <p:grpSpPr>
          <a:xfrm>
            <a:off x="7305260" y="1811245"/>
            <a:ext cx="4631635" cy="3160644"/>
            <a:chOff x="7305260" y="1811245"/>
            <a:chExt cx="4631635" cy="3160644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F25D6740-506B-463C-84BE-9C9604507531}"/>
                </a:ext>
              </a:extLst>
            </p:cNvPr>
            <p:cNvGrpSpPr/>
            <p:nvPr/>
          </p:nvGrpSpPr>
          <p:grpSpPr>
            <a:xfrm>
              <a:off x="7465984" y="2017136"/>
              <a:ext cx="4374245" cy="2630084"/>
              <a:chOff x="3546485" y="1468004"/>
              <a:chExt cx="4374245" cy="2630084"/>
            </a:xfrm>
          </p:grpSpPr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B63CBACB-9BDD-4A85-9DC2-8F869AF5EF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5" t="11912" r="1552" b="12714"/>
              <a:stretch/>
            </p:blipFill>
            <p:spPr>
              <a:xfrm>
                <a:off x="3546485" y="1468004"/>
                <a:ext cx="4374245" cy="263008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8D67C76-3421-4549-AE62-9620658D568C}"/>
                      </a:ext>
                    </a:extLst>
                  </p:cNvPr>
                  <p:cNvSpPr txBox="1"/>
                  <p:nvPr/>
                </p:nvSpPr>
                <p:spPr>
                  <a:xfrm>
                    <a:off x="4463289" y="3477113"/>
                    <a:ext cx="231742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rgbClr val="0070C0"/>
                        </a:solidFill>
                      </a:rPr>
                      <a:t>Super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a14:m>
                    <a:r>
                      <a:rPr lang="en-US" sz="2400" dirty="0">
                        <a:solidFill>
                          <a:srgbClr val="0070C0"/>
                        </a:solidFill>
                      </a:rPr>
                      <a:t>-</a:t>
                    </a:r>
                    <a14:m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a14:m>
                    <a:r>
                      <a:rPr lang="en-US" sz="2400" dirty="0">
                        <a:solidFill>
                          <a:srgbClr val="0070C0"/>
                        </a:solidFill>
                      </a:rPr>
                      <a:t> factory</a:t>
                    </a:r>
                    <a:endParaRPr lang="ru-RU" sz="24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3D459667-80C8-41E5-AC41-DBC2DBF072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3289" y="3477113"/>
                    <a:ext cx="2317429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211" t="-10526" r="-3158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A50EEE56-759B-4723-8C53-FED64ADCABDB}"/>
                </a:ext>
              </a:extLst>
            </p:cNvPr>
            <p:cNvSpPr/>
            <p:nvPr/>
          </p:nvSpPr>
          <p:spPr>
            <a:xfrm>
              <a:off x="7305260" y="1811245"/>
              <a:ext cx="4631635" cy="3160644"/>
            </a:xfrm>
            <a:prstGeom prst="roundRect">
              <a:avLst/>
            </a:prstGeom>
            <a:noFill/>
            <a:ln w="9525" cap="flat" cmpd="sng" algn="ctr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4655A17-5B58-430A-B1F6-E4ED68372CF5}"/>
                    </a:ext>
                  </a:extLst>
                </p:cNvPr>
                <p:cNvSpPr txBox="1"/>
                <p:nvPr/>
              </p:nvSpPr>
              <p:spPr>
                <a:xfrm>
                  <a:off x="8821428" y="4435493"/>
                  <a:ext cx="2263697" cy="4036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35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ru-RU" sz="20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4655A17-5B58-430A-B1F6-E4ED68372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1428" y="4435493"/>
                  <a:ext cx="2263697" cy="4036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3561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3896F-A08B-4D67-B09E-7A68A3A0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Timescale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81A7BA4-5E7D-46B1-BA22-3E3CF5358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86" y="2847133"/>
            <a:ext cx="5434149" cy="3043646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F35442-21C5-4979-9CD5-5F5BE2F7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z="1400" smtClean="0"/>
              <a:t>17</a:t>
            </a:fld>
            <a:endParaRPr lang="ru-RU" sz="1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C837E5-358D-4B6E-AE48-916173FB5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78" y="2013111"/>
            <a:ext cx="1215887" cy="8340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563EA1-8A5D-4638-91E1-813C637AD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4" y="1963385"/>
            <a:ext cx="5337160" cy="40346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7225FE-CDFE-4D84-BF7D-95EF275E40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22" y="1487791"/>
            <a:ext cx="961769" cy="781436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91E58D42-BA7E-44E0-8D50-05D3F5C6A2D7}"/>
              </a:ext>
            </a:extLst>
          </p:cNvPr>
          <p:cNvSpPr/>
          <p:nvPr/>
        </p:nvSpPr>
        <p:spPr>
          <a:xfrm>
            <a:off x="5521911" y="5397623"/>
            <a:ext cx="639192" cy="41725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77DD95B-795E-45D1-BAF8-DE7EBBB5721E}"/>
              </a:ext>
            </a:extLst>
          </p:cNvPr>
          <p:cNvSpPr/>
          <p:nvPr/>
        </p:nvSpPr>
        <p:spPr>
          <a:xfrm>
            <a:off x="10242074" y="5546768"/>
            <a:ext cx="639192" cy="41725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21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D658C-807E-46DA-852B-16EA41E7C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Charm production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CB99A1-074F-4783-9926-F24686FE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z="1400" smtClean="0"/>
              <a:t>18</a:t>
            </a:fld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>
                <a:extLst>
                  <a:ext uri="{FF2B5EF4-FFF2-40B4-BE49-F238E27FC236}">
                    <a16:creationId xmlns:a16="http://schemas.microsoft.com/office/drawing/2014/main" id="{6D4A9DAA-90E6-421B-AE93-400EC8FB00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45023" y="432258"/>
                <a:ext cx="3529614" cy="103391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 @ 13 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TeV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≈2 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mb</m:t>
                    </m:r>
                  </m:oMath>
                </a14:m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@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≈1.3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nb</m:t>
                    </m:r>
                  </m:oMath>
                </a14:m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 @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3770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nb</m:t>
                    </m:r>
                  </m:oMath>
                </a14:m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5" name="Объект 2">
                <a:extLst>
                  <a:ext uri="{FF2B5EF4-FFF2-40B4-BE49-F238E27FC236}">
                    <a16:creationId xmlns:a16="http://schemas.microsoft.com/office/drawing/2014/main" id="{6D4A9DAA-90E6-421B-AE93-400EC8FB00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5023" y="432258"/>
                <a:ext cx="3529614" cy="1033915"/>
              </a:xfrm>
              <a:blipFill>
                <a:blip r:embed="rId2"/>
                <a:stretch>
                  <a:fillRect l="-691" t="-588" b="-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1FD24E52-08D5-4E28-A125-6B3F0B64E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007914"/>
                  </p:ext>
                </p:extLst>
              </p:nvPr>
            </p:nvGraphicFramePr>
            <p:xfrm>
              <a:off x="1237692" y="1779327"/>
              <a:ext cx="9320148" cy="323596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568827">
                      <a:extLst>
                        <a:ext uri="{9D8B030D-6E8A-4147-A177-3AD203B41FA5}">
                          <a16:colId xmlns:a16="http://schemas.microsoft.com/office/drawing/2014/main" val="139656335"/>
                        </a:ext>
                      </a:extLst>
                    </a:gridCol>
                    <a:gridCol w="1381442">
                      <a:extLst>
                        <a:ext uri="{9D8B030D-6E8A-4147-A177-3AD203B41FA5}">
                          <a16:colId xmlns:a16="http://schemas.microsoft.com/office/drawing/2014/main" val="3374868395"/>
                        </a:ext>
                      </a:extLst>
                    </a:gridCol>
                    <a:gridCol w="1143254">
                      <a:extLst>
                        <a:ext uri="{9D8B030D-6E8A-4147-A177-3AD203B41FA5}">
                          <a16:colId xmlns:a16="http://schemas.microsoft.com/office/drawing/2014/main" val="3139916538"/>
                        </a:ext>
                      </a:extLst>
                    </a:gridCol>
                    <a:gridCol w="974979">
                      <a:extLst>
                        <a:ext uri="{9D8B030D-6E8A-4147-A177-3AD203B41FA5}">
                          <a16:colId xmlns:a16="http://schemas.microsoft.com/office/drawing/2014/main" val="3821734239"/>
                        </a:ext>
                      </a:extLst>
                    </a:gridCol>
                    <a:gridCol w="1108392">
                      <a:extLst>
                        <a:ext uri="{9D8B030D-6E8A-4147-A177-3AD203B41FA5}">
                          <a16:colId xmlns:a16="http://schemas.microsoft.com/office/drawing/2014/main" val="1216773334"/>
                        </a:ext>
                      </a:extLst>
                    </a:gridCol>
                    <a:gridCol w="1143254">
                      <a:extLst>
                        <a:ext uri="{9D8B030D-6E8A-4147-A177-3AD203B41FA5}">
                          <a16:colId xmlns:a16="http://schemas.microsoft.com/office/drawing/2014/main" val="4107491011"/>
                        </a:ext>
                      </a:extLst>
                    </a:gridCol>
                  </a:tblGrid>
                  <a:tr h="37882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Parameter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Belle</a:t>
                          </a:r>
                          <a:r>
                            <a:rPr lang="ru-RU" dirty="0"/>
                            <a:t>+</a:t>
                          </a:r>
                          <a:r>
                            <a:rPr lang="en-US" dirty="0"/>
                            <a:t>BaBar</a:t>
                          </a:r>
                        </a:p>
                        <a:p>
                          <a:pPr algn="ctr"/>
                          <a:r>
                            <a:rPr lang="en-US" b="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1.5 </m:t>
                              </m:r>
                              <m:r>
                                <m:rPr>
                                  <m:sty m:val="p"/>
                                </m:rP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dirty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US" b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dirty="0"/>
                            <a:t>)</a:t>
                          </a:r>
                          <a:endParaRPr lang="ru-RU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Belle II</a:t>
                          </a:r>
                        </a:p>
                        <a:p>
                          <a:pPr algn="ctr"/>
                          <a:r>
                            <a:rPr lang="en-US" b="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50 </m:t>
                              </m:r>
                              <m:r>
                                <m:rPr>
                                  <m:sty m:val="p"/>
                                </m:rP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dirty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US" b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dirty="0"/>
                            <a:t>)</a:t>
                          </a:r>
                          <a:endParaRPr lang="ru-RU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LHCb</a:t>
                          </a:r>
                        </a:p>
                        <a:p>
                          <a:pPr algn="ctr"/>
                          <a:r>
                            <a:rPr lang="en-US" b="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m:rPr>
                                  <m:sty m:val="p"/>
                                </m:rP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dirty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US" b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dirty="0"/>
                            <a:t>)</a:t>
                          </a:r>
                          <a:endParaRPr lang="ru-RU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LHCb</a:t>
                          </a:r>
                        </a:p>
                        <a:p>
                          <a:pPr algn="ctr"/>
                          <a:r>
                            <a:rPr lang="en-US" b="0" dirty="0"/>
                            <a:t>(5</a:t>
                          </a:r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US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dirty="0"/>
                            <a:t>)</a:t>
                          </a:r>
                          <a:endParaRPr lang="ru-RU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Super 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oMath>
                          </a14:m>
                          <a:r>
                            <a:rPr lang="en-US" dirty="0"/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m:rPr>
                                  <m:sty m:val="p"/>
                                </m:rP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US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dirty="0"/>
                            <a:t>)</a:t>
                          </a:r>
                          <a:endParaRPr lang="ru-RU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459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Decay time</a:t>
                          </a:r>
                          <a:endParaRPr lang="ru-RU" i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6963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Incoherent decays</a:t>
                          </a:r>
                          <a:endParaRPr lang="ru-RU" i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62133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Coherent decays</a:t>
                          </a:r>
                          <a:endParaRPr lang="ru-RU" i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9940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dirty="0"/>
                            <a:t> untagged,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ru-RU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400" dirty="0"/>
                            <a:t>[1]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7205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∗+</m:t>
                                      </m:r>
                                    </m:sup>
                                  </m:s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ru-RU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400" dirty="0"/>
                            <a:t>[2]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400" dirty="0"/>
                            <a:t>[2]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400" dirty="0"/>
                            <a:t>[</a:t>
                          </a:r>
                          <a:r>
                            <a:rPr lang="ru-RU" sz="1400" dirty="0"/>
                            <a:t>1</a:t>
                          </a:r>
                          <a:r>
                            <a:rPr lang="en-US" sz="1400" dirty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400" dirty="0"/>
                            <a:t>[</a:t>
                          </a:r>
                          <a:r>
                            <a:rPr lang="ru-RU" sz="1400" dirty="0"/>
                            <a:t>1</a:t>
                          </a:r>
                          <a:r>
                            <a:rPr lang="en-US" sz="1400" dirty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oMath>
                          </a14:m>
                          <a:r>
                            <a:rPr lang="ru-RU" dirty="0"/>
                            <a:t>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8115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ru-RU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1.2</m:t>
                              </m:r>
                            </m:oMath>
                          </a14:m>
                          <a:r>
                            <a:rPr lang="en-US" sz="1400" dirty="0"/>
                            <a:t> [3]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400" dirty="0"/>
                            <a:t>[</a:t>
                          </a:r>
                          <a:r>
                            <a:rPr lang="ru-RU" sz="1400" dirty="0"/>
                            <a:t>1</a:t>
                          </a:r>
                          <a:r>
                            <a:rPr lang="en-US" sz="1400" dirty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400" dirty="0"/>
                            <a:t>[1]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94626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ru-RU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400" dirty="0"/>
                            <a:t>[</a:t>
                          </a:r>
                          <a:r>
                            <a:rPr lang="ru-RU" sz="1400" dirty="0"/>
                            <a:t>1</a:t>
                          </a:r>
                          <a:r>
                            <a:rPr lang="en-US" sz="1400" dirty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400" dirty="0"/>
                            <a:t>[1]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62340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1FD24E52-08D5-4E28-A125-6B3F0B64E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007914"/>
                  </p:ext>
                </p:extLst>
              </p:nvPr>
            </p:nvGraphicFramePr>
            <p:xfrm>
              <a:off x="1237692" y="1779327"/>
              <a:ext cx="9320148" cy="323596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568827">
                      <a:extLst>
                        <a:ext uri="{9D8B030D-6E8A-4147-A177-3AD203B41FA5}">
                          <a16:colId xmlns:a16="http://schemas.microsoft.com/office/drawing/2014/main" val="139656335"/>
                        </a:ext>
                      </a:extLst>
                    </a:gridCol>
                    <a:gridCol w="1381442">
                      <a:extLst>
                        <a:ext uri="{9D8B030D-6E8A-4147-A177-3AD203B41FA5}">
                          <a16:colId xmlns:a16="http://schemas.microsoft.com/office/drawing/2014/main" val="3374868395"/>
                        </a:ext>
                      </a:extLst>
                    </a:gridCol>
                    <a:gridCol w="1143254">
                      <a:extLst>
                        <a:ext uri="{9D8B030D-6E8A-4147-A177-3AD203B41FA5}">
                          <a16:colId xmlns:a16="http://schemas.microsoft.com/office/drawing/2014/main" val="3139916538"/>
                        </a:ext>
                      </a:extLst>
                    </a:gridCol>
                    <a:gridCol w="974979">
                      <a:extLst>
                        <a:ext uri="{9D8B030D-6E8A-4147-A177-3AD203B41FA5}">
                          <a16:colId xmlns:a16="http://schemas.microsoft.com/office/drawing/2014/main" val="3821734239"/>
                        </a:ext>
                      </a:extLst>
                    </a:gridCol>
                    <a:gridCol w="1108392">
                      <a:extLst>
                        <a:ext uri="{9D8B030D-6E8A-4147-A177-3AD203B41FA5}">
                          <a16:colId xmlns:a16="http://schemas.microsoft.com/office/drawing/2014/main" val="1216773334"/>
                        </a:ext>
                      </a:extLst>
                    </a:gridCol>
                    <a:gridCol w="1143254">
                      <a:extLst>
                        <a:ext uri="{9D8B030D-6E8A-4147-A177-3AD203B41FA5}">
                          <a16:colId xmlns:a16="http://schemas.microsoft.com/office/drawing/2014/main" val="410749101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Parameter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58590" t="-4762" r="-317181" b="-42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32979" t="-4762" r="-282979" b="-42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626250" t="-4762" r="-232500" b="-42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641989" t="-4762" r="-105525" b="-42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14362" t="-4762" r="-1596" b="-42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59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Decay time</a:t>
                          </a:r>
                          <a:endParaRPr lang="ru-RU" i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6963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Incoherent decays</a:t>
                          </a:r>
                          <a:endParaRPr lang="ru-RU" i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62133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Coherent decays</a:t>
                          </a:r>
                          <a:endParaRPr lang="ru-RU" i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9940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42" t="-480328" r="-16188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641989" t="-480328" r="-105525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14362" t="-480328" r="-1596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7205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42" t="-580328" r="-16188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58590" t="-580328" r="-31718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32979" t="-580328" r="-28297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626250" t="-580328" r="-2325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641989" t="-580328" r="-10552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14362" t="-580328" r="-1596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8115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42" t="-680328" r="-16188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58590" t="-680328" r="-31718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32979" t="-680328" r="-28297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626250" t="-680328" r="-2325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641989" t="-680328" r="-10552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14362" t="-680328" r="-1596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94626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42" t="-780328" r="-16188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58590" t="-780328" r="-31718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32979" t="-780328" r="-28297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626250" t="-780328" r="-2325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641989" t="-780328" r="-10552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14362" t="-780328" r="-1596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23404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D3C6B78-7064-477A-9DE3-0A62BEA63E24}"/>
              </a:ext>
            </a:extLst>
          </p:cNvPr>
          <p:cNvGrpSpPr/>
          <p:nvPr/>
        </p:nvGrpSpPr>
        <p:grpSpPr>
          <a:xfrm>
            <a:off x="9817352" y="2433750"/>
            <a:ext cx="361126" cy="1083378"/>
            <a:chOff x="10919543" y="2976451"/>
            <a:chExt cx="361126" cy="1083378"/>
          </a:xfrm>
        </p:grpSpPr>
        <p:pic>
          <p:nvPicPr>
            <p:cNvPr id="8" name="Рисунок 7" descr="Галочка">
              <a:extLst>
                <a:ext uri="{FF2B5EF4-FFF2-40B4-BE49-F238E27FC236}">
                  <a16:creationId xmlns:a16="http://schemas.microsoft.com/office/drawing/2014/main" id="{54B6B3A8-241F-4686-A966-D5D9FDEA0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19543" y="3337577"/>
              <a:ext cx="361126" cy="361126"/>
            </a:xfrm>
            <a:prstGeom prst="rect">
              <a:avLst/>
            </a:prstGeom>
          </p:spPr>
        </p:pic>
        <p:pic>
          <p:nvPicPr>
            <p:cNvPr id="9" name="Рисунок 8" descr="Галочка">
              <a:extLst>
                <a:ext uri="{FF2B5EF4-FFF2-40B4-BE49-F238E27FC236}">
                  <a16:creationId xmlns:a16="http://schemas.microsoft.com/office/drawing/2014/main" id="{8AAD0129-CACF-40A2-A633-811DB2BD7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19543" y="3698703"/>
              <a:ext cx="361126" cy="361126"/>
            </a:xfrm>
            <a:prstGeom prst="rect">
              <a:avLst/>
            </a:prstGeom>
          </p:spPr>
        </p:pic>
        <p:pic>
          <p:nvPicPr>
            <p:cNvPr id="10" name="Рисунок 9" descr="Закрыть">
              <a:extLst>
                <a:ext uri="{FF2B5EF4-FFF2-40B4-BE49-F238E27FC236}">
                  <a16:creationId xmlns:a16="http://schemas.microsoft.com/office/drawing/2014/main" id="{9B280305-A85A-487F-A596-6D113B0EF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19543" y="2976451"/>
              <a:ext cx="361126" cy="361126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FFC8D14-0A74-4CBD-9416-0C6D4C61296A}"/>
              </a:ext>
            </a:extLst>
          </p:cNvPr>
          <p:cNvGrpSpPr/>
          <p:nvPr/>
        </p:nvGrpSpPr>
        <p:grpSpPr>
          <a:xfrm>
            <a:off x="8050865" y="2443913"/>
            <a:ext cx="722252" cy="1078889"/>
            <a:chOff x="7424744" y="2992925"/>
            <a:chExt cx="722252" cy="1078889"/>
          </a:xfrm>
        </p:grpSpPr>
        <p:pic>
          <p:nvPicPr>
            <p:cNvPr id="12" name="Рисунок 11" descr="Галочка">
              <a:extLst>
                <a:ext uri="{FF2B5EF4-FFF2-40B4-BE49-F238E27FC236}">
                  <a16:creationId xmlns:a16="http://schemas.microsoft.com/office/drawing/2014/main" id="{948BA686-589E-40B2-A017-67A95734E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24744" y="2992925"/>
              <a:ext cx="361126" cy="361126"/>
            </a:xfrm>
            <a:prstGeom prst="rect">
              <a:avLst/>
            </a:prstGeom>
          </p:spPr>
        </p:pic>
        <p:pic>
          <p:nvPicPr>
            <p:cNvPr id="13" name="Рисунок 12" descr="Галочка">
              <a:extLst>
                <a:ext uri="{FF2B5EF4-FFF2-40B4-BE49-F238E27FC236}">
                  <a16:creationId xmlns:a16="http://schemas.microsoft.com/office/drawing/2014/main" id="{4EC300DE-08CC-4E1F-B151-702A08987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5870" y="2992925"/>
              <a:ext cx="361126" cy="361126"/>
            </a:xfrm>
            <a:prstGeom prst="rect">
              <a:avLst/>
            </a:prstGeom>
          </p:spPr>
        </p:pic>
        <p:pic>
          <p:nvPicPr>
            <p:cNvPr id="14" name="Рисунок 13" descr="Галочка">
              <a:extLst>
                <a:ext uri="{FF2B5EF4-FFF2-40B4-BE49-F238E27FC236}">
                  <a16:creationId xmlns:a16="http://schemas.microsoft.com/office/drawing/2014/main" id="{10F67B7A-B47F-4A10-B53F-19CDC02C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01478" y="3358542"/>
              <a:ext cx="361126" cy="361126"/>
            </a:xfrm>
            <a:prstGeom prst="rect">
              <a:avLst/>
            </a:prstGeom>
          </p:spPr>
        </p:pic>
        <p:pic>
          <p:nvPicPr>
            <p:cNvPr id="15" name="Рисунок 14" descr="Закрыть">
              <a:extLst>
                <a:ext uri="{FF2B5EF4-FFF2-40B4-BE49-F238E27FC236}">
                  <a16:creationId xmlns:a16="http://schemas.microsoft.com/office/drawing/2014/main" id="{B5952BCB-197F-41E8-8C56-40D6CA083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01478" y="3710688"/>
              <a:ext cx="361126" cy="361126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78C9242-60CA-4E11-90F6-ECE62D1E02B3}"/>
              </a:ext>
            </a:extLst>
          </p:cNvPr>
          <p:cNvGrpSpPr/>
          <p:nvPr/>
        </p:nvGrpSpPr>
        <p:grpSpPr>
          <a:xfrm>
            <a:off x="6011367" y="2420883"/>
            <a:ext cx="361126" cy="1086383"/>
            <a:chOff x="4839268" y="2985431"/>
            <a:chExt cx="361126" cy="1086383"/>
          </a:xfrm>
        </p:grpSpPr>
        <p:pic>
          <p:nvPicPr>
            <p:cNvPr id="17" name="Рисунок 16" descr="Галочка">
              <a:extLst>
                <a:ext uri="{FF2B5EF4-FFF2-40B4-BE49-F238E27FC236}">
                  <a16:creationId xmlns:a16="http://schemas.microsoft.com/office/drawing/2014/main" id="{806AC051-03E6-4936-B8E2-0C6E649CF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39268" y="2985431"/>
              <a:ext cx="361126" cy="361126"/>
            </a:xfrm>
            <a:prstGeom prst="rect">
              <a:avLst/>
            </a:prstGeom>
          </p:spPr>
        </p:pic>
        <p:pic>
          <p:nvPicPr>
            <p:cNvPr id="18" name="Рисунок 17" descr="Галочка">
              <a:extLst>
                <a:ext uri="{FF2B5EF4-FFF2-40B4-BE49-F238E27FC236}">
                  <a16:creationId xmlns:a16="http://schemas.microsoft.com/office/drawing/2014/main" id="{7245E7B3-C928-4BCC-AC7C-E435B1EE8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39268" y="3337577"/>
              <a:ext cx="361126" cy="361126"/>
            </a:xfrm>
            <a:prstGeom prst="rect">
              <a:avLst/>
            </a:prstGeom>
          </p:spPr>
        </p:pic>
        <p:pic>
          <p:nvPicPr>
            <p:cNvPr id="19" name="Рисунок 18" descr="Закрыть">
              <a:extLst>
                <a:ext uri="{FF2B5EF4-FFF2-40B4-BE49-F238E27FC236}">
                  <a16:creationId xmlns:a16="http://schemas.microsoft.com/office/drawing/2014/main" id="{645B4CA9-9E3E-44CD-92BE-3DBAD3015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39268" y="3710688"/>
              <a:ext cx="361126" cy="361126"/>
            </a:xfrm>
            <a:prstGeom prst="rect">
              <a:avLst/>
            </a:prstGeom>
          </p:spPr>
        </p:pic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A2ACCD6-73CE-4DBD-8222-3CF43F6D4661}"/>
              </a:ext>
            </a:extLst>
          </p:cNvPr>
          <p:cNvSpPr/>
          <p:nvPr/>
        </p:nvSpPr>
        <p:spPr>
          <a:xfrm>
            <a:off x="1237692" y="5467249"/>
            <a:ext cx="88207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[1] LHCb Collaboration, Eur. Phys. J. C73, 2373 (2013) </a:t>
            </a:r>
            <a:r>
              <a:rPr lang="ru-RU" sz="1400" dirty="0"/>
              <a:t>«</a:t>
            </a:r>
            <a:r>
              <a:rPr lang="en-US" sz="1400" dirty="0"/>
              <a:t>Implications of LHCb measurements and future prospects</a:t>
            </a:r>
            <a:r>
              <a:rPr lang="ru-RU" sz="1400" dirty="0"/>
              <a:t>»</a:t>
            </a:r>
            <a:endParaRPr lang="en-US" sz="1400" dirty="0"/>
          </a:p>
          <a:p>
            <a:r>
              <a:rPr lang="en-US" sz="1400" dirty="0"/>
              <a:t>[2] Physics at Super B Factory, arXiv:1002.5012 [hep-ex]</a:t>
            </a:r>
          </a:p>
          <a:p>
            <a:r>
              <a:rPr lang="en-US" sz="1400" dirty="0"/>
              <a:t>[3] Phys. Rev. Lett. 102, 221802 (2009)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1FC7F360-310F-40C1-BC60-6A534781E206}"/>
                  </a:ext>
                </a:extLst>
              </p:cNvPr>
              <p:cNvSpPr/>
              <p:nvPr/>
            </p:nvSpPr>
            <p:spPr>
              <a:xfrm>
                <a:off x="1237692" y="5070833"/>
                <a:ext cx="949701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* Expected yield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3770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dirty="0"/>
                  <a:t> is shown for a Super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/>
                  <a:t>-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400" dirty="0"/>
                  <a:t> factory</a:t>
                </a:r>
                <a:endParaRPr lang="ru-RU" sz="1400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1FC7F360-310F-40C1-BC60-6A534781E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92" y="5070833"/>
                <a:ext cx="9497018" cy="307777"/>
              </a:xfrm>
              <a:prstGeom prst="rect">
                <a:avLst/>
              </a:prstGeom>
              <a:blipFill>
                <a:blip r:embed="rId8"/>
                <a:stretch>
                  <a:fillRect l="-193" t="-2000" b="-2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240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2B312-1907-4126-92B0-4BF61CD8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precision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81D5D3-A9E2-41A5-A0F6-E74D3004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187" y="6356350"/>
            <a:ext cx="2743200" cy="365125"/>
          </a:xfrm>
        </p:spPr>
        <p:txBody>
          <a:bodyPr/>
          <a:lstStyle/>
          <a:p>
            <a:fld id="{1E86C17F-32CA-4652-A1CE-F472134A174A}" type="slidenum">
              <a:rPr lang="ru-RU" sz="1400" smtClean="0"/>
              <a:t>19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64781816-21CD-455F-8DD9-6D08E140A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872051"/>
                  </p:ext>
                </p:extLst>
              </p:nvPr>
            </p:nvGraphicFramePr>
            <p:xfrm>
              <a:off x="6012765" y="159009"/>
              <a:ext cx="5347962" cy="651256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1108774">
                      <a:extLst>
                        <a:ext uri="{9D8B030D-6E8A-4147-A177-3AD203B41FA5}">
                          <a16:colId xmlns:a16="http://schemas.microsoft.com/office/drawing/2014/main" val="95745529"/>
                        </a:ext>
                      </a:extLst>
                    </a:gridCol>
                    <a:gridCol w="1388682">
                      <a:extLst>
                        <a:ext uri="{9D8B030D-6E8A-4147-A177-3AD203B41FA5}">
                          <a16:colId xmlns:a16="http://schemas.microsoft.com/office/drawing/2014/main" val="1258634305"/>
                        </a:ext>
                      </a:extLst>
                    </a:gridCol>
                    <a:gridCol w="1614043">
                      <a:extLst>
                        <a:ext uri="{9D8B030D-6E8A-4147-A177-3AD203B41FA5}">
                          <a16:colId xmlns:a16="http://schemas.microsoft.com/office/drawing/2014/main" val="843280279"/>
                        </a:ext>
                      </a:extLst>
                    </a:gridCol>
                    <a:gridCol w="1236463">
                      <a:extLst>
                        <a:ext uri="{9D8B030D-6E8A-4147-A177-3AD203B41FA5}">
                          <a16:colId xmlns:a16="http://schemas.microsoft.com/office/drawing/2014/main" val="17762502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Parameter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Belle II [1]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@ 50 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ab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LHCb [2]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@ 50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Super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oMath>
                          </a14:m>
                          <a:r>
                            <a:rPr lang="en-US" sz="1600" dirty="0"/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US" sz="1600" dirty="0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@ 10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3571404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WS semileptonic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01142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5×</m:t>
                                    </m:r>
                                    <m:sSup>
                                      <m:sSup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−7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?</a:t>
                          </a:r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2716565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US" sz="1600" dirty="0"/>
                            <a:t> WS decays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110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5337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3359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0028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07634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?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?</a:t>
                          </a:r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863231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/>
                            <a:t> (𝒞𝒫 eigenstates)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0420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𝒞𝒫</m:t>
                                    </m:r>
                                  </m:sub>
                                </m:sSub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8016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0.1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?</a:t>
                          </a:r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392251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/>
                            <a:t> Dalitz plot analysis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6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72169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1.7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 [3]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0069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1.9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4777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q</m:t>
                                    </m:r>
                                    <m: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0.04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0.0</m:t>
                                    </m:r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194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arg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  <m: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∘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856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64781816-21CD-455F-8DD9-6D08E140A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872051"/>
                  </p:ext>
                </p:extLst>
              </p:nvPr>
            </p:nvGraphicFramePr>
            <p:xfrm>
              <a:off x="6012765" y="159009"/>
              <a:ext cx="5347962" cy="651256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1108774">
                      <a:extLst>
                        <a:ext uri="{9D8B030D-6E8A-4147-A177-3AD203B41FA5}">
                          <a16:colId xmlns:a16="http://schemas.microsoft.com/office/drawing/2014/main" val="95745529"/>
                        </a:ext>
                      </a:extLst>
                    </a:gridCol>
                    <a:gridCol w="1388682">
                      <a:extLst>
                        <a:ext uri="{9D8B030D-6E8A-4147-A177-3AD203B41FA5}">
                          <a16:colId xmlns:a16="http://schemas.microsoft.com/office/drawing/2014/main" val="1258634305"/>
                        </a:ext>
                      </a:extLst>
                    </a:gridCol>
                    <a:gridCol w="1614043">
                      <a:extLst>
                        <a:ext uri="{9D8B030D-6E8A-4147-A177-3AD203B41FA5}">
                          <a16:colId xmlns:a16="http://schemas.microsoft.com/office/drawing/2014/main" val="843280279"/>
                        </a:ext>
                      </a:extLst>
                    </a:gridCol>
                    <a:gridCol w="1236463">
                      <a:extLst>
                        <a:ext uri="{9D8B030D-6E8A-4147-A177-3AD203B41FA5}">
                          <a16:colId xmlns:a16="http://schemas.microsoft.com/office/drawing/2014/main" val="177625024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Parameter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80263" t="-3158" r="-206140" b="-102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5094" t="-3158" r="-77358" b="-102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33005" t="-3158" r="-985" b="-10273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3571404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WS semileptonic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01142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260656" r="-383516" b="-1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80263" t="-260656" r="-206140" b="-1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5094" t="-260656" r="-77358" b="-1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?</a:t>
                          </a:r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2716565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4" t="-360656" r="-228" b="-13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110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460656" r="-383516" b="-1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33005" t="-460656" r="-985" b="-1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337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570000" r="-383516" b="-1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80263" t="-570000" r="-206140" b="-1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5094" t="-570000" r="-77358" b="-1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3359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659016" r="-383516" b="-10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33005" t="-659016" r="-985" b="-10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0028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759016" r="-383516" b="-9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80263" t="-759016" r="-206140" b="-9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5094" t="-759016" r="-77358" b="-9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33005" t="-759016" r="-985" b="-9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07634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859016" r="-383516" b="-8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80263" t="-859016" r="-206140" b="-8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?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?</a:t>
                          </a:r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863231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4" t="-959016" r="-228" b="-70163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0420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1059016" r="-383516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80263" t="-1059016" r="-206140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5094" t="-1059016" r="-77358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33005" t="-1059016" r="-985" b="-6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8016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1159016" r="-383516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80263" t="-1159016" r="-20614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5094" t="-1159016" r="-77358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?</a:t>
                          </a:r>
                          <a:endParaRPr lang="ru-RU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392251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4" t="-1259016" r="-228" b="-40163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6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72169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1381667" r="-383516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80263" t="-1381667" r="-206140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5094" t="-1381667" r="-77358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33005" t="-1381667" r="-985" b="-3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0069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1457377" r="-38351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80263" t="-1457377" r="-20614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5094" t="-1457377" r="-7735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33005" t="-1457377" r="-985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44777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1557377" r="-38351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80263" t="-1557377" r="-20614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5094" t="-1557377" r="-7735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33005" t="-1557377" r="-985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194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1657377" r="-38351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80263" t="-1657377" r="-20614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5094" t="-1657377" r="-7735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33005" t="-1657377" r="-985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8566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4997CE-17F5-4557-A633-57552562A72E}"/>
                  </a:ext>
                </a:extLst>
              </p:cNvPr>
              <p:cNvSpPr txBox="1"/>
              <p:nvPr/>
            </p:nvSpPr>
            <p:spPr>
              <a:xfrm>
                <a:off x="845127" y="5200241"/>
                <a:ext cx="441933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[1] “Physics at Super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/>
                  <a:t> Factory”, arXiv:1002.5012 [hep-ex], talk by M. Staric @ KEK FF 2014</a:t>
                </a:r>
              </a:p>
              <a:p>
                <a:r>
                  <a:rPr lang="en-US" sz="1400" dirty="0"/>
                  <a:t>[2] “Implications of LHCb measurements and future prospects”, Eur. Phys. J. C73, 2373 (2013)</a:t>
                </a:r>
              </a:p>
              <a:p>
                <a:r>
                  <a:rPr lang="en-US" sz="1400" dirty="0"/>
                  <a:t>[3] A. Bondar et al., Phys. Rev. D82, 034033 (2010)</a:t>
                </a:r>
                <a:endParaRPr lang="ru-RU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4997CE-17F5-4557-A633-57552562A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5200241"/>
                <a:ext cx="4419331" cy="1169551"/>
              </a:xfrm>
              <a:prstGeom prst="rect">
                <a:avLst/>
              </a:prstGeom>
              <a:blipFill>
                <a:blip r:embed="rId3"/>
                <a:stretch>
                  <a:fillRect l="-414" t="-1042" r="-828" b="-4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5648548-22B4-4EC3-82F3-892BAD39A885}"/>
              </a:ext>
            </a:extLst>
          </p:cNvPr>
          <p:cNvSpPr txBox="1"/>
          <p:nvPr/>
        </p:nvSpPr>
        <p:spPr>
          <a:xfrm>
            <a:off x="663931" y="2098603"/>
            <a:ext cx="4849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order of magnitude precision improvement can be achieved in the next decade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numbers shown are very approximate. Analysis of systematic uncertainties is needed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13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64B9994-B050-44F6-98B3-9F6D8493903E}"/>
              </a:ext>
            </a:extLst>
          </p:cNvPr>
          <p:cNvGrpSpPr/>
          <p:nvPr/>
        </p:nvGrpSpPr>
        <p:grpSpPr>
          <a:xfrm>
            <a:off x="734016" y="2185753"/>
            <a:ext cx="5690991" cy="4463638"/>
            <a:chOff x="734016" y="1691323"/>
            <a:chExt cx="5690991" cy="4463638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A6A6C83A-5EC8-40CE-B8BC-13339AFBB83C}"/>
                </a:ext>
              </a:extLst>
            </p:cNvPr>
            <p:cNvSpPr/>
            <p:nvPr/>
          </p:nvSpPr>
          <p:spPr>
            <a:xfrm>
              <a:off x="1171853" y="2687432"/>
              <a:ext cx="3240351" cy="703555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31D5D24-F3C3-4D1C-B969-21F193C6765E}"/>
                </a:ext>
              </a:extLst>
            </p:cNvPr>
            <p:cNvSpPr/>
            <p:nvPr/>
          </p:nvSpPr>
          <p:spPr>
            <a:xfrm>
              <a:off x="958788" y="3772338"/>
              <a:ext cx="1207364" cy="723438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Объект 2">
                  <a:extLst>
                    <a:ext uri="{FF2B5EF4-FFF2-40B4-BE49-F238E27FC236}">
                      <a16:creationId xmlns:a16="http://schemas.microsoft.com/office/drawing/2014/main" id="{C80A416E-76CA-446D-A15F-2EE7B3DE096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34016" y="1691323"/>
                  <a:ext cx="5690991" cy="446363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Wingdings 2" pitchFamily="18" charset="2"/>
                    <a:buChar char="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Wingdings 2" pitchFamily="18" charset="2"/>
                    <a:buChar char="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Wingdings 2" pitchFamily="18" charset="2"/>
                    <a:buChar char="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Wingdings 2" pitchFamily="18" charset="2"/>
                    <a:buChar char="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Wingdings 2" pitchFamily="18" charset="2"/>
                    <a:buChar char="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Wingdings 2" pitchFamily="18" charset="2"/>
                    <a:buChar char="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Wingdings 2" pitchFamily="18" charset="2"/>
                    <a:buChar char="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Wingdings 2" pitchFamily="18" charset="2"/>
                    <a:buChar char="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Wingdings 2" pitchFamily="18" charset="2"/>
                    <a:buChar char="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Arial" panose="020B0604020202020204" pitchFamily="34" charset="0"/>
                    <a:buChar char="•"/>
                  </a:pPr>
                  <a:r>
                    <a:rPr lang="en-US" sz="1800" dirty="0"/>
                    <a:t>Mass eigenstates</a:t>
                  </a:r>
                </a:p>
                <a:p>
                  <a:pPr marL="0" indent="0">
                    <a:buFont typeface="Wingdings 2" pitchFamily="18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800" dirty="0"/>
                </a:p>
                <a:p>
                  <a:pPr>
                    <a:spcAft>
                      <a:spcPts val="12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800" dirty="0"/>
                    <a:t>The charm mixing parameters</a:t>
                  </a:r>
                </a:p>
                <a:p>
                  <a:pPr marL="0" indent="0">
                    <a:buFont typeface="Wingdings 2" pitchFamily="18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den>
                        </m:f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den>
                        </m:f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m:rPr>
                            <m:sty m:val="p"/>
                          </m:rPr>
                          <a:rPr lang="en-US" sz="180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800" dirty="0"/>
                </a:p>
                <a:p>
                  <a:pPr>
                    <a:spcBef>
                      <a:spcPts val="1800"/>
                    </a:spcBef>
                    <a:spcAft>
                      <a:spcPts val="12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800" dirty="0"/>
                    <a:t>The observable parameter</a:t>
                  </a:r>
                </a:p>
                <a:p>
                  <a:pPr marL="0" indent="0">
                    <a:buFont typeface="Wingdings 2" pitchFamily="18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den>
                        </m:f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≡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≡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800" dirty="0"/>
                </a:p>
                <a:p>
                  <a:pPr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𝒞𝒫</m:t>
                      </m:r>
                    </m:oMath>
                  </a14:m>
                  <a:r>
                    <a:rPr lang="en-US" sz="1800" dirty="0"/>
                    <a:t> violation</a:t>
                  </a:r>
                </a:p>
                <a:p>
                  <a:pPr lvl="1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rgbClr val="0070C0"/>
                      </a:solidFill>
                    </a:rPr>
                    <a:t>Direct</a:t>
                  </a:r>
                  <a:r>
                    <a:rPr lang="en-US" sz="1600" dirty="0"/>
                    <a:t>: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𝒞𝒫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a14:m>
                  <a:endParaRPr lang="en-US" sz="1600" dirty="0"/>
                </a:p>
                <a:p>
                  <a:pPr lvl="1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rgbClr val="7030A0"/>
                      </a:solidFill>
                    </a:rPr>
                    <a:t>In mixing</a:t>
                  </a:r>
                  <a:r>
                    <a:rPr lang="en-US" sz="1600" dirty="0"/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≠1</m:t>
                      </m:r>
                    </m:oMath>
                  </a14:m>
                  <a:endParaRPr lang="en-US" sz="1600" dirty="0"/>
                </a:p>
                <a:p>
                  <a:pPr lvl="1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rgbClr val="C00000"/>
                      </a:solidFill>
                    </a:rPr>
                    <a:t>In interference between mixing and decay</a:t>
                  </a:r>
                  <a:r>
                    <a:rPr lang="en-US" sz="1600" dirty="0"/>
                    <a:t>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 panose="02040503050406030204" pitchFamily="18" charset="0"/>
                        </a:rPr>
                        <m:t>Im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a14:m>
                  <a:endParaRPr lang="en-US" sz="1800" dirty="0"/>
                </a:p>
              </p:txBody>
            </p:sp>
          </mc:Choice>
          <mc:Fallback>
            <p:sp>
              <p:nvSpPr>
                <p:cNvPr id="15" name="Объект 2">
                  <a:extLst>
                    <a:ext uri="{FF2B5EF4-FFF2-40B4-BE49-F238E27FC236}">
                      <a16:creationId xmlns:a16="http://schemas.microsoft.com/office/drawing/2014/main" id="{C80A416E-76CA-446D-A15F-2EE7B3DE09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16" y="1691323"/>
                  <a:ext cx="5690991" cy="4463638"/>
                </a:xfrm>
                <a:prstGeom prst="rect">
                  <a:avLst/>
                </a:prstGeom>
                <a:blipFill>
                  <a:blip r:embed="rId2"/>
                  <a:stretch>
                    <a:fillRect l="-642" t="-915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FD836-512A-4133-B82A-E2ED210E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charm mixing parameters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4DADA84-61FE-44E3-9A94-83DB2B01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8325" y="6466829"/>
            <a:ext cx="2743200" cy="365125"/>
          </a:xfrm>
        </p:spPr>
        <p:txBody>
          <a:bodyPr/>
          <a:lstStyle/>
          <a:p>
            <a:fld id="{1E86C17F-32CA-4652-A1CE-F472134A174A}" type="slidenum">
              <a:rPr lang="ru-RU" sz="1400" smtClean="0"/>
              <a:t>2</a:t>
            </a:fld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729DFFD-B97C-4C3B-9528-A7528AE5B0CB}"/>
              </a:ext>
            </a:extLst>
          </p:cNvPr>
          <p:cNvGrpSpPr/>
          <p:nvPr/>
        </p:nvGrpSpPr>
        <p:grpSpPr>
          <a:xfrm>
            <a:off x="6862844" y="1691322"/>
            <a:ext cx="4716734" cy="3178692"/>
            <a:chOff x="7141143" y="1366675"/>
            <a:chExt cx="4716734" cy="317869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3B2C722-0D61-426E-BAC3-10FB9558E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995" y="3116446"/>
              <a:ext cx="2453789" cy="132556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D91957C-1E8F-474D-A11B-A61AB6C1D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995" y="1538589"/>
              <a:ext cx="2453789" cy="1340305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D2C1F02-9C76-4FF0-B438-1EBE463B3AEE}"/>
                </a:ext>
              </a:extLst>
            </p:cNvPr>
            <p:cNvSpPr/>
            <p:nvPr/>
          </p:nvSpPr>
          <p:spPr>
            <a:xfrm>
              <a:off x="7244179" y="1885575"/>
              <a:ext cx="15775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/>
                <a:t>Long distances (dominant)</a:t>
              </a:r>
              <a:endParaRPr lang="ru-RU" sz="1400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C829FC0-C609-4465-8E3D-FCE1B4D0003D}"/>
                </a:ext>
              </a:extLst>
            </p:cNvPr>
            <p:cNvSpPr/>
            <p:nvPr/>
          </p:nvSpPr>
          <p:spPr>
            <a:xfrm>
              <a:off x="7244179" y="3486605"/>
              <a:ext cx="16423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/>
                <a:t>Short distances</a:t>
              </a:r>
              <a:endParaRPr lang="ru-RU" sz="1400" dirty="0"/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3D895AA-CD6D-4765-99E2-94526168E69A}"/>
                </a:ext>
              </a:extLst>
            </p:cNvPr>
            <p:cNvSpPr/>
            <p:nvPr/>
          </p:nvSpPr>
          <p:spPr>
            <a:xfrm>
              <a:off x="7141143" y="1366675"/>
              <a:ext cx="4716734" cy="3178692"/>
            </a:xfrm>
            <a:prstGeom prst="round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28FB2F8-26EF-403F-9E7A-6A8E9844C51B}"/>
              </a:ext>
            </a:extLst>
          </p:cNvPr>
          <p:cNvSpPr/>
          <p:nvPr/>
        </p:nvSpPr>
        <p:spPr>
          <a:xfrm>
            <a:off x="1445911" y="1496043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 (Основной текст)"/>
              </a:rPr>
              <a:t>Charm forms the only neutral meson system with the heavy up quark</a:t>
            </a:r>
            <a:endParaRPr lang="ru-RU" dirty="0">
              <a:latin typeface="Calibri (Основной текст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106C18E0-3812-4E1D-B5C5-9EBABEBE8F97}"/>
                  </a:ext>
                </a:extLst>
              </p:cNvPr>
              <p:cNvSpPr/>
              <p:nvPr/>
            </p:nvSpPr>
            <p:spPr>
              <a:xfrm>
                <a:off x="7337096" y="4972450"/>
                <a:ext cx="3942389" cy="1727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The Standard Model expectation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∼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breaking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Clear signals of new dynamics: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∼1%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𝒞𝒫</a:t>
                </a:r>
                <a:r>
                  <a:rPr lang="en-US" dirty="0"/>
                  <a:t> violation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ru-RU" sz="1400" dirty="0"/>
              </a:p>
            </p:txBody>
          </p:sp>
        </mc:Choice>
        <mc:Fallback xmlns="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106C18E0-3812-4E1D-B5C5-9EBABEBE8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096" y="4972450"/>
                <a:ext cx="3942389" cy="1727909"/>
              </a:xfrm>
              <a:prstGeom prst="rect">
                <a:avLst/>
              </a:prstGeom>
              <a:blipFill>
                <a:blip r:embed="rId6"/>
                <a:stretch>
                  <a:fillRect l="-1084" t="-2120" b="-4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481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64891B8-0C79-4EE0-8982-14EFEC2D5E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365760"/>
                <a:ext cx="10515600" cy="1325562"/>
              </a:xfrm>
            </p:spPr>
            <p:txBody>
              <a:bodyPr/>
              <a:lstStyle/>
              <a:p>
                <a:r>
                  <a:rPr lang="en-US" dirty="0"/>
                  <a:t>Global fit for Belle II @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64891B8-0C79-4EE0-8982-14EFEC2D5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365760"/>
                <a:ext cx="10515600" cy="1325562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D9719B-D3CF-443B-A082-09F399D5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</p:spPr>
        <p:txBody>
          <a:bodyPr/>
          <a:lstStyle/>
          <a:p>
            <a:fld id="{1E86C17F-32CA-4652-A1CE-F472134A174A}" type="slidenum">
              <a:rPr lang="ru-RU" sz="1400" smtClean="0"/>
              <a:t>20</a:t>
            </a:fld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64689F-3FBD-4E27-817A-AF6C5C5D9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1" y="2120636"/>
            <a:ext cx="4311968" cy="37534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53DE1A-86E2-49D2-B191-830A287B5E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0" b="-266"/>
          <a:stretch/>
        </p:blipFill>
        <p:spPr>
          <a:xfrm>
            <a:off x="5451503" y="2207605"/>
            <a:ext cx="4275041" cy="36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B892A4-0906-446E-B54A-395F5D161780}"/>
              </a:ext>
            </a:extLst>
          </p:cNvPr>
          <p:cNvSpPr txBox="1"/>
          <p:nvPr/>
        </p:nvSpPr>
        <p:spPr>
          <a:xfrm>
            <a:off x="845127" y="1726467"/>
            <a:ext cx="560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Alan Schwartz, IX</a:t>
            </a:r>
            <a:r>
              <a:rPr lang="en-US" sz="2000" baseline="30000" dirty="0">
                <a:solidFill>
                  <a:srgbClr val="0070C0"/>
                </a:solidFill>
              </a:rPr>
              <a:t>th</a:t>
            </a:r>
            <a:r>
              <a:rPr lang="en-US" sz="2000" dirty="0">
                <a:solidFill>
                  <a:srgbClr val="0070C0"/>
                </a:solidFill>
              </a:rPr>
              <a:t> CKM UT Workshop (Dec. 1, 2016)</a:t>
            </a:r>
            <a:endParaRPr lang="ru-RU" sz="2000" dirty="0">
              <a:solidFill>
                <a:srgbClr val="0070C0"/>
              </a:solidFill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138F973-6AF9-4FDE-851A-B0F3936ED81E}"/>
              </a:ext>
            </a:extLst>
          </p:cNvPr>
          <p:cNvGrpSpPr/>
          <p:nvPr/>
        </p:nvGrpSpPr>
        <p:grpSpPr>
          <a:xfrm>
            <a:off x="10173284" y="1758814"/>
            <a:ext cx="1745454" cy="3874797"/>
            <a:chOff x="10173284" y="1758814"/>
            <a:chExt cx="1745454" cy="3874797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CEC81D44-A09A-4FD6-8A56-0CEAACAF6437}"/>
                </a:ext>
              </a:extLst>
            </p:cNvPr>
            <p:cNvGrpSpPr/>
            <p:nvPr/>
          </p:nvGrpSpPr>
          <p:grpSpPr>
            <a:xfrm>
              <a:off x="10173285" y="1758814"/>
              <a:ext cx="1745453" cy="1670186"/>
              <a:chOff x="4905353" y="3954937"/>
              <a:chExt cx="1745453" cy="1670186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876C4960-0BFE-43D7-B515-98E37C16E5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5353" y="3954937"/>
                <a:ext cx="1745453" cy="1670186"/>
              </a:xfrm>
              <a:prstGeom prst="rect">
                <a:avLst/>
              </a:prstGeom>
            </p:spPr>
          </p:pic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375E0CE4-0708-47D1-B326-53842AD76EA4}"/>
                  </a:ext>
                </a:extLst>
              </p:cNvPr>
              <p:cNvSpPr/>
              <p:nvPr/>
            </p:nvSpPr>
            <p:spPr>
              <a:xfrm>
                <a:off x="5555897" y="4929286"/>
                <a:ext cx="74350" cy="7435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B54278-FF58-426F-99B3-708B273D87BC}"/>
                  </a:ext>
                </a:extLst>
              </p:cNvPr>
              <p:cNvSpPr txBox="1"/>
              <p:nvPr/>
            </p:nvSpPr>
            <p:spPr>
              <a:xfrm>
                <a:off x="5328546" y="4966461"/>
                <a:ext cx="611906" cy="200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 mixing</a:t>
                </a:r>
                <a:endParaRPr lang="ru-RU" dirty="0"/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31286CF2-82C5-4091-9267-C874429A2791}"/>
                </a:ext>
              </a:extLst>
            </p:cNvPr>
            <p:cNvGrpSpPr/>
            <p:nvPr/>
          </p:nvGrpSpPr>
          <p:grpSpPr>
            <a:xfrm>
              <a:off x="10173284" y="3563985"/>
              <a:ext cx="1745453" cy="1668474"/>
              <a:chOff x="6803743" y="3956649"/>
              <a:chExt cx="1745453" cy="1668474"/>
            </a:xfrm>
          </p:grpSpPr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EF956E4F-381D-4CF8-B5F3-FB2C80383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3743" y="3956649"/>
                <a:ext cx="1745453" cy="1668474"/>
              </a:xfrm>
              <a:prstGeom prst="rect">
                <a:avLst/>
              </a:prstGeom>
            </p:spPr>
          </p:pic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A304984D-0B56-41E4-899D-23FFF26C7931}"/>
                  </a:ext>
                </a:extLst>
              </p:cNvPr>
              <p:cNvSpPr/>
              <p:nvPr/>
            </p:nvSpPr>
            <p:spPr>
              <a:xfrm>
                <a:off x="7604912" y="4655430"/>
                <a:ext cx="74350" cy="7435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87C5D9-D95D-4E4F-AE02-D451BC9C48A6}"/>
                  </a:ext>
                </a:extLst>
              </p:cNvPr>
              <p:cNvSpPr txBox="1"/>
              <p:nvPr/>
            </p:nvSpPr>
            <p:spPr>
              <a:xfrm>
                <a:off x="7938706" y="4655436"/>
                <a:ext cx="477464" cy="200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 CPV</a:t>
                </a:r>
                <a:endParaRPr lang="ru-RU" dirty="0"/>
              </a:p>
            </p:txBody>
          </p:sp>
          <p:cxnSp>
            <p:nvCxnSpPr>
              <p:cNvPr id="17" name="Прямая со стрелкой 16">
                <a:extLst>
                  <a:ext uri="{FF2B5EF4-FFF2-40B4-BE49-F238E27FC236}">
                    <a16:creationId xmlns:a16="http://schemas.microsoft.com/office/drawing/2014/main" id="{E4D17B56-C161-4927-9A6E-C4124245F6C3}"/>
                  </a:ext>
                </a:extLst>
              </p:cNvPr>
              <p:cNvCxnSpPr>
                <a:cxnSpLocks/>
                <a:stCxn id="16" idx="1"/>
                <a:endCxn id="14" idx="6"/>
              </p:cNvCxnSpPr>
              <p:nvPr/>
            </p:nvCxnSpPr>
            <p:spPr>
              <a:xfrm flipH="1" flipV="1">
                <a:off x="7679262" y="4692605"/>
                <a:ext cx="259443" cy="62933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B95DE2-4BB7-42FE-8874-C3548FE0799F}"/>
                </a:ext>
              </a:extLst>
            </p:cNvPr>
            <p:cNvSpPr txBox="1"/>
            <p:nvPr/>
          </p:nvSpPr>
          <p:spPr>
            <a:xfrm>
              <a:off x="10315852" y="5233501"/>
              <a:ext cx="16028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</a:rPr>
                <a:t>Current fit</a:t>
              </a:r>
              <a:endParaRPr lang="ru-RU" sz="20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277BFB-229D-4330-A778-B61FFEF448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7" y="637823"/>
            <a:ext cx="961769" cy="781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02425062-3193-42ED-8510-9A528B4591FB}"/>
                  </a:ext>
                </a:extLst>
              </p:cNvPr>
              <p:cNvSpPr/>
              <p:nvPr/>
            </p:nvSpPr>
            <p:spPr>
              <a:xfrm>
                <a:off x="1281345" y="5999582"/>
                <a:ext cx="2328640" cy="6348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dirty="0"/>
                  <a:t>Year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2025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02425062-3193-42ED-8510-9A528B459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345" y="5999582"/>
                <a:ext cx="2328640" cy="634837"/>
              </a:xfrm>
              <a:prstGeom prst="rect">
                <a:avLst/>
              </a:prstGeom>
              <a:blipFill>
                <a:blip r:embed="rId8"/>
                <a:stretch>
                  <a:fillRect b="-179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FD22CAF-A12F-4415-92FF-E81B90903B0E}"/>
              </a:ext>
            </a:extLst>
          </p:cNvPr>
          <p:cNvSpPr txBox="1"/>
          <p:nvPr/>
        </p:nvSpPr>
        <p:spPr>
          <a:xfrm>
            <a:off x="5659514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575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4A2E219-6838-4591-B2D2-E2396CEE76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365760"/>
                <a:ext cx="10515600" cy="1325562"/>
              </a:xfrm>
            </p:spPr>
            <p:txBody>
              <a:bodyPr/>
              <a:lstStyle/>
              <a:p>
                <a:r>
                  <a:rPr lang="en-US" dirty="0"/>
                  <a:t>Global fit for LHCb Upgr. Phase II @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300 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4A2E219-6838-4591-B2D2-E2396CEE76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365760"/>
                <a:ext cx="10515600" cy="1325562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06AE49-BC2D-4226-84D4-031ED3E0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z="1400" smtClean="0"/>
              <a:t>21</a:t>
            </a:fld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68EF74E-E9AC-43D0-B2C6-3CB2FD349437}"/>
              </a:ext>
            </a:extLst>
          </p:cNvPr>
          <p:cNvGrpSpPr/>
          <p:nvPr/>
        </p:nvGrpSpPr>
        <p:grpSpPr>
          <a:xfrm>
            <a:off x="845127" y="2160392"/>
            <a:ext cx="10047774" cy="3778768"/>
            <a:chOff x="1244041" y="2908635"/>
            <a:chExt cx="9091901" cy="3139514"/>
          </a:xfrm>
        </p:grpSpPr>
        <p:pic>
          <p:nvPicPr>
            <p:cNvPr id="9" name="Объект 5">
              <a:extLst>
                <a:ext uri="{FF2B5EF4-FFF2-40B4-BE49-F238E27FC236}">
                  <a16:creationId xmlns:a16="http://schemas.microsoft.com/office/drawing/2014/main" id="{48AE9E57-A9D1-4DE8-8E49-64C7E8793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41" y="2908637"/>
              <a:ext cx="4509059" cy="313951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86DAC50-4C07-4A9B-9DD0-6C37B7771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663" y="2908635"/>
              <a:ext cx="4298279" cy="313951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100C9A5-5B58-4BF0-9C6C-CA1CF572B24D}"/>
              </a:ext>
            </a:extLst>
          </p:cNvPr>
          <p:cNvSpPr txBox="1"/>
          <p:nvPr/>
        </p:nvSpPr>
        <p:spPr>
          <a:xfrm>
            <a:off x="2625708" y="1699862"/>
            <a:ext cx="3920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CERN-LHCC-2017-003 (Feb. 8, 2017)</a:t>
            </a:r>
            <a:endParaRPr lang="ru-RU" sz="2000" dirty="0">
              <a:solidFill>
                <a:srgbClr val="0070C0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9F4F36D-9445-4DD3-9F4F-45E8EA5A09FB}"/>
              </a:ext>
            </a:extLst>
          </p:cNvPr>
          <p:cNvCxnSpPr>
            <a:cxnSpLocks/>
          </p:cNvCxnSpPr>
          <p:nvPr/>
        </p:nvCxnSpPr>
        <p:spPr>
          <a:xfrm flipV="1">
            <a:off x="8877670" y="2325951"/>
            <a:ext cx="0" cy="3036162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D5E3392-9F51-4F96-B842-8E8CD9D785F9}"/>
              </a:ext>
            </a:extLst>
          </p:cNvPr>
          <p:cNvCxnSpPr>
            <a:cxnSpLocks/>
          </p:cNvCxnSpPr>
          <p:nvPr/>
        </p:nvCxnSpPr>
        <p:spPr>
          <a:xfrm flipH="1">
            <a:off x="6915706" y="4092606"/>
            <a:ext cx="3879541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092ABED-0901-4C8E-A8AD-BBC19F448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27" y="1363565"/>
            <a:ext cx="1215887" cy="834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FF00925-3B6A-41C7-8DA1-416C0367EDD4}"/>
                  </a:ext>
                </a:extLst>
              </p:cNvPr>
              <p:cNvSpPr/>
              <p:nvPr/>
            </p:nvSpPr>
            <p:spPr>
              <a:xfrm>
                <a:off x="1281345" y="5999582"/>
                <a:ext cx="2328640" cy="6348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dirty="0"/>
                  <a:t>Year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2035</m:t>
                    </m:r>
                  </m:oMath>
                </a14:m>
                <a:r>
                  <a:rPr lang="en-US" sz="2800" dirty="0"/>
                  <a:t>+</a:t>
                </a:r>
                <a:endParaRPr lang="ru-RU" sz="28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FF00925-3B6A-41C7-8DA1-416C0367E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345" y="5999582"/>
                <a:ext cx="2328640" cy="634837"/>
              </a:xfrm>
              <a:prstGeom prst="rect">
                <a:avLst/>
              </a:prstGeom>
              <a:blipFill>
                <a:blip r:embed="rId6"/>
                <a:stretch>
                  <a:fillRect b="-179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765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EDA15-78F8-414D-97A9-0C69EE46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B908D50-B456-4108-9244-333187BC70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28799"/>
                <a:ext cx="9275417" cy="4119239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200" dirty="0"/>
                  <a:t>Precise measurement of the charm mixing is a fundamental test of the SM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200" dirty="0"/>
                  <a:t>The existing measurements are consistent with the SM expectations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200" dirty="0"/>
                  <a:t>LHCb and Belle II are going to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measure the charm mixing parameters at the precision level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access </a:t>
                </a: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𝒞𝒫</a:t>
                </a:r>
                <a:r>
                  <a:rPr lang="en-US" sz="1800" dirty="0"/>
                  <a:t> violation in charm at the SM values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1800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200" dirty="0"/>
                  <a:t>A Super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-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200" dirty="0"/>
                  <a:t> factory with </a:t>
                </a:r>
                <a14:m>
                  <m:oMath xmlns:m="http://schemas.openxmlformats.org/officeDocument/2006/math">
                    <m:r>
                      <a:rPr lang="ru-RU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/>
                  <a:t>is competitive for the charm mixing measurement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200" dirty="0"/>
                  <a:t>Measurements with quantum correlations will play an important role for the future charm mixing measurements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B908D50-B456-4108-9244-333187BC70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28799"/>
                <a:ext cx="9275417" cy="4119239"/>
              </a:xfrm>
              <a:blipFill>
                <a:blip r:embed="rId2"/>
                <a:stretch>
                  <a:fillRect l="-920" t="-2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45D867-DFB6-4917-993D-66AB06E0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z="1400" smtClean="0"/>
              <a:t>22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7249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2287E-A374-4D86-99F4-3E6AD5FD2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status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9DBA400-CF6A-47B4-A49A-0305B515D4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4549" y="4617625"/>
                <a:ext cx="4099735" cy="1619758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The first evidence by Belle and BaBar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Phys. Rev. Lett. 98, 211802 (2007)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Phys. Rev. Lett. 98, </a:t>
                </a:r>
                <a:r>
                  <a:rPr lang="ru-RU" sz="1600" dirty="0"/>
                  <a:t>211803</a:t>
                </a:r>
                <a:r>
                  <a:rPr lang="en-US" sz="1600" dirty="0"/>
                  <a:t> (2007)</a:t>
                </a:r>
                <a:endParaRPr lang="ru-RU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Charm mixing is well established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No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𝒞𝒫</m:t>
                    </m:r>
                  </m:oMath>
                </a14:m>
                <a:r>
                  <a:rPr lang="en-US" sz="1800" dirty="0"/>
                  <a:t> violation observed in charm yet</a:t>
                </a:r>
                <a:endParaRPr lang="ru-RU" sz="18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9DBA400-CF6A-47B4-A49A-0305B515D4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4549" y="4617625"/>
                <a:ext cx="4099735" cy="1619758"/>
              </a:xfrm>
              <a:blipFill>
                <a:blip r:embed="rId2"/>
                <a:stretch>
                  <a:fillRect l="-892" t="-4887" b="-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E29FED-5477-4AAB-937D-B4819CFC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z="1400" smtClean="0"/>
              <a:t>3</a:t>
            </a:fld>
            <a:endParaRPr lang="ru-RU" sz="14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BE25EBD-9347-4FBF-9BE8-F6D8D047E875}"/>
              </a:ext>
            </a:extLst>
          </p:cNvPr>
          <p:cNvGrpSpPr/>
          <p:nvPr/>
        </p:nvGrpSpPr>
        <p:grpSpPr>
          <a:xfrm>
            <a:off x="4905353" y="2543989"/>
            <a:ext cx="6722105" cy="3081134"/>
            <a:chOff x="4728838" y="1691322"/>
            <a:chExt cx="6722105" cy="308113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89F7763D-2B4D-4149-A171-2A6F3D3C78B0}"/>
                </a:ext>
              </a:extLst>
            </p:cNvPr>
            <p:cNvGrpSpPr/>
            <p:nvPr/>
          </p:nvGrpSpPr>
          <p:grpSpPr>
            <a:xfrm>
              <a:off x="4728838" y="1691322"/>
              <a:ext cx="6722105" cy="3081134"/>
              <a:chOff x="2876016" y="2057271"/>
              <a:chExt cx="6722105" cy="3081134"/>
            </a:xfrm>
          </p:grpSpPr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1E135066-121F-48F5-983F-8DC1EE7A0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8137" y="2060430"/>
                <a:ext cx="3219984" cy="3077975"/>
              </a:xfrm>
              <a:prstGeom prst="rect">
                <a:avLst/>
              </a:prstGeom>
            </p:spPr>
          </p:pic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9536FF56-6592-47C0-94B3-F3B9D78A2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016" y="2057271"/>
                <a:ext cx="3219984" cy="3081134"/>
              </a:xfrm>
              <a:prstGeom prst="rect">
                <a:avLst/>
              </a:prstGeom>
            </p:spPr>
          </p:pic>
        </p:grp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4A5F30B-D80F-4044-8B02-C9C7EC90D318}"/>
                </a:ext>
              </a:extLst>
            </p:cNvPr>
            <p:cNvSpPr/>
            <p:nvPr/>
          </p:nvSpPr>
          <p:spPr>
            <a:xfrm>
              <a:off x="5928952" y="3488787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AA8E44FB-3754-4936-8599-33D5C281268D}"/>
                </a:ext>
              </a:extLst>
            </p:cNvPr>
            <p:cNvSpPr/>
            <p:nvPr/>
          </p:nvSpPr>
          <p:spPr>
            <a:xfrm>
              <a:off x="9708943" y="2983581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B42F6F-91BC-4375-85C9-E290994EEF69}"/>
                </a:ext>
              </a:extLst>
            </p:cNvPr>
            <p:cNvSpPr txBox="1"/>
            <p:nvPr/>
          </p:nvSpPr>
          <p:spPr>
            <a:xfrm>
              <a:off x="5509538" y="3557367"/>
              <a:ext cx="1128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mixing</a:t>
              </a:r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6844E9-F996-4F14-9560-1FA17EA0801C}"/>
                </a:ext>
              </a:extLst>
            </p:cNvPr>
            <p:cNvSpPr txBox="1"/>
            <p:nvPr/>
          </p:nvSpPr>
          <p:spPr>
            <a:xfrm>
              <a:off x="10324720" y="2983592"/>
              <a:ext cx="880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CPV</a:t>
              </a:r>
              <a:endParaRPr lang="ru-RU" dirty="0"/>
            </a:p>
          </p:txBody>
        </p: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2B8A6DAD-1001-4EDF-A3C9-D409FC782CF9}"/>
                </a:ext>
              </a:extLst>
            </p:cNvPr>
            <p:cNvCxnSpPr>
              <a:cxnSpLocks/>
              <a:stCxn id="14" idx="1"/>
              <a:endCxn id="12" idx="6"/>
            </p:cNvCxnSpPr>
            <p:nvPr/>
          </p:nvCxnSpPr>
          <p:spPr>
            <a:xfrm flipH="1" flipV="1">
              <a:off x="9846103" y="3052161"/>
              <a:ext cx="478617" cy="116097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0D50388-715F-4C40-B6DE-69A21EA4B340}"/>
              </a:ext>
            </a:extLst>
          </p:cNvPr>
          <p:cNvGrpSpPr/>
          <p:nvPr/>
        </p:nvGrpSpPr>
        <p:grpSpPr>
          <a:xfrm>
            <a:off x="1414499" y="1865642"/>
            <a:ext cx="2610035" cy="2218914"/>
            <a:chOff x="1237984" y="1694481"/>
            <a:chExt cx="2610035" cy="2218914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7FDD47D3-4E4C-4F66-9193-B9EB7EDC5A4D}"/>
                </a:ext>
              </a:extLst>
            </p:cNvPr>
            <p:cNvGrpSpPr/>
            <p:nvPr/>
          </p:nvGrpSpPr>
          <p:grpSpPr>
            <a:xfrm>
              <a:off x="1237984" y="2053766"/>
              <a:ext cx="2610035" cy="1859629"/>
              <a:chOff x="1102783" y="2176909"/>
              <a:chExt cx="2610035" cy="1859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Объект 2">
                    <a:extLst>
                      <a:ext uri="{FF2B5EF4-FFF2-40B4-BE49-F238E27FC236}">
                        <a16:creationId xmlns:a16="http://schemas.microsoft.com/office/drawing/2014/main" id="{62192D48-11F0-4932-ACA0-6352E9A0B1E0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102783" y="2176910"/>
                    <a:ext cx="2610035" cy="185962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lnSpc>
                        <a:spcPct val="150000"/>
                      </a:lnSpc>
                      <a:spcBef>
                        <a:spcPts val="600"/>
                      </a:spcBef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0.32±0.14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oMath>
                      </m:oMathPara>
                    </a14:m>
                    <a:endParaRPr lang="en-US" sz="1800" b="0" dirty="0"/>
                  </a:p>
                  <a:p>
                    <a:pPr marL="0" indent="0">
                      <a:lnSpc>
                        <a:spcPct val="150000"/>
                      </a:lnSpc>
                      <a:spcBef>
                        <a:spcPts val="600"/>
                      </a:spcBef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0.69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−0.07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+0.06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oMath>
                      </m:oMathPara>
                    </a14:m>
                    <a:endParaRPr lang="en-US" sz="1800" b="0" dirty="0"/>
                  </a:p>
                  <a:p>
                    <a:pPr marL="0" indent="0">
                      <a:lnSpc>
                        <a:spcPct val="150000"/>
                      </a:lnSpc>
                      <a:spcBef>
                        <a:spcPts val="600"/>
                      </a:spcBef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0.89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−0.07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+0.08</m:t>
                              </m:r>
                            </m:sup>
                          </m:sSubSup>
                        </m:oMath>
                      </m:oMathPara>
                    </a14:m>
                    <a:endParaRPr lang="en-US" sz="1800" b="0" dirty="0"/>
                  </a:p>
                  <a:p>
                    <a:pPr marL="0" indent="0">
                      <a:lnSpc>
                        <a:spcPct val="150000"/>
                      </a:lnSpc>
                      <a:spcBef>
                        <a:spcPts val="600"/>
                      </a:spcBef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12.9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−8.7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+9.9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func>
                        </m:oMath>
                      </m:oMathPara>
                    </a14:m>
                    <a:endParaRPr lang="ru-RU" sz="1600" dirty="0"/>
                  </a:p>
                </p:txBody>
              </p:sp>
            </mc:Choice>
            <mc:Fallback xmlns="">
              <p:sp>
                <p:nvSpPr>
                  <p:cNvPr id="9" name="Объект 2">
                    <a:extLst>
                      <a:ext uri="{FF2B5EF4-FFF2-40B4-BE49-F238E27FC236}">
                        <a16:creationId xmlns:a16="http://schemas.microsoft.com/office/drawing/2014/main" id="{62192D48-11F0-4932-ACA0-6352E9A0B1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2783" y="2176910"/>
                    <a:ext cx="2610035" cy="185962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25253754-1244-4B02-A5A5-D4A4625DE11E}"/>
                  </a:ext>
                </a:extLst>
              </p:cNvPr>
              <p:cNvSpPr/>
              <p:nvPr/>
            </p:nvSpPr>
            <p:spPr>
              <a:xfrm>
                <a:off x="1102783" y="2176909"/>
                <a:ext cx="2610035" cy="185962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DD1EA0-DFE7-4D60-A08F-92087594B8E9}"/>
                </a:ext>
              </a:extLst>
            </p:cNvPr>
            <p:cNvSpPr txBox="1"/>
            <p:nvPr/>
          </p:nvSpPr>
          <p:spPr>
            <a:xfrm>
              <a:off x="1629930" y="1694481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arXiv:1612.07233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77679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5E99F70-E3B5-451E-9CC2-C82EF651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35" y="359523"/>
            <a:ext cx="10515600" cy="1325562"/>
          </a:xfrm>
        </p:spPr>
        <p:txBody>
          <a:bodyPr/>
          <a:lstStyle/>
          <a:p>
            <a:r>
              <a:rPr lang="en-US" dirty="0"/>
              <a:t>Experimental landscape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95A0E4-96DF-4214-B598-E92201DA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z="1400" smtClean="0"/>
              <a:t>4</a:t>
            </a:fld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CBA5783-C45A-4D76-B3A4-D2371ACA4406}"/>
              </a:ext>
            </a:extLst>
          </p:cNvPr>
          <p:cNvGrpSpPr/>
          <p:nvPr/>
        </p:nvGrpSpPr>
        <p:grpSpPr>
          <a:xfrm>
            <a:off x="7027940" y="462365"/>
            <a:ext cx="3642086" cy="2520073"/>
            <a:chOff x="8120899" y="2103938"/>
            <a:chExt cx="3636000" cy="251586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DB28550-2B90-4523-AB2B-0030C4D66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9" t="6121" r="6910" b="4745"/>
            <a:stretch/>
          </p:blipFill>
          <p:spPr>
            <a:xfrm>
              <a:off x="8120899" y="2639799"/>
              <a:ext cx="3636000" cy="1980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A3041A2-3733-4BEE-99FD-CADE0A7EA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647" y="2103938"/>
              <a:ext cx="1215887" cy="83402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F3D8172-6307-4BF0-992B-4D46010CCA6C}"/>
              </a:ext>
            </a:extLst>
          </p:cNvPr>
          <p:cNvGrpSpPr/>
          <p:nvPr/>
        </p:nvGrpSpPr>
        <p:grpSpPr>
          <a:xfrm>
            <a:off x="4482189" y="3853512"/>
            <a:ext cx="3620231" cy="2421735"/>
            <a:chOff x="4454934" y="4395972"/>
            <a:chExt cx="3203463" cy="2142940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CBE0858-396F-4713-9DC8-B23EDEFC1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750" y="4395972"/>
              <a:ext cx="3047647" cy="214294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558EF153-C951-4C14-9049-498ADA32C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934" y="4628769"/>
              <a:ext cx="758263" cy="585930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50B1AFC-2CDB-4BC9-BC98-1D70E97FEB65}"/>
              </a:ext>
            </a:extLst>
          </p:cNvPr>
          <p:cNvGrpSpPr/>
          <p:nvPr/>
        </p:nvGrpSpPr>
        <p:grpSpPr>
          <a:xfrm>
            <a:off x="2408925" y="1438280"/>
            <a:ext cx="2465767" cy="2221412"/>
            <a:chOff x="5520497" y="4271463"/>
            <a:chExt cx="2465767" cy="222141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D60BBBA-228A-4B4E-B61A-4416F6B03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0" t="23832" r="23666" b="12750"/>
            <a:stretch/>
          </p:blipFill>
          <p:spPr>
            <a:xfrm>
              <a:off x="5520497" y="4271463"/>
              <a:ext cx="2465767" cy="222141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7A8CC64-00A9-4289-8076-F5E24168B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35535" r="23557" b="37429"/>
            <a:stretch/>
          </p:blipFill>
          <p:spPr>
            <a:xfrm>
              <a:off x="6645221" y="5847049"/>
              <a:ext cx="1251823" cy="502781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0DB259C-CEC8-475B-900E-5BEFDBCAB955}"/>
              </a:ext>
            </a:extLst>
          </p:cNvPr>
          <p:cNvGrpSpPr/>
          <p:nvPr/>
        </p:nvGrpSpPr>
        <p:grpSpPr>
          <a:xfrm>
            <a:off x="8430409" y="3853512"/>
            <a:ext cx="3302950" cy="2502838"/>
            <a:chOff x="5457601" y="1239957"/>
            <a:chExt cx="3302950" cy="2502838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F1580924-46B3-4379-85DC-7CBF3202E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7601" y="1239957"/>
              <a:ext cx="3302950" cy="2502838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9537528-E58D-47F8-9145-18869A50B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7601" y="1262957"/>
              <a:ext cx="1986808" cy="732867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686BAE6-BA01-468D-8183-9124CCA3F29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0" t="3552" r="22648" b="7318"/>
          <a:stretch/>
        </p:blipFill>
        <p:spPr>
          <a:xfrm>
            <a:off x="1073236" y="3844357"/>
            <a:ext cx="2465767" cy="2421735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D0F37EB-DCF2-467D-B3B5-43606D54AED2}"/>
              </a:ext>
            </a:extLst>
          </p:cNvPr>
          <p:cNvGrpSpPr/>
          <p:nvPr/>
        </p:nvGrpSpPr>
        <p:grpSpPr>
          <a:xfrm>
            <a:off x="329912" y="3659692"/>
            <a:ext cx="1356519" cy="603126"/>
            <a:chOff x="416523" y="3683764"/>
            <a:chExt cx="1356519" cy="603126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9E9939BD-8F82-42F3-A524-D129AAB46A3B}"/>
                </a:ext>
              </a:extLst>
            </p:cNvPr>
            <p:cNvSpPr/>
            <p:nvPr/>
          </p:nvSpPr>
          <p:spPr>
            <a:xfrm>
              <a:off x="429982" y="3683764"/>
              <a:ext cx="1343060" cy="603126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DA3848-7B26-4801-8894-1E1B8E05D3B3}"/>
                </a:ext>
              </a:extLst>
            </p:cNvPr>
            <p:cNvSpPr txBox="1"/>
            <p:nvPr/>
          </p:nvSpPr>
          <p:spPr>
            <a:xfrm>
              <a:off x="416523" y="3692176"/>
              <a:ext cx="13430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CLEO-c</a:t>
              </a:r>
              <a:endPara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10757A-4728-41C0-AEE1-A7854FF3C1AA}"/>
                  </a:ext>
                </a:extLst>
              </p:cNvPr>
              <p:cNvSpPr txBox="1"/>
              <p:nvPr/>
            </p:nvSpPr>
            <p:spPr>
              <a:xfrm>
                <a:off x="255677" y="2136595"/>
                <a:ext cx="19312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n w="0"/>
                        <a:solidFill>
                          <a:srgbClr val="002060"/>
                        </a:solidFill>
                        <a:effectLst>
                          <a:reflection blurRad="6350" stA="53000" endA="300" endPos="35500" dir="5400000" sy="-90000" algn="bl" rotWithShape="0"/>
                        </a:effectLst>
                        <a:latin typeface="Cambria Math" panose="02040503050406030204" pitchFamily="18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400" dirty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 threshold</a:t>
                </a:r>
                <a:endParaRPr lang="ru-RU" sz="2400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10757A-4728-41C0-AEE1-A7854FF3C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77" y="2136595"/>
                <a:ext cx="1931252" cy="461665"/>
              </a:xfrm>
              <a:prstGeom prst="rect">
                <a:avLst/>
              </a:prstGeom>
              <a:blipFill>
                <a:blip r:embed="rId11"/>
                <a:stretch>
                  <a:fillRect l="-946" t="-10526" r="-1577" b="-47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413CED4-3230-475F-BF1D-E20E016CB5C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186929" y="2367428"/>
            <a:ext cx="307698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3A7C6B2-0DC3-468F-BD6C-D40044C74517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221303" y="2598260"/>
            <a:ext cx="554231" cy="106984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EC23993-536D-4F5F-B748-AE7B1959821D}"/>
                  </a:ext>
                </a:extLst>
              </p:cNvPr>
              <p:cNvSpPr txBox="1"/>
              <p:nvPr/>
            </p:nvSpPr>
            <p:spPr>
              <a:xfrm>
                <a:off x="6096000" y="3316737"/>
                <a:ext cx="3618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n w="0"/>
                    <a:solidFill>
                      <a:srgbClr val="7030A0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Asymmetric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ln w="0"/>
                        <a:solidFill>
                          <a:srgbClr val="7030A0"/>
                        </a:solidFill>
                        <a:effectLst>
                          <a:reflection blurRad="6350" stA="53000" endA="300" endPos="35500" dir="5400000" sy="-90000" algn="bl" rotWithShape="0"/>
                        </a:effectLst>
                        <a:latin typeface="Cambria Math" panose="02040503050406030204" pitchFamily="18" charset="0"/>
                      </a:rPr>
                      <m:t> @ </m:t>
                    </m:r>
                    <m:r>
                      <m:rPr>
                        <m:sty m:val="p"/>
                      </m:rPr>
                      <a:rPr lang="en-US" sz="2400" b="0" i="0" smtClean="0">
                        <a:ln w="0"/>
                        <a:solidFill>
                          <a:srgbClr val="7030A0"/>
                        </a:solidFill>
                        <a:effectLst>
                          <a:reflection blurRad="6350" stA="53000" endA="300" endPos="35500" dir="5400000" sy="-90000" algn="bl" rotWithShape="0"/>
                        </a:effectLst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sz="24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reflection blurRad="6350" stA="53000" endA="300" endPos="35500" dir="5400000" sy="-90000" algn="bl" rotWithShape="0"/>
                            </a:effectLst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ru-RU" sz="2400" dirty="0">
                  <a:ln w="0"/>
                  <a:solidFill>
                    <a:srgbClr val="7030A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EC23993-536D-4F5F-B748-AE7B19598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316737"/>
                <a:ext cx="3618426" cy="461665"/>
              </a:xfrm>
              <a:prstGeom prst="rect">
                <a:avLst/>
              </a:prstGeom>
              <a:blipFill>
                <a:blip r:embed="rId12"/>
                <a:stretch>
                  <a:fillRect l="-2694" t="-10526" b="-46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8246828-AC28-4CCA-B13B-B588CD5E055E}"/>
              </a:ext>
            </a:extLst>
          </p:cNvPr>
          <p:cNvCxnSpPr>
            <a:stCxn id="25" idx="2"/>
          </p:cNvCxnSpPr>
          <p:nvPr/>
        </p:nvCxnSpPr>
        <p:spPr>
          <a:xfrm flipH="1">
            <a:off x="6906582" y="3778402"/>
            <a:ext cx="998631" cy="46406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5D6B757-9CDC-40C5-89AC-C757B182D0BC}"/>
              </a:ext>
            </a:extLst>
          </p:cNvPr>
          <p:cNvCxnSpPr>
            <a:stCxn id="25" idx="2"/>
            <a:endCxn id="31" idx="1"/>
          </p:cNvCxnSpPr>
          <p:nvPr/>
        </p:nvCxnSpPr>
        <p:spPr>
          <a:xfrm>
            <a:off x="7905213" y="3778402"/>
            <a:ext cx="525196" cy="46454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96CDF0E-4B2E-4D63-A7CD-4AA8C3582DA8}"/>
                  </a:ext>
                </a:extLst>
              </p:cNvPr>
              <p:cNvSpPr txBox="1"/>
              <p:nvPr/>
            </p:nvSpPr>
            <p:spPr>
              <a:xfrm>
                <a:off x="5265047" y="2477368"/>
                <a:ext cx="17359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rgbClr val="C00000"/>
                        </a:solidFill>
                        <a:effectLst>
                          <a:reflection blurRad="6350" stA="53000" endA="300" endPos="35500" dir="5400000" sy="-90000" algn="bl" rotWithShape="0"/>
                        </a:effectLst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400" dirty="0">
                    <a:ln w="0"/>
                    <a:solidFill>
                      <a:srgbClr val="C00000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 collisions</a:t>
                </a:r>
                <a:endParaRPr lang="ru-RU" sz="2400" dirty="0">
                  <a:ln w="0"/>
                  <a:solidFill>
                    <a:srgbClr val="C0000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96CDF0E-4B2E-4D63-A7CD-4AA8C3582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047" y="2477368"/>
                <a:ext cx="1735988" cy="461665"/>
              </a:xfrm>
              <a:prstGeom prst="rect">
                <a:avLst/>
              </a:prstGeom>
              <a:blipFill>
                <a:blip r:embed="rId13"/>
                <a:stretch>
                  <a:fillRect l="-1408" t="-10526" r="-4225" b="-47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AF618BF6-2086-44A2-AAA8-F04F60EAAAF0}"/>
              </a:ext>
            </a:extLst>
          </p:cNvPr>
          <p:cNvCxnSpPr>
            <a:cxnSpLocks/>
          </p:cNvCxnSpPr>
          <p:nvPr/>
        </p:nvCxnSpPr>
        <p:spPr>
          <a:xfrm flipV="1">
            <a:off x="6906582" y="2182566"/>
            <a:ext cx="410728" cy="4154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90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D0FAD-9B04-4EEA-98A3-4A52D5DD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/>
          <a:lstStyle/>
          <a:p>
            <a:r>
              <a:rPr lang="en-US" dirty="0"/>
              <a:t>Charm mixing observables and facilities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7A826B-519F-4C55-AF50-78B7B055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z="1400" smtClean="0"/>
              <a:t>5</a:t>
            </a:fld>
            <a:endParaRPr lang="ru-RU" dirty="0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56E97787-BEDA-4C83-B343-0AE5D7DB709B}"/>
              </a:ext>
            </a:extLst>
          </p:cNvPr>
          <p:cNvGrpSpPr/>
          <p:nvPr/>
        </p:nvGrpSpPr>
        <p:grpSpPr>
          <a:xfrm>
            <a:off x="5269067" y="1827329"/>
            <a:ext cx="5670216" cy="4558189"/>
            <a:chOff x="968800" y="1798161"/>
            <a:chExt cx="5670216" cy="4558189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B848F07D-B21F-4C3A-9C30-14666A5DBF86}"/>
                </a:ext>
              </a:extLst>
            </p:cNvPr>
            <p:cNvGrpSpPr/>
            <p:nvPr/>
          </p:nvGrpSpPr>
          <p:grpSpPr>
            <a:xfrm>
              <a:off x="3666110" y="2443122"/>
              <a:ext cx="2637729" cy="1429012"/>
              <a:chOff x="1122371" y="1828795"/>
              <a:chExt cx="2608802" cy="1791332"/>
            </a:xfrm>
          </p:grpSpPr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BA7A9F85-37AE-4B1B-B55B-2EABEEFB2F95}"/>
                  </a:ext>
                </a:extLst>
              </p:cNvPr>
              <p:cNvSpPr/>
              <p:nvPr/>
            </p:nvSpPr>
            <p:spPr>
              <a:xfrm>
                <a:off x="1122371" y="2199476"/>
                <a:ext cx="2608802" cy="1420651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83FFD92A-278D-4D6C-A960-E2D74F1977D2}"/>
                  </a:ext>
                </a:extLst>
              </p:cNvPr>
              <p:cNvSpPr/>
              <p:nvPr/>
            </p:nvSpPr>
            <p:spPr>
              <a:xfrm>
                <a:off x="1323647" y="1828795"/>
                <a:ext cx="2270149" cy="37067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Coherence</a:t>
                </a:r>
                <a:endParaRPr lang="ru-RU" dirty="0"/>
              </a:p>
            </p:txBody>
          </p:sp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F3A58006-4F03-4243-8EAA-E34B7D3F9337}"/>
                  </a:ext>
                </a:extLst>
              </p:cNvPr>
              <p:cNvSpPr/>
              <p:nvPr/>
            </p:nvSpPr>
            <p:spPr>
              <a:xfrm>
                <a:off x="1675126" y="2320313"/>
                <a:ext cx="1518081" cy="52535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Non-coherent</a:t>
                </a:r>
                <a:endParaRPr lang="ru-RU" dirty="0"/>
              </a:p>
            </p:txBody>
          </p:sp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C9CE05C6-21BB-4270-ABFD-625A9F2B54B8}"/>
                  </a:ext>
                </a:extLst>
              </p:cNvPr>
              <p:cNvSpPr/>
              <p:nvPr/>
            </p:nvSpPr>
            <p:spPr>
              <a:xfrm>
                <a:off x="1657408" y="2986922"/>
                <a:ext cx="1518081" cy="52535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Coherent</a:t>
                </a:r>
                <a:endParaRPr lang="ru-RU" dirty="0"/>
              </a:p>
            </p:txBody>
          </p:sp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E958B58D-FCE4-460B-9CD3-184928439C35}"/>
                </a:ext>
              </a:extLst>
            </p:cNvPr>
            <p:cNvGrpSpPr/>
            <p:nvPr/>
          </p:nvGrpSpPr>
          <p:grpSpPr>
            <a:xfrm>
              <a:off x="3666109" y="4230282"/>
              <a:ext cx="2637729" cy="1900730"/>
              <a:chOff x="1100087" y="1828795"/>
              <a:chExt cx="2608802" cy="2382648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BF411C57-2794-47C0-B682-EFC2C917CB64}"/>
                  </a:ext>
                </a:extLst>
              </p:cNvPr>
              <p:cNvSpPr/>
              <p:nvPr/>
            </p:nvSpPr>
            <p:spPr>
              <a:xfrm>
                <a:off x="1100087" y="2199474"/>
                <a:ext cx="2608802" cy="2011969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Прямоугольник: скругленные углы 28">
                <a:extLst>
                  <a:ext uri="{FF2B5EF4-FFF2-40B4-BE49-F238E27FC236}">
                    <a16:creationId xmlns:a16="http://schemas.microsoft.com/office/drawing/2014/main" id="{4C252E59-86C0-467E-8BFE-B405F06D7E6C}"/>
                  </a:ext>
                </a:extLst>
              </p:cNvPr>
              <p:cNvSpPr/>
              <p:nvPr/>
            </p:nvSpPr>
            <p:spPr>
              <a:xfrm>
                <a:off x="1301365" y="1828795"/>
                <a:ext cx="2270148" cy="370675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CMS boost</a:t>
                </a:r>
                <a:endParaRPr lang="ru-RU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Прямоугольник: скругленные углы 29">
                    <a:extLst>
                      <a:ext uri="{FF2B5EF4-FFF2-40B4-BE49-F238E27FC236}">
                        <a16:creationId xmlns:a16="http://schemas.microsoft.com/office/drawing/2014/main" id="{78CE49A6-4573-4501-98DA-B569D8413670}"/>
                      </a:ext>
                    </a:extLst>
                  </p:cNvPr>
                  <p:cNvSpPr/>
                  <p:nvPr/>
                </p:nvSpPr>
                <p:spPr>
                  <a:xfrm>
                    <a:off x="1645447" y="2296393"/>
                    <a:ext cx="1518081" cy="520766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𝛾𝛽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≫1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Прямоугольник: скругленные углы 29">
                    <a:extLst>
                      <a:ext uri="{FF2B5EF4-FFF2-40B4-BE49-F238E27FC236}">
                        <a16:creationId xmlns:a16="http://schemas.microsoft.com/office/drawing/2014/main" id="{78CE49A6-4573-4501-98DA-B569D84136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5447" y="2296393"/>
                    <a:ext cx="1518081" cy="520766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 b="-579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Прямоугольник: скругленные углы 30">
                    <a:extLst>
                      <a:ext uri="{FF2B5EF4-FFF2-40B4-BE49-F238E27FC236}">
                        <a16:creationId xmlns:a16="http://schemas.microsoft.com/office/drawing/2014/main" id="{EA5072B1-43B2-45EA-9177-A8AD2FB42163}"/>
                      </a:ext>
                    </a:extLst>
                  </p:cNvPr>
                  <p:cNvSpPr/>
                  <p:nvPr/>
                </p:nvSpPr>
                <p:spPr>
                  <a:xfrm>
                    <a:off x="1651174" y="2932436"/>
                    <a:ext cx="1518081" cy="520766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𝛾𝛽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∼1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1" name="Прямоугольник: скругленные углы 30">
                    <a:extLst>
                      <a:ext uri="{FF2B5EF4-FFF2-40B4-BE49-F238E27FC236}">
                        <a16:creationId xmlns:a16="http://schemas.microsoft.com/office/drawing/2014/main" id="{EA5072B1-43B2-45EA-9177-A8AD2FB421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1174" y="2932436"/>
                    <a:ext cx="1518081" cy="520766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 b="-428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51DA6582-B1F5-4CC0-9188-DA87523A7CCF}"/>
                </a:ext>
              </a:extLst>
            </p:cNvPr>
            <p:cNvSpPr/>
            <p:nvPr/>
          </p:nvSpPr>
          <p:spPr>
            <a:xfrm>
              <a:off x="968800" y="1798161"/>
              <a:ext cx="5670216" cy="4558189"/>
            </a:xfrm>
            <a:prstGeom prst="round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Прямоугольник: усеченные верхние углы 34">
                  <a:extLst>
                    <a:ext uri="{FF2B5EF4-FFF2-40B4-BE49-F238E27FC236}">
                      <a16:creationId xmlns:a16="http://schemas.microsoft.com/office/drawing/2014/main" id="{C33A4C73-6882-46A0-9BD3-A8ACDBE566FE}"/>
                    </a:ext>
                  </a:extLst>
                </p:cNvPr>
                <p:cNvSpPr/>
                <p:nvPr/>
              </p:nvSpPr>
              <p:spPr>
                <a:xfrm>
                  <a:off x="1258321" y="4636487"/>
                  <a:ext cx="1561326" cy="491996"/>
                </a:xfrm>
                <a:prstGeom prst="snip2Same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sz="2000" dirty="0"/>
                    <a:t>-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sz="2000" dirty="0"/>
                    <a:t> factory</a:t>
                  </a:r>
                  <a:endParaRPr lang="ru-RU" sz="2000" dirty="0"/>
                </a:p>
              </p:txBody>
            </p:sp>
          </mc:Choice>
          <mc:Fallback xmlns="">
            <p:sp>
              <p:nvSpPr>
                <p:cNvPr id="35" name="Прямоугольник: усеченные верхние углы 34">
                  <a:extLst>
                    <a:ext uri="{FF2B5EF4-FFF2-40B4-BE49-F238E27FC236}">
                      <a16:creationId xmlns:a16="http://schemas.microsoft.com/office/drawing/2014/main" id="{C33A4C73-6882-46A0-9BD3-A8ACDBE566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8321" y="4636487"/>
                  <a:ext cx="1561326" cy="491996"/>
                </a:xfrm>
                <a:prstGeom prst="snip2Same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Прямоугольник: усеченные верхние углы 35">
                  <a:extLst>
                    <a:ext uri="{FF2B5EF4-FFF2-40B4-BE49-F238E27FC236}">
                      <a16:creationId xmlns:a16="http://schemas.microsoft.com/office/drawing/2014/main" id="{30B3EBD9-9EDF-4498-B9CC-45639407BED8}"/>
                    </a:ext>
                  </a:extLst>
                </p:cNvPr>
                <p:cNvSpPr/>
                <p:nvPr/>
              </p:nvSpPr>
              <p:spPr>
                <a:xfrm>
                  <a:off x="1256753" y="4004030"/>
                  <a:ext cx="1561326" cy="495157"/>
                </a:xfrm>
                <a:prstGeom prst="snip2Same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2000" dirty="0"/>
                    <a:t> factory</a:t>
                  </a:r>
                  <a:endParaRPr lang="ru-RU" sz="2000" dirty="0"/>
                </a:p>
              </p:txBody>
            </p:sp>
          </mc:Choice>
          <mc:Fallback xmlns="">
            <p:sp>
              <p:nvSpPr>
                <p:cNvPr id="36" name="Прямоугольник: усеченные верхние углы 35">
                  <a:extLst>
                    <a:ext uri="{FF2B5EF4-FFF2-40B4-BE49-F238E27FC236}">
                      <a16:creationId xmlns:a16="http://schemas.microsoft.com/office/drawing/2014/main" id="{30B3EBD9-9EDF-4498-B9CC-45639407BE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6753" y="4004030"/>
                  <a:ext cx="1561326" cy="495157"/>
                </a:xfrm>
                <a:prstGeom prst="snip2Same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37E67E7B-6FDD-4D61-A6EA-3F544BA50202}"/>
                </a:ext>
              </a:extLst>
            </p:cNvPr>
            <p:cNvCxnSpPr>
              <a:cxnSpLocks/>
              <a:stCxn id="35" idx="0"/>
              <a:endCxn id="49" idx="1"/>
            </p:cNvCxnSpPr>
            <p:nvPr/>
          </p:nvCxnSpPr>
          <p:spPr>
            <a:xfrm>
              <a:off x="2819647" y="4882485"/>
              <a:ext cx="1397869" cy="94141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66326760-4389-4D2B-B7C1-EDE32578724B}"/>
                </a:ext>
              </a:extLst>
            </p:cNvPr>
            <p:cNvCxnSpPr>
              <a:cxnSpLocks/>
              <a:stCxn id="36" idx="0"/>
              <a:endCxn id="31" idx="1"/>
            </p:cNvCxnSpPr>
            <p:nvPr/>
          </p:nvCxnSpPr>
          <p:spPr>
            <a:xfrm>
              <a:off x="2818079" y="4251609"/>
              <a:ext cx="1405228" cy="10668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id="{9630EE3A-7288-45BD-8CB2-28DF71858D7A}"/>
                </a:ext>
              </a:extLst>
            </p:cNvPr>
            <p:cNvCxnSpPr>
              <a:cxnSpLocks/>
              <a:stCxn id="36" idx="0"/>
              <a:endCxn id="24" idx="1"/>
            </p:cNvCxnSpPr>
            <p:nvPr/>
          </p:nvCxnSpPr>
          <p:spPr>
            <a:xfrm flipV="1">
              <a:off x="2818079" y="3044773"/>
              <a:ext cx="1406915" cy="12068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0AFEC491-C267-4F55-B3B6-997FF9880FBA}"/>
                </a:ext>
              </a:extLst>
            </p:cNvPr>
            <p:cNvCxnSpPr>
              <a:cxnSpLocks/>
              <a:stCxn id="35" idx="0"/>
              <a:endCxn id="25" idx="1"/>
            </p:cNvCxnSpPr>
            <p:nvPr/>
          </p:nvCxnSpPr>
          <p:spPr>
            <a:xfrm flipV="1">
              <a:off x="2819647" y="3576552"/>
              <a:ext cx="1387433" cy="130593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Прямоугольник: усеченные верхние углы 42">
              <a:extLst>
                <a:ext uri="{FF2B5EF4-FFF2-40B4-BE49-F238E27FC236}">
                  <a16:creationId xmlns:a16="http://schemas.microsoft.com/office/drawing/2014/main" id="{2DDB5AA5-559F-40D6-9D93-20EB15B37D08}"/>
                </a:ext>
              </a:extLst>
            </p:cNvPr>
            <p:cNvSpPr/>
            <p:nvPr/>
          </p:nvSpPr>
          <p:spPr>
            <a:xfrm>
              <a:off x="1255969" y="3376978"/>
              <a:ext cx="1561326" cy="495156"/>
            </a:xfrm>
            <a:prstGeom prst="snip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LHCb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Прямоугольник: скругленные углы 48">
                  <a:extLst>
                    <a:ext uri="{FF2B5EF4-FFF2-40B4-BE49-F238E27FC236}">
                      <a16:creationId xmlns:a16="http://schemas.microsoft.com/office/drawing/2014/main" id="{32BB7B83-9746-43DD-A3F1-719A20159B8B}"/>
                    </a:ext>
                  </a:extLst>
                </p:cNvPr>
                <p:cNvSpPr/>
                <p:nvPr/>
              </p:nvSpPr>
              <p:spPr>
                <a:xfrm>
                  <a:off x="4217516" y="5616180"/>
                  <a:ext cx="1534914" cy="415435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𝛾𝛽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≪1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9" name="Прямоугольник: скругленные углы 48">
                  <a:extLst>
                    <a:ext uri="{FF2B5EF4-FFF2-40B4-BE49-F238E27FC236}">
                      <a16:creationId xmlns:a16="http://schemas.microsoft.com/office/drawing/2014/main" id="{32BB7B83-9746-43DD-A3F1-719A20159B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516" y="5616180"/>
                  <a:ext cx="1534914" cy="415435"/>
                </a:xfrm>
                <a:prstGeom prst="roundRect">
                  <a:avLst/>
                </a:prstGeom>
                <a:blipFill>
                  <a:blip r:embed="rId7"/>
                  <a:stretch>
                    <a:fillRect b="-57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Прямая со стрелкой 55">
              <a:extLst>
                <a:ext uri="{FF2B5EF4-FFF2-40B4-BE49-F238E27FC236}">
                  <a16:creationId xmlns:a16="http://schemas.microsoft.com/office/drawing/2014/main" id="{AEA25F45-A130-42F6-BF0B-7622DCA4CF00}"/>
                </a:ext>
              </a:extLst>
            </p:cNvPr>
            <p:cNvCxnSpPr>
              <a:cxnSpLocks/>
              <a:stCxn id="43" idx="0"/>
              <a:endCxn id="24" idx="1"/>
            </p:cNvCxnSpPr>
            <p:nvPr/>
          </p:nvCxnSpPr>
          <p:spPr>
            <a:xfrm flipV="1">
              <a:off x="2817295" y="3044773"/>
              <a:ext cx="1407699" cy="5797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>
              <a:extLst>
                <a:ext uri="{FF2B5EF4-FFF2-40B4-BE49-F238E27FC236}">
                  <a16:creationId xmlns:a16="http://schemas.microsoft.com/office/drawing/2014/main" id="{0849D3F0-6C2D-4DBE-AE62-F6135E0763EC}"/>
                </a:ext>
              </a:extLst>
            </p:cNvPr>
            <p:cNvCxnSpPr>
              <a:cxnSpLocks/>
              <a:stCxn id="43" idx="0"/>
              <a:endCxn id="30" idx="1"/>
            </p:cNvCxnSpPr>
            <p:nvPr/>
          </p:nvCxnSpPr>
          <p:spPr>
            <a:xfrm>
              <a:off x="2817295" y="3624556"/>
              <a:ext cx="1400221" cy="118646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EA13F847-E142-46C1-B7F0-B49BBCF38CD8}"/>
                </a:ext>
              </a:extLst>
            </p:cNvPr>
            <p:cNvCxnSpPr>
              <a:cxnSpLocks/>
              <a:stCxn id="35" idx="0"/>
              <a:endCxn id="24" idx="1"/>
            </p:cNvCxnSpPr>
            <p:nvPr/>
          </p:nvCxnSpPr>
          <p:spPr>
            <a:xfrm flipV="1">
              <a:off x="2819647" y="3044773"/>
              <a:ext cx="1405347" cy="18377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B965116F-890A-4E53-8F36-A1741C6C9DDE}"/>
              </a:ext>
            </a:extLst>
          </p:cNvPr>
          <p:cNvGrpSpPr/>
          <p:nvPr/>
        </p:nvGrpSpPr>
        <p:grpSpPr>
          <a:xfrm>
            <a:off x="843440" y="1574206"/>
            <a:ext cx="3918651" cy="5147269"/>
            <a:chOff x="843440" y="1574206"/>
            <a:chExt cx="3918651" cy="5147269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8CE24856-C60C-470C-B628-EFF4FE1E3688}"/>
                </a:ext>
              </a:extLst>
            </p:cNvPr>
            <p:cNvSpPr/>
            <p:nvPr/>
          </p:nvSpPr>
          <p:spPr>
            <a:xfrm>
              <a:off x="1031651" y="2191750"/>
              <a:ext cx="3540441" cy="970240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0F09CB06-FDEA-45CE-8A13-FD821B2092FD}"/>
                </a:ext>
              </a:extLst>
            </p:cNvPr>
            <p:cNvSpPr/>
            <p:nvPr/>
          </p:nvSpPr>
          <p:spPr>
            <a:xfrm>
              <a:off x="1024393" y="5479103"/>
              <a:ext cx="3540441" cy="970240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2E96742-C118-4282-8A8F-6DBAA5296A11}"/>
                </a:ext>
              </a:extLst>
            </p:cNvPr>
            <p:cNvSpPr/>
            <p:nvPr/>
          </p:nvSpPr>
          <p:spPr>
            <a:xfrm>
              <a:off x="997704" y="4407604"/>
              <a:ext cx="3540441" cy="970240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0DC0ACB6-169E-4B0C-82D0-B9F2F1C69633}"/>
                </a:ext>
              </a:extLst>
            </p:cNvPr>
            <p:cNvSpPr/>
            <p:nvPr/>
          </p:nvSpPr>
          <p:spPr>
            <a:xfrm>
              <a:off x="843440" y="1574206"/>
              <a:ext cx="3918651" cy="5147269"/>
            </a:xfrm>
            <a:prstGeom prst="round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Прямоугольник 67">
                  <a:extLst>
                    <a:ext uri="{FF2B5EF4-FFF2-40B4-BE49-F238E27FC236}">
                      <a16:creationId xmlns:a16="http://schemas.microsoft.com/office/drawing/2014/main" id="{847B2194-813C-46BD-93A6-AE55CB1F7DDC}"/>
                    </a:ext>
                  </a:extLst>
                </p:cNvPr>
                <p:cNvSpPr/>
                <p:nvPr/>
              </p:nvSpPr>
              <p:spPr>
                <a:xfrm>
                  <a:off x="1034762" y="2233638"/>
                  <a:ext cx="3571167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‘Wrong-sign’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dirty="0"/>
                    <a:t> decays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Semileptonic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Hadronic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dirty="0"/>
                    <a:t> time </a:t>
                  </a:r>
                  <a:r>
                    <a:rPr lang="en-US" dirty="0" err="1"/>
                    <a:t>ind.</a:t>
                  </a:r>
                  <a:r>
                    <a:rPr lang="en-US" dirty="0"/>
                    <a:t>)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68" name="Прямоугольник 67">
                  <a:extLst>
                    <a:ext uri="{FF2B5EF4-FFF2-40B4-BE49-F238E27FC236}">
                      <a16:creationId xmlns:a16="http://schemas.microsoft.com/office/drawing/2014/main" id="{847B2194-813C-46BD-93A6-AE55CB1F7D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762" y="2233638"/>
                  <a:ext cx="3571167" cy="923330"/>
                </a:xfrm>
                <a:prstGeom prst="rect">
                  <a:avLst/>
                </a:prstGeom>
                <a:blipFill>
                  <a:blip r:embed="rId8"/>
                  <a:stretch>
                    <a:fillRect l="-1195" t="-3289" r="-1195" b="-92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8C46337B-9967-42ED-BDA4-7C31181722CD}"/>
                </a:ext>
              </a:extLst>
            </p:cNvPr>
            <p:cNvSpPr/>
            <p:nvPr/>
          </p:nvSpPr>
          <p:spPr>
            <a:xfrm>
              <a:off x="1004962" y="3297910"/>
              <a:ext cx="3540441" cy="970240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Прямоугольник 72">
                  <a:extLst>
                    <a:ext uri="{FF2B5EF4-FFF2-40B4-BE49-F238E27FC236}">
                      <a16:creationId xmlns:a16="http://schemas.microsoft.com/office/drawing/2014/main" id="{0CDEC8FD-415F-490B-B5B2-79831AF1CFBB}"/>
                    </a:ext>
                  </a:extLst>
                </p:cNvPr>
                <p:cNvSpPr/>
                <p:nvPr/>
              </p:nvSpPr>
              <p:spPr>
                <a:xfrm>
                  <a:off x="1092297" y="5509256"/>
                  <a:ext cx="3453106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dirty="0"/>
                    <a:t> 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dirty="0"/>
                    <a:t> produced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dirty="0"/>
                    <a:t> decaying into two seemingly identical final states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73" name="Прямоугольник 72">
                  <a:extLst>
                    <a:ext uri="{FF2B5EF4-FFF2-40B4-BE49-F238E27FC236}">
                      <a16:creationId xmlns:a16="http://schemas.microsoft.com/office/drawing/2014/main" id="{0CDEC8FD-415F-490B-B5B2-79831AF1CF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297" y="5509256"/>
                  <a:ext cx="3453106" cy="923330"/>
                </a:xfrm>
                <a:prstGeom prst="rect">
                  <a:avLst/>
                </a:prstGeom>
                <a:blipFill>
                  <a:blip r:embed="rId9"/>
                  <a:stretch>
                    <a:fillRect t="-3974" r="-1058" b="-993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Прямоугольник 73">
                  <a:extLst>
                    <a:ext uri="{FF2B5EF4-FFF2-40B4-BE49-F238E27FC236}">
                      <a16:creationId xmlns:a16="http://schemas.microsoft.com/office/drawing/2014/main" id="{46E9D55B-9FAB-4BB2-914F-C22771733855}"/>
                    </a:ext>
                  </a:extLst>
                </p:cNvPr>
                <p:cNvSpPr/>
                <p:nvPr/>
              </p:nvSpPr>
              <p:spPr>
                <a:xfrm>
                  <a:off x="1011010" y="4590910"/>
                  <a:ext cx="3349858" cy="6699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Different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dirty="0"/>
                    <a:t> lifetimes in different channels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dirty="0"/>
                    <a:t>)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74" name="Прямоугольник 73">
                  <a:extLst>
                    <a:ext uri="{FF2B5EF4-FFF2-40B4-BE49-F238E27FC236}">
                      <a16:creationId xmlns:a16="http://schemas.microsoft.com/office/drawing/2014/main" id="{46E9D55B-9FAB-4BB2-914F-C227717338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010" y="4590910"/>
                  <a:ext cx="3349858" cy="669992"/>
                </a:xfrm>
                <a:prstGeom prst="rect">
                  <a:avLst/>
                </a:prstGeom>
                <a:blipFill>
                  <a:blip r:embed="rId10"/>
                  <a:stretch>
                    <a:fillRect l="-729" t="-4545" r="-1457"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Прямоугольник 74">
                  <a:extLst>
                    <a:ext uri="{FF2B5EF4-FFF2-40B4-BE49-F238E27FC236}">
                      <a16:creationId xmlns:a16="http://schemas.microsoft.com/office/drawing/2014/main" id="{EB93C940-137F-4ABC-8200-6C0AF90686E4}"/>
                    </a:ext>
                  </a:extLst>
                </p:cNvPr>
                <p:cNvSpPr/>
                <p:nvPr/>
              </p:nvSpPr>
              <p:spPr>
                <a:xfrm>
                  <a:off x="1031654" y="3404618"/>
                  <a:ext cx="350649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Non-exponential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decay rate evolutions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dirty="0"/>
                    <a:t> time dep.)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75" name="Прямоугольник 74">
                  <a:extLst>
                    <a:ext uri="{FF2B5EF4-FFF2-40B4-BE49-F238E27FC236}">
                      <a16:creationId xmlns:a16="http://schemas.microsoft.com/office/drawing/2014/main" id="{EB93C940-137F-4ABC-8200-6C0AF90686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654" y="3404618"/>
                  <a:ext cx="3506491" cy="646331"/>
                </a:xfrm>
                <a:prstGeom prst="rect">
                  <a:avLst/>
                </a:prstGeom>
                <a:blipFill>
                  <a:blip r:embed="rId11"/>
                  <a:stretch>
                    <a:fillRect l="-870" t="-5660" r="-1043" b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4DB9CF-4F42-4536-8AED-904A4F560F47}"/>
              </a:ext>
            </a:extLst>
          </p:cNvPr>
          <p:cNvSpPr/>
          <p:nvPr/>
        </p:nvSpPr>
        <p:spPr>
          <a:xfrm>
            <a:off x="1117874" y="1626437"/>
            <a:ext cx="3290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Classes of observables (I. Bigi)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1F06D0-6FF0-4737-BC62-FE443B4E5A70}"/>
              </a:ext>
            </a:extLst>
          </p:cNvPr>
          <p:cNvSpPr/>
          <p:nvPr/>
        </p:nvSpPr>
        <p:spPr>
          <a:xfrm>
            <a:off x="7040384" y="1850660"/>
            <a:ext cx="2080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ED7D31"/>
                </a:solidFill>
              </a:rPr>
              <a:t>Charm production</a:t>
            </a:r>
            <a:endParaRPr lang="ru-RU" sz="2000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7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6E20E-5884-4C78-9567-15C2DC8A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Charm decay rates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734025-A24C-4411-8DAF-EC21B7F2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z="1400" smtClean="0"/>
              <a:t>6</a:t>
            </a:fld>
            <a:endParaRPr lang="ru-RU" sz="14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C6150D0-4C57-41D7-9662-2204CC4C8814}"/>
              </a:ext>
            </a:extLst>
          </p:cNvPr>
          <p:cNvGrpSpPr/>
          <p:nvPr/>
        </p:nvGrpSpPr>
        <p:grpSpPr>
          <a:xfrm>
            <a:off x="838200" y="1893082"/>
            <a:ext cx="7258237" cy="1749495"/>
            <a:chOff x="701332" y="1722262"/>
            <a:chExt cx="7258237" cy="17494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6C7F141-503F-4255-B006-2738BC71C052}"/>
                    </a:ext>
                  </a:extLst>
                </p:cNvPr>
                <p:cNvSpPr txBox="1"/>
                <p:nvPr/>
              </p:nvSpPr>
              <p:spPr>
                <a:xfrm>
                  <a:off x="754603" y="2136199"/>
                  <a:ext cx="7204966" cy="13355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∗±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  <a:p>
                  <a:pPr>
                    <a:spcBef>
                      <a:spcPts val="18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srgbClr val="341CAA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Re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 smtClean="0">
                                    <a:solidFill>
                                      <a:srgbClr val="341CAA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Im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smtClean="0">
                                <a:solidFill>
                                  <a:srgbClr val="341CA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Re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solidFill>
                                  <a:srgbClr val="341CA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Im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6C7F141-503F-4255-B006-2738BC71C0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603" y="2136199"/>
                  <a:ext cx="7204966" cy="133555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11792AF-5258-46B2-A42E-F9916DC0E100}"/>
                </a:ext>
              </a:extLst>
            </p:cNvPr>
            <p:cNvSpPr/>
            <p:nvPr/>
          </p:nvSpPr>
          <p:spPr>
            <a:xfrm>
              <a:off x="1048870" y="1722262"/>
              <a:ext cx="2775754" cy="307408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Incoherent</a:t>
              </a:r>
              <a:endParaRPr lang="ru-RU" dirty="0"/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E6D623ED-2813-445B-89D4-D594ED3EA24D}"/>
                </a:ext>
              </a:extLst>
            </p:cNvPr>
            <p:cNvSpPr/>
            <p:nvPr/>
          </p:nvSpPr>
          <p:spPr>
            <a:xfrm>
              <a:off x="701332" y="2029670"/>
              <a:ext cx="7204966" cy="1442087"/>
            </a:xfrm>
            <a:prstGeom prst="round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AF37428-2C27-41CC-8A53-DC57364039D7}"/>
              </a:ext>
            </a:extLst>
          </p:cNvPr>
          <p:cNvGrpSpPr/>
          <p:nvPr/>
        </p:nvGrpSpPr>
        <p:grpSpPr>
          <a:xfrm>
            <a:off x="838199" y="4199633"/>
            <a:ext cx="9821837" cy="2399289"/>
            <a:chOff x="701332" y="1722262"/>
            <a:chExt cx="9821837" cy="2399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0B15D8E-6D35-4F1C-BAF1-D177871F3C11}"/>
                    </a:ext>
                  </a:extLst>
                </p:cNvPr>
                <p:cNvSpPr txBox="1"/>
                <p:nvPr/>
              </p:nvSpPr>
              <p:spPr>
                <a:xfrm>
                  <a:off x="708260" y="2136199"/>
                  <a:ext cx="9814909" cy="19853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+: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−: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  <a:p>
                  <a:pPr>
                    <a:spcBef>
                      <a:spcPts val="120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Bef>
                      <a:spcPts val="120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𝜁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𝒞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341CAA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Im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𝒞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𝜁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𝒞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341CAA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Re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𝒞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𝜁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𝒞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0B15D8E-6D35-4F1C-BAF1-D177871F3C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260" y="2136199"/>
                  <a:ext cx="9814909" cy="198535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0A4F4FAC-9D38-4414-B688-23000CA94131}"/>
                </a:ext>
              </a:extLst>
            </p:cNvPr>
            <p:cNvSpPr/>
            <p:nvPr/>
          </p:nvSpPr>
          <p:spPr>
            <a:xfrm>
              <a:off x="1048870" y="1722262"/>
              <a:ext cx="2775754" cy="307408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Coherent (at rest)</a:t>
              </a:r>
              <a:endParaRPr lang="ru-RU" dirty="0"/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1AC9FDF7-8D38-43C9-9DD2-FEF912F701E0}"/>
                </a:ext>
              </a:extLst>
            </p:cNvPr>
            <p:cNvSpPr/>
            <p:nvPr/>
          </p:nvSpPr>
          <p:spPr>
            <a:xfrm>
              <a:off x="701332" y="2029669"/>
              <a:ext cx="9768567" cy="2062435"/>
            </a:xfrm>
            <a:prstGeom prst="round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D8A37FD-0461-4314-9603-E2A372AFE943}"/>
              </a:ext>
            </a:extLst>
          </p:cNvPr>
          <p:cNvGrpSpPr/>
          <p:nvPr/>
        </p:nvGrpSpPr>
        <p:grpSpPr>
          <a:xfrm>
            <a:off x="8283779" y="1893082"/>
            <a:ext cx="2552703" cy="1749495"/>
            <a:chOff x="701333" y="1722262"/>
            <a:chExt cx="2376257" cy="17494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CAD23B7-341B-4F49-A861-8A09486DC367}"/>
                    </a:ext>
                  </a:extLst>
                </p:cNvPr>
                <p:cNvSpPr txBox="1"/>
                <p:nvPr/>
              </p:nvSpPr>
              <p:spPr>
                <a:xfrm>
                  <a:off x="750922" y="2127465"/>
                  <a:ext cx="2158015" cy="12464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dirty="0"/>
                    <a:t>LHCb: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𝛾𝛽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dirty="0"/>
                </a:p>
                <a:p>
                  <a:pPr algn="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dirty="0"/>
                    <a:t> factory: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𝛾𝛽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∼1</m:t>
                      </m:r>
                    </m:oMath>
                  </a14:m>
                  <a:endParaRPr lang="en-US" dirty="0"/>
                </a:p>
                <a:p>
                  <a:pPr algn="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dirty="0"/>
                    <a:t>-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factory: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𝛾𝛽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≪1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CAD23B7-341B-4F49-A861-8A09486DC3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922" y="2127465"/>
                  <a:ext cx="2158015" cy="1246495"/>
                </a:xfrm>
                <a:prstGeom prst="rect">
                  <a:avLst/>
                </a:prstGeom>
                <a:blipFill>
                  <a:blip r:embed="rId4"/>
                  <a:stretch>
                    <a:fillRect r="-3684"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BCA375FE-90D4-49C3-AB86-5BBFEF1A7AB1}"/>
                </a:ext>
              </a:extLst>
            </p:cNvPr>
            <p:cNvSpPr/>
            <p:nvPr/>
          </p:nvSpPr>
          <p:spPr>
            <a:xfrm>
              <a:off x="1017973" y="1722262"/>
              <a:ext cx="1766656" cy="307408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Boost</a:t>
              </a:r>
              <a:endParaRPr lang="ru-RU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AA7950D5-D1FA-40C5-B532-2834F72E9F0A}"/>
                </a:ext>
              </a:extLst>
            </p:cNvPr>
            <p:cNvSpPr/>
            <p:nvPr/>
          </p:nvSpPr>
          <p:spPr>
            <a:xfrm>
              <a:off x="701333" y="2029670"/>
              <a:ext cx="2376257" cy="1442087"/>
            </a:xfrm>
            <a:prstGeom prst="round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239399A-0278-47B1-AF3B-E3272F1F786D}"/>
              </a:ext>
            </a:extLst>
          </p:cNvPr>
          <p:cNvSpPr txBox="1"/>
          <p:nvPr/>
        </p:nvSpPr>
        <p:spPr>
          <a:xfrm>
            <a:off x="221942" y="3758742"/>
            <a:ext cx="174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Time-integrated</a:t>
            </a:r>
            <a:endParaRPr lang="ru-RU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3BAC1A9-D280-4CC4-B6FD-6045312266B8}"/>
              </a:ext>
            </a:extLst>
          </p:cNvPr>
          <p:cNvCxnSpPr>
            <a:cxnSpLocks/>
          </p:cNvCxnSpPr>
          <p:nvPr/>
        </p:nvCxnSpPr>
        <p:spPr>
          <a:xfrm flipV="1">
            <a:off x="1331306" y="3443297"/>
            <a:ext cx="410776" cy="3985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93C968B-3124-4ACB-A8F9-CCB452777579}"/>
              </a:ext>
            </a:extLst>
          </p:cNvPr>
          <p:cNvSpPr txBox="1"/>
          <p:nvPr/>
        </p:nvSpPr>
        <p:spPr>
          <a:xfrm>
            <a:off x="221942" y="1401008"/>
            <a:ext cx="175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Time-dependent</a:t>
            </a:r>
            <a:endParaRPr lang="ru-RU" dirty="0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F23600B-D703-4EC6-9B8E-641463FA8E21}"/>
              </a:ext>
            </a:extLst>
          </p:cNvPr>
          <p:cNvCxnSpPr>
            <a:cxnSpLocks/>
          </p:cNvCxnSpPr>
          <p:nvPr/>
        </p:nvCxnSpPr>
        <p:spPr>
          <a:xfrm>
            <a:off x="833408" y="1797851"/>
            <a:ext cx="522110" cy="9966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62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0E43177-E0BC-4A72-BD09-5EDFC621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progress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A9ECE20-D227-44A0-A614-097653732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Selected experimental results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A6590C-7B2B-4CDF-AB94-326A1D5C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z="1400" smtClean="0"/>
              <a:t>7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0028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87B6C851-1074-4273-B992-1EE2DDE2CCE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5127" y="365760"/>
                <a:ext cx="10515600" cy="13255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time-dependent WS</a:t>
                </a:r>
                <a:endParaRPr lang="ru-RU" dirty="0"/>
              </a:p>
            </p:txBody>
          </p:sp>
        </mc:Choice>
        <mc:Fallback xmlns="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87B6C851-1074-4273-B992-1EE2DDE2C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5127" y="365760"/>
                <a:ext cx="10515600" cy="13255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41E865-6EEC-47E1-AB48-7CA54F42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z="1400" smtClean="0"/>
              <a:t>8</a:t>
            </a:fld>
            <a:endParaRPr lang="ru-RU" sz="14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89DA4C1-E189-4E8E-9434-A4FED3CBE7AD}"/>
              </a:ext>
            </a:extLst>
          </p:cNvPr>
          <p:cNvGrpSpPr/>
          <p:nvPr/>
        </p:nvGrpSpPr>
        <p:grpSpPr>
          <a:xfrm>
            <a:off x="6182971" y="1440638"/>
            <a:ext cx="2935840" cy="1057532"/>
            <a:chOff x="7434470" y="3879451"/>
            <a:chExt cx="2935840" cy="1057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4C345CE3-F051-4B46-8F1D-8F30652CED2E}"/>
                    </a:ext>
                  </a:extLst>
                </p:cNvPr>
                <p:cNvSpPr/>
                <p:nvPr/>
              </p:nvSpPr>
              <p:spPr>
                <a:xfrm>
                  <a:off x="7524404" y="3934686"/>
                  <a:ext cx="2845905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4C345CE3-F051-4B46-8F1D-8F30652CE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4404" y="3934686"/>
                  <a:ext cx="2845905" cy="923330"/>
                </a:xfrm>
                <a:prstGeom prst="rect">
                  <a:avLst/>
                </a:prstGeom>
                <a:blipFill>
                  <a:blip r:embed="rId4"/>
                  <a:stretch>
                    <a:fillRect b="-460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5C32774-978C-4184-8ACC-B387FB2C47EB}"/>
                </a:ext>
              </a:extLst>
            </p:cNvPr>
            <p:cNvSpPr/>
            <p:nvPr/>
          </p:nvSpPr>
          <p:spPr>
            <a:xfrm>
              <a:off x="7434470" y="3879451"/>
              <a:ext cx="2935840" cy="1057532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289C88E-44DE-4AD9-A12D-C946574DEB4D}"/>
              </a:ext>
            </a:extLst>
          </p:cNvPr>
          <p:cNvSpPr/>
          <p:nvPr/>
        </p:nvSpPr>
        <p:spPr>
          <a:xfrm>
            <a:off x="8679260" y="5538719"/>
            <a:ext cx="35052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[1] Phys. Rev. Lett. 98, 211802 (2007) (BaBar)</a:t>
            </a:r>
          </a:p>
          <a:p>
            <a:r>
              <a:rPr lang="en-US" sz="1400" dirty="0"/>
              <a:t>[2] Phys. Rev. Lett. 112, 111801 (2014) (Belle)</a:t>
            </a:r>
          </a:p>
          <a:p>
            <a:r>
              <a:rPr lang="en-US" sz="1400" dirty="0"/>
              <a:t>[3] Phys. Rev. D97, 031101(R) (2018) (LHCb)</a:t>
            </a:r>
            <a:endParaRPr lang="ru-RU" sz="14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8FBC3C1-B95A-4290-8335-C36706015A35}"/>
              </a:ext>
            </a:extLst>
          </p:cNvPr>
          <p:cNvGrpSpPr/>
          <p:nvPr/>
        </p:nvGrpSpPr>
        <p:grpSpPr>
          <a:xfrm>
            <a:off x="594804" y="2619065"/>
            <a:ext cx="4146161" cy="3873175"/>
            <a:chOff x="449666" y="2041866"/>
            <a:chExt cx="3403913" cy="387317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12848B51-2089-4F6F-984E-DC189B98E7AE}"/>
                </a:ext>
              </a:extLst>
            </p:cNvPr>
            <p:cNvSpPr/>
            <p:nvPr/>
          </p:nvSpPr>
          <p:spPr>
            <a:xfrm>
              <a:off x="449666" y="2041866"/>
              <a:ext cx="3403911" cy="3873175"/>
            </a:xfrm>
            <a:prstGeom prst="round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Прямоугольник 16">
                  <a:extLst>
                    <a:ext uri="{FF2B5EF4-FFF2-40B4-BE49-F238E27FC236}">
                      <a16:creationId xmlns:a16="http://schemas.microsoft.com/office/drawing/2014/main" id="{5D55FCF5-1874-4AD1-BEA8-E71CE7760E8F}"/>
                    </a:ext>
                  </a:extLst>
                </p:cNvPr>
                <p:cNvSpPr/>
                <p:nvPr/>
              </p:nvSpPr>
              <p:spPr>
                <a:xfrm>
                  <a:off x="565263" y="2110110"/>
                  <a:ext cx="3288316" cy="36047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BaBar [1]: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384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US" i="1" dirty="0">
                      <a:latin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7±4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4±3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03±0.19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  <a:p>
                  <a:pPr marL="2857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Belle [2]: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976</m:t>
                      </m:r>
                      <m: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US" i="1" dirty="0">
                      <a:latin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6±3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53±0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  <a:p>
                  <a:pPr marL="2857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LHCb [3]: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US" i="1" dirty="0">
                      <a:latin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5.28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±0.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45±0.27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US" i="1" dirty="0">
                    <a:solidFill>
                      <a:srgbClr val="002060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0.039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±0.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023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±0.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014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US" i="1" dirty="0">
                    <a:solidFill>
                      <a:srgbClr val="002060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54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±0.0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28±0.014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−0.1±9.1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US" b="0" dirty="0">
                    <a:solidFill>
                      <a:srgbClr val="002060"/>
                    </a:solidFill>
                  </a:endParaRPr>
                </a:p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1.00&lt;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&lt;1.35 @ 68.3%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CL</m:t>
                        </m:r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Прямоугольник 16">
                  <a:extLst>
                    <a:ext uri="{FF2B5EF4-FFF2-40B4-BE49-F238E27FC236}">
                      <a16:creationId xmlns:a16="http://schemas.microsoft.com/office/drawing/2014/main" id="{5D55FCF5-1874-4AD1-BEA8-E71CE7760E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63" y="2110110"/>
                  <a:ext cx="3288316" cy="3604705"/>
                </a:xfrm>
                <a:prstGeom prst="rect">
                  <a:avLst/>
                </a:prstGeom>
                <a:blipFill>
                  <a:blip r:embed="rId5"/>
                  <a:stretch>
                    <a:fillRect l="-1065" t="-1354" b="-5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F82DC8B-E080-4CD9-A273-675BB05B2265}"/>
              </a:ext>
            </a:extLst>
          </p:cNvPr>
          <p:cNvGrpSpPr/>
          <p:nvPr/>
        </p:nvGrpSpPr>
        <p:grpSpPr>
          <a:xfrm>
            <a:off x="5096865" y="2687309"/>
            <a:ext cx="3492000" cy="3941436"/>
            <a:chOff x="4847928" y="2593475"/>
            <a:chExt cx="3492000" cy="3941436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FAF8E8B1-97EB-43F8-BD33-ACBE4C969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928" y="2593475"/>
              <a:ext cx="3492000" cy="394143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446165F-C314-447E-AF40-FE56B561183F}"/>
                </a:ext>
              </a:extLst>
            </p:cNvPr>
            <p:cNvSpPr txBox="1"/>
            <p:nvPr/>
          </p:nvSpPr>
          <p:spPr>
            <a:xfrm>
              <a:off x="5727380" y="2687309"/>
              <a:ext cx="905667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[3]</a:t>
              </a:r>
              <a:endParaRPr lang="ru-RU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2C23027-EF55-4B1B-88DE-533E3AC8B1D9}"/>
              </a:ext>
            </a:extLst>
          </p:cNvPr>
          <p:cNvGrpSpPr/>
          <p:nvPr/>
        </p:nvGrpSpPr>
        <p:grpSpPr>
          <a:xfrm>
            <a:off x="8700359" y="2768220"/>
            <a:ext cx="2756033" cy="2649067"/>
            <a:chOff x="8700359" y="2768220"/>
            <a:chExt cx="2756033" cy="2649067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B8D69127-7B9C-4D1C-95C3-E72954403FDD}"/>
                </a:ext>
              </a:extLst>
            </p:cNvPr>
            <p:cNvGrpSpPr/>
            <p:nvPr/>
          </p:nvGrpSpPr>
          <p:grpSpPr>
            <a:xfrm>
              <a:off x="8700359" y="2768220"/>
              <a:ext cx="2756033" cy="2446637"/>
              <a:chOff x="7712295" y="3458636"/>
              <a:chExt cx="2756033" cy="2446637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B005226-54DD-47C5-BA0F-BE3B6EBB77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93" t="3694" r="45869" b="65475"/>
              <a:stretch/>
            </p:blipFill>
            <p:spPr>
              <a:xfrm>
                <a:off x="7712295" y="3458636"/>
                <a:ext cx="2743199" cy="2446637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DC6E8E9-68C2-4BB2-B94B-55984D10E09F}"/>
                  </a:ext>
                </a:extLst>
              </p:cNvPr>
              <p:cNvSpPr txBox="1"/>
              <p:nvPr/>
            </p:nvSpPr>
            <p:spPr>
              <a:xfrm>
                <a:off x="9562661" y="3959259"/>
                <a:ext cx="905667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[3]</a:t>
                </a:r>
                <a:endParaRPr lang="ru-RU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57B5C2C-F449-4BE4-A6D5-027EADEDF93C}"/>
                    </a:ext>
                  </a:extLst>
                </p:cNvPr>
                <p:cNvSpPr txBox="1"/>
                <p:nvPr/>
              </p:nvSpPr>
              <p:spPr>
                <a:xfrm>
                  <a:off x="9602638" y="5047955"/>
                  <a:ext cx="12375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[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57B5C2C-F449-4BE4-A6D5-027EADEDF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2638" y="5047955"/>
                  <a:ext cx="123751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5961E12-3F4F-4D17-8984-A034BA17662D}"/>
              </a:ext>
            </a:extLst>
          </p:cNvPr>
          <p:cNvGrpSpPr/>
          <p:nvPr/>
        </p:nvGrpSpPr>
        <p:grpSpPr>
          <a:xfrm>
            <a:off x="138213" y="1541569"/>
            <a:ext cx="5860133" cy="816124"/>
            <a:chOff x="576770" y="1561533"/>
            <a:chExt cx="5860133" cy="8161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Прямоугольник 36">
                  <a:extLst>
                    <a:ext uri="{FF2B5EF4-FFF2-40B4-BE49-F238E27FC236}">
                      <a16:creationId xmlns:a16="http://schemas.microsoft.com/office/drawing/2014/main" id="{391392C4-F0D2-47BE-BBBB-BB4454DE0E61}"/>
                    </a:ext>
                  </a:extLst>
                </p:cNvPr>
                <p:cNvSpPr/>
                <p:nvPr/>
              </p:nvSpPr>
              <p:spPr>
                <a:xfrm>
                  <a:off x="576773" y="1604515"/>
                  <a:ext cx="5860130" cy="7165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WS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rad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7" name="Прямоугольник 36">
                  <a:extLst>
                    <a:ext uri="{FF2B5EF4-FFF2-40B4-BE49-F238E27FC236}">
                      <a16:creationId xmlns:a16="http://schemas.microsoft.com/office/drawing/2014/main" id="{391392C4-F0D2-47BE-BBBB-BB4454DE0E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773" y="1604515"/>
                  <a:ext cx="5860130" cy="7165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CC74A493-931A-439A-AF13-26A31C9661EC}"/>
                </a:ext>
              </a:extLst>
            </p:cNvPr>
            <p:cNvSpPr/>
            <p:nvPr/>
          </p:nvSpPr>
          <p:spPr>
            <a:xfrm>
              <a:off x="576770" y="1561533"/>
              <a:ext cx="5860129" cy="816124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B2B4841-0651-47BC-98CA-27B6FBFBAF5D}"/>
              </a:ext>
            </a:extLst>
          </p:cNvPr>
          <p:cNvGrpSpPr/>
          <p:nvPr/>
        </p:nvGrpSpPr>
        <p:grpSpPr>
          <a:xfrm>
            <a:off x="9303436" y="1288466"/>
            <a:ext cx="2694861" cy="1368049"/>
            <a:chOff x="9867200" y="1731969"/>
            <a:chExt cx="2694861" cy="1368049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D46B2D88-30F8-404E-A582-70AAB73D107A}"/>
                </a:ext>
              </a:extLst>
            </p:cNvPr>
            <p:cNvGrpSpPr/>
            <p:nvPr/>
          </p:nvGrpSpPr>
          <p:grpSpPr>
            <a:xfrm>
              <a:off x="9867200" y="1731969"/>
              <a:ext cx="2694861" cy="1368049"/>
              <a:chOff x="7434470" y="3879451"/>
              <a:chExt cx="3148202" cy="855949"/>
            </a:xfrm>
          </p:grpSpPr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269367D2-C503-43C8-A0D9-C5036540797A}"/>
                  </a:ext>
                </a:extLst>
              </p:cNvPr>
              <p:cNvSpPr/>
              <p:nvPr/>
            </p:nvSpPr>
            <p:spPr>
              <a:xfrm>
                <a:off x="7524404" y="3934686"/>
                <a:ext cx="284590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EDD27403-D225-4BB6-A6B2-BBE5474DA609}"/>
                  </a:ext>
                </a:extLst>
              </p:cNvPr>
              <p:cNvSpPr/>
              <p:nvPr/>
            </p:nvSpPr>
            <p:spPr>
              <a:xfrm>
                <a:off x="7434470" y="3879451"/>
                <a:ext cx="3148202" cy="855949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Прямоугольник 1">
                  <a:extLst>
                    <a:ext uri="{FF2B5EF4-FFF2-40B4-BE49-F238E27FC236}">
                      <a16:creationId xmlns:a16="http://schemas.microsoft.com/office/drawing/2014/main" id="{25EA9432-2703-454D-9D77-3B924A850803}"/>
                    </a:ext>
                  </a:extLst>
                </p:cNvPr>
                <p:cNvSpPr/>
                <p:nvPr/>
              </p:nvSpPr>
              <p:spPr>
                <a:xfrm>
                  <a:off x="9923646" y="1754872"/>
                  <a:ext cx="2638415" cy="12993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𝐵𝑟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𝐵𝑟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e>
                            </m:d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" name="Прямоугольник 1">
                  <a:extLst>
                    <a:ext uri="{FF2B5EF4-FFF2-40B4-BE49-F238E27FC236}">
                      <a16:creationId xmlns:a16="http://schemas.microsoft.com/office/drawing/2014/main" id="{25EA9432-2703-454D-9D77-3B924A8508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3646" y="1754872"/>
                  <a:ext cx="2638415" cy="129939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581D5F2-C777-4920-9FFA-56610F87D5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52" y="3177382"/>
            <a:ext cx="733648" cy="50323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DFA4F09-2D7D-41B7-BD4F-FFEFD57D01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35" y="3820128"/>
            <a:ext cx="605165" cy="41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8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7B6C851-1074-4273-B992-1EE2DDE2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with quantum correlations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41E865-6EEC-47E1-AB48-7CA54F42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C17F-32CA-4652-A1CE-F472134A174A}" type="slidenum">
              <a:rPr lang="ru-RU" sz="1400" smtClean="0"/>
              <a:t>9</a:t>
            </a:fld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B5179D-4B0E-4074-88C2-6A607D6A8F08}"/>
              </a:ext>
            </a:extLst>
          </p:cNvPr>
          <p:cNvSpPr/>
          <p:nvPr/>
        </p:nvSpPr>
        <p:spPr>
          <a:xfrm>
            <a:off x="760051" y="5969020"/>
            <a:ext cx="3590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[1] Phys. Rev. D86, 112001 (2012) (CLEO-c)</a:t>
            </a:r>
          </a:p>
          <a:p>
            <a:r>
              <a:rPr lang="en-US" sz="1400" dirty="0"/>
              <a:t>[2] Phys. Lett. B 734, 277 (2014) (BESIII)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550B622-25D3-4D35-AD88-D390BE1328E8}"/>
              </a:ext>
            </a:extLst>
          </p:cNvPr>
          <p:cNvGrpSpPr/>
          <p:nvPr/>
        </p:nvGrpSpPr>
        <p:grpSpPr>
          <a:xfrm>
            <a:off x="831273" y="2552885"/>
            <a:ext cx="4470675" cy="3272079"/>
            <a:chOff x="760051" y="2001256"/>
            <a:chExt cx="4470675" cy="3272079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1349C15B-E563-4AD0-80DE-37BBFA1B5259}"/>
                </a:ext>
              </a:extLst>
            </p:cNvPr>
            <p:cNvSpPr/>
            <p:nvPr/>
          </p:nvSpPr>
          <p:spPr>
            <a:xfrm>
              <a:off x="760051" y="2001256"/>
              <a:ext cx="4470675" cy="3272079"/>
            </a:xfrm>
            <a:prstGeom prst="round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Прямоугольник 11">
                  <a:extLst>
                    <a:ext uri="{FF2B5EF4-FFF2-40B4-BE49-F238E27FC236}">
                      <a16:creationId xmlns:a16="http://schemas.microsoft.com/office/drawing/2014/main" id="{380405BB-0A94-49F3-95C2-9C50B7CEB5B7}"/>
                    </a:ext>
                  </a:extLst>
                </p:cNvPr>
                <p:cNvSpPr/>
                <p:nvPr/>
              </p:nvSpPr>
              <p:spPr>
                <a:xfrm>
                  <a:off x="845127" y="2153602"/>
                  <a:ext cx="4161879" cy="31197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CLEO-c [1]: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/>
                        <m:t>0.82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@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(3770)</m:t>
                      </m:r>
                    </m:oMath>
                  </a14:m>
                  <a:r>
                    <a:rPr lang="en-US" dirty="0">
                      <a:latin typeface="Cambria Math" panose="02040503050406030204" pitchFamily="18" charset="0"/>
                    </a:rPr>
                    <a:t>, fit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261</m:t>
                      </m:r>
                    </m:oMath>
                  </a14:m>
                  <a:r>
                    <a:rPr lang="en-US" dirty="0">
                      <a:latin typeface="Cambria Math" panose="02040503050406030204" pitchFamily="18" charset="0"/>
                    </a:rPr>
                    <a:t> yields</a:t>
                  </a:r>
                </a:p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4.2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2.0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1.0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±0.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107±0.045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dirty="0"/>
                </a:p>
                <a:p>
                  <a:pPr algn="ctr"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=+0.81±0.22±0.07</m:t>
                        </m:r>
                      </m:oMath>
                    </m:oMathPara>
                  </a14:m>
                  <a:endParaRPr lang="en-US" dirty="0"/>
                </a:p>
                <a:p>
                  <a:pPr algn="ctr"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=−0.01±0.41±0.04</m:t>
                        </m:r>
                      </m:oMath>
                    </m:oMathPara>
                  </a14:m>
                  <a:endParaRPr lang="en-US" dirty="0"/>
                </a:p>
                <a:p>
                  <a:pPr marL="2857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BESIII: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dirty="0"/>
                        <m:t>.92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@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(3770)</m:t>
                      </m:r>
                    </m:oMath>
                  </a14:m>
                  <a:endParaRPr lang="en-US" dirty="0">
                    <a:latin typeface="Cambria Math" panose="02040503050406030204" pitchFamily="18" charset="0"/>
                  </a:endParaRPr>
                </a:p>
                <a:p>
                  <a:pPr marL="742950" lvl="1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dirty="0">
                      <a:latin typeface="Cambria Math" panose="02040503050406030204" pitchFamily="18" charset="0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a14:m>
                  <a:r>
                    <a:rPr lang="en-US" dirty="0">
                      <a:latin typeface="Cambria Math" panose="02040503050406030204" pitchFamily="18" charset="0"/>
                    </a:rPr>
                    <a:t> are taken as an external input</a:t>
                  </a:r>
                </a:p>
                <a:p>
                  <a:pPr algn="ctr"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=1.02±0.11±0.06±0.01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Прямоугольник 11">
                  <a:extLst>
                    <a:ext uri="{FF2B5EF4-FFF2-40B4-BE49-F238E27FC236}">
                      <a16:creationId xmlns:a16="http://schemas.microsoft.com/office/drawing/2014/main" id="{380405BB-0A94-49F3-95C2-9C50B7CEB5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127" y="2153602"/>
                  <a:ext cx="4161879" cy="3119733"/>
                </a:xfrm>
                <a:prstGeom prst="rect">
                  <a:avLst/>
                </a:prstGeom>
                <a:blipFill>
                  <a:blip r:embed="rId3"/>
                  <a:stretch>
                    <a:fillRect l="-878" t="-1563" r="-20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6BBD73D-8593-4A49-93F8-A0B530E4B477}"/>
              </a:ext>
            </a:extLst>
          </p:cNvPr>
          <p:cNvGrpSpPr/>
          <p:nvPr/>
        </p:nvGrpSpPr>
        <p:grpSpPr>
          <a:xfrm>
            <a:off x="5767882" y="1897509"/>
            <a:ext cx="5294051" cy="1068283"/>
            <a:chOff x="838197" y="1681810"/>
            <a:chExt cx="4617233" cy="106828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511755FC-6BEA-456A-962C-F203C7CC68E5}"/>
                </a:ext>
              </a:extLst>
            </p:cNvPr>
            <p:cNvSpPr/>
            <p:nvPr/>
          </p:nvSpPr>
          <p:spPr>
            <a:xfrm>
              <a:off x="838197" y="2001259"/>
              <a:ext cx="4617233" cy="546632"/>
            </a:xfrm>
            <a:prstGeom prst="round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15">
                  <a:extLst>
                    <a:ext uri="{FF2B5EF4-FFF2-40B4-BE49-F238E27FC236}">
                      <a16:creationId xmlns:a16="http://schemas.microsoft.com/office/drawing/2014/main" id="{4B80A70F-53B7-42AB-B7FE-1246322CD2BA}"/>
                    </a:ext>
                  </a:extLst>
                </p:cNvPr>
                <p:cNvSpPr/>
                <p:nvPr/>
              </p:nvSpPr>
              <p:spPr>
                <a:xfrm>
                  <a:off x="919341" y="2110110"/>
                  <a:ext cx="4536089" cy="6399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𝒪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Прямоугольник 15">
                  <a:extLst>
                    <a:ext uri="{FF2B5EF4-FFF2-40B4-BE49-F238E27FC236}">
                      <a16:creationId xmlns:a16="http://schemas.microsoft.com/office/drawing/2014/main" id="{4B80A70F-53B7-42AB-B7FE-1246322CD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341" y="2110110"/>
                  <a:ext cx="4536089" cy="6399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: скругленные углы 13">
                  <a:extLst>
                    <a:ext uri="{FF2B5EF4-FFF2-40B4-BE49-F238E27FC236}">
                      <a16:creationId xmlns:a16="http://schemas.microsoft.com/office/drawing/2014/main" id="{C0F007B2-2778-465F-943D-A3EC74BD4030}"/>
                    </a:ext>
                  </a:extLst>
                </p:cNvPr>
                <p:cNvSpPr/>
                <p:nvPr/>
              </p:nvSpPr>
              <p:spPr>
                <a:xfrm>
                  <a:off x="1651735" y="1681810"/>
                  <a:ext cx="2981566" cy="323146"/>
                </a:xfrm>
                <a:prstGeom prst="round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a14:m>
                  <a:r>
                    <a:rPr lang="en-US" dirty="0"/>
                    <a:t> correlations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14" name="Прямоугольник: скругленные углы 13">
                  <a:extLst>
                    <a:ext uri="{FF2B5EF4-FFF2-40B4-BE49-F238E27FC236}">
                      <a16:creationId xmlns:a16="http://schemas.microsoft.com/office/drawing/2014/main" id="{C0F007B2-2778-465F-943D-A3EC74BD40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1735" y="1681810"/>
                  <a:ext cx="2981566" cy="323146"/>
                </a:xfrm>
                <a:prstGeom prst="roundRect">
                  <a:avLst/>
                </a:prstGeom>
                <a:blipFill>
                  <a:blip r:embed="rId5"/>
                  <a:stretch>
                    <a:fillRect t="-14545" b="-345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Свиток: горизонтальный 28">
            <a:extLst>
              <a:ext uri="{FF2B5EF4-FFF2-40B4-BE49-F238E27FC236}">
                <a16:creationId xmlns:a16="http://schemas.microsoft.com/office/drawing/2014/main" id="{89C17B9D-2EBF-4E2B-9490-387A1A11923D}"/>
              </a:ext>
            </a:extLst>
          </p:cNvPr>
          <p:cNvSpPr/>
          <p:nvPr/>
        </p:nvSpPr>
        <p:spPr>
          <a:xfrm>
            <a:off x="9321553" y="1260066"/>
            <a:ext cx="1944210" cy="4793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Time-integrated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DEC172-CAF6-4908-9BC1-6E6447704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82" y="3028652"/>
            <a:ext cx="5592845" cy="320197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BE2D966-C056-407D-99A0-EC458F9B110F}"/>
              </a:ext>
            </a:extLst>
          </p:cNvPr>
          <p:cNvSpPr txBox="1"/>
          <p:nvPr/>
        </p:nvSpPr>
        <p:spPr>
          <a:xfrm>
            <a:off x="10769751" y="2990759"/>
            <a:ext cx="905667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[1]</a:t>
            </a:r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9FCA001-9801-4BB5-8FAB-688A32C7F484}"/>
              </a:ext>
            </a:extLst>
          </p:cNvPr>
          <p:cNvSpPr/>
          <p:nvPr/>
        </p:nvSpPr>
        <p:spPr>
          <a:xfrm>
            <a:off x="873761" y="1520502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 (Основной текст)"/>
              </a:rPr>
              <a:t>The method exploits the difference between correlated (double tagged) and uncorrelated (single tagged) decay rates</a:t>
            </a:r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50378642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Природа</Template>
  <TotalTime>2325</TotalTime>
  <Words>2069</Words>
  <Application>Microsoft Office PowerPoint</Application>
  <PresentationFormat>Широкоэкранный</PresentationFormat>
  <Paragraphs>356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(Основной текст)</vt:lpstr>
      <vt:lpstr>Calibri Light</vt:lpstr>
      <vt:lpstr>Cambria Math</vt:lpstr>
      <vt:lpstr>Dubai Medium</vt:lpstr>
      <vt:lpstr>Wingdings 2</vt:lpstr>
      <vt:lpstr>HDOfficeLightV0</vt:lpstr>
      <vt:lpstr>The progress and prospect on charm mixing</vt:lpstr>
      <vt:lpstr>The charm mixing parameters</vt:lpstr>
      <vt:lpstr>Experimental status</vt:lpstr>
      <vt:lpstr>Experimental landscape</vt:lpstr>
      <vt:lpstr>Charm mixing observables and facilities</vt:lpstr>
      <vt:lpstr>Charm decay rates</vt:lpstr>
      <vt:lpstr>The progress</vt:lpstr>
      <vt:lpstr>D^0→Kπ time-dependent WS</vt:lpstr>
      <vt:lpstr>Measurements with quantum correlations</vt:lpstr>
      <vt:lpstr>Time-dependent D^0→h^+ h^-</vt:lpstr>
      <vt:lpstr>D^0→f_CP with quantum correlations</vt:lpstr>
      <vt:lpstr>D^0→K_S^0 π^+ π^- Dalitz plot analysis</vt:lpstr>
      <vt:lpstr>Model-independent Dalitz plot analysis</vt:lpstr>
      <vt:lpstr>D^0→K_S^0 π^+ π^- with quantum correlations</vt:lpstr>
      <vt:lpstr>The prospects</vt:lpstr>
      <vt:lpstr>Future landscape</vt:lpstr>
      <vt:lpstr>Timescale</vt:lpstr>
      <vt:lpstr>Charm production</vt:lpstr>
      <vt:lpstr>Future precision</vt:lpstr>
      <vt:lpstr>Global fit for Belle II @ 50 ab^(-1)</vt:lpstr>
      <vt:lpstr>Global fit for LHCb Upgr. Phase II @ 300 fb^(-1)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 and prospect on charm mixing</dc:title>
  <dc:creator>Vitaly Vorobyev</dc:creator>
  <cp:lastModifiedBy>Vitaly Vorobyev</cp:lastModifiedBy>
  <cp:revision>313</cp:revision>
  <dcterms:created xsi:type="dcterms:W3CDTF">2018-03-02T18:13:12Z</dcterms:created>
  <dcterms:modified xsi:type="dcterms:W3CDTF">2018-03-20T04:01:49Z</dcterms:modified>
</cp:coreProperties>
</file>