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6" r:id="rId3"/>
    <p:sldId id="291" r:id="rId4"/>
    <p:sldId id="290" r:id="rId5"/>
    <p:sldId id="278" r:id="rId6"/>
    <p:sldId id="293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57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4" r:id="rId30"/>
    <p:sldId id="275" r:id="rId31"/>
  </p:sldIdLst>
  <p:sldSz cx="10080625" cy="7559675"/>
  <p:notesSz cx="7559675" cy="106918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9" autoAdjust="0"/>
    <p:restoredTop sz="94660"/>
  </p:normalViewPr>
  <p:slideViewPr>
    <p:cSldViewPr>
      <p:cViewPr varScale="1">
        <p:scale>
          <a:sx n="76" d="100"/>
          <a:sy n="76" d="100"/>
        </p:scale>
        <p:origin x="-1554" y="-9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x-none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3" name="日期占位符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x-none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" name="页脚占位符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x-none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灯片编号占位符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8CAF1A5-228A-4E10-B8A1-25D8C6F80362}" type="slidenum">
              <a:t>‹#›</a:t>
            </a:fld>
            <a:endParaRPr lang="x-none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91091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 altLang="zh-CN"/>
          </a:p>
        </p:txBody>
      </p:sp>
      <p:sp>
        <p:nvSpPr>
          <p:cNvPr id="4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日期占位符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AA27935-42A9-4BCA-88C3-752621FBBC6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8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altLang="zh-CN" sz="2000" b="0" i="0" u="none" strike="noStrike" kern="1200">
        <a:ln>
          <a:noFill/>
        </a:ln>
        <a:latin typeface="Arial" pitchFamily="18"/>
        <a:ea typeface="SimSun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C86AA37B-38B3-4D29-ADCE-1494BAA57413}" type="slidenum">
              <a:t>1</a:t>
            </a:fld>
            <a:endParaRPr lang="x-none"/>
          </a:p>
        </p:txBody>
      </p:sp>
      <p:sp>
        <p:nvSpPr>
          <p:cNvPr id="2" name="矩形 1"/>
          <p:cNvSpPr/>
          <p:nvPr/>
        </p:nvSpPr>
        <p:spPr>
          <a:xfrm>
            <a:off x="1086120" y="754920"/>
            <a:ext cx="5599800" cy="377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ACAB1FDC-AD82-4215-8968-CA3A2B1C6A0B}" type="slidenum">
              <a:t>23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6588908A-FF26-4EEB-BB68-AE66E5C3BE79}" type="slidenum">
              <a:t>24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D889F209-2A88-40D9-B46C-2B1084464BF3}" type="slidenum">
              <a:t>25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6BA94BE7-D816-43CB-887C-1C78AE38CF08}" type="slidenum">
              <a:t>26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A339BD90-6158-4A55-81B1-37C16BEA2CE2}" type="slidenum">
              <a:t>27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8B612B98-EA22-49AC-9083-AE5D6087ADED}" type="slidenum">
              <a:t>28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210F4CCC-2531-4B22-8F57-62C364186A2F}" type="slidenum">
              <a:t>29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6A7FA264-ECF9-47B4-9F90-B5B8873363A0}" type="slidenum">
              <a:t>30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85C215CC-0FC4-450E-888A-F944901B1469}" type="slidenum">
              <a:t>16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0A8F5248-08D2-4CB3-87CC-C7CC71768F53}" type="slidenum">
              <a:t>17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2FAD7C78-73AD-4FAF-A3CD-31BBAF28A8E1}" type="slidenum">
              <a:t>18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ED0A3A76-93B3-4BFE-B282-7231A35886DA}" type="slidenum">
              <a:t>19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6C9160E6-E547-418A-BEBB-40470FA5DDC8}" type="slidenum">
              <a:t>20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B7C4BC96-0E07-4585-94DC-B9326551338B}" type="slidenum">
              <a:t>21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/>
          <a:lstStyle/>
          <a:p>
            <a:pPr lvl="0"/>
            <a:fld id="{3F056D0E-E360-4E9F-8D2C-738AC79A6FAB}" type="slidenum">
              <a:t>22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3E05C7-CF98-44BF-9921-7E772E9D0D1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83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67C55F-C841-46B0-AFD6-EFB5AC86B51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10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8772DA-5DEC-4A3A-8E0F-490B7473262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90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9C79CD-9743-45FE-893F-0D81E732399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0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2985E6-52C9-42B0-8718-A561C750ADF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52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8795E8-AD11-4BF6-B266-4EB97DECDFC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6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E6667F-8D26-44B2-87BB-911E83423D0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9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444583-CBFA-4FA6-8B8F-56088F03BDF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77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1F0B7F-1A86-42FC-9903-18AA9889829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84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01533A-A897-482D-A3C4-85FB51DDC8A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08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84A7E2-CA6C-4943-971A-F71CFCAD4F7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64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 altLang="zh-CN"/>
          </a:p>
        </p:txBody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x-none" altLang="zh-CN"/>
          </a:p>
        </p:txBody>
      </p:sp>
      <p:sp>
        <p:nvSpPr>
          <p:cNvPr id="4" name="日期占位符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3BB70A9-1835-4FE6-983E-37E15EB4A66D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altLang="zh-CN" sz="4400" b="0" i="0" u="none" strike="noStrike" kern="1200">
          <a:ln>
            <a:noFill/>
          </a:ln>
          <a:latin typeface="Arial" pitchFamily="18"/>
          <a:ea typeface="SimSun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altLang="zh-CN" sz="3200" b="0" i="0" u="none" strike="noStrike" kern="1200">
          <a:ln>
            <a:noFill/>
          </a:ln>
          <a:latin typeface="Arial" pitchFamily="18"/>
          <a:ea typeface="SimSun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huza@ihep.ac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Microsoft_Excel_97-2003_Worksheet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dirty="0" smtClean="0"/>
              <a:t>21/03/2018</a:t>
            </a:r>
            <a:endParaRPr lang="en-US" dirty="0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HIEPA2018</a:t>
            </a:r>
            <a:r>
              <a:rPr lang="x-none" dirty="0" smtClean="0"/>
              <a:t>@U</a:t>
            </a:r>
            <a:r>
              <a:rPr lang="en-US" dirty="0" smtClean="0"/>
              <a:t>CA</a:t>
            </a:r>
            <a:r>
              <a:rPr lang="x-none" dirty="0" smtClean="0"/>
              <a:t>S</a:t>
            </a:r>
            <a:endParaRPr lang="x-none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67007B-2AFA-40A3-8BDA-C865678D3F67}" type="slidenum">
              <a:t>1</a:t>
            </a:fld>
            <a:endParaRPr lang="x-none"/>
          </a:p>
        </p:txBody>
      </p:sp>
      <p:sp>
        <p:nvSpPr>
          <p:cNvPr id="3" name="任意多边形 2"/>
          <p:cNvSpPr/>
          <p:nvPr/>
        </p:nvSpPr>
        <p:spPr>
          <a:xfrm>
            <a:off x="359792" y="995040"/>
            <a:ext cx="9408240" cy="1620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algn="ctr"/>
            <a:r>
              <a:rPr lang="en-US" altLang="zh-CN" sz="4800" b="1" dirty="0" smtClean="0"/>
              <a:t>Status </a:t>
            </a:r>
            <a:r>
              <a:rPr lang="en-US" altLang="zh-CN" sz="4800" b="1" dirty="0"/>
              <a:t>and R&amp;D Progress of </a:t>
            </a:r>
            <a:endParaRPr lang="en-US" altLang="zh-CN" sz="4800" b="1" dirty="0" smtClean="0"/>
          </a:p>
          <a:p>
            <a:pPr algn="ctr"/>
            <a:r>
              <a:rPr lang="en-US" altLang="zh-CN" sz="4800" b="1" dirty="0" smtClean="0"/>
              <a:t>Detector Magnet</a:t>
            </a:r>
            <a:endParaRPr lang="zh-CN" altLang="en-US" sz="4800" b="1" dirty="0"/>
          </a:p>
        </p:txBody>
      </p:sp>
      <p:sp>
        <p:nvSpPr>
          <p:cNvPr id="4" name="矩形 3"/>
          <p:cNvSpPr/>
          <p:nvPr/>
        </p:nvSpPr>
        <p:spPr>
          <a:xfrm>
            <a:off x="1828800" y="476640"/>
            <a:ext cx="3200400" cy="36576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x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3240" y="4154789"/>
            <a:ext cx="7267320" cy="1353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400" b="1" i="0" u="none" strike="noStrike" kern="1200" dirty="0" err="1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Zian</a:t>
            </a:r>
            <a:r>
              <a:rPr lang="en-US" sz="2400" b="1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b="1" i="0" u="none" strike="noStrike" kern="1200" dirty="0" smtClean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Zhu</a:t>
            </a:r>
          </a:p>
          <a:p>
            <a:pPr marL="0" marR="0" lvl="0" indent="0" algn="ctr" rtl="0" hangingPunc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None/>
              <a:tabLst/>
              <a:defRPr sz="2000"/>
            </a:pPr>
            <a:endParaRPr lang="en-US" sz="2400" b="1" i="0" u="none" strike="noStrike" kern="1200" dirty="0" smtClean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  <a:p>
            <a:pPr marL="0" marR="0" lvl="0" indent="0" algn="ctr" rtl="0" hangingPunc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400" b="1" dirty="0" smtClean="0">
                <a:latin typeface="Arial" pitchFamily="18"/>
                <a:ea typeface="SimSun" pitchFamily="2"/>
                <a:cs typeface="Lucida Sans" pitchFamily="2"/>
              </a:rPr>
              <a:t>Institute of High Energy Physics</a:t>
            </a:r>
            <a:endParaRPr lang="en-US" sz="2400" b="1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  <a:p>
            <a:pPr marL="0" marR="0" lvl="0" indent="0" algn="ctr" rtl="0" hangingPunc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None/>
              <a:tabLst/>
              <a:defRPr sz="2000"/>
            </a:pPr>
            <a:endParaRPr lang="en-US" sz="700" b="1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  <a:p>
            <a:pPr marL="0" marR="0" lvl="0" indent="0" algn="ctr" rtl="0" hangingPunc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400" b="1" i="1" u="none" strike="noStrike" kern="1200" dirty="0" smtClean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SimSun" pitchFamily="2"/>
                <a:cs typeface="Lucida Sans" pitchFamily="2"/>
              </a:rPr>
              <a:t>(</a:t>
            </a:r>
            <a:r>
              <a:rPr lang="en-US" altLang="zh-CN" sz="2400" b="1" i="1" u="none" strike="noStrike" kern="1200" dirty="0" smtClean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SimSun" pitchFamily="2"/>
                <a:cs typeface="Lucida Sans" pitchFamily="2"/>
                <a:hlinkClick r:id="rId3"/>
              </a:rPr>
              <a:t>z</a:t>
            </a:r>
            <a:r>
              <a:rPr lang="en-US" sz="2400" b="1" i="1" u="none" strike="noStrike" kern="1200" dirty="0" smtClean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SimSun" pitchFamily="2"/>
                <a:cs typeface="Lucida Sans" pitchFamily="2"/>
                <a:hlinkClick r:id="rId3"/>
              </a:rPr>
              <a:t>huza@ihep.ac.cn</a:t>
            </a:r>
            <a:r>
              <a:rPr lang="en-US" sz="2400" b="1" i="1" u="none" strike="noStrike" kern="1200" dirty="0" smtClean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  <a:endParaRPr lang="en-US" sz="2400" b="1" i="1" u="none" strike="noStrike" kern="1200" dirty="0">
              <a:ln>
                <a:noFill/>
              </a:ln>
              <a:solidFill>
                <a:srgbClr val="0000FF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848" y="1272196"/>
            <a:ext cx="3795816" cy="5514012"/>
          </a:xfrm>
        </p:spPr>
      </p:pic>
      <p:pic>
        <p:nvPicPr>
          <p:cNvPr id="10243" name="Picture 4" descr="valv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7" y="1284445"/>
            <a:ext cx="5472608" cy="534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007864" y="367484"/>
            <a:ext cx="7501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itchFamily="34" charset="0"/>
              </a:rPr>
              <a:t>Aging Problem－－</a:t>
            </a:r>
            <a:r>
              <a:rPr lang="en-US" altLang="zh-CN" sz="2400" b="1" dirty="0">
                <a:solidFill>
                  <a:srgbClr val="FF0000"/>
                </a:solidFill>
                <a:latin typeface="Arial" pitchFamily="34" charset="0"/>
              </a:rPr>
              <a:t>Transition section in valve box</a:t>
            </a:r>
            <a:endParaRPr lang="zh-CN" altLang="en-US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日期占位符 3"/>
          <p:cNvSpPr txBox="1">
            <a:spLocks noGrp="1" noChangeArrowheads="1"/>
          </p:cNvSpPr>
          <p:nvPr/>
        </p:nvSpPr>
        <p:spPr bwMode="auto">
          <a:xfrm>
            <a:off x="1638102" y="7006699"/>
            <a:ext cx="1764109" cy="40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en-US" sz="1200">
              <a:solidFill>
                <a:srgbClr val="898989"/>
              </a:solidFill>
              <a:latin typeface="Arial" pitchFamily="34" charset="0"/>
              <a:sym typeface="Calibri" pitchFamily="34" charset="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3808" y="1240698"/>
            <a:ext cx="9289032" cy="5715254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zh-CN" altLang="en-US" b="1" dirty="0" smtClean="0"/>
              <a:t>  We </a:t>
            </a:r>
            <a:r>
              <a:rPr lang="en-US" altLang="zh-CN" b="1" dirty="0" smtClean="0"/>
              <a:t>have done temperature margin test </a:t>
            </a:r>
            <a:r>
              <a:rPr lang="zh-CN" altLang="en-US" b="1" dirty="0" smtClean="0"/>
              <a:t>in Nov.12 2012</a:t>
            </a:r>
            <a:r>
              <a:rPr lang="en-US" altLang="zh-CN" b="1" dirty="0" smtClean="0"/>
              <a:t>, </a:t>
            </a:r>
            <a:r>
              <a:rPr lang="zh-CN" altLang="en-US" b="1" dirty="0" smtClean="0"/>
              <a:t>and adjusted </a:t>
            </a:r>
            <a:r>
              <a:rPr lang="en-US" altLang="zh-CN" b="1" dirty="0" smtClean="0"/>
              <a:t>warning </a:t>
            </a:r>
            <a:r>
              <a:rPr lang="zh-CN" altLang="en-US" b="1" dirty="0" smtClean="0"/>
              <a:t>threshold from 6.38</a:t>
            </a:r>
            <a:r>
              <a:rPr lang="en-US" altLang="zh-CN" b="1" dirty="0" smtClean="0"/>
              <a:t>K</a:t>
            </a:r>
            <a:r>
              <a:rPr lang="zh-CN" altLang="en-US" b="1" dirty="0" smtClean="0"/>
              <a:t> to 6.5</a:t>
            </a:r>
            <a:r>
              <a:rPr lang="en-US" altLang="zh-CN" b="1" dirty="0" smtClean="0"/>
              <a:t>K(</a:t>
            </a:r>
            <a:r>
              <a:rPr lang="zh-CN" altLang="en-US" b="1" dirty="0" smtClean="0"/>
              <a:t>TSD-12</a:t>
            </a:r>
            <a:r>
              <a:rPr lang="en-US" altLang="zh-CN" b="1" dirty="0" smtClean="0"/>
              <a:t>,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temperature of transition section)</a:t>
            </a:r>
            <a:endParaRPr lang="zh-CN" altLang="en-US" b="1" dirty="0" smtClean="0"/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zh-CN" altLang="en-US" b="1" dirty="0" smtClean="0"/>
              <a:t>  We worry about :</a:t>
            </a:r>
            <a:endParaRPr lang="en-US" altLang="zh-CN" b="1" dirty="0" smtClean="0"/>
          </a:p>
          <a:p>
            <a:pPr eaLnBrk="1" hangingPunct="1">
              <a:defRPr/>
            </a:pPr>
            <a:r>
              <a:rPr lang="zh-CN" altLang="en-US" b="1" dirty="0" smtClean="0"/>
              <a:t>1.Temperature keep rising and out of control</a:t>
            </a:r>
          </a:p>
          <a:p>
            <a:pPr eaLnBrk="1" hangingPunct="1">
              <a:defRPr/>
            </a:pPr>
            <a:r>
              <a:rPr lang="zh-CN" altLang="en-US" b="1" dirty="0" smtClean="0"/>
              <a:t>2.Burn the current transition section</a:t>
            </a:r>
          </a:p>
          <a:p>
            <a:pPr eaLnBrk="1" hangingPunct="1">
              <a:defRPr/>
            </a:pPr>
            <a:endParaRPr lang="zh-CN" altLang="en-US" b="1" dirty="0" smtClean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03808" y="367485"/>
            <a:ext cx="85687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itchFamily="34" charset="0"/>
              </a:rPr>
              <a:t>Aging Problem－－</a:t>
            </a:r>
            <a:r>
              <a:rPr lang="en-US" altLang="zh-CN" sz="2400" b="1" dirty="0">
                <a:solidFill>
                  <a:srgbClr val="FF0000"/>
                </a:solidFill>
                <a:latin typeface="Arial" pitchFamily="34" charset="0"/>
              </a:rPr>
              <a:t>Current transition section in valve box</a:t>
            </a:r>
            <a:endParaRPr lang="zh-CN" altLang="en-US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内容占位符 2"/>
          <p:cNvSpPr>
            <a:spLocks noGrp="1"/>
          </p:cNvSpPr>
          <p:nvPr>
            <p:ph idx="1"/>
          </p:nvPr>
        </p:nvSpPr>
        <p:spPr>
          <a:xfrm>
            <a:off x="489548" y="1978063"/>
            <a:ext cx="3702792" cy="2287672"/>
          </a:xfrm>
        </p:spPr>
        <p:txBody>
          <a:bodyPr/>
          <a:lstStyle/>
          <a:p>
            <a:r>
              <a:rPr lang="en-US" altLang="zh-CN" sz="2000" dirty="0" smtClean="0"/>
              <a:t>Lots of cryogenic  pipelines and cables at the top of the valve box.</a:t>
            </a:r>
          </a:p>
          <a:p>
            <a:r>
              <a:rPr lang="zh-CN" altLang="zh-CN" sz="2000" dirty="0" smtClean="0"/>
              <a:t> </a:t>
            </a:r>
            <a:r>
              <a:rPr lang="en-US" altLang="zh-CN" sz="2000" dirty="0" smtClean="0"/>
              <a:t>Small distance between valve box with other devices at three sides, and  resulting in inconvenient assembly.</a:t>
            </a:r>
            <a:endParaRPr lang="zh-CN" altLang="zh-CN" sz="2000" dirty="0" smtClean="0"/>
          </a:p>
        </p:txBody>
      </p:sp>
      <p:pic>
        <p:nvPicPr>
          <p:cNvPr id="12291" name="图片 6147" descr="IMG_03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80" y="1319444"/>
            <a:ext cx="4129381" cy="412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60078" y="1"/>
            <a:ext cx="7560469" cy="684221"/>
          </a:xfrm>
          <a:prstGeom prst="rect">
            <a:avLst/>
          </a:prstGeom>
          <a:solidFill>
            <a:srgbClr val="EAEB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zh-CN" sz="36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New valve box </a:t>
            </a:r>
            <a:endParaRPr lang="zh-CN" altLang="en-US" sz="3600" b="1" kern="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 flipV="1">
            <a:off x="1260078" y="685971"/>
            <a:ext cx="7560469" cy="1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4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7141943-202C-4CFC-BB7F-CD276A608369}" type="slidenum">
              <a:rPr altLang="zh-CN" sz="1400" smtClean="0">
                <a:latin typeface="Arial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zh-CN" altLang="zh-CN" sz="1400" smtClean="0">
              <a:latin typeface="Arial" pitchFamily="34" charset="0"/>
            </a:endParaRPr>
          </a:p>
        </p:txBody>
      </p:sp>
      <p:pic>
        <p:nvPicPr>
          <p:cNvPr id="12295" name="Picture 8" descr="C:\Users\zian\Desktop\080507-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5" y="4803544"/>
            <a:ext cx="3782860" cy="249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96" name="直接箭头连接符 3"/>
          <p:cNvCxnSpPr>
            <a:cxnSpLocks noChangeShapeType="1"/>
            <a:stCxn id="12291" idx="1"/>
          </p:cNvCxnSpPr>
          <p:nvPr/>
        </p:nvCxnSpPr>
        <p:spPr bwMode="auto">
          <a:xfrm flipH="1">
            <a:off x="2664048" y="3383481"/>
            <a:ext cx="1840732" cy="1764508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4326268" y="5526262"/>
            <a:ext cx="4968121" cy="185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1800" b="1" kern="0" dirty="0" smtClean="0">
                <a:solidFill>
                  <a:srgbClr val="FF0000"/>
                </a:solidFill>
              </a:rPr>
              <a:t>Aging problems become more and more obvious as running time increased</a:t>
            </a:r>
          </a:p>
          <a:p>
            <a:pPr>
              <a:defRPr/>
            </a:pPr>
            <a:r>
              <a:rPr lang="en-US" altLang="zh-CN" sz="1800" b="1" kern="0" dirty="0" smtClean="0">
                <a:solidFill>
                  <a:srgbClr val="FF0000"/>
                </a:solidFill>
              </a:rPr>
              <a:t>Replacement </a:t>
            </a:r>
            <a:r>
              <a:rPr lang="en-US" altLang="zh-CN" sz="1800" b="1" kern="0" dirty="0">
                <a:solidFill>
                  <a:srgbClr val="FF0000"/>
                </a:solidFill>
              </a:rPr>
              <a:t>time is expected within two </a:t>
            </a:r>
            <a:r>
              <a:rPr lang="en-US" altLang="zh-CN" sz="1800" b="1" kern="0" dirty="0" smtClean="0">
                <a:solidFill>
                  <a:srgbClr val="FF0000"/>
                </a:solidFill>
              </a:rPr>
              <a:t>months with a backup of valve box . </a:t>
            </a:r>
            <a:r>
              <a:rPr lang="en-US" altLang="zh-CN" sz="1800" b="1" kern="0" dirty="0">
                <a:solidFill>
                  <a:srgbClr val="FF0000"/>
                </a:solidFill>
              </a:rPr>
              <a:t>Otherwise </a:t>
            </a:r>
            <a:r>
              <a:rPr lang="en-US" altLang="zh-CN" sz="1800" b="1" kern="0" dirty="0" smtClean="0">
                <a:solidFill>
                  <a:srgbClr val="FF0000"/>
                </a:solidFill>
              </a:rPr>
              <a:t>it maybe take one year to solve the accident</a:t>
            </a:r>
            <a:endParaRPr lang="zh-CN" altLang="en-US" sz="1800" b="1" kern="0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90905" y="976459"/>
            <a:ext cx="3239451" cy="684221"/>
          </a:xfrm>
          <a:prstGeom prst="rect">
            <a:avLst/>
          </a:prstGeom>
          <a:solidFill>
            <a:srgbClr val="EAEB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90000"/>
              </a:lnSpc>
              <a:defRPr/>
            </a:pPr>
            <a:r>
              <a:rPr lang="en-US" altLang="zh-CN" sz="20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Surroundings of Valve Box</a:t>
            </a:r>
            <a:endParaRPr lang="zh-CN" altLang="en-US" sz="2000" b="1" kern="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45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17171D4-46CC-467E-BC58-A14CEBC2A1AC}" type="slidenum">
              <a:rPr altLang="zh-CN" sz="1400" smtClean="0">
                <a:latin typeface="Arial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zh-CN" altLang="zh-CN" sz="1400" smtClean="0"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078" y="0"/>
            <a:ext cx="7560469" cy="762967"/>
          </a:xfrm>
          <a:solidFill>
            <a:srgbClr val="EAEBE1"/>
          </a:solidFill>
        </p:spPr>
        <p:txBody>
          <a:bodyPr/>
          <a:lstStyle/>
          <a:p>
            <a:pPr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ea typeface="华文楷体" pitchFamily="2" charset="-122"/>
              </a:rPr>
              <a:t>Requirements and technical improvements</a:t>
            </a:r>
            <a:endParaRPr lang="zh-CN" altLang="en-US" sz="2800" b="1" dirty="0" smtClean="0">
              <a:solidFill>
                <a:srgbClr val="FF0000"/>
              </a:solidFill>
              <a:ea typeface="华文楷体" pitchFamily="2" charset="-122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894" y="859214"/>
            <a:ext cx="4510030" cy="5671506"/>
          </a:xfrm>
        </p:spPr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n-US" altLang="zh-CN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en-US" altLang="zh-CN" sz="1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equirements</a:t>
            </a:r>
            <a:r>
              <a:rPr lang="zh-CN" altLang="en-US" sz="1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en-US" altLang="zh-CN" sz="18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err="1" smtClean="0">
                <a:latin typeface="宋体" panose="02010600030101010101" pitchFamily="2" charset="-122"/>
              </a:rPr>
              <a:t>Unchange</a:t>
            </a:r>
            <a:r>
              <a:rPr lang="en-US" altLang="zh-CN" sz="1800" b="1" dirty="0" smtClean="0">
                <a:latin typeface="宋体" panose="02010600030101010101" pitchFamily="2" charset="-122"/>
              </a:rPr>
              <a:t> </a:t>
            </a:r>
            <a:r>
              <a:rPr lang="en-US" altLang="zh-CN" sz="1800" b="1" dirty="0">
                <a:latin typeface="宋体" panose="02010600030101010101" pitchFamily="2" charset="-122"/>
              </a:rPr>
              <a:t>the overall dimensions of </a:t>
            </a:r>
            <a:r>
              <a:rPr lang="en-US" altLang="zh-CN" sz="1800" b="1" dirty="0" smtClean="0">
                <a:latin typeface="宋体" panose="02010600030101010101" pitchFamily="2" charset="-122"/>
              </a:rPr>
              <a:t>the valve box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err="1" smtClean="0">
                <a:latin typeface="宋体" panose="02010600030101010101" pitchFamily="2" charset="-122"/>
              </a:rPr>
              <a:t>Unchange</a:t>
            </a:r>
            <a:r>
              <a:rPr lang="en-US" altLang="zh-CN" sz="1800" b="1" dirty="0" smtClean="0">
                <a:latin typeface="宋体" panose="02010600030101010101" pitchFamily="2" charset="-122"/>
              </a:rPr>
              <a:t> the position and mode of the joint with the cryogenic system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err="1" smtClean="0">
                <a:latin typeface="宋体" panose="02010600030101010101" pitchFamily="2" charset="-122"/>
              </a:rPr>
              <a:t>Unchange</a:t>
            </a:r>
            <a:r>
              <a:rPr lang="en-US" altLang="zh-CN" sz="1800" b="1" dirty="0" smtClean="0">
                <a:latin typeface="宋体" panose="02010600030101010101" pitchFamily="2" charset="-122"/>
              </a:rPr>
              <a:t> position  of the joints with power bus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latin typeface="宋体" panose="02010600030101010101" pitchFamily="2" charset="-122"/>
              </a:rPr>
              <a:t>Overall heat leakage can not be increased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zh-CN" sz="1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Technical improvements:</a:t>
            </a:r>
          </a:p>
          <a:p>
            <a:pPr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latin typeface="宋体" panose="02010600030101010101" pitchFamily="2" charset="-122"/>
              </a:rPr>
              <a:t>HTS current </a:t>
            </a:r>
            <a:r>
              <a:rPr lang="en-US" altLang="zh-CN" sz="1800" b="1" dirty="0">
                <a:latin typeface="宋体" panose="02010600030101010101" pitchFamily="2" charset="-122"/>
              </a:rPr>
              <a:t>leads instead of gas-cooled current lead</a:t>
            </a:r>
          </a:p>
          <a:p>
            <a:pPr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>
                <a:latin typeface="宋体" panose="02010600030101010101" pitchFamily="2" charset="-122"/>
              </a:rPr>
              <a:t>Optimize the cryogenic </a:t>
            </a:r>
            <a:r>
              <a:rPr lang="en-US" altLang="zh-CN" sz="1800" b="1" dirty="0" smtClean="0">
                <a:latin typeface="宋体" panose="02010600030101010101" pitchFamily="2" charset="-122"/>
              </a:rPr>
              <a:t>pipeline, </a:t>
            </a:r>
            <a:r>
              <a:rPr lang="en-US" altLang="zh-CN" sz="1800" b="1" dirty="0">
                <a:latin typeface="宋体" panose="02010600030101010101" pitchFamily="2" charset="-122"/>
              </a:rPr>
              <a:t>reduce number of the bimetal joints, </a:t>
            </a:r>
            <a:r>
              <a:rPr lang="en-US" altLang="zh-CN" sz="1800" b="1" dirty="0" smtClean="0">
                <a:latin typeface="宋体" panose="02010600030101010101" pitchFamily="2" charset="-122"/>
              </a:rPr>
              <a:t>to improve </a:t>
            </a:r>
            <a:r>
              <a:rPr lang="en-US" altLang="zh-CN" sz="1800" b="1" dirty="0">
                <a:latin typeface="宋体" panose="02010600030101010101" pitchFamily="2" charset="-122"/>
              </a:rPr>
              <a:t>the </a:t>
            </a:r>
            <a:r>
              <a:rPr lang="en-US" altLang="zh-CN" sz="1800" b="1" dirty="0" smtClean="0">
                <a:latin typeface="宋体" panose="02010600030101010101" pitchFamily="2" charset="-122"/>
              </a:rPr>
              <a:t>vacuum</a:t>
            </a:r>
            <a:endParaRPr lang="zh-CN" altLang="en-US" sz="1800" b="1" dirty="0">
              <a:latin typeface="宋体" panose="02010600030101010101" pitchFamily="2" charset="-122"/>
            </a:endParaRPr>
          </a:p>
          <a:p>
            <a:pPr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>
                <a:latin typeface="宋体" panose="02010600030101010101" pitchFamily="2" charset="-122"/>
              </a:rPr>
              <a:t>Optimization of cooling structure </a:t>
            </a:r>
            <a:r>
              <a:rPr lang="en-US" altLang="zh-CN" sz="1800" b="1" dirty="0" smtClean="0">
                <a:latin typeface="宋体" panose="02010600030101010101" pitchFamily="2" charset="-122"/>
              </a:rPr>
              <a:t>of the transition section</a:t>
            </a:r>
            <a:endParaRPr lang="zh-CN" altLang="en-US" sz="1800" b="1" dirty="0">
              <a:latin typeface="宋体" panose="02010600030101010101" pitchFamily="2" charset="-122"/>
            </a:endParaRPr>
          </a:p>
        </p:txBody>
      </p:sp>
      <p:sp>
        <p:nvSpPr>
          <p:cNvPr id="13317" name="Line 4"/>
          <p:cNvSpPr>
            <a:spLocks noChangeShapeType="1"/>
          </p:cNvSpPr>
          <p:nvPr/>
        </p:nvSpPr>
        <p:spPr bwMode="auto">
          <a:xfrm flipV="1">
            <a:off x="1260078" y="762967"/>
            <a:ext cx="7560469" cy="1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331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49" y="1542134"/>
            <a:ext cx="4896544" cy="549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组合 4"/>
          <p:cNvGrpSpPr>
            <a:grpSpLocks/>
          </p:cNvGrpSpPr>
          <p:nvPr/>
        </p:nvGrpSpPr>
        <p:grpSpPr bwMode="auto">
          <a:xfrm>
            <a:off x="4867249" y="5724004"/>
            <a:ext cx="4896544" cy="1417921"/>
            <a:chOff x="6318324" y="5192495"/>
            <a:chExt cx="4798516" cy="1286520"/>
          </a:xfrm>
        </p:grpSpPr>
        <p:sp>
          <p:nvSpPr>
            <p:cNvPr id="13320" name="文本框 2"/>
            <p:cNvSpPr txBox="1">
              <a:spLocks noChangeArrowheads="1"/>
            </p:cNvSpPr>
            <p:nvPr/>
          </p:nvSpPr>
          <p:spPr bwMode="auto">
            <a:xfrm>
              <a:off x="6318324" y="5192495"/>
              <a:ext cx="1925619" cy="10890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/>
                <a:t> Inside structure of the existing valve box </a:t>
              </a:r>
              <a:endParaRPr lang="zh-CN" altLang="en-US" sz="1800" b="1" dirty="0"/>
            </a:p>
          </p:txBody>
        </p:sp>
        <p:sp>
          <p:nvSpPr>
            <p:cNvPr id="13321" name="文本框 3"/>
            <p:cNvSpPr txBox="1">
              <a:spLocks noChangeArrowheads="1"/>
            </p:cNvSpPr>
            <p:nvPr/>
          </p:nvSpPr>
          <p:spPr bwMode="auto">
            <a:xfrm>
              <a:off x="8847560" y="5892581"/>
              <a:ext cx="2269280" cy="5864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/>
                <a:t>Design of new the valve box</a:t>
              </a:r>
              <a:endParaRPr lang="zh-CN" altLang="en-US" sz="1800" b="1"/>
            </a:p>
          </p:txBody>
        </p:sp>
      </p:grpSp>
    </p:spTree>
    <p:extLst>
      <p:ext uri="{BB962C8B-B14F-4D97-AF65-F5344CB8AC3E}">
        <p14:creationId xmlns:p14="http://schemas.microsoft.com/office/powerpoint/2010/main" val="40385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693043" y="248490"/>
            <a:ext cx="8694539" cy="1461188"/>
          </a:xfrm>
        </p:spPr>
        <p:txBody>
          <a:bodyPr/>
          <a:lstStyle/>
          <a:p>
            <a:r>
              <a:rPr lang="en-US" altLang="zh-CN" b="1" smtClean="0">
                <a:solidFill>
                  <a:srgbClr val="FF0000"/>
                </a:solidFill>
              </a:rPr>
              <a:t>New current leads</a:t>
            </a:r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fld id="{A74C330E-01C1-44E2-A28A-34DAB20D4C57}" type="slidenum">
              <a:rPr altLang="zh-CN" sz="12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t>14</a:t>
            </a:fld>
            <a:endParaRPr lang="zh-CN" altLang="zh-CN" sz="1200" smtClean="0">
              <a:solidFill>
                <a:srgbClr val="000000"/>
              </a:solidFill>
            </a:endParaRPr>
          </a:p>
        </p:txBody>
      </p:sp>
      <p:pic>
        <p:nvPicPr>
          <p:cNvPr id="15364" name="图片 5" descr="F:\阀箱改造\图片\捕获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94" y="4467559"/>
            <a:ext cx="4781689" cy="26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矩形 2"/>
          <p:cNvSpPr>
            <a:spLocks noChangeArrowheads="1"/>
          </p:cNvSpPr>
          <p:nvPr/>
        </p:nvSpPr>
        <p:spPr bwMode="auto">
          <a:xfrm>
            <a:off x="5023294" y="2051645"/>
            <a:ext cx="50403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400" b="1" dirty="0">
                <a:latin typeface="宋体" pitchFamily="2" charset="-122"/>
                <a:cs typeface="Times New Roman" pitchFamily="18" charset="0"/>
              </a:rPr>
              <a:t>Operating current: 3400A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400" b="1" dirty="0">
                <a:latin typeface="宋体" pitchFamily="2" charset="-122"/>
                <a:cs typeface="Times New Roman" pitchFamily="18" charset="0"/>
              </a:rPr>
              <a:t>Structure: binary current leads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400" b="1" dirty="0">
                <a:latin typeface="宋体" pitchFamily="2" charset="-122"/>
                <a:cs typeface="Times New Roman" pitchFamily="18" charset="0"/>
              </a:rPr>
              <a:t>Heat exchange section cooled by helium gas</a:t>
            </a:r>
          </a:p>
        </p:txBody>
      </p:sp>
      <p:sp>
        <p:nvSpPr>
          <p:cNvPr id="15366" name="文本框 6"/>
          <p:cNvSpPr txBox="1">
            <a:spLocks noChangeArrowheads="1"/>
          </p:cNvSpPr>
          <p:nvPr/>
        </p:nvSpPr>
        <p:spPr bwMode="auto">
          <a:xfrm>
            <a:off x="6502528" y="7146693"/>
            <a:ext cx="2152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/>
              <a:t>HTS stack structure</a:t>
            </a:r>
            <a:endParaRPr lang="zh-CN" altLang="en-US" sz="1800"/>
          </a:p>
        </p:txBody>
      </p:sp>
      <p:pic>
        <p:nvPicPr>
          <p:cNvPr id="15367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6" y="1562684"/>
            <a:ext cx="4764670" cy="31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44" y="4742415"/>
            <a:ext cx="2573973" cy="284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altLang="zh-CN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Cryogenic pipeline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776" y="1751675"/>
            <a:ext cx="4404511" cy="4476434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zh-CN" sz="2400" dirty="0" smtClean="0"/>
              <a:t>Pipes from the coils are all aluminum tubes</a:t>
            </a:r>
          </a:p>
          <a:p>
            <a:pPr>
              <a:lnSpc>
                <a:spcPct val="80000"/>
              </a:lnSpc>
              <a:defRPr/>
            </a:pPr>
            <a:r>
              <a:rPr lang="en-US" altLang="zh-CN" sz="2400" dirty="0" smtClean="0"/>
              <a:t>There are several bimetal joints in the valve box, and these maybe </a:t>
            </a:r>
            <a:r>
              <a:rPr lang="en-US" altLang="zh-CN" sz="2400" dirty="0"/>
              <a:t>the </a:t>
            </a:r>
            <a:r>
              <a:rPr lang="en-US" altLang="zh-CN" sz="2400" dirty="0" smtClean="0"/>
              <a:t>reason of </a:t>
            </a:r>
            <a:r>
              <a:rPr lang="en-US" altLang="zh-CN" sz="2400" dirty="0"/>
              <a:t>the </a:t>
            </a:r>
            <a:r>
              <a:rPr lang="en-US" altLang="zh-CN" sz="2400" dirty="0" smtClean="0"/>
              <a:t>bad vacuum</a:t>
            </a:r>
          </a:p>
          <a:p>
            <a:pPr>
              <a:lnSpc>
                <a:spcPct val="80000"/>
              </a:lnSpc>
              <a:defRPr/>
            </a:pPr>
            <a:r>
              <a:rPr lang="en-US" altLang="zh-CN" sz="2400" dirty="0"/>
              <a:t>Optimize the cryogenic </a:t>
            </a:r>
            <a:r>
              <a:rPr lang="en-US" altLang="zh-CN" sz="2400" dirty="0" smtClean="0"/>
              <a:t>pipeline: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      1. </a:t>
            </a:r>
            <a:r>
              <a:rPr lang="en-US" altLang="zh-CN" sz="2400" dirty="0"/>
              <a:t>R</a:t>
            </a:r>
            <a:r>
              <a:rPr lang="en-US" altLang="zh-CN" sz="2400" dirty="0" smtClean="0"/>
              <a:t>educe </a:t>
            </a:r>
            <a:r>
              <a:rPr lang="en-US" altLang="zh-CN" sz="2400" dirty="0"/>
              <a:t>number of the bimetal </a:t>
            </a:r>
            <a:r>
              <a:rPr lang="en-US" altLang="zh-CN" sz="2400" dirty="0" smtClean="0"/>
              <a:t>joints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      2.Remove the cooling stations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4" t="14613" r="24556" b="6290"/>
          <a:stretch>
            <a:fillRect/>
          </a:stretch>
        </p:blipFill>
        <p:spPr bwMode="auto">
          <a:xfrm>
            <a:off x="4620287" y="1931918"/>
            <a:ext cx="3322144" cy="498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8106503" y="3179614"/>
            <a:ext cx="16446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latin typeface="华文楷体" pitchFamily="2" charset="-122"/>
                <a:ea typeface="华文楷体" pitchFamily="2" charset="-122"/>
              </a:rPr>
              <a:t>Bimetal joints</a:t>
            </a:r>
            <a:endParaRPr lang="zh-CN" altLang="en-US" sz="2400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V="1">
            <a:off x="7481714" y="3335357"/>
            <a:ext cx="624789" cy="944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7481714" y="3429853"/>
            <a:ext cx="624789" cy="20614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5590285" y="3429853"/>
            <a:ext cx="2516218" cy="20614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6879240" y="3429853"/>
            <a:ext cx="1227263" cy="12109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6394" name="直接连接符 2"/>
          <p:cNvCxnSpPr>
            <a:cxnSpLocks noChangeShapeType="1"/>
          </p:cNvCxnSpPr>
          <p:nvPr/>
        </p:nvCxnSpPr>
        <p:spPr bwMode="auto">
          <a:xfrm flipV="1">
            <a:off x="6404086" y="2519892"/>
            <a:ext cx="1812674" cy="47423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5" name="文本框 3"/>
          <p:cNvSpPr txBox="1">
            <a:spLocks noChangeArrowheads="1"/>
          </p:cNvSpPr>
          <p:nvPr/>
        </p:nvSpPr>
        <p:spPr bwMode="auto">
          <a:xfrm>
            <a:off x="8157694" y="2364149"/>
            <a:ext cx="1419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Insulators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cxnSp>
        <p:nvCxnSpPr>
          <p:cNvPr id="16396" name="直接连接符 5"/>
          <p:cNvCxnSpPr>
            <a:cxnSpLocks noChangeShapeType="1"/>
          </p:cNvCxnSpPr>
          <p:nvPr/>
        </p:nvCxnSpPr>
        <p:spPr bwMode="auto">
          <a:xfrm flipV="1">
            <a:off x="6221636" y="2724634"/>
            <a:ext cx="1936058" cy="37973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矩形 1"/>
          <p:cNvSpPr/>
          <p:nvPr/>
        </p:nvSpPr>
        <p:spPr>
          <a:xfrm>
            <a:off x="431800" y="6444133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To improve 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the vacuum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39D8DC-5105-462E-BB4B-91E93DDE95BE}" type="slidenum">
              <a:t>16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03024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altLang="zh-CN" sz="2800" b="1" noProof="1" smtClean="0">
                <a:solidFill>
                  <a:srgbClr val="FF0000"/>
                </a:solidFill>
              </a:rPr>
              <a:t>R&amp;D </a:t>
            </a:r>
            <a:r>
              <a:rPr lang="en-US" altLang="zh-CN" sz="2800" b="1" noProof="1">
                <a:solidFill>
                  <a:srgbClr val="FF0000"/>
                </a:solidFill>
              </a:rPr>
              <a:t>related to detector magnet at </a:t>
            </a:r>
            <a:r>
              <a:rPr lang="en-US" altLang="zh-CN" sz="2800" b="1" noProof="1" smtClean="0">
                <a:solidFill>
                  <a:srgbClr val="FF0000"/>
                </a:solidFill>
              </a:rPr>
              <a:t>IHEP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3" name="文本占位符 2"/>
          <p:cNvSpPr txBox="1">
            <a:spLocks noGrp="1"/>
          </p:cNvSpPr>
          <p:nvPr>
            <p:ph type="body" idx="4294967295"/>
          </p:nvPr>
        </p:nvSpPr>
        <p:spPr>
          <a:xfrm>
            <a:off x="492543" y="1619597"/>
            <a:ext cx="907164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 marL="108000" lvl="0" indent="0">
              <a:buNone/>
            </a:pPr>
            <a:r>
              <a:rPr lang="en-US" sz="2400" dirty="0" smtClean="0"/>
              <a:t>Requirements of </a:t>
            </a:r>
            <a:r>
              <a:rPr lang="en-US" sz="2400" dirty="0" smtClean="0"/>
              <a:t>next generation detector</a:t>
            </a:r>
            <a:r>
              <a:rPr lang="en-US" sz="2400" dirty="0" smtClean="0"/>
              <a:t>: </a:t>
            </a:r>
          </a:p>
          <a:p>
            <a:pPr marL="108000" lv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a larger size and higher field magnet</a:t>
            </a:r>
          </a:p>
          <a:p>
            <a:pPr lvl="0"/>
            <a:r>
              <a:rPr lang="x-none" sz="2400" dirty="0" smtClean="0"/>
              <a:t>Strong </a:t>
            </a:r>
            <a:r>
              <a:rPr lang="x-none" sz="2400" dirty="0"/>
              <a:t>Solenoid</a:t>
            </a:r>
          </a:p>
          <a:p>
            <a:pPr lvl="1" rtl="0" hangingPunct="0"/>
            <a:r>
              <a:rPr lang="x-none" sz="2400" dirty="0"/>
              <a:t>Better Momentum resolution for energetic tracks</a:t>
            </a:r>
          </a:p>
          <a:p>
            <a:pPr lvl="1" rtl="0" hangingPunct="0"/>
            <a:r>
              <a:rPr lang="x-none" sz="2400" dirty="0"/>
              <a:t>Better separations</a:t>
            </a:r>
          </a:p>
          <a:p>
            <a:pPr lvl="1" rtl="0" hangingPunct="0"/>
            <a:endParaRPr lang="x-none" sz="600" dirty="0"/>
          </a:p>
          <a:p>
            <a:pPr lvl="1" rtl="0" hangingPunct="0"/>
            <a:endParaRPr lang="x-none" sz="2400" dirty="0"/>
          </a:p>
          <a:p>
            <a:pPr lvl="0"/>
            <a:r>
              <a:rPr lang="x-none" sz="2400" dirty="0"/>
              <a:t>Baseline Value: 3 </a:t>
            </a:r>
            <a:r>
              <a:rPr lang="x-none" sz="2400" dirty="0" smtClean="0"/>
              <a:t>Tesla</a:t>
            </a:r>
            <a:r>
              <a:rPr lang="en-US" sz="2400" dirty="0" smtClean="0"/>
              <a:t>, 7m bore diameter</a:t>
            </a:r>
            <a:endParaRPr lang="x-none" sz="2400" dirty="0"/>
          </a:p>
          <a:p>
            <a:pPr lvl="0"/>
            <a:endParaRPr lang="x-none" sz="2400" dirty="0"/>
          </a:p>
        </p:txBody>
      </p:sp>
      <p:sp>
        <p:nvSpPr>
          <p:cNvPr id="4" name="矩形 3"/>
          <p:cNvSpPr/>
          <p:nvPr/>
        </p:nvSpPr>
        <p:spPr>
          <a:xfrm>
            <a:off x="1511920" y="6806713"/>
            <a:ext cx="7032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This R&amp;D work is supported by Innovation Fund of IHEP for CEPC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dirty="0" smtClean="0"/>
              <a:t>21/03/2018</a:t>
            </a:r>
            <a:endParaRPr lang="en-US" dirty="0"/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6681FA-1CC5-4C79-9DBF-DA3AF39EBC76}" type="slidenum">
              <a:t>17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Starting point: BES-III Magnet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9800" y="1419480"/>
            <a:ext cx="7122240" cy="5341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直接连接符 3"/>
          <p:cNvSpPr/>
          <p:nvPr/>
        </p:nvSpPr>
        <p:spPr>
          <a:xfrm flipH="1">
            <a:off x="5486399" y="3931920"/>
            <a:ext cx="2377441" cy="128016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x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1280" y="3455279"/>
            <a:ext cx="1985039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x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Aluminum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x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Mechanic support</a:t>
            </a:r>
          </a:p>
        </p:txBody>
      </p:sp>
      <p:sp>
        <p:nvSpPr>
          <p:cNvPr id="6" name="直接连接符 5"/>
          <p:cNvSpPr/>
          <p:nvPr/>
        </p:nvSpPr>
        <p:spPr>
          <a:xfrm flipH="1">
            <a:off x="6400799" y="5029200"/>
            <a:ext cx="1463041" cy="82296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x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5138" y="4463640"/>
            <a:ext cx="2760605" cy="115270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x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Nb-Ti Superconductor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x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(Rutherford Cable)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x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Embed in 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pure </a:t>
            </a:r>
            <a:r>
              <a:rPr lang="x-none" sz="1800" b="0" i="0" u="none" strike="noStrike" kern="1200" dirty="0" smtClean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Aluminum</a:t>
            </a:r>
            <a:endParaRPr lang="x-none" sz="1800" b="0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x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Structure</a:t>
            </a:r>
          </a:p>
        </p:txBody>
      </p:sp>
      <p:sp>
        <p:nvSpPr>
          <p:cNvPr id="8" name="直接连接符 7"/>
          <p:cNvSpPr/>
          <p:nvPr/>
        </p:nvSpPr>
        <p:spPr>
          <a:xfrm flipH="1">
            <a:off x="3108959" y="2194560"/>
            <a:ext cx="4846321" cy="2286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x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9279" y="1943640"/>
            <a:ext cx="199728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Pipe for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Liquid He at 4.2 K</a:t>
            </a:r>
          </a:p>
        </p:txBody>
      </p:sp>
      <p:sp>
        <p:nvSpPr>
          <p:cNvPr id="13" name="矩形 12"/>
          <p:cNvSpPr/>
          <p:nvPr/>
        </p:nvSpPr>
        <p:spPr>
          <a:xfrm>
            <a:off x="2439763" y="6948189"/>
            <a:ext cx="609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Cutting slice from the BESIII magnet prototype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1DC52B-681D-448F-954E-296C73F12BA5}" type="slidenum">
              <a:t>18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>
          <a:xfrm>
            <a:off x="503808" y="43708"/>
            <a:ext cx="9071640" cy="927817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>
                <a:solidFill>
                  <a:srgbClr val="FF0000"/>
                </a:solidFill>
              </a:rPr>
              <a:t>Special </a:t>
            </a:r>
            <a:r>
              <a:rPr lang="x-none" dirty="0" smtClean="0">
                <a:solidFill>
                  <a:srgbClr val="FF0000"/>
                </a:solidFill>
              </a:rPr>
              <a:t>Cable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3" name="文本占位符 2"/>
          <p:cNvSpPr txBox="1">
            <a:spLocks noGrp="1"/>
          </p:cNvSpPr>
          <p:nvPr>
            <p:ph type="body" idx="4294967295"/>
          </p:nvPr>
        </p:nvSpPr>
        <p:spPr>
          <a:xfrm>
            <a:off x="438119" y="5146920"/>
            <a:ext cx="3402360" cy="161028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 lvl="0"/>
            <a:r>
              <a:rPr lang="x-none" sz="2200"/>
              <a:t>From BES </a:t>
            </a:r>
            <a:r>
              <a:rPr lang="x-none" sz="2200">
                <a:latin typeface="Arial" pitchFamily="32"/>
                <a:cs typeface="Arial" pitchFamily="32"/>
              </a:rPr>
              <a:t>→ CEPC detector</a:t>
            </a:r>
          </a:p>
          <a:p>
            <a:pPr lvl="0"/>
            <a:r>
              <a:rPr lang="x-none" sz="2200"/>
              <a:t>Current: 4 kA </a:t>
            </a:r>
            <a:r>
              <a:rPr lang="x-none" sz="2200">
                <a:latin typeface="Arial" pitchFamily="32"/>
                <a:cs typeface="Arial" pitchFamily="32"/>
              </a:rPr>
              <a:t>→</a:t>
            </a:r>
            <a:r>
              <a:rPr lang="x-none" sz="2200"/>
              <a:t> 16 kA</a:t>
            </a:r>
          </a:p>
          <a:p>
            <a:pPr lvl="0"/>
            <a:r>
              <a:rPr lang="x-none" sz="2200"/>
              <a:t>3-4 layers of cables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9299" y="971525"/>
            <a:ext cx="9583541" cy="394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87960" y="4740840"/>
            <a:ext cx="2775960" cy="208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379600">
            <a:off x="4143052" y="4965037"/>
            <a:ext cx="2115360" cy="1676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3FD158-9961-4E2C-AF69-CF0D3821A63E}" type="slidenum">
              <a:t>19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Rutherford Cable - 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280" y="1495079"/>
            <a:ext cx="6443999" cy="43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57680" y="1622160"/>
            <a:ext cx="3525839" cy="445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zh-CN" altLang="en-US" sz="3600" b="1" dirty="0" smtClean="0"/>
              <a:t>Outline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5896" y="2339677"/>
            <a:ext cx="7776864" cy="2952328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zh-CN" altLang="en-US" sz="2400" b="1" noProof="1"/>
              <a:t>Operating </a:t>
            </a:r>
            <a:r>
              <a:rPr lang="zh-CN" altLang="en-US" sz="2400" b="1" noProof="1" smtClean="0"/>
              <a:t>status </a:t>
            </a:r>
            <a:r>
              <a:rPr lang="en-US" altLang="zh-CN" sz="2400" b="1" noProof="1" smtClean="0"/>
              <a:t>of BESIII magnet</a:t>
            </a:r>
            <a:endParaRPr lang="zh-CN" altLang="en-US" sz="2400" b="1" noProof="1"/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endParaRPr lang="zh-CN" altLang="en-US" sz="2400" b="1" noProof="1"/>
          </a:p>
          <a:p>
            <a:pPr eaLnBrk="1" fontAlgn="auto" hangingPunct="1">
              <a:defRPr/>
            </a:pPr>
            <a:r>
              <a:rPr lang="en-US" altLang="zh-CN" sz="2400" b="1" noProof="1" smtClean="0"/>
              <a:t>R&amp;D related to detector magnet at IHEP</a:t>
            </a:r>
          </a:p>
          <a:p>
            <a:pPr eaLnBrk="1" fontAlgn="auto" hangingPunct="1">
              <a:defRPr/>
            </a:pPr>
            <a:endParaRPr lang="zh-CN" altLang="en-US" sz="2400" b="1" noProof="1"/>
          </a:p>
          <a:p>
            <a:pPr eaLnBrk="1" fontAlgn="auto" hangingPunct="1">
              <a:defRPr/>
            </a:pPr>
            <a:r>
              <a:rPr lang="zh-CN" altLang="en-US" sz="2400" b="1" noProof="1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945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8C8D5E-165C-484D-A146-182279BA383E}" type="slidenum">
              <a:t>20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Rutherford Cable - 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16272" y="1933199"/>
            <a:ext cx="10441160" cy="4294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AC8903-C606-4F64-80F0-2EC4B4F924F8}" type="slidenum">
              <a:t>21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Rutherford Cable - III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0480" y="1523880"/>
            <a:ext cx="9560160" cy="48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090680" y="6066360"/>
            <a:ext cx="5628960" cy="8283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 b="1"/>
            </a:pPr>
            <a:r>
              <a:rPr lang="x-none" sz="2600" b="1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RRR: Ratio of Residual Resistance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 b="1"/>
            </a:pPr>
            <a:r>
              <a:rPr lang="x-none" sz="2600" b="1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Ic: Critical Current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F37A26-C9D8-40C4-9C43-5A232BEBB486}" type="slidenum">
              <a:t>22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Extrusion of Aluminum - 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480" y="1568879"/>
            <a:ext cx="10079640" cy="5163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9E209A-F1C7-440C-A109-B6326923B6FC}" type="slidenum">
              <a:t>23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Cladding of Aluminum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" y="1489679"/>
            <a:ext cx="10079640" cy="538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CA4689-AD91-4395-9768-ABED155AF583}" type="slidenum">
              <a:t>24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Inserting Process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" y="1484999"/>
            <a:ext cx="10079640" cy="5061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D97897-008B-47F9-B3EA-2EE5CC213810}" type="slidenum">
              <a:t>25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Shear Strength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88280" y="1658879"/>
            <a:ext cx="10585176" cy="489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A0F160-7A2E-4063-8289-E5C96FA4415C}" type="slidenum">
              <a:t>26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Magnet Cooling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" y="1466280"/>
            <a:ext cx="10079640" cy="49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41519B-F225-482D-95AE-36EC51871DE4}" type="slidenum">
              <a:t>27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Magnet Cooling Prototype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" y="1424880"/>
            <a:ext cx="10079640" cy="475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78A5E3-B28D-4CB9-AD33-8A0FE133ED9A}" type="slidenum">
              <a:t>28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>
          <a:xfrm>
            <a:off x="503999" y="33732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New idea I: High Temperature Superconductor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" y="1636200"/>
            <a:ext cx="10009440" cy="483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EB4538-9047-4F67-951A-D030452E2585}" type="slidenum">
              <a:t>29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b="1" dirty="0"/>
              <a:t>Summary</a:t>
            </a:r>
          </a:p>
        </p:txBody>
      </p:sp>
      <p:sp>
        <p:nvSpPr>
          <p:cNvPr id="3" name="文本占位符 2"/>
          <p:cNvSpPr txBox="1">
            <a:spLocks noGrp="1"/>
          </p:cNvSpPr>
          <p:nvPr>
            <p:ph type="body" idx="4294967295"/>
          </p:nvPr>
        </p:nvSpPr>
        <p:spPr>
          <a:xfrm>
            <a:off x="503999" y="1553039"/>
            <a:ext cx="9071640" cy="539515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 lvl="0"/>
            <a:r>
              <a:rPr lang="en-US" sz="2200" b="1" dirty="0" smtClean="0"/>
              <a:t>10 years stable running of BESIII detector magnet</a:t>
            </a:r>
          </a:p>
          <a:p>
            <a:pPr lvl="1" rtl="0" hangingPunct="0"/>
            <a:r>
              <a:rPr lang="en-US" altLang="zh-CN" sz="2200" b="1" dirty="0"/>
              <a:t>Prepare to </a:t>
            </a:r>
            <a:r>
              <a:rPr lang="zh-CN" altLang="en-US" sz="2200" b="1" dirty="0"/>
              <a:t>make a new valve box </a:t>
            </a:r>
            <a:r>
              <a:rPr lang="en-US" altLang="zh-CN" sz="2200" b="1" dirty="0"/>
              <a:t>to avoid  potential risk of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long period </a:t>
            </a:r>
            <a:r>
              <a:rPr lang="en-US" altLang="zh-CN" sz="2200" b="1" dirty="0" smtClean="0"/>
              <a:t>machine shut down</a:t>
            </a:r>
            <a:endParaRPr lang="en-US" sz="2200" b="1" dirty="0"/>
          </a:p>
          <a:p>
            <a:pPr lvl="0"/>
            <a:r>
              <a:rPr lang="en-US" sz="2200" b="1" dirty="0" smtClean="0"/>
              <a:t>Recently </a:t>
            </a:r>
            <a:r>
              <a:rPr lang="x-none" sz="2200" b="1" dirty="0" smtClean="0"/>
              <a:t>R&amp;D milestone</a:t>
            </a:r>
            <a:r>
              <a:rPr lang="en-US" sz="2200" b="1" dirty="0" smtClean="0"/>
              <a:t>s</a:t>
            </a:r>
            <a:endParaRPr lang="x-none" sz="2200" b="1" dirty="0"/>
          </a:p>
          <a:p>
            <a:pPr lvl="1" rtl="0" hangingPunct="0"/>
            <a:r>
              <a:rPr lang="en-US" altLang="zh-CN" sz="2200" b="1" dirty="0" smtClean="0"/>
              <a:t>C</a:t>
            </a:r>
            <a:r>
              <a:rPr lang="x-none" sz="2200" b="1" dirty="0" smtClean="0"/>
              <a:t>onstructed 10 meter</a:t>
            </a:r>
            <a:r>
              <a:rPr lang="en-US" altLang="zh-CN" sz="2200" b="1" dirty="0" smtClean="0"/>
              <a:t> long a</a:t>
            </a:r>
            <a:r>
              <a:rPr lang="x-none" altLang="zh-CN" sz="2200" b="1" dirty="0" smtClean="0"/>
              <a:t>luminum </a:t>
            </a:r>
            <a:r>
              <a:rPr lang="en-US" altLang="zh-CN" sz="2200" b="1" dirty="0" smtClean="0"/>
              <a:t>s</a:t>
            </a:r>
            <a:r>
              <a:rPr lang="x-none" altLang="zh-CN" sz="2200" b="1" dirty="0" smtClean="0"/>
              <a:t>tabilize</a:t>
            </a:r>
            <a:r>
              <a:rPr lang="en-US" altLang="zh-CN" sz="2200" b="1" dirty="0" smtClean="0"/>
              <a:t>d</a:t>
            </a:r>
            <a:r>
              <a:rPr lang="x-none" altLang="zh-CN" sz="2200" b="1" dirty="0" smtClean="0"/>
              <a:t> NiTi</a:t>
            </a:r>
            <a:r>
              <a:rPr lang="en-US" altLang="zh-CN" sz="2200" b="1" dirty="0" smtClean="0"/>
              <a:t> Rutherford  s</a:t>
            </a:r>
            <a:r>
              <a:rPr lang="x-none" altLang="zh-CN" sz="2200" b="1" dirty="0" smtClean="0"/>
              <a:t>uperconductor</a:t>
            </a:r>
            <a:r>
              <a:rPr lang="en-US" altLang="zh-CN" sz="2200" b="1" dirty="0" smtClean="0"/>
              <a:t> of 10kA@4T</a:t>
            </a:r>
            <a:endParaRPr lang="x-none" sz="2200" b="1" dirty="0"/>
          </a:p>
          <a:p>
            <a:pPr lvl="1" rtl="0" hangingPunct="0"/>
            <a:r>
              <a:rPr lang="x-none" sz="2200" b="1" dirty="0"/>
              <a:t>Key performances: RRR, Ic, Shear Strength meet the requirement</a:t>
            </a:r>
          </a:p>
          <a:p>
            <a:pPr lvl="0"/>
            <a:r>
              <a:rPr lang="x-none" sz="2200" b="1" dirty="0" smtClean="0"/>
              <a:t>To </a:t>
            </a:r>
            <a:r>
              <a:rPr lang="x-none" sz="2200" b="1" dirty="0"/>
              <a:t>do</a:t>
            </a:r>
          </a:p>
          <a:p>
            <a:pPr lvl="1" rtl="0" hangingPunct="0"/>
            <a:r>
              <a:rPr lang="en-US" sz="2200" b="1" dirty="0" smtClean="0"/>
              <a:t>&gt;</a:t>
            </a:r>
            <a:r>
              <a:rPr lang="x-none" sz="2200" b="1" dirty="0" smtClean="0"/>
              <a:t>100 </a:t>
            </a:r>
            <a:r>
              <a:rPr lang="x-none" sz="2200" b="1" dirty="0"/>
              <a:t>meter </a:t>
            </a:r>
            <a:r>
              <a:rPr lang="en-US" sz="2200" b="1" dirty="0" smtClean="0"/>
              <a:t>long superconducting </a:t>
            </a:r>
            <a:r>
              <a:rPr lang="x-none" sz="2200" b="1" dirty="0" smtClean="0"/>
              <a:t>cable </a:t>
            </a:r>
            <a:r>
              <a:rPr lang="en-US" sz="2200" b="1" dirty="0" smtClean="0"/>
              <a:t>development</a:t>
            </a:r>
          </a:p>
          <a:p>
            <a:pPr lvl="1" rtl="0" hangingPunct="0"/>
            <a:r>
              <a:rPr lang="en-US" altLang="zh-CN" sz="2200" b="1" dirty="0" smtClean="0"/>
              <a:t>Magnet study under h</a:t>
            </a:r>
            <a:r>
              <a:rPr lang="en-US" sz="2200" b="1" dirty="0" smtClean="0"/>
              <a:t>igh radiation </a:t>
            </a:r>
            <a:r>
              <a:rPr lang="en-US" altLang="zh-CN" sz="2200" b="1" dirty="0" smtClean="0"/>
              <a:t>dose</a:t>
            </a:r>
            <a:endParaRPr lang="x-none" sz="2200" b="1" dirty="0"/>
          </a:p>
          <a:p>
            <a:pPr lvl="1" rtl="0" hangingPunct="0"/>
            <a:r>
              <a:rPr lang="en-US" sz="2200" b="1" dirty="0" smtClean="0"/>
              <a:t>Thermal-s</a:t>
            </a:r>
            <a:r>
              <a:rPr lang="x-none" sz="2200" b="1" dirty="0" smtClean="0"/>
              <a:t>iphon </a:t>
            </a:r>
            <a:r>
              <a:rPr lang="en-US" sz="2200" b="1" dirty="0" smtClean="0"/>
              <a:t>liquid helium c</a:t>
            </a:r>
            <a:r>
              <a:rPr lang="x-none" sz="2200" b="1" dirty="0" smtClean="0"/>
              <a:t>ooling </a:t>
            </a:r>
            <a:r>
              <a:rPr lang="x-none" sz="2200" b="1" dirty="0"/>
              <a:t>system study</a:t>
            </a:r>
          </a:p>
          <a:p>
            <a:pPr lvl="1" rtl="0" hangingPunct="0"/>
            <a:r>
              <a:rPr lang="x-none" sz="2200" b="1" dirty="0"/>
              <a:t>HTS </a:t>
            </a:r>
            <a:r>
              <a:rPr lang="en-US" sz="2200" b="1" dirty="0" smtClean="0"/>
              <a:t>detector magnet</a:t>
            </a:r>
            <a:r>
              <a:rPr lang="x-none" sz="2200" b="1" dirty="0" smtClean="0"/>
              <a:t> study</a:t>
            </a:r>
            <a:endParaRPr lang="en-US" sz="2200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2" y="167993"/>
            <a:ext cx="8505527" cy="7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1176073" y="251989"/>
            <a:ext cx="7476464" cy="6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900" dirty="0">
                <a:solidFill>
                  <a:srgbClr val="FF0000"/>
                </a:solidFill>
                <a:latin typeface="Times New Roman" pitchFamily="18" charset="0"/>
              </a:rPr>
              <a:t>BESIII </a:t>
            </a:r>
            <a:r>
              <a:rPr lang="en-US" altLang="zh-CN" sz="4900" dirty="0" smtClean="0">
                <a:solidFill>
                  <a:srgbClr val="FF0000"/>
                </a:solidFill>
                <a:latin typeface="Times New Roman" pitchFamily="18" charset="0"/>
              </a:rPr>
              <a:t>magnet</a:t>
            </a:r>
            <a:endParaRPr lang="en-US" altLang="zh-CN" sz="49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48" name="Rectangle 9"/>
          <p:cNvSpPr>
            <a:spLocks noChangeArrowheads="1"/>
          </p:cNvSpPr>
          <p:nvPr/>
        </p:nvSpPr>
        <p:spPr bwMode="auto">
          <a:xfrm>
            <a:off x="252017" y="1160200"/>
            <a:ext cx="8676728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000" b="1" dirty="0" smtClean="0">
                <a:solidFill>
                  <a:schemeClr val="accent2"/>
                </a:solidFill>
                <a:latin typeface="Times New Roman" pitchFamily="18" charset="0"/>
              </a:rPr>
              <a:t>BESIII </a:t>
            </a:r>
            <a:r>
              <a:rPr kumimoji="1" lang="en-US" altLang="zh-CN" sz="2000" b="1" dirty="0">
                <a:solidFill>
                  <a:schemeClr val="accent2"/>
                </a:solidFill>
                <a:latin typeface="Times New Roman" pitchFamily="18" charset="0"/>
              </a:rPr>
              <a:t>is the third upgrade of Beijing Spectrometer that run with </a:t>
            </a:r>
            <a:r>
              <a:rPr kumimoji="1" lang="en-US" altLang="zh-CN" sz="2000" b="1" dirty="0" smtClean="0">
                <a:solidFill>
                  <a:schemeClr val="accent2"/>
                </a:solidFill>
                <a:latin typeface="Times New Roman" pitchFamily="18" charset="0"/>
              </a:rPr>
              <a:t>BEPC</a:t>
            </a:r>
            <a:endParaRPr kumimoji="1" lang="en-US" altLang="zh-CN" sz="18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6149" name="Picture 6" descr="D:\Documents and Settings\Administrator\桌面\未标题-1 拷贝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7" y="2195661"/>
            <a:ext cx="5796359" cy="408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71" y="2589888"/>
            <a:ext cx="3809987" cy="283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35856" y="6732165"/>
            <a:ext cx="8676728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000" b="1" dirty="0" smtClean="0">
                <a:solidFill>
                  <a:schemeClr val="accent2"/>
                </a:solidFill>
                <a:latin typeface="Times New Roman" pitchFamily="18" charset="0"/>
              </a:rPr>
              <a:t>1 T, length 4 m, bore diameter 2.7 m</a:t>
            </a:r>
            <a:endParaRPr kumimoji="1" lang="en-US" altLang="zh-CN" sz="1800" dirty="0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F07862-9A65-4770-ACE0-C289765F83B8}" type="slidenum">
              <a:t>30</a:t>
            </a:fld>
            <a:endParaRPr lang="x-none"/>
          </a:p>
        </p:txBody>
      </p: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>
          <a:xfrm>
            <a:off x="503999" y="282132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b="1" dirty="0"/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zhuza\briefcase\doc\particle_physics\BESIII\solenoid_magnet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2" y="167993"/>
            <a:ext cx="8505527" cy="7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48245" y="179437"/>
            <a:ext cx="8568531" cy="92396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zh-CN" sz="3200" b="1" dirty="0" smtClean="0">
                <a:solidFill>
                  <a:srgbClr val="FF0000"/>
                </a:solidFill>
              </a:rPr>
              <a:t>Coil winding &amp; magnet installation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226138" y="-194242"/>
            <a:ext cx="10080625" cy="5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zh-CN" altLang="en-US" sz="2600">
              <a:latin typeface="Times New Roman" pitchFamily="18" charset="0"/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263987" y="3779838"/>
            <a:ext cx="4200261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indent="133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000" b="1" dirty="0">
                <a:latin typeface="宋体" charset="-122"/>
              </a:rPr>
              <a:t>Coil </a:t>
            </a:r>
            <a:r>
              <a:rPr kumimoji="1" lang="en-US" altLang="zh-CN" sz="2000" b="1" dirty="0" smtClean="0">
                <a:latin typeface="宋体" charset="-122"/>
              </a:rPr>
              <a:t>winding</a:t>
            </a:r>
            <a:endParaRPr kumimoji="1" lang="en-US" altLang="zh-CN" sz="2000" b="1" dirty="0">
              <a:latin typeface="宋体" charset="-122"/>
            </a:endParaRPr>
          </a:p>
        </p:txBody>
      </p:sp>
      <p:pic>
        <p:nvPicPr>
          <p:cNvPr id="717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6" y="1007957"/>
            <a:ext cx="3780234" cy="283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5256336" y="3779838"/>
            <a:ext cx="4704292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indent="133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000" b="1" dirty="0" smtClean="0">
                <a:latin typeface="宋体" charset="-122"/>
              </a:rPr>
              <a:t>Assembly</a:t>
            </a:r>
            <a:endParaRPr kumimoji="1" lang="en-US" altLang="zh-CN" sz="2000" b="1" dirty="0">
              <a:latin typeface="宋体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048374" y="7177621"/>
            <a:ext cx="3108193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indent="133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000" b="1" dirty="0" smtClean="0">
                <a:latin typeface="宋体" charset="-122"/>
              </a:rPr>
              <a:t>Installation</a:t>
            </a:r>
            <a:r>
              <a:rPr kumimoji="1" lang="zh-CN" altLang="en-US" sz="2000" b="1" dirty="0" smtClean="0">
                <a:latin typeface="宋体" charset="-122"/>
              </a:rPr>
              <a:t>（</a:t>
            </a:r>
            <a:r>
              <a:rPr kumimoji="1" lang="en-US" altLang="zh-CN" sz="2000" b="1" dirty="0" smtClean="0">
                <a:latin typeface="宋体" charset="-122"/>
              </a:rPr>
              <a:t>2006.9</a:t>
            </a:r>
            <a:r>
              <a:rPr kumimoji="1" lang="zh-CN" altLang="en-US" sz="2000" b="1" dirty="0" smtClean="0">
                <a:latin typeface="宋体" charset="-122"/>
              </a:rPr>
              <a:t>）</a:t>
            </a:r>
            <a:endParaRPr kumimoji="1" lang="en-US" altLang="zh-CN" sz="2000" b="1" dirty="0">
              <a:latin typeface="宋体" charset="-122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88036" y="7186706"/>
            <a:ext cx="4116255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indent="133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000" b="1" dirty="0">
                <a:latin typeface="宋体" charset="-122"/>
              </a:rPr>
              <a:t>Turn magnet from H to V</a:t>
            </a: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49" y="4299798"/>
            <a:ext cx="3816202" cy="285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295756"/>
            <a:ext cx="4195114" cy="279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41" y="949554"/>
            <a:ext cx="1968017" cy="295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931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 noChangeArrowheads="1"/>
          </p:cNvSpPr>
          <p:nvPr>
            <p:ph type="title"/>
          </p:nvPr>
        </p:nvSpPr>
        <p:spPr>
          <a:xfrm>
            <a:off x="693043" y="61248"/>
            <a:ext cx="8580345" cy="752468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altLang="zh-CN" b="1" dirty="0" smtClean="0"/>
              <a:t>Magnet current</a:t>
            </a:r>
          </a:p>
        </p:txBody>
      </p:sp>
      <p:pic>
        <p:nvPicPr>
          <p:cNvPr id="5123" name="内容占位符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471" y="971209"/>
            <a:ext cx="9109315" cy="6161485"/>
          </a:xfrm>
        </p:spPr>
      </p:pic>
      <p:sp>
        <p:nvSpPr>
          <p:cNvPr id="4" name="标题 1"/>
          <p:cNvSpPr txBox="1">
            <a:spLocks noChangeArrowheads="1"/>
          </p:cNvSpPr>
          <p:nvPr/>
        </p:nvSpPr>
        <p:spPr>
          <a:xfrm>
            <a:off x="845442" y="7160001"/>
            <a:ext cx="8580345" cy="376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0">
              <a:buSzPct val="45000"/>
              <a:buFont typeface="StarSymbol"/>
              <a:buChar char="●"/>
              <a:tabLst/>
              <a:defRPr lang="x-none" altLang="zh-CN" sz="4400" b="0" i="0" u="none" strike="noStrike" kern="1200">
                <a:ln>
                  <a:noFill/>
                </a:ln>
                <a:latin typeface="Arial" pitchFamily="18"/>
                <a:ea typeface="SimSun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hangingPunct="1">
              <a:buFont typeface="StarSymbo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Histogram of current during a running period </a:t>
            </a:r>
          </a:p>
        </p:txBody>
      </p:sp>
    </p:spTree>
    <p:extLst>
      <p:ext uri="{BB962C8B-B14F-4D97-AF65-F5344CB8AC3E}">
        <p14:creationId xmlns:p14="http://schemas.microsoft.com/office/powerpoint/2010/main" val="9536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515355"/>
              </p:ext>
            </p:extLst>
          </p:nvPr>
        </p:nvGraphicFramePr>
        <p:xfrm>
          <a:off x="143769" y="107415"/>
          <a:ext cx="6192687" cy="745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832"/>
                <a:gridCol w="1145003"/>
                <a:gridCol w="2677046"/>
                <a:gridCol w="1628806"/>
              </a:tblGrid>
              <a:tr h="2070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NO.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Time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cause of </a:t>
                      </a:r>
                      <a:r>
                        <a:rPr lang="en-US" sz="1200" b="1" u="none" strike="noStrike" dirty="0" smtClean="0">
                          <a:effectLst/>
                        </a:rPr>
                        <a:t>quench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Quench current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2008.7.29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SCQ’s quench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3034A(0.9T)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2008.8.18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SCQ’s quench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3369A(1.0t)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2008.9.23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smtClean="0">
                          <a:effectLst/>
                        </a:rPr>
                        <a:t>Current ramping down too fast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 dirty="0">
                          <a:effectLst/>
                        </a:rPr>
                        <a:t>3190A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2008.12.18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SCQ’s quench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2009.2.26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Unknown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2009.3.7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Unknown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2009.3.27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Power grid fault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2009.4.25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Unknown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9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2009.5.7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2009.5.31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11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2009.12.25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12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2010.1.13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Vacuum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2010.11.16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SCQ’s quench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2011.1.13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2011.1.17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2011.5.10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2011.5.26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2011.6.1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19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2012.1.29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2012.2.3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21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2012.2.14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SCQ’s quench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22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2012.3.23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Power grid fault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2012.11.15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Power grid fault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2013.2.10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2014.03.12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2014.05.26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Quench detector misoperation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2015.02.20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2015.05.18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Power network problem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29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2015.12.30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Quench detector misoperation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3200A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30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2016.01.17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31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2016.02.9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32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2017.04.13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Power Fluctuation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33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2017.05.07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34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2017.11.28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>
                          <a:effectLst/>
                        </a:rPr>
                        <a:t>3369A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  <a:tr h="207007"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35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200" b="1" u="none" strike="noStrike">
                          <a:effectLst/>
                        </a:rPr>
                        <a:t>2018.03.05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Cryogenic system failure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1" u="none" strike="noStrike" dirty="0">
                          <a:effectLst/>
                        </a:rPr>
                        <a:t>3369A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30" marR="6930" marT="6930" marB="0" anchor="ctr"/>
                </a:tc>
              </a:tr>
            </a:tbl>
          </a:graphicData>
        </a:graphic>
      </p:graphicFrame>
      <p:sp>
        <p:nvSpPr>
          <p:cNvPr id="5" name="标题 2"/>
          <p:cNvSpPr>
            <a:spLocks noGrp="1"/>
          </p:cNvSpPr>
          <p:nvPr>
            <p:ph type="title"/>
          </p:nvPr>
        </p:nvSpPr>
        <p:spPr>
          <a:xfrm>
            <a:off x="6984528" y="467470"/>
            <a:ext cx="2341263" cy="2736304"/>
          </a:xfrm>
        </p:spPr>
        <p:txBody>
          <a:bodyPr/>
          <a:lstStyle/>
          <a:p>
            <a:pPr>
              <a:buNone/>
            </a:pPr>
            <a:r>
              <a:rPr lang="en-US" altLang="zh-CN" sz="3500" dirty="0" smtClean="0"/>
              <a:t>Quenches </a:t>
            </a:r>
            <a:r>
              <a:rPr lang="en-US" altLang="zh-CN" sz="3500" dirty="0"/>
              <a:t/>
            </a:r>
            <a:br>
              <a:rPr lang="en-US" altLang="zh-CN" sz="3500" dirty="0"/>
            </a:br>
            <a:r>
              <a:rPr lang="en-US" altLang="zh-CN" sz="3500" dirty="0" smtClean="0"/>
              <a:t>of BESIII  magnet</a:t>
            </a:r>
            <a:endParaRPr lang="zh-CN" altLang="en-US" sz="3500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6545268" y="2915741"/>
            <a:ext cx="3505176" cy="2325118"/>
          </a:xfrm>
        </p:spPr>
        <p:txBody>
          <a:bodyPr/>
          <a:lstStyle/>
          <a:p>
            <a:pPr marL="108000" indent="0">
              <a:buNone/>
            </a:pPr>
            <a:r>
              <a:rPr lang="en-US" altLang="zh-CN" sz="2400" dirty="0" smtClean="0">
                <a:solidFill>
                  <a:srgbClr val="FF0000"/>
                </a:solidFill>
              </a:rPr>
              <a:t>Total 35 quenches 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18 </a:t>
            </a:r>
            <a:r>
              <a:rPr lang="en-US" altLang="zh-CN" sz="2400" dirty="0" smtClean="0">
                <a:solidFill>
                  <a:srgbClr val="FF0000"/>
                </a:solidFill>
                <a:sym typeface="Arial" panose="020B0604020202020204" pitchFamily="34" charset="0"/>
              </a:rPr>
              <a:t>cryogenic </a:t>
            </a:r>
            <a:r>
              <a:rPr lang="en-US" altLang="zh-CN" sz="2400" dirty="0">
                <a:solidFill>
                  <a:srgbClr val="FF0000"/>
                </a:solidFill>
                <a:sym typeface="Arial" panose="020B0604020202020204" pitchFamily="34" charset="0"/>
              </a:rPr>
              <a:t>system </a:t>
            </a:r>
            <a:endParaRPr lang="en-US" altLang="zh-CN" sz="2400" dirty="0" smtClean="0">
              <a:solidFill>
                <a:srgbClr val="FF0000"/>
              </a:solidFill>
              <a:sym typeface="Arial" panose="020B0604020202020204" pitchFamily="34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sym typeface="Arial" panose="020B0604020202020204" pitchFamily="34" charset="0"/>
              </a:rPr>
              <a:t>5 electricity power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sym typeface="Arial" panose="020B0604020202020204" pitchFamily="34" charset="0"/>
              </a:rPr>
              <a:t>5 SCQ quench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sym typeface="Arial" panose="020B0604020202020204" pitchFamily="34" charset="0"/>
              </a:rPr>
              <a:t>2 quench detector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1 vacuum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1 </a:t>
            </a:r>
            <a:r>
              <a:rPr lang="en-US" altLang="zh-CN" sz="2400" dirty="0" smtClean="0">
                <a:solidFill>
                  <a:srgbClr val="FF0000"/>
                </a:solidFill>
              </a:rPr>
              <a:t>operation </a:t>
            </a:r>
            <a:r>
              <a:rPr lang="en-US" altLang="zh-CN" sz="2400" dirty="0">
                <a:solidFill>
                  <a:srgbClr val="FF0000"/>
                </a:solidFill>
              </a:rPr>
              <a:t>error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3 unknown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 noChangeArrowheads="1"/>
          </p:cNvSpPr>
          <p:nvPr>
            <p:ph type="title"/>
          </p:nvPr>
        </p:nvSpPr>
        <p:spPr>
          <a:xfrm>
            <a:off x="693043" y="402483"/>
            <a:ext cx="8451725" cy="705220"/>
          </a:xfrm>
        </p:spPr>
        <p:txBody>
          <a:bodyPr/>
          <a:lstStyle/>
          <a:p>
            <a:pPr eaLnBrk="1" hangingPunct="1">
              <a:buNone/>
            </a:pPr>
            <a:r>
              <a:rPr lang="zh-CN" altLang="en-US" b="1" dirty="0" smtClean="0">
                <a:solidFill>
                  <a:srgbClr val="FF0000"/>
                </a:solidFill>
                <a:sym typeface="Arial" pitchFamily="34" charset="0"/>
              </a:rPr>
              <a:t>Aging Problem－－</a:t>
            </a:r>
            <a:r>
              <a:rPr lang="en-US" altLang="zh-CN" b="1" dirty="0" smtClean="0">
                <a:solidFill>
                  <a:srgbClr val="FF0000"/>
                </a:solidFill>
                <a:sym typeface="Arial" pitchFamily="34" charset="0"/>
              </a:rPr>
              <a:t>Vacuum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9219" name="内容占位符 2"/>
          <p:cNvSpPr>
            <a:spLocks noGrp="1" noChangeArrowheads="1"/>
          </p:cNvSpPr>
          <p:nvPr>
            <p:ph idx="1"/>
          </p:nvPr>
        </p:nvSpPr>
        <p:spPr>
          <a:xfrm>
            <a:off x="287784" y="1835621"/>
            <a:ext cx="9383645" cy="402479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zh-CN" altLang="en-US" dirty="0" smtClean="0">
                <a:sym typeface="Arial" panose="020B0604020202020204" pitchFamily="34" charset="0"/>
              </a:rPr>
              <a:t>From 2010 to now, the vacuum </a:t>
            </a:r>
            <a:r>
              <a:rPr lang="en-US" altLang="zh-CN" dirty="0" smtClean="0">
                <a:sym typeface="Arial" panose="020B0604020202020204" pitchFamily="34" charset="0"/>
              </a:rPr>
              <a:t>value </a:t>
            </a:r>
            <a:r>
              <a:rPr lang="zh-CN" altLang="en-US" dirty="0" smtClean="0">
                <a:sym typeface="Arial" panose="020B0604020202020204" pitchFamily="34" charset="0"/>
              </a:rPr>
              <a:t> kept rising from  2.2×10</a:t>
            </a:r>
            <a:r>
              <a:rPr lang="zh-CN" altLang="en-US" baseline="30000" dirty="0" smtClean="0">
                <a:sym typeface="Arial" panose="020B0604020202020204" pitchFamily="34" charset="0"/>
              </a:rPr>
              <a:t>-2</a:t>
            </a:r>
            <a:r>
              <a:rPr lang="en-US" altLang="zh-CN" dirty="0" smtClean="0">
                <a:sym typeface="Arial" panose="020B0604020202020204" pitchFamily="34" charset="0"/>
              </a:rPr>
              <a:t>P</a:t>
            </a:r>
            <a:r>
              <a:rPr lang="zh-CN" altLang="en-US" dirty="0" smtClean="0">
                <a:sym typeface="Arial" panose="020B0604020202020204" pitchFamily="34" charset="0"/>
              </a:rPr>
              <a:t>a to 2.7×10</a:t>
            </a:r>
            <a:r>
              <a:rPr lang="zh-CN" altLang="en-US" baseline="30000" dirty="0" smtClean="0">
                <a:sym typeface="Arial" panose="020B0604020202020204" pitchFamily="34" charset="0"/>
              </a:rPr>
              <a:t>-2</a:t>
            </a:r>
            <a:r>
              <a:rPr lang="en-US" altLang="zh-CN" dirty="0" smtClean="0">
                <a:sym typeface="Arial" panose="020B0604020202020204" pitchFamily="34" charset="0"/>
              </a:rPr>
              <a:t>P</a:t>
            </a:r>
            <a:r>
              <a:rPr lang="zh-CN" altLang="en-US" dirty="0" smtClean="0">
                <a:sym typeface="Arial" panose="020B0604020202020204" pitchFamily="34" charset="0"/>
              </a:rPr>
              <a:t>a</a:t>
            </a:r>
            <a:r>
              <a:rPr lang="en-US" altLang="zh-CN" dirty="0" smtClean="0">
                <a:sym typeface="Arial" panose="020B0604020202020204" pitchFamily="34" charset="0"/>
              </a:rPr>
              <a:t>, even to 3.8</a:t>
            </a:r>
            <a:r>
              <a:rPr lang="zh-CN" altLang="en-US" dirty="0" smtClean="0">
                <a:sym typeface="Arial" panose="020B0604020202020204" pitchFamily="34" charset="0"/>
              </a:rPr>
              <a:t>×10</a:t>
            </a:r>
            <a:r>
              <a:rPr lang="zh-CN" altLang="en-US" baseline="30000" dirty="0" smtClean="0">
                <a:sym typeface="Arial" panose="020B0604020202020204" pitchFamily="34" charset="0"/>
              </a:rPr>
              <a:t>-2</a:t>
            </a:r>
            <a:r>
              <a:rPr lang="en-US" altLang="zh-CN" dirty="0" smtClean="0">
                <a:sym typeface="Arial" panose="020B0604020202020204" pitchFamily="34" charset="0"/>
              </a:rPr>
              <a:t>P</a:t>
            </a:r>
            <a:r>
              <a:rPr lang="zh-CN" altLang="en-US" dirty="0" smtClean="0">
                <a:sym typeface="Arial" panose="020B0604020202020204" pitchFamily="34" charset="0"/>
              </a:rPr>
              <a:t>a </a:t>
            </a:r>
            <a:r>
              <a:rPr lang="en-US" altLang="zh-CN" dirty="0" smtClean="0">
                <a:sym typeface="Arial" panose="020B0604020202020204" pitchFamily="34" charset="0"/>
              </a:rPr>
              <a:t>in 2016,and back to 2.7×10</a:t>
            </a:r>
            <a:r>
              <a:rPr lang="en-US" altLang="zh-CN" baseline="30000" dirty="0" smtClean="0">
                <a:sym typeface="Arial" panose="020B0604020202020204" pitchFamily="34" charset="0"/>
              </a:rPr>
              <a:t>-2</a:t>
            </a:r>
            <a:r>
              <a:rPr lang="en-US" altLang="zh-CN" dirty="0" smtClean="0">
                <a:sym typeface="Arial" panose="020B0604020202020204" pitchFamily="34" charset="0"/>
              </a:rPr>
              <a:t>Pa ,it was not stable within last few years</a:t>
            </a:r>
            <a:endParaRPr lang="en-US" altLang="zh-CN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zh-CN" altLang="en-US" dirty="0" smtClean="0">
                <a:sym typeface="Arial" panose="020B0604020202020204" pitchFamily="34" charset="0"/>
              </a:rPr>
              <a:t>It increased significantly </a:t>
            </a:r>
            <a:r>
              <a:rPr lang="en-US" altLang="zh-CN" dirty="0" smtClean="0">
                <a:sym typeface="Arial" panose="020B0604020202020204" pitchFamily="34" charset="0"/>
              </a:rPr>
              <a:t>when temperature is </a:t>
            </a:r>
            <a:r>
              <a:rPr lang="zh-CN" altLang="en-US" dirty="0" smtClean="0">
                <a:sym typeface="Arial" panose="020B0604020202020204" pitchFamily="34" charset="0"/>
              </a:rPr>
              <a:t>under 20</a:t>
            </a:r>
            <a:r>
              <a:rPr lang="en-US" altLang="zh-CN" dirty="0" smtClean="0">
                <a:sym typeface="Arial" panose="020B0604020202020204" pitchFamily="34" charset="0"/>
              </a:rPr>
              <a:t>K, </a:t>
            </a:r>
            <a:r>
              <a:rPr lang="zh-CN" altLang="en-US" dirty="0" smtClean="0">
                <a:sym typeface="Arial" panose="020B0604020202020204" pitchFamily="34" charset="0"/>
              </a:rPr>
              <a:t>it should be </a:t>
            </a:r>
            <a:r>
              <a:rPr lang="en-US" altLang="zh-CN" dirty="0" smtClean="0">
                <a:sym typeface="Arial" panose="020B0604020202020204" pitchFamily="34" charset="0"/>
              </a:rPr>
              <a:t>low temperature </a:t>
            </a:r>
            <a:r>
              <a:rPr lang="zh-CN" altLang="en-US" dirty="0" smtClean="0">
                <a:sym typeface="Arial" panose="020B0604020202020204" pitchFamily="34" charset="0"/>
              </a:rPr>
              <a:t>leak</a:t>
            </a:r>
            <a:r>
              <a:rPr lang="en-US" altLang="zh-CN" dirty="0" smtClean="0">
                <a:sym typeface="Arial" panose="020B0604020202020204" pitchFamily="34" charset="0"/>
              </a:rPr>
              <a:t>age</a:t>
            </a:r>
            <a:r>
              <a:rPr lang="zh-CN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9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77" y="167993"/>
            <a:ext cx="8594783" cy="488230"/>
          </a:xfrm>
        </p:spPr>
        <p:txBody>
          <a:bodyPr>
            <a:normAutofit fontScale="90000"/>
          </a:bodyPr>
          <a:lstStyle/>
          <a:p>
            <a:pPr>
              <a:buNone/>
              <a:defRPr/>
            </a:pPr>
            <a:r>
              <a:rPr lang="en-US" altLang="zh-CN" sz="2700" b="1" dirty="0" smtClean="0">
                <a:solidFill>
                  <a:srgbClr val="FF0000"/>
                </a:solidFill>
              </a:rPr>
              <a:t>2017-1-8 23:50</a:t>
            </a:r>
            <a:r>
              <a:rPr lang="zh-CN" altLang="en-US" sz="2700" b="1" dirty="0" smtClean="0">
                <a:solidFill>
                  <a:srgbClr val="FF0000"/>
                </a:solidFill>
              </a:rPr>
              <a:t>，</a:t>
            </a:r>
            <a:r>
              <a:rPr lang="en-US" altLang="zh-CN" sz="2700" b="1" dirty="0" smtClean="0">
                <a:solidFill>
                  <a:srgbClr val="FF0000"/>
                </a:solidFill>
              </a:rPr>
              <a:t>Vacuum and pressure of </a:t>
            </a:r>
            <a:r>
              <a:rPr lang="en-US" altLang="zh-CN" sz="2700" b="1" dirty="0">
                <a:solidFill>
                  <a:srgbClr val="FF0000"/>
                </a:solidFill>
              </a:rPr>
              <a:t>D</a:t>
            </a:r>
            <a:r>
              <a:rPr lang="en-US" altLang="zh-CN" sz="2700" b="1" dirty="0" smtClean="0">
                <a:solidFill>
                  <a:srgbClr val="FF0000"/>
                </a:solidFill>
              </a:rPr>
              <a:t>ewar jumping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3729" r="842" b="6921"/>
          <a:stretch>
            <a:fillRect/>
          </a:stretch>
        </p:blipFill>
        <p:spPr bwMode="auto">
          <a:xfrm>
            <a:off x="627414" y="857463"/>
            <a:ext cx="8760168" cy="636972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1236452" y="2295901"/>
            <a:ext cx="5842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/>
              <a:t>The pressure of the Dewar is up to 1.41bara (normal is about 1.36bara)</a:t>
            </a:r>
            <a:endParaRPr lang="zh-CN" altLang="en-US" sz="1800"/>
          </a:p>
        </p:txBody>
      </p:sp>
      <p:cxnSp>
        <p:nvCxnSpPr>
          <p:cNvPr id="8" name="直接箭头连接符 7"/>
          <p:cNvCxnSpPr/>
          <p:nvPr/>
        </p:nvCxnSpPr>
        <p:spPr>
          <a:xfrm>
            <a:off x="3081941" y="2682635"/>
            <a:ext cx="1012001" cy="1329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Box 10"/>
          <p:cNvSpPr txBox="1">
            <a:spLocks noChangeArrowheads="1"/>
          </p:cNvSpPr>
          <p:nvPr/>
        </p:nvSpPr>
        <p:spPr bwMode="auto">
          <a:xfrm>
            <a:off x="1306019" y="1473437"/>
            <a:ext cx="1581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/>
              <a:t>The Dewar liquid level is normal</a:t>
            </a:r>
            <a:endParaRPr lang="zh-CN" altLang="en-US" sz="1800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2635664" y="1690427"/>
            <a:ext cx="505344" cy="139994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TextBox 13"/>
          <p:cNvSpPr txBox="1">
            <a:spLocks noChangeArrowheads="1"/>
          </p:cNvSpPr>
          <p:nvPr/>
        </p:nvSpPr>
        <p:spPr bwMode="auto">
          <a:xfrm>
            <a:off x="2006938" y="5958494"/>
            <a:ext cx="45743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/>
              <a:t>Insulation vacuum and small Dewar pressure jumped simultaneously , they become to normal after 40 hours.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4361709" y="5554262"/>
            <a:ext cx="758672" cy="404233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1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09713" y="1042956"/>
            <a:ext cx="6957994" cy="10324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sz="3200" smtClean="0"/>
              <a:t>From Feb.2010,  the temperature of the transition section(TSD12) kept rising </a:t>
            </a:r>
            <a:r>
              <a:rPr lang="en-US" altLang="zh-CN" sz="3200" smtClean="0"/>
              <a:t>to 6.42K</a:t>
            </a:r>
            <a:endParaRPr lang="zh-CN" altLang="en-US" sz="3200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6725" y="288738"/>
            <a:ext cx="8145880" cy="71396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zh-CN" altLang="en-US" sz="3200" b="1" dirty="0" smtClean="0">
                <a:solidFill>
                  <a:srgbClr val="FF0000"/>
                </a:solidFill>
              </a:rPr>
              <a:t>Aging Problem－－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Current Transition section in valve box</a:t>
            </a:r>
          </a:p>
        </p:txBody>
      </p:sp>
      <p:graphicFrame>
        <p:nvGraphicFramePr>
          <p:cNvPr id="9220" name="图表 6"/>
          <p:cNvGraphicFramePr>
            <a:graphicFrameLocks/>
          </p:cNvGraphicFramePr>
          <p:nvPr/>
        </p:nvGraphicFramePr>
        <p:xfrm>
          <a:off x="858428" y="1863670"/>
          <a:ext cx="8237761" cy="565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图表" r:id="rId4" imgW="9967824" imgH="5139373" progId="Excel.Chart.8">
                  <p:embed/>
                </p:oleObj>
              </mc:Choice>
              <mc:Fallback>
                <p:oleObj name="图表" r:id="rId4" imgW="9967824" imgH="513937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428" y="1863670"/>
                        <a:ext cx="8237761" cy="565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75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991</Words>
  <Application>Microsoft Office PowerPoint</Application>
  <PresentationFormat>自定义</PresentationFormat>
  <Paragraphs>309</Paragraphs>
  <Slides>30</Slides>
  <Notes>17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2" baseType="lpstr">
      <vt:lpstr>Default</vt:lpstr>
      <vt:lpstr>图表</vt:lpstr>
      <vt:lpstr>PowerPoint 演示文稿</vt:lpstr>
      <vt:lpstr>Outline</vt:lpstr>
      <vt:lpstr>PowerPoint 演示文稿</vt:lpstr>
      <vt:lpstr>Coil winding &amp; magnet installation</vt:lpstr>
      <vt:lpstr>Magnet current</vt:lpstr>
      <vt:lpstr>Quenches  of BESIII  magnet</vt:lpstr>
      <vt:lpstr>Aging Problem－－Vacuum</vt:lpstr>
      <vt:lpstr>2017-1-8 23:50，Vacuum and pressure of Dewar jumping</vt:lpstr>
      <vt:lpstr>Aging Problem－－Current Transition section in valve box</vt:lpstr>
      <vt:lpstr>PowerPoint 演示文稿</vt:lpstr>
      <vt:lpstr>PowerPoint 演示文稿</vt:lpstr>
      <vt:lpstr>PowerPoint 演示文稿</vt:lpstr>
      <vt:lpstr>Requirements and technical improvements</vt:lpstr>
      <vt:lpstr>New current leads</vt:lpstr>
      <vt:lpstr>Cryogenic pipeline</vt:lpstr>
      <vt:lpstr>R&amp;D related to detector magnet at IHEP</vt:lpstr>
      <vt:lpstr>Starting point: BES-III Magnet</vt:lpstr>
      <vt:lpstr>Special Cable</vt:lpstr>
      <vt:lpstr>Rutherford Cable - I</vt:lpstr>
      <vt:lpstr>Rutherford Cable - II</vt:lpstr>
      <vt:lpstr>Rutherford Cable - III</vt:lpstr>
      <vt:lpstr>Extrusion of Aluminum - I</vt:lpstr>
      <vt:lpstr>Cladding of Aluminum</vt:lpstr>
      <vt:lpstr>Inserting Process</vt:lpstr>
      <vt:lpstr>Shear Strength</vt:lpstr>
      <vt:lpstr>Magnet Cooling</vt:lpstr>
      <vt:lpstr>Magnet Cooling Prototype</vt:lpstr>
      <vt:lpstr>New idea I: High Temperature Superconductor</vt:lpstr>
      <vt:lpstr>Summary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Manqi RUAN</dc:creator>
  <cp:lastModifiedBy>unknown</cp:lastModifiedBy>
  <cp:revision>52</cp:revision>
  <dcterms:created xsi:type="dcterms:W3CDTF">2018-01-19T09:36:42Z</dcterms:created>
  <dcterms:modified xsi:type="dcterms:W3CDTF">2018-03-20T23:34:48Z</dcterms:modified>
</cp:coreProperties>
</file>