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1" r:id="rId9"/>
    <p:sldId id="262" r:id="rId10"/>
    <p:sldId id="260" r:id="rId11"/>
    <p:sldId id="266" r:id="rId12"/>
    <p:sldId id="2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5897"/>
  </p:normalViewPr>
  <p:slideViewPr>
    <p:cSldViewPr snapToGrid="0" snapToObjects="1">
      <p:cViewPr varScale="1">
        <p:scale>
          <a:sx n="104" d="100"/>
          <a:sy n="104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88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481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691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708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717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806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678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390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942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620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305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C60C-A785-4C4B-A605-A5C38CB2DFBE}" type="datetimeFigureOut">
              <a:rPr kumimoji="1" lang="zh-CN" altLang="en-US" smtClean="0"/>
              <a:t>2018/1/7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9458B-3216-5B44-9345-8AD9CDE9F3F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080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Trigger efficiency study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534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Trigger efficiency from inclusive final states</a:t>
            </a:r>
            <a:endParaRPr kumimoji="1"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8962"/>
            <a:ext cx="4069230" cy="29479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46887" y="1941021"/>
            <a:ext cx="196405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xyz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[140312, 140529]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086" y="2658962"/>
            <a:ext cx="4027684" cy="2987375"/>
          </a:xfrm>
        </p:spPr>
      </p:pic>
      <p:sp>
        <p:nvSpPr>
          <p:cNvPr id="7" name="文本框 6"/>
          <p:cNvSpPr txBox="1"/>
          <p:nvPr/>
        </p:nvSpPr>
        <p:spPr>
          <a:xfrm>
            <a:off x="5113975" y="2012631"/>
            <a:ext cx="196405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2.125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GeV</a:t>
            </a:r>
            <a:endParaRPr kumimoji="1" lang="en-US" altLang="zh-CN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150501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, 150620]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770" y="2587351"/>
            <a:ext cx="4069230" cy="295815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389750" y="2012630"/>
            <a:ext cx="196405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rscan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[141231, 150430]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" name="直线箭头连接符 9"/>
          <p:cNvCxnSpPr/>
          <p:nvPr/>
        </p:nvCxnSpPr>
        <p:spPr>
          <a:xfrm flipH="1">
            <a:off x="2346067" y="2658961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/>
          <p:cNvCxnSpPr/>
          <p:nvPr/>
        </p:nvCxnSpPr>
        <p:spPr>
          <a:xfrm flipH="1">
            <a:off x="6415297" y="2877707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线箭头连接符 11"/>
          <p:cNvCxnSpPr/>
          <p:nvPr/>
        </p:nvCxnSpPr>
        <p:spPr>
          <a:xfrm flipH="1">
            <a:off x="10459606" y="2807491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8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49411" y="2193925"/>
            <a:ext cx="10515600" cy="1325563"/>
          </a:xfrm>
        </p:spPr>
        <p:txBody>
          <a:bodyPr/>
          <a:lstStyle/>
          <a:p>
            <a:pPr algn="ctr"/>
            <a:r>
              <a:rPr kumimoji="1" lang="en-US" altLang="zh-CN" smtClean="0"/>
              <a:t>Backup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6956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kumimoji="1" lang="en-US" altLang="zh-CN" sz="3600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Trigger efficiency from </a:t>
                </a:r>
                <a14:m>
                  <m:oMath xmlns:m="http://schemas.openxmlformats.org/officeDocument/2006/math">
                    <m:r>
                      <a:rPr kumimoji="1" lang="en-US" altLang="zh-CN" sz="3600" b="0" i="1" smtClean="0"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acc>
                      <m:accPr>
                        <m:chr m:val="̅"/>
                        <m:ctrlPr>
                          <a:rPr kumimoji="1" lang="en-US" altLang="zh-CN" sz="3600" b="0" i="1" smtClean="0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accPr>
                      <m:e>
                        <m:r>
                          <a:rPr kumimoji="1" lang="en-US" altLang="zh-CN" sz="3600" b="0" i="1" smtClean="0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𝑝</m:t>
                        </m:r>
                      </m:e>
                    </m:acc>
                  </m:oMath>
                </a14:m>
                <a:endParaRPr kumimoji="1" lang="zh-CN" altLang="en-US" sz="3600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2420568" y="1915216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Jpsi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[120410, 120526]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26" y="2570541"/>
            <a:ext cx="3647380" cy="271815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708798" y="1893865"/>
            <a:ext cx="2274564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Rscan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+ 2.125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GeV</a:t>
            </a:r>
            <a:endParaRPr kumimoji="1" lang="en-US" altLang="zh-CN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141231, 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150620]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13" y="2528175"/>
            <a:ext cx="3924644" cy="284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0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Trigger channel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68648"/>
              </p:ext>
            </p:extLst>
          </p:nvPr>
        </p:nvGraphicFramePr>
        <p:xfrm>
          <a:off x="838200" y="1998530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890"/>
                <a:gridCol w="8422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Channel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condition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NEClus.GE.1, NETOF.GE.1, </a:t>
                      </a:r>
                      <a:r>
                        <a:rPr lang="en-US" altLang="zh-CN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STrk_BB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NBClus.GE.1, NBTOF.GE.2, NLtrk.GE.2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BTOF_BB, </a:t>
                      </a:r>
                      <a:r>
                        <a:rPr lang="en-US" altLang="zh-CN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LTrk_BB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Etot_L</a:t>
                      </a:r>
                      <a:r>
                        <a:rPr lang="en-US" altLang="zh-C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NBTOF.GE.1, NLtrk.GE.1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NBClus.GE.1, NBTOF.GE.1, NLtrk.GE.2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NClus.GE.1, </a:t>
                      </a:r>
                      <a:r>
                        <a:rPr lang="en-US" altLang="zh-CN" sz="18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BEtot_H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NClus.GE.2, </a:t>
                      </a:r>
                      <a:r>
                        <a:rPr lang="en-US" altLang="zh-CN" sz="18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Etot_M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3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Trigger efficiency study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259065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Pure neutral trigger, depend on Channel [8]&amp;[11].</a:t>
                </a:r>
                <a:endPara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Total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d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eposition energy dependent trigger efficiency is needed.</a:t>
                </a:r>
              </a:p>
              <a:p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Control samples:</a:t>
                </a: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acc>
                      <m:accPr>
                        <m:chr m:val="̅"/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accPr>
                      <m:e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altLang="zh-CN" sz="2000" dirty="0" smtClean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,  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Trigger channel 3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(BTOF_BB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, </a:t>
                </a:r>
                <a:r>
                  <a:rPr lang="en-US" altLang="zh-CN" sz="2000" dirty="0" err="1" smtClean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LTrk_BB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) is requested</a:t>
                </a:r>
              </a:p>
              <a:p>
                <a:pPr lvl="1"/>
                <a:r>
                  <a:rPr lang="en-US" altLang="zh-CN" sz="2000" dirty="0" smtClean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inclusive (</a:t>
                </a:r>
                <a:r>
                  <a:rPr lang="en-US" altLang="zh-CN" sz="2000" dirty="0" err="1" smtClean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N</a:t>
                </a:r>
                <a:r>
                  <a:rPr lang="en-US" altLang="zh-CN" sz="2000" baseline="-25000" dirty="0" err="1" smtClean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good</a:t>
                </a:r>
                <a:r>
                  <a:rPr lang="en-US" altLang="zh-CN" sz="2000" dirty="0" smtClean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&gt;2prong), 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Trigger channel 5 (NBClus.GE.1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, NBTOF.GE.1, 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NLtrk.GE.2) is requested</a:t>
                </a:r>
                <a:endParaRPr lang="en-US" altLang="zh-CN" sz="2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Trigger efficiency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𝑡𝑟𝑖𝑔𝑔𝑒𝑟</m:t>
                          </m:r>
                          <m:r>
                            <a:rPr lang="en-US" altLang="zh-CN" sz="2000" b="0" i="1" smtClean="0">
                              <a:latin typeface="Cambria Math" charset="0"/>
                              <a:cs typeface="Times New Roman" panose="02020603050405020304" pitchFamily="18" charset="0"/>
                            </a:rPr>
                            <m:t>(8,11)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𝑠𝑒𝑙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CN" sz="2000" b="0" i="1" smtClean="0"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𝑛𝑐𝑙𝑢𝑠</m:t>
                              </m:r>
                              <m:r>
                                <a:rPr lang="en-US" altLang="zh-CN" sz="2000" b="0" i="1" smtClean="0"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≥2,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𝑡𝑟𝑖𝑔𝑑𝑎𝑡𝑎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[8]=1||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𝑡𝑟𝑖𝑑𝑎𝑡𝑎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2000" b="0" i="1" smtClean="0">
                                      <a:latin typeface="Cambria Math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11</m:t>
                                  </m:r>
                                </m:e>
                              </m:d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𝑠𝑒𝑙</m:t>
                              </m:r>
                              <m:r>
                                <a:rPr lang="en-US" altLang="zh-CN" sz="2000" b="0" i="1" smtClean="0"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𝑛𝑐𝑙𝑢𝑠</m:t>
                              </m:r>
                              <m:r>
                                <a:rPr lang="en-US" altLang="zh-CN" sz="2000" b="0" i="1" smtClean="0"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≥2)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𝑡𝑟𝑖𝑔𝑔𝑒𝑟</m:t>
                          </m:r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cs typeface="Times New Roman" panose="02020603050405020304" pitchFamily="18" charset="0"/>
                            </a:rPr>
                            <m:t>(11)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𝑠𝑒𝑙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𝑛𝑐𝑙𝑢𝑠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≥2, 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𝑡𝑟𝑖𝑑𝑎𝑡𝑎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11</m:t>
                                  </m:r>
                                </m:e>
                              </m:d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𝑠𝑒𝑙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𝑛𝑐𝑙𝑢𝑠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≥2)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0070C0"/>
                              </a:solidFill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𝑡𝑟𝑖𝑔𝑔𝑒𝑟</m:t>
                          </m:r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  <a:cs typeface="Times New Roman" panose="02020603050405020304" pitchFamily="18" charset="0"/>
                            </a:rPr>
                            <m:t>(8)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𝑠𝑒𝑙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𝑛𝑐𝑙𝑢𝑠𝑏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≥1, 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𝑡𝑟𝑖𝑔𝑑𝑎𝑡𝑎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[8]=1)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𝑠𝑒𝑙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𝑛𝑐𝑙𝑢𝑠𝑏</m:t>
                              </m:r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charset="0"/>
                                  <a:cs typeface="Times New Roman" panose="02020603050405020304" pitchFamily="18" charset="0"/>
                                </a:rPr>
                                <m:t>≥1)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259065" cy="4351338"/>
              </a:xfrm>
              <a:blipFill rotWithShape="0">
                <a:blip r:embed="rId2"/>
                <a:stretch>
                  <a:fillRect l="-704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16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kumimoji="1" lang="en-US" altLang="zh-CN" sz="3200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Trigger efficiency from </a:t>
                </a:r>
                <a14:m>
                  <m:oMath xmlns:m="http://schemas.openxmlformats.org/officeDocument/2006/math">
                    <m:r>
                      <a:rPr kumimoji="1" lang="en-US" altLang="zh-CN" sz="3200" b="0" i="1" smtClean="0"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acc>
                      <m:accPr>
                        <m:chr m:val="̅"/>
                        <m:ctrlPr>
                          <a:rPr kumimoji="1" lang="en-US" altLang="zh-CN" sz="3200" b="0" i="1" smtClean="0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accPr>
                      <m:e>
                        <m:r>
                          <a:rPr kumimoji="1" lang="en-US" altLang="zh-CN" sz="3200" b="0" i="1" smtClean="0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𝑝</m:t>
                        </m:r>
                      </m:e>
                    </m:acc>
                  </m:oMath>
                </a14:m>
                <a:endParaRPr kumimoji="1" lang="zh-CN" altLang="en-US" sz="3200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117975" cy="4351338"/>
              </a:xfrm>
            </p:spPr>
            <p:txBody>
              <a:bodyPr/>
              <a:lstStyle/>
              <a:p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Selection of control sample</a:t>
                </a:r>
              </a:p>
              <a:p>
                <a:pPr lvl="1"/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two charged tracks, identified as proton</a:t>
                </a:r>
              </a:p>
              <a:p>
                <a:pPr lvl="1"/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|cos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latin typeface="Cambria Math" charset="0"/>
                        <a:ea typeface="Times New Roman" charset="0"/>
                        <a:cs typeface="Times New Roman" charset="0"/>
                      </a:rPr>
                      <m:t>𝜃</m:t>
                    </m:r>
                    <m:r>
                      <a:rPr kumimoji="1" lang="en-US" altLang="zh-CN" b="0" i="1" smtClean="0">
                        <a:latin typeface="Cambria Math" charset="0"/>
                        <a:ea typeface="Times New Roman" charset="0"/>
                        <a:cs typeface="Times New Roman" charset="0"/>
                      </a:rPr>
                      <m:t>|&lt;0.8</m:t>
                    </m:r>
                  </m:oMath>
                </a14:m>
                <a:endParaRPr kumimoji="1" lang="en-US" altLang="zh-CN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lvl="1"/>
                <a:r>
                  <a:rPr kumimoji="1" lang="en-US" altLang="zh-CN" dirty="0">
                    <a:latin typeface="Times New Roman" charset="0"/>
                    <a:ea typeface="Times New Roman" charset="0"/>
                    <a:cs typeface="Times New Roman" charset="0"/>
                  </a:rPr>
                  <a:t>M</a:t>
                </a:r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omentum window applied</a:t>
                </a:r>
                <a:endParaRPr kumimoji="1" lang="en-US" altLang="zh-CN" dirty="0"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r>
                  <a:rPr kumimoji="1" lang="en-US" altLang="zh-CN" dirty="0">
                    <a:latin typeface="Times New Roman" charset="0"/>
                    <a:ea typeface="Times New Roman" charset="0"/>
                    <a:cs typeface="Times New Roman" charset="0"/>
                  </a:rPr>
                  <a:t>D</a:t>
                </a:r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ata samples:</a:t>
                </a:r>
              </a:p>
              <a:p>
                <a:pPr lvl="1"/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2015 R-scan data</a:t>
                </a:r>
              </a:p>
              <a:p>
                <a:pPr lvl="1"/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2012 </a:t>
                </a:r>
                <a:r>
                  <a:rPr kumimoji="1" lang="en-US" altLang="zh-CN" dirty="0" err="1" smtClean="0">
                    <a:latin typeface="Times New Roman" charset="0"/>
                    <a:ea typeface="Times New Roman" charset="0"/>
                    <a:cs typeface="Times New Roman" charset="0"/>
                  </a:rPr>
                  <a:t>Jpsi</a:t>
                </a:r>
                <a:r>
                  <a:rPr kumimoji="1" lang="en-US" altLang="zh-CN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 data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117975" cy="4351338"/>
              </a:xfrm>
              <a:blipFill rotWithShape="0">
                <a:blip r:embed="rId3"/>
                <a:stretch>
                  <a:fillRect l="-1085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14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kumimoji="1" lang="en-US" altLang="zh-CN" sz="3600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Trigger efficiency from </a:t>
                </a:r>
                <a14:m>
                  <m:oMath xmlns:m="http://schemas.openxmlformats.org/officeDocument/2006/math">
                    <m:r>
                      <a:rPr kumimoji="1" lang="en-US" altLang="zh-CN" sz="3600" b="0" i="1" smtClean="0"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acc>
                      <m:accPr>
                        <m:chr m:val="̅"/>
                        <m:ctrlPr>
                          <a:rPr kumimoji="1" lang="en-US" altLang="zh-CN" sz="3600" b="0" i="1" smtClean="0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accPr>
                      <m:e>
                        <m:r>
                          <a:rPr kumimoji="1" lang="en-US" altLang="zh-CN" sz="3600" b="0" i="1" smtClean="0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𝑝</m:t>
                        </m:r>
                      </m:e>
                    </m:acc>
                  </m:oMath>
                </a14:m>
                <a:endParaRPr kumimoji="1" lang="zh-CN" altLang="en-US" sz="3600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2315061" y="1807448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Jpsi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[120410, 120526]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16" y="2570541"/>
            <a:ext cx="3781062" cy="2781547"/>
          </a:xfrm>
        </p:spPr>
      </p:pic>
      <p:cxnSp>
        <p:nvCxnSpPr>
          <p:cNvPr id="6" name="直线箭头连接符 5"/>
          <p:cNvCxnSpPr/>
          <p:nvPr/>
        </p:nvCxnSpPr>
        <p:spPr>
          <a:xfrm>
            <a:off x="2753388" y="2709908"/>
            <a:ext cx="971" cy="2199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652290" y="1882606"/>
            <a:ext cx="2170434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Rscan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2.125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GeV</a:t>
            </a:r>
            <a:endParaRPr kumimoji="1" lang="en-US" altLang="zh-CN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[141231, 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150620]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955" y="2508004"/>
            <a:ext cx="3729726" cy="2759337"/>
          </a:xfrm>
          <a:prstGeom prst="rect">
            <a:avLst/>
          </a:prstGeom>
        </p:spPr>
      </p:pic>
      <p:cxnSp>
        <p:nvCxnSpPr>
          <p:cNvPr id="10" name="直线箭头连接符 9"/>
          <p:cNvCxnSpPr/>
          <p:nvPr/>
        </p:nvCxnSpPr>
        <p:spPr>
          <a:xfrm>
            <a:off x="7887730" y="2582898"/>
            <a:ext cx="971" cy="2199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315061" y="5523470"/>
            <a:ext cx="6927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black dot: trigger efficiency of channel8 and channel11 (</a:t>
            </a:r>
            <a:r>
              <a:rPr kumimoji="1" lang="en-US" altLang="zh-CN" dirty="0" err="1" smtClean="0"/>
              <a:t>Nclust</a:t>
            </a:r>
            <a:r>
              <a:rPr kumimoji="1" lang="en-US" altLang="zh-CN" dirty="0" smtClean="0"/>
              <a:t>&gt;=2)</a:t>
            </a:r>
          </a:p>
          <a:p>
            <a:r>
              <a:rPr kumimoji="1" lang="en-US" altLang="zh-CN" dirty="0" smtClean="0"/>
              <a:t>red dot: trigger efficiency of channel11 (</a:t>
            </a:r>
            <a:r>
              <a:rPr kumimoji="1" lang="en-US" altLang="zh-CN" dirty="0" err="1" smtClean="0"/>
              <a:t>Nclust</a:t>
            </a:r>
            <a:r>
              <a:rPr kumimoji="1" lang="en-US" altLang="zh-CN" dirty="0" smtClean="0"/>
              <a:t>&gt;=2)</a:t>
            </a:r>
          </a:p>
          <a:p>
            <a:r>
              <a:rPr kumimoji="1" lang="en-US" altLang="zh-CN" dirty="0" smtClean="0"/>
              <a:t>blue dot: trigger efficiency of channel 8 (</a:t>
            </a:r>
            <a:r>
              <a:rPr kumimoji="1" lang="en-US" altLang="zh-CN" dirty="0" err="1" smtClean="0"/>
              <a:t>Nclust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in barrel &gt;=1)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055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3200" dirty="0" smtClean="0">
                <a:latin typeface="Times New Roman" charset="0"/>
                <a:ea typeface="Times New Roman" charset="0"/>
                <a:cs typeface="Times New Roman" charset="0"/>
              </a:rPr>
              <a:t>Trigger efficiency from inclusive final states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Selection of control sample</a:t>
            </a:r>
          </a:p>
          <a:p>
            <a:pPr lvl="1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more than 2 charged tracks, at least one proton, one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kaon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or one pion</a:t>
            </a:r>
          </a:p>
          <a:p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Data sets</a:t>
            </a:r>
          </a:p>
          <a:p>
            <a:pPr lvl="1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all the data set since 2009 to 2017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847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3200" dirty="0" smtClean="0">
                <a:latin typeface="Times New Roman" charset="0"/>
                <a:ea typeface="Times New Roman" charset="0"/>
                <a:cs typeface="Times New Roman" charset="0"/>
              </a:rPr>
              <a:t>Trigger efficiency from inclusive final states</a:t>
            </a:r>
            <a:endParaRPr kumimoji="1" lang="zh-CN" alt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5338"/>
            <a:ext cx="4073812" cy="293003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70243" y="1807449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mtClean="0">
                <a:latin typeface="Times New Roman" charset="0"/>
                <a:ea typeface="Times New Roman" charset="0"/>
                <a:cs typeface="Times New Roman" charset="0"/>
              </a:rPr>
              <a:t>3.650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GeV</a:t>
            </a:r>
            <a:endParaRPr kumimoji="1" lang="en-US" altLang="zh-CN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[090526, 090603]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812" y="2475336"/>
            <a:ext cx="4044376" cy="2932520"/>
          </a:xfrm>
          <a:prstGeom prst="rect">
            <a:avLst/>
          </a:prstGeom>
        </p:spPr>
      </p:pic>
      <p:pic>
        <p:nvPicPr>
          <p:cNvPr id="8" name="内容占位符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05" y="2475336"/>
            <a:ext cx="3976395" cy="2929255"/>
          </a:xfrm>
        </p:spPr>
      </p:pic>
      <p:sp>
        <p:nvSpPr>
          <p:cNvPr id="9" name="文本框 8"/>
          <p:cNvSpPr txBox="1"/>
          <p:nvPr/>
        </p:nvSpPr>
        <p:spPr>
          <a:xfrm>
            <a:off x="5352903" y="1829005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Jpsi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[090612, 090728]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447132" y="1759846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4.040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GeV</a:t>
            </a:r>
            <a:endParaRPr kumimoji="1" lang="en-US" altLang="zh-CN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[110504, 110603]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3" name="直线箭头连接符 12"/>
          <p:cNvCxnSpPr/>
          <p:nvPr/>
        </p:nvCxnSpPr>
        <p:spPr>
          <a:xfrm flipH="1">
            <a:off x="6071062" y="2613653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线箭头连接符 13"/>
          <p:cNvCxnSpPr/>
          <p:nvPr/>
        </p:nvCxnSpPr>
        <p:spPr>
          <a:xfrm flipH="1">
            <a:off x="10203802" y="2613653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/>
          <p:cNvCxnSpPr/>
          <p:nvPr/>
        </p:nvCxnSpPr>
        <p:spPr>
          <a:xfrm flipH="1">
            <a:off x="2466111" y="2613653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352268" y="5869521"/>
            <a:ext cx="674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The knee point appears at 0.8 </a:t>
            </a:r>
            <a:r>
              <a:rPr kumimoji="1" lang="en-US" altLang="zh-CN" dirty="0" err="1" smtClean="0"/>
              <a:t>GeV</a:t>
            </a:r>
            <a:r>
              <a:rPr kumimoji="1" lang="en-US" altLang="zh-CN" dirty="0" smtClean="0"/>
              <a:t> since J/psi data taking in 090612.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90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3200" dirty="0" smtClean="0">
                <a:latin typeface="Times New Roman" charset="0"/>
                <a:ea typeface="Times New Roman" charset="0"/>
                <a:cs typeface="Times New Roman" charset="0"/>
              </a:rPr>
              <a:t>Trigger efficiency from inclusive final states</a:t>
            </a:r>
            <a:endParaRPr kumimoji="1"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4" y="2570542"/>
            <a:ext cx="3967825" cy="28826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70243" y="1807449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Jpsi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[120410, 120526]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409" y="2570541"/>
            <a:ext cx="4087865" cy="303951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237316" y="1807448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rscan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[120608, 120616]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8" name="内容占位符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975" y="2658122"/>
            <a:ext cx="3979025" cy="2921663"/>
          </a:xfrm>
        </p:spPr>
      </p:pic>
      <p:sp>
        <p:nvSpPr>
          <p:cNvPr id="9" name="文本框 8"/>
          <p:cNvSpPr txBox="1"/>
          <p:nvPr/>
        </p:nvSpPr>
        <p:spPr>
          <a:xfrm>
            <a:off x="9449767" y="1851239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xyz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[121215, 130512]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" name="直线箭头连接符 9"/>
          <p:cNvCxnSpPr/>
          <p:nvPr/>
        </p:nvCxnSpPr>
        <p:spPr>
          <a:xfrm flipH="1">
            <a:off x="2191496" y="2658122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/>
          <p:cNvCxnSpPr/>
          <p:nvPr/>
        </p:nvCxnSpPr>
        <p:spPr>
          <a:xfrm flipH="1">
            <a:off x="6237374" y="2658122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线箭头连接符 11"/>
          <p:cNvCxnSpPr/>
          <p:nvPr/>
        </p:nvCxnSpPr>
        <p:spPr>
          <a:xfrm flipH="1">
            <a:off x="10230562" y="2823126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352268" y="5869521"/>
            <a:ext cx="787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Different energy points shows the </a:t>
            </a:r>
            <a:r>
              <a:rPr kumimoji="1" lang="en-US" altLang="zh-CN" smtClean="0"/>
              <a:t>same performance on trigger efficiency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912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Trigger efficiency from inclusive final states</a:t>
            </a:r>
            <a:endParaRPr kumimoji="1" lang="zh-CN" altLang="en-US" sz="2800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1619"/>
            <a:ext cx="3993866" cy="298841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14908" y="1817988"/>
            <a:ext cx="19640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3.65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GeV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[130605, 130606]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212" y="2615051"/>
            <a:ext cx="4123506" cy="2987219"/>
          </a:xfrm>
        </p:spPr>
      </p:pic>
      <p:sp>
        <p:nvSpPr>
          <p:cNvPr id="7" name="文本框 6"/>
          <p:cNvSpPr txBox="1"/>
          <p:nvPr/>
        </p:nvSpPr>
        <p:spPr>
          <a:xfrm>
            <a:off x="5253127" y="1817988"/>
            <a:ext cx="196405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rscan</a:t>
            </a:r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 data set</a:t>
            </a: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[131210, 140131]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8" name="直线箭头连接符 7"/>
          <p:cNvCxnSpPr/>
          <p:nvPr/>
        </p:nvCxnSpPr>
        <p:spPr>
          <a:xfrm flipH="1">
            <a:off x="1996933" y="2707998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/>
          <p:cNvCxnSpPr/>
          <p:nvPr/>
        </p:nvCxnSpPr>
        <p:spPr>
          <a:xfrm flipH="1">
            <a:off x="6488576" y="2707998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5979" y="2707998"/>
            <a:ext cx="3988665" cy="294155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491346" y="1876177"/>
            <a:ext cx="196405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4.6 </a:t>
            </a:r>
            <a:r>
              <a:rPr kumimoji="1" lang="en-US" altLang="zh-CN" dirty="0" err="1" smtClean="0">
                <a:latin typeface="Times New Roman" charset="0"/>
                <a:ea typeface="Times New Roman" charset="0"/>
                <a:cs typeface="Times New Roman" charset="0"/>
              </a:rPr>
              <a:t>GeV</a:t>
            </a:r>
            <a:endParaRPr kumimoji="1" lang="en-US" altLang="zh-CN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kumimoji="1" lang="en-US" altLang="zh-CN" dirty="0" smtClean="0">
                <a:latin typeface="Times New Roman" charset="0"/>
                <a:ea typeface="Times New Roman" charset="0"/>
                <a:cs typeface="Times New Roman" charset="0"/>
              </a:rPr>
              <a:t>[140205, 140311]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直线箭头连接符 11"/>
          <p:cNvCxnSpPr/>
          <p:nvPr/>
        </p:nvCxnSpPr>
        <p:spPr>
          <a:xfrm flipH="1">
            <a:off x="10523822" y="2897108"/>
            <a:ext cx="16625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352268" y="5869521"/>
            <a:ext cx="7878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There seems to be a change made since </a:t>
            </a:r>
            <a:r>
              <a:rPr kumimoji="1" lang="en-US" altLang="zh-CN" dirty="0" err="1" smtClean="0"/>
              <a:t>rscan</a:t>
            </a:r>
            <a:r>
              <a:rPr kumimoji="1" lang="en-US" altLang="zh-CN" dirty="0" smtClean="0"/>
              <a:t> data taking at [3.85, 4.6] </a:t>
            </a:r>
            <a:r>
              <a:rPr kumimoji="1" lang="en-US" altLang="zh-CN" dirty="0" err="1" smtClean="0"/>
              <a:t>GeV</a:t>
            </a:r>
            <a:r>
              <a:rPr kumimoji="1" lang="en-US" altLang="zh-CN" dirty="0" smtClean="0"/>
              <a:t>,</a:t>
            </a:r>
          </a:p>
          <a:p>
            <a:r>
              <a:rPr kumimoji="1" lang="en-US" altLang="zh-CN" dirty="0" smtClean="0"/>
              <a:t>otherwise it is hard to understand the different knee point which is above 1.0 </a:t>
            </a:r>
            <a:r>
              <a:rPr kumimoji="1" lang="en-US" altLang="zh-CN" dirty="0" err="1" smtClean="0"/>
              <a:t>GeV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86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396</Words>
  <Application>Microsoft Macintosh PowerPoint</Application>
  <PresentationFormat>宽屏</PresentationFormat>
  <Paragraphs>87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Calibri</vt:lpstr>
      <vt:lpstr>Calibri Light</vt:lpstr>
      <vt:lpstr>Cambria Math</vt:lpstr>
      <vt:lpstr>Times New Roman</vt:lpstr>
      <vt:lpstr>Wingdings</vt:lpstr>
      <vt:lpstr>宋体</vt:lpstr>
      <vt:lpstr>Arial</vt:lpstr>
      <vt:lpstr>Office 主题</vt:lpstr>
      <vt:lpstr>Trigger efficiency study</vt:lpstr>
      <vt:lpstr>Trigger channel</vt:lpstr>
      <vt:lpstr>Trigger efficiency study</vt:lpstr>
      <vt:lpstr>Trigger efficiency from pp ̅</vt:lpstr>
      <vt:lpstr>Trigger efficiency from pp ̅</vt:lpstr>
      <vt:lpstr>Trigger efficiency from inclusive final states</vt:lpstr>
      <vt:lpstr>Trigger efficiency from inclusive final states</vt:lpstr>
      <vt:lpstr>Trigger efficiency from inclusive final states</vt:lpstr>
      <vt:lpstr>Trigger efficiency from inclusive final states</vt:lpstr>
      <vt:lpstr>Trigger efficiency from inclusive final states</vt:lpstr>
      <vt:lpstr>Backup</vt:lpstr>
      <vt:lpstr>Trigger efficiency from pp 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efficiency study</dc:title>
  <dc:creator>Microsoft Office 用户</dc:creator>
  <cp:lastModifiedBy>Microsoft Office 用户</cp:lastModifiedBy>
  <cp:revision>39</cp:revision>
  <dcterms:created xsi:type="dcterms:W3CDTF">2018-01-07T03:42:55Z</dcterms:created>
  <dcterms:modified xsi:type="dcterms:W3CDTF">2018-01-07T14:12:34Z</dcterms:modified>
</cp:coreProperties>
</file>