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256" r:id="rId2"/>
    <p:sldId id="374" r:id="rId3"/>
    <p:sldId id="839" r:id="rId4"/>
    <p:sldId id="836" r:id="rId5"/>
    <p:sldId id="854" r:id="rId6"/>
    <p:sldId id="763" r:id="rId7"/>
    <p:sldId id="802" r:id="rId8"/>
    <p:sldId id="835" r:id="rId9"/>
    <p:sldId id="847" r:id="rId10"/>
    <p:sldId id="764" r:id="rId11"/>
    <p:sldId id="857" r:id="rId12"/>
    <p:sldId id="860" r:id="rId13"/>
    <p:sldId id="898" r:id="rId14"/>
    <p:sldId id="867" r:id="rId15"/>
    <p:sldId id="868" r:id="rId16"/>
    <p:sldId id="869" r:id="rId17"/>
    <p:sldId id="870" r:id="rId18"/>
    <p:sldId id="872" r:id="rId19"/>
    <p:sldId id="873" r:id="rId20"/>
    <p:sldId id="874" r:id="rId21"/>
    <p:sldId id="875" r:id="rId22"/>
    <p:sldId id="876" r:id="rId23"/>
    <p:sldId id="877" r:id="rId24"/>
    <p:sldId id="878" r:id="rId25"/>
    <p:sldId id="879" r:id="rId26"/>
    <p:sldId id="880" r:id="rId27"/>
    <p:sldId id="881" r:id="rId28"/>
    <p:sldId id="882" r:id="rId29"/>
    <p:sldId id="883" r:id="rId30"/>
    <p:sldId id="885" r:id="rId31"/>
    <p:sldId id="886" r:id="rId32"/>
    <p:sldId id="887" r:id="rId33"/>
    <p:sldId id="906" r:id="rId34"/>
    <p:sldId id="907" r:id="rId35"/>
    <p:sldId id="888" r:id="rId36"/>
    <p:sldId id="889" r:id="rId37"/>
    <p:sldId id="890" r:id="rId38"/>
    <p:sldId id="891" r:id="rId39"/>
    <p:sldId id="892" r:id="rId40"/>
    <p:sldId id="903" r:id="rId41"/>
    <p:sldId id="904" r:id="rId42"/>
    <p:sldId id="893" r:id="rId43"/>
    <p:sldId id="895" r:id="rId44"/>
    <p:sldId id="905" r:id="rId45"/>
    <p:sldId id="909" r:id="rId46"/>
    <p:sldId id="908" r:id="rId47"/>
    <p:sldId id="897" r:id="rId48"/>
    <p:sldId id="899" r:id="rId49"/>
    <p:sldId id="902" r:id="rId50"/>
    <p:sldId id="910" r:id="rId51"/>
    <p:sldId id="748" r:id="rId52"/>
  </p:sldIdLst>
  <p:sldSz cx="9144000" cy="6858000" type="screen4x3"/>
  <p:notesSz cx="9928225" cy="6797675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用户" initials="W用" lastIdx="4" clrIdx="0">
    <p:extLst>
      <p:ext uri="{19B8F6BF-5375-455C-9EA6-DF929625EA0E}">
        <p15:presenceInfo xmlns:p15="http://schemas.microsoft.com/office/powerpoint/2012/main" userId="Windows 用户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A6DDEA"/>
    <a:srgbClr val="FEE599"/>
    <a:srgbClr val="E5B9B5"/>
    <a:srgbClr val="D7E3BF"/>
    <a:srgbClr val="FF3399"/>
    <a:srgbClr val="00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0" autoAdjust="0"/>
    <p:restoredTop sz="86620" autoAdjust="0"/>
  </p:normalViewPr>
  <p:slideViewPr>
    <p:cSldViewPr snapToGrid="0">
      <p:cViewPr varScale="1">
        <p:scale>
          <a:sx n="99" d="100"/>
          <a:sy n="99" d="100"/>
        </p:scale>
        <p:origin x="1980" y="78"/>
      </p:cViewPr>
      <p:guideLst>
        <p:guide orient="horz" pos="2160"/>
        <p:guide pos="2880"/>
        <p:guide orient="horz" pos="21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06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0995" cy="340210"/>
          </a:xfrm>
          <a:prstGeom prst="rect">
            <a:avLst/>
          </a:prstGeom>
        </p:spPr>
        <p:txBody>
          <a:bodyPr vert="horz" lIns="101361" tIns="50681" rIns="101361" bIns="50681" rtlCol="0"/>
          <a:lstStyle>
            <a:lvl1pPr algn="l">
              <a:defRPr sz="13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24913" y="0"/>
            <a:ext cx="4300995" cy="340210"/>
          </a:xfrm>
          <a:prstGeom prst="rect">
            <a:avLst/>
          </a:prstGeom>
        </p:spPr>
        <p:txBody>
          <a:bodyPr vert="horz" lIns="101361" tIns="50681" rIns="101361" bIns="50681" rtlCol="0"/>
          <a:lstStyle>
            <a:lvl1pPr algn="r">
              <a:defRPr sz="1300" smtClean="0"/>
            </a:lvl1pPr>
          </a:lstStyle>
          <a:p>
            <a:pPr>
              <a:defRPr/>
            </a:pPr>
            <a:fld id="{4C1CCFEC-D453-42D9-80B5-3FC307500E80}" type="datetimeFigureOut">
              <a:rPr lang="zh-CN" altLang="en-US"/>
              <a:pPr>
                <a:defRPr/>
              </a:pPr>
              <a:t>2020-10-28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6457466"/>
            <a:ext cx="4300995" cy="340209"/>
          </a:xfrm>
          <a:prstGeom prst="rect">
            <a:avLst/>
          </a:prstGeom>
        </p:spPr>
        <p:txBody>
          <a:bodyPr vert="horz" lIns="101361" tIns="50681" rIns="101361" bIns="5068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24913" y="6457466"/>
            <a:ext cx="4300995" cy="340209"/>
          </a:xfrm>
          <a:prstGeom prst="rect">
            <a:avLst/>
          </a:prstGeom>
        </p:spPr>
        <p:txBody>
          <a:bodyPr vert="horz" lIns="101361" tIns="50681" rIns="101361" bIns="50681" rtlCol="0" anchor="b"/>
          <a:lstStyle>
            <a:lvl1pPr algn="r">
              <a:defRPr sz="1300" smtClean="0"/>
            </a:lvl1pPr>
          </a:lstStyle>
          <a:p>
            <a:pPr>
              <a:defRPr/>
            </a:pPr>
            <a:fld id="{EF021BC4-841C-4C0F-A3B3-D76B0455A0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708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0995" cy="340210"/>
          </a:xfrm>
          <a:prstGeom prst="rect">
            <a:avLst/>
          </a:prstGeom>
        </p:spPr>
        <p:txBody>
          <a:bodyPr vert="horz" lIns="95564" tIns="47782" rIns="95564" bIns="47782" rtlCol="0"/>
          <a:lstStyle>
            <a:lvl1pPr algn="l" eaLnBrk="1" hangingPunct="1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4913" y="0"/>
            <a:ext cx="4300995" cy="340210"/>
          </a:xfrm>
          <a:prstGeom prst="rect">
            <a:avLst/>
          </a:prstGeom>
        </p:spPr>
        <p:txBody>
          <a:bodyPr vert="horz" lIns="95564" tIns="47782" rIns="95564" bIns="47782" rtlCol="0"/>
          <a:lstStyle>
            <a:lvl1pPr algn="r" eaLnBrk="1" hangingPunct="1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FACCC03C-9725-4798-83BF-55F03B70FBEC}" type="datetimeFigureOut">
              <a:rPr lang="zh-CN" altLang="en-US"/>
              <a:pPr>
                <a:defRPr/>
              </a:pPr>
              <a:t>2020-10-28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4" tIns="47782" rIns="95564" bIns="47782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360" y="3228189"/>
            <a:ext cx="7943507" cy="3059715"/>
          </a:xfrm>
          <a:prstGeom prst="rect">
            <a:avLst/>
          </a:prstGeom>
        </p:spPr>
        <p:txBody>
          <a:bodyPr vert="horz" lIns="95564" tIns="47782" rIns="95564" bIns="47782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456378"/>
            <a:ext cx="4300995" cy="340210"/>
          </a:xfrm>
          <a:prstGeom prst="rect">
            <a:avLst/>
          </a:prstGeom>
        </p:spPr>
        <p:txBody>
          <a:bodyPr vert="horz" lIns="95564" tIns="47782" rIns="95564" bIns="47782" rtlCol="0" anchor="b"/>
          <a:lstStyle>
            <a:lvl1pPr algn="l" eaLnBrk="1" hangingPunct="1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4913" y="6456378"/>
            <a:ext cx="4300995" cy="340210"/>
          </a:xfrm>
          <a:prstGeom prst="rect">
            <a:avLst/>
          </a:prstGeom>
        </p:spPr>
        <p:txBody>
          <a:bodyPr vert="horz" wrap="square" lIns="95564" tIns="47782" rIns="95564" bIns="4778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98744AB-DB20-466F-99ED-8DD372DFABA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6223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22325" indent="-3159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66825" indent="-2524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773238" indent="-2524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279650" indent="-2524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736850" indent="-252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94050" indent="-252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651250" indent="-252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108450" indent="-252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B694A96-3E8C-4560-AC4F-845D7EA15A7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391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algn="just"/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低温微量热器的结构如图所示，其工作在一个极低温度的环境下。</a:t>
            </a:r>
          </a:p>
          <a:p>
            <a:pPr algn="just"/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当吸收体中的衰变核素发生衰变时，衰变能量在吸收体中沉积，引起吸收体和温度传感器（热敏电阻）的温度上升。此时吸收体温度高于环境（热沉）的温度，热量逐渐想热产中散失，恢复到原先的状态。此时，衰变沉积能量会转化成热敏电阻的阻值变化。</a:t>
            </a:r>
          </a:p>
          <a:p>
            <a:pPr algn="just"/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普通的电阻测量电路并不能用于这个信号的读出，因为较大的测量电流会加热电阻，使得微量热器发热而不能工作。</a:t>
            </a:r>
          </a:p>
          <a:p>
            <a:pPr algn="just"/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所以我们要将热敏电阻与负载电阻相串联后，放置在一个偏置电路中，使得热敏电阻上通过一个较小的偏置电流。</a:t>
            </a:r>
            <a:r>
              <a:rPr lang="zh-CN" altLang="en-US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在没有能量沉积的情况下，很小的电功率和热导上耗散的功率相等，达到动态平衡。热敏电阻两端的分压保持稳定。</a:t>
            </a:r>
            <a:endParaRPr lang="en-US" altLang="zh-CN" sz="1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当由于衰变的能量沉积导致温度变化时</a:t>
            </a: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能量沉积就以热敏电阻两端的电压变化的形式表现出来。</a:t>
            </a:r>
            <a:endParaRPr lang="en-US" altLang="zh-CN" sz="1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这个变换的电压最终被信号读出电路所测量。</a:t>
            </a:r>
            <a:endParaRPr lang="en-US" altLang="zh-CN" sz="1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802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响应函数：微量热器前端将沉积能量转化为电压信号输出的特性。</a:t>
            </a:r>
          </a:p>
          <a:p>
            <a:pPr algn="just"/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可以看出微量热器系统本身具有低通的特性，根据文献的计算和测试，其输出电压信号的频率范围小于</a:t>
            </a:r>
            <a:r>
              <a:rPr lang="en-US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100Hz</a:t>
            </a:r>
            <a:endParaRPr lang="zh-CN" altLang="zh-CN" sz="1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由于微量热器吸收体中的能量沉积在皮秒的时间范围内完成，所以其输入信号可以看成一个冲击信号。可以计算微量热器输出的电压信号为右图所示，短时间内上升后逐渐下降的波形。</a:t>
            </a:r>
            <a:endParaRPr lang="en-US" altLang="zh-CN" sz="1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电子学系统要做的就是精确的测量这个波形的幅值。</a:t>
            </a:r>
          </a:p>
          <a:p>
            <a:pPr algn="just"/>
            <a:endParaRPr lang="zh-CN" altLang="zh-CN" sz="1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88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/>
              <a:t>等效到能量输入端的噪声频谱</a:t>
            </a:r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902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411" name="备注占位符 2"/>
              <p:cNvSpPr>
                <a:spLocks noGrp="1"/>
              </p:cNvSpPr>
              <p:nvPr>
                <p:ph type="body" idx="1"/>
              </p:nvPr>
            </p:nvSpPr>
            <p:spPr bwMode="auto">
              <a:noFill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zh-CN" altLang="en-US" dirty="0"/>
                  <a:t>我们使用的热敏电阻是中子</a:t>
                </a:r>
                <a14:m>
                  <m:oMath xmlns:m="http://schemas.openxmlformats.org/officeDocument/2006/math">
                    <m:r>
                      <a:rPr kumimoji="1" lang="zh-CN" altLang="en-US" sz="1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核嬗变掺杂锗传感器</m:t>
                    </m:r>
                  </m:oMath>
                </a14:m>
                <a:r>
                  <a:rPr lang="zh-CN" altLang="en-US" dirty="0"/>
                  <a:t>，简称</a:t>
                </a:r>
                <a:r>
                  <a:rPr lang="en-US" altLang="zh-CN" dirty="0" err="1"/>
                  <a:t>NTD</a:t>
                </a:r>
                <a:r>
                  <a:rPr lang="zh-CN" altLang="en-US" dirty="0"/>
                  <a:t>。其电阻随温度的升高呈指数衰减。</a:t>
                </a:r>
                <a:endParaRPr lang="en-US" altLang="zh-CN" dirty="0"/>
              </a:p>
              <a:p>
                <a:r>
                  <a:rPr lang="zh-CN" altLang="en-US" dirty="0"/>
                  <a:t>所以为了让</a:t>
                </a:r>
                <a:r>
                  <a:rPr lang="en-US" altLang="zh-CN" dirty="0" err="1"/>
                  <a:t>NTD</a:t>
                </a:r>
                <a:r>
                  <a:rPr lang="zh-CN" altLang="en-US" dirty="0"/>
                  <a:t>工作于相对温度灵敏的区间，应该工作于极低的温度。</a:t>
                </a:r>
                <a:endParaRPr lang="en-US" altLang="zh-CN" dirty="0"/>
              </a:p>
              <a:p>
                <a:r>
                  <a:rPr lang="zh-CN" altLang="en-US" dirty="0"/>
                  <a:t>由于实际工作时</a:t>
                </a:r>
                <a:r>
                  <a:rPr lang="en-US" altLang="zh-CN" dirty="0" err="1"/>
                  <a:t>NTD</a:t>
                </a:r>
                <a:r>
                  <a:rPr lang="zh-CN" altLang="en-US" dirty="0"/>
                  <a:t>的温度变化大约只有</a:t>
                </a:r>
                <a:r>
                  <a:rPr lang="en-US" altLang="zh-CN" dirty="0"/>
                  <a:t>0.3 </a:t>
                </a:r>
                <a:r>
                  <a:rPr lang="en-US" altLang="zh-CN" dirty="0" err="1"/>
                  <a:t>mK</a:t>
                </a:r>
                <a:r>
                  <a:rPr lang="zh-CN" altLang="en-US" dirty="0"/>
                  <a:t>，在这个范围内其阻值变化随温度基本看作线性。</a:t>
                </a:r>
              </a:p>
            </p:txBody>
          </p:sp>
        </mc:Choice>
        <mc:Fallback>
          <p:sp>
            <p:nvSpPr>
              <p:cNvPr id="17411" name="备注占位符 2"/>
              <p:cNvSpPr>
                <a:spLocks noGrp="1"/>
              </p:cNvSpPr>
              <p:nvPr>
                <p:ph type="body" idx="1"/>
              </p:nvPr>
            </p:nvSpPr>
            <p:spPr bwMode="auto"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zh-CN" altLang="en-US" dirty="0"/>
                  <a:t>我们使用的热敏电阻是中子</a:t>
                </a:r>
                <a:r>
                  <a:rPr kumimoji="1" lang="zh-CN" altLang="en-US" sz="1200" i="0">
                    <a:solidFill>
                      <a:srgbClr val="FF0000"/>
                    </a:solidFill>
                    <a:latin typeface="Cambria Math" panose="02040503050406030204" pitchFamily="18" charset="0"/>
                    <a:ea typeface="Times New Roman" charset="0"/>
                    <a:cs typeface="Times New Roman" charset="0"/>
                  </a:rPr>
                  <a:t>核嬗变掺杂锗传感器</a:t>
                </a:r>
                <a:r>
                  <a:rPr lang="zh-CN" altLang="en-US" dirty="0"/>
                  <a:t>，简称</a:t>
                </a:r>
                <a:r>
                  <a:rPr lang="en-US" altLang="zh-CN" dirty="0" err="1"/>
                  <a:t>NTD</a:t>
                </a:r>
                <a:r>
                  <a:rPr lang="zh-CN" altLang="en-US" dirty="0"/>
                  <a:t>。其电阻随温度的升高呈指数衰减。</a:t>
                </a:r>
                <a:endParaRPr lang="en-US" altLang="zh-CN" dirty="0"/>
              </a:p>
              <a:p>
                <a:r>
                  <a:rPr lang="zh-CN" altLang="en-US" dirty="0"/>
                  <a:t>所以为了让</a:t>
                </a:r>
                <a:r>
                  <a:rPr lang="en-US" altLang="zh-CN" dirty="0" err="1"/>
                  <a:t>NTD</a:t>
                </a:r>
                <a:r>
                  <a:rPr lang="zh-CN" altLang="en-US" dirty="0"/>
                  <a:t>工作于相对温度灵敏的区间，应该工作于极低的温度。</a:t>
                </a:r>
                <a:endParaRPr lang="en-US" altLang="zh-CN" dirty="0"/>
              </a:p>
              <a:p>
                <a:r>
                  <a:rPr lang="zh-CN" altLang="en-US" dirty="0"/>
                  <a:t>由于实际工作时</a:t>
                </a:r>
                <a:r>
                  <a:rPr lang="en-US" altLang="zh-CN" dirty="0" err="1"/>
                  <a:t>NTD</a:t>
                </a:r>
                <a:r>
                  <a:rPr lang="zh-CN" altLang="en-US" dirty="0"/>
                  <a:t>的温度变化大约只有</a:t>
                </a:r>
                <a:r>
                  <a:rPr lang="en-US" altLang="zh-CN" dirty="0"/>
                  <a:t>0.3 </a:t>
                </a:r>
                <a:r>
                  <a:rPr lang="en-US" altLang="zh-CN" dirty="0" err="1"/>
                  <a:t>mK</a:t>
                </a:r>
                <a:r>
                  <a:rPr lang="zh-CN" altLang="en-US" dirty="0"/>
                  <a:t>，在这个范围内其阻值变化随温度基本看作线性。</a:t>
                </a:r>
              </a:p>
            </p:txBody>
          </p:sp>
        </mc:Fallback>
      </mc:AlternateContent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401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887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38A1CC2-5D4B-4F61-A580-E56804DB280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449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38A1CC2-5D4B-4F61-A580-E56804DB2802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259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/>
              <a:t>直流偏置电路包括双极性的直流电源，用来调节直流偏置电压的分压电阻</a:t>
            </a:r>
            <a:r>
              <a:rPr lang="en-US" altLang="zh-CN" dirty="0"/>
              <a:t>R1.R2</a:t>
            </a:r>
            <a:r>
              <a:rPr lang="zh-CN" altLang="en-US" dirty="0"/>
              <a:t>和电位器</a:t>
            </a:r>
            <a:r>
              <a:rPr lang="en-US" altLang="zh-CN" dirty="0"/>
              <a:t>R5</a:t>
            </a:r>
          </a:p>
          <a:p>
            <a:r>
              <a:rPr lang="zh-CN" altLang="en-US" dirty="0"/>
              <a:t>串联的负载电阻</a:t>
            </a:r>
            <a:r>
              <a:rPr lang="en-US" altLang="zh-CN" dirty="0" err="1"/>
              <a:t>RL</a:t>
            </a:r>
            <a:r>
              <a:rPr lang="zh-CN" altLang="en-US" dirty="0"/>
              <a:t>和热敏电阻</a:t>
            </a:r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123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916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27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/>
              <a:t>首先报告的主要内容分为五个部分，分别为研究背景、系统总体设计、关键技术研究、测试与讨论，以及总结与展望。</a:t>
            </a:r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38A1CC2-5D4B-4F61-A580-E56804DB2802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599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274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082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8387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473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6965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/>
              <a:t>巴特沃斯型滤波电阻具有相对理想的频带内增益，但是贝塞尔型滤波电路具有更好的相频特性，即在较大的频率范围内，信号通过滤波电路的时延不随频率的变化而改变，从而信号的失真。</a:t>
            </a:r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3638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6146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2364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1279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802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/>
              <a:t>关于研究背景，我将首先对微量热器做简要的介绍，然后将介绍本文所针对的微量热器的应用场景</a:t>
            </a:r>
            <a:r>
              <a:rPr lang="en-US" altLang="zh-CN" dirty="0"/>
              <a:t>-</a:t>
            </a:r>
            <a:r>
              <a:rPr lang="zh-CN" altLang="en-US" dirty="0"/>
              <a:t>无中微子双</a:t>
            </a:r>
            <a:r>
              <a:rPr lang="en-US" altLang="zh-CN" dirty="0"/>
              <a:t>β</a:t>
            </a:r>
            <a:r>
              <a:rPr lang="zh-CN" altLang="en-US" dirty="0"/>
              <a:t>衰变实验，以及实验在国际上和国内的发展现状。</a:t>
            </a:r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38A1CC2-5D4B-4F61-A580-E56804DB280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2834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38A1CC2-5D4B-4F61-A580-E56804DB2802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5869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38A1CC2-5D4B-4F61-A580-E56804DB2802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1742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9294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8327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9646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017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3611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5008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1713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226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7631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5458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6800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2353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2492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9823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4711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4883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38A1CC2-5D4B-4F61-A580-E56804DB2802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557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6353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100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双β衰变是一种可能存在的稀有衰变，目前并没有被实际测量到。如果能证明其存在，多个前沿物理学问题都会随之得到解决。</a:t>
            </a:r>
          </a:p>
          <a:p>
            <a:pPr algn="just"/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对双β衰变的探测主要是利用微量热器对衰变末态能量的测量。</a:t>
            </a:r>
          </a:p>
          <a:p>
            <a:pPr algn="just"/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如果无中微子双β衰变存在，则应该在能量谱的最右端（衰变能处）出现一个小的尖峰。为了将这个由无中微子双β衰变所产生的小尖峰从二中微子双β衰变的能谱中区别出来，需要微量热器有较好的能量分辨率。</a:t>
            </a:r>
          </a:p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5403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4715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22325" indent="-3159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66825" indent="-2524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773238" indent="-2524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279650" indent="-2524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736850" indent="-252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94050" indent="-252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651250" indent="-252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108450" indent="-252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65DBFEFC-7480-4627-93F1-F62B46014C13}" type="slidenum">
              <a:rPr lang="zh-CN" altLang="en-US" smtClean="0"/>
              <a:pPr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314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537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altLang="zh-CN" dirty="0">
              <a:latin typeface="FandolSong-Regular-Identity-H"/>
            </a:endParaRPr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C081F5-9BAE-4478-B096-4790F4408792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744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38A1CC2-5D4B-4F61-A580-E56804DB280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229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38A1CC2-5D4B-4F61-A580-E56804DB2802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544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5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7301D13-97D8-43AC-98CA-B9711CDB9A8B}" type="datetime1">
              <a:rPr lang="zh-CN" altLang="en-US"/>
              <a:pPr>
                <a:defRPr/>
              </a:pPr>
              <a:t>2020-10-28</a:t>
            </a:fld>
            <a:endParaRPr lang="zh-CN" altLang="en-US"/>
          </a:p>
        </p:txBody>
      </p:sp>
      <p:sp>
        <p:nvSpPr>
          <p:cNvPr id="6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1DCCB9B-80F1-45B8-A128-5117AF9206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678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53A42-6B83-4522-BBA0-4013892062E4}" type="datetime1">
              <a:rPr lang="zh-CN" altLang="en-US"/>
              <a:pPr>
                <a:defRPr/>
              </a:pPr>
              <a:t>2020-10-28</a:t>
            </a:fld>
            <a:endParaRPr lang="zh-CN" altLang="en-US" dirty="0"/>
          </a:p>
        </p:txBody>
      </p:sp>
      <p:sp>
        <p:nvSpPr>
          <p:cNvPr id="5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D0C08-2114-4D82-A96A-842D921126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175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C900B-3787-4663-A7BA-BA10FF0F5DA4}" type="datetime1">
              <a:rPr lang="zh-CN" altLang="en-US"/>
              <a:pPr>
                <a:defRPr/>
              </a:pPr>
              <a:t>2020-10-28</a:t>
            </a:fld>
            <a:endParaRPr lang="zh-CN" altLang="en-US" dirty="0"/>
          </a:p>
        </p:txBody>
      </p:sp>
      <p:sp>
        <p:nvSpPr>
          <p:cNvPr id="5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C3FAF-6197-49E9-B670-F4951C2A57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971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SzPct val="70000"/>
              <a:buFont typeface="宋体" pitchFamily="2" charset="-122"/>
              <a:buChar char="◇"/>
              <a:defRPr/>
            </a:lvl2pPr>
            <a:extLst/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 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B1B4CA-66F2-4E01-BA8D-101DC5294C0B}" type="datetime1">
              <a:rPr lang="zh-CN" altLang="en-US"/>
              <a:pPr>
                <a:defRPr/>
              </a:pPr>
              <a:t>2020-10-28</a:t>
            </a:fld>
            <a:endParaRPr lang="zh-CN" altLang="en-US" dirty="0"/>
          </a:p>
        </p:txBody>
      </p:sp>
      <p:sp>
        <p:nvSpPr>
          <p:cNvPr id="5" name="页脚占位符 21"/>
          <p:cNvSpPr>
            <a:spLocks noGrp="1"/>
          </p:cNvSpPr>
          <p:nvPr>
            <p:ph type="ftr" sz="quarter" idx="11"/>
          </p:nvPr>
        </p:nvSpPr>
        <p:spPr>
          <a:xfrm>
            <a:off x="2652713" y="6416675"/>
            <a:ext cx="3228975" cy="365125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E4DE6-4263-40C5-9A0E-8198BADEB3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燕尾形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" name="燕尾形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fld id="{9CFB63FB-E89F-42B9-86BC-6B122593B533}" type="datetime1">
              <a:rPr lang="zh-CN" altLang="en-US"/>
              <a:pPr>
                <a:defRPr/>
              </a:pPr>
              <a:t>2020-10-28</a:t>
            </a:fld>
            <a:endParaRPr lang="zh-CN" altLang="en-US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  <a:extLst/>
          </a:lstStyle>
          <a:p>
            <a:pPr>
              <a:defRPr/>
            </a:pPr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036F0-381A-4033-B5DE-F554DA87A1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284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fld id="{98CD46AC-821C-4CB6-A044-62EB6052E396}" type="datetime1">
              <a:rPr lang="zh-CN" altLang="en-US"/>
              <a:pPr>
                <a:defRPr/>
              </a:pPr>
              <a:t>2020-10-28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  <a:extLst/>
          </a:lstStyle>
          <a:p>
            <a:pPr>
              <a:defRPr/>
            </a:pPr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07E73-FB23-42DB-AC51-576F4107A9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236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fld id="{A81DBA5E-7AA3-4FBA-B6BB-E46745892180}" type="datetime1">
              <a:rPr lang="zh-CN" altLang="en-US"/>
              <a:pPr>
                <a:defRPr/>
              </a:pPr>
              <a:t>2020-10-28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  <a:extLst/>
          </a:lstStyle>
          <a:p>
            <a:pPr>
              <a:defRPr/>
            </a:pPr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4F7A0-E7A5-4E00-8D57-DFBE28B76D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981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fld id="{F7891ADA-9B2E-48B8-AE25-A5DB651E9632}" type="datetime1">
              <a:rPr lang="zh-CN" altLang="en-US"/>
              <a:pPr>
                <a:defRPr/>
              </a:pPr>
              <a:t>2020-10-28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  <a:extLst/>
          </a:lstStyle>
          <a:p>
            <a:pPr>
              <a:defRPr/>
            </a:pPr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5202C-27A1-40EA-ABED-85320B9A3F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75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9947A-8836-4F26-AB33-588B156D2F42}" type="datetime1">
              <a:rPr lang="zh-CN" altLang="en-US"/>
              <a:pPr>
                <a:defRPr/>
              </a:pPr>
              <a:t>2020-10-28</a:t>
            </a:fld>
            <a:endParaRPr lang="zh-CN" altLang="en-US" dirty="0"/>
          </a:p>
        </p:txBody>
      </p:sp>
      <p:sp>
        <p:nvSpPr>
          <p:cNvPr id="3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4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ED803-96F9-4642-8F5B-D49D351983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76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fld id="{E781EE35-E68B-4127-B159-8D33273C39CD}" type="datetime1">
              <a:rPr lang="zh-CN" altLang="en-US"/>
              <a:pPr>
                <a:defRPr/>
              </a:pPr>
              <a:t>2020-10-28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  <a:extLst/>
          </a:lstStyle>
          <a:p>
            <a:pPr>
              <a:defRPr/>
            </a:pPr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CA7F4-B107-42F0-AFA3-463C861964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466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ea typeface="宋体" charset="-122"/>
            </a:endParaRPr>
          </a:p>
        </p:txBody>
      </p:sp>
      <p:sp>
        <p:nvSpPr>
          <p:cNvPr id="6" name="任意多边形 12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直角三角形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燕尾形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燕尾形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FC97A8A-EB9B-4746-B45F-84066DB0C8F9}" type="datetime1">
              <a:rPr lang="zh-CN" altLang="en-US"/>
              <a:pPr>
                <a:defRPr/>
              </a:pPr>
              <a:t>2020-10-28</a:t>
            </a:fld>
            <a:endParaRPr lang="zh-CN" altLang="en-US"/>
          </a:p>
        </p:txBody>
      </p:sp>
      <p:sp>
        <p:nvSpPr>
          <p:cNvPr id="12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3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6CF44-9CF9-4E45-A4BE-C884C75B55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141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357188" y="203200"/>
            <a:ext cx="8229600" cy="796925"/>
          </a:xfrm>
          <a:prstGeom prst="rect">
            <a:avLst/>
          </a:prstGeom>
          <a:noFill/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27" name="文本占位符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smtClean="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extLst/>
          </a:lstStyle>
          <a:p>
            <a:pPr>
              <a:defRPr/>
            </a:pPr>
            <a:fld id="{434E9802-556F-47EC-A4CE-81E0AC5E4734}" type="datetime1">
              <a:rPr lang="zh-CN" altLang="en-US"/>
              <a:pPr>
                <a:defRPr/>
              </a:pPr>
              <a:t>2020-10-28</a:t>
            </a:fld>
            <a:endParaRPr lang="zh-CN" altLang="en-US" dirty="0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2628900" y="6408738"/>
            <a:ext cx="3302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dirty="0" smtClean="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extLst/>
          </a:lstStyle>
          <a:p>
            <a:pPr>
              <a:defRPr/>
            </a:pPr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977B4C54-8EDE-4D44-B9E4-CEE486B336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42875" y="0"/>
            <a:ext cx="36513" cy="685800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0" y="1071563"/>
            <a:ext cx="9144000" cy="46037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28" r:id="rId7"/>
    <p:sldLayoutId id="2147484337" r:id="rId8"/>
    <p:sldLayoutId id="2147484338" r:id="rId9"/>
    <p:sldLayoutId id="2147484329" r:id="rId10"/>
    <p:sldLayoutId id="2147484330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altLang="en-US" sz="4400" b="1" kern="1200" dirty="0">
          <a:solidFill>
            <a:srgbClr val="000066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Arial" pitchFamily="34" charset="0"/>
          <a:ea typeface="+mn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  <a:ea typeface="黑体" pitchFamily="49" charset="-122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  <a:ea typeface="黑体" pitchFamily="49" charset="-122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  <a:ea typeface="黑体" pitchFamily="49" charset="-122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  <a:ea typeface="黑体" pitchFamily="49" charset="-122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Lucida Sans Unicode" pitchFamily="34" charset="0"/>
          <a:ea typeface="黑体" pitchFamily="49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Lucida Sans Unicode" pitchFamily="34" charset="0"/>
          <a:ea typeface="黑体" pitchFamily="49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Lucida Sans Unicode" pitchFamily="34" charset="0"/>
          <a:ea typeface="黑体" pitchFamily="49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Lucida Sans Unicode" pitchFamily="34" charset="0"/>
          <a:ea typeface="黑体" pitchFamily="49" charset="-122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5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23292" y="1938130"/>
            <a:ext cx="8134672" cy="1296292"/>
          </a:xfrm>
        </p:spPr>
        <p:txBody>
          <a:bodyPr/>
          <a:lstStyle/>
          <a:p>
            <a:pPr algn="ctr">
              <a:defRPr/>
            </a:pPr>
            <a:r>
              <a:rPr lang="zh-CN" altLang="en-US" sz="3600" dirty="0">
                <a:effectLst/>
              </a:rPr>
              <a:t>低温微量热器</a:t>
            </a:r>
            <a:br>
              <a:rPr lang="en-US" altLang="zh-CN" sz="3600" dirty="0">
                <a:effectLst/>
              </a:rPr>
            </a:br>
            <a:r>
              <a:rPr lang="zh-CN" altLang="en-US" sz="3600" dirty="0">
                <a:effectLst/>
              </a:rPr>
              <a:t>测量电子学系统的研究与设计</a:t>
            </a:r>
            <a:endParaRPr lang="zh-CN" sz="3600" dirty="0"/>
          </a:p>
        </p:txBody>
      </p:sp>
      <p:sp>
        <p:nvSpPr>
          <p:cNvPr id="12291" name="副标题 2"/>
          <p:cNvSpPr>
            <a:spLocks noGrp="1"/>
          </p:cNvSpPr>
          <p:nvPr>
            <p:ph type="subTitle" idx="1"/>
          </p:nvPr>
        </p:nvSpPr>
        <p:spPr>
          <a:xfrm>
            <a:off x="6327082" y="5409437"/>
            <a:ext cx="1067629" cy="862600"/>
          </a:xfrm>
        </p:spPr>
        <p:txBody>
          <a:bodyPr/>
          <a:lstStyle/>
          <a:p>
            <a:pPr marR="0" algn="l"/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cs typeface="Arial Unicode MS" panose="020B0604020202020204" pitchFamily="34" charset="-122"/>
              </a:rPr>
              <a:t>答辩人：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  <a:cs typeface="Arial Unicode MS" panose="020B0604020202020204" pitchFamily="34" charset="-122"/>
            </a:endParaRPr>
          </a:p>
          <a:p>
            <a:pPr marR="0" algn="l"/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cs typeface="Arial Unicode MS" panose="020B0604020202020204" pitchFamily="34" charset="-122"/>
              </a:rPr>
              <a:t>导师：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  <a:cs typeface="Arial Unicode MS" panose="020B0604020202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3446463"/>
            <a:ext cx="9144000" cy="46037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229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24" y="196300"/>
            <a:ext cx="131921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3290731" y="3730218"/>
            <a:ext cx="2399793" cy="442943"/>
          </a:xfrm>
          <a:prstGeom prst="rect">
            <a:avLst/>
          </a:prstGeom>
          <a:noFill/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800" b="1" kern="120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Arial" charset="0"/>
                <a:ea typeface="黑体" pitchFamily="49" charset="-122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Arial" charset="0"/>
                <a:ea typeface="黑体" pitchFamily="49" charset="-122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Arial" charset="0"/>
                <a:ea typeface="黑体" pitchFamily="49" charset="-122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Arial" charset="0"/>
                <a:ea typeface="黑体" pitchFamily="49" charset="-122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9pPr>
            <a:extLst/>
          </a:lstStyle>
          <a:p>
            <a:pPr algn="ctr">
              <a:defRPr/>
            </a:pPr>
            <a:r>
              <a:rPr lang="zh-CN" altLang="en-US" sz="2800" dirty="0">
                <a:effectLst/>
              </a:rPr>
              <a:t>硕士论文答辩</a:t>
            </a:r>
            <a:endParaRPr lang="zh-CN" sz="2800" dirty="0"/>
          </a:p>
        </p:txBody>
      </p:sp>
      <p:sp>
        <p:nvSpPr>
          <p:cNvPr id="3" name="矩形 2"/>
          <p:cNvSpPr/>
          <p:nvPr/>
        </p:nvSpPr>
        <p:spPr>
          <a:xfrm>
            <a:off x="7164851" y="5409437"/>
            <a:ext cx="1454244" cy="10259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400"/>
              </a:spcBef>
            </a:pPr>
            <a:r>
              <a:rPr lang="zh-CN" altLang="en-US" dirty="0">
                <a:latin typeface="宋体" panose="02010600030101010101" pitchFamily="2" charset="-122"/>
                <a:cs typeface="Arial Unicode MS" panose="020B0604020202020204" pitchFamily="34" charset="-122"/>
              </a:rPr>
              <a:t>汪洪潮</a:t>
            </a:r>
            <a:endParaRPr lang="en-US" altLang="zh-CN" dirty="0">
              <a:latin typeface="宋体" panose="02010600030101010101" pitchFamily="2" charset="-122"/>
              <a:cs typeface="Arial Unicode MS" panose="020B0604020202020204" pitchFamily="34" charset="-122"/>
            </a:endParaRPr>
          </a:p>
          <a:p>
            <a:pPr>
              <a:spcBef>
                <a:spcPts val="400"/>
              </a:spcBef>
            </a:pPr>
            <a:r>
              <a:rPr lang="zh-CN" altLang="en-US" dirty="0">
                <a:latin typeface="宋体" panose="02010600030101010101" pitchFamily="2" charset="-122"/>
                <a:cs typeface="Arial Unicode MS" panose="020B0604020202020204" pitchFamily="34" charset="-122"/>
              </a:rPr>
              <a:t>宋克柱 教授</a:t>
            </a:r>
            <a:endParaRPr lang="en-US" altLang="zh-CN" dirty="0">
              <a:latin typeface="宋体" panose="02010600030101010101" pitchFamily="2" charset="-122"/>
              <a:cs typeface="Arial Unicode MS" panose="020B0604020202020204" pitchFamily="34" charset="-122"/>
            </a:endParaRPr>
          </a:p>
          <a:p>
            <a:pPr>
              <a:spcBef>
                <a:spcPts val="400"/>
              </a:spcBef>
            </a:pPr>
            <a:r>
              <a:rPr lang="zh-CN" altLang="en-US" dirty="0">
                <a:latin typeface="宋体" panose="02010600030101010101" pitchFamily="2" charset="-122"/>
                <a:cs typeface="Arial Unicode MS" panose="020B0604020202020204" pitchFamily="34" charset="-122"/>
              </a:rPr>
              <a:t>杨俊峰 讲师</a:t>
            </a:r>
            <a:endParaRPr lang="en-US" altLang="zh-CN" dirty="0">
              <a:latin typeface="宋体" panose="02010600030101010101" pitchFamily="2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3200" dirty="0"/>
              <a:t>2.1 </a:t>
            </a:r>
            <a:r>
              <a:rPr lang="zh-CN" altLang="en-US" sz="3200" dirty="0"/>
              <a:t>微量热器概述</a:t>
            </a:r>
            <a:endParaRPr lang="zh-CN" sz="3200" dirty="0"/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6B184A7-60D6-40D5-A8BC-D8B4E2161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988" y="1979742"/>
            <a:ext cx="3600000" cy="20288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4E9947A6-E1E6-46D6-84F2-D1980A576557}"/>
                  </a:ext>
                </a:extLst>
              </p:cNvPr>
              <p:cNvSpPr txBox="1"/>
              <p:nvPr/>
            </p:nvSpPr>
            <p:spPr>
              <a:xfrm>
                <a:off x="357188" y="1218542"/>
                <a:ext cx="8551422" cy="4068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</a:pPr>
                <a14:m>
                  <m:oMath xmlns:m="http://schemas.openxmlformats.org/officeDocument/2006/math">
                    <m:r>
                      <a:rPr kumimoji="1" lang="zh-CN" alt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低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温</m:t>
                    </m:r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微量热器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结构</m:t>
                    </m:r>
                  </m:oMath>
                </a14:m>
                <a:endParaRPr kumimoji="1" lang="en-US" altLang="zh-CN" sz="2800" dirty="0">
                  <a:solidFill>
                    <a:srgbClr val="FF0000"/>
                  </a:solidFill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400" dirty="0">
                  <a:solidFill>
                    <a:schemeClr val="tx1"/>
                  </a:solidFill>
                  <a:latin typeface="宋体" panose="02010600030101010101" pitchFamily="2" charset="-122"/>
                  <a:cs typeface="SimHei" charset="-122"/>
                </a:endParaRP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400" dirty="0">
                  <a:latin typeface="宋体" panose="02010600030101010101" pitchFamily="2" charset="-122"/>
                  <a:cs typeface="SimHei" charset="-122"/>
                </a:endParaRP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400" dirty="0">
                  <a:solidFill>
                    <a:schemeClr val="tx1"/>
                  </a:solidFill>
                  <a:latin typeface="宋体" panose="02010600030101010101" pitchFamily="2" charset="-122"/>
                  <a:cs typeface="SimHei" charset="-122"/>
                </a:endParaRP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400" dirty="0">
                  <a:latin typeface="宋体" panose="02010600030101010101" pitchFamily="2" charset="-122"/>
                  <a:cs typeface="SimHei" charset="-122"/>
                </a:endParaRP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</a:pPr>
                <a14:m>
                  <m:oMath xmlns:m="http://schemas.openxmlformats.org/officeDocument/2006/math"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测量电子学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系统结构</m:t>
                    </m:r>
                  </m:oMath>
                </a14:m>
                <a:endParaRPr kumimoji="1" lang="en-US" altLang="zh-CN" sz="2800" dirty="0">
                  <a:solidFill>
                    <a:schemeClr val="tx1"/>
                  </a:solidFill>
                  <a:latin typeface="宋体" panose="02010600030101010101" pitchFamily="2" charset="-122"/>
                  <a:cs typeface="SimHei" charset="-122"/>
                </a:endParaRP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400" dirty="0">
                  <a:solidFill>
                    <a:schemeClr val="tx1"/>
                  </a:solidFill>
                  <a:latin typeface="宋体" panose="02010600030101010101" pitchFamily="2" charset="-122"/>
                  <a:cs typeface="SimHei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4E9947A6-E1E6-46D6-84F2-D1980A576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8" y="1218542"/>
                <a:ext cx="8551422" cy="40684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5E68B574-7386-4973-BA65-3B810E90FE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988" y="4815527"/>
            <a:ext cx="5400000" cy="1647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131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2.2</a:t>
            </a:r>
            <a:r>
              <a:rPr lang="zh-CN" altLang="en-US" sz="3200" dirty="0"/>
              <a:t>物理模型和电子学需求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22A61D2-4260-48AE-AF8F-9CD1EDD76482}"/>
                  </a:ext>
                </a:extLst>
              </p:cNvPr>
              <p:cNvSpPr txBox="1"/>
              <p:nvPr/>
            </p:nvSpPr>
            <p:spPr>
              <a:xfrm>
                <a:off x="357188" y="1218542"/>
                <a:ext cx="8551422" cy="74710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SimHei" charset="-122"/>
                  </a:rPr>
                  <a:t>微量热器的响应函数</a:t>
                </a: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SimHei" charset="-122"/>
                </a:endParaRPr>
              </a:p>
              <a:p>
                <a:pPr marL="457200" marR="0" lvl="1" indent="0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altLang="zh-CN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m:t>𝑆</m:t>
                      </m:r>
                      <m:d>
                        <m:dPr>
                          <m:ctrlPr>
                            <a:rPr kumimoji="0" lang="zh-CN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𝜔</m:t>
                          </m:r>
                        </m:e>
                      </m:d>
                      <m:r>
                        <a:rPr kumimoji="0" lang="en-US" altLang="zh-C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m:t>=</m:t>
                      </m:r>
                      <m:f>
                        <m:fPr>
                          <m:ctrlPr>
                            <a:rPr kumimoji="0" lang="zh-CN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∆</m:t>
                          </m:r>
                          <m:r>
                            <a:rPr kumimoji="0" lang="en-US" altLang="zh-C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𝑋</m:t>
                          </m:r>
                          <m:d>
                            <m:dPr>
                              <m:ctrlPr>
                                <a:rPr kumimoji="0" lang="zh-CN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altLang="zh-CN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宋体" panose="02010600030101010101" pitchFamily="2" charset="-122"/>
                                </a:rPr>
                                <m:t>𝜔</m:t>
                              </m:r>
                            </m:e>
                          </m:d>
                        </m:num>
                        <m:den>
                          <m:r>
                            <a:rPr kumimoji="0" lang="en-US" altLang="zh-C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𝑊</m:t>
                          </m:r>
                          <m:d>
                            <m:dPr>
                              <m:ctrlPr>
                                <a:rPr kumimoji="0" lang="zh-CN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altLang="zh-CN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宋体" panose="02010600030101010101" pitchFamily="2" charset="-122"/>
                                </a:rPr>
                                <m:t>𝜔</m:t>
                              </m:r>
                            </m:e>
                          </m:d>
                        </m:den>
                      </m:f>
                      <m:r>
                        <a:rPr kumimoji="0" lang="en-US" altLang="zh-C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m:t>=</m:t>
                      </m:r>
                      <m:f>
                        <m:fPr>
                          <m:ctrlPr>
                            <a:rPr kumimoji="0" lang="zh-CN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zh-CN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宋体" panose="02010600030101010101" pitchFamily="2" charset="-122"/>
                                </a:rPr>
                                <m:t>𝐺</m:t>
                              </m:r>
                            </m:e>
                            <m:sub>
                              <m:r>
                                <a:rPr kumimoji="0" lang="en-US" altLang="zh-CN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宋体" panose="02010600030101010101" pitchFamily="2" charset="-122"/>
                                </a:rPr>
                                <m:t>𝑒𝑓𝑓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zh-CN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1</m:t>
                          </m:r>
                        </m:num>
                        <m:den>
                          <m:r>
                            <a:rPr kumimoji="0" lang="en-US" altLang="zh-C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1+</m:t>
                          </m:r>
                          <m:r>
                            <a:rPr kumimoji="0" lang="en-US" altLang="zh-C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𝑗</m:t>
                          </m:r>
                          <m:r>
                            <a:rPr kumimoji="0" lang="en-US" altLang="zh-C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𝜔</m:t>
                          </m:r>
                          <m:sSub>
                            <m:sSubPr>
                              <m:ctrlPr>
                                <a:rPr kumimoji="0" lang="zh-CN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宋体" panose="02010600030101010101" pitchFamily="2" charset="-122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0" lang="en-US" altLang="zh-CN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宋体" panose="02010600030101010101" pitchFamily="2" charset="-122"/>
                                </a:rPr>
                                <m:t>𝑒𝑓𝑓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zh-CN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𝑋</m:t>
                          </m:r>
                          <m:r>
                            <a:rPr kumimoji="0" lang="en-US" altLang="zh-C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𝛼</m:t>
                          </m:r>
                          <m:sSub>
                            <m:sSubPr>
                              <m:ctrlPr>
                                <a:rPr kumimoji="0" lang="zh-CN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宋体" panose="02010600030101010101" pitchFamily="2" charset="-122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altLang="zh-CN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宋体" panose="02010600030101010101" pitchFamily="2" charset="-122"/>
                                </a:rPr>
                                <m:t>𝑡𝑟</m:t>
                              </m:r>
                            </m:sub>
                          </m:sSub>
                        </m:num>
                        <m:den>
                          <m:r>
                            <a:rPr kumimoji="0" lang="en-US" altLang="zh-C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SimHei" charset="-122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SimHei" charset="-122"/>
                  </a:rPr>
                  <a:t>低通系统（信号频率</a:t>
                </a:r>
                <a:r>
                  <a:rPr kumimoji="1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&lt;100 Hz</a:t>
                </a: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SimHei" charset="-122"/>
                  </a:rPr>
                  <a:t>）</a:t>
                </a: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SimHei" charset="-122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b="0" i="0" kern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zh-CN" altLang="en-US" sz="20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合适</m:t>
                      </m:r>
                      <m:r>
                        <a:rPr lang="zh-CN" altLang="en-US" sz="20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的</m:t>
                      </m:r>
                      <m:r>
                        <a:rPr lang="zh-CN" altLang="en-US" sz="20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电子学</m:t>
                      </m:r>
                      <m:r>
                        <a:rPr lang="zh-CN" altLang="en-US" sz="20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系统</m:t>
                      </m:r>
                      <m:r>
                        <a:rPr lang="zh-CN" altLang="en-US" sz="20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带宽</m:t>
                      </m:r>
                    </m:oMath>
                  </m:oMathPara>
                </a14:m>
                <a:endParaRPr kumimoji="1" lang="en-US" altLang="zh-CN" sz="2000" dirty="0">
                  <a:solidFill>
                    <a:srgbClr val="FF0000"/>
                  </a:solidFill>
                  <a:latin typeface="宋体" panose="02010600030101010101" pitchFamily="2" charset="-122"/>
                  <a:ea typeface="Cambria Math" panose="020405030504060302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SemiLight Condensed" panose="020B0502040204020203" pitchFamily="34" charset="0"/>
                    <a:ea typeface="Cambria Math" panose="02040503050406030204" pitchFamily="18" charset="0"/>
                  </a:rPr>
                  <a:t>对</a:t>
                </a:r>
                <a14:m>
                  <m:oMath xmlns:m="http://schemas.openxmlformats.org/officeDocument/2006/math">
                    <m:r>
                      <a:rPr kumimoji="1" lang="zh-CN" altLang="en-US" sz="2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冲击</m:t>
                    </m:r>
                    <m:r>
                      <a:rPr kumimoji="1" lang="zh-CN" alt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信号</m:t>
                    </m:r>
                    <m:r>
                      <a:rPr kumimoji="1" lang="zh-CN" altLang="en-US" sz="2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响应</m:t>
                    </m:r>
                  </m:oMath>
                </a14:m>
                <a:endParaRPr kumimoji="1" lang="en-US" altLang="zh-CN" sz="2000" i="1" dirty="0">
                  <a:solidFill>
                    <a:prstClr val="black"/>
                  </a:solidFill>
                  <a:latin typeface="Bahnschrift SemiLight Condensed" panose="020B0502040204020203" pitchFamily="34" charset="0"/>
                </a:endParaRPr>
              </a:p>
              <a:p>
                <a:pPr marR="0" lvl="1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altLang="zh-CN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m:t>𝑋</m:t>
                      </m:r>
                      <m:d>
                        <m:dPr>
                          <m:ctrlPr>
                            <a:rPr kumimoji="0" lang="zh-CN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𝑡</m:t>
                          </m:r>
                        </m:e>
                      </m:d>
                      <m:r>
                        <a:rPr kumimoji="0" lang="en-US" altLang="zh-CN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m:t>=</m:t>
                      </m:r>
                      <m:f>
                        <m:fPr>
                          <m:ctrlPr>
                            <a:rPr kumimoji="0" lang="zh-CN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𝑋</m:t>
                          </m:r>
                          <m:r>
                            <a:rPr kumimoji="0" lang="en-US" altLang="zh-C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𝛼</m:t>
                          </m:r>
                          <m:sSub>
                            <m:sSubPr>
                              <m:ctrlPr>
                                <a:rPr kumimoji="0" lang="zh-CN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宋体" panose="02010600030101010101" pitchFamily="2" charset="-122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altLang="zh-CN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宋体" panose="02010600030101010101" pitchFamily="2" charset="-122"/>
                                </a:rPr>
                                <m:t>𝑡𝑟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zh-CN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宋体" panose="02010600030101010101" pitchFamily="2" charset="-122"/>
                                </a:rPr>
                                <m:t>𝑇𝐺</m:t>
                              </m:r>
                            </m:e>
                            <m:sub>
                              <m:r>
                                <a:rPr kumimoji="0" lang="en-US" altLang="zh-CN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宋体" panose="02010600030101010101" pitchFamily="2" charset="-122"/>
                                </a:rPr>
                                <m:t>𝑒𝑓𝑓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zh-CN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宋体" panose="02010600030101010101" pitchFamily="2" charset="-122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0" lang="en-US" altLang="zh-CN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宋体" panose="02010600030101010101" pitchFamily="2" charset="-122"/>
                                </a:rPr>
                                <m:t>𝑒𝑓𝑓</m:t>
                              </m:r>
                            </m:sub>
                          </m:sSub>
                        </m:den>
                      </m:f>
                      <m:r>
                        <a:rPr kumimoji="0" lang="en-US" altLang="zh-C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m:t>𝑊</m:t>
                      </m:r>
                      <m:sSup>
                        <m:sSupPr>
                          <m:ctrlPr>
                            <a:rPr kumimoji="0" lang="zh-CN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zh-C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𝑒</m:t>
                          </m:r>
                        </m:e>
                        <m:sup>
                          <m:r>
                            <a:rPr kumimoji="0" lang="en-US" altLang="zh-C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zh-CN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altLang="zh-CN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宋体" panose="02010600030101010101" pitchFamily="2" charset="-122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zh-CN" altLang="zh-CN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zh-CN" sz="18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宋体" panose="02010600030101010101" pitchFamily="2" charset="-122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kumimoji="0" lang="en-US" altLang="zh-CN" sz="18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宋体" panose="02010600030101010101" pitchFamily="2" charset="-122"/>
                                    </a:rPr>
                                    <m:t>𝑒𝑓𝑓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SimHei" charset="-122"/>
                </a:endParaRPr>
              </a:p>
              <a:p>
                <a:pPr marL="1270000" marR="0" lvl="2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SimHei" charset="-122"/>
                  </a:rPr>
                  <a:t>精确测量</a:t>
                </a:r>
                <a:r>
                  <a:rPr kumimoji="1" lang="zh-CN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波形的幅值</a:t>
                </a:r>
                <a:endParaRPr kumimoji="1"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b="0" i="0" kern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m:rPr>
                          <m:nor/>
                        </m:rPr>
                        <a:rPr kumimoji="1" lang="zh-CN" alt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良好的幅频、相频特性</m:t>
                      </m:r>
                    </m:oMath>
                  </m:oMathPara>
                </a14:m>
                <a:endParaRPr kumimoji="1"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lvl="2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SimHei" charset="-122"/>
                </a:endParaRPr>
              </a:p>
              <a:p>
                <a:pPr marR="0" lvl="1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SimHei" charset="-122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solidFill>
                    <a:schemeClr val="tx1"/>
                  </a:solidFill>
                  <a:latin typeface="宋体" panose="02010600030101010101" pitchFamily="2" charset="-122"/>
                  <a:cs typeface="SimHei" charset="-122"/>
                </a:endParaRPr>
              </a:p>
              <a:p>
                <a:pPr lvl="1" algn="ctr">
                  <a:lnSpc>
                    <a:spcPct val="150000"/>
                  </a:lnSpc>
                </a:pPr>
                <a:endParaRPr kumimoji="1" lang="en-US" altLang="zh-CN" sz="2000" dirty="0">
                  <a:solidFill>
                    <a:schemeClr val="tx1"/>
                  </a:solidFill>
                  <a:latin typeface="宋体" panose="02010600030101010101" pitchFamily="2" charset="-122"/>
                  <a:cs typeface="SimHei" charset="-122"/>
                </a:endParaRPr>
              </a:p>
              <a:p>
                <a:pPr marR="0" lvl="1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SimHei" charset="-122"/>
                </a:endParaRPr>
              </a:p>
              <a:p>
                <a:pPr lvl="1">
                  <a:lnSpc>
                    <a:spcPct val="150000"/>
                  </a:lnSpc>
                </a:pPr>
                <a:endParaRPr kumimoji="1" lang="en-US" altLang="zh-CN" sz="2000" dirty="0">
                  <a:solidFill>
                    <a:schemeClr val="tx1"/>
                  </a:solidFill>
                  <a:latin typeface="宋体" panose="02010600030101010101" pitchFamily="2" charset="-122"/>
                  <a:cs typeface="SimHei" charset="-122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22A61D2-4260-48AE-AF8F-9CD1EDD76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8" y="1218542"/>
                <a:ext cx="8551422" cy="7471084"/>
              </a:xfrm>
              <a:prstGeom prst="rect">
                <a:avLst/>
              </a:prstGeom>
              <a:blipFill>
                <a:blip r:embed="rId3"/>
                <a:stretch>
                  <a:fillRect l="-6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0D07F9AE-9A57-4BEE-986F-8077FFC9E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12" y="1396440"/>
            <a:ext cx="3600000" cy="2413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2B3FB2D-F6B4-418A-A54A-0F527A336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788" y="4348578"/>
            <a:ext cx="4320000" cy="1748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7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2.2</a:t>
            </a:r>
            <a:r>
              <a:rPr lang="zh-CN" altLang="en-US" sz="3200" dirty="0"/>
              <a:t>物理模型和电子学需求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22A61D2-4260-48AE-AF8F-9CD1EDD76482}"/>
                  </a:ext>
                </a:extLst>
              </p:cNvPr>
              <p:cNvSpPr txBox="1"/>
              <p:nvPr/>
            </p:nvSpPr>
            <p:spPr>
              <a:xfrm>
                <a:off x="357188" y="1218542"/>
                <a:ext cx="8551422" cy="58431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dirty="0">
                    <a:latin typeface="宋体" panose="02010600030101010101" pitchFamily="2" charset="-122"/>
                    <a:ea typeface="Cambria Math" panose="02040503050406030204" pitchFamily="18" charset="0"/>
                  </a:rPr>
                  <a:t>吸收体热力学噪声（</a:t>
                </a:r>
                <a:r>
                  <a:rPr lang="en-US" altLang="zh-CN" kern="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Thermodynamic Fluctuation Noise</a:t>
                </a:r>
                <a:r>
                  <a:rPr lang="zh-CN" altLang="zh-CN" kern="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，</a:t>
                </a:r>
                <a:r>
                  <a:rPr lang="en-US" altLang="zh-CN" kern="0" dirty="0" err="1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TFN</a:t>
                </a:r>
                <a:r>
                  <a:rPr kumimoji="1" lang="zh-CN" altLang="en-US" dirty="0">
                    <a:latin typeface="宋体" panose="02010600030101010101" pitchFamily="2" charset="-122"/>
                    <a:ea typeface="Cambria Math" panose="02040503050406030204" pitchFamily="18" charset="0"/>
                  </a:rPr>
                  <a:t>）</a:t>
                </a:r>
                <a:endParaRPr kumimoji="1" lang="en-US" altLang="zh-CN" dirty="0">
                  <a:latin typeface="宋体" panose="02010600030101010101" pitchFamily="2" charset="-122"/>
                  <a:ea typeface="Cambria Math" panose="020405030504060302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zh-CN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𝑇𝐹𝑁</m:t>
                          </m:r>
                        </m:sub>
                        <m:sup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i="1" ker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=4</m:t>
                      </m:r>
                      <m:sSub>
                        <m:sSubPr>
                          <m:ctrlPr>
                            <a:rPr lang="zh-CN" altLang="zh-CN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</m:sSub>
                      <m:sSubSup>
                        <m:sSubSupPr>
                          <m:ctrlPr>
                            <a:rPr lang="zh-CN" altLang="zh-CN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zh-CN" altLang="zh-CN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zh-CN" altLang="zh-CN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𝑙𝑖𝑛𝑘</m:t>
                          </m:r>
                        </m:sub>
                      </m:sSub>
                      <m:d>
                        <m:dPr>
                          <m:ctrlPr>
                            <a:rPr lang="zh-CN" altLang="zh-CN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</m:d>
                      <m:r>
                        <a:rPr lang="en-US" altLang="zh-CN" b="0" i="0" kern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zh-CN" altLang="en-US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难以</m:t>
                      </m:r>
                      <m:r>
                        <a:rPr lang="zh-CN" altLang="en-US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抑制</m:t>
                      </m:r>
                    </m:oMath>
                  </m:oMathPara>
                </a14:m>
                <a:endParaRPr kumimoji="1" lang="en-US" altLang="zh-CN" dirty="0">
                  <a:solidFill>
                    <a:srgbClr val="FF0000"/>
                  </a:solidFill>
                  <a:latin typeface="宋体" panose="02010600030101010101" pitchFamily="2" charset="-122"/>
                  <a:ea typeface="Cambria Math" panose="02040503050406030204" pitchFamily="18" charset="0"/>
                </a:endParaRPr>
              </a:p>
              <a:p>
                <a:pPr marL="812800" marR="0" lvl="1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kumimoji="1" lang="zh-CN" altLang="en-US" dirty="0">
                    <a:solidFill>
                      <a:prstClr val="black"/>
                    </a:solidFill>
                    <a:latin typeface="宋体" panose="02010600030101010101" pitchFamily="2" charset="-122"/>
                    <a:ea typeface="Cambria Math" panose="02040503050406030204" pitchFamily="18" charset="0"/>
                  </a:rPr>
                  <a:t>热敏电阻热噪声（</a:t>
                </a:r>
                <a:r>
                  <a:rPr kumimoji="1" lang="en-US" altLang="zh-CN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Johnson Noise</a:t>
                </a:r>
                <a:r>
                  <a:rPr kumimoji="1" lang="zh-CN" altLang="en-US" dirty="0">
                    <a:solidFill>
                      <a:prstClr val="black"/>
                    </a:solidFill>
                    <a:latin typeface="宋体" panose="02010600030101010101" pitchFamily="2" charset="-122"/>
                    <a:ea typeface="Cambria Math" panose="02040503050406030204" pitchFamily="18" charset="0"/>
                  </a:rPr>
                  <a:t>）</a:t>
                </a:r>
                <a:endParaRPr kumimoji="1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Cambria Math" panose="02040503050406030204" pitchFamily="18" charset="0"/>
                  <a:cs typeface="+mn-cs"/>
                </a:endParaRPr>
              </a:p>
              <a:p>
                <a:pPr lvl="1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zh-CN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𝑛𝐽</m:t>
                          </m:r>
                        </m:sub>
                        <m:sup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zh-CN" altLang="zh-CN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zh-CN" i="1" ker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zh-CN" altLang="zh-CN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sSub>
                            <m:sSubPr>
                              <m:ctrlPr>
                                <a:rPr lang="zh-CN" altLang="zh-CN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sub>
                          </m:sSub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zh-CN" altLang="zh-CN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zh-CN" altLang="zh-CN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 ker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altLang="zh-CN" i="1" ker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zh-CN" altLang="zh-CN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 ker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en-US" altLang="zh-CN" i="1" ker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zh-CN" altLang="zh-CN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altLang="zh-CN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zh-CN" altLang="en-US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难以抑制</m:t>
                      </m:r>
                    </m:oMath>
                  </m:oMathPara>
                </a14:m>
                <a:endParaRPr kumimoji="1" lang="en-US" altLang="zh-CN" dirty="0">
                  <a:latin typeface="宋体" panose="02010600030101010101" pitchFamily="2" charset="-122"/>
                  <a:ea typeface="Cambria Math" panose="020405030504060302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dirty="0">
                    <a:solidFill>
                      <a:prstClr val="black"/>
                    </a:solidFill>
                    <a:latin typeface="宋体" panose="02010600030101010101" pitchFamily="2" charset="-122"/>
                    <a:ea typeface="Cambria Math" panose="02040503050406030204" pitchFamily="18" charset="0"/>
                  </a:rPr>
                  <a:t>负载电阻热噪声（</a:t>
                </a:r>
                <a:r>
                  <a:rPr kumimoji="1" lang="en-US" altLang="zh-CN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Load Resistor Johnson Noise</a:t>
                </a:r>
                <a:r>
                  <a:rPr kumimoji="1" lang="zh-CN" altLang="en-US" dirty="0">
                    <a:solidFill>
                      <a:prstClr val="black"/>
                    </a:solidFill>
                    <a:latin typeface="宋体" panose="02010600030101010101" pitchFamily="2" charset="-122"/>
                    <a:ea typeface="Cambria Math" panose="02040503050406030204" pitchFamily="18" charset="0"/>
                  </a:rPr>
                  <a:t>）</a:t>
                </a:r>
                <a:endParaRPr kumimoji="1" lang="en-US" altLang="zh-CN" dirty="0">
                  <a:solidFill>
                    <a:prstClr val="black"/>
                  </a:solidFill>
                  <a:latin typeface="宋体" panose="02010600030101010101" pitchFamily="2" charset="-122"/>
                  <a:ea typeface="Cambria Math" panose="020405030504060302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zh-CN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𝑛𝐽</m:t>
                          </m:r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𝑙𝑜𝑎𝑑</m:t>
                          </m:r>
                        </m:sub>
                        <m:sup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i="1" ker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=4</m:t>
                      </m:r>
                      <m:sSub>
                        <m:sSubPr>
                          <m:ctrlPr>
                            <a:rPr lang="zh-CN" altLang="zh-CN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zh-CN" altLang="zh-CN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altLang="zh-CN" i="1" ker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f>
                        <m:fPr>
                          <m:ctrlPr>
                            <a:rPr lang="zh-CN" altLang="zh-CN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zh-CN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zh-CN" altLang="zh-CN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zh-CN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zh-CN" altLang="zh-CN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altLang="zh-CN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 kern="0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1+</m:t>
                                      </m:r>
                                      <m:sSub>
                                        <m:sSubPr>
                                          <m:ctrlPr>
                                            <a:rPr lang="zh-CN" altLang="zh-CN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 kern="0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 kern="0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 ker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zh-CN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zh-CN" altLang="zh-CN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altLang="zh-CN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zh-CN" altLang="en-US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选择</m:t>
                      </m:r>
                      <m:r>
                        <a:rPr lang="zh-CN" altLang="en-US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较大</m:t>
                      </m:r>
                      <m:r>
                        <a:rPr lang="zh-CN" altLang="en-US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的</m:t>
                      </m:r>
                      <m:r>
                        <a:rPr lang="zh-CN" altLang="en-US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负载</m:t>
                      </m:r>
                      <m:r>
                        <a:rPr lang="zh-CN" altLang="en-US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电阻</m:t>
                      </m:r>
                    </m:oMath>
                  </m:oMathPara>
                </a14:m>
                <a:endParaRPr kumimoji="1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Cambria Math" panose="02040503050406030204" pitchFamily="18" charset="0"/>
                </a:endParaRPr>
              </a:p>
              <a:p>
                <a:pPr marL="812800" marR="0" lvl="1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kumimoji="1" lang="zh-CN" altLang="en-US" dirty="0">
                    <a:solidFill>
                      <a:prstClr val="black"/>
                    </a:solidFill>
                    <a:latin typeface="宋体" panose="02010600030101010101" pitchFamily="2" charset="-122"/>
                    <a:ea typeface="Cambria Math" panose="02040503050406030204" pitchFamily="18" charset="0"/>
                  </a:rPr>
                  <a:t>读出电路噪声</a:t>
                </a:r>
                <a:r>
                  <a:rPr kumimoji="1" lang="zh-CN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Cambria Math" panose="02040503050406030204" pitchFamily="18" charset="0"/>
                    <a:cs typeface="+mn-cs"/>
                  </a:rPr>
                  <a:t>（</a:t>
                </a:r>
                <a:r>
                  <a:rPr kumimoji="1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Amplifier Noise</a:t>
                </a:r>
                <a:r>
                  <a:rPr kumimoji="1" lang="zh-CN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Cambria Math" panose="02040503050406030204" pitchFamily="18" charset="0"/>
                    <a:cs typeface="+mn-cs"/>
                  </a:rPr>
                  <a:t>）</a:t>
                </a:r>
                <a:endParaRPr kumimoji="1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Cambria Math" panose="02040503050406030204" pitchFamily="18" charset="0"/>
                  <a:cs typeface="+mn-cs"/>
                </a:endParaRPr>
              </a:p>
              <a:p>
                <a:pPr lvl="1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zh-CN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𝐴𝑀𝑃</m:t>
                          </m:r>
                        </m:sub>
                        <m:sup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i="1" kern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CN" altLang="zh-CN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𝐴𝑀𝑃</m:t>
                              </m:r>
                            </m:sub>
                            <m:sup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zh-CN" altLang="zh-CN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zh-CN" altLang="zh-CN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zh-CN" altLang="zh-CN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 kern="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altLang="zh-CN" i="1" kern="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zh-CN" altLang="zh-CN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 kern="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en-US" altLang="zh-CN" i="1" kern="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zh-CN" altLang="zh-CN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zh-CN" altLang="zh-CN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zh-CN" altLang="zh-CN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altLang="zh-CN" i="1" kern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zh-CN" altLang="zh-CN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CN" altLang="zh-CN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𝐴𝑀𝑃</m:t>
                              </m:r>
                            </m:sub>
                            <m:sup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i="1" kern="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𝑅𝑃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zh-CN" altLang="zh-CN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zh-CN" altLang="zh-CN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 kern="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1+</m:t>
                                  </m:r>
                                  <m:sSubSup>
                                    <m:sSubSupPr>
                                      <m:ctrlPr>
                                        <a:rPr lang="zh-CN" altLang="zh-CN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i="1" kern="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altLang="zh-CN" i="1" kern="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altLang="zh-CN" i="1" kern="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zh-CN" altLang="zh-CN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 kern="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altLang="zh-CN" i="1" kern="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zh-CN" altLang="zh-CN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 kern="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en-US" altLang="zh-CN" i="1" kern="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zh-CN" altLang="zh-CN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i="1" ker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altLang="zh-CN" b="0" i="1" kern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zh-CN" altLang="en-US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尽量</m:t>
                      </m:r>
                      <m:r>
                        <a:rPr lang="zh-CN" altLang="en-US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抑制</m:t>
                      </m:r>
                    </m:oMath>
                  </m:oMathPara>
                </a14:m>
                <a:endParaRPr kumimoji="1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Cambria Math" panose="02040503050406030204" pitchFamily="18" charset="0"/>
                  <a:cs typeface="+mn-cs"/>
                </a:endParaRPr>
              </a:p>
              <a:p>
                <a:pPr lvl="1">
                  <a:lnSpc>
                    <a:spcPct val="150000"/>
                  </a:lnSpc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Cambria Math" panose="02040503050406030204" pitchFamily="18" charset="0"/>
                  <a:cs typeface="+mn-cs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solidFill>
                    <a:schemeClr val="tx1"/>
                  </a:solidFill>
                  <a:latin typeface="宋体" panose="02010600030101010101" pitchFamily="2" charset="-122"/>
                  <a:cs typeface="SimHei" charset="-122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22A61D2-4260-48AE-AF8F-9CD1EDD76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8" y="1218542"/>
                <a:ext cx="8551422" cy="58431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3198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90C92F5-5A83-44B9-A01D-CD1CE81FAE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825" y="3886237"/>
            <a:ext cx="3600000" cy="275457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2.2 </a:t>
            </a:r>
            <a:r>
              <a:rPr lang="zh-CN" altLang="en-US" sz="3200" dirty="0"/>
              <a:t>物理模型和电子学需求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940FFDF-659D-4934-89AC-F6CA5EB3F1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825" y="1148826"/>
            <a:ext cx="3600000" cy="2754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8" y="1218542"/>
                <a:ext cx="5751004" cy="5167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</a:pPr>
                <a14:m>
                  <m:oMath xmlns:m="http://schemas.openxmlformats.org/officeDocument/2006/math">
                    <m:r>
                      <a:rPr kumimoji="1" lang="zh-CN" alt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中子核嬗变掺杂锗传感器（</m:t>
                    </m:r>
                    <m:r>
                      <a:rPr kumimoji="1"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𝑁𝑇𝐷</m:t>
                    </m:r>
                    <m:r>
                      <a:rPr kumimoji="1" lang="zh-CN" alt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）</m:t>
                    </m:r>
                    <m:r>
                      <a:rPr kumimoji="1"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</m:oMath>
                </a14:m>
                <a:endParaRPr kumimoji="1" lang="en-US" altLang="zh-CN" sz="2400" dirty="0">
                  <a:solidFill>
                    <a:schemeClr val="tx1"/>
                  </a:solidFill>
                  <a:latin typeface="宋体" panose="02010600030101010101" pitchFamily="2" charset="-122"/>
                  <a:cs typeface="SimHei" charset="-122"/>
                </a:endParaRPr>
              </a:p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endParaRPr kumimoji="0" lang="en-US" altLang="zh-CN" sz="1800" b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kumimoji="0" lang="zh-CN" altLang="en-US" sz="1800" b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宋体" panose="02010600030101010101" pitchFamily="2" charset="-122"/>
                    <a:cs typeface="Times New Roman" panose="02020603050405020304" pitchFamily="18" charset="0"/>
                  </a:rPr>
                  <a:t>极低</a:t>
                </a:r>
                <a14:m>
                  <m:oMath xmlns:m="http://schemas.openxmlformats.org/officeDocument/2006/math">
                    <m:r>
                      <a:rPr lang="zh-CN" altLang="en-US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的</m:t>
                    </m:r>
                    <m:r>
                      <a:rPr lang="zh-CN" altLang="en-US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工作温度</m:t>
                    </m:r>
                    <m:r>
                      <a:rPr lang="zh-CN" altLang="en-US" i="0" ker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约</m:t>
                    </m:r>
                  </m:oMath>
                </a14:m>
                <a:r>
                  <a:rPr lang="en-US" altLang="zh-CN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mK</a:t>
                </a: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zh-CN" alt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10 </m:t>
                        </m:r>
                        <m:r>
                          <a:rPr lang="en-US" altLang="zh-CN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𝑚𝐾</m:t>
                        </m:r>
                      </m:e>
                    </m:d>
                    <m:r>
                      <a:rPr lang="zh-CN" alt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4.8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US" altLang="zh-CN" dirty="0"/>
              </a:p>
              <a:p>
                <a:pPr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kumimoji="1" lang="zh-CN" altLang="en-US" i="1" kern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足够大</m:t>
                      </m:r>
                      <m:r>
                        <a:rPr kumimoji="1" lang="zh-CN" altLang="en-US" i="1" kern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的</m:t>
                      </m:r>
                      <m:r>
                        <a:rPr kumimoji="1" lang="zh-CN" altLang="en-US" i="1" kern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负载</m:t>
                      </m:r>
                      <m:r>
                        <a:rPr kumimoji="1" lang="zh-CN" altLang="en-US" i="1" kern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电阻</m:t>
                      </m:r>
                      <m:r>
                        <a:rPr kumimoji="1" lang="zh-CN" altLang="en-US" i="1" kern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（</m:t>
                      </m:r>
                      <m:r>
                        <a:rPr kumimoji="1" lang="en-US" altLang="zh-CN" b="0" i="1" kern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a:rPr kumimoji="1" lang="en-US" altLang="zh-CN" b="0" i="1" kern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𝐺</m:t>
                      </m:r>
                      <m:r>
                        <m:rPr>
                          <m:sty m:val="p"/>
                        </m:rPr>
                        <a:rPr kumimoji="1" lang="en-US" altLang="zh-CN" i="1" kern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Ω</m:t>
                      </m:r>
                      <m:r>
                        <a:rPr kumimoji="1" lang="zh-CN" altLang="en-US" i="1" kern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量级）</m:t>
                      </m:r>
                    </m:oMath>
                  </m:oMathPara>
                </a14:m>
                <a:endParaRPr kumimoji="1"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典型偏置电流（</a:t>
                </a: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0.05 </a:t>
                </a:r>
                <a:r>
                  <a:rPr kumimoji="0" lang="en-US" altLang="zh-CN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nA</a:t>
                </a:r>
                <a:r>
                  <a: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）</a:t>
                </a:r>
                <a:endPara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altLang="zh-CN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zh-CN" altLang="en-US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极</m:t>
                      </m:r>
                      <m:r>
                        <a:rPr lang="zh-CN" altLang="en-US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小</m:t>
                      </m:r>
                      <m:r>
                        <a:rPr lang="zh-CN" altLang="en-US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的</m:t>
                      </m:r>
                      <m:r>
                        <a:rPr lang="zh-CN" altLang="en-US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放大</m:t>
                      </m:r>
                      <m:r>
                        <a:rPr lang="zh-CN" altLang="en-US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电路</m:t>
                      </m:r>
                      <m:r>
                        <a:rPr lang="zh-CN" altLang="en-US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输入</m:t>
                      </m:r>
                      <m:r>
                        <a:rPr lang="zh-CN" altLang="en-US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电流</m:t>
                      </m:r>
                      <m:r>
                        <a:rPr lang="zh-CN" altLang="en-US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（</m:t>
                      </m:r>
                      <m:r>
                        <a:rPr lang="en-US" altLang="zh-CN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&lt;1 </m:t>
                      </m:r>
                      <m:r>
                        <a:rPr lang="en-US" altLang="zh-CN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𝑝𝐴</m:t>
                      </m:r>
                      <m:r>
                        <a:rPr lang="zh-CN" altLang="en-US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）</m:t>
                      </m:r>
                    </m:oMath>
                  </m:oMathPara>
                </a14:m>
                <a:endParaRPr lang="zh-CN" altLang="en-US" dirty="0"/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dirty="0">
                    <a:latin typeface="宋体" panose="02010600030101010101" pitchFamily="2" charset="-122"/>
                    <a:cs typeface="SimHei" charset="-122"/>
                  </a:rPr>
                  <a:t>量热器增益：</a:t>
                </a: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约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mV/MeV</a:t>
                </a: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量级（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</a:t>
                </a:r>
                <a:r>
                  <a:rPr kumimoji="1"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mK</a:t>
                </a: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</a:t>
                </a:r>
                <a:endParaRPr lang="en-US" altLang="zh-CN" b="0" i="1" kern="0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b="0" i="1" kern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kumimoji="1" lang="zh-CN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足够低的</a:t>
                </a:r>
                <a:r>
                  <a:rPr kumimoji="1"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RMS</a:t>
                </a:r>
                <a:r>
                  <a:rPr kumimoji="1" lang="zh-CN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噪声（</a:t>
                </a:r>
                <a:r>
                  <a:rPr kumimoji="1"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&lt;8.5 </a:t>
                </a:r>
                <a:r>
                  <a:rPr kumimoji="1" lang="en-US" altLang="zh-CN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μVrms</a:t>
                </a:r>
                <a:r>
                  <a:rPr kumimoji="1" lang="zh-CN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</a:t>
                </a:r>
                <a:endParaRPr kumimoji="1"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输出最大电压：约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mV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b="0" i="1" kern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kumimoji="1" lang="zh-CN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合适的放大倍数和输入电压范围</a:t>
                </a:r>
                <a:endParaRPr kumimoji="1"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8" y="1218542"/>
                <a:ext cx="5751004" cy="5167056"/>
              </a:xfrm>
              <a:prstGeom prst="rect">
                <a:avLst/>
              </a:prstGeom>
              <a:blipFill>
                <a:blip r:embed="rId5"/>
                <a:stretch>
                  <a:fillRect l="-14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5094AF6-7926-4755-B0D7-61B32B82DEAA}"/>
                  </a:ext>
                </a:extLst>
              </p:cNvPr>
              <p:cNvSpPr txBox="1"/>
              <p:nvPr/>
            </p:nvSpPr>
            <p:spPr>
              <a:xfrm>
                <a:off x="1981200" y="1753904"/>
                <a:ext cx="4572000" cy="5911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ad>
                            <m:radPr>
                              <m:degHide m:val="on"/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rad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5094AF6-7926-4755-B0D7-61B32B82D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753904"/>
                <a:ext cx="4572000" cy="5911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18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2.3 </a:t>
            </a:r>
            <a:r>
              <a:rPr lang="zh-CN" altLang="en-US" sz="3200" dirty="0"/>
              <a:t>关键技术归纳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7617CCB-2113-4C81-B162-2C85CAD19195}"/>
              </a:ext>
            </a:extLst>
          </p:cNvPr>
          <p:cNvSpPr txBox="1"/>
          <p:nvPr/>
        </p:nvSpPr>
        <p:spPr>
          <a:xfrm>
            <a:off x="243681" y="1756715"/>
            <a:ext cx="8656637" cy="3344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buFont typeface="Wingdings" charset="2"/>
              <a:buChar char="Ø"/>
            </a:pPr>
            <a:r>
              <a:rPr kumimoji="1" lang="zh-CN" altLang="en-US" sz="2400" dirty="0">
                <a:ea typeface="Times New Roman" charset="0"/>
                <a:cs typeface="Times New Roman" charset="0"/>
              </a:rPr>
              <a:t>超低噪声、低漂移、可调节的精密直流偏置电路设计</a:t>
            </a:r>
            <a:endParaRPr kumimoji="1" lang="en-US" altLang="zh-CN" sz="2400" dirty="0">
              <a:ea typeface="Times New Roman" charset="0"/>
              <a:cs typeface="Times New Roman" charset="0"/>
            </a:endParaRPr>
          </a:p>
          <a:p>
            <a:pPr>
              <a:lnSpc>
                <a:spcPct val="150000"/>
              </a:lnSpc>
            </a:pPr>
            <a:endParaRPr kumimoji="1" lang="en-US" altLang="zh-CN" sz="2400" dirty="0">
              <a:ea typeface="Times New Roman" charset="0"/>
              <a:cs typeface="Times New Roman" charset="0"/>
            </a:endParaRPr>
          </a:p>
          <a:p>
            <a:pPr marL="355600" indent="-355600">
              <a:lnSpc>
                <a:spcPct val="150000"/>
              </a:lnSpc>
              <a:buFont typeface="Wingdings" charset="2"/>
              <a:buChar char="Ø"/>
            </a:pPr>
            <a:r>
              <a:rPr kumimoji="1" lang="zh-CN" altLang="en-US" sz="2400" dirty="0">
                <a:ea typeface="Times New Roman" charset="0"/>
                <a:cs typeface="Times New Roman" charset="0"/>
              </a:rPr>
              <a:t>超低噪声、超大输入阻抗、超低漏电流的高性能前置放大电路设计</a:t>
            </a:r>
            <a:endParaRPr kumimoji="1" lang="en-US" altLang="zh-CN" sz="2400" dirty="0">
              <a:ea typeface="Times New Roman" charset="0"/>
              <a:cs typeface="Times New Roman" charset="0"/>
            </a:endParaRPr>
          </a:p>
          <a:p>
            <a:pPr marL="355600" indent="-355600">
              <a:lnSpc>
                <a:spcPct val="150000"/>
              </a:lnSpc>
              <a:buFont typeface="Wingdings" charset="2"/>
              <a:buChar char="Ø"/>
            </a:pPr>
            <a:endParaRPr kumimoji="1" lang="en-US" altLang="zh-CN" sz="2400" dirty="0">
              <a:ea typeface="Times New Roman" charset="0"/>
              <a:cs typeface="Times New Roman" charset="0"/>
            </a:endParaRPr>
          </a:p>
          <a:p>
            <a:pPr marL="355600" indent="-355600">
              <a:lnSpc>
                <a:spcPct val="150000"/>
              </a:lnSpc>
              <a:buFont typeface="Wingdings" charset="2"/>
              <a:buChar char="Ø"/>
            </a:pPr>
            <a:r>
              <a:rPr kumimoji="1" lang="zh-CN" altLang="en-US" sz="2400" dirty="0">
                <a:ea typeface="Times New Roman" charset="0"/>
                <a:cs typeface="Times New Roman" charset="0"/>
              </a:rPr>
              <a:t>低噪声、线性相位抗混叠滤波器和高精度模数转换电路设计</a:t>
            </a:r>
            <a:endParaRPr kumimoji="1" lang="en-US" altLang="zh-CN" sz="2400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939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74278" y="107503"/>
            <a:ext cx="8229600" cy="796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dirty="0"/>
              <a:t>主要内容</a:t>
            </a:r>
          </a:p>
        </p:txBody>
      </p:sp>
      <p:sp>
        <p:nvSpPr>
          <p:cNvPr id="14339" name="内容占位符 2"/>
          <p:cNvSpPr>
            <a:spLocks noGrp="1"/>
          </p:cNvSpPr>
          <p:nvPr>
            <p:ph sz="quarter" idx="1"/>
          </p:nvPr>
        </p:nvSpPr>
        <p:spPr>
          <a:xfrm>
            <a:off x="2933217" y="1806023"/>
            <a:ext cx="3164231" cy="4038186"/>
          </a:xfrm>
        </p:spPr>
        <p:txBody>
          <a:bodyPr/>
          <a:lstStyle/>
          <a:p>
            <a:pPr marL="571500" lvl="1" indent="-571500">
              <a:spcBef>
                <a:spcPts val="1800"/>
              </a:spcBef>
              <a:spcAft>
                <a:spcPts val="12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0066FF"/>
                </a:solidFill>
              </a:rPr>
              <a:t>研究背景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571500" lvl="1" indent="-571500">
              <a:spcBef>
                <a:spcPts val="1800"/>
              </a:spcBef>
              <a:spcAft>
                <a:spcPts val="12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0066FF"/>
                </a:solidFill>
              </a:rPr>
              <a:t>系统总体设计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571500" lvl="1" indent="-571500">
              <a:spcBef>
                <a:spcPts val="1800"/>
              </a:spcBef>
              <a:spcAft>
                <a:spcPts val="6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FF0000"/>
                </a:solidFill>
              </a:rPr>
              <a:t>关键技术研究</a:t>
            </a:r>
            <a:endParaRPr lang="en-US" altLang="zh-CN" sz="2800" dirty="0">
              <a:solidFill>
                <a:srgbClr val="FF0000"/>
              </a:solidFill>
            </a:endParaRPr>
          </a:p>
          <a:p>
            <a:pPr marL="571500" lvl="1" indent="-571500">
              <a:spcBef>
                <a:spcPts val="1800"/>
              </a:spcBef>
              <a:spcAft>
                <a:spcPts val="6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0066FF"/>
                </a:solidFill>
              </a:rPr>
              <a:t>实现与测试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571500" lvl="1" indent="-571500">
              <a:spcBef>
                <a:spcPts val="1800"/>
              </a:spcBef>
              <a:spcAft>
                <a:spcPts val="6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0066FF"/>
                </a:solidFill>
              </a:rPr>
              <a:t>总结与展望</a:t>
            </a:r>
            <a:endParaRPr lang="en-US" altLang="zh-CN" sz="2800" dirty="0">
              <a:solidFill>
                <a:srgbClr val="0066FF"/>
              </a:solidFill>
            </a:endParaRPr>
          </a:p>
        </p:txBody>
      </p:sp>
      <p:sp>
        <p:nvSpPr>
          <p:cNvPr id="14341" name="日期占位符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46A2A9E-85AD-469E-B4A5-2DF639057EAE}" type="datetime1">
              <a:rPr lang="zh-CN" altLang="en-US"/>
              <a:pPr/>
              <a:t>2020-10-28</a:t>
            </a:fld>
            <a:endParaRPr lang="zh-CN" altLang="en-US"/>
          </a:p>
        </p:txBody>
      </p:sp>
      <p:sp>
        <p:nvSpPr>
          <p:cNvPr id="14342" name="页脚占位符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4343" name="灯片编号占位符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5DCED87-EF9B-48CD-B77D-5816080FD55C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6658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74278" y="107503"/>
            <a:ext cx="8229600" cy="796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dirty="0"/>
              <a:t>三、关键技术研究</a:t>
            </a:r>
          </a:p>
        </p:txBody>
      </p:sp>
      <p:sp>
        <p:nvSpPr>
          <p:cNvPr id="14339" name="内容占位符 2"/>
          <p:cNvSpPr>
            <a:spLocks noGrp="1"/>
          </p:cNvSpPr>
          <p:nvPr>
            <p:ph sz="quarter" idx="1"/>
          </p:nvPr>
        </p:nvSpPr>
        <p:spPr>
          <a:xfrm>
            <a:off x="2363756" y="1845007"/>
            <a:ext cx="5277369" cy="4080013"/>
          </a:xfrm>
        </p:spPr>
        <p:txBody>
          <a:bodyPr/>
          <a:lstStyle/>
          <a:p>
            <a:pPr marL="0" lvl="1" indent="0">
              <a:spcBef>
                <a:spcPts val="1800"/>
              </a:spcBef>
              <a:spcAft>
                <a:spcPts val="1200"/>
              </a:spcAft>
              <a:buClrTx/>
              <a:buSzPct val="100000"/>
              <a:buNone/>
            </a:pPr>
            <a:r>
              <a:rPr lang="en-US" altLang="zh-CN" sz="2800" dirty="0">
                <a:solidFill>
                  <a:srgbClr val="0066FF"/>
                </a:solidFill>
              </a:rPr>
              <a:t>3.1 </a:t>
            </a:r>
            <a:r>
              <a:rPr lang="zh-CN" altLang="en-US" sz="2800" dirty="0">
                <a:solidFill>
                  <a:srgbClr val="0066FF"/>
                </a:solidFill>
              </a:rPr>
              <a:t>直流偏置电路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0" lvl="1" indent="0">
              <a:spcBef>
                <a:spcPts val="1800"/>
              </a:spcBef>
              <a:spcAft>
                <a:spcPts val="1200"/>
              </a:spcAft>
              <a:buClrTx/>
              <a:buSzPct val="100000"/>
              <a:buNone/>
            </a:pPr>
            <a:r>
              <a:rPr lang="en-US" altLang="zh-CN" sz="2800" dirty="0">
                <a:solidFill>
                  <a:srgbClr val="0066FF"/>
                </a:solidFill>
              </a:rPr>
              <a:t>3.2 </a:t>
            </a:r>
            <a:r>
              <a:rPr lang="zh-CN" altLang="en-US" sz="2800" dirty="0">
                <a:solidFill>
                  <a:srgbClr val="0066FF"/>
                </a:solidFill>
              </a:rPr>
              <a:t>前置放大电路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0" lvl="1" indent="0">
              <a:spcBef>
                <a:spcPts val="1800"/>
              </a:spcBef>
              <a:spcAft>
                <a:spcPts val="1200"/>
              </a:spcAft>
              <a:buClrTx/>
              <a:buSzPct val="100000"/>
              <a:buNone/>
            </a:pPr>
            <a:r>
              <a:rPr lang="en-US" altLang="zh-CN" sz="2800" dirty="0">
                <a:solidFill>
                  <a:srgbClr val="0066FF"/>
                </a:solidFill>
              </a:rPr>
              <a:t>3.3 </a:t>
            </a:r>
            <a:r>
              <a:rPr lang="zh-CN" altLang="en-US" sz="2800" dirty="0">
                <a:solidFill>
                  <a:srgbClr val="0066FF"/>
                </a:solidFill>
              </a:rPr>
              <a:t>抗混叠滤波电路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0" lvl="1" indent="0">
              <a:spcBef>
                <a:spcPts val="1800"/>
              </a:spcBef>
              <a:spcAft>
                <a:spcPts val="600"/>
              </a:spcAft>
              <a:buClrTx/>
              <a:buSzPct val="100000"/>
              <a:buNone/>
            </a:pPr>
            <a:r>
              <a:rPr lang="en-US" altLang="zh-CN" sz="2800" dirty="0">
                <a:solidFill>
                  <a:srgbClr val="0066FF"/>
                </a:solidFill>
              </a:rPr>
              <a:t>3.4 </a:t>
            </a:r>
            <a:r>
              <a:rPr lang="zh-CN" altLang="en-US" sz="2800" dirty="0">
                <a:solidFill>
                  <a:srgbClr val="0066FF"/>
                </a:solidFill>
              </a:rPr>
              <a:t>模数转换电路</a:t>
            </a:r>
            <a:endParaRPr lang="en-US" altLang="zh-CN" sz="2800" dirty="0">
              <a:solidFill>
                <a:srgbClr val="0066FF"/>
              </a:solidFill>
            </a:endParaRPr>
          </a:p>
        </p:txBody>
      </p:sp>
      <p:sp>
        <p:nvSpPr>
          <p:cNvPr id="14341" name="日期占位符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46A2A9E-85AD-469E-B4A5-2DF639057EAE}" type="datetime1">
              <a:rPr lang="zh-CN" altLang="en-US"/>
              <a:pPr/>
              <a:t>2020-10-28</a:t>
            </a:fld>
            <a:endParaRPr lang="zh-CN" altLang="en-US"/>
          </a:p>
        </p:txBody>
      </p:sp>
      <p:sp>
        <p:nvSpPr>
          <p:cNvPr id="14342" name="页脚占位符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4343" name="灯片编号占位符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5DCED87-EF9B-48CD-B77D-5816080FD55C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58182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3.1 </a:t>
            </a:r>
            <a:r>
              <a:rPr lang="zh-CN" altLang="en-US" sz="3200" dirty="0"/>
              <a:t>直流偏置电路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8" y="1218542"/>
                <a:ext cx="8551422" cy="2690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kumimoji="1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Times New Roman" charset="0"/>
                  </a:rPr>
                  <a:t>直流</a:t>
                </a:r>
                <a14:m>
                  <m:oMath xmlns:m="http://schemas.openxmlformats.org/officeDocument/2006/math">
                    <m:r>
                      <a:rPr kumimoji="1" lang="zh-CN" alt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偏置</m:t>
                    </m:r>
                    <m:r>
                      <a:rPr kumimoji="1" lang="zh-CN" alt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电路</m:t>
                    </m:r>
                  </m:oMath>
                </a14:m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charset="0"/>
                  <a:cs typeface="Times New Roman" charset="0"/>
                </a:endParaRPr>
              </a:p>
              <a:p>
                <a:pPr marL="812800" marR="0" lvl="1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SimHei" charset="-122"/>
                  </a:rPr>
                  <a:t>可调的偏置电压</a:t>
                </a: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SimHei" charset="-122"/>
                </a:endParaRPr>
              </a:p>
              <a:p>
                <a:pPr marL="812800" marR="0" lvl="1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SimHei" charset="-122"/>
                  </a:rPr>
                  <a:t>极低噪声的电压源</a:t>
                </a: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SimHei" charset="-122"/>
                </a:endParaRPr>
              </a:p>
              <a:p>
                <a:pPr marL="812800" marR="0" lvl="1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SimHei" charset="-122"/>
                  </a:rPr>
                  <a:t>极大阻值（</a:t>
                </a:r>
                <a:r>
                  <a:rPr kumimoji="1" lang="en-US" altLang="zh-CN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GΩ</a:t>
                </a: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量级</a:t>
                </a: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SimHei" charset="-122"/>
                  </a:rPr>
                  <a:t>）、低容差、低温漂的负载电阻</a:t>
                </a: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SimHei" charset="-122"/>
                </a:endParaRP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800" i="1" dirty="0">
                  <a:solidFill>
                    <a:srgbClr val="FF0000"/>
                  </a:solidFill>
                  <a:latin typeface="Cambria Math" panose="02040503050406030204" pitchFamily="18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8" y="1218542"/>
                <a:ext cx="8551422" cy="2690032"/>
              </a:xfrm>
              <a:prstGeom prst="rect">
                <a:avLst/>
              </a:prstGeom>
              <a:blipFill>
                <a:blip r:embed="rId3"/>
                <a:stretch>
                  <a:fillRect l="-12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21CCFEAE-C5B4-4772-BE27-1AC90BCCE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3658214"/>
            <a:ext cx="6480000" cy="1981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649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3.1 </a:t>
            </a:r>
            <a:r>
              <a:rPr lang="zh-CN" altLang="en-US" sz="3200" dirty="0"/>
              <a:t>直流偏置电路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8" y="1218542"/>
                <a:ext cx="8551422" cy="5761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</a:pPr>
                <a14:m>
                  <m:oMath xmlns:m="http://schemas.openxmlformats.org/officeDocument/2006/math"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负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载</m:t>
                    </m:r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电阻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选型</m:t>
                    </m:r>
                  </m:oMath>
                </a14:m>
                <a:endParaRPr kumimoji="1" lang="en-US" altLang="zh-CN" sz="2800" dirty="0">
                  <a:solidFill>
                    <a:srgbClr val="FF0000"/>
                  </a:solidFill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en-US" altLang="zh-CN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GΩ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量级</a:t>
                </a:r>
                <a:endParaRPr kumimoji="1"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良好的容差和温度稳定性</a:t>
                </a:r>
                <a:endParaRPr kumimoji="1"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常见的电阻种类和性能</a:t>
                </a:r>
                <a:endParaRPr kumimoji="1"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选用</a:t>
                </a:r>
                <a:r>
                  <a:rPr kumimoji="1"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Ohmite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公司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Ultra </a:t>
                </a:r>
                <a:r>
                  <a:rPr kumimoji="1"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Mox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系列厚膜电阻</a:t>
                </a: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阻值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 </a:t>
                </a:r>
                <a:r>
                  <a:rPr kumimoji="1" lang="en-US" altLang="zh-CN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MΩ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 10 </a:t>
                </a:r>
                <a:r>
                  <a:rPr kumimoji="1"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TΩ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；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5%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；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 ppm/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℃</a:t>
                </a: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8" y="1218542"/>
                <a:ext cx="8551422" cy="57616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C17B63E1-4012-4CA0-866E-BD30BF41B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346116"/>
              </p:ext>
            </p:extLst>
          </p:nvPr>
        </p:nvGraphicFramePr>
        <p:xfrm>
          <a:off x="1441841" y="3429000"/>
          <a:ext cx="6382116" cy="1524000"/>
        </p:xfrm>
        <a:graphic>
          <a:graphicData uri="http://schemas.openxmlformats.org/drawingml/2006/table">
            <a:tbl>
              <a:tblPr firstRow="1" firstCol="1" bandRow="1"/>
              <a:tblGrid>
                <a:gridCol w="1595529">
                  <a:extLst>
                    <a:ext uri="{9D8B030D-6E8A-4147-A177-3AD203B41FA5}">
                      <a16:colId xmlns:a16="http://schemas.microsoft.com/office/drawing/2014/main" val="3161894621"/>
                    </a:ext>
                  </a:extLst>
                </a:gridCol>
                <a:gridCol w="1595529">
                  <a:extLst>
                    <a:ext uri="{9D8B030D-6E8A-4147-A177-3AD203B41FA5}">
                      <a16:colId xmlns:a16="http://schemas.microsoft.com/office/drawing/2014/main" val="3659607904"/>
                    </a:ext>
                  </a:extLst>
                </a:gridCol>
                <a:gridCol w="1595529">
                  <a:extLst>
                    <a:ext uri="{9D8B030D-6E8A-4147-A177-3AD203B41FA5}">
                      <a16:colId xmlns:a16="http://schemas.microsoft.com/office/drawing/2014/main" val="2523316944"/>
                    </a:ext>
                  </a:extLst>
                </a:gridCol>
                <a:gridCol w="1595529">
                  <a:extLst>
                    <a:ext uri="{9D8B030D-6E8A-4147-A177-3AD203B41FA5}">
                      <a16:colId xmlns:a16="http://schemas.microsoft.com/office/drawing/2014/main" val="1021640348"/>
                    </a:ext>
                  </a:extLst>
                </a:gridCol>
              </a:tblGrid>
              <a:tr h="303528"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电阻种类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最大阻值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最小容差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最低温漂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086750"/>
                  </a:ext>
                </a:extLst>
              </a:tr>
              <a:tr h="303528"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薄膜电阻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100 MΩ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0.01%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 ppm/</a:t>
                      </a:r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℃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481309"/>
                  </a:ext>
                </a:extLst>
              </a:tr>
              <a:tr h="303528"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厚膜电阻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10 TΩ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0.05%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15 ppm/</a:t>
                      </a:r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℃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1683824"/>
                  </a:ext>
                </a:extLst>
              </a:tr>
              <a:tr h="303528"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金属膜电阻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80 MΩ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0.01%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 ppm/</a:t>
                      </a:r>
                      <a:r>
                        <a:rPr lang="zh-CN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℃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5018094"/>
                  </a:ext>
                </a:extLst>
              </a:tr>
              <a:tr h="303528"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金属箔电阻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500 kΩ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0.005%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0.05ppm/</a:t>
                      </a:r>
                      <a:r>
                        <a:rPr lang="zh-CN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℃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825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4909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3.1 </a:t>
            </a:r>
            <a:r>
              <a:rPr lang="zh-CN" altLang="en-US" sz="3200" dirty="0"/>
              <a:t>直流偏置电路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7" y="1218542"/>
                <a:ext cx="33661859" cy="52538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</a:pPr>
                <a14:m>
                  <m:oMath xmlns:m="http://schemas.openxmlformats.org/officeDocument/2006/math"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电位器</m:t>
                    </m:r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与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分压</m:t>
                    </m:r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电阻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选型</m:t>
                    </m:r>
                  </m:oMath>
                </a14:m>
                <a:endParaRPr kumimoji="1" lang="en-US" altLang="zh-CN" sz="2800" dirty="0">
                  <a:solidFill>
                    <a:srgbClr val="FF0000"/>
                  </a:solidFill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000" dirty="0">
                    <a:latin typeface="宋体" panose="02010600030101010101" pitchFamily="2" charset="-122"/>
                    <a:ea typeface="Times New Roman" charset="0"/>
                    <a:cs typeface="Times New Roman" charset="0"/>
                  </a:rPr>
                  <a:t>高接触稳定性</a:t>
                </a: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良好的容差和温度稳定性</a:t>
                </a:r>
                <a:endParaRPr kumimoji="1"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lang="en-US" altLang="zh-CN" sz="2000" kern="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Bourns</a:t>
                </a:r>
                <a:r>
                  <a:rPr lang="zh-CN" altLang="en-US" sz="2000" kern="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公司</a:t>
                </a:r>
                <a:r>
                  <a:rPr lang="en-US" altLang="zh-CN" sz="2000" kern="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3590P</a:t>
                </a:r>
                <a:r>
                  <a:rPr lang="zh-CN" altLang="en-US" sz="2000" kern="0" dirty="0">
                    <a:latin typeface="Times New Roman" panose="02020603050405020304" pitchFamily="18" charset="0"/>
                    <a:cs typeface="宋体" panose="02010600030101010101" pitchFamily="2" charset="-122"/>
                  </a:rPr>
                  <a:t> 型精密电位器</a:t>
                </a:r>
                <a:endParaRPr lang="en-US" altLang="zh-CN" sz="2000" kern="0" dirty="0">
                  <a:latin typeface="Times New Roman" panose="02020603050405020304" pitchFamily="18" charset="0"/>
                  <a:cs typeface="宋体" panose="02010600030101010101" pitchFamily="2" charset="-122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000" dirty="0">
                    <a:latin typeface="宋体" panose="02010600030101010101" pitchFamily="2" charset="-122"/>
                    <a:ea typeface="Times New Roman" charset="0"/>
                    <a:cs typeface="Times New Roman" charset="0"/>
                  </a:rPr>
                  <a:t>可调范围：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0 ~ 10 </a:t>
                </a:r>
                <a:r>
                  <a:rPr kumimoji="1" lang="en-US" altLang="zh-CN" sz="2000" dirty="0" err="1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kΩ</a:t>
                </a: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最小步进：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2 Ω</a:t>
                </a: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lang="en-US" altLang="zh-CN" sz="1800" kern="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Vishay</a:t>
                </a:r>
                <a:r>
                  <a:rPr lang="zh-CN" altLang="en-US" sz="1800" kern="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公司</a:t>
                </a:r>
                <a:r>
                  <a:rPr lang="en-US" altLang="zh-CN" sz="1800" kern="0" dirty="0" err="1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VSMP</a:t>
                </a:r>
                <a:r>
                  <a:rPr lang="zh-CN" altLang="en-US" sz="1800" kern="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系列金属箔电阻</a:t>
                </a:r>
                <a:endParaRPr lang="en-US" altLang="zh-CN" sz="1800" kern="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电阻范围：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5 Ω ~ 125 </a:t>
                </a:r>
                <a:r>
                  <a:rPr kumimoji="1" lang="en-US" altLang="zh-CN" sz="2000" dirty="0" err="1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kΩ</a:t>
                </a: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容差：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0.01%</a:t>
                </a: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温度系数：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&lt; 0.2 ppm/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℃</a:t>
                </a: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218542"/>
                <a:ext cx="33661859" cy="5253811"/>
              </a:xfrm>
              <a:prstGeom prst="rect">
                <a:avLst/>
              </a:prstGeom>
              <a:blipFill>
                <a:blip r:embed="rId3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F1F89AF5-3EAD-4218-9652-DE2B6CF77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825" y="4305883"/>
            <a:ext cx="2880000" cy="166130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4661B4B-9E46-408B-B975-09AEF32B4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949745" y="2266886"/>
            <a:ext cx="1800000" cy="237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31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74278" y="107503"/>
            <a:ext cx="8229600" cy="796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dirty="0"/>
              <a:t>主要内容</a:t>
            </a:r>
          </a:p>
        </p:txBody>
      </p:sp>
      <p:sp>
        <p:nvSpPr>
          <p:cNvPr id="14339" name="内容占位符 2"/>
          <p:cNvSpPr>
            <a:spLocks noGrp="1"/>
          </p:cNvSpPr>
          <p:nvPr>
            <p:ph sz="quarter" idx="1"/>
          </p:nvPr>
        </p:nvSpPr>
        <p:spPr>
          <a:xfrm>
            <a:off x="2652713" y="1825901"/>
            <a:ext cx="3566974" cy="4038186"/>
          </a:xfrm>
        </p:spPr>
        <p:txBody>
          <a:bodyPr/>
          <a:lstStyle/>
          <a:p>
            <a:pPr marL="571500" lvl="1" indent="-571500">
              <a:spcBef>
                <a:spcPts val="1800"/>
              </a:spcBef>
              <a:spcAft>
                <a:spcPts val="12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chemeClr val="accent2"/>
                </a:solidFill>
              </a:rPr>
              <a:t>研究背景</a:t>
            </a:r>
            <a:endParaRPr lang="en-US" altLang="zh-CN" sz="2800" dirty="0">
              <a:solidFill>
                <a:schemeClr val="accent2"/>
              </a:solidFill>
            </a:endParaRPr>
          </a:p>
          <a:p>
            <a:pPr marL="571500" lvl="1" indent="-571500">
              <a:spcBef>
                <a:spcPts val="1800"/>
              </a:spcBef>
              <a:spcAft>
                <a:spcPts val="12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0066FF"/>
                </a:solidFill>
              </a:rPr>
              <a:t>系统总体设计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571500" lvl="1" indent="-571500">
              <a:spcBef>
                <a:spcPts val="1800"/>
              </a:spcBef>
              <a:spcAft>
                <a:spcPts val="6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0066FF"/>
                </a:solidFill>
              </a:rPr>
              <a:t>关键技术研究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571500" lvl="1" indent="-571500">
              <a:spcBef>
                <a:spcPts val="1800"/>
              </a:spcBef>
              <a:spcAft>
                <a:spcPts val="6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0066FF"/>
                </a:solidFill>
              </a:rPr>
              <a:t>实现与测试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571500" lvl="1" indent="-571500">
              <a:spcBef>
                <a:spcPts val="1800"/>
              </a:spcBef>
              <a:spcAft>
                <a:spcPts val="6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0066FF"/>
                </a:solidFill>
              </a:rPr>
              <a:t>总结与展望</a:t>
            </a:r>
            <a:endParaRPr lang="en-US" altLang="zh-CN" sz="2800" dirty="0">
              <a:solidFill>
                <a:srgbClr val="0066FF"/>
              </a:solidFill>
            </a:endParaRPr>
          </a:p>
        </p:txBody>
      </p:sp>
      <p:sp>
        <p:nvSpPr>
          <p:cNvPr id="14341" name="日期占位符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46A2A9E-85AD-469E-B4A5-2DF639057EAE}" type="datetime1">
              <a:rPr lang="zh-CN" altLang="en-US"/>
              <a:pPr/>
              <a:t>2020-10-28</a:t>
            </a:fld>
            <a:endParaRPr lang="zh-CN" altLang="en-US"/>
          </a:p>
        </p:txBody>
      </p:sp>
      <p:sp>
        <p:nvSpPr>
          <p:cNvPr id="14342" name="页脚占位符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4343" name="灯片编号占位符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5DCED87-EF9B-48CD-B77D-5816080FD55C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3.1 </a:t>
            </a:r>
            <a:r>
              <a:rPr lang="zh-CN" altLang="en-US" sz="3200" dirty="0"/>
              <a:t>直流偏置电路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8" y="1218542"/>
                <a:ext cx="8656638" cy="31763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</a:pPr>
                <a14:m>
                  <m:oMath xmlns:m="http://schemas.openxmlformats.org/officeDocument/2006/math"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直流</m:t>
                    </m:r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电源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选型</m:t>
                    </m:r>
                  </m:oMath>
                </a14:m>
                <a:endParaRPr kumimoji="1" lang="en-US" altLang="zh-CN" sz="2800" dirty="0">
                  <a:solidFill>
                    <a:srgbClr val="FF0000"/>
                  </a:solidFill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选用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 V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锂电池</a:t>
                </a:r>
                <a:endParaRPr kumimoji="1"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降低电源噪声、避免市电不稳的干扰</a:t>
                </a:r>
                <a:endParaRPr kumimoji="1"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方便携带</a:t>
                </a: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设计偏置范围</m:t>
                    </m:r>
                  </m:oMath>
                </a14:m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8" y="1218542"/>
                <a:ext cx="8656638" cy="31763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8910F0EF-D17A-48AA-8BDD-AF9CB972A6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5" r="12397" b="8095"/>
          <a:stretch/>
        </p:blipFill>
        <p:spPr>
          <a:xfrm>
            <a:off x="5413825" y="1280261"/>
            <a:ext cx="3600000" cy="2381006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14BF2357-A862-4941-A3C9-FC5FBD14C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1877"/>
              </p:ext>
            </p:extLst>
          </p:nvPr>
        </p:nvGraphicFramePr>
        <p:xfrm>
          <a:off x="878186" y="4164968"/>
          <a:ext cx="7708601" cy="1496824"/>
        </p:xfrm>
        <a:graphic>
          <a:graphicData uri="http://schemas.openxmlformats.org/drawingml/2006/table">
            <a:tbl>
              <a:tblPr firstRow="1" firstCol="1" bandRow="1"/>
              <a:tblGrid>
                <a:gridCol w="1077363">
                  <a:extLst>
                    <a:ext uri="{9D8B030D-6E8A-4147-A177-3AD203B41FA5}">
                      <a16:colId xmlns:a16="http://schemas.microsoft.com/office/drawing/2014/main" val="1877213168"/>
                    </a:ext>
                  </a:extLst>
                </a:gridCol>
                <a:gridCol w="1530035">
                  <a:extLst>
                    <a:ext uri="{9D8B030D-6E8A-4147-A177-3AD203B41FA5}">
                      <a16:colId xmlns:a16="http://schemas.microsoft.com/office/drawing/2014/main" val="2958326145"/>
                    </a:ext>
                  </a:extLst>
                </a:gridCol>
                <a:gridCol w="1656784">
                  <a:extLst>
                    <a:ext uri="{9D8B030D-6E8A-4147-A177-3AD203B41FA5}">
                      <a16:colId xmlns:a16="http://schemas.microsoft.com/office/drawing/2014/main" val="2913536257"/>
                    </a:ext>
                  </a:extLst>
                </a:gridCol>
                <a:gridCol w="1884597">
                  <a:extLst>
                    <a:ext uri="{9D8B030D-6E8A-4147-A177-3AD203B41FA5}">
                      <a16:colId xmlns:a16="http://schemas.microsoft.com/office/drawing/2014/main" val="3350924126"/>
                    </a:ext>
                  </a:extLst>
                </a:gridCol>
                <a:gridCol w="1559822">
                  <a:extLst>
                    <a:ext uri="{9D8B030D-6E8A-4147-A177-3AD203B41FA5}">
                      <a16:colId xmlns:a16="http://schemas.microsoft.com/office/drawing/2014/main" val="1449107865"/>
                    </a:ext>
                  </a:extLst>
                </a:gridCol>
              </a:tblGrid>
              <a:tr h="526305">
                <a:tc>
                  <a:txBody>
                    <a:bodyPr/>
                    <a:lstStyle/>
                    <a:p>
                      <a:pPr algn="ctr"/>
                      <a:r>
                        <a:rPr lang="zh-CN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分压阻值（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800" kern="1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+R</a:t>
                      </a:r>
                      <a:r>
                        <a:rPr lang="en-US" sz="1800" kern="1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800" kern="1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bias</a:t>
                      </a:r>
                      <a:r>
                        <a:rPr lang="zh-CN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可调范围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理想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800" kern="1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bias</a:t>
                      </a:r>
                      <a:r>
                        <a:rPr lang="zh-CN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步进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800" kern="1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bias</a:t>
                      </a:r>
                      <a:r>
                        <a:rPr lang="zh-CN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可调范围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理想</a:t>
                      </a:r>
                      <a:r>
                        <a:rPr lang="en-US" sz="18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800" kern="100" baseline="-25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bias</a:t>
                      </a:r>
                      <a:r>
                        <a:rPr lang="zh-CN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步进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217556"/>
                  </a:ext>
                </a:extLst>
              </a:tr>
              <a:tr h="474092"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kΩ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-8 V</a:t>
                      </a:r>
                      <a:r>
                        <a:rPr lang="zh-CN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到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+8 V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1.6 mV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-0.4 nA</a:t>
                      </a:r>
                      <a:r>
                        <a:rPr lang="zh-CN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到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+0.4 nA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80 fA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2703029"/>
                  </a:ext>
                </a:extLst>
              </a:tr>
              <a:tr h="474092"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kΩ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-4 V</a:t>
                      </a:r>
                      <a:r>
                        <a:rPr lang="zh-CN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到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+4 V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0.8 mV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-0.2 nA</a:t>
                      </a:r>
                      <a:r>
                        <a:rPr lang="zh-CN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到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+0.2 nA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en-US" sz="18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fA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2993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9032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3.2 </a:t>
            </a:r>
            <a:r>
              <a:rPr lang="zh-CN" altLang="en-US" sz="3200" dirty="0"/>
              <a:t>前置放大电路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8" y="1218542"/>
                <a:ext cx="8656638" cy="47459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</a:pPr>
                <a14:m>
                  <m:oMath xmlns:m="http://schemas.openxmlformats.org/officeDocument/2006/math"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关键指标</m:t>
                    </m:r>
                  </m:oMath>
                </a14:m>
                <a:endParaRPr kumimoji="1" lang="en-US" altLang="zh-CN" sz="2800" dirty="0">
                  <a:solidFill>
                    <a:srgbClr val="FF0000"/>
                  </a:solidFill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marR="0" lvl="1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Times New Roman" charset="0"/>
                  </a:rPr>
                  <a:t>极高的输入阻抗和极小的输入电流（</a:t>
                </a:r>
                <a:r>
                  <a:rPr kumimoji="1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&lt; 1 </a:t>
                </a:r>
                <a:r>
                  <a:rPr kumimoji="1" lang="en-US" altLang="zh-CN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pA</a:t>
                </a: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Times New Roman" charset="0"/>
                  </a:rPr>
                  <a:t>）</a:t>
                </a: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charset="0"/>
                  <a:cs typeface="Times New Roman" charset="0"/>
                </a:endParaRPr>
              </a:p>
              <a:p>
                <a:pPr marL="812800" marR="0" lvl="1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Times New Roman" charset="0"/>
                  </a:rPr>
                  <a:t>极小的等效输入噪声（</a:t>
                </a:r>
                <a:r>
                  <a:rPr kumimoji="1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&lt; 8.6 </a:t>
                </a:r>
                <a:r>
                  <a:rPr kumimoji="1" lang="en-US" altLang="zh-CN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μVrms</a:t>
                </a: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Times New Roman" charset="0"/>
                  </a:rPr>
                  <a:t>）</a:t>
                </a: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charset="0"/>
                  <a:cs typeface="Times New Roman" charset="0"/>
                </a:endParaRPr>
              </a:p>
              <a:p>
                <a:pPr marL="812800" marR="0" lvl="1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Times New Roman" charset="0"/>
                  </a:rPr>
                  <a:t>合适的放大倍数（约</a:t>
                </a:r>
                <a:r>
                  <a:rPr kumimoji="1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200</a:t>
                </a: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倍</a:t>
                </a:r>
                <a:r>
                  <a:rPr kumimoji="1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~</a:t>
                </a: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约</a:t>
                </a:r>
                <a:r>
                  <a:rPr kumimoji="1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1000</a:t>
                </a: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倍</a:t>
                </a: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Times New Roman" charset="0"/>
                  </a:rPr>
                  <a:t>）和输入电压范围</a:t>
                </a: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输入级</m:t>
                    </m:r>
                  </m:oMath>
                </a14:m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marR="0" lvl="1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Times New Roman" charset="0"/>
                    <a:cs typeface="Times New Roman" charset="0"/>
                  </a:rPr>
                  <a:t>仪表放大器</a:t>
                </a: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8" y="1218542"/>
                <a:ext cx="8656638" cy="474597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19942CCA-5310-48C3-A243-D3471384B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094301"/>
              </p:ext>
            </p:extLst>
          </p:nvPr>
        </p:nvGraphicFramePr>
        <p:xfrm>
          <a:off x="878525" y="4485537"/>
          <a:ext cx="7613964" cy="1697124"/>
        </p:xfrm>
        <a:graphic>
          <a:graphicData uri="http://schemas.openxmlformats.org/drawingml/2006/table">
            <a:tbl>
              <a:tblPr firstRow="1" firstCol="1" bandRow="1"/>
              <a:tblGrid>
                <a:gridCol w="1963400">
                  <a:extLst>
                    <a:ext uri="{9D8B030D-6E8A-4147-A177-3AD203B41FA5}">
                      <a16:colId xmlns:a16="http://schemas.microsoft.com/office/drawing/2014/main" val="2184402492"/>
                    </a:ext>
                  </a:extLst>
                </a:gridCol>
                <a:gridCol w="1765440">
                  <a:extLst>
                    <a:ext uri="{9D8B030D-6E8A-4147-A177-3AD203B41FA5}">
                      <a16:colId xmlns:a16="http://schemas.microsoft.com/office/drawing/2014/main" val="334325504"/>
                    </a:ext>
                  </a:extLst>
                </a:gridCol>
                <a:gridCol w="1772385">
                  <a:extLst>
                    <a:ext uri="{9D8B030D-6E8A-4147-A177-3AD203B41FA5}">
                      <a16:colId xmlns:a16="http://schemas.microsoft.com/office/drawing/2014/main" val="704038466"/>
                    </a:ext>
                  </a:extLst>
                </a:gridCol>
                <a:gridCol w="2112739">
                  <a:extLst>
                    <a:ext uri="{9D8B030D-6E8A-4147-A177-3AD203B41FA5}">
                      <a16:colId xmlns:a16="http://schemas.microsoft.com/office/drawing/2014/main" val="1117372231"/>
                    </a:ext>
                  </a:extLst>
                </a:gridCol>
              </a:tblGrid>
              <a:tr h="678849"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公司名称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芯片型号</a:t>
                      </a:r>
                      <a:endParaRPr lang="zh-CN" sz="20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低频噪声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（</a:t>
                      </a: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 Hz</a:t>
                      </a:r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处）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最大输入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偏置电流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428042"/>
                  </a:ext>
                </a:extLst>
              </a:tr>
              <a:tr h="339425"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Analog Devices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AD8224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14 nV/</a:t>
                      </a:r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√</a:t>
                      </a: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Hz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10 pA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3321232"/>
                  </a:ext>
                </a:extLst>
              </a:tr>
              <a:tr h="339425"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Analog Devices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AD8236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400 nV/</a:t>
                      </a:r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√</a:t>
                      </a: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Hz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10 pA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9776383"/>
                  </a:ext>
                </a:extLst>
              </a:tr>
              <a:tr h="339425"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Texas Instrument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INA2331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46 nV/</a:t>
                      </a:r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√</a:t>
                      </a: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Hz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10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pA</a:t>
                      </a:r>
                      <a:endParaRPr lang="zh-CN" sz="20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263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8069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3.2 </a:t>
            </a:r>
            <a:r>
              <a:rPr lang="zh-CN" altLang="en-US" sz="3200" dirty="0"/>
              <a:t>前置放大电路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8" y="1218542"/>
                <a:ext cx="8656638" cy="75159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输入级</m:t>
                    </m:r>
                  </m:oMath>
                </a14:m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marR="0" lvl="1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kumimoji="1" lang="en-US" altLang="zh-CN" sz="20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JFET</a:t>
                </a:r>
                <a:endParaRPr kumimoji="1"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marR="0" lvl="1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marR="0" lvl="1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endParaRPr kumimoji="1"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marR="0" lvl="1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1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marR="0" lvl="1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kumimoji="1" lang="en-US" altLang="zh-CN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2sk146</a:t>
                </a:r>
                <a:r>
                  <a:rPr kumimoji="1" lang="zh-CN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型</a:t>
                </a:r>
                <a:r>
                  <a:rPr kumimoji="1" lang="en-US" altLang="zh-CN" sz="20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JFET</a:t>
                </a:r>
                <a:endParaRPr kumimoji="1"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在反偏电压为</a:t>
                </a:r>
                <a:r>
                  <a:rPr kumimoji="1" lang="en-US" altLang="zh-CN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1V</a:t>
                </a:r>
                <a:r>
                  <a:rPr kumimoji="1" lang="zh-CN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，温度为</a:t>
                </a:r>
                <a:r>
                  <a:rPr kumimoji="1" lang="en-US" altLang="zh-CN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270K</a:t>
                </a:r>
                <a:r>
                  <a:rPr kumimoji="1" lang="zh-CN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时，</a:t>
                </a:r>
                <a:r>
                  <a:rPr kumimoji="1" lang="en-US" altLang="zh-CN" sz="20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Igs</a:t>
                </a:r>
                <a:r>
                  <a:rPr kumimoji="1" lang="en-US" altLang="zh-CN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zh-CN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≈ </a:t>
                </a:r>
                <a:r>
                  <a:rPr kumimoji="1" lang="en-US" altLang="zh-CN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10 </a:t>
                </a:r>
                <a:r>
                  <a:rPr kumimoji="1" lang="en-US" altLang="zh-CN" sz="20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fA</a:t>
                </a:r>
                <a:endParaRPr kumimoji="1"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在反偏电压为</a:t>
                </a:r>
                <a:r>
                  <a:rPr kumimoji="1" lang="en-US" altLang="zh-CN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1V</a:t>
                </a:r>
                <a:r>
                  <a:rPr kumimoji="1" lang="zh-CN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，温度为</a:t>
                </a:r>
                <a:r>
                  <a:rPr kumimoji="1" lang="en-US" altLang="zh-CN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300K</a:t>
                </a:r>
                <a:r>
                  <a:rPr kumimoji="1" lang="zh-CN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时，</a:t>
                </a:r>
                <a:r>
                  <a:rPr kumimoji="1" lang="en-US" altLang="zh-CN" sz="20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Igs</a:t>
                </a:r>
                <a:r>
                  <a:rPr kumimoji="1" lang="en-US" altLang="zh-CN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zh-CN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≈ </a:t>
                </a:r>
                <a:r>
                  <a:rPr kumimoji="1" lang="en-US" altLang="zh-CN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60 </a:t>
                </a:r>
                <a:r>
                  <a:rPr kumimoji="1" lang="en-US" altLang="zh-CN" sz="20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fA</a:t>
                </a:r>
                <a:endParaRPr kumimoji="1"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在反偏电压为</a:t>
                </a:r>
                <a:r>
                  <a:rPr kumimoji="1" lang="en-US" altLang="zh-CN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2V</a:t>
                </a:r>
                <a:r>
                  <a:rPr kumimoji="1" lang="zh-CN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，温度为</a:t>
                </a:r>
                <a:r>
                  <a:rPr kumimoji="1" lang="en-US" altLang="zh-CN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300K</a:t>
                </a:r>
                <a:r>
                  <a:rPr kumimoji="1" lang="zh-CN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时，</a:t>
                </a:r>
                <a:r>
                  <a:rPr kumimoji="1" lang="en-US" altLang="zh-CN" sz="20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Igs</a:t>
                </a:r>
                <a:r>
                  <a:rPr kumimoji="1" lang="en-US" altLang="zh-CN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zh-CN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≈ </a:t>
                </a:r>
                <a:r>
                  <a:rPr kumimoji="1" lang="en-US" altLang="zh-CN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80 </a:t>
                </a:r>
                <a:r>
                  <a:rPr kumimoji="1" lang="en-US" altLang="zh-CN" sz="20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fA</a:t>
                </a:r>
                <a:endParaRPr kumimoji="1"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1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8" y="1218542"/>
                <a:ext cx="8656638" cy="75159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47848258-8DE0-4E2D-9C36-9793437E6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616008"/>
              </p:ext>
            </p:extLst>
          </p:nvPr>
        </p:nvGraphicFramePr>
        <p:xfrm>
          <a:off x="1036434" y="2390411"/>
          <a:ext cx="7298146" cy="1852100"/>
        </p:xfrm>
        <a:graphic>
          <a:graphicData uri="http://schemas.openxmlformats.org/drawingml/2006/table">
            <a:tbl>
              <a:tblPr firstRow="1" firstCol="1" bandRow="1"/>
              <a:tblGrid>
                <a:gridCol w="1887835">
                  <a:extLst>
                    <a:ext uri="{9D8B030D-6E8A-4147-A177-3AD203B41FA5}">
                      <a16:colId xmlns:a16="http://schemas.microsoft.com/office/drawing/2014/main" val="3785852747"/>
                    </a:ext>
                  </a:extLst>
                </a:gridCol>
                <a:gridCol w="1176951">
                  <a:extLst>
                    <a:ext uri="{9D8B030D-6E8A-4147-A177-3AD203B41FA5}">
                      <a16:colId xmlns:a16="http://schemas.microsoft.com/office/drawing/2014/main" val="475402242"/>
                    </a:ext>
                  </a:extLst>
                </a:gridCol>
                <a:gridCol w="1294645">
                  <a:extLst>
                    <a:ext uri="{9D8B030D-6E8A-4147-A177-3AD203B41FA5}">
                      <a16:colId xmlns:a16="http://schemas.microsoft.com/office/drawing/2014/main" val="251809606"/>
                    </a:ext>
                  </a:extLst>
                </a:gridCol>
                <a:gridCol w="1461948">
                  <a:extLst>
                    <a:ext uri="{9D8B030D-6E8A-4147-A177-3AD203B41FA5}">
                      <a16:colId xmlns:a16="http://schemas.microsoft.com/office/drawing/2014/main" val="1754232467"/>
                    </a:ext>
                  </a:extLst>
                </a:gridCol>
                <a:gridCol w="1476767">
                  <a:extLst>
                    <a:ext uri="{9D8B030D-6E8A-4147-A177-3AD203B41FA5}">
                      <a16:colId xmlns:a16="http://schemas.microsoft.com/office/drawing/2014/main" val="2113171892"/>
                    </a:ext>
                  </a:extLst>
                </a:gridCol>
              </a:tblGrid>
              <a:tr h="281202"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JFET</a:t>
                      </a:r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型号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I</a:t>
                      </a:r>
                      <a:r>
                        <a:rPr lang="en-US" sz="1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dss</a:t>
                      </a:r>
                      <a:endParaRPr lang="zh-CN" sz="20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最大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I</a:t>
                      </a:r>
                      <a:r>
                        <a:rPr lang="en-US" sz="1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gs</a:t>
                      </a:r>
                      <a:endParaRPr lang="zh-CN" sz="20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最大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U</a:t>
                      </a:r>
                      <a:r>
                        <a:rPr lang="en-US" sz="1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gs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(off)</a:t>
                      </a:r>
                      <a:endParaRPr lang="zh-CN" sz="20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噪声系数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244941"/>
                  </a:ext>
                </a:extLst>
              </a:tr>
              <a:tr h="386825"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2N6451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50 mA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-0.1 nA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-3.5 V</a:t>
                      </a:r>
                      <a:endParaRPr lang="zh-CN" sz="20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5 nV/</a:t>
                      </a:r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√</a:t>
                      </a: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Hz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4490893"/>
                  </a:ext>
                </a:extLst>
              </a:tr>
              <a:tr h="386825"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IF3601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30 mA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-0.1 nA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-2 V</a:t>
                      </a:r>
                      <a:endParaRPr lang="zh-CN" sz="20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0.3 nV/</a:t>
                      </a:r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√</a:t>
                      </a: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Hz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3974"/>
                  </a:ext>
                </a:extLst>
              </a:tr>
              <a:tr h="386825"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IF9030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30 mA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-0.1 nA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-2 V</a:t>
                      </a:r>
                      <a:endParaRPr lang="zh-CN" sz="20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0.5 nV/</a:t>
                      </a:r>
                      <a:r>
                        <a:rPr lang="zh-C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√</a:t>
                      </a: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Hz</a:t>
                      </a:r>
                      <a:endParaRPr lang="zh-CN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351495"/>
                  </a:ext>
                </a:extLst>
              </a:tr>
              <a:tr h="386825"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2sk146</a:t>
                      </a:r>
                      <a:endParaRPr lang="zh-CN" sz="20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30 mA</a:t>
                      </a:r>
                      <a:endParaRPr lang="zh-CN" sz="20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未注明</a:t>
                      </a:r>
                      <a:endParaRPr lang="zh-CN" sz="20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-0.7 V</a:t>
                      </a:r>
                      <a:endParaRPr lang="zh-CN" sz="20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未注明</a:t>
                      </a:r>
                      <a:endParaRPr lang="zh-CN" sz="20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933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4051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3.2 </a:t>
            </a:r>
            <a:r>
              <a:rPr lang="zh-CN" altLang="en-US" sz="3200" dirty="0"/>
              <a:t>前置放大电路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8" y="1218542"/>
                <a:ext cx="6089332" cy="75159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放大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电路</m:t>
                    </m:r>
                  </m:oMath>
                </a14:m>
                <a:endParaRPr kumimoji="1" lang="en-US" altLang="zh-CN" sz="2800" i="0" dirty="0">
                  <a:solidFill>
                    <a:srgbClr val="FF0000"/>
                  </a:solidFill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en-US" altLang="zh-CN" sz="2000" dirty="0" err="1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JFET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反偏电压：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-1.5 V</a:t>
                </a: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输入电流：</a:t>
                </a:r>
                <a:r>
                  <a:rPr kumimoji="1" lang="en-US" altLang="zh-CN" sz="20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&lt; 0.1 </a:t>
                </a:r>
                <a:r>
                  <a:rPr kumimoji="1" lang="en-US" altLang="zh-CN" sz="20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pA</a:t>
                </a: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放大倍数：≈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217</a:t>
                </a: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输出电压范围：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±12 V</a:t>
                </a: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共模抑制比：</a:t>
                </a:r>
                <a:r>
                  <a:rPr kumimoji="1" lang="en-US" altLang="zh-CN" sz="20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&gt; 83.5 dB</a:t>
                </a: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输入等效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RMS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噪声：</a:t>
                </a: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lang="en-US" altLang="zh-CN" sz="2000" i="1" kern="0" smtClean="0">
                        <a:effectLst/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92 </m:t>
                    </m:r>
                    <m:r>
                      <a:rPr lang="en-US" altLang="zh-CN" sz="2000" i="1" kern="0" smtClean="0">
                        <a:effectLst/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𝑛</m:t>
                    </m:r>
                    <m:sSub>
                      <m:sSubPr>
                        <m:ctrlPr>
                          <a:rPr lang="zh-CN" altLang="zh-CN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kern="0">
                            <a:effectLst/>
                            <a:latin typeface="Cambria Math" panose="02040503050406030204" pitchFamily="18" charset="0"/>
                            <a:cs typeface="宋体" panose="02010600030101010101" pitchFamily="2" charset="-122"/>
                          </a:rPr>
                          <m:t>𝑉</m:t>
                        </m:r>
                      </m:e>
                      <m:sub>
                        <m:r>
                          <a:rPr lang="en-US" altLang="zh-CN" sz="2000" i="1" kern="0">
                            <a:effectLst/>
                            <a:latin typeface="Cambria Math" panose="02040503050406030204" pitchFamily="18" charset="0"/>
                            <a:cs typeface="宋体" panose="02010600030101010101" pitchFamily="2" charset="-122"/>
                          </a:rPr>
                          <m:t>𝑅𝑀𝑆</m:t>
                        </m:r>
                        <m:r>
                          <a:rPr lang="en-US" altLang="zh-CN" sz="2000" b="0" i="1" kern="0" smtClean="0">
                            <a:effectLst/>
                            <a:latin typeface="Cambria Math" panose="02040503050406030204" pitchFamily="18" charset="0"/>
                            <a:cs typeface="宋体" panose="02010600030101010101" pitchFamily="2" charset="-122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1" lang="en-US" altLang="zh-CN" sz="20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@1 kHz</a:t>
                </a: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lang="en-US" altLang="zh-CN" sz="2000" b="0" i="1" kern="0" smtClean="0">
                        <a:effectLst/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200</m:t>
                    </m:r>
                    <m:r>
                      <a:rPr lang="en-US" altLang="zh-CN" sz="2000" i="1" kern="0" smtClean="0">
                        <a:effectLst/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 </m:t>
                    </m:r>
                    <m:r>
                      <a:rPr lang="en-US" altLang="zh-CN" sz="2000" i="1" kern="0" smtClean="0">
                        <a:effectLst/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𝑛</m:t>
                    </m:r>
                    <m:sSub>
                      <m:sSubPr>
                        <m:ctrlPr>
                          <a:rPr lang="zh-CN" altLang="zh-CN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kern="0">
                            <a:effectLst/>
                            <a:latin typeface="Cambria Math" panose="02040503050406030204" pitchFamily="18" charset="0"/>
                            <a:cs typeface="宋体" panose="02010600030101010101" pitchFamily="2" charset="-122"/>
                          </a:rPr>
                          <m:t>𝑉</m:t>
                        </m:r>
                      </m:e>
                      <m:sub>
                        <m:r>
                          <a:rPr lang="en-US" altLang="zh-CN" sz="2000" i="1" kern="0">
                            <a:effectLst/>
                            <a:latin typeface="Cambria Math" panose="02040503050406030204" pitchFamily="18" charset="0"/>
                            <a:cs typeface="宋体" panose="02010600030101010101" pitchFamily="2" charset="-122"/>
                          </a:rPr>
                          <m:t>𝑅𝑀𝑆</m:t>
                        </m:r>
                        <m:r>
                          <a:rPr lang="en-US" altLang="zh-CN" sz="2000" b="0" i="1" kern="0" smtClean="0">
                            <a:effectLst/>
                            <a:latin typeface="Cambria Math" panose="02040503050406030204" pitchFamily="18" charset="0"/>
                            <a:cs typeface="宋体" panose="02010600030101010101" pitchFamily="2" charset="-122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1" lang="en-US" altLang="zh-CN" sz="20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@5 kHz</a:t>
                </a: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lang="en-US" altLang="zh-CN" sz="2000" b="0" i="1" kern="0" smtClean="0">
                        <a:effectLst/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280</m:t>
                    </m:r>
                    <m:r>
                      <a:rPr lang="en-US" altLang="zh-CN" sz="2000" i="1" kern="0" smtClean="0">
                        <a:effectLst/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 </m:t>
                    </m:r>
                    <m:r>
                      <a:rPr lang="en-US" altLang="zh-CN" sz="2000" i="1" kern="0" smtClean="0">
                        <a:effectLst/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𝑛</m:t>
                    </m:r>
                    <m:sSub>
                      <m:sSubPr>
                        <m:ctrlPr>
                          <a:rPr lang="zh-CN" altLang="zh-CN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kern="0">
                            <a:effectLst/>
                            <a:latin typeface="Cambria Math" panose="02040503050406030204" pitchFamily="18" charset="0"/>
                            <a:cs typeface="宋体" panose="02010600030101010101" pitchFamily="2" charset="-122"/>
                          </a:rPr>
                          <m:t>𝑉</m:t>
                        </m:r>
                      </m:e>
                      <m:sub>
                        <m:r>
                          <a:rPr lang="en-US" altLang="zh-CN" sz="2000" i="1" kern="0">
                            <a:effectLst/>
                            <a:latin typeface="Cambria Math" panose="02040503050406030204" pitchFamily="18" charset="0"/>
                            <a:cs typeface="宋体" panose="02010600030101010101" pitchFamily="2" charset="-122"/>
                          </a:rPr>
                          <m:t>𝑅𝑀𝑆</m:t>
                        </m:r>
                        <m:r>
                          <a:rPr lang="en-US" altLang="zh-CN" sz="2000" b="0" i="1" kern="0" smtClean="0">
                            <a:effectLst/>
                            <a:latin typeface="Cambria Math" panose="02040503050406030204" pitchFamily="18" charset="0"/>
                            <a:cs typeface="宋体" panose="02010600030101010101" pitchFamily="2" charset="-122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1" lang="en-US" altLang="zh-CN" sz="20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@10 kHz</a:t>
                </a: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3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8" y="1218542"/>
                <a:ext cx="6089332" cy="75159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B8E1F006-8FB8-4BC7-8F29-7319CFE192E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907" y="1861883"/>
            <a:ext cx="4319905" cy="3968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792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3.3 </a:t>
            </a:r>
            <a:r>
              <a:rPr lang="zh-CN" altLang="en-US" sz="3200" dirty="0"/>
              <a:t>抗混叠滤波电路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24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7" y="1218542"/>
                <a:ext cx="7917679" cy="68672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关键指标</m:t>
                    </m:r>
                  </m:oMath>
                </a14:m>
                <a:endParaRPr kumimoji="1" lang="en-US" altLang="zh-CN" sz="2800" i="0" dirty="0">
                  <a:solidFill>
                    <a:srgbClr val="FF0000"/>
                  </a:solidFill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合适的上限截止频率（</a:t>
                </a:r>
                <a:r>
                  <a:rPr kumimoji="1" lang="en-US" altLang="zh-CN" sz="20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&gt; 1 kHz</a:t>
                </a: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）</a:t>
                </a: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良好的幅频、相频特性</a:t>
                </a: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良好的噪声性能</a:t>
                </a: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滤波</m:t>
                    </m:r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电路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种类</m:t>
                    </m:r>
                  </m:oMath>
                </a14:m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marR="0" lvl="1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lang="zh-CN" altLang="en-US" sz="2000" kern="0" dirty="0">
                    <a:latin typeface="Times New Roman" panose="02020603050405020304" pitchFamily="18" charset="0"/>
                    <a:cs typeface="宋体" panose="02010600030101010101" pitchFamily="2" charset="-122"/>
                  </a:rPr>
                  <a:t>巴特沃斯型 </a:t>
                </a:r>
                <a14:m>
                  <m:oMath xmlns:m="http://schemas.openxmlformats.org/officeDocument/2006/math">
                    <m:r>
                      <a:rPr lang="en-US" altLang="zh-CN" sz="2000" i="1" kern="0" smtClean="0">
                        <a:effectLst/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𝑄</m:t>
                    </m:r>
                    <m:r>
                      <a:rPr lang="en-US" altLang="zh-CN" sz="2000" kern="0">
                        <a:effectLst/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=1/</m:t>
                    </m:r>
                    <m:rad>
                      <m:radPr>
                        <m:degHide m:val="on"/>
                        <m:ctrlPr>
                          <a:rPr lang="zh-CN" altLang="zh-CN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 kern="0">
                            <a:effectLst/>
                            <a:latin typeface="Cambria Math" panose="02040503050406030204" pitchFamily="18" charset="0"/>
                            <a:cs typeface="宋体" panose="02010600030101010101" pitchFamily="2" charset="-122"/>
                          </a:rPr>
                          <m:t>2</m:t>
                        </m:r>
                      </m:e>
                    </m:rad>
                  </m:oMath>
                </a14:m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marR="0" lvl="1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lang="zh-CN" altLang="zh-CN" sz="2000" kern="0" dirty="0">
                    <a:effectLst/>
                    <a:latin typeface="Times New Roman" panose="02020603050405020304" pitchFamily="18" charset="0"/>
                    <a:cs typeface="宋体" panose="02010600030101010101" pitchFamily="2" charset="-122"/>
                  </a:rPr>
                  <a:t>切比雪夫</a:t>
                </a:r>
                <a:r>
                  <a:rPr lang="zh-CN" altLang="en-US" sz="2000" kern="0" dirty="0">
                    <a:effectLst/>
                    <a:latin typeface="Times New Roman" panose="02020603050405020304" pitchFamily="18" charset="0"/>
                    <a:cs typeface="宋体" panose="02010600030101010101" pitchFamily="2" charset="-122"/>
                  </a:rPr>
                  <a:t>型</a:t>
                </a:r>
                <a14:m>
                  <m:oMath xmlns:m="http://schemas.openxmlformats.org/officeDocument/2006/math">
                    <m:r>
                      <a:rPr lang="en-US" altLang="zh-CN" sz="2000" b="0" i="0" kern="0" smtClean="0">
                        <a:effectLst/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 </m:t>
                    </m:r>
                    <m:r>
                      <a:rPr lang="en-US" altLang="zh-CN" sz="2000" i="1" kern="0">
                        <a:effectLst/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𝑄</m:t>
                    </m:r>
                    <m:r>
                      <a:rPr lang="en-US" altLang="zh-CN" sz="2000" kern="0">
                        <a:effectLst/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&gt;1/</m:t>
                    </m:r>
                    <m:rad>
                      <m:radPr>
                        <m:degHide m:val="on"/>
                        <m:ctrlPr>
                          <a:rPr lang="zh-CN" altLang="zh-CN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 kern="0">
                            <a:effectLst/>
                            <a:latin typeface="Cambria Math" panose="02040503050406030204" pitchFamily="18" charset="0"/>
                            <a:cs typeface="宋体" panose="02010600030101010101" pitchFamily="2" charset="-122"/>
                          </a:rPr>
                          <m:t>2</m:t>
                        </m:r>
                        <m:r>
                          <a:rPr lang="en-US" altLang="zh-CN" sz="2000" b="0" i="0" kern="0" smtClean="0">
                            <a:effectLst/>
                            <a:latin typeface="Cambria Math" panose="02040503050406030204" pitchFamily="18" charset="0"/>
                            <a:cs typeface="宋体" panose="02010600030101010101" pitchFamily="2" charset="-122"/>
                          </a:rPr>
                          <m:t> </m:t>
                        </m:r>
                      </m:e>
                    </m:rad>
                  </m:oMath>
                </a14:m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marR="0" lvl="1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lang="zh-CN" altLang="en-US" sz="2000" kern="0" dirty="0">
                    <a:effectLst/>
                    <a:latin typeface="Times New Roman" panose="02020603050405020304" pitchFamily="18" charset="0"/>
                    <a:cs typeface="宋体" panose="02010600030101010101" pitchFamily="2" charset="-122"/>
                  </a:rPr>
                  <a:t>贝塞尔</a:t>
                </a:r>
                <a14:m>
                  <m:oMath xmlns:m="http://schemas.openxmlformats.org/officeDocument/2006/math">
                    <m:r>
                      <a:rPr lang="zh-CN" altLang="en-US" sz="2000" i="1" kern="0" dirty="0"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型</m:t>
                    </m:r>
                    <m:r>
                      <a:rPr lang="en-US" altLang="zh-CN" sz="2000" i="1" kern="0" smtClean="0">
                        <a:effectLst/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𝑄</m:t>
                    </m:r>
                    <m:r>
                      <a:rPr lang="en-US" altLang="zh-CN" sz="2000" b="0" i="0" kern="0" smtClean="0">
                        <a:effectLst/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&lt;</m:t>
                    </m:r>
                    <m:r>
                      <a:rPr lang="en-US" altLang="zh-CN" sz="2000" kern="0">
                        <a:effectLst/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zh-CN" altLang="zh-CN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 kern="0">
                            <a:effectLst/>
                            <a:latin typeface="Cambria Math" panose="02040503050406030204" pitchFamily="18" charset="0"/>
                            <a:cs typeface="宋体" panose="02010600030101010101" pitchFamily="2" charset="-122"/>
                          </a:rPr>
                          <m:t>2</m:t>
                        </m:r>
                        <m:r>
                          <a:rPr lang="en-US" altLang="zh-CN" sz="2000" b="0" i="0" kern="0" smtClean="0">
                            <a:effectLst/>
                            <a:latin typeface="Cambria Math" panose="02040503050406030204" pitchFamily="18" charset="0"/>
                            <a:cs typeface="宋体" panose="02010600030101010101" pitchFamily="2" charset="-122"/>
                          </a:rPr>
                          <m:t> </m:t>
                        </m:r>
                      </m:e>
                    </m:rad>
                  </m:oMath>
                </a14:m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218542"/>
                <a:ext cx="7917679" cy="68672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072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3.3 </a:t>
            </a:r>
            <a:r>
              <a:rPr lang="zh-CN" altLang="en-US" sz="3200" dirty="0"/>
              <a:t>抗混叠滤波电路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7617CCB-2113-4C81-B162-2C85CAD19195}"/>
              </a:ext>
            </a:extLst>
          </p:cNvPr>
          <p:cNvSpPr txBox="1"/>
          <p:nvPr/>
        </p:nvSpPr>
        <p:spPr>
          <a:xfrm>
            <a:off x="357187" y="1218542"/>
            <a:ext cx="7917679" cy="3176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marR="0" lvl="0" indent="-355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kumimoji="1" lang="en-US" altLang="zh-CN" sz="20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marL="812800" lvl="1" indent="-355600">
              <a:lnSpc>
                <a:spcPct val="150000"/>
              </a:lnSpc>
              <a:buFont typeface="Wingdings" charset="2"/>
              <a:buChar char="Ø"/>
              <a:defRPr/>
            </a:pP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  <a:defRPr/>
            </a:pP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Times New Roman" charset="0"/>
              <a:cs typeface="Times New Roman" charset="0"/>
            </a:endParaRPr>
          </a:p>
          <a:p>
            <a:pPr marL="812800" lvl="1" indent="-355600">
              <a:lnSpc>
                <a:spcPct val="150000"/>
              </a:lnSpc>
              <a:buFont typeface="Wingdings" charset="2"/>
              <a:buChar char="Ø"/>
            </a:pPr>
            <a:endParaRPr kumimoji="1" lang="en-US" altLang="zh-CN" sz="2000" dirty="0">
              <a:latin typeface="宋体" panose="02010600030101010101" pitchFamily="2" charset="-122"/>
              <a:ea typeface="Times New Roman" charset="0"/>
              <a:cs typeface="Times New Roman" charset="0"/>
            </a:endParaRPr>
          </a:p>
          <a:p>
            <a:pPr marL="1270000" lvl="2" indent="-355600">
              <a:lnSpc>
                <a:spcPct val="150000"/>
              </a:lnSpc>
              <a:buFont typeface="Wingdings" charset="2"/>
              <a:buChar char="Ø"/>
            </a:pPr>
            <a:endParaRPr kumimoji="1"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5C03A25-7B36-4635-AA78-5F624FB027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988" y="1296892"/>
            <a:ext cx="5400000" cy="2591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197B081-D221-49E4-B437-F6A3557F86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988" y="3888486"/>
            <a:ext cx="5400000" cy="2565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075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DAEE710-4CEE-4849-98D9-B0CF8BE8B9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000" y="2783381"/>
            <a:ext cx="5400000" cy="31750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3.3 </a:t>
            </a:r>
            <a:r>
              <a:rPr lang="zh-CN" altLang="en-US" sz="3200" dirty="0"/>
              <a:t>抗混叠滤波电路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26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7617CCB-2113-4C81-B162-2C85CAD19195}"/>
              </a:ext>
            </a:extLst>
          </p:cNvPr>
          <p:cNvSpPr txBox="1"/>
          <p:nvPr/>
        </p:nvSpPr>
        <p:spPr>
          <a:xfrm>
            <a:off x="357187" y="1218542"/>
            <a:ext cx="7917679" cy="3176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marR="0" lvl="0" indent="-355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kumimoji="1" lang="en-US" altLang="zh-CN" sz="20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marL="812800" lvl="1" indent="-355600">
              <a:lnSpc>
                <a:spcPct val="150000"/>
              </a:lnSpc>
              <a:buFont typeface="Wingdings" charset="2"/>
              <a:buChar char="Ø"/>
              <a:defRPr/>
            </a:pP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  <a:defRPr/>
            </a:pP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Times New Roman" charset="0"/>
              <a:cs typeface="Times New Roman" charset="0"/>
            </a:endParaRPr>
          </a:p>
          <a:p>
            <a:pPr marL="812800" lvl="1" indent="-355600">
              <a:lnSpc>
                <a:spcPct val="150000"/>
              </a:lnSpc>
              <a:buFont typeface="Wingdings" charset="2"/>
              <a:buChar char="Ø"/>
            </a:pPr>
            <a:endParaRPr kumimoji="1" lang="en-US" altLang="zh-CN" sz="2000" dirty="0">
              <a:latin typeface="宋体" panose="02010600030101010101" pitchFamily="2" charset="-122"/>
              <a:ea typeface="Times New Roman" charset="0"/>
              <a:cs typeface="Times New Roman" charset="0"/>
            </a:endParaRPr>
          </a:p>
          <a:p>
            <a:pPr marL="1270000" lvl="2" indent="-355600">
              <a:lnSpc>
                <a:spcPct val="150000"/>
              </a:lnSpc>
              <a:buFont typeface="Wingdings" charset="2"/>
              <a:buChar char="Ø"/>
            </a:pPr>
            <a:endParaRPr kumimoji="1"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2BD9AC0-5635-413A-B79C-92D6804C0704}"/>
                  </a:ext>
                </a:extLst>
              </p:cNvPr>
              <p:cNvSpPr txBox="1"/>
              <p:nvPr/>
            </p:nvSpPr>
            <p:spPr>
              <a:xfrm>
                <a:off x="212407" y="1329374"/>
                <a:ext cx="7917679" cy="61309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S</m:t>
                    </m:r>
                    <m:r>
                      <a:rPr kumimoji="1" lang="en-US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𝑎𝑙𝑙𝑒𝑛</m:t>
                    </m:r>
                    <m:r>
                      <a:rPr kumimoji="1" lang="en-US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−</m:t>
                    </m:r>
                    <m:r>
                      <a:rPr kumimoji="1" lang="en-US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𝐾𝑒𝑦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型</m:t>
                    </m:r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八阶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滤波</m:t>
                    </m:r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电路</m:t>
                    </m:r>
                  </m:oMath>
                </a14:m>
                <a:endParaRPr kumimoji="1"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幅频特性</a:t>
                </a: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上限截止频率为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1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kHz</a:t>
                </a: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-13.6 dB@2 kHz</a:t>
                </a: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相频特性</a:t>
                </a: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en-US" altLang="zh-CN" sz="20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300 Hz</a:t>
                </a: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以内时延变化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&lt;0.02 %</a:t>
                </a: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噪声特性</a:t>
                </a: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𝑅𝑀𝑆</m:t>
                    </m:r>
                    <m:d>
                      <m:dPr>
                        <m:ctrlPr>
                          <a:rPr lang="zh-CN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𝑘𝐻𝑧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≈1.25 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𝑉𝑟𝑚𝑠</m:t>
                    </m:r>
                  </m:oMath>
                </a14:m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2BD9AC0-5635-413A-B79C-92D6804C0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7" y="1329374"/>
                <a:ext cx="7917679" cy="6130974"/>
              </a:xfrm>
              <a:prstGeom prst="rect">
                <a:avLst/>
              </a:prstGeom>
              <a:blipFill>
                <a:blip r:embed="rId4"/>
                <a:stretch>
                  <a:fillRect l="-6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785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3.3 </a:t>
            </a:r>
            <a:r>
              <a:rPr lang="zh-CN" altLang="en-US" sz="3200" dirty="0"/>
              <a:t>抗混叠滤波电路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7617CCB-2113-4C81-B162-2C85CAD19195}"/>
              </a:ext>
            </a:extLst>
          </p:cNvPr>
          <p:cNvSpPr txBox="1"/>
          <p:nvPr/>
        </p:nvSpPr>
        <p:spPr>
          <a:xfrm>
            <a:off x="357187" y="1218542"/>
            <a:ext cx="7917679" cy="3176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marR="0" lvl="0" indent="-355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kumimoji="1" lang="en-US" altLang="zh-CN" sz="20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marL="812800" lvl="1" indent="-355600">
              <a:lnSpc>
                <a:spcPct val="150000"/>
              </a:lnSpc>
              <a:buFont typeface="Wingdings" charset="2"/>
              <a:buChar char="Ø"/>
              <a:defRPr/>
            </a:pP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  <a:defRPr/>
            </a:pP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Times New Roman" charset="0"/>
              <a:cs typeface="Times New Roman" charset="0"/>
            </a:endParaRPr>
          </a:p>
          <a:p>
            <a:pPr marL="812800" lvl="1" indent="-355600">
              <a:lnSpc>
                <a:spcPct val="150000"/>
              </a:lnSpc>
              <a:buFont typeface="Wingdings" charset="2"/>
              <a:buChar char="Ø"/>
            </a:pPr>
            <a:endParaRPr kumimoji="1" lang="en-US" altLang="zh-CN" sz="2000" dirty="0">
              <a:latin typeface="宋体" panose="02010600030101010101" pitchFamily="2" charset="-122"/>
              <a:ea typeface="Times New Roman" charset="0"/>
              <a:cs typeface="Times New Roman" charset="0"/>
            </a:endParaRPr>
          </a:p>
          <a:p>
            <a:pPr marL="1270000" lvl="2" indent="-355600">
              <a:lnSpc>
                <a:spcPct val="150000"/>
              </a:lnSpc>
              <a:buFont typeface="Wingdings" charset="2"/>
              <a:buChar char="Ø"/>
            </a:pPr>
            <a:endParaRPr kumimoji="1"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2BD9AC0-5635-413A-B79C-92D6804C0704}"/>
                  </a:ext>
                </a:extLst>
              </p:cNvPr>
              <p:cNvSpPr txBox="1"/>
              <p:nvPr/>
            </p:nvSpPr>
            <p:spPr>
              <a:xfrm>
                <a:off x="212407" y="1329374"/>
                <a:ext cx="7917679" cy="5761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en-US" altLang="zh-C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𝑀</m:t>
                    </m:r>
                    <m:r>
                      <a:rPr kumimoji="1"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𝐹𝐵</m:t>
                    </m:r>
                    <m:r>
                      <a:rPr kumimoji="1" lang="zh-CN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型</m:t>
                    </m:r>
                    <m:r>
                      <a:rPr kumimoji="1" lang="zh-CN" alt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八阶</m:t>
                    </m:r>
                    <m:r>
                      <a:rPr kumimoji="1" lang="zh-CN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全差分滤波</m:t>
                    </m:r>
                    <m:r>
                      <a:rPr kumimoji="1" lang="zh-CN" alt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电路</m:t>
                    </m:r>
                  </m:oMath>
                </a14:m>
                <a:endParaRPr kumimoji="1"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幅频特性</a:t>
                </a:r>
                <a:endParaRPr kumimoji="1" lang="en-US" altLang="zh-CN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上限截止频率为</a:t>
                </a:r>
                <a:r>
                  <a:rPr kumimoji="1" lang="en-US" altLang="zh-CN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1</a:t>
                </a:r>
                <a:r>
                  <a:rPr kumimoji="1" lang="zh-CN" altLang="en-US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kHz</a:t>
                </a: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en-US" altLang="zh-CN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-13.2 dB@2 kHz</a:t>
                </a: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相频特性</a:t>
                </a:r>
                <a:endParaRPr kumimoji="1" lang="en-US" altLang="zh-CN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en-US" altLang="zh-CN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300 Hz</a:t>
                </a:r>
                <a:r>
                  <a:rPr kumimoji="1" lang="zh-CN" altLang="en-US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以内时延变化</a:t>
                </a:r>
                <a:r>
                  <a:rPr kumimoji="1" lang="en-US" altLang="zh-CN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&lt;0.1%</a:t>
                </a: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噪声特性</a:t>
                </a:r>
                <a:endParaRPr kumimoji="1" lang="en-US" altLang="zh-CN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𝑅𝑀𝑆</m:t>
                    </m:r>
                    <m:d>
                      <m:d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𝑘𝐻𝑧</m:t>
                        </m:r>
                      </m:e>
                    </m:d>
                    <m:r>
                      <a:rPr lang="en-US" altLang="zh-CN" sz="1600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15.37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𝑉𝑟𝑚𝑠</m:t>
                    </m:r>
                  </m:oMath>
                </a14:m>
                <a:endParaRPr kumimoji="1" lang="en-US" altLang="zh-CN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2BD9AC0-5635-413A-B79C-92D6804C0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7" y="1329374"/>
                <a:ext cx="7917679" cy="5761642"/>
              </a:xfrm>
              <a:prstGeom prst="rect">
                <a:avLst/>
              </a:prstGeom>
              <a:blipFill>
                <a:blip r:embed="rId3"/>
                <a:stretch>
                  <a:fillRect l="-10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8A365719-1280-4B1E-B8DF-BB35E651A9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46" y="2201100"/>
            <a:ext cx="4680000" cy="33275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18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3.3 </a:t>
            </a:r>
            <a:r>
              <a:rPr lang="zh-CN" altLang="en-US" sz="3200" dirty="0"/>
              <a:t>抗混叠滤波电路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7617CCB-2113-4C81-B162-2C85CAD19195}"/>
              </a:ext>
            </a:extLst>
          </p:cNvPr>
          <p:cNvSpPr txBox="1"/>
          <p:nvPr/>
        </p:nvSpPr>
        <p:spPr>
          <a:xfrm>
            <a:off x="357187" y="1218542"/>
            <a:ext cx="7917679" cy="3176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marR="0" lvl="0" indent="-355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kumimoji="1" lang="en-US" altLang="zh-CN" sz="20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marL="812800" lvl="1" indent="-355600">
              <a:lnSpc>
                <a:spcPct val="150000"/>
              </a:lnSpc>
              <a:buFont typeface="Wingdings" charset="2"/>
              <a:buChar char="Ø"/>
              <a:defRPr/>
            </a:pP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  <a:defRPr/>
            </a:pP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Times New Roman" charset="0"/>
              <a:cs typeface="Times New Roman" charset="0"/>
            </a:endParaRPr>
          </a:p>
          <a:p>
            <a:pPr marL="812800" lvl="1" indent="-355600">
              <a:lnSpc>
                <a:spcPct val="150000"/>
              </a:lnSpc>
              <a:buFont typeface="Wingdings" charset="2"/>
              <a:buChar char="Ø"/>
            </a:pPr>
            <a:endParaRPr kumimoji="1" lang="en-US" altLang="zh-CN" sz="2000" dirty="0">
              <a:latin typeface="宋体" panose="02010600030101010101" pitchFamily="2" charset="-122"/>
              <a:ea typeface="Times New Roman" charset="0"/>
              <a:cs typeface="Times New Roman" charset="0"/>
            </a:endParaRPr>
          </a:p>
          <a:p>
            <a:pPr marL="1270000" lvl="2" indent="-355600">
              <a:lnSpc>
                <a:spcPct val="150000"/>
              </a:lnSpc>
              <a:buFont typeface="Wingdings" charset="2"/>
              <a:buChar char="Ø"/>
            </a:pPr>
            <a:endParaRPr kumimoji="1"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2BD9AC0-5635-413A-B79C-92D6804C0704}"/>
                  </a:ext>
                </a:extLst>
              </p:cNvPr>
              <p:cNvSpPr txBox="1"/>
              <p:nvPr/>
            </p:nvSpPr>
            <p:spPr>
              <a:xfrm>
                <a:off x="189546" y="1222789"/>
                <a:ext cx="7917679" cy="44689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基于集成</m:t>
                    </m:r>
                    <m:r>
                      <a:rPr kumimoji="1" lang="zh-CN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滤波芯片</m:t>
                    </m:r>
                  </m:oMath>
                </a14:m>
                <a:r>
                  <a:rPr kumimoji="1" lang="zh-CN" alt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的滤波电路</a:t>
                </a:r>
                <a:endParaRPr kumimoji="1"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panose="05000000000000000000" pitchFamily="2" charset="2"/>
                  <a:buChar char="ü"/>
                  <a:defRPr/>
                </a:pPr>
                <a:r>
                  <a:rPr kumimoji="1" lang="zh-CN" altLang="en-US" dirty="0"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技术成熟、使用方便</a:t>
                </a:r>
                <a:endParaRPr kumimoji="1" lang="en-US" altLang="zh-CN" dirty="0"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panose="05000000000000000000" pitchFamily="2" charset="2"/>
                  <a:buChar char="ü"/>
                  <a:defRPr/>
                </a:pPr>
                <a:r>
                  <a:rPr kumimoji="1" lang="zh-CN" altLang="en-US" dirty="0"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截止频率灵活可调</a:t>
                </a:r>
                <a:endParaRPr kumimoji="1" lang="en-US" altLang="zh-CN" dirty="0"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1" lang="zh-CN" altLang="en-US" dirty="0"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难以仿真，数据不全面</a:t>
                </a:r>
                <a:endParaRPr kumimoji="1" lang="en-US" altLang="zh-CN" dirty="0"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1" lang="zh-CN" altLang="en-US" dirty="0"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需引入高频时钟</a:t>
                </a:r>
                <a:endParaRPr kumimoji="1" lang="en-US" altLang="zh-CN" dirty="0"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lvl="3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2BD9AC0-5635-413A-B79C-92D6804C0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46" y="1222789"/>
                <a:ext cx="7917679" cy="4468980"/>
              </a:xfrm>
              <a:prstGeom prst="rect">
                <a:avLst/>
              </a:prstGeom>
              <a:blipFill>
                <a:blip r:embed="rId3"/>
                <a:stretch>
                  <a:fillRect l="-10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421F2ACD-CB75-40EB-A959-8C2958B87E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064676"/>
              </p:ext>
            </p:extLst>
          </p:nvPr>
        </p:nvGraphicFramePr>
        <p:xfrm>
          <a:off x="952954" y="3521238"/>
          <a:ext cx="7238091" cy="2926080"/>
        </p:xfrm>
        <a:graphic>
          <a:graphicData uri="http://schemas.openxmlformats.org/drawingml/2006/table">
            <a:tbl>
              <a:tblPr firstRow="1" firstCol="1" bandRow="1"/>
              <a:tblGrid>
                <a:gridCol w="1164066">
                  <a:extLst>
                    <a:ext uri="{9D8B030D-6E8A-4147-A177-3AD203B41FA5}">
                      <a16:colId xmlns:a16="http://schemas.microsoft.com/office/drawing/2014/main" val="913329775"/>
                    </a:ext>
                  </a:extLst>
                </a:gridCol>
                <a:gridCol w="1168645">
                  <a:extLst>
                    <a:ext uri="{9D8B030D-6E8A-4147-A177-3AD203B41FA5}">
                      <a16:colId xmlns:a16="http://schemas.microsoft.com/office/drawing/2014/main" val="409479873"/>
                    </a:ext>
                  </a:extLst>
                </a:gridCol>
                <a:gridCol w="1659549">
                  <a:extLst>
                    <a:ext uri="{9D8B030D-6E8A-4147-A177-3AD203B41FA5}">
                      <a16:colId xmlns:a16="http://schemas.microsoft.com/office/drawing/2014/main" val="1548686253"/>
                    </a:ext>
                  </a:extLst>
                </a:gridCol>
                <a:gridCol w="1427836">
                  <a:extLst>
                    <a:ext uri="{9D8B030D-6E8A-4147-A177-3AD203B41FA5}">
                      <a16:colId xmlns:a16="http://schemas.microsoft.com/office/drawing/2014/main" val="4124483499"/>
                    </a:ext>
                  </a:extLst>
                </a:gridCol>
                <a:gridCol w="1817995">
                  <a:extLst>
                    <a:ext uri="{9D8B030D-6E8A-4147-A177-3AD203B41FA5}">
                      <a16:colId xmlns:a16="http://schemas.microsoft.com/office/drawing/2014/main" val="586545635"/>
                    </a:ext>
                  </a:extLst>
                </a:gridCol>
              </a:tblGrid>
              <a:tr h="4326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生产厂商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芯片型号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上限截止频率</a:t>
                      </a:r>
                      <a:endParaRPr lang="en-US" alt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f</a:t>
                      </a:r>
                      <a:r>
                        <a:rPr lang="en-US" sz="1600" kern="100" baseline="-25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H</a:t>
                      </a: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范围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禁带衰减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RMS</a:t>
                      </a: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噪声电平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（±</a:t>
                      </a: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2.5V</a:t>
                      </a: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供电）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315398"/>
                  </a:ext>
                </a:extLst>
              </a:tr>
              <a:tr h="4326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Linear Technology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LTC1064-3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最大</a:t>
                      </a: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95 kHz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-12.7 dB@2f</a:t>
                      </a:r>
                      <a:r>
                        <a:rPr lang="en-US" sz="1600" kern="10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H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45 </a:t>
                      </a:r>
                      <a:r>
                        <a:rPr lang="en-US" sz="16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μVrms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8479445"/>
                  </a:ext>
                </a:extLst>
              </a:tr>
              <a:tr h="4326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Linear Technology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LTC1064-7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最大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100 kHz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-34 dB@2f</a:t>
                      </a:r>
                      <a:r>
                        <a:rPr lang="en-US" sz="1600" kern="1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H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95 </a:t>
                      </a:r>
                      <a:r>
                        <a:rPr lang="en-US" sz="1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μVrms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866376"/>
                  </a:ext>
                </a:extLst>
              </a:tr>
              <a:tr h="4326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Linear Technology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LTC1164-7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最大</a:t>
                      </a: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20 kHz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-34 dB@2f</a:t>
                      </a:r>
                      <a:r>
                        <a:rPr lang="en-US" sz="1600" kern="1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H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95 μVrms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383038"/>
                  </a:ext>
                </a:extLst>
              </a:tr>
              <a:tr h="4326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Linear Technology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LTC1264-7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最大</a:t>
                      </a: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200 kHz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-28 dB@2f</a:t>
                      </a:r>
                      <a:r>
                        <a:rPr lang="en-US" sz="1600" kern="1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H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140 μVrms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601692"/>
                  </a:ext>
                </a:extLst>
              </a:tr>
              <a:tr h="4326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Maxim Integrated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MAX296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最大</a:t>
                      </a: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50 kHz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-34 dB@3f</a:t>
                      </a:r>
                      <a:r>
                        <a:rPr lang="en-US" sz="1600" kern="1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H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未标明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93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1306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3.4 </a:t>
            </a:r>
            <a:r>
              <a:rPr lang="zh-CN" altLang="en-US" sz="3200" dirty="0"/>
              <a:t>模数转换电路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29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7" y="1218542"/>
                <a:ext cx="7917679" cy="47459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关键指标</m:t>
                    </m:r>
                  </m:oMath>
                </a14:m>
                <a:endParaRPr kumimoji="1" lang="en-US" altLang="zh-CN" sz="2800" i="0" dirty="0">
                  <a:solidFill>
                    <a:srgbClr val="FF0000"/>
                  </a:solidFill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足够高的采样频率（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&gt;5 </a:t>
                </a:r>
                <a:r>
                  <a:rPr kumimoji="1" lang="en-US" altLang="zh-CN" sz="2000" dirty="0" err="1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kSPS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）</a:t>
                </a: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尽可能高的分辨率</a:t>
                </a: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218542"/>
                <a:ext cx="7917679" cy="474597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2A7D675-96E4-4D82-921C-14175DDA2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886847"/>
              </p:ext>
            </p:extLst>
          </p:nvPr>
        </p:nvGraphicFramePr>
        <p:xfrm>
          <a:off x="430530" y="3038441"/>
          <a:ext cx="8282939" cy="2926080"/>
        </p:xfrm>
        <a:graphic>
          <a:graphicData uri="http://schemas.openxmlformats.org/drawingml/2006/table">
            <a:tbl>
              <a:tblPr firstRow="1" firstCol="1" bandRow="1"/>
              <a:tblGrid>
                <a:gridCol w="1248689">
                  <a:extLst>
                    <a:ext uri="{9D8B030D-6E8A-4147-A177-3AD203B41FA5}">
                      <a16:colId xmlns:a16="http://schemas.microsoft.com/office/drawing/2014/main" val="1950343114"/>
                    </a:ext>
                  </a:extLst>
                </a:gridCol>
                <a:gridCol w="1411274">
                  <a:extLst>
                    <a:ext uri="{9D8B030D-6E8A-4147-A177-3AD203B41FA5}">
                      <a16:colId xmlns:a16="http://schemas.microsoft.com/office/drawing/2014/main" val="2087481929"/>
                    </a:ext>
                  </a:extLst>
                </a:gridCol>
                <a:gridCol w="1008685">
                  <a:extLst>
                    <a:ext uri="{9D8B030D-6E8A-4147-A177-3AD203B41FA5}">
                      <a16:colId xmlns:a16="http://schemas.microsoft.com/office/drawing/2014/main" val="4212199590"/>
                    </a:ext>
                  </a:extLst>
                </a:gridCol>
                <a:gridCol w="1008685">
                  <a:extLst>
                    <a:ext uri="{9D8B030D-6E8A-4147-A177-3AD203B41FA5}">
                      <a16:colId xmlns:a16="http://schemas.microsoft.com/office/drawing/2014/main" val="3251308511"/>
                    </a:ext>
                  </a:extLst>
                </a:gridCol>
                <a:gridCol w="784164">
                  <a:extLst>
                    <a:ext uri="{9D8B030D-6E8A-4147-A177-3AD203B41FA5}">
                      <a16:colId xmlns:a16="http://schemas.microsoft.com/office/drawing/2014/main" val="2711103460"/>
                    </a:ext>
                  </a:extLst>
                </a:gridCol>
                <a:gridCol w="1213623">
                  <a:extLst>
                    <a:ext uri="{9D8B030D-6E8A-4147-A177-3AD203B41FA5}">
                      <a16:colId xmlns:a16="http://schemas.microsoft.com/office/drawing/2014/main" val="1160629977"/>
                    </a:ext>
                  </a:extLst>
                </a:gridCol>
                <a:gridCol w="1607819">
                  <a:extLst>
                    <a:ext uri="{9D8B030D-6E8A-4147-A177-3AD203B41FA5}">
                      <a16:colId xmlns:a16="http://schemas.microsoft.com/office/drawing/2014/main" val="1045002212"/>
                    </a:ext>
                  </a:extLst>
                </a:gridCol>
              </a:tblGrid>
              <a:tr h="456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生产厂家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芯片型号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最高采样频率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量化位数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通道数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积分非线性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RMS</a:t>
                      </a: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噪声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(1 kSPS, 5 V)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76314"/>
                  </a:ext>
                </a:extLst>
              </a:tr>
              <a:tr h="456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Analog Devices 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AD7177-2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10 </a:t>
                      </a:r>
                      <a:r>
                        <a:rPr lang="en-US" sz="16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kSPS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32 bits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 ppm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0.77 </a:t>
                      </a:r>
                      <a:r>
                        <a:rPr lang="en-US" sz="16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μVrms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246624"/>
                  </a:ext>
                </a:extLst>
              </a:tr>
              <a:tr h="456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Analog Devices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AD7779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16 kSPS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24 bits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8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7 ppm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1.33 μVrms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012581"/>
                  </a:ext>
                </a:extLst>
              </a:tr>
              <a:tr h="456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Texas Instrument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ADS1262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/ADS1263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38 </a:t>
                      </a:r>
                      <a:r>
                        <a:rPr lang="en-US" sz="16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kSPS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32 bits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8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 ppm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1.74 </a:t>
                      </a:r>
                      <a:r>
                        <a:rPr lang="en-US" sz="16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μVrms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471819"/>
                  </a:ext>
                </a:extLst>
              </a:tr>
              <a:tr h="456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Texas Instrument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ADS1281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 kSPS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32 bits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0.6 ppm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2.23 μVrms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14279"/>
                  </a:ext>
                </a:extLst>
              </a:tr>
              <a:tr h="456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Texas Instrument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ADS1282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 kSPS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32 bits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0.5 ppm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2.23 </a:t>
                      </a:r>
                      <a:r>
                        <a:rPr lang="en-US" sz="1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μVrms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1998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1175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74278" y="107503"/>
            <a:ext cx="8229600" cy="796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dirty="0"/>
              <a:t>一、研究背景</a:t>
            </a:r>
          </a:p>
        </p:txBody>
      </p:sp>
      <p:sp>
        <p:nvSpPr>
          <p:cNvPr id="14339" name="内容占位符 2"/>
          <p:cNvSpPr>
            <a:spLocks noGrp="1"/>
          </p:cNvSpPr>
          <p:nvPr>
            <p:ph sz="quarter" idx="1"/>
          </p:nvPr>
        </p:nvSpPr>
        <p:spPr>
          <a:xfrm>
            <a:off x="2652713" y="1965033"/>
            <a:ext cx="4653479" cy="3375164"/>
          </a:xfrm>
        </p:spPr>
        <p:txBody>
          <a:bodyPr/>
          <a:lstStyle/>
          <a:p>
            <a:pPr marL="0" lvl="1" indent="0">
              <a:spcBef>
                <a:spcPts val="1800"/>
              </a:spcBef>
              <a:spcAft>
                <a:spcPts val="1200"/>
              </a:spcAft>
              <a:buClrTx/>
              <a:buSzPct val="100000"/>
              <a:buNone/>
            </a:pPr>
            <a:r>
              <a:rPr lang="en-US" altLang="zh-CN" sz="2800" dirty="0">
                <a:solidFill>
                  <a:srgbClr val="0066FF"/>
                </a:solidFill>
              </a:rPr>
              <a:t>1.1 </a:t>
            </a:r>
            <a:r>
              <a:rPr lang="zh-CN" altLang="en-US" sz="2800" dirty="0">
                <a:solidFill>
                  <a:srgbClr val="0066FF"/>
                </a:solidFill>
              </a:rPr>
              <a:t>微量热器的简介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0" lvl="1" indent="0">
              <a:spcBef>
                <a:spcPts val="1800"/>
              </a:spcBef>
              <a:spcAft>
                <a:spcPts val="600"/>
              </a:spcAft>
              <a:buClrTx/>
              <a:buSzPct val="100000"/>
              <a:buNone/>
            </a:pPr>
            <a:r>
              <a:rPr lang="en-US" altLang="zh-CN" sz="2800" dirty="0">
                <a:solidFill>
                  <a:srgbClr val="0066FF"/>
                </a:solidFill>
              </a:rPr>
              <a:t>1.2 </a:t>
            </a:r>
            <a:r>
              <a:rPr lang="zh-CN" altLang="en-US" sz="2800" dirty="0">
                <a:solidFill>
                  <a:srgbClr val="0066FF"/>
                </a:solidFill>
              </a:rPr>
              <a:t>无中微子双</a:t>
            </a:r>
            <a:r>
              <a:rPr lang="en-US" altLang="zh-CN" sz="2800" dirty="0">
                <a:solidFill>
                  <a:srgbClr val="0066FF"/>
                </a:solidFill>
              </a:rPr>
              <a:t>β</a:t>
            </a:r>
            <a:r>
              <a:rPr lang="zh-CN" altLang="en-US" sz="2800" dirty="0">
                <a:solidFill>
                  <a:srgbClr val="0066FF"/>
                </a:solidFill>
              </a:rPr>
              <a:t>衰变简介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0" lvl="1" indent="0">
              <a:spcBef>
                <a:spcPts val="1800"/>
              </a:spcBef>
              <a:spcAft>
                <a:spcPts val="600"/>
              </a:spcAft>
              <a:buClrTx/>
              <a:buSzPct val="100000"/>
              <a:buNone/>
            </a:pPr>
            <a:r>
              <a:rPr lang="en-US" altLang="zh-CN" sz="2800" dirty="0">
                <a:solidFill>
                  <a:srgbClr val="0066FF"/>
                </a:solidFill>
              </a:rPr>
              <a:t>1.3 </a:t>
            </a:r>
            <a:r>
              <a:rPr lang="zh-CN" altLang="en-US" sz="2800" dirty="0">
                <a:solidFill>
                  <a:srgbClr val="0066FF"/>
                </a:solidFill>
              </a:rPr>
              <a:t>国际发展现状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0" lvl="1" indent="0">
              <a:spcBef>
                <a:spcPts val="1800"/>
              </a:spcBef>
              <a:spcAft>
                <a:spcPts val="600"/>
              </a:spcAft>
              <a:buClrTx/>
              <a:buSzPct val="100000"/>
              <a:buNone/>
            </a:pPr>
            <a:r>
              <a:rPr lang="en-US" altLang="zh-CN" sz="2800" dirty="0">
                <a:solidFill>
                  <a:srgbClr val="0066FF"/>
                </a:solidFill>
              </a:rPr>
              <a:t>1.4 </a:t>
            </a:r>
            <a:r>
              <a:rPr lang="zh-CN" altLang="en-US" sz="2800" dirty="0">
                <a:solidFill>
                  <a:srgbClr val="0066FF"/>
                </a:solidFill>
              </a:rPr>
              <a:t>国内发展现状</a:t>
            </a:r>
            <a:endParaRPr lang="en-US" altLang="zh-CN" sz="2800" dirty="0">
              <a:solidFill>
                <a:srgbClr val="0066FF"/>
              </a:solidFill>
            </a:endParaRPr>
          </a:p>
        </p:txBody>
      </p:sp>
      <p:sp>
        <p:nvSpPr>
          <p:cNvPr id="14341" name="日期占位符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46A2A9E-85AD-469E-B4A5-2DF639057EAE}" type="datetime1">
              <a:rPr lang="zh-CN" altLang="en-US"/>
              <a:pPr/>
              <a:t>2020-10-28</a:t>
            </a:fld>
            <a:endParaRPr lang="zh-CN" altLang="en-US"/>
          </a:p>
        </p:txBody>
      </p:sp>
      <p:sp>
        <p:nvSpPr>
          <p:cNvPr id="14342" name="页脚占位符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4343" name="灯片编号占位符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5DCED87-EF9B-48CD-B77D-5816080FD55C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4405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74278" y="107503"/>
            <a:ext cx="8229600" cy="796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dirty="0"/>
              <a:t>主要内容</a:t>
            </a:r>
          </a:p>
        </p:txBody>
      </p:sp>
      <p:sp>
        <p:nvSpPr>
          <p:cNvPr id="14339" name="内容占位符 2"/>
          <p:cNvSpPr>
            <a:spLocks noGrp="1"/>
          </p:cNvSpPr>
          <p:nvPr>
            <p:ph sz="quarter" idx="1"/>
          </p:nvPr>
        </p:nvSpPr>
        <p:spPr>
          <a:xfrm>
            <a:off x="2933217" y="1806023"/>
            <a:ext cx="3164231" cy="4038186"/>
          </a:xfrm>
        </p:spPr>
        <p:txBody>
          <a:bodyPr/>
          <a:lstStyle/>
          <a:p>
            <a:pPr marL="571500" lvl="1" indent="-571500">
              <a:spcBef>
                <a:spcPts val="1800"/>
              </a:spcBef>
              <a:spcAft>
                <a:spcPts val="12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0066FF"/>
                </a:solidFill>
              </a:rPr>
              <a:t>研究背景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571500" lvl="1" indent="-571500">
              <a:spcBef>
                <a:spcPts val="1800"/>
              </a:spcBef>
              <a:spcAft>
                <a:spcPts val="12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0066FF"/>
                </a:solidFill>
              </a:rPr>
              <a:t>系统总体设计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571500" lvl="1" indent="-571500">
              <a:spcBef>
                <a:spcPts val="1800"/>
              </a:spcBef>
              <a:spcAft>
                <a:spcPts val="6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0066FF"/>
                </a:solidFill>
              </a:rPr>
              <a:t>关键技术研究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571500" lvl="1" indent="-571500">
              <a:spcBef>
                <a:spcPts val="1800"/>
              </a:spcBef>
              <a:spcAft>
                <a:spcPts val="6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FF0000"/>
                </a:solidFill>
              </a:rPr>
              <a:t>实现与测试</a:t>
            </a:r>
            <a:endParaRPr lang="en-US" altLang="zh-CN" sz="2800" dirty="0">
              <a:solidFill>
                <a:srgbClr val="FF0000"/>
              </a:solidFill>
            </a:endParaRPr>
          </a:p>
          <a:p>
            <a:pPr marL="571500" lvl="1" indent="-571500">
              <a:spcBef>
                <a:spcPts val="1800"/>
              </a:spcBef>
              <a:spcAft>
                <a:spcPts val="6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0066FF"/>
                </a:solidFill>
              </a:rPr>
              <a:t>总结与展望</a:t>
            </a:r>
            <a:endParaRPr lang="en-US" altLang="zh-CN" sz="2800" dirty="0">
              <a:solidFill>
                <a:srgbClr val="0066FF"/>
              </a:solidFill>
            </a:endParaRPr>
          </a:p>
        </p:txBody>
      </p:sp>
      <p:sp>
        <p:nvSpPr>
          <p:cNvPr id="14341" name="日期占位符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46A2A9E-85AD-469E-B4A5-2DF639057EAE}" type="datetime1">
              <a:rPr lang="zh-CN" altLang="en-US"/>
              <a:pPr/>
              <a:t>2020-10-28</a:t>
            </a:fld>
            <a:endParaRPr lang="zh-CN" altLang="en-US"/>
          </a:p>
        </p:txBody>
      </p:sp>
      <p:sp>
        <p:nvSpPr>
          <p:cNvPr id="14342" name="页脚占位符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4343" name="灯片编号占位符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5DCED87-EF9B-48CD-B77D-5816080FD55C}" type="slidenum">
              <a:rPr lang="zh-CN" altLang="en-US" smtClean="0"/>
              <a:pPr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4573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74278" y="107503"/>
            <a:ext cx="8229600" cy="796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dirty="0"/>
              <a:t>四、实现与测试</a:t>
            </a:r>
          </a:p>
        </p:txBody>
      </p:sp>
      <p:sp>
        <p:nvSpPr>
          <p:cNvPr id="14339" name="内容占位符 2"/>
          <p:cNvSpPr>
            <a:spLocks noGrp="1"/>
          </p:cNvSpPr>
          <p:nvPr>
            <p:ph sz="quarter" idx="1"/>
          </p:nvPr>
        </p:nvSpPr>
        <p:spPr>
          <a:xfrm>
            <a:off x="2363756" y="1845007"/>
            <a:ext cx="5277369" cy="4080013"/>
          </a:xfrm>
        </p:spPr>
        <p:txBody>
          <a:bodyPr/>
          <a:lstStyle/>
          <a:p>
            <a:pPr marL="0" lvl="1" indent="0">
              <a:spcBef>
                <a:spcPts val="1800"/>
              </a:spcBef>
              <a:spcAft>
                <a:spcPts val="1200"/>
              </a:spcAft>
              <a:buClrTx/>
              <a:buSzPct val="100000"/>
              <a:buNone/>
            </a:pPr>
            <a:r>
              <a:rPr lang="en-US" altLang="zh-CN" sz="2800" dirty="0">
                <a:solidFill>
                  <a:srgbClr val="0066FF"/>
                </a:solidFill>
              </a:rPr>
              <a:t>4.1 </a:t>
            </a:r>
            <a:r>
              <a:rPr lang="zh-CN" altLang="en-US" sz="2800" dirty="0">
                <a:solidFill>
                  <a:srgbClr val="0066FF"/>
                </a:solidFill>
              </a:rPr>
              <a:t>电路模块实现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0" lvl="1" indent="0">
              <a:spcBef>
                <a:spcPts val="1800"/>
              </a:spcBef>
              <a:spcAft>
                <a:spcPts val="1200"/>
              </a:spcAft>
              <a:buClrTx/>
              <a:buSzPct val="100000"/>
              <a:buNone/>
            </a:pPr>
            <a:r>
              <a:rPr lang="en-US" altLang="zh-CN" sz="2800" dirty="0">
                <a:solidFill>
                  <a:srgbClr val="0066FF"/>
                </a:solidFill>
              </a:rPr>
              <a:t>4.2 </a:t>
            </a:r>
            <a:r>
              <a:rPr lang="zh-CN" altLang="en-US" sz="2800" dirty="0">
                <a:solidFill>
                  <a:srgbClr val="0066FF"/>
                </a:solidFill>
              </a:rPr>
              <a:t>模数转换电路测试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0" lvl="1" indent="0">
              <a:spcBef>
                <a:spcPts val="1800"/>
              </a:spcBef>
              <a:spcAft>
                <a:spcPts val="1200"/>
              </a:spcAft>
              <a:buClrTx/>
              <a:buSzPct val="100000"/>
              <a:buNone/>
            </a:pPr>
            <a:r>
              <a:rPr lang="en-US" altLang="zh-CN" sz="2800" dirty="0">
                <a:solidFill>
                  <a:srgbClr val="0066FF"/>
                </a:solidFill>
              </a:rPr>
              <a:t>4.3 </a:t>
            </a:r>
            <a:r>
              <a:rPr lang="zh-CN" altLang="en-US" sz="2800" dirty="0">
                <a:solidFill>
                  <a:srgbClr val="0066FF"/>
                </a:solidFill>
              </a:rPr>
              <a:t>抗混叠滤波电路测试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0" lvl="1" indent="0">
              <a:spcBef>
                <a:spcPts val="1800"/>
              </a:spcBef>
              <a:spcAft>
                <a:spcPts val="600"/>
              </a:spcAft>
              <a:buClrTx/>
              <a:buSzPct val="100000"/>
              <a:buNone/>
            </a:pPr>
            <a:r>
              <a:rPr lang="en-US" altLang="zh-CN" sz="2800" dirty="0">
                <a:solidFill>
                  <a:srgbClr val="0066FF"/>
                </a:solidFill>
              </a:rPr>
              <a:t>4.4 </a:t>
            </a:r>
            <a:r>
              <a:rPr lang="zh-CN" altLang="en-US" sz="2800" dirty="0">
                <a:solidFill>
                  <a:srgbClr val="0066FF"/>
                </a:solidFill>
              </a:rPr>
              <a:t>前置放大电路测试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0" lvl="1" indent="0">
              <a:spcBef>
                <a:spcPts val="1800"/>
              </a:spcBef>
              <a:spcAft>
                <a:spcPts val="600"/>
              </a:spcAft>
              <a:buClrTx/>
              <a:buSzPct val="100000"/>
              <a:buNone/>
            </a:pPr>
            <a:r>
              <a:rPr lang="en-US" altLang="zh-CN" sz="2800" dirty="0">
                <a:solidFill>
                  <a:srgbClr val="0066FF"/>
                </a:solidFill>
              </a:rPr>
              <a:t>4.5 </a:t>
            </a:r>
            <a:r>
              <a:rPr lang="zh-CN" altLang="en-US" sz="2800" dirty="0">
                <a:solidFill>
                  <a:srgbClr val="0066FF"/>
                </a:solidFill>
              </a:rPr>
              <a:t>系统综合测试结果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0" lvl="1" indent="0">
              <a:spcBef>
                <a:spcPts val="1800"/>
              </a:spcBef>
              <a:spcAft>
                <a:spcPts val="600"/>
              </a:spcAft>
              <a:buClrTx/>
              <a:buSzPct val="100000"/>
              <a:buNone/>
            </a:pPr>
            <a:endParaRPr lang="en-US" altLang="zh-CN" sz="2800" dirty="0">
              <a:solidFill>
                <a:srgbClr val="0066FF"/>
              </a:solidFill>
            </a:endParaRPr>
          </a:p>
        </p:txBody>
      </p:sp>
      <p:sp>
        <p:nvSpPr>
          <p:cNvPr id="14341" name="日期占位符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46A2A9E-85AD-469E-B4A5-2DF639057EAE}" type="datetime1">
              <a:rPr lang="zh-CN" altLang="en-US"/>
              <a:pPr/>
              <a:t>2020-10-28</a:t>
            </a:fld>
            <a:endParaRPr lang="zh-CN" altLang="en-US"/>
          </a:p>
        </p:txBody>
      </p:sp>
      <p:sp>
        <p:nvSpPr>
          <p:cNvPr id="14342" name="页脚占位符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4343" name="灯片编号占位符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5DCED87-EF9B-48CD-B77D-5816080FD55C}" type="slidenum">
              <a:rPr lang="zh-CN" altLang="en-US" smtClean="0"/>
              <a:pPr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2387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4.1 </a:t>
            </a:r>
            <a:r>
              <a:rPr lang="zh-CN" altLang="en-US" sz="3200" dirty="0"/>
              <a:t>电路模块实现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32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7" y="1218542"/>
                <a:ext cx="7917679" cy="38226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直流偏置电路与前置放大电路</m:t>
                    </m:r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板</m:t>
                    </m:r>
                  </m:oMath>
                </a14:m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218542"/>
                <a:ext cx="7917679" cy="38226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4BAB63A1-079E-4C43-A8BD-09C94A43A2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88" y="2129462"/>
            <a:ext cx="7200000" cy="3599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148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4.1 </a:t>
            </a:r>
            <a:r>
              <a:rPr lang="zh-CN" altLang="en-US" sz="3200" dirty="0"/>
              <a:t>电路模块实现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33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7" y="1218542"/>
                <a:ext cx="7917679" cy="38226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直流偏置电路与前置放大电路</m:t>
                    </m:r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板</m:t>
                    </m:r>
                  </m:oMath>
                </a14:m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218542"/>
                <a:ext cx="7917679" cy="38226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92E82124-1ED0-4C23-967E-BFF9CF10E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713" y="1926404"/>
            <a:ext cx="2520000" cy="448233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E60590E-524F-413F-832B-E8FC2D0719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333" y="1922436"/>
            <a:ext cx="2520000" cy="448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02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4.1 </a:t>
            </a:r>
            <a:r>
              <a:rPr lang="zh-CN" altLang="en-US" sz="3200" dirty="0"/>
              <a:t>电路模块实现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34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7" y="1218542"/>
                <a:ext cx="7917679" cy="38226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直流偏置电路与前置放大电路</m:t>
                    </m:r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板</m:t>
                    </m:r>
                  </m:oMath>
                </a14:m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218542"/>
                <a:ext cx="7917679" cy="38226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1806AF48-B6B9-4382-AF44-3E1B5EC5CF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00" y="2367671"/>
            <a:ext cx="5400000" cy="303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9652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4.1 </a:t>
            </a:r>
            <a:r>
              <a:rPr lang="zh-CN" altLang="en-US" sz="3200" dirty="0"/>
              <a:t>电路模块实现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35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7" y="1218542"/>
                <a:ext cx="7917679" cy="33609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基于</m:t>
                    </m:r>
                    <m:r>
                      <a:rPr kumimoji="1"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𝐴𝐷𝑆</m:t>
                    </m:r>
                    <m:r>
                      <a:rPr kumimoji="1"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1262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的数字读出电路</m:t>
                    </m:r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板</m:t>
                    </m:r>
                  </m:oMath>
                </a14:m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218542"/>
                <a:ext cx="7917679" cy="33609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0BA35F6E-7441-4B7A-9D2F-ED803A2D1F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26" y="2003387"/>
            <a:ext cx="7200000" cy="45107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2840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4.1 </a:t>
            </a:r>
            <a:r>
              <a:rPr lang="zh-CN" altLang="en-US" sz="3200" dirty="0"/>
              <a:t>电路模块实现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36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7" y="1218542"/>
                <a:ext cx="7917679" cy="33609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基于</m:t>
                    </m:r>
                    <m:r>
                      <a:rPr kumimoji="1"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𝐴𝐷𝑆</m:t>
                    </m:r>
                    <m:r>
                      <a:rPr kumimoji="1"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1262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的数字读出电路</m:t>
                    </m:r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板</m:t>
                    </m:r>
                  </m:oMath>
                </a14:m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218542"/>
                <a:ext cx="7917679" cy="33609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BE98A16F-0D9A-4892-9678-FDFEFC5BB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88" y="2204327"/>
            <a:ext cx="7200000" cy="3599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7207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4.1 </a:t>
            </a:r>
            <a:r>
              <a:rPr lang="zh-CN" altLang="en-US" sz="3200" dirty="0"/>
              <a:t>电路模块实现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37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7" y="1218542"/>
                <a:ext cx="7917679" cy="33609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基于</m:t>
                    </m:r>
                    <m:r>
                      <a:rPr kumimoji="1"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𝐴𝐷</m:t>
                    </m:r>
                    <m:r>
                      <a:rPr kumimoji="1" lang="en-US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7177−2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的数字读出电路</m:t>
                    </m:r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板</m:t>
                    </m:r>
                  </m:oMath>
                </a14:m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218542"/>
                <a:ext cx="7917679" cy="33609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8A07A3B6-0B05-4222-A1BE-F69CCBBB92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0" y="1980574"/>
            <a:ext cx="7200000" cy="44281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0814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4.1 </a:t>
            </a:r>
            <a:r>
              <a:rPr lang="zh-CN" altLang="en-US" sz="3200" dirty="0"/>
              <a:t>电路模块实现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38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7" y="1218542"/>
                <a:ext cx="7917679" cy="33609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基于</m:t>
                    </m:r>
                    <m:r>
                      <a:rPr kumimoji="1"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𝐴𝐷</m:t>
                    </m:r>
                    <m:r>
                      <a:rPr kumimoji="1" lang="en-US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7177−2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的数字读出电路</m:t>
                    </m:r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板</m:t>
                    </m:r>
                  </m:oMath>
                </a14:m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218542"/>
                <a:ext cx="7917679" cy="33609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BD76B8D1-68A8-4E3E-B1FD-C9BFD762CB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34" y="2288222"/>
            <a:ext cx="7200000" cy="3599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678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4.2 </a:t>
            </a:r>
            <a:r>
              <a:rPr lang="zh-CN" altLang="en-US" sz="3200" dirty="0"/>
              <a:t>模数转换电路测试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39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7" y="1218542"/>
                <a:ext cx="7917679" cy="53923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模数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转换</m:t>
                    </m:r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电路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噪声测试</m:t>
                    </m:r>
                  </m:oMath>
                </a14:m>
                <a:r>
                  <a:rPr kumimoji="1" lang="zh-CN" altLang="en-US" sz="2800" i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框图</a:t>
                </a:r>
                <a:endParaRPr kumimoji="1" lang="en-US" altLang="zh-CN" sz="28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8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218542"/>
                <a:ext cx="7917679" cy="53923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64F6F0B5-155E-41A6-A092-BB29B9A65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88" y="2091344"/>
            <a:ext cx="7200000" cy="133765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3D6012-029D-49DB-A68A-05BDE80C18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80"/>
          <a:stretch/>
        </p:blipFill>
        <p:spPr>
          <a:xfrm>
            <a:off x="2052000" y="3429000"/>
            <a:ext cx="5040000" cy="306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4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3200" dirty="0"/>
              <a:t>1.1 </a:t>
            </a:r>
            <a:r>
              <a:rPr lang="zh-CN" altLang="en-US" sz="3200" dirty="0"/>
              <a:t>微量热器简介</a:t>
            </a:r>
            <a:endParaRPr lang="zh-CN" sz="3200" dirty="0"/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3B0DA7B-C74B-4D3C-A1F8-46EE5F5CE93C}"/>
                  </a:ext>
                </a:extLst>
              </p:cNvPr>
              <p:cNvSpPr txBox="1"/>
              <p:nvPr/>
            </p:nvSpPr>
            <p:spPr>
              <a:xfrm>
                <a:off x="357188" y="1218542"/>
                <a:ext cx="8551422" cy="60074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</a:pPr>
                <a14:m>
                  <m:oMath xmlns:m="http://schemas.openxmlformats.org/officeDocument/2006/math">
                    <m:r>
                      <a:rPr kumimoji="1" lang="zh-CN" alt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微量热器</m:t>
                    </m:r>
                  </m:oMath>
                </a14:m>
                <a:endParaRPr kumimoji="1" lang="en-US" altLang="zh-CN" sz="2800" b="1" i="1" dirty="0">
                  <a:solidFill>
                    <a:srgbClr val="FF0000"/>
                  </a:solidFill>
                  <a:latin typeface="宋体" panose="02010600030101010101" pitchFamily="2" charset="-122"/>
                  <a:cs typeface="SimHei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2400" b="1" dirty="0">
                    <a:latin typeface="宋体" panose="02010600030101010101" pitchFamily="2" charset="-122"/>
                    <a:cs typeface="SimHei" charset="-122"/>
                  </a:rPr>
                  <a:t>   </a:t>
                </a:r>
                <a:r>
                  <a:rPr kumimoji="1" lang="zh-CN" altLang="en-US" sz="2400" dirty="0">
                    <a:latin typeface="宋体" panose="02010600030101010101" pitchFamily="2" charset="-122"/>
                    <a:cs typeface="SimHei" charset="-122"/>
                  </a:rPr>
                  <a:t>利用温度测量微小能量、功率变化的仪器。</a:t>
                </a:r>
                <a:endParaRPr kumimoji="1" lang="en-US" altLang="zh-CN" sz="2400" dirty="0">
                  <a:latin typeface="宋体" panose="02010600030101010101" pitchFamily="2" charset="-122"/>
                  <a:cs typeface="SimHei" charset="-122"/>
                </a:endParaRPr>
              </a:p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imHei" charset="-122"/>
                      </a:rPr>
                      <m:t>微量热器</m:t>
                    </m:r>
                  </m:oMath>
                </a14:m>
                <a:r>
                  <a:rPr kumimoji="1" lang="zh-CN" altLang="en-US" sz="2800" dirty="0">
                    <a:solidFill>
                      <a:srgbClr val="FF0000"/>
                    </a:solidFill>
                    <a:latin typeface="宋体" panose="02010600030101010101" pitchFamily="2" charset="-122"/>
                    <a:cs typeface="SimHei" charset="-122"/>
                  </a:rPr>
                  <a:t>的优点</a:t>
                </a:r>
                <a:endParaRPr kumimoji="1" lang="en-US" altLang="zh-CN" sz="2800" dirty="0">
                  <a:solidFill>
                    <a:srgbClr val="FF0000"/>
                  </a:solidFill>
                  <a:latin typeface="宋体" panose="02010600030101010101" pitchFamily="2" charset="-122"/>
                  <a:cs typeface="SimHei" charset="-122"/>
                </a:endParaRPr>
              </a:p>
              <a:p>
                <a:pPr marL="800100" lvl="1" indent="-3429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charset="2"/>
                  <a:buChar char="ü"/>
                  <a:defRPr/>
                </a:pPr>
                <a:r>
                  <a:rPr kumimoji="1" lang="zh-CN" altLang="en-US" sz="2400" dirty="0">
                    <a:solidFill>
                      <a:prstClr val="black"/>
                    </a:solidFill>
                    <a:latin typeface="宋体" panose="02010600030101010101" pitchFamily="2" charset="-122"/>
                    <a:cs typeface="SimHei" charset="-122"/>
                  </a:rPr>
                  <a:t>极好的能量分辨率</a:t>
                </a:r>
                <a:endParaRPr kumimoji="1" lang="en-US" altLang="zh-CN" sz="2400" dirty="0">
                  <a:solidFill>
                    <a:prstClr val="black"/>
                  </a:solidFill>
                  <a:latin typeface="宋体" panose="02010600030101010101" pitchFamily="2" charset="-122"/>
                  <a:cs typeface="SimHei" charset="-122"/>
                </a:endParaRPr>
              </a:p>
              <a:p>
                <a:pPr marL="800100" lvl="1" indent="-3429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charset="2"/>
                  <a:buChar char="ü"/>
                  <a:defRPr/>
                </a:pPr>
                <a:r>
                  <a:rPr kumimoji="1" lang="zh-CN" altLang="en-US" sz="2400" dirty="0">
                    <a:solidFill>
                      <a:prstClr val="black"/>
                    </a:solidFill>
                    <a:latin typeface="宋体" panose="02010600030101010101" pitchFamily="2" charset="-122"/>
                    <a:cs typeface="SimHei" charset="-122"/>
                  </a:rPr>
                  <a:t>广泛的合成材料选择</a:t>
                </a:r>
                <a:endParaRPr kumimoji="1" lang="en-US" altLang="zh-CN" sz="2400" dirty="0">
                  <a:solidFill>
                    <a:prstClr val="black"/>
                  </a:solidFill>
                  <a:latin typeface="宋体" panose="02010600030101010101" pitchFamily="2" charset="-122"/>
                  <a:cs typeface="SimHei" charset="-122"/>
                </a:endParaRPr>
              </a:p>
              <a:p>
                <a:pPr marL="800100" lvl="1" indent="-3429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charset="2"/>
                  <a:buChar char="ü"/>
                  <a:defRPr/>
                </a:pPr>
                <a:r>
                  <a:rPr kumimoji="1" lang="zh-CN" altLang="en-US" sz="2400" dirty="0">
                    <a:solidFill>
                      <a:prstClr val="black"/>
                    </a:solidFill>
                    <a:latin typeface="宋体" panose="02010600030101010101" pitchFamily="2" charset="-122"/>
                    <a:cs typeface="SimHei" charset="-122"/>
                  </a:rPr>
                  <a:t>极好的粒子鉴别能力</a:t>
                </a:r>
                <a:endParaRPr kumimoji="1" lang="en-US" altLang="zh-CN" sz="2400" dirty="0">
                  <a:solidFill>
                    <a:prstClr val="black"/>
                  </a:solidFill>
                  <a:latin typeface="宋体" panose="02010600030101010101" pitchFamily="2" charset="-122"/>
                  <a:cs typeface="SimHei" charset="-122"/>
                </a:endParaRPr>
              </a:p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SimHei" charset="-122"/>
                      </a:rPr>
                      <m:t>微量热器</m:t>
                    </m:r>
                  </m:oMath>
                </a14:m>
                <a:r>
                  <a:rPr kumimoji="1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SimHei" charset="-122"/>
                  </a:rPr>
                  <a:t>的应用</a:t>
                </a: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SimHei" charset="-122"/>
                </a:endParaRPr>
              </a:p>
              <a:p>
                <a:pPr marL="800100" lvl="1" indent="-3429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charset="2"/>
                  <a:buChar char="ü"/>
                  <a:defRPr/>
                </a:pPr>
                <a:r>
                  <a:rPr kumimoji="1" lang="en-US" altLang="zh-CN" sz="2400" dirty="0">
                    <a:solidFill>
                      <a:prstClr val="black"/>
                    </a:solidFill>
                    <a:latin typeface="宋体" panose="02010600030101010101" pitchFamily="2" charset="-122"/>
                    <a:cs typeface="SimHei" charset="-122"/>
                  </a:rPr>
                  <a:t>X</a:t>
                </a:r>
                <a:r>
                  <a:rPr kumimoji="1" lang="zh-CN" altLang="en-US" sz="2400" dirty="0">
                    <a:solidFill>
                      <a:prstClr val="black"/>
                    </a:solidFill>
                    <a:latin typeface="宋体" panose="02010600030101010101" pitchFamily="2" charset="-122"/>
                    <a:cs typeface="SimHei" charset="-122"/>
                  </a:rPr>
                  <a:t>射线天文学</a:t>
                </a:r>
                <a:endParaRPr kumimoji="1" lang="en-US" altLang="zh-CN" sz="2400" dirty="0">
                  <a:solidFill>
                    <a:prstClr val="black"/>
                  </a:solidFill>
                  <a:latin typeface="宋体" panose="02010600030101010101" pitchFamily="2" charset="-122"/>
                  <a:cs typeface="SimHei" charset="-122"/>
                </a:endParaRPr>
              </a:p>
              <a:p>
                <a:pPr marL="800100" lvl="1" indent="-3429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charset="2"/>
                  <a:buChar char="ü"/>
                  <a:defRPr/>
                </a:pPr>
                <a:r>
                  <a:rPr kumimoji="1" lang="zh-CN" altLang="en-US" sz="2400" dirty="0">
                    <a:solidFill>
                      <a:prstClr val="black"/>
                    </a:solidFill>
                    <a:latin typeface="宋体" panose="02010600030101010101" pitchFamily="2" charset="-122"/>
                    <a:cs typeface="SimHei" charset="-122"/>
                  </a:rPr>
                  <a:t>暗物质粒子寻找</a:t>
                </a:r>
                <a:endParaRPr kumimoji="1" lang="en-US" altLang="zh-CN" sz="2400" dirty="0">
                  <a:solidFill>
                    <a:prstClr val="black"/>
                  </a:solidFill>
                  <a:latin typeface="宋体" panose="02010600030101010101" pitchFamily="2" charset="-122"/>
                  <a:cs typeface="SimHei" charset="-122"/>
                </a:endParaRPr>
              </a:p>
              <a:p>
                <a:pPr marL="800100" lvl="1" indent="-3429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charset="2"/>
                  <a:buChar char="ü"/>
                  <a:defRPr/>
                </a:pPr>
                <a:r>
                  <a:rPr kumimoji="1" lang="zh-CN" altLang="en-US" sz="2400" b="1" dirty="0">
                    <a:solidFill>
                      <a:prstClr val="black"/>
                    </a:solidFill>
                    <a:latin typeface="宋体" panose="02010600030101010101" pitchFamily="2" charset="-122"/>
                    <a:cs typeface="SimHei" charset="-122"/>
                  </a:rPr>
                  <a:t>无中微子双</a:t>
                </a:r>
                <a:r>
                  <a:rPr kumimoji="1" lang="en-US" altLang="zh-CN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kumimoji="1" lang="zh-CN" altLang="en-US" sz="2400" b="1" dirty="0">
                    <a:solidFill>
                      <a:prstClr val="black"/>
                    </a:solidFill>
                    <a:latin typeface="宋体" panose="02010600030101010101" pitchFamily="2" charset="-122"/>
                    <a:cs typeface="SimHei" charset="-122"/>
                  </a:rPr>
                  <a:t>衰变</a:t>
                </a:r>
                <a:endParaRPr kumimoji="1" lang="en-US" altLang="zh-CN" sz="2400" b="1" dirty="0">
                  <a:solidFill>
                    <a:prstClr val="black"/>
                  </a:solidFill>
                  <a:latin typeface="宋体" panose="02010600030101010101" pitchFamily="2" charset="-122"/>
                  <a:cs typeface="SimHei" charset="-122"/>
                </a:endParaRPr>
              </a:p>
              <a:p>
                <a:pPr marL="800100" lvl="1" indent="-3429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charset="2"/>
                  <a:buChar char="ü"/>
                  <a:defRPr/>
                </a:pPr>
                <a:endParaRPr kumimoji="1" lang="en-US" altLang="zh-CN" sz="2400" dirty="0">
                  <a:solidFill>
                    <a:prstClr val="black"/>
                  </a:solidFill>
                  <a:latin typeface="宋体" panose="02010600030101010101" pitchFamily="2" charset="-122"/>
                  <a:cs typeface="SimHei" charset="-122"/>
                </a:endParaRPr>
              </a:p>
              <a:p>
                <a:pPr lv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en-US" altLang="zh-CN" sz="2400" dirty="0">
                  <a:latin typeface="宋体" panose="02010600030101010101" pitchFamily="2" charset="-122"/>
                  <a:cs typeface="SimHei" charset="-122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400" dirty="0">
                  <a:solidFill>
                    <a:schemeClr val="tx1"/>
                  </a:solidFill>
                  <a:latin typeface="宋体" panose="02010600030101010101" pitchFamily="2" charset="-122"/>
                  <a:cs typeface="SimHei" charset="-122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3B0DA7B-C74B-4D3C-A1F8-46EE5F5CE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8" y="1218542"/>
                <a:ext cx="8551422" cy="6007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0808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4.2 </a:t>
            </a:r>
            <a:r>
              <a:rPr lang="zh-CN" altLang="en-US" sz="3200" dirty="0"/>
              <a:t>模数转换电路测试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40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7" y="1218542"/>
                <a:ext cx="7917679" cy="53923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基于</m:t>
                    </m:r>
                    <m:r>
                      <a:rPr kumimoji="1" lang="en-US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𝐴𝐷𝑆</m:t>
                    </m:r>
                    <m:r>
                      <a:rPr kumimoji="1" lang="en-US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1262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的</m:t>
                    </m:r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模数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转换</m:t>
                    </m:r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电路</m:t>
                    </m:r>
                  </m:oMath>
                </a14:m>
                <a:endParaRPr kumimoji="1" lang="en-US" altLang="zh-CN" sz="28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基于</m:t>
                    </m:r>
                    <m:r>
                      <a:rPr kumimoji="1" lang="en-US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𝐴𝐷</m:t>
                    </m:r>
                    <m:r>
                      <a:rPr kumimoji="1" lang="en-US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7177−2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的</m:t>
                    </m:r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模数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转换</m:t>
                    </m:r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电路</m:t>
                    </m:r>
                  </m:oMath>
                </a14:m>
                <a:endParaRPr kumimoji="1" lang="en-US" altLang="zh-CN" sz="28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218542"/>
                <a:ext cx="7917679" cy="53923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ED0F310-CD01-4310-A319-2491547773E1}"/>
              </a:ext>
            </a:extLst>
          </p:cNvPr>
          <p:cNvGraphicFramePr>
            <a:graphicFrameLocks noGrp="1"/>
          </p:cNvGraphicFramePr>
          <p:nvPr/>
        </p:nvGraphicFramePr>
        <p:xfrm>
          <a:off x="941297" y="2117249"/>
          <a:ext cx="7261406" cy="844357"/>
        </p:xfrm>
        <a:graphic>
          <a:graphicData uri="http://schemas.openxmlformats.org/drawingml/2006/table">
            <a:tbl>
              <a:tblPr firstRow="1" firstCol="1" bandRow="1"/>
              <a:tblGrid>
                <a:gridCol w="1485566">
                  <a:extLst>
                    <a:ext uri="{9D8B030D-6E8A-4147-A177-3AD203B41FA5}">
                      <a16:colId xmlns:a16="http://schemas.microsoft.com/office/drawing/2014/main" val="3413159342"/>
                    </a:ext>
                  </a:extLst>
                </a:gridCol>
                <a:gridCol w="2732005">
                  <a:extLst>
                    <a:ext uri="{9D8B030D-6E8A-4147-A177-3AD203B41FA5}">
                      <a16:colId xmlns:a16="http://schemas.microsoft.com/office/drawing/2014/main" val="1211273883"/>
                    </a:ext>
                  </a:extLst>
                </a:gridCol>
                <a:gridCol w="1484691">
                  <a:extLst>
                    <a:ext uri="{9D8B030D-6E8A-4147-A177-3AD203B41FA5}">
                      <a16:colId xmlns:a16="http://schemas.microsoft.com/office/drawing/2014/main" val="2241516844"/>
                    </a:ext>
                  </a:extLst>
                </a:gridCol>
                <a:gridCol w="1559144">
                  <a:extLst>
                    <a:ext uri="{9D8B030D-6E8A-4147-A177-3AD203B41FA5}">
                      <a16:colId xmlns:a16="http://schemas.microsoft.com/office/drawing/2014/main" val="2580507892"/>
                    </a:ext>
                  </a:extLst>
                </a:gridCol>
              </a:tblGrid>
              <a:tr h="335257">
                <a:tc>
                  <a:txBody>
                    <a:bodyPr/>
                    <a:lstStyle/>
                    <a:p>
                      <a:pPr algn="ctr"/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采样频率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RMS</a:t>
                      </a: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噪声（标称值）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信噪比</a:t>
                      </a: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SNR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有效位数</a:t>
                      </a: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ENOB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697778"/>
                  </a:ext>
                </a:extLst>
              </a:tr>
              <a:tr h="254550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7.2 kSPS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7.28 μVrms</a:t>
                      </a: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（</a:t>
                      </a: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5.33 μVrms</a:t>
                      </a: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）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116.74 dB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19.38 bits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7672519"/>
                  </a:ext>
                </a:extLst>
              </a:tr>
              <a:tr h="254550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14.4 kSPS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8.40 </a:t>
                      </a:r>
                      <a:r>
                        <a:rPr lang="en-US" sz="1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μVrms</a:t>
                      </a: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（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6.38 </a:t>
                      </a:r>
                      <a:r>
                        <a:rPr lang="en-US" sz="1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μVrms</a:t>
                      </a: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）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115.50 dB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19.19 bits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546336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5B3040E3-2A6C-4E7C-AFA1-7787492E73CC}"/>
              </a:ext>
            </a:extLst>
          </p:cNvPr>
          <p:cNvGraphicFramePr>
            <a:graphicFrameLocks noGrp="1"/>
          </p:cNvGraphicFramePr>
          <p:nvPr/>
        </p:nvGraphicFramePr>
        <p:xfrm>
          <a:off x="941297" y="4128386"/>
          <a:ext cx="7261407" cy="1113572"/>
        </p:xfrm>
        <a:graphic>
          <a:graphicData uri="http://schemas.openxmlformats.org/drawingml/2006/table">
            <a:tbl>
              <a:tblPr firstRow="1" firstCol="1" bandRow="1"/>
              <a:tblGrid>
                <a:gridCol w="1113299">
                  <a:extLst>
                    <a:ext uri="{9D8B030D-6E8A-4147-A177-3AD203B41FA5}">
                      <a16:colId xmlns:a16="http://schemas.microsoft.com/office/drawing/2014/main" val="1045279246"/>
                    </a:ext>
                  </a:extLst>
                </a:gridCol>
                <a:gridCol w="3104273">
                  <a:extLst>
                    <a:ext uri="{9D8B030D-6E8A-4147-A177-3AD203B41FA5}">
                      <a16:colId xmlns:a16="http://schemas.microsoft.com/office/drawing/2014/main" val="1747873753"/>
                    </a:ext>
                  </a:extLst>
                </a:gridCol>
                <a:gridCol w="1484691">
                  <a:extLst>
                    <a:ext uri="{9D8B030D-6E8A-4147-A177-3AD203B41FA5}">
                      <a16:colId xmlns:a16="http://schemas.microsoft.com/office/drawing/2014/main" val="3300306258"/>
                    </a:ext>
                  </a:extLst>
                </a:gridCol>
                <a:gridCol w="1559144">
                  <a:extLst>
                    <a:ext uri="{9D8B030D-6E8A-4147-A177-3AD203B41FA5}">
                      <a16:colId xmlns:a16="http://schemas.microsoft.com/office/drawing/2014/main" val="4115061050"/>
                    </a:ext>
                  </a:extLst>
                </a:gridCol>
              </a:tblGrid>
              <a:tr h="278393">
                <a:tc>
                  <a:txBody>
                    <a:bodyPr/>
                    <a:lstStyle/>
                    <a:p>
                      <a:pPr algn="ctr"/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采样频率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RMS</a:t>
                      </a: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噪声（标称值）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信噪比</a:t>
                      </a: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SNR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有效位数</a:t>
                      </a: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ENOB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69665"/>
                  </a:ext>
                </a:extLst>
              </a:tr>
              <a:tr h="278393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2.5 </a:t>
                      </a:r>
                      <a:r>
                        <a:rPr lang="en-US" sz="1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kSPS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1.39 μVrms</a:t>
                      </a: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（</a:t>
                      </a: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1.2 μVrms</a:t>
                      </a: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）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131.11 dB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21.78 bits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3825704"/>
                  </a:ext>
                </a:extLst>
              </a:tr>
              <a:tr h="278393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5 kSPS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1.99 μVrms</a:t>
                      </a: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（</a:t>
                      </a: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1.7 μVrms</a:t>
                      </a: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）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127.00 dB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21.26 bits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1169646"/>
                  </a:ext>
                </a:extLst>
              </a:tr>
              <a:tr h="278393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10 kSPS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2.91 μVrms</a:t>
                      </a: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（</a:t>
                      </a: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2.5 μVrms</a:t>
                      </a: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）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124.69 dB</a:t>
                      </a:r>
                      <a:endParaRPr lang="zh-CN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20.71 bits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603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55206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4.3 </a:t>
            </a:r>
            <a:r>
              <a:rPr lang="zh-CN" altLang="en-US" sz="3200" dirty="0"/>
              <a:t>抗混叠滤波电路测试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41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7" y="1218542"/>
                <a:ext cx="8393621" cy="880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抗混叠滤波电路</m:t>
                    </m:r>
                  </m:oMath>
                </a14:m>
                <a:r>
                  <a:rPr kumimoji="1" lang="zh-CN" altLang="en-US" sz="2800" i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频率响应测试框图</a:t>
                </a:r>
                <a:endParaRPr kumimoji="1" lang="en-US" altLang="zh-CN" sz="28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8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8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800" i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抗混叠滤波电路性能对比</a:t>
                </a:r>
                <a:endParaRPr kumimoji="1" lang="en-US" altLang="zh-CN" sz="28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8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8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8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218542"/>
                <a:ext cx="8393621" cy="8808630"/>
              </a:xfrm>
              <a:prstGeom prst="rect">
                <a:avLst/>
              </a:prstGeom>
              <a:blipFill>
                <a:blip r:embed="rId3"/>
                <a:stretch>
                  <a:fillRect l="-13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07EBB299-C643-4DE5-88F7-86A26F47A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2077241"/>
            <a:ext cx="8640000" cy="10790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29EEBF3-E104-4FF3-8FFE-303F06CAD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077" y="4763136"/>
            <a:ext cx="6809822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605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4.3 </a:t>
            </a:r>
            <a:r>
              <a:rPr lang="zh-CN" altLang="en-US" sz="3200" dirty="0"/>
              <a:t>抗混叠滤波电路测试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42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7" y="1218542"/>
                <a:ext cx="4721807" cy="9731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抗混叠滤波电路</m:t>
                    </m:r>
                    <m:r>
                      <a:rPr kumimoji="1"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性能</m:t>
                    </m:r>
                  </m:oMath>
                </a14:m>
                <a:r>
                  <a:rPr kumimoji="1" lang="zh-CN" altLang="en-US" sz="2800" i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对比</a:t>
                </a:r>
                <a:endParaRPr kumimoji="1" lang="en-US" altLang="zh-CN" sz="28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en-US" altLang="zh-CN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Sallen</a:t>
                </a:r>
                <a:r>
                  <a:rPr kumimoji="1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-Key</a:t>
                </a: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型滤波电路</a:t>
                </a: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panose="05000000000000000000" pitchFamily="2" charset="2"/>
                  <a:buChar char="ü"/>
                  <a:defRPr/>
                </a:pP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极低的噪声和高信噪比</a:t>
                </a: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panose="05000000000000000000" pitchFamily="2" charset="2"/>
                  <a:buChar char="ü"/>
                  <a:defRPr/>
                </a:pP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较快的禁带衰减</a:t>
                </a: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panose="05000000000000000000" pitchFamily="2" charset="2"/>
                  <a:buChar char="ü"/>
                  <a:defRPr/>
                </a:pP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准确的上限截止频率</a:t>
                </a: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i="0" dirty="0"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集成滤波电路</a:t>
                </a:r>
                <a:endParaRPr kumimoji="1" lang="en-US" altLang="zh-CN" sz="2000" i="0" dirty="0"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panose="05000000000000000000" pitchFamily="2" charset="2"/>
                  <a:buChar char="ü"/>
                  <a:defRPr/>
                </a:pP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易于使用、电路简单</a:t>
                </a: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panose="05000000000000000000" pitchFamily="2" charset="2"/>
                  <a:buChar char="ü"/>
                  <a:defRPr/>
                </a:pP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上限截止频率可调</a:t>
                </a:r>
                <a:endParaRPr kumimoji="1"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en-US" altLang="zh-CN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MFB</a:t>
                </a: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型滤波电路</a:t>
                </a: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panose="05000000000000000000" pitchFamily="2" charset="2"/>
                  <a:buChar char="ü"/>
                  <a:defRPr/>
                </a:pP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全差分的输入输出</a:t>
                </a:r>
                <a:endParaRPr kumimoji="1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8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8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218542"/>
                <a:ext cx="4721807" cy="97319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8156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4.4 </a:t>
            </a:r>
            <a:r>
              <a:rPr lang="zh-CN" altLang="en-US" sz="3200" dirty="0"/>
              <a:t>前置放大电路测试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43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42AC8A-C2C5-403C-9A9D-DCE53D7A13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469" y="3008996"/>
            <a:ext cx="4320000" cy="330496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7" y="1218542"/>
                <a:ext cx="4767074" cy="6777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幅频</m:t>
                    </m:r>
                    <m:r>
                      <a:rPr kumimoji="1" lang="zh-CN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响应</m:t>
                    </m:r>
                  </m:oMath>
                </a14:m>
                <a:r>
                  <a:rPr kumimoji="1" lang="zh-CN" altLang="en-US" sz="2400" i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测试框图</a:t>
                </a:r>
                <a:endParaRPr kumimoji="1" lang="en-US" altLang="zh-CN" sz="24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4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4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400" i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幅频响应测试结果</a:t>
                </a:r>
                <a:endParaRPr kumimoji="1" lang="en-US" altLang="zh-CN" sz="24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增益</a:t>
                </a:r>
                <a:r>
                  <a:rPr kumimoji="1" lang="zh-CN" altLang="en-US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：</a:t>
                </a:r>
                <a:r>
                  <a:rPr kumimoji="1" lang="en-US" altLang="zh-CN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218 </a:t>
                </a:r>
                <a:r>
                  <a:rPr kumimoji="1" lang="zh-CN" altLang="en-US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倍</a:t>
                </a:r>
                <a:endParaRPr kumimoji="1" lang="en-US" altLang="zh-CN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en-US" altLang="zh-CN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5 kHz</a:t>
                </a:r>
                <a:r>
                  <a:rPr kumimoji="1" lang="zh-CN" altLang="en-US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以内增益变化小于千分之一</a:t>
                </a:r>
                <a:endParaRPr kumimoji="1" lang="en-US" altLang="zh-CN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218542"/>
                <a:ext cx="4767074" cy="6777305"/>
              </a:xfrm>
              <a:prstGeom prst="rect">
                <a:avLst/>
              </a:prstGeom>
              <a:blipFill>
                <a:blip r:embed="rId4"/>
                <a:stretch>
                  <a:fillRect l="-17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53C02427-5163-4734-8906-7ADEC3F7F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99" y="1778282"/>
            <a:ext cx="5400000" cy="1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3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4.4 </a:t>
            </a:r>
            <a:r>
              <a:rPr lang="zh-CN" altLang="en-US" sz="3200" dirty="0"/>
              <a:t>前置放大电路测试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44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6" y="1218542"/>
                <a:ext cx="7552373" cy="81553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等效</m:t>
                    </m:r>
                    <m:r>
                      <a:rPr kumimoji="1" lang="zh-CN" alt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输入</m:t>
                    </m:r>
                    <m:r>
                      <a:rPr kumimoji="1" lang="zh-CN" alt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噪声</m:t>
                    </m:r>
                    <m:r>
                      <a:rPr kumimoji="1" lang="zh-CN" alt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频谱</m:t>
                    </m:r>
                  </m:oMath>
                </a14:m>
                <a:endParaRPr kumimoji="1" lang="en-US" altLang="zh-CN" sz="24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endParaRPr kumimoji="1"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endParaRPr kumimoji="1" lang="en-US" altLang="zh-CN" sz="24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4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4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lang="en-US" altLang="zh-CN" i="1" kern="0" smtClean="0">
                        <a:effectLst/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10 </m:t>
                    </m:r>
                    <m:r>
                      <a:rPr lang="en-US" altLang="zh-CN" i="1" kern="0" smtClean="0">
                        <a:effectLst/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𝑛𝑉</m:t>
                    </m:r>
                    <m:r>
                      <a:rPr lang="en-US" altLang="zh-CN" i="1" kern="0" smtClean="0">
                        <a:effectLst/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/</m:t>
                    </m:r>
                    <m:rad>
                      <m:radPr>
                        <m:degHide m:val="on"/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i="1" kern="0">
                            <a:effectLst/>
                            <a:latin typeface="Cambria Math" panose="02040503050406030204" pitchFamily="18" charset="0"/>
                            <a:cs typeface="宋体" panose="02010600030101010101" pitchFamily="2" charset="-122"/>
                          </a:rPr>
                          <m:t>𝐻𝑧</m:t>
                        </m:r>
                      </m:e>
                    </m:rad>
                  </m:oMath>
                </a14:m>
                <a:r>
                  <a:rPr kumimoji="1" lang="en-US" altLang="zh-CN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@ 1 Hz</a:t>
                </a:r>
                <a:r>
                  <a:rPr kumimoji="1" lang="zh-CN" alt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；</a:t>
                </a:r>
                <a:r>
                  <a:rPr kumimoji="1" lang="zh-CN" altLang="en-US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频带内平均：</a:t>
                </a:r>
                <a14:m>
                  <m:oMath xmlns:m="http://schemas.openxmlformats.org/officeDocument/2006/math">
                    <m:r>
                      <a:rPr lang="en-US" altLang="zh-CN" i="1" kern="0" smtClean="0">
                        <a:effectLst/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2.95 </m:t>
                    </m:r>
                    <m:r>
                      <a:rPr lang="en-US" altLang="zh-CN" i="1" kern="0" smtClean="0">
                        <a:effectLst/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𝑛𝑉</m:t>
                    </m:r>
                    <m:r>
                      <a:rPr lang="en-US" altLang="zh-CN" i="1" kern="0" smtClean="0">
                        <a:effectLst/>
                        <a:latin typeface="Cambria Math" panose="02040503050406030204" pitchFamily="18" charset="0"/>
                        <a:cs typeface="宋体" panose="02010600030101010101" pitchFamily="2" charset="-122"/>
                      </a:rPr>
                      <m:t>/</m:t>
                    </m:r>
                    <m:rad>
                      <m:radPr>
                        <m:degHide m:val="on"/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i="1" kern="0">
                            <a:effectLst/>
                            <a:latin typeface="Cambria Math" panose="02040503050406030204" pitchFamily="18" charset="0"/>
                            <a:cs typeface="宋体" panose="02010600030101010101" pitchFamily="2" charset="-122"/>
                          </a:rPr>
                          <m:t>𝐻𝑧</m:t>
                        </m:r>
                      </m:e>
                    </m:rad>
                  </m:oMath>
                </a14:m>
                <a:endParaRPr kumimoji="1" lang="en-US" altLang="zh-CN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en-US" altLang="zh-CN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RMS</a:t>
                </a:r>
                <a:r>
                  <a:rPr kumimoji="1" lang="zh-CN" altLang="en-US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噪声</a:t>
                </a:r>
                <a:endParaRPr kumimoji="1" lang="en-US" altLang="zh-CN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lang="en-US" altLang="zh-CN" sz="1600" kern="0" dirty="0">
                    <a:effectLst/>
                    <a:latin typeface="Times New Roman" panose="02020603050405020304" pitchFamily="18" charset="0"/>
                    <a:cs typeface="宋体" panose="02010600030101010101" pitchFamily="2" charset="-122"/>
                  </a:rPr>
                  <a:t>43.7 </a:t>
                </a:r>
                <a:r>
                  <a:rPr lang="en-US" altLang="zh-CN" sz="1600" kern="0" dirty="0" err="1">
                    <a:effectLst/>
                    <a:latin typeface="Times New Roman" panose="02020603050405020304" pitchFamily="18" charset="0"/>
                    <a:cs typeface="宋体" panose="02010600030101010101" pitchFamily="2" charset="-122"/>
                  </a:rPr>
                  <a:t>nVrms</a:t>
                </a:r>
                <a:r>
                  <a:rPr lang="en-US" altLang="zh-CN" sz="1600" kern="0" dirty="0">
                    <a:effectLst/>
                    <a:latin typeface="Times New Roman" panose="02020603050405020304" pitchFamily="18" charset="0"/>
                    <a:cs typeface="宋体" panose="02010600030101010101" pitchFamily="2" charset="-122"/>
                  </a:rPr>
                  <a:t> @ 120 Hz</a:t>
                </a:r>
                <a:r>
                  <a:rPr lang="zh-CN" altLang="en-US" sz="1600" kern="0" dirty="0">
                    <a:effectLst/>
                    <a:latin typeface="Times New Roman" panose="02020603050405020304" pitchFamily="18" charset="0"/>
                    <a:cs typeface="宋体" panose="02010600030101010101" pitchFamily="2" charset="-122"/>
                  </a:rPr>
                  <a:t>；</a:t>
                </a:r>
                <a:r>
                  <a:rPr kumimoji="1" lang="en-US" altLang="zh-CN" sz="1600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110 </a:t>
                </a:r>
                <a:r>
                  <a:rPr lang="en-US" altLang="zh-CN" sz="1600" kern="0" dirty="0" err="1">
                    <a:effectLst/>
                    <a:latin typeface="Times New Roman" panose="02020603050405020304" pitchFamily="18" charset="0"/>
                    <a:cs typeface="宋体" panose="02010600030101010101" pitchFamily="2" charset="-122"/>
                  </a:rPr>
                  <a:t>nVrms</a:t>
                </a:r>
                <a:r>
                  <a:rPr lang="en-US" altLang="zh-CN" sz="1600" kern="0" dirty="0">
                    <a:effectLst/>
                    <a:latin typeface="Times New Roman" panose="02020603050405020304" pitchFamily="18" charset="0"/>
                    <a:cs typeface="宋体" panose="02010600030101010101" pitchFamily="2" charset="-122"/>
                  </a:rPr>
                  <a:t> @ 1 kHz</a:t>
                </a:r>
                <a:r>
                  <a:rPr lang="zh-CN" altLang="en-US" sz="1600" kern="0" dirty="0">
                    <a:effectLst/>
                    <a:latin typeface="Times New Roman" panose="02020603050405020304" pitchFamily="18" charset="0"/>
                    <a:cs typeface="宋体" panose="02010600030101010101" pitchFamily="2" charset="-122"/>
                  </a:rPr>
                  <a:t>；</a:t>
                </a:r>
                <a:r>
                  <a:rPr kumimoji="1" lang="en-US" altLang="zh-CN" sz="1600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140 </a:t>
                </a:r>
                <a:r>
                  <a:rPr lang="en-US" altLang="zh-CN" sz="1600" kern="0" dirty="0" err="1">
                    <a:effectLst/>
                    <a:latin typeface="Times New Roman" panose="02020603050405020304" pitchFamily="18" charset="0"/>
                    <a:cs typeface="宋体" panose="02010600030101010101" pitchFamily="2" charset="-122"/>
                  </a:rPr>
                  <a:t>nVrms</a:t>
                </a:r>
                <a:r>
                  <a:rPr lang="en-US" altLang="zh-CN" sz="1600" kern="0" dirty="0">
                    <a:effectLst/>
                    <a:latin typeface="Times New Roman" panose="02020603050405020304" pitchFamily="18" charset="0"/>
                    <a:cs typeface="宋体" panose="02010600030101010101" pitchFamily="2" charset="-122"/>
                  </a:rPr>
                  <a:t>@ 5 kHz </a:t>
                </a: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lang="zh-CN" altLang="en-US" kern="0" dirty="0">
                    <a:latin typeface="Times New Roman" panose="02020603050405020304" pitchFamily="18" charset="0"/>
                    <a:cs typeface="宋体" panose="02010600030101010101" pitchFamily="2" charset="-122"/>
                  </a:rPr>
                  <a:t>理想能量分辨率：</a:t>
                </a:r>
                <a:r>
                  <a:rPr lang="en-US" altLang="zh-CN" kern="0" dirty="0">
                    <a:effectLst/>
                    <a:latin typeface="Times New Roman" panose="02020603050405020304" pitchFamily="18" charset="0"/>
                    <a:cs typeface="宋体" panose="02010600030101010101" pitchFamily="2" charset="-122"/>
                  </a:rPr>
                  <a:t>329 eV </a:t>
                </a:r>
                <a:r>
                  <a:rPr lang="en-US" altLang="zh-CN" kern="0" dirty="0" err="1">
                    <a:effectLst/>
                    <a:latin typeface="Times New Roman" panose="02020603050405020304" pitchFamily="18" charset="0"/>
                    <a:cs typeface="宋体" panose="02010600030101010101" pitchFamily="2" charset="-122"/>
                  </a:rPr>
                  <a:t>FWHM</a:t>
                </a:r>
                <a:endParaRPr lang="en-US" altLang="zh-CN" kern="0" dirty="0">
                  <a:effectLst/>
                  <a:latin typeface="Times New Roman" panose="02020603050405020304" pitchFamily="18" charset="0"/>
                  <a:cs typeface="宋体" panose="02010600030101010101" pitchFamily="2" charset="-122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6" y="1218542"/>
                <a:ext cx="7552373" cy="8155309"/>
              </a:xfrm>
              <a:prstGeom prst="rect">
                <a:avLst/>
              </a:prstGeom>
              <a:blipFill>
                <a:blip r:embed="rId3"/>
                <a:stretch>
                  <a:fillRect l="-11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78261FE2-4F57-4A8C-A3BD-80070C4E4F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00" y="1741291"/>
            <a:ext cx="5400000" cy="27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814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4.5 </a:t>
            </a:r>
            <a:r>
              <a:rPr lang="zh-CN" altLang="en-US" sz="3200" dirty="0"/>
              <a:t>系统综合测试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45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6" y="1218542"/>
                <a:ext cx="7552373" cy="84854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电压</m:t>
                    </m:r>
                  </m:oMath>
                </a14:m>
                <a:r>
                  <a:rPr kumimoji="1" lang="zh-CN" alt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偏置范围</a:t>
                </a:r>
                <a:endParaRPr kumimoji="1"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endParaRPr kumimoji="1"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endParaRPr kumimoji="1"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lang="en-US" altLang="zh-CN" kern="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lang="zh-CN" altLang="en-US" kern="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电压范围：约</a:t>
                </a:r>
                <a:r>
                  <a:rPr lang="en-US" altLang="zh-CN" kern="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-4.5 V</a:t>
                </a:r>
                <a:r>
                  <a:rPr lang="zh-CN" altLang="zh-CN" kern="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到</a:t>
                </a:r>
                <a:r>
                  <a:rPr lang="en-US" altLang="zh-CN" kern="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+4.5 V</a:t>
                </a: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i="0" kern="0" dirty="0">
                    <a:latin typeface="Times New Roman" panose="02020603050405020304" pitchFamily="18" charset="0"/>
                    <a:cs typeface="Times New Roman" charset="0"/>
                  </a:rPr>
                  <a:t>电流范围：</a:t>
                </a:r>
                <a:r>
                  <a:rPr lang="en-US" altLang="zh-CN" sz="1800" kern="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-0.2 </a:t>
                </a:r>
                <a:r>
                  <a:rPr lang="en-US" altLang="zh-CN" sz="1800" kern="0" dirty="0" err="1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nA</a:t>
                </a:r>
                <a:r>
                  <a:rPr lang="zh-CN" altLang="zh-CN" sz="1800" kern="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到</a:t>
                </a:r>
                <a:r>
                  <a:rPr lang="en-US" altLang="zh-CN" sz="1800" kern="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+0.2 </a:t>
                </a:r>
                <a:r>
                  <a:rPr lang="en-US" altLang="zh-CN" sz="1800" kern="0" dirty="0" err="1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nA</a:t>
                </a:r>
                <a:endParaRPr lang="en-US" altLang="zh-CN" sz="1800" kern="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i="0" kern="0" dirty="0">
                    <a:latin typeface="Times New Roman" panose="02020603050405020304" pitchFamily="18" charset="0"/>
                    <a:cs typeface="Times New Roman" charset="0"/>
                  </a:rPr>
                  <a:t>测得实际电阻：</a:t>
                </a:r>
                <a:r>
                  <a:rPr lang="en-US" altLang="zh-CN" sz="1800" kern="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193.8 </a:t>
                </a:r>
                <a:r>
                  <a:rPr lang="en-US" altLang="zh-CN" sz="1800" kern="0" dirty="0" err="1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MΩ</a:t>
                </a:r>
                <a:endParaRPr lang="en-US" altLang="zh-CN" sz="1800" kern="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pPr lvl="1">
                  <a:lnSpc>
                    <a:spcPct val="150000"/>
                  </a:lnSpc>
                  <a:defRPr/>
                </a:pPr>
                <a:r>
                  <a:rPr lang="zh-CN" altLang="en-US" sz="1800" kern="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                               （标称</a:t>
                </a:r>
                <a:r>
                  <a:rPr lang="en-US" altLang="zh-CN" sz="1800" kern="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200 </a:t>
                </a:r>
                <a:r>
                  <a:rPr lang="en-US" altLang="zh-CN" sz="1800" kern="0" dirty="0" err="1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MΩ</a:t>
                </a:r>
                <a:r>
                  <a:rPr lang="en-US" altLang="zh-CN" sz="1800" kern="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 </a:t>
                </a:r>
                <a:r>
                  <a:rPr lang="zh-CN" altLang="en-US" sz="1800" kern="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）</a:t>
                </a:r>
                <a:endParaRPr kumimoji="1" lang="en-US" altLang="zh-CN" i="0" dirty="0"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4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6" y="1218542"/>
                <a:ext cx="7552373" cy="8485464"/>
              </a:xfrm>
              <a:prstGeom prst="rect">
                <a:avLst/>
              </a:prstGeom>
              <a:blipFill>
                <a:blip r:embed="rId3"/>
                <a:stretch>
                  <a:fillRect l="-11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5BAF2591-EBE0-4577-8875-6BF0F544F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00" y="1776836"/>
            <a:ext cx="5400000" cy="192759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4581D8E-8FCC-4F81-A384-FFFC6896B0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2161" r="10862" b="3875"/>
          <a:stretch/>
        </p:blipFill>
        <p:spPr bwMode="auto">
          <a:xfrm>
            <a:off x="4780739" y="3202969"/>
            <a:ext cx="3600000" cy="3016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32849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4.5 </a:t>
            </a:r>
            <a:r>
              <a:rPr lang="zh-CN" altLang="en-US" sz="3200" dirty="0"/>
              <a:t>系统综合测试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46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6" y="1218542"/>
                <a:ext cx="7552373" cy="696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系统</m:t>
                    </m:r>
                  </m:oMath>
                </a14:m>
                <a:r>
                  <a:rPr kumimoji="1" lang="zh-CN" alt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综合噪声测试</a:t>
                </a:r>
                <a:endParaRPr kumimoji="1"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endParaRPr kumimoji="1"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endParaRPr kumimoji="1"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marR="0" lvl="0" indent="-3556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endParaRPr kumimoji="1"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4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6" y="1218542"/>
                <a:ext cx="7552373" cy="6961970"/>
              </a:xfrm>
              <a:prstGeom prst="rect">
                <a:avLst/>
              </a:prstGeom>
              <a:blipFill>
                <a:blip r:embed="rId3"/>
                <a:stretch>
                  <a:fillRect l="-11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6C92448B-B2C0-4D7F-954F-677C000F2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00884"/>
            <a:ext cx="8640000" cy="16943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6F89A6-56F3-468D-8097-DD630D3A0A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88" y="3429000"/>
            <a:ext cx="5760000" cy="28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183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74278" y="107503"/>
            <a:ext cx="8229600" cy="796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dirty="0"/>
              <a:t>主要内容</a:t>
            </a:r>
          </a:p>
        </p:txBody>
      </p:sp>
      <p:sp>
        <p:nvSpPr>
          <p:cNvPr id="14339" name="内容占位符 2"/>
          <p:cNvSpPr>
            <a:spLocks noGrp="1"/>
          </p:cNvSpPr>
          <p:nvPr>
            <p:ph sz="quarter" idx="1"/>
          </p:nvPr>
        </p:nvSpPr>
        <p:spPr>
          <a:xfrm>
            <a:off x="2933217" y="1806023"/>
            <a:ext cx="3164231" cy="4038186"/>
          </a:xfrm>
        </p:spPr>
        <p:txBody>
          <a:bodyPr/>
          <a:lstStyle/>
          <a:p>
            <a:pPr marL="571500" lvl="1" indent="-571500">
              <a:spcBef>
                <a:spcPts val="1800"/>
              </a:spcBef>
              <a:spcAft>
                <a:spcPts val="12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0066FF"/>
                </a:solidFill>
              </a:rPr>
              <a:t>研究背景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571500" lvl="1" indent="-571500">
              <a:spcBef>
                <a:spcPts val="1800"/>
              </a:spcBef>
              <a:spcAft>
                <a:spcPts val="12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0066FF"/>
                </a:solidFill>
              </a:rPr>
              <a:t>系统总体设计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571500" lvl="1" indent="-571500">
              <a:spcBef>
                <a:spcPts val="1800"/>
              </a:spcBef>
              <a:spcAft>
                <a:spcPts val="6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0066FF"/>
                </a:solidFill>
              </a:rPr>
              <a:t>关键技术研究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571500" lvl="1" indent="-571500">
              <a:spcBef>
                <a:spcPts val="1800"/>
              </a:spcBef>
              <a:spcAft>
                <a:spcPts val="6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0066FF"/>
                </a:solidFill>
              </a:rPr>
              <a:t>实现与测试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571500" lvl="1" indent="-571500">
              <a:spcBef>
                <a:spcPts val="1800"/>
              </a:spcBef>
              <a:spcAft>
                <a:spcPts val="6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FF0000"/>
                </a:solidFill>
              </a:rPr>
              <a:t>总结与展望</a:t>
            </a:r>
            <a:endParaRPr lang="en-US" altLang="zh-CN" sz="2800" dirty="0">
              <a:solidFill>
                <a:srgbClr val="FF0000"/>
              </a:solidFill>
            </a:endParaRPr>
          </a:p>
        </p:txBody>
      </p:sp>
      <p:sp>
        <p:nvSpPr>
          <p:cNvPr id="14341" name="日期占位符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46A2A9E-85AD-469E-B4A5-2DF639057EAE}" type="datetime1">
              <a:rPr lang="zh-CN" altLang="en-US"/>
              <a:pPr/>
              <a:t>2020-10-28</a:t>
            </a:fld>
            <a:endParaRPr lang="zh-CN" altLang="en-US"/>
          </a:p>
        </p:txBody>
      </p:sp>
      <p:sp>
        <p:nvSpPr>
          <p:cNvPr id="14342" name="页脚占位符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4343" name="灯片编号占位符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5DCED87-EF9B-48CD-B77D-5816080FD55C}" type="slidenum">
              <a:rPr lang="zh-CN" altLang="en-US" smtClean="0"/>
              <a:pPr/>
              <a:t>47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0801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5.1 </a:t>
            </a:r>
            <a:r>
              <a:rPr lang="zh-CN" altLang="en-US" sz="3200" dirty="0"/>
              <a:t>工作总结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48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7" y="1218542"/>
                <a:ext cx="7424738" cy="4930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低噪声</m:t>
                    </m:r>
                    <m:r>
                      <a:rPr kumimoji="1" lang="zh-CN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、</m:t>
                    </m:r>
                    <m:r>
                      <a:rPr kumimoji="1" lang="zh-CN" alt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低</m:t>
                    </m:r>
                    <m:r>
                      <a:rPr kumimoji="1" lang="zh-CN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漂移</m:t>
                    </m:r>
                    <m:r>
                      <a:rPr kumimoji="1" lang="zh-CN" alt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、</m:t>
                    </m:r>
                    <m:r>
                      <a:rPr kumimoji="1" lang="zh-CN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电压可调</m:t>
                    </m:r>
                    <m:r>
                      <a:rPr kumimoji="1" lang="zh-CN" alt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的</m:t>
                    </m:r>
                    <m:r>
                      <a:rPr kumimoji="1" lang="zh-CN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直流</m:t>
                    </m:r>
                    <m:r>
                      <a:rPr kumimoji="1" lang="zh-CN" alt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偏置</m:t>
                    </m:r>
                    <m:r>
                      <a:rPr kumimoji="1" lang="zh-CN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电路</m:t>
                    </m:r>
                  </m:oMath>
                </a14:m>
                <a:endParaRPr kumimoji="1" lang="en-US" altLang="zh-CN" sz="24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400" i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低噪声、低输入电流的前置放大电路</a:t>
                </a:r>
                <a:endParaRPr kumimoji="1" lang="en-US" altLang="zh-CN" sz="24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三种低噪声、线性相位的抗混叠滤波电路</a:t>
                </a:r>
                <a:endParaRPr kumimoji="1"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400" i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两种高分辨率的模数转换电路</a:t>
                </a:r>
                <a:endParaRPr kumimoji="1" lang="en-US" altLang="zh-CN" sz="24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218542"/>
                <a:ext cx="7424738" cy="4930645"/>
              </a:xfrm>
              <a:prstGeom prst="rect">
                <a:avLst/>
              </a:prstGeom>
              <a:blipFill>
                <a:blip r:embed="rId3"/>
                <a:stretch>
                  <a:fillRect l="-11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04777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5.2 </a:t>
            </a:r>
            <a:r>
              <a:rPr lang="zh-CN" altLang="en-US" sz="3200" dirty="0"/>
              <a:t>工作展望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49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/>
              <p:nvPr/>
            </p:nvSpPr>
            <p:spPr>
              <a:xfrm>
                <a:off x="357187" y="1218542"/>
                <a:ext cx="7424738" cy="6777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直流</m:t>
                    </m:r>
                  </m:oMath>
                </a14:m>
                <a:r>
                  <a:rPr kumimoji="1" lang="zh-CN" altLang="en-US" sz="2400" i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偏置电路的优化</a:t>
                </a:r>
                <a:endParaRPr kumimoji="1" lang="en-US" altLang="zh-CN" sz="24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i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利用数字电位器、数控开关代替机械电位器和开关</a:t>
                </a:r>
                <a:endParaRPr kumimoji="1" lang="en-US" altLang="zh-CN" sz="2000" i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低噪声、低漂移、高电源抑制比的直流电源的研究</a:t>
                </a:r>
                <a:endParaRPr kumimoji="1" lang="en-US" altLang="zh-CN" sz="2000" i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微小电流测试方法</a:t>
                </a:r>
                <a:endParaRPr kumimoji="1"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i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对不同型号</a:t>
                </a:r>
                <a:r>
                  <a:rPr kumimoji="1" lang="en-US" altLang="zh-CN" sz="2000" i="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JFET</a:t>
                </a:r>
                <a:r>
                  <a:rPr kumimoji="1" lang="zh-CN" altLang="en-US" sz="2000" i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漏电流的实际测试</a:t>
                </a:r>
                <a:endParaRPr kumimoji="1" lang="en-US" altLang="zh-CN" sz="2000" i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对实际前置放大电路输入电流的测试</a:t>
                </a:r>
                <a:endParaRPr kumimoji="1" lang="en-US" altLang="zh-CN" sz="2000" i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400" i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低温前置放大电路的研究</a:t>
                </a:r>
                <a:endParaRPr kumimoji="1" lang="en-US" altLang="zh-CN" sz="2400" i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基于</a:t>
                </a:r>
                <a:r>
                  <a:rPr kumimoji="1" lang="en-US" altLang="zh-CN" sz="2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HEMT</a:t>
                </a:r>
                <a:r>
                  <a:rPr kumimoji="1"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实现低温前置放大电路</a:t>
                </a:r>
                <a:endParaRPr kumimoji="1" lang="en-US" altLang="zh-CN" sz="2000" i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charset="0"/>
                  <a:cs typeface="Times New Roman" charset="0"/>
                </a:endParaRPr>
              </a:p>
              <a:p>
                <a:pPr marL="355600" lvl="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4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charset="0"/>
                  </a:rPr>
                  <a:t>电路模块的集成和探测器阵列的实现</a:t>
                </a:r>
                <a:endPara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宋体" panose="02010600030101010101" pitchFamily="2" charset="-122"/>
                  <a:ea typeface="Times New Roman" charset="0"/>
                  <a:cs typeface="Times New Roman" charset="0"/>
                </a:endParaRPr>
              </a:p>
              <a:p>
                <a:pPr marL="1270000" lvl="2" indent="-355600">
                  <a:lnSpc>
                    <a:spcPct val="150000"/>
                  </a:lnSpc>
                  <a:buFont typeface="Wingdings" charset="2"/>
                  <a:buChar char="Ø"/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7617CCB-2113-4C81-B162-2C85CAD19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218542"/>
                <a:ext cx="7424738" cy="6777305"/>
              </a:xfrm>
              <a:prstGeom prst="rect">
                <a:avLst/>
              </a:prstGeom>
              <a:blipFill>
                <a:blip r:embed="rId3"/>
                <a:stretch>
                  <a:fillRect l="-11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0338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1.2 </a:t>
            </a:r>
            <a:r>
              <a:rPr lang="zh-CN" altLang="en-US" sz="3200" dirty="0"/>
              <a:t>无中微子双</a:t>
            </a:r>
            <a:r>
              <a:rPr lang="en-US" altLang="zh-CN" sz="3200" dirty="0"/>
              <a:t>β</a:t>
            </a:r>
            <a:r>
              <a:rPr lang="zh-CN" altLang="en-US" sz="3200" dirty="0"/>
              <a:t>衰变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BB03E0D-1ACB-4B53-8E99-9415D1D88EB7}"/>
                  </a:ext>
                </a:extLst>
              </p:cNvPr>
              <p:cNvSpPr txBox="1"/>
              <p:nvPr/>
            </p:nvSpPr>
            <p:spPr>
              <a:xfrm>
                <a:off x="357188" y="1218542"/>
                <a:ext cx="8551422" cy="59150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β</m:t>
                    </m:r>
                    <m:r>
                      <a:rPr kumimoji="1" lang="zh-CN" alt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衰变</m:t>
                    </m:r>
                  </m:oMath>
                </a14:m>
                <a:endParaRPr kumimoji="1" lang="en-US" altLang="zh-CN" sz="2800" b="1" i="1" dirty="0">
                  <a:solidFill>
                    <a:srgbClr val="FF0000"/>
                  </a:solidFill>
                  <a:latin typeface="宋体" panose="02010600030101010101" pitchFamily="2" charset="-122"/>
                  <a:cs typeface="SimHei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2400" b="1" dirty="0">
                    <a:latin typeface="宋体" panose="02010600030101010101" pitchFamily="2" charset="-122"/>
                    <a:cs typeface="SimHei" charset="-122"/>
                  </a:rPr>
                  <a:t>   </a:t>
                </a:r>
                <a:endParaRPr kumimoji="1" lang="en-US" altLang="zh-CN" sz="2400" dirty="0">
                  <a:latin typeface="宋体" panose="02010600030101010101" pitchFamily="2" charset="-122"/>
                  <a:cs typeface="SimHei" charset="-122"/>
                </a:endParaRP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:r>
                  <a:rPr kumimoji="1" lang="zh-CN" altLang="en-US" sz="2800" b="1" dirty="0">
                    <a:solidFill>
                      <a:srgbClr val="FF0000"/>
                    </a:solidFill>
                    <a:ea typeface="Times New Roman" charset="0"/>
                    <a:cs typeface="Times New Roman" charset="0"/>
                  </a:rPr>
                  <a:t>二中微子双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β</m:t>
                    </m:r>
                    <m:r>
                      <a:rPr kumimoji="1" lang="zh-CN" alt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衰变</m:t>
                    </m:r>
                  </m:oMath>
                </a14:m>
                <a:r>
                  <a:rPr kumimoji="1" lang="zh-CN" altLang="en-US" sz="2800" b="1" dirty="0">
                    <a:solidFill>
                      <a:srgbClr val="FF0000"/>
                    </a:solidFill>
                    <a:ea typeface="Times New Roman" charset="0"/>
                    <a:cs typeface="Times New Roman" charset="0"/>
                  </a:rPr>
                  <a:t>（</a:t>
                </a:r>
                <a:r>
                  <a:rPr kumimoji="1"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2νDBD</a:t>
                </a:r>
                <a:r>
                  <a:rPr kumimoji="1" lang="zh-CN" altLang="en-US" sz="2800" b="1" dirty="0">
                    <a:solidFill>
                      <a:srgbClr val="FF0000"/>
                    </a:solidFill>
                    <a:ea typeface="Times New Roman" charset="0"/>
                    <a:cs typeface="Times New Roman" charset="0"/>
                  </a:rPr>
                  <a:t>）</a:t>
                </a:r>
                <a:endParaRPr kumimoji="1" lang="en-US" altLang="zh-CN" sz="2800" b="1" dirty="0">
                  <a:solidFill>
                    <a:srgbClr val="FF0000"/>
                  </a:solidFill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50000"/>
                  </a:lnSpc>
                  <a:defRPr/>
                </a:pPr>
                <a:endParaRPr kumimoji="1" lang="en-US" altLang="zh-CN" sz="2800" b="1" i="1" dirty="0">
                  <a:solidFill>
                    <a:srgbClr val="FF0000"/>
                  </a:solidFill>
                  <a:latin typeface="宋体" panose="02010600030101010101" pitchFamily="2" charset="-122"/>
                  <a:cs typeface="SimHei" charset="-122"/>
                </a:endParaRPr>
              </a:p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SimHei" charset="-122"/>
                      </a:rPr>
                      <m:t>无</m:t>
                    </m:r>
                    <m:r>
                      <a:rPr kumimoji="1" lang="zh-CN" alt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SimHei" charset="-122"/>
                      </a:rPr>
                      <m:t>中微子</m:t>
                    </m:r>
                  </m:oMath>
                </a14:m>
                <a:r>
                  <a:rPr kumimoji="1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双</a:t>
                </a:r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kumimoji="1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衰变</a:t>
                </a:r>
                <a:r>
                  <a:rPr kumimoji="1" lang="zh-CN" altLang="en-US" sz="2800" b="1" dirty="0">
                    <a:solidFill>
                      <a:srgbClr val="FF0000"/>
                    </a:solidFill>
                    <a:ea typeface="Times New Roman" charset="0"/>
                    <a:cs typeface="Times New Roman" charset="0"/>
                  </a:rPr>
                  <a:t>（</a:t>
                </a:r>
                <a:r>
                  <a:rPr kumimoji="1"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0νDBD</a:t>
                </a:r>
                <a:r>
                  <a:rPr kumimoji="1" lang="zh-CN" altLang="en-US" sz="2800" b="1" dirty="0">
                    <a:solidFill>
                      <a:srgbClr val="FF0000"/>
                    </a:solidFill>
                    <a:ea typeface="Times New Roman" charset="0"/>
                    <a:cs typeface="Times New Roman" charset="0"/>
                  </a:rPr>
                  <a:t>）</a:t>
                </a: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charset="2"/>
                  <a:buChar char="ü"/>
                  <a:defRPr/>
                </a:pPr>
                <a:endParaRPr kumimoji="1" lang="en-US" altLang="zh-CN" sz="2400" dirty="0">
                  <a:solidFill>
                    <a:prstClr val="black"/>
                  </a:solidFill>
                  <a:latin typeface="宋体" panose="02010600030101010101" pitchFamily="2" charset="-122"/>
                  <a:cs typeface="SimHei" charset="-122"/>
                </a:endParaRPr>
              </a:p>
              <a:p>
                <a:pPr marL="800100" lvl="1" indent="-3429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charset="2"/>
                  <a:buChar char="ü"/>
                  <a:defRPr/>
                </a:pPr>
                <a:endParaRPr kumimoji="1" lang="en-US" altLang="zh-CN" sz="2400" dirty="0">
                  <a:solidFill>
                    <a:prstClr val="black"/>
                  </a:solidFill>
                  <a:latin typeface="宋体" panose="02010600030101010101" pitchFamily="2" charset="-122"/>
                  <a:cs typeface="SimHei" charset="-122"/>
                </a:endParaRPr>
              </a:p>
              <a:p>
                <a:pPr marL="800100" marR="0" lvl="1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zh-CN" altLang="en-US" sz="2400" dirty="0">
                    <a:solidFill>
                      <a:prstClr val="black"/>
                    </a:solidFill>
                    <a:latin typeface="宋体" panose="02010600030101010101" pitchFamily="2" charset="-122"/>
                    <a:cs typeface="SimHei" charset="-122"/>
                  </a:rPr>
                  <a:t>中微子的质量问题</a:t>
                </a:r>
                <a:endParaRPr kumimoji="1" lang="en-US" altLang="zh-CN" sz="2400" dirty="0">
                  <a:solidFill>
                    <a:prstClr val="black"/>
                  </a:solidFill>
                  <a:latin typeface="宋体" panose="02010600030101010101" pitchFamily="2" charset="-122"/>
                  <a:cs typeface="SimHei" charset="-122"/>
                </a:endParaRPr>
              </a:p>
              <a:p>
                <a:pPr marL="800100" marR="0" lvl="1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SimHei" charset="-122"/>
                  </a:rPr>
                  <a:t>轻子数守恒</a:t>
                </a:r>
                <a:endParaRPr kumimoji="1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SimHei" charset="-122"/>
                </a:endParaRPr>
              </a:p>
              <a:p>
                <a:pPr marL="800100" marR="0" lvl="1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zh-CN" altLang="en-US" sz="2400" dirty="0">
                    <a:solidFill>
                      <a:prstClr val="black"/>
                    </a:solidFill>
                    <a:latin typeface="宋体" panose="02010600030101010101" pitchFamily="2" charset="-122"/>
                    <a:cs typeface="SimHei" charset="-122"/>
                  </a:rPr>
                  <a:t>中微子是否为自身的反粒子</a:t>
                </a:r>
                <a:endParaRPr kumimoji="1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SimHei" charset="-122"/>
                </a:endParaRPr>
              </a:p>
              <a:p>
                <a:pPr lv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en-US" altLang="zh-CN" sz="2400" dirty="0">
                  <a:latin typeface="宋体" panose="02010600030101010101" pitchFamily="2" charset="-122"/>
                  <a:cs typeface="SimHei" charset="-122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400" dirty="0">
                  <a:solidFill>
                    <a:schemeClr val="tx1"/>
                  </a:solidFill>
                  <a:latin typeface="宋体" panose="02010600030101010101" pitchFamily="2" charset="-122"/>
                  <a:cs typeface="SimHei" charset="-122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BB03E0D-1ACB-4B53-8E99-9415D1D88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8" y="1218542"/>
                <a:ext cx="8551422" cy="5915081"/>
              </a:xfrm>
              <a:prstGeom prst="rect">
                <a:avLst/>
              </a:prstGeom>
              <a:blipFill>
                <a:blip r:embed="rId3"/>
                <a:stretch>
                  <a:fillRect l="-12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B83A113-B9BA-40F4-A2B3-CDA6CB662797}"/>
                  </a:ext>
                </a:extLst>
              </p:cNvPr>
              <p:cNvSpPr txBox="1"/>
              <p:nvPr/>
            </p:nvSpPr>
            <p:spPr>
              <a:xfrm>
                <a:off x="409415" y="1972447"/>
                <a:ext cx="448659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𝐴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𝑍</m:t>
                          </m:r>
                        </m:e>
                      </m:d>
                      <m:r>
                        <a:rPr kumimoji="1" lang="is-IS" altLang="zh-CN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d>
                        <m:d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kumimoji="1"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𝑍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+1</m:t>
                          </m:r>
                        </m:e>
                      </m:d>
                      <m:r>
                        <a:rPr kumimoji="1" lang="en-US" altLang="zh-CN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2400" i="1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kumimoji="1" lang="en-US" altLang="zh-CN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1" lang="en-US" altLang="zh-CN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kumimoji="1" lang="en-US" altLang="zh-CN" sz="2400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𝒆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B83A113-B9BA-40F4-A2B3-CDA6CB662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15" y="1972447"/>
                <a:ext cx="4486595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057D188A-823F-48B6-8A15-C3F0F6F90F84}"/>
                  </a:ext>
                </a:extLst>
              </p:cNvPr>
              <p:cNvSpPr txBox="1"/>
              <p:nvPr/>
            </p:nvSpPr>
            <p:spPr>
              <a:xfrm>
                <a:off x="357188" y="3244334"/>
                <a:ext cx="448659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𝐴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𝑍</m:t>
                          </m:r>
                        </m:e>
                      </m:d>
                      <m:r>
                        <a:rPr kumimoji="1" lang="is-IS" altLang="zh-CN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d>
                        <m:d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kumimoji="1"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𝑍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+2</m:t>
                          </m:r>
                        </m:e>
                      </m:d>
                      <m:r>
                        <a:rPr kumimoji="1" lang="en-US" altLang="zh-CN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2400" i="1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kumimoji="1"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𝟐</m:t>
                      </m:r>
                      <m:acc>
                        <m:accPr>
                          <m:chr m:val="̅"/>
                          <m:ctrlPr>
                            <a:rPr kumimoji="1" lang="en-US" altLang="zh-CN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1" lang="en-US" altLang="zh-CN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kumimoji="1" lang="en-US" altLang="zh-CN" sz="2400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𝒆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057D188A-823F-48B6-8A15-C3F0F6F90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8" y="3244334"/>
                <a:ext cx="4486595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48CBB16-F307-4EDE-9B54-00FC5CCF146F}"/>
                  </a:ext>
                </a:extLst>
              </p:cNvPr>
              <p:cNvSpPr txBox="1"/>
              <p:nvPr/>
            </p:nvSpPr>
            <p:spPr>
              <a:xfrm>
                <a:off x="357187" y="4516221"/>
                <a:ext cx="448659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𝐴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𝑍</m:t>
                          </m:r>
                        </m:e>
                      </m:d>
                      <m:r>
                        <a:rPr kumimoji="1" lang="is-IS" altLang="zh-CN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d>
                        <m:d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kumimoji="1"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𝑍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+2</m:t>
                          </m:r>
                        </m:e>
                      </m:d>
                      <m:r>
                        <a:rPr kumimoji="1" lang="en-US" altLang="zh-CN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48CBB16-F307-4EDE-9B54-00FC5CCF1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4516221"/>
                <a:ext cx="4486595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4FE6DE87-791B-4421-A4C7-DE54CCE3A8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12" y="2219202"/>
            <a:ext cx="3600000" cy="2419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90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3200" b="1" dirty="0">
                <a:ea typeface="SimHei" charset="-122"/>
                <a:cs typeface="SimHei" charset="-122"/>
              </a:rPr>
              <a:t>论文发表</a:t>
            </a:r>
            <a:endParaRPr lang="zh-CN" altLang="en-US" sz="3200" dirty="0"/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50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7617CCB-2113-4C81-B162-2C85CAD19195}"/>
              </a:ext>
            </a:extLst>
          </p:cNvPr>
          <p:cNvSpPr txBox="1"/>
          <p:nvPr/>
        </p:nvSpPr>
        <p:spPr>
          <a:xfrm>
            <a:off x="-661987" y="1189967"/>
            <a:ext cx="9309100" cy="1791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  <a:defRPr/>
            </a:pPr>
            <a:r>
              <a:rPr lang="zh-CN" altLang="en-US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汪洪潮</a:t>
            </a:r>
            <a:r>
              <a:rPr lang="en-US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lang="zh-CN" altLang="en-US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杨俊峰</a:t>
            </a:r>
            <a:r>
              <a:rPr lang="en-US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lang="zh-CN" altLang="en-US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王天星</a:t>
            </a:r>
            <a:r>
              <a:rPr lang="en-US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, et al. </a:t>
            </a:r>
            <a:r>
              <a:rPr lang="zh-CN" altLang="en-US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流处理数据获取系统中的通用显示模块实现</a:t>
            </a:r>
            <a:r>
              <a:rPr lang="en-US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[J]. </a:t>
            </a:r>
            <a:r>
              <a:rPr lang="zh-CN" altLang="en-US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数据采集与处理</a:t>
            </a:r>
            <a:r>
              <a:rPr lang="en-US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, 2021</a:t>
            </a:r>
            <a:r>
              <a:rPr lang="zh-CN" altLang="en-US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（录用未发表）</a:t>
            </a: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Times New Roman" charset="0"/>
              <a:cs typeface="Times New Roman" charset="0"/>
            </a:endParaRPr>
          </a:p>
          <a:p>
            <a:pPr marL="812800" lvl="1" indent="-355600">
              <a:lnSpc>
                <a:spcPct val="150000"/>
              </a:lnSpc>
              <a:buFont typeface="Wingdings" charset="2"/>
              <a:buChar char="Ø"/>
            </a:pPr>
            <a:endParaRPr kumimoji="1" lang="en-US" altLang="zh-CN" sz="2000" dirty="0">
              <a:latin typeface="宋体" panose="02010600030101010101" pitchFamily="2" charset="-122"/>
              <a:ea typeface="Times New Roman" charset="0"/>
              <a:cs typeface="Times New Roman" charset="0"/>
            </a:endParaRPr>
          </a:p>
          <a:p>
            <a:pPr marL="1270000" lvl="2" indent="-355600">
              <a:lnSpc>
                <a:spcPct val="150000"/>
              </a:lnSpc>
              <a:buFont typeface="Wingdings" charset="2"/>
              <a:buChar char="Ø"/>
            </a:pPr>
            <a:endParaRPr kumimoji="1"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3815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319382" y="3682823"/>
            <a:ext cx="2505236" cy="548372"/>
          </a:xfrm>
        </p:spPr>
        <p:txBody>
          <a:bodyPr/>
          <a:lstStyle/>
          <a:p>
            <a:pPr algn="ctr">
              <a:defRPr/>
            </a:pPr>
            <a:r>
              <a:rPr lang="zh-CN" altLang="en-US" sz="3200" b="0" dirty="0"/>
              <a:t>谢谢大家！</a:t>
            </a:r>
            <a:endParaRPr lang="zh-CN" sz="3200" b="0" dirty="0"/>
          </a:p>
        </p:txBody>
      </p:sp>
      <p:sp>
        <p:nvSpPr>
          <p:cNvPr id="7" name="矩形 6"/>
          <p:cNvSpPr/>
          <p:nvPr/>
        </p:nvSpPr>
        <p:spPr>
          <a:xfrm>
            <a:off x="0" y="3446463"/>
            <a:ext cx="9144000" cy="46037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4096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1" y="242447"/>
            <a:ext cx="131921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1.3 </a:t>
            </a:r>
            <a:r>
              <a:rPr lang="zh-CN" altLang="en-US" sz="3200" dirty="0"/>
              <a:t>国际发展现状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DDA8382-FE6B-46ED-9FE0-9CE81A78B8EA}"/>
                  </a:ext>
                </a:extLst>
              </p:cNvPr>
              <p:cNvSpPr txBox="1"/>
              <p:nvPr/>
            </p:nvSpPr>
            <p:spPr>
              <a:xfrm>
                <a:off x="279047" y="1000125"/>
                <a:ext cx="8551422" cy="35117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buFont typeface="Wingdings" charset="2"/>
                  <a:buChar char="Ø"/>
                </a:pPr>
                <a14:m>
                  <m:oMath xmlns:m="http://schemas.openxmlformats.org/officeDocument/2006/math">
                    <m:r>
                      <a:rPr kumimoji="1" lang="en-US" altLang="zh-CN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𝑪𝑼𝑶𝑹𝑬</m:t>
                    </m:r>
                    <m:r>
                      <a:rPr kumimoji="1" lang="zh-CN" alt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实验</m:t>
                    </m:r>
                  </m:oMath>
                </a14:m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地址：意大利格兰萨索国家实验室</a:t>
                </a: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目标核素：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130</m:t>
                        </m:r>
                      </m:sup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𝑇𝑒</m:t>
                        </m:r>
                      </m:e>
                    </m:sPre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晶体（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741 kg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</a:t>
                </a: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能量分辨率：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keV@2528 keV </a:t>
                </a:r>
                <a:r>
                  <a:rPr kumimoji="1"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FWHM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RMS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约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2.13 keV 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</a:t>
                </a: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前放噪声谱密度：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3.3 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𝑛𝑉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𝐻𝑧</m:t>
                        </m:r>
                      </m:e>
                    </m:rad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2018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年）</a:t>
                </a: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en-US" altLang="zh-CN" sz="2400" dirty="0">
                  <a:latin typeface="宋体" panose="02010600030101010101" pitchFamily="2" charset="-122"/>
                  <a:cs typeface="SimHei" charset="-122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400" dirty="0">
                  <a:solidFill>
                    <a:schemeClr val="tx1"/>
                  </a:solidFill>
                  <a:latin typeface="宋体" panose="02010600030101010101" pitchFamily="2" charset="-122"/>
                  <a:cs typeface="SimHei" charset="-122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DDA8382-FE6B-46ED-9FE0-9CE81A78B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47" y="1000125"/>
                <a:ext cx="8551422" cy="35117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322AEB01-7E93-439A-982E-B836138B2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758" y="3712971"/>
            <a:ext cx="3600000" cy="270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03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3200" dirty="0"/>
              <a:t>1.4 </a:t>
            </a:r>
            <a:r>
              <a:rPr lang="zh-CN" altLang="en-US" sz="3200" dirty="0"/>
              <a:t>国内发展现状</a:t>
            </a:r>
          </a:p>
        </p:txBody>
      </p:sp>
      <p:sp>
        <p:nvSpPr>
          <p:cNvPr id="16388" name="页脚占位符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6389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AD12527-B560-4EEF-BE08-110B54CD1A3E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16390" name="日期占位符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EEEFD4-A63F-40C8-A1BD-CC5B1799DFDE}" type="datetime1">
              <a:rPr lang="zh-CN" altLang="en-US"/>
              <a:pPr/>
              <a:t>2020-10-28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189CFEE-6C48-4189-BFDE-D1114AD31942}"/>
                  </a:ext>
                </a:extLst>
              </p:cNvPr>
              <p:cNvSpPr txBox="1"/>
              <p:nvPr/>
            </p:nvSpPr>
            <p:spPr>
              <a:xfrm>
                <a:off x="296289" y="2395492"/>
                <a:ext cx="8551422" cy="33476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地址：中国四川锦屏地下实验室</a:t>
                </a:r>
                <a:endPara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主导单位：复旦大学，中国科学技术大学等</a:t>
                </a:r>
                <a:endPara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目标核素：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1" lang="en-US" altLang="zh-CN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100</m:t>
                        </m:r>
                      </m:sup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𝑀𝑜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Pre>
                          <m:sPrePr>
                            <m:ctrlPr>
                              <a:rPr kumimoji="1" lang="en-US" altLang="zh-CN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16</m:t>
                            </m:r>
                          </m:sup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𝐶𝑑</m:t>
                            </m:r>
                          </m:e>
                        </m:sPre>
                      </m:e>
                    </m:sPre>
                  </m:oMath>
                </a14:m>
                <a:endPara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12800" lvl="1" indent="-3556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设计能量分辨率：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&lt;10 keV@3000 keV </a:t>
                </a:r>
                <a:r>
                  <a:rPr kumimoji="1"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FWHM</a:t>
                </a:r>
                <a:endPara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en-US" altLang="zh-CN" sz="2400" dirty="0">
                  <a:latin typeface="宋体" panose="02010600030101010101" pitchFamily="2" charset="-122"/>
                  <a:cs typeface="SimHei" charset="-122"/>
                </a:endParaRPr>
              </a:p>
              <a:p>
                <a:pPr marR="0" lvl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1" lang="en-US" altLang="zh-CN" sz="2400" dirty="0">
                  <a:solidFill>
                    <a:schemeClr val="tx1"/>
                  </a:solidFill>
                  <a:latin typeface="宋体" panose="02010600030101010101" pitchFamily="2" charset="-122"/>
                  <a:cs typeface="SimHei" charset="-122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189CFEE-6C48-4189-BFDE-D1114AD31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89" y="2395492"/>
                <a:ext cx="8551422" cy="33476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1201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74278" y="107503"/>
            <a:ext cx="8229600" cy="796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dirty="0"/>
              <a:t>主要内容</a:t>
            </a:r>
          </a:p>
        </p:txBody>
      </p:sp>
      <p:sp>
        <p:nvSpPr>
          <p:cNvPr id="14339" name="内容占位符 2"/>
          <p:cNvSpPr>
            <a:spLocks noGrp="1"/>
          </p:cNvSpPr>
          <p:nvPr>
            <p:ph sz="quarter" idx="1"/>
          </p:nvPr>
        </p:nvSpPr>
        <p:spPr>
          <a:xfrm>
            <a:off x="2933217" y="1806023"/>
            <a:ext cx="3164231" cy="4038186"/>
          </a:xfrm>
        </p:spPr>
        <p:txBody>
          <a:bodyPr/>
          <a:lstStyle/>
          <a:p>
            <a:pPr marL="571500" lvl="1" indent="-571500">
              <a:spcBef>
                <a:spcPts val="1800"/>
              </a:spcBef>
              <a:spcAft>
                <a:spcPts val="12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0066FF"/>
                </a:solidFill>
              </a:rPr>
              <a:t>研究背景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571500" lvl="1" indent="-571500">
              <a:spcBef>
                <a:spcPts val="1800"/>
              </a:spcBef>
              <a:spcAft>
                <a:spcPts val="12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FF0000"/>
                </a:solidFill>
              </a:rPr>
              <a:t>系统总体设计</a:t>
            </a:r>
            <a:endParaRPr lang="en-US" altLang="zh-CN" sz="2800" dirty="0">
              <a:solidFill>
                <a:srgbClr val="FF0000"/>
              </a:solidFill>
            </a:endParaRPr>
          </a:p>
          <a:p>
            <a:pPr marL="571500" lvl="1" indent="-571500">
              <a:spcBef>
                <a:spcPts val="1800"/>
              </a:spcBef>
              <a:spcAft>
                <a:spcPts val="6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0066FF"/>
                </a:solidFill>
              </a:rPr>
              <a:t>关键技术研究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571500" lvl="1" indent="-571500">
              <a:spcBef>
                <a:spcPts val="1800"/>
              </a:spcBef>
              <a:spcAft>
                <a:spcPts val="6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0066FF"/>
                </a:solidFill>
              </a:rPr>
              <a:t>实现与测试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571500" lvl="1" indent="-571500">
              <a:spcBef>
                <a:spcPts val="1800"/>
              </a:spcBef>
              <a:spcAft>
                <a:spcPts val="600"/>
              </a:spcAft>
              <a:buClrTx/>
              <a:buSzPct val="100000"/>
              <a:buFont typeface="+mj-ea"/>
              <a:buAutoNum type="ea1JpnChsDbPeriod"/>
            </a:pPr>
            <a:r>
              <a:rPr lang="zh-CN" altLang="en-US" sz="2800" dirty="0">
                <a:solidFill>
                  <a:srgbClr val="0066FF"/>
                </a:solidFill>
              </a:rPr>
              <a:t>总结与展望</a:t>
            </a:r>
            <a:endParaRPr lang="en-US" altLang="zh-CN" sz="2800" dirty="0">
              <a:solidFill>
                <a:srgbClr val="0066FF"/>
              </a:solidFill>
            </a:endParaRPr>
          </a:p>
        </p:txBody>
      </p:sp>
      <p:sp>
        <p:nvSpPr>
          <p:cNvPr id="14341" name="日期占位符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46A2A9E-85AD-469E-B4A5-2DF639057EAE}" type="datetime1">
              <a:rPr lang="zh-CN" altLang="en-US"/>
              <a:pPr/>
              <a:t>2020-10-28</a:t>
            </a:fld>
            <a:endParaRPr lang="zh-CN" altLang="en-US"/>
          </a:p>
        </p:txBody>
      </p:sp>
      <p:sp>
        <p:nvSpPr>
          <p:cNvPr id="14342" name="页脚占位符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4343" name="灯片编号占位符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5DCED87-EF9B-48CD-B77D-5816080FD55C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7693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74278" y="107503"/>
            <a:ext cx="8229600" cy="796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dirty="0"/>
              <a:t>二、系统总体设计</a:t>
            </a:r>
          </a:p>
        </p:txBody>
      </p:sp>
      <p:sp>
        <p:nvSpPr>
          <p:cNvPr id="14339" name="内容占位符 2"/>
          <p:cNvSpPr>
            <a:spLocks noGrp="1"/>
          </p:cNvSpPr>
          <p:nvPr>
            <p:ph sz="quarter" idx="1"/>
          </p:nvPr>
        </p:nvSpPr>
        <p:spPr>
          <a:xfrm>
            <a:off x="2363756" y="1845007"/>
            <a:ext cx="5277369" cy="4080013"/>
          </a:xfrm>
        </p:spPr>
        <p:txBody>
          <a:bodyPr/>
          <a:lstStyle/>
          <a:p>
            <a:pPr marL="0" lvl="1" indent="0">
              <a:spcBef>
                <a:spcPts val="1800"/>
              </a:spcBef>
              <a:spcAft>
                <a:spcPts val="1200"/>
              </a:spcAft>
              <a:buClrTx/>
              <a:buSzPct val="100000"/>
              <a:buNone/>
            </a:pPr>
            <a:r>
              <a:rPr lang="en-US" altLang="zh-CN" sz="2800" dirty="0">
                <a:solidFill>
                  <a:srgbClr val="0066FF"/>
                </a:solidFill>
              </a:rPr>
              <a:t>2.1 </a:t>
            </a:r>
            <a:r>
              <a:rPr lang="zh-CN" altLang="en-US" sz="2800" dirty="0">
                <a:solidFill>
                  <a:srgbClr val="0066FF"/>
                </a:solidFill>
              </a:rPr>
              <a:t>微量热器概述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0" lvl="1" indent="0">
              <a:spcBef>
                <a:spcPts val="1800"/>
              </a:spcBef>
              <a:spcAft>
                <a:spcPts val="1200"/>
              </a:spcAft>
              <a:buClrTx/>
              <a:buSzPct val="100000"/>
              <a:buNone/>
            </a:pPr>
            <a:r>
              <a:rPr lang="en-US" altLang="zh-CN" sz="2800" dirty="0">
                <a:solidFill>
                  <a:srgbClr val="0066FF"/>
                </a:solidFill>
              </a:rPr>
              <a:t>2.2 </a:t>
            </a:r>
            <a:r>
              <a:rPr lang="zh-CN" altLang="en-US" sz="2800" dirty="0">
                <a:solidFill>
                  <a:srgbClr val="0066FF"/>
                </a:solidFill>
              </a:rPr>
              <a:t>物理模型和电子学需求</a:t>
            </a:r>
            <a:endParaRPr lang="en-US" altLang="zh-CN" sz="2800" dirty="0">
              <a:solidFill>
                <a:srgbClr val="0066FF"/>
              </a:solidFill>
            </a:endParaRPr>
          </a:p>
          <a:p>
            <a:pPr marL="0" lvl="1" indent="0">
              <a:spcBef>
                <a:spcPts val="1800"/>
              </a:spcBef>
              <a:spcAft>
                <a:spcPts val="1200"/>
              </a:spcAft>
              <a:buClrTx/>
              <a:buSzPct val="100000"/>
              <a:buNone/>
            </a:pPr>
            <a:r>
              <a:rPr lang="en-US" altLang="zh-CN" sz="2800" dirty="0">
                <a:solidFill>
                  <a:srgbClr val="0066FF"/>
                </a:solidFill>
              </a:rPr>
              <a:t>2.3 </a:t>
            </a:r>
            <a:r>
              <a:rPr lang="zh-CN" altLang="en-US" sz="2800" dirty="0">
                <a:solidFill>
                  <a:srgbClr val="0066FF"/>
                </a:solidFill>
              </a:rPr>
              <a:t>关键技术归纳</a:t>
            </a:r>
            <a:endParaRPr lang="en-US" altLang="zh-CN" sz="2800" dirty="0">
              <a:solidFill>
                <a:srgbClr val="0066FF"/>
              </a:solidFill>
            </a:endParaRPr>
          </a:p>
        </p:txBody>
      </p:sp>
      <p:sp>
        <p:nvSpPr>
          <p:cNvPr id="14341" name="日期占位符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46A2A9E-85AD-469E-B4A5-2DF639057EAE}" type="datetime1">
              <a:rPr lang="zh-CN" altLang="en-US"/>
              <a:pPr/>
              <a:t>2020-10-28</a:t>
            </a:fld>
            <a:endParaRPr lang="zh-CN" altLang="en-US"/>
          </a:p>
        </p:txBody>
      </p:sp>
      <p:sp>
        <p:nvSpPr>
          <p:cNvPr id="14342" name="页脚占位符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中国科学技术大学   核探测与核电子学国家重点实验室</a:t>
            </a:r>
          </a:p>
        </p:txBody>
      </p:sp>
      <p:sp>
        <p:nvSpPr>
          <p:cNvPr id="14343" name="灯片编号占位符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5DCED87-EF9B-48CD-B77D-5816080FD55C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17998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聚合">
  <a:themeElements>
    <a:clrScheme name="聚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聚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聚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聚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聚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聚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48053</TotalTime>
  <Words>3452</Words>
  <Application>Microsoft Office PowerPoint</Application>
  <PresentationFormat>全屏显示(4:3)</PresentationFormat>
  <Paragraphs>846</Paragraphs>
  <Slides>51</Slides>
  <Notes>51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5" baseType="lpstr">
      <vt:lpstr>FandolSong-Regular-Identity-H</vt:lpstr>
      <vt:lpstr>黑体</vt:lpstr>
      <vt:lpstr>宋体</vt:lpstr>
      <vt:lpstr>Arial</vt:lpstr>
      <vt:lpstr>Bahnschrift SemiLight Condensed</vt:lpstr>
      <vt:lpstr>Calibri</vt:lpstr>
      <vt:lpstr>Cambria Math</vt:lpstr>
      <vt:lpstr>Lucida Sans Unicode</vt:lpstr>
      <vt:lpstr>Times New Roman</vt:lpstr>
      <vt:lpstr>Verdana</vt:lpstr>
      <vt:lpstr>Wingdings</vt:lpstr>
      <vt:lpstr>Wingdings 2</vt:lpstr>
      <vt:lpstr>Wingdings 3</vt:lpstr>
      <vt:lpstr>聚合</vt:lpstr>
      <vt:lpstr>低温微量热器 测量电子学系统的研究与设计</vt:lpstr>
      <vt:lpstr>主要内容</vt:lpstr>
      <vt:lpstr>一、研究背景</vt:lpstr>
      <vt:lpstr>1.1 微量热器简介</vt:lpstr>
      <vt:lpstr>1.2 无中微子双β衰变</vt:lpstr>
      <vt:lpstr>1.3 国际发展现状</vt:lpstr>
      <vt:lpstr>1.4 国内发展现状</vt:lpstr>
      <vt:lpstr>主要内容</vt:lpstr>
      <vt:lpstr>二、系统总体设计</vt:lpstr>
      <vt:lpstr>2.1 微量热器概述</vt:lpstr>
      <vt:lpstr>2.2物理模型和电子学需求</vt:lpstr>
      <vt:lpstr>2.2物理模型和电子学需求</vt:lpstr>
      <vt:lpstr>2.2 物理模型和电子学需求</vt:lpstr>
      <vt:lpstr>2.3 关键技术归纳</vt:lpstr>
      <vt:lpstr>主要内容</vt:lpstr>
      <vt:lpstr>三、关键技术研究</vt:lpstr>
      <vt:lpstr>3.1 直流偏置电路</vt:lpstr>
      <vt:lpstr>3.1 直流偏置电路</vt:lpstr>
      <vt:lpstr>3.1 直流偏置电路</vt:lpstr>
      <vt:lpstr>3.1 直流偏置电路</vt:lpstr>
      <vt:lpstr>3.2 前置放大电路</vt:lpstr>
      <vt:lpstr>3.2 前置放大电路</vt:lpstr>
      <vt:lpstr>3.2 前置放大电路</vt:lpstr>
      <vt:lpstr>3.3 抗混叠滤波电路</vt:lpstr>
      <vt:lpstr>3.3 抗混叠滤波电路</vt:lpstr>
      <vt:lpstr>3.3 抗混叠滤波电路</vt:lpstr>
      <vt:lpstr>3.3 抗混叠滤波电路</vt:lpstr>
      <vt:lpstr>3.3 抗混叠滤波电路</vt:lpstr>
      <vt:lpstr>3.4 模数转换电路</vt:lpstr>
      <vt:lpstr>主要内容</vt:lpstr>
      <vt:lpstr>四、实现与测试</vt:lpstr>
      <vt:lpstr>4.1 电路模块实现</vt:lpstr>
      <vt:lpstr>4.1 电路模块实现</vt:lpstr>
      <vt:lpstr>4.1 电路模块实现</vt:lpstr>
      <vt:lpstr>4.1 电路模块实现</vt:lpstr>
      <vt:lpstr>4.1 电路模块实现</vt:lpstr>
      <vt:lpstr>4.1 电路模块实现</vt:lpstr>
      <vt:lpstr>4.1 电路模块实现</vt:lpstr>
      <vt:lpstr>4.2 模数转换电路测试</vt:lpstr>
      <vt:lpstr>4.2 模数转换电路测试</vt:lpstr>
      <vt:lpstr>4.3 抗混叠滤波电路测试</vt:lpstr>
      <vt:lpstr>4.3 抗混叠滤波电路测试</vt:lpstr>
      <vt:lpstr>4.4 前置放大电路测试</vt:lpstr>
      <vt:lpstr>4.4 前置放大电路测试</vt:lpstr>
      <vt:lpstr>4.5 系统综合测试</vt:lpstr>
      <vt:lpstr>4.5 系统综合测试</vt:lpstr>
      <vt:lpstr>主要内容</vt:lpstr>
      <vt:lpstr>5.1 工作总结</vt:lpstr>
      <vt:lpstr>5.2 工作展望</vt:lpstr>
      <vt:lpstr>论文发表</vt:lpstr>
      <vt:lpstr>谢谢大家！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Clifford Ding</dc:creator>
  <cp:lastModifiedBy>Windows 用户</cp:lastModifiedBy>
  <cp:revision>1580</cp:revision>
  <cp:lastPrinted>2020-10-21T03:39:55Z</cp:lastPrinted>
  <dcterms:created xsi:type="dcterms:W3CDTF">2013-07-08T07:33:31Z</dcterms:created>
  <dcterms:modified xsi:type="dcterms:W3CDTF">2020-10-28T05:41:18Z</dcterms:modified>
</cp:coreProperties>
</file>