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70" r:id="rId4"/>
    <p:sldId id="279" r:id="rId5"/>
    <p:sldId id="260" r:id="rId6"/>
    <p:sldId id="261" r:id="rId7"/>
    <p:sldId id="262" r:id="rId8"/>
    <p:sldId id="259" r:id="rId9"/>
    <p:sldId id="263" r:id="rId10"/>
    <p:sldId id="264" r:id="rId11"/>
    <p:sldId id="265" r:id="rId12"/>
    <p:sldId id="266" r:id="rId13"/>
    <p:sldId id="267" r:id="rId14"/>
    <p:sldId id="268" r:id="rId15"/>
    <p:sldId id="269" r:id="rId16"/>
    <p:sldId id="278" r:id="rId17"/>
    <p:sldId id="271" r:id="rId18"/>
    <p:sldId id="272" r:id="rId19"/>
    <p:sldId id="274" r:id="rId20"/>
    <p:sldId id="275" r:id="rId21"/>
    <p:sldId id="276" r:id="rId22"/>
    <p:sldId id="280" r:id="rId23"/>
    <p:sldId id="281" r:id="rId24"/>
    <p:sldId id="282" r:id="rId25"/>
    <p:sldId id="277" r:id="rId26"/>
  </p:sldIdLst>
  <p:sldSz cx="9144000" cy="6858000" type="screen4x3"/>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1452" y="-102"/>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ru-RU"/>
          </a:p>
        </p:txBody>
      </p:sp>
      <p:sp>
        <p:nvSpPr>
          <p:cNvPr id="3" name="Дата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83F5BA01-A272-4C1C-AD2A-0AD24CC5E80A}" type="datetimeFigureOut">
              <a:rPr lang="ru-RU" smtClean="0"/>
              <a:t>15.01.2015</a:t>
            </a:fld>
            <a:endParaRPr lang="ru-RU"/>
          </a:p>
        </p:txBody>
      </p:sp>
      <p:sp>
        <p:nvSpPr>
          <p:cNvPr id="4" name="Образ слайда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ru-RU"/>
          </a:p>
        </p:txBody>
      </p:sp>
      <p:sp>
        <p:nvSpPr>
          <p:cNvPr id="5" name="Заметки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ru-RU"/>
          </a:p>
        </p:txBody>
      </p:sp>
      <p:sp>
        <p:nvSpPr>
          <p:cNvPr id="7" name="Номер слайда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D354A074-CAAC-4E9C-8D81-80994BDE54C3}" type="slidenum">
              <a:rPr lang="ru-RU" smtClean="0"/>
              <a:t>‹#›</a:t>
            </a:fld>
            <a:endParaRPr lang="ru-RU"/>
          </a:p>
        </p:txBody>
      </p:sp>
    </p:spTree>
    <p:extLst>
      <p:ext uri="{BB962C8B-B14F-4D97-AF65-F5344CB8AC3E}">
        <p14:creationId xmlns:p14="http://schemas.microsoft.com/office/powerpoint/2010/main" val="116479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54A074-CAAC-4E9C-8D81-80994BDE54C3}" type="slidenum">
              <a:rPr lang="ru-RU" smtClean="0"/>
              <a:t>2</a:t>
            </a:fld>
            <a:endParaRPr lang="ru-RU"/>
          </a:p>
        </p:txBody>
      </p:sp>
    </p:spTree>
    <p:extLst>
      <p:ext uri="{BB962C8B-B14F-4D97-AF65-F5344CB8AC3E}">
        <p14:creationId xmlns:p14="http://schemas.microsoft.com/office/powerpoint/2010/main" val="267196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54A074-CAAC-4E9C-8D81-80994BDE54C3}" type="slidenum">
              <a:rPr lang="ru-RU" smtClean="0"/>
              <a:t>3</a:t>
            </a:fld>
            <a:endParaRPr lang="ru-RU"/>
          </a:p>
        </p:txBody>
      </p:sp>
    </p:spTree>
    <p:extLst>
      <p:ext uri="{BB962C8B-B14F-4D97-AF65-F5344CB8AC3E}">
        <p14:creationId xmlns:p14="http://schemas.microsoft.com/office/powerpoint/2010/main" val="267196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F1E15-F27D-45E7-B3D3-021A71596FF3}" type="slidenum">
              <a:rPr lang="ru-RU" altLang="ru-RU"/>
              <a:pPr/>
              <a:t>10</a:t>
            </a:fld>
            <a:endParaRPr lang="ru-RU" altLang="ru-RU"/>
          </a:p>
        </p:txBody>
      </p:sp>
      <p:sp>
        <p:nvSpPr>
          <p:cNvPr id="24578" name="Rectangle 7"/>
          <p:cNvSpPr txBox="1">
            <a:spLocks noGrp="1" noChangeArrowheads="1"/>
          </p:cNvSpPr>
          <p:nvPr/>
        </p:nvSpPr>
        <p:spPr bwMode="auto">
          <a:xfrm>
            <a:off x="4023092" y="9721106"/>
            <a:ext cx="3077739"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8F731DA-31EC-4F7D-8410-25A5AF9C2DF1}" type="slidenum">
              <a:rPr lang="ru-RU" altLang="ru-RU" sz="1300"/>
              <a:pPr algn="r"/>
              <a:t>10</a:t>
            </a:fld>
            <a:endParaRPr lang="ru-RU" altLang="ru-RU" sz="13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DBD2-28FF-459E-94FA-4673E4BA1423}" type="slidenum">
              <a:rPr lang="ru-RU" altLang="ru-RU"/>
              <a:pPr/>
              <a:t>19</a:t>
            </a:fld>
            <a:endParaRPr lang="ru-RU" altLang="ru-RU"/>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DC545A-4719-41E8-8DA6-7316D041A264}" type="datetime1">
              <a:rPr lang="ru-RU" smtClean="0"/>
              <a:t>15.01.2015</a:t>
            </a:fld>
            <a:endParaRPr lang="ru-RU"/>
          </a:p>
        </p:txBody>
      </p:sp>
      <p:sp>
        <p:nvSpPr>
          <p:cNvPr id="5" name="Нижний колонтитул 4"/>
          <p:cNvSpPr>
            <a:spLocks noGrp="1"/>
          </p:cNvSpPr>
          <p:nvPr>
            <p:ph type="ftr" sz="quarter" idx="11"/>
          </p:nvPr>
        </p:nvSpPr>
        <p:spPr/>
        <p:txBody>
          <a:bodyPr/>
          <a:lstStyle/>
          <a:p>
            <a:r>
              <a:rPr lang="en-GB" smtClean="0"/>
              <a:t>I.Koop, Hefei, 2015</a:t>
            </a:r>
            <a:endParaRPr lang="ru-RU"/>
          </a:p>
        </p:txBody>
      </p:sp>
      <p:sp>
        <p:nvSpPr>
          <p:cNvPr id="6" name="Номер слайда 5"/>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193014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D4AEB3-9CA6-4332-A801-CBA760104937}" type="datetime1">
              <a:rPr lang="ru-RU" smtClean="0"/>
              <a:t>15.01.2015</a:t>
            </a:fld>
            <a:endParaRPr lang="ru-RU"/>
          </a:p>
        </p:txBody>
      </p:sp>
      <p:sp>
        <p:nvSpPr>
          <p:cNvPr id="5" name="Нижний колонтитул 4"/>
          <p:cNvSpPr>
            <a:spLocks noGrp="1"/>
          </p:cNvSpPr>
          <p:nvPr>
            <p:ph type="ftr" sz="quarter" idx="11"/>
          </p:nvPr>
        </p:nvSpPr>
        <p:spPr/>
        <p:txBody>
          <a:bodyPr/>
          <a:lstStyle/>
          <a:p>
            <a:r>
              <a:rPr lang="en-GB" smtClean="0"/>
              <a:t>I.Koop, Hefei, 2015</a:t>
            </a:r>
            <a:endParaRPr lang="ru-RU"/>
          </a:p>
        </p:txBody>
      </p:sp>
      <p:sp>
        <p:nvSpPr>
          <p:cNvPr id="6" name="Номер слайда 5"/>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234702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B8480F-49EB-471C-BE96-7669D9C176B0}" type="datetime1">
              <a:rPr lang="ru-RU" smtClean="0"/>
              <a:t>15.01.2015</a:t>
            </a:fld>
            <a:endParaRPr lang="ru-RU"/>
          </a:p>
        </p:txBody>
      </p:sp>
      <p:sp>
        <p:nvSpPr>
          <p:cNvPr id="5" name="Нижний колонтитул 4"/>
          <p:cNvSpPr>
            <a:spLocks noGrp="1"/>
          </p:cNvSpPr>
          <p:nvPr>
            <p:ph type="ftr" sz="quarter" idx="11"/>
          </p:nvPr>
        </p:nvSpPr>
        <p:spPr/>
        <p:txBody>
          <a:bodyPr/>
          <a:lstStyle/>
          <a:p>
            <a:r>
              <a:rPr lang="en-GB" smtClean="0"/>
              <a:t>I.Koop, Hefei, 2015</a:t>
            </a:r>
            <a:endParaRPr lang="ru-RU"/>
          </a:p>
        </p:txBody>
      </p:sp>
      <p:sp>
        <p:nvSpPr>
          <p:cNvPr id="6" name="Номер слайда 5"/>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89607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3F3E1A-5E1D-4099-856B-A4F3EC7FFEB2}" type="datetime1">
              <a:rPr lang="ru-RU" smtClean="0"/>
              <a:t>15.01.2015</a:t>
            </a:fld>
            <a:endParaRPr lang="ru-RU"/>
          </a:p>
        </p:txBody>
      </p:sp>
      <p:sp>
        <p:nvSpPr>
          <p:cNvPr id="5" name="Нижний колонтитул 4"/>
          <p:cNvSpPr>
            <a:spLocks noGrp="1"/>
          </p:cNvSpPr>
          <p:nvPr>
            <p:ph type="ftr" sz="quarter" idx="11"/>
          </p:nvPr>
        </p:nvSpPr>
        <p:spPr/>
        <p:txBody>
          <a:bodyPr/>
          <a:lstStyle/>
          <a:p>
            <a:r>
              <a:rPr lang="en-GB" smtClean="0"/>
              <a:t>I.Koop, Hefei, 2015</a:t>
            </a:r>
            <a:endParaRPr lang="ru-RU"/>
          </a:p>
        </p:txBody>
      </p:sp>
      <p:sp>
        <p:nvSpPr>
          <p:cNvPr id="6" name="Номер слайда 5"/>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373960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FD6D19-C975-4C41-96B1-EBD9D66154CF}" type="datetime1">
              <a:rPr lang="ru-RU" smtClean="0"/>
              <a:t>15.01.2015</a:t>
            </a:fld>
            <a:endParaRPr lang="ru-RU"/>
          </a:p>
        </p:txBody>
      </p:sp>
      <p:sp>
        <p:nvSpPr>
          <p:cNvPr id="5" name="Нижний колонтитул 4"/>
          <p:cNvSpPr>
            <a:spLocks noGrp="1"/>
          </p:cNvSpPr>
          <p:nvPr>
            <p:ph type="ftr" sz="quarter" idx="11"/>
          </p:nvPr>
        </p:nvSpPr>
        <p:spPr/>
        <p:txBody>
          <a:bodyPr/>
          <a:lstStyle/>
          <a:p>
            <a:r>
              <a:rPr lang="en-GB" smtClean="0"/>
              <a:t>I.Koop, Hefei, 2015</a:t>
            </a:r>
            <a:endParaRPr lang="ru-RU"/>
          </a:p>
        </p:txBody>
      </p:sp>
      <p:sp>
        <p:nvSpPr>
          <p:cNvPr id="6" name="Номер слайда 5"/>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140571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0E0E53-6427-401C-A8EE-96681FC5AA48}" type="datetime1">
              <a:rPr lang="ru-RU" smtClean="0"/>
              <a:t>15.01.2015</a:t>
            </a:fld>
            <a:endParaRPr lang="ru-RU"/>
          </a:p>
        </p:txBody>
      </p:sp>
      <p:sp>
        <p:nvSpPr>
          <p:cNvPr id="6" name="Нижний колонтитул 5"/>
          <p:cNvSpPr>
            <a:spLocks noGrp="1"/>
          </p:cNvSpPr>
          <p:nvPr>
            <p:ph type="ftr" sz="quarter" idx="11"/>
          </p:nvPr>
        </p:nvSpPr>
        <p:spPr/>
        <p:txBody>
          <a:bodyPr/>
          <a:lstStyle/>
          <a:p>
            <a:r>
              <a:rPr lang="en-GB" smtClean="0"/>
              <a:t>I.Koop, Hefei, 2015</a:t>
            </a:r>
            <a:endParaRPr lang="ru-RU"/>
          </a:p>
        </p:txBody>
      </p:sp>
      <p:sp>
        <p:nvSpPr>
          <p:cNvPr id="7" name="Номер слайда 6"/>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5002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97A326-89A1-46F6-BA95-1FF94975A16E}" type="datetime1">
              <a:rPr lang="ru-RU" smtClean="0"/>
              <a:t>15.01.2015</a:t>
            </a:fld>
            <a:endParaRPr lang="ru-RU"/>
          </a:p>
        </p:txBody>
      </p:sp>
      <p:sp>
        <p:nvSpPr>
          <p:cNvPr id="8" name="Нижний колонтитул 7"/>
          <p:cNvSpPr>
            <a:spLocks noGrp="1"/>
          </p:cNvSpPr>
          <p:nvPr>
            <p:ph type="ftr" sz="quarter" idx="11"/>
          </p:nvPr>
        </p:nvSpPr>
        <p:spPr/>
        <p:txBody>
          <a:bodyPr/>
          <a:lstStyle/>
          <a:p>
            <a:r>
              <a:rPr lang="en-GB" smtClean="0"/>
              <a:t>I.Koop, Hefei, 2015</a:t>
            </a:r>
            <a:endParaRPr lang="ru-RU"/>
          </a:p>
        </p:txBody>
      </p:sp>
      <p:sp>
        <p:nvSpPr>
          <p:cNvPr id="9" name="Номер слайда 8"/>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15676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B4A0EF-EF45-4CB5-BFC9-B962271BD8AE}" type="datetime1">
              <a:rPr lang="ru-RU" smtClean="0"/>
              <a:t>15.01.2015</a:t>
            </a:fld>
            <a:endParaRPr lang="ru-RU"/>
          </a:p>
        </p:txBody>
      </p:sp>
      <p:sp>
        <p:nvSpPr>
          <p:cNvPr id="4" name="Нижний колонтитул 3"/>
          <p:cNvSpPr>
            <a:spLocks noGrp="1"/>
          </p:cNvSpPr>
          <p:nvPr>
            <p:ph type="ftr" sz="quarter" idx="11"/>
          </p:nvPr>
        </p:nvSpPr>
        <p:spPr/>
        <p:txBody>
          <a:bodyPr/>
          <a:lstStyle/>
          <a:p>
            <a:r>
              <a:rPr lang="en-GB" smtClean="0"/>
              <a:t>I.Koop, Hefei, 2015</a:t>
            </a:r>
            <a:endParaRPr lang="ru-RU"/>
          </a:p>
        </p:txBody>
      </p:sp>
      <p:sp>
        <p:nvSpPr>
          <p:cNvPr id="5" name="Номер слайда 4"/>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370330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48DECC-6995-44DF-91C5-90E86D3BD287}" type="datetime1">
              <a:rPr lang="ru-RU" smtClean="0"/>
              <a:t>15.01.2015</a:t>
            </a:fld>
            <a:endParaRPr lang="ru-RU"/>
          </a:p>
        </p:txBody>
      </p:sp>
      <p:sp>
        <p:nvSpPr>
          <p:cNvPr id="3" name="Нижний колонтитул 2"/>
          <p:cNvSpPr>
            <a:spLocks noGrp="1"/>
          </p:cNvSpPr>
          <p:nvPr>
            <p:ph type="ftr" sz="quarter" idx="11"/>
          </p:nvPr>
        </p:nvSpPr>
        <p:spPr/>
        <p:txBody>
          <a:bodyPr/>
          <a:lstStyle/>
          <a:p>
            <a:r>
              <a:rPr lang="en-GB" smtClean="0"/>
              <a:t>I.Koop, Hefei, 2015</a:t>
            </a:r>
            <a:endParaRPr lang="ru-RU"/>
          </a:p>
        </p:txBody>
      </p:sp>
      <p:sp>
        <p:nvSpPr>
          <p:cNvPr id="4" name="Номер слайда 3"/>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44913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160819-9266-48C3-941A-BAACB0791CCC}" type="datetime1">
              <a:rPr lang="ru-RU" smtClean="0"/>
              <a:t>15.01.2015</a:t>
            </a:fld>
            <a:endParaRPr lang="ru-RU"/>
          </a:p>
        </p:txBody>
      </p:sp>
      <p:sp>
        <p:nvSpPr>
          <p:cNvPr id="6" name="Нижний колонтитул 5"/>
          <p:cNvSpPr>
            <a:spLocks noGrp="1"/>
          </p:cNvSpPr>
          <p:nvPr>
            <p:ph type="ftr" sz="quarter" idx="11"/>
          </p:nvPr>
        </p:nvSpPr>
        <p:spPr/>
        <p:txBody>
          <a:bodyPr/>
          <a:lstStyle/>
          <a:p>
            <a:r>
              <a:rPr lang="en-GB" smtClean="0"/>
              <a:t>I.Koop, Hefei, 2015</a:t>
            </a:r>
            <a:endParaRPr lang="ru-RU"/>
          </a:p>
        </p:txBody>
      </p:sp>
      <p:sp>
        <p:nvSpPr>
          <p:cNvPr id="7" name="Номер слайда 6"/>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151796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A10AA4-DA19-4099-9EE6-4301C756E6AF}" type="datetime1">
              <a:rPr lang="ru-RU" smtClean="0"/>
              <a:t>15.01.2015</a:t>
            </a:fld>
            <a:endParaRPr lang="ru-RU"/>
          </a:p>
        </p:txBody>
      </p:sp>
      <p:sp>
        <p:nvSpPr>
          <p:cNvPr id="6" name="Нижний колонтитул 5"/>
          <p:cNvSpPr>
            <a:spLocks noGrp="1"/>
          </p:cNvSpPr>
          <p:nvPr>
            <p:ph type="ftr" sz="quarter" idx="11"/>
          </p:nvPr>
        </p:nvSpPr>
        <p:spPr/>
        <p:txBody>
          <a:bodyPr/>
          <a:lstStyle/>
          <a:p>
            <a:r>
              <a:rPr lang="en-GB" smtClean="0"/>
              <a:t>I.Koop, Hefei, 2015</a:t>
            </a:r>
            <a:endParaRPr lang="ru-RU"/>
          </a:p>
        </p:txBody>
      </p:sp>
      <p:sp>
        <p:nvSpPr>
          <p:cNvPr id="7" name="Номер слайда 6"/>
          <p:cNvSpPr>
            <a:spLocks noGrp="1"/>
          </p:cNvSpPr>
          <p:nvPr>
            <p:ph type="sldNum" sz="quarter" idx="12"/>
          </p:nvPr>
        </p:nvSpPr>
        <p:spPr/>
        <p:txBody>
          <a:bodyPr/>
          <a:lstStyle/>
          <a:p>
            <a:fld id="{210EECC8-419D-4811-8CFF-E50ED2E311C4}" type="slidenum">
              <a:rPr lang="ru-RU" smtClean="0"/>
              <a:t>‹#›</a:t>
            </a:fld>
            <a:endParaRPr lang="ru-RU"/>
          </a:p>
        </p:txBody>
      </p:sp>
    </p:spTree>
    <p:extLst>
      <p:ext uri="{BB962C8B-B14F-4D97-AF65-F5344CB8AC3E}">
        <p14:creationId xmlns:p14="http://schemas.microsoft.com/office/powerpoint/2010/main" val="32266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36471-BFC4-4AE2-A3C4-24C875351AC1}" type="datetime1">
              <a:rPr lang="ru-RU" smtClean="0"/>
              <a:t>15.01.2015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I.Koop, Hefei, 2015</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EECC8-419D-4811-8CFF-E50ED2E311C4}" type="slidenum">
              <a:rPr lang="ru-RU" smtClean="0"/>
              <a:t>‹#›</a:t>
            </a:fld>
            <a:endParaRPr lang="ru-RU"/>
          </a:p>
        </p:txBody>
      </p:sp>
    </p:spTree>
    <p:extLst>
      <p:ext uri="{BB962C8B-B14F-4D97-AF65-F5344CB8AC3E}">
        <p14:creationId xmlns:p14="http://schemas.microsoft.com/office/powerpoint/2010/main" val="144098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1.bin"/><Relationship Id="rId18" Type="http://schemas.openxmlformats.org/officeDocument/2006/relationships/image" Target="../media/image22.wmf"/><Relationship Id="rId3" Type="http://schemas.openxmlformats.org/officeDocument/2006/relationships/oleObject" Target="../embeddings/oleObject4.bin"/><Relationship Id="rId21" Type="http://schemas.openxmlformats.org/officeDocument/2006/relationships/oleObject" Target="../embeddings/oleObject16.bin"/><Relationship Id="rId7" Type="http://schemas.openxmlformats.org/officeDocument/2006/relationships/image" Target="../media/image19.wmf"/><Relationship Id="rId12" Type="http://schemas.openxmlformats.org/officeDocument/2006/relationships/oleObject" Target="../embeddings/oleObject10.bin"/><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9.bin"/><Relationship Id="rId24" Type="http://schemas.openxmlformats.org/officeDocument/2006/relationships/image" Target="../media/image25.wmf"/><Relationship Id="rId5" Type="http://schemas.openxmlformats.org/officeDocument/2006/relationships/oleObject" Target="../embeddings/oleObject5.bin"/><Relationship Id="rId15" Type="http://schemas.openxmlformats.org/officeDocument/2006/relationships/oleObject" Target="../embeddings/oleObject12.bin"/><Relationship Id="rId23" Type="http://schemas.openxmlformats.org/officeDocument/2006/relationships/oleObject" Target="../embeddings/oleObject17.bin"/><Relationship Id="rId10" Type="http://schemas.openxmlformats.org/officeDocument/2006/relationships/oleObject" Target="../embeddings/oleObject8.bin"/><Relationship Id="rId19" Type="http://schemas.openxmlformats.org/officeDocument/2006/relationships/oleObject" Target="../embeddings/oleObject15.bin"/><Relationship Id="rId4" Type="http://schemas.openxmlformats.org/officeDocument/2006/relationships/image" Target="../media/image18.wmf"/><Relationship Id="rId9" Type="http://schemas.openxmlformats.org/officeDocument/2006/relationships/image" Target="../media/image20.wmf"/><Relationship Id="rId14" Type="http://schemas.openxmlformats.org/officeDocument/2006/relationships/image" Target="../media/image21.wmf"/><Relationship Id="rId22"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3" Type="http://schemas.openxmlformats.org/officeDocument/2006/relationships/notesSlide" Target="../notesSlides/notesSlide4.xml"/><Relationship Id="rId7" Type="http://schemas.openxmlformats.org/officeDocument/2006/relationships/image" Target="../media/image27.wmf"/><Relationship Id="rId12" Type="http://schemas.openxmlformats.org/officeDocument/2006/relationships/oleObject" Target="../embeddings/oleObject23.bin"/><Relationship Id="rId2" Type="http://schemas.openxmlformats.org/officeDocument/2006/relationships/slideLayout" Target="../slideLayouts/slideLayout4.xml"/><Relationship Id="rId16" Type="http://schemas.openxmlformats.org/officeDocument/2006/relationships/image" Target="../media/image31.wmf"/><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oleObject" Target="../embeddings/oleObject24.bin"/><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2880320"/>
          </a:xfrm>
        </p:spPr>
        <p:txBody>
          <a:bodyPr>
            <a:normAutofit/>
          </a:bodyPr>
          <a:lstStyle/>
          <a:p>
            <a:r>
              <a:rPr lang="en-US" sz="6000" dirty="0" smtClean="0"/>
              <a:t>Beam Polarization </a:t>
            </a:r>
            <a:r>
              <a:rPr lang="en-US" dirty="0" smtClean="0"/>
              <a:t/>
            </a:r>
            <a:br>
              <a:rPr lang="en-US" dirty="0" smtClean="0"/>
            </a:br>
            <a:r>
              <a:rPr lang="en-US" dirty="0" smtClean="0"/>
              <a:t>I. Koop </a:t>
            </a:r>
            <a:br>
              <a:rPr lang="en-US" dirty="0" smtClean="0"/>
            </a:br>
            <a:r>
              <a:rPr lang="en-US" sz="4000" dirty="0" smtClean="0"/>
              <a:t>BINP, 630090 Novosibirsk, Russia</a:t>
            </a:r>
            <a:endParaRPr lang="ru-RU" sz="4000" dirty="0"/>
          </a:p>
        </p:txBody>
      </p:sp>
      <p:sp>
        <p:nvSpPr>
          <p:cNvPr id="3" name="Подзаголовок 2"/>
          <p:cNvSpPr>
            <a:spLocks noGrp="1"/>
          </p:cNvSpPr>
          <p:nvPr>
            <p:ph type="subTitle" idx="1"/>
          </p:nvPr>
        </p:nvSpPr>
        <p:spPr>
          <a:xfrm>
            <a:off x="1115616" y="5013176"/>
            <a:ext cx="7200800" cy="1224136"/>
          </a:xfrm>
        </p:spPr>
        <p:txBody>
          <a:bodyPr>
            <a:normAutofit fontScale="92500"/>
          </a:bodyPr>
          <a:lstStyle/>
          <a:p>
            <a:r>
              <a:rPr lang="en-US" dirty="0" smtClean="0">
                <a:solidFill>
                  <a:schemeClr val="tx1"/>
                </a:solidFill>
              </a:rPr>
              <a:t>Workshop </a:t>
            </a:r>
            <a:r>
              <a:rPr lang="en-US" dirty="0" smtClean="0">
                <a:solidFill>
                  <a:schemeClr val="tx1"/>
                </a:solidFill>
              </a:rPr>
              <a:t>on Physics at HIEPA, </a:t>
            </a:r>
            <a:r>
              <a:rPr lang="en-US" dirty="0" smtClean="0">
                <a:solidFill>
                  <a:schemeClr val="tx1"/>
                </a:solidFill>
              </a:rPr>
              <a:t>Hefei, China</a:t>
            </a:r>
          </a:p>
          <a:p>
            <a:r>
              <a:rPr lang="en-US" dirty="0" smtClean="0">
                <a:solidFill>
                  <a:schemeClr val="tx1"/>
                </a:solidFill>
              </a:rPr>
              <a:t>13-17 January 2015</a:t>
            </a:r>
            <a:endParaRPr lang="ru-RU" dirty="0">
              <a:solidFill>
                <a:schemeClr val="tx1"/>
              </a:solidFill>
            </a:endParaRPr>
          </a:p>
        </p:txBody>
      </p:sp>
    </p:spTree>
    <p:extLst>
      <p:ext uri="{BB962C8B-B14F-4D97-AF65-F5344CB8AC3E}">
        <p14:creationId xmlns:p14="http://schemas.microsoft.com/office/powerpoint/2010/main" val="3528376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8" name="Номер слайда 3"/>
          <p:cNvSpPr>
            <a:spLocks noGrp="1"/>
          </p:cNvSpPr>
          <p:nvPr>
            <p:ph type="sldNum" sz="quarter" idx="12"/>
          </p:nvPr>
        </p:nvSpPr>
        <p:spPr/>
        <p:txBody>
          <a:bodyPr/>
          <a:lstStyle/>
          <a:p>
            <a:fld id="{7B60095F-A010-4913-94C5-7ABF45CB228C}" type="slidenum">
              <a:rPr lang="ru-RU" altLang="ru-RU"/>
              <a:pPr/>
              <a:t>10</a:t>
            </a:fld>
            <a:endParaRPr lang="ru-RU" altLang="ru-RU"/>
          </a:p>
        </p:txBody>
      </p:sp>
      <p:sp>
        <p:nvSpPr>
          <p:cNvPr id="81923" name="Rectangle 3"/>
          <p:cNvSpPr>
            <a:spLocks noChangeArrowheads="1"/>
          </p:cNvSpPr>
          <p:nvPr/>
        </p:nvSpPr>
        <p:spPr bwMode="auto">
          <a:xfrm>
            <a:off x="-1" y="0"/>
            <a:ext cx="9144001" cy="793750"/>
          </a:xfrm>
          <a:prstGeom prst="rect">
            <a:avLst/>
          </a:prstGeom>
          <a:solidFill>
            <a:srgbClr val="FFFF00"/>
          </a:solidFill>
          <a:ln w="952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ru-RU" b="1" dirty="0">
                <a:solidFill>
                  <a:srgbClr val="0000FF"/>
                </a:solidFill>
              </a:rPr>
              <a:t> </a:t>
            </a:r>
            <a:r>
              <a:rPr lang="en-US" altLang="ru-RU" sz="2800" dirty="0" smtClean="0">
                <a:solidFill>
                  <a:schemeClr val="accent1"/>
                </a:solidFill>
                <a:effectLst>
                  <a:outerShdw blurRad="38100" dist="38100" dir="2700000" algn="tl">
                    <a:srgbClr val="C0C0C0"/>
                  </a:outerShdw>
                </a:effectLst>
              </a:rPr>
              <a:t>SL:</a:t>
            </a:r>
            <a:r>
              <a:rPr lang="en-US" altLang="ru-RU" sz="2800" dirty="0" smtClean="0">
                <a:solidFill>
                  <a:schemeClr val="accent2"/>
                </a:solidFill>
                <a:effectLst>
                  <a:outerShdw blurRad="38100" dist="38100" dir="2700000" algn="tl">
                    <a:srgbClr val="C0C0C0"/>
                  </a:outerShdw>
                </a:effectLst>
              </a:rPr>
              <a:t>  </a:t>
            </a:r>
            <a:r>
              <a:rPr lang="en-US" altLang="ru-RU" sz="2800" dirty="0">
                <a:solidFill>
                  <a:schemeClr val="accent2"/>
                </a:solidFill>
                <a:effectLst>
                  <a:outerShdw blurRad="38100" dist="38100" dir="2700000" algn="tl">
                    <a:srgbClr val="C0C0C0"/>
                  </a:outerShdw>
                </a:effectLst>
              </a:rPr>
              <a:t>Al</a:t>
            </a:r>
            <a:r>
              <a:rPr lang="en-US" altLang="ru-RU" sz="2800" baseline="-25000" dirty="0">
                <a:solidFill>
                  <a:schemeClr val="accent2"/>
                </a:solidFill>
                <a:effectLst>
                  <a:outerShdw blurRad="38100" dist="38100" dir="2700000" algn="tl">
                    <a:srgbClr val="C0C0C0"/>
                  </a:outerShdw>
                </a:effectLst>
              </a:rPr>
              <a:t>0.</a:t>
            </a:r>
            <a:r>
              <a:rPr lang="ru-RU" altLang="ru-RU" sz="2800" baseline="-25000" dirty="0">
                <a:solidFill>
                  <a:schemeClr val="accent2"/>
                </a:solidFill>
                <a:effectLst>
                  <a:outerShdw blurRad="38100" dist="38100" dir="2700000" algn="tl">
                    <a:srgbClr val="C0C0C0"/>
                  </a:outerShdw>
                </a:effectLst>
              </a:rPr>
              <a:t>19</a:t>
            </a:r>
            <a:r>
              <a:rPr lang="en-US" altLang="ru-RU" sz="2800" dirty="0">
                <a:solidFill>
                  <a:schemeClr val="accent2"/>
                </a:solidFill>
                <a:effectLst>
                  <a:outerShdw blurRad="38100" dist="38100" dir="2700000" algn="tl">
                    <a:srgbClr val="C0C0C0"/>
                  </a:outerShdw>
                </a:effectLst>
              </a:rPr>
              <a:t> In</a:t>
            </a:r>
            <a:r>
              <a:rPr lang="en-US" altLang="ru-RU" sz="2800" baseline="-25000" dirty="0">
                <a:solidFill>
                  <a:schemeClr val="accent2"/>
                </a:solidFill>
                <a:effectLst>
                  <a:outerShdw blurRad="38100" dist="38100" dir="2700000" algn="tl">
                    <a:srgbClr val="C0C0C0"/>
                  </a:outerShdw>
                </a:effectLst>
              </a:rPr>
              <a:t>0.</a:t>
            </a:r>
            <a:r>
              <a:rPr lang="ru-RU" altLang="ru-RU" sz="2800" baseline="-25000" dirty="0">
                <a:solidFill>
                  <a:schemeClr val="accent2"/>
                </a:solidFill>
                <a:effectLst>
                  <a:outerShdw blurRad="38100" dist="38100" dir="2700000" algn="tl">
                    <a:srgbClr val="C0C0C0"/>
                  </a:outerShdw>
                </a:effectLst>
              </a:rPr>
              <a:t>2</a:t>
            </a:r>
            <a:r>
              <a:rPr lang="en-US" altLang="ru-RU" sz="2800" dirty="0">
                <a:solidFill>
                  <a:schemeClr val="accent2"/>
                </a:solidFill>
                <a:effectLst>
                  <a:outerShdw blurRad="38100" dist="38100" dir="2700000" algn="tl">
                    <a:srgbClr val="C0C0C0"/>
                  </a:outerShdw>
                </a:effectLst>
              </a:rPr>
              <a:t> Ga</a:t>
            </a:r>
            <a:r>
              <a:rPr lang="en-US" altLang="ru-RU" sz="2800" baseline="-25000" dirty="0">
                <a:solidFill>
                  <a:schemeClr val="accent2"/>
                </a:solidFill>
                <a:effectLst>
                  <a:outerShdw blurRad="38100" dist="38100" dir="2700000" algn="tl">
                    <a:srgbClr val="C0C0C0"/>
                  </a:outerShdw>
                </a:effectLst>
              </a:rPr>
              <a:t>0.6</a:t>
            </a:r>
            <a:r>
              <a:rPr lang="ru-RU" altLang="ru-RU" sz="2800" baseline="-25000" dirty="0">
                <a:solidFill>
                  <a:schemeClr val="accent2"/>
                </a:solidFill>
                <a:effectLst>
                  <a:outerShdw blurRad="38100" dist="38100" dir="2700000" algn="tl">
                    <a:srgbClr val="C0C0C0"/>
                  </a:outerShdw>
                </a:effectLst>
              </a:rPr>
              <a:t>1</a:t>
            </a:r>
            <a:r>
              <a:rPr lang="en-US" altLang="ru-RU" sz="2800" dirty="0">
                <a:solidFill>
                  <a:schemeClr val="accent2"/>
                </a:solidFill>
                <a:effectLst>
                  <a:outerShdw blurRad="38100" dist="38100" dir="2700000" algn="tl">
                    <a:srgbClr val="C0C0C0"/>
                  </a:outerShdw>
                </a:effectLst>
              </a:rPr>
              <a:t>As(5.</a:t>
            </a:r>
            <a:r>
              <a:rPr lang="ru-RU" altLang="ru-RU" sz="2800" dirty="0">
                <a:solidFill>
                  <a:schemeClr val="accent2"/>
                </a:solidFill>
                <a:effectLst>
                  <a:outerShdw blurRad="38100" dist="38100" dir="2700000" algn="tl">
                    <a:srgbClr val="C0C0C0"/>
                  </a:outerShdw>
                </a:effectLst>
              </a:rPr>
              <a:t>4</a:t>
            </a:r>
            <a:r>
              <a:rPr lang="en-US" altLang="ru-RU" sz="2800" dirty="0">
                <a:solidFill>
                  <a:schemeClr val="accent2"/>
                </a:solidFill>
                <a:effectLst>
                  <a:outerShdw blurRad="38100" dist="38100" dir="2700000" algn="tl">
                    <a:srgbClr val="C0C0C0"/>
                  </a:outerShdw>
                </a:effectLst>
              </a:rPr>
              <a:t>nm)/Al</a:t>
            </a:r>
            <a:r>
              <a:rPr lang="en-US" altLang="ru-RU" sz="2800" baseline="-25000" dirty="0">
                <a:solidFill>
                  <a:schemeClr val="accent2"/>
                </a:solidFill>
                <a:effectLst>
                  <a:outerShdw blurRad="38100" dist="38100" dir="2700000" algn="tl">
                    <a:srgbClr val="C0C0C0"/>
                  </a:outerShdw>
                </a:effectLst>
              </a:rPr>
              <a:t>0.</a:t>
            </a:r>
            <a:r>
              <a:rPr lang="ru-RU" altLang="ru-RU" sz="2800" baseline="-25000" dirty="0">
                <a:solidFill>
                  <a:schemeClr val="accent2"/>
                </a:solidFill>
                <a:effectLst>
                  <a:outerShdw blurRad="38100" dist="38100" dir="2700000" algn="tl">
                    <a:srgbClr val="C0C0C0"/>
                  </a:outerShdw>
                </a:effectLst>
              </a:rPr>
              <a:t>4</a:t>
            </a:r>
            <a:r>
              <a:rPr lang="en-US" altLang="ru-RU" sz="2800" dirty="0">
                <a:solidFill>
                  <a:schemeClr val="accent2"/>
                </a:solidFill>
                <a:effectLst>
                  <a:outerShdw blurRad="38100" dist="38100" dir="2700000" algn="tl">
                    <a:srgbClr val="C0C0C0"/>
                  </a:outerShdw>
                </a:effectLst>
              </a:rPr>
              <a:t>Ga</a:t>
            </a:r>
            <a:r>
              <a:rPr lang="en-US" altLang="ru-RU" sz="2800" baseline="-25000" dirty="0">
                <a:solidFill>
                  <a:schemeClr val="accent2"/>
                </a:solidFill>
                <a:effectLst>
                  <a:outerShdw blurRad="38100" dist="38100" dir="2700000" algn="tl">
                    <a:srgbClr val="C0C0C0"/>
                  </a:outerShdw>
                </a:effectLst>
              </a:rPr>
              <a:t>0.6</a:t>
            </a:r>
            <a:r>
              <a:rPr lang="en-US" altLang="ru-RU" sz="2800" dirty="0">
                <a:solidFill>
                  <a:schemeClr val="accent2"/>
                </a:solidFill>
                <a:effectLst>
                  <a:outerShdw blurRad="38100" dist="38100" dir="2700000" algn="tl">
                    <a:srgbClr val="C0C0C0"/>
                  </a:outerShdw>
                </a:effectLst>
              </a:rPr>
              <a:t>As(2.</a:t>
            </a:r>
            <a:r>
              <a:rPr lang="ru-RU" altLang="ru-RU" sz="2800" dirty="0">
                <a:solidFill>
                  <a:schemeClr val="accent2"/>
                </a:solidFill>
                <a:effectLst>
                  <a:outerShdw blurRad="38100" dist="38100" dir="2700000" algn="tl">
                    <a:srgbClr val="C0C0C0"/>
                  </a:outerShdw>
                </a:effectLst>
              </a:rPr>
              <a:t>1</a:t>
            </a:r>
            <a:r>
              <a:rPr lang="en-US" altLang="ru-RU" sz="2800" dirty="0">
                <a:solidFill>
                  <a:schemeClr val="accent2"/>
                </a:solidFill>
                <a:effectLst>
                  <a:outerShdw blurRad="38100" dist="38100" dir="2700000" algn="tl">
                    <a:srgbClr val="C0C0C0"/>
                  </a:outerShdw>
                </a:effectLst>
              </a:rPr>
              <a:t>nm</a:t>
            </a:r>
            <a:r>
              <a:rPr lang="ru-RU" altLang="ru-RU" sz="2800" dirty="0">
                <a:solidFill>
                  <a:schemeClr val="accent2"/>
                </a:solidFill>
                <a:effectLst>
                  <a:outerShdw blurRad="38100" dist="38100" dir="2700000" algn="tl">
                    <a:srgbClr val="C0C0C0"/>
                  </a:outerShdw>
                </a:effectLst>
              </a:rPr>
              <a:t>)</a:t>
            </a:r>
            <a:endParaRPr lang="en-US" altLang="ru-RU" sz="2800" dirty="0">
              <a:solidFill>
                <a:schemeClr val="accent2"/>
              </a:solidFill>
              <a:effectLst>
                <a:outerShdw blurRad="38100" dist="38100" dir="2700000" algn="tl">
                  <a:srgbClr val="C0C0C0"/>
                </a:outerShdw>
              </a:effectLst>
            </a:endParaRPr>
          </a:p>
          <a:p>
            <a:pPr algn="ctr"/>
            <a:r>
              <a:rPr lang="en-US" altLang="ru-RU" dirty="0">
                <a:solidFill>
                  <a:srgbClr val="3333FF"/>
                </a:solidFill>
                <a:effectLst>
                  <a:outerShdw blurRad="38100" dist="38100" dir="2700000" algn="tl">
                    <a:srgbClr val="C0C0C0"/>
                  </a:outerShdw>
                </a:effectLst>
              </a:rPr>
              <a:t>(</a:t>
            </a:r>
            <a:r>
              <a:rPr lang="en-GB" altLang="ru-RU" b="1" dirty="0">
                <a:solidFill>
                  <a:srgbClr val="3333FF"/>
                </a:solidFill>
              </a:rPr>
              <a:t>PESP 2008,</a:t>
            </a:r>
            <a:r>
              <a:rPr lang="en-US" altLang="ru-RU" dirty="0">
                <a:solidFill>
                  <a:schemeClr val="accent2"/>
                </a:solidFill>
                <a:effectLst>
                  <a:outerShdw blurRad="38100" dist="38100" dir="2700000" algn="tl">
                    <a:srgbClr val="C0C0C0"/>
                  </a:outerShdw>
                </a:effectLst>
              </a:rPr>
              <a:t> </a:t>
            </a:r>
            <a:r>
              <a:rPr lang="en-US" altLang="ru-RU" dirty="0" err="1">
                <a:solidFill>
                  <a:srgbClr val="3333FF"/>
                </a:solidFill>
                <a:effectLst>
                  <a:outerShdw blurRad="38100" dist="38100" dir="2700000" algn="tl">
                    <a:srgbClr val="C0C0C0"/>
                  </a:outerShdw>
                </a:effectLst>
              </a:rPr>
              <a:t>L.G.Gerchikov</a:t>
            </a:r>
            <a:r>
              <a:rPr lang="en-US" altLang="ru-RU" dirty="0">
                <a:solidFill>
                  <a:srgbClr val="3333FF"/>
                </a:solidFill>
                <a:effectLst>
                  <a:outerShdw blurRad="38100" dist="38100" dir="2700000" algn="tl">
                    <a:srgbClr val="C0C0C0"/>
                  </a:outerShdw>
                </a:effectLst>
              </a:rPr>
              <a:t> et al., </a:t>
            </a:r>
            <a:r>
              <a:rPr lang="en-US" altLang="ru-RU" b="1" dirty="0">
                <a:solidFill>
                  <a:srgbClr val="0000FF"/>
                </a:solidFill>
              </a:rPr>
              <a:t>SPTU &amp; FTI, </a:t>
            </a:r>
            <a:r>
              <a:rPr lang="en-US" altLang="ru-RU" b="1" dirty="0" err="1">
                <a:solidFill>
                  <a:srgbClr val="0000FF"/>
                </a:solidFill>
              </a:rPr>
              <a:t>St.Petersburg</a:t>
            </a:r>
            <a:r>
              <a:rPr lang="en-GB" altLang="ru-RU" b="1" dirty="0">
                <a:solidFill>
                  <a:srgbClr val="3333FF"/>
                </a:solidFill>
              </a:rPr>
              <a:t>, Russia)</a:t>
            </a:r>
            <a:endParaRPr lang="en-US" altLang="ru-RU" b="1" dirty="0">
              <a:solidFill>
                <a:srgbClr val="3333FF"/>
              </a:solidFill>
            </a:endParaRPr>
          </a:p>
        </p:txBody>
      </p:sp>
      <p:sp>
        <p:nvSpPr>
          <p:cNvPr id="23556" name="Text Box 5"/>
          <p:cNvSpPr txBox="1">
            <a:spLocks noChangeArrowheads="1"/>
          </p:cNvSpPr>
          <p:nvPr/>
        </p:nvSpPr>
        <p:spPr bwMode="auto">
          <a:xfrm>
            <a:off x="2551" y="5564841"/>
            <a:ext cx="4321175" cy="528638"/>
          </a:xfrm>
          <a:prstGeom prst="rect">
            <a:avLst/>
          </a:prstGeom>
          <a:solidFill>
            <a:schemeClr val="accent1">
              <a:alpha val="25098"/>
            </a:schemeClr>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spcBef>
                <a:spcPct val="50000"/>
              </a:spcBef>
            </a:pPr>
            <a:r>
              <a:rPr lang="en-US" altLang="ru-RU" sz="2800" b="1">
                <a:solidFill>
                  <a:srgbClr val="000099"/>
                </a:solidFill>
              </a:rPr>
              <a:t> P</a:t>
            </a:r>
            <a:r>
              <a:rPr lang="en-US" altLang="ru-RU" sz="2800" b="1" baseline="-25000">
                <a:solidFill>
                  <a:srgbClr val="000099"/>
                </a:solidFill>
              </a:rPr>
              <a:t>max</a:t>
            </a:r>
            <a:r>
              <a:rPr lang="en-US" altLang="ru-RU" sz="2800" b="1">
                <a:solidFill>
                  <a:srgbClr val="000099"/>
                </a:solidFill>
              </a:rPr>
              <a:t>= 92%, QE = 0.85%</a:t>
            </a:r>
            <a:endParaRPr lang="ru-RU" altLang="ru-RU" sz="2800" b="1">
              <a:solidFill>
                <a:srgbClr val="000099"/>
              </a:solidFill>
            </a:endParaRPr>
          </a:p>
        </p:txBody>
      </p:sp>
      <p:graphicFrame>
        <p:nvGraphicFramePr>
          <p:cNvPr id="23557" name="Object 9"/>
          <p:cNvGraphicFramePr>
            <a:graphicFrameLocks noChangeAspect="1"/>
          </p:cNvGraphicFramePr>
          <p:nvPr>
            <p:extLst>
              <p:ext uri="{D42A27DB-BD31-4B8C-83A1-F6EECF244321}">
                <p14:modId xmlns:p14="http://schemas.microsoft.com/office/powerpoint/2010/main" val="3029126843"/>
              </p:ext>
            </p:extLst>
          </p:nvPr>
        </p:nvGraphicFramePr>
        <p:xfrm>
          <a:off x="2160586" y="538198"/>
          <a:ext cx="6804248" cy="5803078"/>
        </p:xfrm>
        <a:graphic>
          <a:graphicData uri="http://schemas.openxmlformats.org/presentationml/2006/ole">
            <mc:AlternateContent xmlns:mc="http://schemas.openxmlformats.org/markup-compatibility/2006">
              <mc:Choice xmlns:v="urn:schemas-microsoft-com:vml" Requires="v">
                <p:oleObj spid="_x0000_s1043" name="Graph" r:id="rId4" imgW="3432960" imgH="2927520" progId="Origin50.Graph">
                  <p:embed/>
                </p:oleObj>
              </mc:Choice>
              <mc:Fallback>
                <p:oleObj name="Graph" r:id="rId4" imgW="3432960" imgH="292752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6" y="538198"/>
                        <a:ext cx="6804248" cy="580307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0650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15" name="Номер слайда 3"/>
          <p:cNvSpPr>
            <a:spLocks noGrp="1"/>
          </p:cNvSpPr>
          <p:nvPr>
            <p:ph type="sldNum" sz="quarter" idx="12"/>
          </p:nvPr>
        </p:nvSpPr>
        <p:spPr/>
        <p:txBody>
          <a:bodyPr/>
          <a:lstStyle/>
          <a:p>
            <a:fld id="{01180BAF-5932-4FE4-B7D3-A5F7C2D2FAC5}" type="slidenum">
              <a:rPr lang="ru-RU" altLang="ru-RU"/>
              <a:pPr/>
              <a:t>11</a:t>
            </a:fld>
            <a:endParaRPr lang="ru-RU" altLang="ru-RU"/>
          </a:p>
        </p:txBody>
      </p:sp>
      <p:pic>
        <p:nvPicPr>
          <p:cNvPr id="31746" name="Picture 2" descr="npes3st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3625"/>
            <a:ext cx="7945438" cy="4194175"/>
          </a:xfrm>
          <a:prstGeom prst="rect">
            <a:avLst/>
          </a:prstGeom>
          <a:noFill/>
          <a:extLst>
            <a:ext uri="{909E8E84-426E-40DD-AFC4-6F175D3DCCD1}">
              <a14:hiddenFill xmlns:a14="http://schemas.microsoft.com/office/drawing/2010/main">
                <a:solidFill>
                  <a:srgbClr val="FFFFFF"/>
                </a:solidFill>
              </a14:hiddenFill>
            </a:ext>
          </a:extLst>
        </p:spPr>
      </p:pic>
      <p:grpSp>
        <p:nvGrpSpPr>
          <p:cNvPr id="31747" name="Group 3"/>
          <p:cNvGrpSpPr>
            <a:grpSpLocks/>
          </p:cNvGrpSpPr>
          <p:nvPr/>
        </p:nvGrpSpPr>
        <p:grpSpPr bwMode="auto">
          <a:xfrm>
            <a:off x="2819400" y="2740025"/>
            <a:ext cx="2906713" cy="1463675"/>
            <a:chOff x="1776" y="1536"/>
            <a:chExt cx="1831" cy="922"/>
          </a:xfrm>
        </p:grpSpPr>
        <p:sp>
          <p:nvSpPr>
            <p:cNvPr id="31748" name="Line 4"/>
            <p:cNvSpPr>
              <a:spLocks noChangeShapeType="1"/>
            </p:cNvSpPr>
            <p:nvPr/>
          </p:nvSpPr>
          <p:spPr bwMode="auto">
            <a:xfrm>
              <a:off x="1776" y="1536"/>
              <a:ext cx="1056" cy="768"/>
            </a:xfrm>
            <a:prstGeom prst="line">
              <a:avLst/>
            </a:prstGeom>
            <a:noFill/>
            <a:ln w="22225">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749" name="Line 5"/>
            <p:cNvSpPr>
              <a:spLocks noChangeShapeType="1"/>
            </p:cNvSpPr>
            <p:nvPr/>
          </p:nvSpPr>
          <p:spPr bwMode="auto">
            <a:xfrm>
              <a:off x="2448" y="1536"/>
              <a:ext cx="384" cy="768"/>
            </a:xfrm>
            <a:prstGeom prst="line">
              <a:avLst/>
            </a:prstGeom>
            <a:noFill/>
            <a:ln w="22225">
              <a:solidFill>
                <a:srgbClr val="008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750" name="Text Box 6"/>
            <p:cNvSpPr txBox="1">
              <a:spLocks noChangeArrowheads="1"/>
            </p:cNvSpPr>
            <p:nvPr/>
          </p:nvSpPr>
          <p:spPr bwMode="auto">
            <a:xfrm>
              <a:off x="2832" y="2160"/>
              <a:ext cx="775" cy="298"/>
            </a:xfrm>
            <a:prstGeom prst="rect">
              <a:avLst/>
            </a:prstGeom>
            <a:noFill/>
            <a:ln w="158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400">
                  <a:solidFill>
                    <a:srgbClr val="008000"/>
                  </a:solidFill>
                  <a:latin typeface="Times New Roman" pitchFamily="18" charset="0"/>
                  <a:ea typeface="ＭＳ Ｐゴシック" pitchFamily="50" charset="-128"/>
                </a:rPr>
                <a:t>Ceramic</a:t>
              </a:r>
            </a:p>
          </p:txBody>
        </p:sp>
      </p:grpSp>
      <p:sp>
        <p:nvSpPr>
          <p:cNvPr id="31751" name="Rectangle 7"/>
          <p:cNvSpPr>
            <a:spLocks noChangeArrowheads="1"/>
          </p:cNvSpPr>
          <p:nvPr/>
        </p:nvSpPr>
        <p:spPr bwMode="auto">
          <a:xfrm>
            <a:off x="0" y="0"/>
            <a:ext cx="9144000" cy="896938"/>
          </a:xfrm>
          <a:prstGeom prst="rect">
            <a:avLst/>
          </a:prstGeom>
          <a:solidFill>
            <a:srgbClr val="FDFD2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ja-JP" sz="3600" dirty="0">
                <a:ea typeface="ＭＳ Ｐゴシック" pitchFamily="50" charset="-128"/>
              </a:rPr>
              <a:t>200 </a:t>
            </a:r>
            <a:r>
              <a:rPr lang="en-US" altLang="ja-JP" sz="3600" dirty="0" err="1">
                <a:ea typeface="ＭＳ Ｐゴシック" pitchFamily="50" charset="-128"/>
              </a:rPr>
              <a:t>keV</a:t>
            </a:r>
            <a:r>
              <a:rPr lang="en-US" altLang="ja-JP" sz="3600" dirty="0">
                <a:ea typeface="ＭＳ Ｐゴシック" pitchFamily="50" charset="-128"/>
              </a:rPr>
              <a:t> Polarized Electron Gun for ILC</a:t>
            </a:r>
            <a:br>
              <a:rPr lang="en-US" altLang="ja-JP" sz="3600" dirty="0">
                <a:ea typeface="ＭＳ Ｐゴシック" pitchFamily="50" charset="-128"/>
              </a:rPr>
            </a:br>
            <a:r>
              <a:rPr lang="en-US" altLang="ja-JP" sz="2400" dirty="0">
                <a:solidFill>
                  <a:srgbClr val="0066FF"/>
                </a:solidFill>
                <a:ea typeface="ＭＳ Ｐゴシック" pitchFamily="50" charset="-128"/>
              </a:rPr>
              <a:t>(Nagoya University, </a:t>
            </a:r>
            <a:r>
              <a:rPr lang="en-US" altLang="ja-JP" sz="2400" dirty="0" err="1">
                <a:solidFill>
                  <a:srgbClr val="0066FF"/>
                </a:solidFill>
                <a:ea typeface="ＭＳ Ｐゴシック" pitchFamily="50" charset="-128"/>
              </a:rPr>
              <a:t>M.Yamamoto</a:t>
            </a:r>
            <a:r>
              <a:rPr lang="en-US" altLang="ja-JP" sz="2400" dirty="0">
                <a:solidFill>
                  <a:srgbClr val="0066FF"/>
                </a:solidFill>
                <a:ea typeface="ＭＳ Ｐゴシック" pitchFamily="50" charset="-128"/>
              </a:rPr>
              <a:t> et al.)</a:t>
            </a:r>
          </a:p>
        </p:txBody>
      </p:sp>
      <p:sp>
        <p:nvSpPr>
          <p:cNvPr id="31752" name="Text Box 8"/>
          <p:cNvSpPr txBox="1">
            <a:spLocks noChangeArrowheads="1"/>
          </p:cNvSpPr>
          <p:nvPr/>
        </p:nvSpPr>
        <p:spPr bwMode="auto">
          <a:xfrm>
            <a:off x="179388" y="5300663"/>
            <a:ext cx="382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kumimoji="1" lang="en-US" altLang="ja-JP" sz="2400">
                <a:latin typeface="Times New Roman" pitchFamily="18" charset="0"/>
                <a:ea typeface="ＭＳ Ｐゴシック" pitchFamily="50" charset="-128"/>
              </a:rPr>
              <a:t> Ultra high vacuum  </a:t>
            </a:r>
            <a:r>
              <a:rPr kumimoji="1" lang="en-US" altLang="ja-JP" sz="2400">
                <a:latin typeface="Times New Roman" pitchFamily="18" charset="0"/>
                <a:ea typeface="ＭＳ Ｐゴシック" pitchFamily="50" charset="-128"/>
                <a:cs typeface="Times New Roman" pitchFamily="18" charset="0"/>
              </a:rPr>
              <a:t>&lt; </a:t>
            </a:r>
            <a:r>
              <a:rPr kumimoji="1" lang="en-US" altLang="ja-JP" sz="2400">
                <a:latin typeface="Times New Roman" pitchFamily="18" charset="0"/>
                <a:ea typeface="ＭＳ Ｐゴシック" pitchFamily="50" charset="-128"/>
              </a:rPr>
              <a:t>10</a:t>
            </a:r>
            <a:r>
              <a:rPr kumimoji="1" lang="en-US" altLang="ja-JP" sz="2400" baseline="30000">
                <a:latin typeface="Times New Roman" pitchFamily="18" charset="0"/>
                <a:ea typeface="ＭＳ Ｐゴシック" pitchFamily="50" charset="-128"/>
              </a:rPr>
              <a:t>-9</a:t>
            </a:r>
            <a:r>
              <a:rPr kumimoji="1" lang="en-US" altLang="ja-JP" sz="2400">
                <a:latin typeface="Times New Roman" pitchFamily="18" charset="0"/>
                <a:ea typeface="ＭＳ Ｐゴシック" pitchFamily="50" charset="-128"/>
              </a:rPr>
              <a:t>Pa</a:t>
            </a:r>
          </a:p>
        </p:txBody>
      </p:sp>
      <p:sp>
        <p:nvSpPr>
          <p:cNvPr id="31753" name="Text Box 9"/>
          <p:cNvSpPr txBox="1">
            <a:spLocks noChangeArrowheads="1"/>
          </p:cNvSpPr>
          <p:nvPr/>
        </p:nvSpPr>
        <p:spPr bwMode="auto">
          <a:xfrm>
            <a:off x="179388" y="5734050"/>
            <a:ext cx="389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kumimoji="1" lang="en-US" altLang="ja-JP" sz="2400">
                <a:latin typeface="Times New Roman" pitchFamily="18" charset="0"/>
                <a:ea typeface="ＭＳ Ｐゴシック" pitchFamily="50" charset="-128"/>
              </a:rPr>
              <a:t> High field gradient  </a:t>
            </a:r>
            <a:r>
              <a:rPr kumimoji="1" lang="en-US" altLang="ja-JP" sz="2400">
                <a:latin typeface="Times New Roman" pitchFamily="18" charset="0"/>
                <a:ea typeface="ＭＳ Ｐゴシック" pitchFamily="50" charset="-128"/>
                <a:cs typeface="Times New Roman" pitchFamily="18" charset="0"/>
              </a:rPr>
              <a:t>&gt; MV/m</a:t>
            </a:r>
          </a:p>
        </p:txBody>
      </p:sp>
      <p:sp>
        <p:nvSpPr>
          <p:cNvPr id="31754" name="Text Box 10"/>
          <p:cNvSpPr txBox="1">
            <a:spLocks noChangeArrowheads="1"/>
          </p:cNvSpPr>
          <p:nvPr/>
        </p:nvSpPr>
        <p:spPr bwMode="auto">
          <a:xfrm>
            <a:off x="5487988" y="5057775"/>
            <a:ext cx="35480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kumimoji="1" lang="en-US" altLang="ja-JP" sz="2400" dirty="0">
                <a:latin typeface="Times New Roman" pitchFamily="18" charset="0"/>
                <a:ea typeface="ＭＳ Ｐゴシック" pitchFamily="50" charset="-128"/>
              </a:rPr>
              <a:t> Photocathode preparation</a:t>
            </a:r>
          </a:p>
          <a:p>
            <a:r>
              <a:rPr kumimoji="1" lang="ja-JP" altLang="en-US" sz="2400" dirty="0">
                <a:latin typeface="Times New Roman" pitchFamily="18" charset="0"/>
                <a:ea typeface="ＭＳ Ｐゴシック" pitchFamily="50" charset="-128"/>
              </a:rPr>
              <a:t>　</a:t>
            </a:r>
            <a:r>
              <a:rPr kumimoji="1" lang="en-US" altLang="ja-JP" sz="2400" dirty="0">
                <a:latin typeface="Times New Roman" pitchFamily="18" charset="0"/>
                <a:ea typeface="ＭＳ Ｐゴシック" pitchFamily="50" charset="-128"/>
              </a:rPr>
              <a:t>with Load-Lock</a:t>
            </a:r>
          </a:p>
          <a:p>
            <a:r>
              <a:rPr kumimoji="1" lang="en-US" altLang="ja-JP" sz="2400" dirty="0">
                <a:latin typeface="Times New Roman" pitchFamily="18" charset="0"/>
                <a:ea typeface="ＭＳ Ｐゴシック" pitchFamily="50" charset="-128"/>
              </a:rPr>
              <a:t> (cleaning, NEA activation)</a:t>
            </a:r>
          </a:p>
        </p:txBody>
      </p:sp>
      <p:pic>
        <p:nvPicPr>
          <p:cNvPr id="31755" name="Picture 11" descr="p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213100"/>
            <a:ext cx="1368425" cy="1368425"/>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1756" name="Text Box 12"/>
          <p:cNvSpPr txBox="1">
            <a:spLocks noChangeArrowheads="1"/>
          </p:cNvSpPr>
          <p:nvPr/>
        </p:nvSpPr>
        <p:spPr bwMode="auto">
          <a:xfrm>
            <a:off x="6700838" y="4651375"/>
            <a:ext cx="1543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1" lang="en-US" altLang="ja-JP" sz="1400">
                <a:solidFill>
                  <a:srgbClr val="FF0000"/>
                </a:solidFill>
                <a:latin typeface="Times New Roman" pitchFamily="18" charset="0"/>
                <a:ea typeface="ＭＳ Ｐゴシック" pitchFamily="50" charset="-128"/>
              </a:rPr>
              <a:t>Photocathode puck</a:t>
            </a:r>
          </a:p>
          <a:p>
            <a:pPr algn="ctr" eaLnBrk="0" hangingPunct="0"/>
            <a:r>
              <a:rPr kumimoji="1" lang="en-US" altLang="ja-JP" sz="1400">
                <a:solidFill>
                  <a:srgbClr val="FF0000"/>
                </a:solidFill>
                <a:latin typeface="Times New Roman" pitchFamily="18" charset="0"/>
                <a:ea typeface="ＭＳ Ｐゴシック" pitchFamily="50" charset="-128"/>
              </a:rPr>
              <a:t>(</a:t>
            </a:r>
            <a:r>
              <a:rPr kumimoji="1" lang="en-US" altLang="ja-JP" sz="1400">
                <a:solidFill>
                  <a:srgbClr val="FF0000"/>
                </a:solidFill>
                <a:latin typeface="Symbol" pitchFamily="18" charset="2"/>
                <a:ea typeface="ＭＳ Ｐゴシック" pitchFamily="50" charset="-128"/>
              </a:rPr>
              <a:t>f</a:t>
            </a:r>
            <a:r>
              <a:rPr kumimoji="1" lang="en-US" altLang="ja-JP" sz="1400">
                <a:solidFill>
                  <a:srgbClr val="FF0000"/>
                </a:solidFill>
                <a:latin typeface="Times New Roman" pitchFamily="18" charset="0"/>
                <a:ea typeface="ＭＳ Ｐゴシック" pitchFamily="50" charset="-128"/>
              </a:rPr>
              <a:t>23mm)</a:t>
            </a:r>
          </a:p>
        </p:txBody>
      </p:sp>
    </p:spTree>
    <p:extLst>
      <p:ext uri="{BB962C8B-B14F-4D97-AF65-F5344CB8AC3E}">
        <p14:creationId xmlns:p14="http://schemas.microsoft.com/office/powerpoint/2010/main" val="25032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21" name="Номер слайда 3"/>
          <p:cNvSpPr>
            <a:spLocks noGrp="1"/>
          </p:cNvSpPr>
          <p:nvPr>
            <p:ph type="sldNum" sz="quarter" idx="12"/>
          </p:nvPr>
        </p:nvSpPr>
        <p:spPr/>
        <p:txBody>
          <a:bodyPr/>
          <a:lstStyle/>
          <a:p>
            <a:fld id="{D4744A41-543F-4790-A219-406949CC65F9}" type="slidenum">
              <a:rPr lang="ru-RU" altLang="ru-RU"/>
              <a:pPr/>
              <a:t>12</a:t>
            </a:fld>
            <a:endParaRPr lang="ru-RU" altLang="ru-RU"/>
          </a:p>
        </p:txBody>
      </p:sp>
      <p:pic>
        <p:nvPicPr>
          <p:cNvPr id="30722" name="Picture 2" descr="electrodes_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48544"/>
            <a:ext cx="4968875" cy="3465512"/>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photo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693547"/>
            <a:ext cx="2124075" cy="158273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photo 0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4707834"/>
            <a:ext cx="21605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photo02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413" y="4684022"/>
            <a:ext cx="1800225" cy="1538287"/>
          </a:xfrm>
          <a:prstGeom prst="rect">
            <a:avLst/>
          </a:prstGeom>
          <a:noFill/>
          <a:extLst>
            <a:ext uri="{909E8E84-426E-40DD-AFC4-6F175D3DCCD1}">
              <a14:hiddenFill xmlns:a14="http://schemas.microsoft.com/office/drawing/2010/main">
                <a:solidFill>
                  <a:srgbClr val="FFFFFF"/>
                </a:solidFill>
              </a14:hiddenFill>
            </a:ext>
          </a:extLst>
        </p:spPr>
      </p:pic>
      <p:sp>
        <p:nvSpPr>
          <p:cNvPr id="30726" name="AutoShape 6"/>
          <p:cNvSpPr>
            <a:spLocks noChangeArrowheads="1"/>
          </p:cNvSpPr>
          <p:nvPr/>
        </p:nvSpPr>
        <p:spPr bwMode="auto">
          <a:xfrm>
            <a:off x="2195513" y="5661025"/>
            <a:ext cx="288925" cy="576263"/>
          </a:xfrm>
          <a:prstGeom prst="rightArrow">
            <a:avLst>
              <a:gd name="adj1" fmla="val 45454"/>
              <a:gd name="adj2" fmla="val 456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27" name="AutoShape 7"/>
          <p:cNvSpPr>
            <a:spLocks noChangeArrowheads="1"/>
          </p:cNvSpPr>
          <p:nvPr/>
        </p:nvSpPr>
        <p:spPr bwMode="auto">
          <a:xfrm>
            <a:off x="4140200" y="5661025"/>
            <a:ext cx="288925" cy="576263"/>
          </a:xfrm>
          <a:prstGeom prst="rightArrow">
            <a:avLst>
              <a:gd name="adj1" fmla="val 45454"/>
              <a:gd name="adj2" fmla="val 456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30728" name="Picture 8" descr="photo 0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025" y="4667353"/>
            <a:ext cx="2198688" cy="1649412"/>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2268538" y="4261747"/>
            <a:ext cx="1949450" cy="519112"/>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800">
                <a:latin typeface="Times New Roman" pitchFamily="18" charset="0"/>
                <a:ea typeface="ＭＳ Ｐゴシック" pitchFamily="50" charset="-128"/>
              </a:rPr>
              <a:t>Mo Cathode</a:t>
            </a:r>
          </a:p>
        </p:txBody>
      </p:sp>
      <p:sp>
        <p:nvSpPr>
          <p:cNvPr id="30730" name="Text Box 10"/>
          <p:cNvSpPr txBox="1">
            <a:spLocks noChangeArrowheads="1"/>
          </p:cNvSpPr>
          <p:nvPr/>
        </p:nvSpPr>
        <p:spPr bwMode="auto">
          <a:xfrm>
            <a:off x="7092950" y="4079415"/>
            <a:ext cx="1536700" cy="51911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800" dirty="0" err="1">
                <a:latin typeface="Times New Roman" pitchFamily="18" charset="0"/>
                <a:ea typeface="ＭＳ Ｐゴシック" pitchFamily="50" charset="-128"/>
              </a:rPr>
              <a:t>Ti</a:t>
            </a:r>
            <a:r>
              <a:rPr kumimoji="1" lang="en-US" altLang="ja-JP" sz="2800" dirty="0">
                <a:latin typeface="Times New Roman" pitchFamily="18" charset="0"/>
                <a:ea typeface="ＭＳ Ｐゴシック" pitchFamily="50" charset="-128"/>
              </a:rPr>
              <a:t> Anode</a:t>
            </a:r>
          </a:p>
        </p:txBody>
      </p:sp>
      <p:sp>
        <p:nvSpPr>
          <p:cNvPr id="30731" name="Rectangle 11"/>
          <p:cNvSpPr>
            <a:spLocks noChangeArrowheads="1"/>
          </p:cNvSpPr>
          <p:nvPr/>
        </p:nvSpPr>
        <p:spPr bwMode="auto">
          <a:xfrm>
            <a:off x="0" y="0"/>
            <a:ext cx="9143999" cy="523220"/>
          </a:xfrm>
          <a:prstGeom prst="rect">
            <a:avLst/>
          </a:prstGeom>
          <a:solidFill>
            <a:srgbClr val="FFFF00"/>
          </a:solidFill>
          <a:ln>
            <a:noFill/>
          </a:ln>
          <a:effectLst/>
        </p:spPr>
        <p:txBody>
          <a:bodyPr wrap="square">
            <a:spAutoFit/>
          </a:bodyPr>
          <a:lstStyle/>
          <a:p>
            <a:pPr algn="ctr"/>
            <a:r>
              <a:rPr kumimoji="1" lang="en-US" altLang="ja-JP" sz="2800" b="1" dirty="0">
                <a:solidFill>
                  <a:schemeClr val="tx2"/>
                </a:solidFill>
                <a:ea typeface="ＭＳ Ｐゴシック" pitchFamily="50" charset="-128"/>
              </a:rPr>
              <a:t>Electrode Design &amp; Fabrication </a:t>
            </a:r>
            <a:r>
              <a:rPr kumimoji="1" lang="en-US" altLang="ja-JP" sz="2400" dirty="0">
                <a:solidFill>
                  <a:srgbClr val="0066FF"/>
                </a:solidFill>
                <a:ea typeface="ＭＳ Ｐゴシック" pitchFamily="50" charset="-128"/>
              </a:rPr>
              <a:t>(Nagoya U</a:t>
            </a:r>
            <a:r>
              <a:rPr kumimoji="1" lang="en-US" altLang="ja-JP" sz="2400" dirty="0" smtClean="0">
                <a:solidFill>
                  <a:srgbClr val="0066FF"/>
                </a:solidFill>
                <a:ea typeface="ＭＳ Ｐゴシック" pitchFamily="50" charset="-128"/>
              </a:rPr>
              <a:t>., </a:t>
            </a:r>
            <a:r>
              <a:rPr lang="en-US" altLang="ja-JP" sz="2400" dirty="0" err="1" smtClean="0">
                <a:solidFill>
                  <a:srgbClr val="0066FF"/>
                </a:solidFill>
                <a:ea typeface="ＭＳ Ｐゴシック" pitchFamily="50" charset="-128"/>
              </a:rPr>
              <a:t>M.Yamamoto</a:t>
            </a:r>
            <a:r>
              <a:rPr lang="en-US" altLang="ja-JP" sz="2400" dirty="0" smtClean="0">
                <a:solidFill>
                  <a:srgbClr val="0066FF"/>
                </a:solidFill>
                <a:ea typeface="ＭＳ Ｐゴシック" pitchFamily="50" charset="-128"/>
              </a:rPr>
              <a:t> et al.</a:t>
            </a:r>
            <a:r>
              <a:rPr kumimoji="1" lang="en-US" altLang="ja-JP" sz="2400" dirty="0" smtClean="0">
                <a:solidFill>
                  <a:srgbClr val="0066FF"/>
                </a:solidFill>
                <a:ea typeface="ＭＳ Ｐゴシック" pitchFamily="50" charset="-128"/>
              </a:rPr>
              <a:t>)</a:t>
            </a:r>
            <a:endParaRPr kumimoji="1" lang="en-US" altLang="ja-JP" sz="2400" dirty="0">
              <a:solidFill>
                <a:srgbClr val="0066FF"/>
              </a:solidFill>
              <a:ea typeface="ＭＳ Ｐゴシック" pitchFamily="50" charset="-128"/>
            </a:endParaRPr>
          </a:p>
        </p:txBody>
      </p:sp>
      <p:sp>
        <p:nvSpPr>
          <p:cNvPr id="30732" name="Text Box 12"/>
          <p:cNvSpPr txBox="1">
            <a:spLocks noChangeArrowheads="1"/>
          </p:cNvSpPr>
          <p:nvPr/>
        </p:nvSpPr>
        <p:spPr bwMode="auto">
          <a:xfrm>
            <a:off x="5292725" y="663270"/>
            <a:ext cx="1645002" cy="461665"/>
          </a:xfrm>
          <a:prstGeom prst="rect">
            <a:avLst/>
          </a:prstGeom>
          <a:solidFill>
            <a:srgbClr val="FFFF00"/>
          </a:solidFill>
          <a:ln>
            <a:noFill/>
          </a:ln>
          <a:effectLst/>
        </p:spPr>
        <p:txBody>
          <a:bodyPr wrap="none">
            <a:spAutoFit/>
          </a:bodyPr>
          <a:lstStyle/>
          <a:p>
            <a:pPr eaLnBrk="0" hangingPunct="0"/>
            <a:r>
              <a:rPr kumimoji="1" lang="en-US" altLang="ja-JP" sz="2000" u="sng" dirty="0">
                <a:latin typeface="Times New Roman" pitchFamily="18" charset="0"/>
                <a:ea typeface="ＭＳ Ｐゴシック" pitchFamily="50" charset="-128"/>
              </a:rPr>
              <a:t>Mo </a:t>
            </a:r>
            <a:r>
              <a:rPr kumimoji="1" lang="en-US" altLang="ja-JP" sz="2400" u="sng" dirty="0" smtClean="0">
                <a:latin typeface="Times New Roman" pitchFamily="18" charset="0"/>
                <a:ea typeface="ＭＳ Ｐゴシック" pitchFamily="50" charset="-128"/>
              </a:rPr>
              <a:t>cathode:</a:t>
            </a:r>
            <a:endParaRPr kumimoji="1" lang="en-US" altLang="ja-JP" sz="2400" u="sng" dirty="0">
              <a:latin typeface="Times New Roman" pitchFamily="18" charset="0"/>
              <a:ea typeface="ＭＳ Ｐゴシック" pitchFamily="50" charset="-128"/>
            </a:endParaRPr>
          </a:p>
        </p:txBody>
      </p:sp>
      <p:sp>
        <p:nvSpPr>
          <p:cNvPr id="30733" name="Text Box 13"/>
          <p:cNvSpPr txBox="1">
            <a:spLocks noChangeArrowheads="1"/>
          </p:cNvSpPr>
          <p:nvPr/>
        </p:nvSpPr>
        <p:spPr bwMode="auto">
          <a:xfrm>
            <a:off x="5292725" y="1132247"/>
            <a:ext cx="35544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400" dirty="0">
                <a:latin typeface="Times New Roman" pitchFamily="18" charset="0"/>
                <a:ea typeface="ＭＳ Ｐゴシック" pitchFamily="50" charset="-128"/>
              </a:rPr>
              <a:t>Material : pure Mo </a:t>
            </a:r>
            <a:r>
              <a:rPr kumimoji="1" lang="en-US" altLang="ja-JP" dirty="0">
                <a:latin typeface="Times New Roman" pitchFamily="18" charset="0"/>
                <a:ea typeface="ＭＳ Ｐゴシック" pitchFamily="50" charset="-128"/>
              </a:rPr>
              <a:t>(&gt;99.96%)</a:t>
            </a:r>
          </a:p>
          <a:p>
            <a:pPr eaLnBrk="0" hangingPunct="0"/>
            <a:r>
              <a:rPr kumimoji="1" lang="en-US" altLang="ja-JP" sz="2400" dirty="0">
                <a:latin typeface="Times New Roman" pitchFamily="18" charset="0"/>
                <a:ea typeface="ＭＳ Ｐゴシック" pitchFamily="50" charset="-128"/>
              </a:rPr>
              <a:t>Size : </a:t>
            </a:r>
            <a:r>
              <a:rPr kumimoji="1" lang="en-US" altLang="ja-JP" sz="2400" dirty="0">
                <a:latin typeface="Symbol" pitchFamily="18" charset="2"/>
                <a:ea typeface="ＭＳ Ｐゴシック" pitchFamily="50" charset="-128"/>
              </a:rPr>
              <a:t>f</a:t>
            </a:r>
            <a:r>
              <a:rPr kumimoji="1" lang="en-US" altLang="ja-JP" sz="2400" dirty="0">
                <a:latin typeface="Times New Roman" pitchFamily="18" charset="0"/>
                <a:ea typeface="ＭＳ Ｐゴシック" pitchFamily="50" charset="-128"/>
              </a:rPr>
              <a:t> 162mm</a:t>
            </a:r>
          </a:p>
          <a:p>
            <a:pPr eaLnBrk="0" hangingPunct="0"/>
            <a:r>
              <a:rPr kumimoji="1" lang="en-US" altLang="ja-JP" sz="2400" dirty="0">
                <a:latin typeface="Times New Roman" pitchFamily="18" charset="0"/>
                <a:ea typeface="ＭＳ Ｐゴシック" pitchFamily="50" charset="-128"/>
              </a:rPr>
              <a:t>Space Charge Limit: 30A</a:t>
            </a:r>
          </a:p>
          <a:p>
            <a:pPr eaLnBrk="0" hangingPunct="0"/>
            <a:r>
              <a:rPr kumimoji="1" lang="en-US" altLang="ja-JP" sz="2400" dirty="0">
                <a:latin typeface="Times New Roman" pitchFamily="18" charset="0"/>
                <a:ea typeface="ＭＳ Ｐゴシック" pitchFamily="50" charset="-128"/>
              </a:rPr>
              <a:t>Maximum field gradient:</a:t>
            </a:r>
          </a:p>
          <a:p>
            <a:pPr eaLnBrk="0" hangingPunct="0"/>
            <a:r>
              <a:rPr kumimoji="1" lang="en-US" altLang="ja-JP" sz="2400" dirty="0">
                <a:latin typeface="Times New Roman" pitchFamily="18" charset="0"/>
                <a:ea typeface="ＭＳ Ｐゴシック" pitchFamily="50" charset="-128"/>
              </a:rPr>
              <a:t>        7.8 MV/m @electrode</a:t>
            </a:r>
          </a:p>
        </p:txBody>
      </p:sp>
      <p:sp>
        <p:nvSpPr>
          <p:cNvPr id="30734" name="Text Box 14"/>
          <p:cNvSpPr txBox="1">
            <a:spLocks noChangeArrowheads="1"/>
          </p:cNvSpPr>
          <p:nvPr/>
        </p:nvSpPr>
        <p:spPr bwMode="auto">
          <a:xfrm>
            <a:off x="5378784" y="3044612"/>
            <a:ext cx="1342419" cy="461665"/>
          </a:xfrm>
          <a:prstGeom prst="rect">
            <a:avLst/>
          </a:prstGeom>
          <a:solidFill>
            <a:srgbClr val="FFFF00"/>
          </a:solidFill>
          <a:ln>
            <a:noFill/>
          </a:ln>
          <a:effectLst/>
        </p:spPr>
        <p:txBody>
          <a:bodyPr wrap="none">
            <a:spAutoFit/>
          </a:bodyPr>
          <a:lstStyle/>
          <a:p>
            <a:pPr eaLnBrk="0" hangingPunct="0"/>
            <a:r>
              <a:rPr kumimoji="1" lang="en-US" altLang="ja-JP" sz="2400" u="sng" dirty="0" err="1">
                <a:latin typeface="Times New Roman" pitchFamily="18" charset="0"/>
                <a:ea typeface="ＭＳ Ｐゴシック" pitchFamily="50" charset="-128"/>
              </a:rPr>
              <a:t>Ti</a:t>
            </a:r>
            <a:r>
              <a:rPr kumimoji="1" lang="en-US" altLang="ja-JP" sz="2400" u="sng" dirty="0">
                <a:latin typeface="Times New Roman" pitchFamily="18" charset="0"/>
                <a:ea typeface="ＭＳ Ｐゴシック" pitchFamily="50" charset="-128"/>
              </a:rPr>
              <a:t> </a:t>
            </a:r>
            <a:r>
              <a:rPr kumimoji="1" lang="en-US" altLang="ja-JP" sz="2400" u="sng" dirty="0" smtClean="0">
                <a:latin typeface="Times New Roman" pitchFamily="18" charset="0"/>
                <a:ea typeface="ＭＳ Ｐゴシック" pitchFamily="50" charset="-128"/>
              </a:rPr>
              <a:t>anode:</a:t>
            </a:r>
            <a:endParaRPr kumimoji="1" lang="en-US" altLang="ja-JP" sz="2400" u="sng" dirty="0">
              <a:latin typeface="Times New Roman" pitchFamily="18" charset="0"/>
              <a:ea typeface="ＭＳ Ｐゴシック" pitchFamily="50" charset="-128"/>
            </a:endParaRPr>
          </a:p>
        </p:txBody>
      </p:sp>
      <p:sp>
        <p:nvSpPr>
          <p:cNvPr id="30735" name="Rectangle 15"/>
          <p:cNvSpPr>
            <a:spLocks noChangeArrowheads="1"/>
          </p:cNvSpPr>
          <p:nvPr/>
        </p:nvSpPr>
        <p:spPr bwMode="auto">
          <a:xfrm>
            <a:off x="5365750" y="3462697"/>
            <a:ext cx="361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400">
                <a:latin typeface="Times New Roman" pitchFamily="18" charset="0"/>
                <a:ea typeface="ＭＳ Ｐゴシック" pitchFamily="50" charset="-128"/>
              </a:rPr>
              <a:t>Material : pure Ti </a:t>
            </a:r>
            <a:r>
              <a:rPr kumimoji="1" lang="en-US" altLang="ja-JP">
                <a:latin typeface="Times New Roman" pitchFamily="18" charset="0"/>
                <a:ea typeface="ＭＳ Ｐゴシック" pitchFamily="50" charset="-128"/>
              </a:rPr>
              <a:t>(JIS-grade 2)</a:t>
            </a:r>
          </a:p>
        </p:txBody>
      </p:sp>
      <p:sp>
        <p:nvSpPr>
          <p:cNvPr id="30736" name="Line 16"/>
          <p:cNvSpPr>
            <a:spLocks noChangeShapeType="1"/>
          </p:cNvSpPr>
          <p:nvPr/>
        </p:nvSpPr>
        <p:spPr bwMode="auto">
          <a:xfrm flipH="1" flipV="1">
            <a:off x="2195513" y="2781300"/>
            <a:ext cx="144462" cy="215900"/>
          </a:xfrm>
          <a:prstGeom prst="line">
            <a:avLst/>
          </a:prstGeom>
          <a:noFill/>
          <a:ln w="952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7" name="Line 17"/>
          <p:cNvSpPr>
            <a:spLocks noChangeShapeType="1"/>
          </p:cNvSpPr>
          <p:nvPr/>
        </p:nvSpPr>
        <p:spPr bwMode="auto">
          <a:xfrm flipH="1">
            <a:off x="1187450" y="2924175"/>
            <a:ext cx="1081088" cy="11525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8" name="Text Box 18"/>
          <p:cNvSpPr txBox="1">
            <a:spLocks noChangeArrowheads="1"/>
          </p:cNvSpPr>
          <p:nvPr/>
        </p:nvSpPr>
        <p:spPr bwMode="auto">
          <a:xfrm>
            <a:off x="395288" y="400526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400" b="1">
                <a:solidFill>
                  <a:srgbClr val="FF0000"/>
                </a:solidFill>
                <a:latin typeface="Times New Roman" pitchFamily="18" charset="0"/>
                <a:ea typeface="ＭＳ Ｐゴシック" pitchFamily="50" charset="-128"/>
              </a:rPr>
              <a:t>Gap:22mm</a:t>
            </a:r>
          </a:p>
        </p:txBody>
      </p:sp>
    </p:spTree>
    <p:extLst>
      <p:ext uri="{BB962C8B-B14F-4D97-AF65-F5344CB8AC3E}">
        <p14:creationId xmlns:p14="http://schemas.microsoft.com/office/powerpoint/2010/main" val="2345400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14" name="Номер слайда 3"/>
          <p:cNvSpPr>
            <a:spLocks noGrp="1"/>
          </p:cNvSpPr>
          <p:nvPr>
            <p:ph type="sldNum" sz="quarter" idx="12"/>
          </p:nvPr>
        </p:nvSpPr>
        <p:spPr/>
        <p:txBody>
          <a:bodyPr/>
          <a:lstStyle/>
          <a:p>
            <a:fld id="{D11CE604-2672-48E5-97DE-6A4287A1BD3E}" type="slidenum">
              <a:rPr lang="ru-RU" altLang="ru-RU"/>
              <a:pPr/>
              <a:t>13</a:t>
            </a:fld>
            <a:endParaRPr lang="ru-RU" altLang="ru-RU"/>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29527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771" name="Object 3"/>
          <p:cNvGraphicFramePr>
            <a:graphicFrameLocks noChangeAspect="1"/>
          </p:cNvGraphicFramePr>
          <p:nvPr/>
        </p:nvGraphicFramePr>
        <p:xfrm>
          <a:off x="3563938" y="1557338"/>
          <a:ext cx="5257800" cy="4305300"/>
        </p:xfrm>
        <a:graphic>
          <a:graphicData uri="http://schemas.openxmlformats.org/presentationml/2006/ole">
            <mc:AlternateContent xmlns:mc="http://schemas.openxmlformats.org/markup-compatibility/2006">
              <mc:Choice xmlns:v="urn:schemas-microsoft-com:vml" Requires="v">
                <p:oleObj spid="_x0000_s2063" name="KGPlot" r:id="rId4" imgW="4114800" imgH="3368520" progId="KGraph_Plot">
                  <p:embed/>
                </p:oleObj>
              </mc:Choice>
              <mc:Fallback>
                <p:oleObj name="KGPlot" r:id="rId4" imgW="4114800" imgH="336852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557338"/>
                        <a:ext cx="5257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4"/>
          <p:cNvSpPr txBox="1">
            <a:spLocks noChangeArrowheads="1"/>
          </p:cNvSpPr>
          <p:nvPr/>
        </p:nvSpPr>
        <p:spPr bwMode="auto">
          <a:xfrm>
            <a:off x="5651500" y="1341438"/>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a:ea typeface="ＭＳ Ｐゴシック" pitchFamily="50" charset="-128"/>
              </a:rPr>
              <a:t>Gap 0.5mm results</a:t>
            </a:r>
          </a:p>
        </p:txBody>
      </p:sp>
      <p:sp>
        <p:nvSpPr>
          <p:cNvPr id="32773" name="Rectangle 5"/>
          <p:cNvSpPr>
            <a:spLocks noChangeArrowheads="1"/>
          </p:cNvSpPr>
          <p:nvPr/>
        </p:nvSpPr>
        <p:spPr bwMode="auto">
          <a:xfrm>
            <a:off x="2124075" y="333375"/>
            <a:ext cx="5549900" cy="457200"/>
          </a:xfrm>
          <a:prstGeom prst="rect">
            <a:avLst/>
          </a:prstGeom>
          <a:solidFill>
            <a:srgbClr val="FDFD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400" b="1">
                <a:solidFill>
                  <a:schemeClr val="tx2"/>
                </a:solidFill>
                <a:ea typeface="ＭＳ Ｐゴシック" pitchFamily="50" charset="-128"/>
              </a:rPr>
              <a:t>Reducing field emission dark current</a:t>
            </a:r>
          </a:p>
        </p:txBody>
      </p:sp>
      <p:sp>
        <p:nvSpPr>
          <p:cNvPr id="32774" name="Text Box 6"/>
          <p:cNvSpPr txBox="1">
            <a:spLocks noChangeArrowheads="1"/>
          </p:cNvSpPr>
          <p:nvPr/>
        </p:nvSpPr>
        <p:spPr bwMode="auto">
          <a:xfrm>
            <a:off x="900113" y="1125538"/>
            <a:ext cx="1854200" cy="385762"/>
          </a:xfrm>
          <a:prstGeom prst="rect">
            <a:avLst/>
          </a:prstGeom>
          <a:solidFill>
            <a:schemeClr val="bg1"/>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a:ea typeface="ＭＳ Ｐゴシック" pitchFamily="50" charset="-128"/>
              </a:rPr>
              <a:t>Electrode shape</a:t>
            </a:r>
          </a:p>
        </p:txBody>
      </p:sp>
      <p:sp>
        <p:nvSpPr>
          <p:cNvPr id="32775" name="Text Box 7"/>
          <p:cNvSpPr txBox="1">
            <a:spLocks noChangeArrowheads="1"/>
          </p:cNvSpPr>
          <p:nvPr/>
        </p:nvSpPr>
        <p:spPr bwMode="auto">
          <a:xfrm>
            <a:off x="4038600" y="5373688"/>
            <a:ext cx="463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000">
                <a:solidFill>
                  <a:srgbClr val="0066FF"/>
                </a:solidFill>
                <a:ea typeface="ＭＳ Ｐゴシック" pitchFamily="50" charset="-128"/>
              </a:rPr>
              <a:t>F.Furuta et al., NIM-A 538 (2005) 33-44</a:t>
            </a:r>
          </a:p>
        </p:txBody>
      </p:sp>
      <p:sp>
        <p:nvSpPr>
          <p:cNvPr id="32776" name="Oval 8"/>
          <p:cNvSpPr>
            <a:spLocks noChangeArrowheads="1"/>
          </p:cNvSpPr>
          <p:nvPr/>
        </p:nvSpPr>
        <p:spPr bwMode="auto">
          <a:xfrm>
            <a:off x="3492500" y="981075"/>
            <a:ext cx="2232025"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777" name="Text Box 9"/>
          <p:cNvSpPr txBox="1">
            <a:spLocks noChangeArrowheads="1"/>
          </p:cNvSpPr>
          <p:nvPr/>
        </p:nvSpPr>
        <p:spPr bwMode="auto">
          <a:xfrm>
            <a:off x="3708400" y="1052513"/>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a:ea typeface="ＭＳ Ｐゴシック" pitchFamily="50" charset="-128"/>
              </a:rPr>
              <a:t>Nagoya &amp; KEK</a:t>
            </a:r>
          </a:p>
        </p:txBody>
      </p:sp>
      <p:sp>
        <p:nvSpPr>
          <p:cNvPr id="32778" name="Rectangle 10"/>
          <p:cNvSpPr>
            <a:spLocks noChangeAspect="1" noChangeArrowheads="1"/>
          </p:cNvSpPr>
          <p:nvPr/>
        </p:nvSpPr>
        <p:spPr bwMode="auto">
          <a:xfrm>
            <a:off x="727075" y="5949950"/>
            <a:ext cx="1816100" cy="463550"/>
          </a:xfrm>
          <a:prstGeom prst="rect">
            <a:avLst/>
          </a:prstGeom>
          <a:solidFill>
            <a:schemeClr val="bg1"/>
          </a:solidFill>
          <a:ln>
            <a:noFill/>
          </a:ln>
          <a:effectLst/>
          <a:extLs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28" tIns="48614" rIns="97228" bIns="48614">
            <a:spAutoFit/>
          </a:bodyPr>
          <a:lstStyle/>
          <a:p>
            <a:pPr algn="ctr" eaLnBrk="0" hangingPunct="0"/>
            <a:r>
              <a:rPr lang="en-US" altLang="ja-JP" sz="2400">
                <a:solidFill>
                  <a:schemeClr val="tx2"/>
                </a:solidFill>
                <a:latin typeface="Tahoma" pitchFamily="34" charset="0"/>
                <a:ea typeface="ＭＳ Ｐゴシック" pitchFamily="50" charset="-128"/>
              </a:rPr>
              <a:t>Test sample</a:t>
            </a:r>
          </a:p>
        </p:txBody>
      </p:sp>
      <p:pic>
        <p:nvPicPr>
          <p:cNvPr id="327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005263"/>
            <a:ext cx="3238500" cy="182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65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14" name="Номер слайда 3"/>
          <p:cNvSpPr>
            <a:spLocks noGrp="1"/>
          </p:cNvSpPr>
          <p:nvPr>
            <p:ph type="sldNum" sz="quarter" idx="12"/>
          </p:nvPr>
        </p:nvSpPr>
        <p:spPr/>
        <p:txBody>
          <a:bodyPr/>
          <a:lstStyle/>
          <a:p>
            <a:fld id="{EE878B26-358B-45B8-87B6-4BBC6A976FAF}" type="slidenum">
              <a:rPr lang="ru-RU" altLang="ru-RU"/>
              <a:pPr/>
              <a:t>14</a:t>
            </a:fld>
            <a:endParaRPr lang="ru-RU" altLang="ru-RU"/>
          </a:p>
        </p:txBody>
      </p:sp>
      <p:grpSp>
        <p:nvGrpSpPr>
          <p:cNvPr id="35842" name="Group 2"/>
          <p:cNvGrpSpPr>
            <a:grpSpLocks/>
          </p:cNvGrpSpPr>
          <p:nvPr/>
        </p:nvGrpSpPr>
        <p:grpSpPr bwMode="auto">
          <a:xfrm>
            <a:off x="395288" y="1196975"/>
            <a:ext cx="4464050" cy="4452938"/>
            <a:chOff x="249" y="845"/>
            <a:chExt cx="2812" cy="2805"/>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845"/>
              <a:ext cx="2812" cy="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Line 4"/>
            <p:cNvSpPr>
              <a:spLocks noChangeShapeType="1"/>
            </p:cNvSpPr>
            <p:nvPr/>
          </p:nvSpPr>
          <p:spPr bwMode="auto">
            <a:xfrm>
              <a:off x="748" y="2160"/>
              <a:ext cx="217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45" name="Text Box 5"/>
            <p:cNvSpPr txBox="1">
              <a:spLocks noChangeArrowheads="1"/>
            </p:cNvSpPr>
            <p:nvPr/>
          </p:nvSpPr>
          <p:spPr bwMode="auto">
            <a:xfrm>
              <a:off x="1837" y="2160"/>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b="1">
                  <a:solidFill>
                    <a:srgbClr val="FF0000"/>
                  </a:solidFill>
                  <a:latin typeface="Times New Roman" pitchFamily="18" charset="0"/>
                  <a:ea typeface="ＭＳ Ｐゴシック" pitchFamily="50" charset="-128"/>
                </a:rPr>
                <a:t>ILC:5nC/bunch</a:t>
              </a:r>
            </a:p>
          </p:txBody>
        </p:sp>
      </p:grpSp>
      <p:sp>
        <p:nvSpPr>
          <p:cNvPr id="35846" name="Text Box 6"/>
          <p:cNvSpPr txBox="1">
            <a:spLocks noChangeArrowheads="1"/>
          </p:cNvSpPr>
          <p:nvPr/>
        </p:nvSpPr>
        <p:spPr bwMode="auto">
          <a:xfrm>
            <a:off x="-1" y="0"/>
            <a:ext cx="9143999" cy="830997"/>
          </a:xfrm>
          <a:prstGeom prst="rect">
            <a:avLst/>
          </a:prstGeom>
          <a:solidFill>
            <a:srgbClr val="FDFD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ja-JP" sz="2800" b="1" dirty="0" err="1">
                <a:solidFill>
                  <a:schemeClr val="tx2"/>
                </a:solidFill>
                <a:ea typeface="ＭＳ Ｐゴシック" pitchFamily="50" charset="-128"/>
              </a:rPr>
              <a:t>N</a:t>
            </a:r>
            <a:r>
              <a:rPr kumimoji="1" lang="en-US" altLang="ja-JP" sz="2800" b="1" dirty="0" err="1">
                <a:solidFill>
                  <a:schemeClr val="tx2"/>
                </a:solidFill>
                <a:effectLst>
                  <a:outerShdw blurRad="38100" dist="38100" dir="2700000" algn="tl">
                    <a:srgbClr val="FFFFFF"/>
                  </a:outerShdw>
                </a:effectLst>
                <a:ea typeface="ＭＳ Ｐゴシック" pitchFamily="50" charset="-128"/>
              </a:rPr>
              <a:t>ano</a:t>
            </a:r>
            <a:r>
              <a:rPr kumimoji="1" lang="en-US" altLang="ja-JP" sz="2800" b="1" dirty="0">
                <a:solidFill>
                  <a:schemeClr val="tx2"/>
                </a:solidFill>
                <a:effectLst>
                  <a:outerShdw blurRad="38100" dist="38100" dir="2700000" algn="tl">
                    <a:srgbClr val="FFFFFF"/>
                  </a:outerShdw>
                </a:effectLst>
                <a:ea typeface="ＭＳ Ｐゴシック" pitchFamily="50" charset="-128"/>
              </a:rPr>
              <a:t> second bunch generation from </a:t>
            </a:r>
            <a:r>
              <a:rPr kumimoji="1" lang="en-US" altLang="ja-JP" sz="2800" b="1" dirty="0" err="1">
                <a:solidFill>
                  <a:schemeClr val="tx2"/>
                </a:solidFill>
                <a:effectLst>
                  <a:outerShdw blurRad="38100" dist="38100" dir="2700000" algn="tl">
                    <a:srgbClr val="FFFFFF"/>
                  </a:outerShdw>
                </a:effectLst>
                <a:ea typeface="ＭＳ Ｐゴシック" pitchFamily="50" charset="-128"/>
              </a:rPr>
              <a:t>superlattice</a:t>
            </a:r>
            <a:endParaRPr kumimoji="1" lang="en-US" altLang="ja-JP" sz="2800" b="1" dirty="0">
              <a:solidFill>
                <a:schemeClr val="tx2"/>
              </a:solidFill>
              <a:effectLst>
                <a:outerShdw blurRad="38100" dist="38100" dir="2700000" algn="tl">
                  <a:srgbClr val="FFFFFF"/>
                </a:outerShdw>
              </a:effectLst>
              <a:ea typeface="ＭＳ Ｐゴシック" pitchFamily="50" charset="-128"/>
            </a:endParaRPr>
          </a:p>
          <a:p>
            <a:pPr algn="ctr"/>
            <a:r>
              <a:rPr kumimoji="1" lang="en-US" altLang="ja-JP" sz="2000" dirty="0">
                <a:solidFill>
                  <a:srgbClr val="0066FF"/>
                </a:solidFill>
                <a:ea typeface="ＭＳ Ｐゴシック" pitchFamily="50" charset="-128"/>
              </a:rPr>
              <a:t>(</a:t>
            </a:r>
            <a:r>
              <a:rPr kumimoji="1" lang="en-US" altLang="ja-JP" sz="2000" dirty="0" err="1">
                <a:solidFill>
                  <a:srgbClr val="0066FF"/>
                </a:solidFill>
                <a:ea typeface="ＭＳ Ｐゴシック" pitchFamily="50" charset="-128"/>
              </a:rPr>
              <a:t>M.Yamamoto</a:t>
            </a:r>
            <a:r>
              <a:rPr kumimoji="1" lang="en-US" altLang="ja-JP" sz="2000" dirty="0">
                <a:solidFill>
                  <a:srgbClr val="0066FF"/>
                </a:solidFill>
                <a:ea typeface="ＭＳ Ｐゴシック" pitchFamily="50" charset="-128"/>
              </a:rPr>
              <a:t> et al., SPIN2006 @Kyoto)</a:t>
            </a:r>
          </a:p>
        </p:txBody>
      </p:sp>
      <p:sp>
        <p:nvSpPr>
          <p:cNvPr id="35847" name="Text Box 7"/>
          <p:cNvSpPr txBox="1">
            <a:spLocks noChangeArrowheads="1"/>
          </p:cNvSpPr>
          <p:nvPr/>
        </p:nvSpPr>
        <p:spPr bwMode="auto">
          <a:xfrm>
            <a:off x="250825" y="5876925"/>
            <a:ext cx="483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2000">
                <a:ea typeface="ＭＳ Ｐゴシック" pitchFamily="50" charset="-128"/>
              </a:rPr>
              <a:t>Photocathode : GaAs-GaAsP strained SL</a:t>
            </a:r>
          </a:p>
        </p:txBody>
      </p:sp>
      <p:sp>
        <p:nvSpPr>
          <p:cNvPr id="35848" name="Text Box 8"/>
          <p:cNvSpPr txBox="1">
            <a:spLocks noChangeArrowheads="1"/>
          </p:cNvSpPr>
          <p:nvPr/>
        </p:nvSpPr>
        <p:spPr bwMode="auto">
          <a:xfrm>
            <a:off x="4859338" y="1341438"/>
            <a:ext cx="41894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ja-JP" sz="2400">
                <a:latin typeface="Comic Sans MS" pitchFamily="66" charset="0"/>
                <a:ea typeface="ＭＳ Ｐゴシック" pitchFamily="50" charset="-128"/>
              </a:rPr>
              <a:t>Bunch charge : 8nC</a:t>
            </a:r>
          </a:p>
          <a:p>
            <a:r>
              <a:rPr kumimoji="1" lang="en-US" altLang="ja-JP" sz="2400">
                <a:latin typeface="Comic Sans MS" pitchFamily="66" charset="0"/>
                <a:ea typeface="ＭＳ Ｐゴシック" pitchFamily="50" charset="-128"/>
              </a:rPr>
              <a:t>Laser spot size :</a:t>
            </a:r>
            <a:r>
              <a:rPr kumimoji="1" lang="en-US" altLang="ja-JP" sz="2400">
                <a:latin typeface="Symbol" pitchFamily="18" charset="2"/>
                <a:ea typeface="ＭＳ Ｐゴシック" pitchFamily="50" charset="-128"/>
              </a:rPr>
              <a:t> f</a:t>
            </a:r>
            <a:r>
              <a:rPr kumimoji="1" lang="en-US" altLang="ja-JP" sz="2400">
                <a:latin typeface="Comic Sans MS" pitchFamily="66" charset="0"/>
                <a:ea typeface="ＭＳ Ｐゴシック" pitchFamily="50" charset="-128"/>
              </a:rPr>
              <a:t>~20mm,</a:t>
            </a:r>
          </a:p>
          <a:p>
            <a:r>
              <a:rPr kumimoji="1" lang="en-US" altLang="ja-JP" sz="2400">
                <a:latin typeface="Comic Sans MS" pitchFamily="66" charset="0"/>
                <a:ea typeface="ＭＳ Ｐゴシック" pitchFamily="50" charset="-128"/>
              </a:rPr>
              <a:t>Bunch width(FWHM): 1.6ns </a:t>
            </a:r>
          </a:p>
          <a:p>
            <a:endParaRPr kumimoji="1" lang="en-US" altLang="ja-JP" sz="2400">
              <a:latin typeface="Comic Sans MS" pitchFamily="66" charset="0"/>
              <a:ea typeface="ＭＳ Ｐゴシック" pitchFamily="50" charset="-128"/>
            </a:endParaRPr>
          </a:p>
        </p:txBody>
      </p:sp>
      <p:sp>
        <p:nvSpPr>
          <p:cNvPr id="35849" name="Rectangle 9"/>
          <p:cNvSpPr>
            <a:spLocks noChangeArrowheads="1"/>
          </p:cNvSpPr>
          <p:nvPr/>
        </p:nvSpPr>
        <p:spPr bwMode="auto">
          <a:xfrm>
            <a:off x="5076825" y="4221163"/>
            <a:ext cx="37449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2400">
                <a:latin typeface="Comic Sans MS" pitchFamily="66" charset="0"/>
                <a:ea typeface="ＭＳ Ｐゴシック" pitchFamily="50" charset="-128"/>
              </a:rPr>
              <a:t>space-charge-limit was appeared clearly over 6nC/bunch under  condition with -70kV.</a:t>
            </a:r>
          </a:p>
        </p:txBody>
      </p:sp>
      <p:sp>
        <p:nvSpPr>
          <p:cNvPr id="35850" name="AutoShape 10"/>
          <p:cNvSpPr>
            <a:spLocks noChangeArrowheads="1"/>
          </p:cNvSpPr>
          <p:nvPr/>
        </p:nvSpPr>
        <p:spPr bwMode="auto">
          <a:xfrm>
            <a:off x="8316913" y="3717925"/>
            <a:ext cx="503237" cy="431800"/>
          </a:xfrm>
          <a:prstGeom prst="smileyFace">
            <a:avLst>
              <a:gd name="adj" fmla="val 4653"/>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5851" name="Rectangle 11"/>
          <p:cNvSpPr>
            <a:spLocks noChangeArrowheads="1"/>
          </p:cNvSpPr>
          <p:nvPr/>
        </p:nvSpPr>
        <p:spPr bwMode="auto">
          <a:xfrm>
            <a:off x="5048250" y="2636838"/>
            <a:ext cx="3800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ja-JP" sz="2400">
                <a:solidFill>
                  <a:srgbClr val="0066FF"/>
                </a:solidFill>
                <a:latin typeface="Comic Sans MS" pitchFamily="66" charset="0"/>
                <a:ea typeface="ＭＳ Ｐゴシック" pitchFamily="50" charset="-128"/>
              </a:rPr>
              <a:t>Peak current density </a:t>
            </a:r>
          </a:p>
          <a:p>
            <a:r>
              <a:rPr kumimoji="1" lang="en-US" altLang="ja-JP" sz="2400">
                <a:solidFill>
                  <a:srgbClr val="0066FF"/>
                </a:solidFill>
                <a:latin typeface="Comic Sans MS" pitchFamily="66" charset="0"/>
                <a:ea typeface="ＭＳ Ｐゴシック" pitchFamily="50" charset="-128"/>
              </a:rPr>
              <a:t>                    ~18 mA/mm</a:t>
            </a:r>
            <a:r>
              <a:rPr kumimoji="1" lang="en-US" altLang="ja-JP" sz="2400" baseline="30000">
                <a:solidFill>
                  <a:srgbClr val="0066FF"/>
                </a:solidFill>
                <a:latin typeface="Comic Sans MS" pitchFamily="66" charset="0"/>
                <a:ea typeface="ＭＳ Ｐゴシック" pitchFamily="50" charset="-128"/>
              </a:rPr>
              <a:t>2</a:t>
            </a:r>
          </a:p>
          <a:p>
            <a:r>
              <a:rPr kumimoji="1" lang="ja-JP" altLang="en-US" sz="2400">
                <a:solidFill>
                  <a:srgbClr val="0066FF"/>
                </a:solidFill>
                <a:latin typeface="Comic Sans MS" pitchFamily="66" charset="0"/>
                <a:ea typeface="ＭＳ Ｐゴシック" pitchFamily="50" charset="-128"/>
              </a:rPr>
              <a:t>　      </a:t>
            </a:r>
            <a:r>
              <a:rPr kumimoji="1" lang="en-US" altLang="ja-JP" sz="2400">
                <a:solidFill>
                  <a:srgbClr val="0066FF"/>
                </a:solidFill>
                <a:latin typeface="Comic Sans MS" pitchFamily="66" charset="0"/>
                <a:ea typeface="ＭＳ Ｐゴシック" pitchFamily="50" charset="-128"/>
              </a:rPr>
              <a:t>No Charge Limit</a:t>
            </a:r>
          </a:p>
        </p:txBody>
      </p:sp>
    </p:spTree>
    <p:extLst>
      <p:ext uri="{BB962C8B-B14F-4D97-AF65-F5344CB8AC3E}">
        <p14:creationId xmlns:p14="http://schemas.microsoft.com/office/powerpoint/2010/main" val="361363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6" name="Номер слайда 5"/>
          <p:cNvSpPr>
            <a:spLocks noGrp="1"/>
          </p:cNvSpPr>
          <p:nvPr>
            <p:ph type="sldNum" sz="quarter" idx="12"/>
          </p:nvPr>
        </p:nvSpPr>
        <p:spPr/>
        <p:txBody>
          <a:bodyPr/>
          <a:lstStyle/>
          <a:p>
            <a:fld id="{6D8AB108-DAAE-43EB-8BA4-43C74E124C32}" type="slidenum">
              <a:rPr lang="ru-RU" altLang="ru-RU"/>
              <a:pPr/>
              <a:t>15</a:t>
            </a:fld>
            <a:endParaRPr lang="ru-RU" altLang="ru-RU"/>
          </a:p>
        </p:txBody>
      </p:sp>
      <p:sp>
        <p:nvSpPr>
          <p:cNvPr id="12290" name="Rectangle 2"/>
          <p:cNvSpPr>
            <a:spLocks noGrp="1" noChangeArrowheads="1"/>
          </p:cNvSpPr>
          <p:nvPr>
            <p:ph type="title"/>
          </p:nvPr>
        </p:nvSpPr>
        <p:spPr>
          <a:xfrm>
            <a:off x="0" y="0"/>
            <a:ext cx="9144000" cy="692696"/>
          </a:xfrm>
          <a:solidFill>
            <a:srgbClr val="FFFF00"/>
          </a:solidFill>
        </p:spPr>
        <p:txBody>
          <a:bodyPr>
            <a:normAutofit fontScale="90000"/>
          </a:bodyPr>
          <a:lstStyle/>
          <a:p>
            <a:r>
              <a:rPr lang="en-US" altLang="ru-RU" sz="4000" dirty="0"/>
              <a:t>C-tau </a:t>
            </a:r>
            <a:r>
              <a:rPr lang="en-US" altLang="ru-RU" sz="4000" dirty="0" smtClean="0"/>
              <a:t>PES preliminary</a:t>
            </a:r>
            <a:r>
              <a:rPr lang="ru-RU" altLang="ru-RU" sz="4000" dirty="0" smtClean="0"/>
              <a:t> </a:t>
            </a:r>
            <a:r>
              <a:rPr lang="en-US" altLang="ru-RU" sz="4000" dirty="0"/>
              <a:t>parameters</a:t>
            </a:r>
            <a:endParaRPr lang="ru-RU" altLang="ru-RU" sz="4000" dirty="0"/>
          </a:p>
        </p:txBody>
      </p:sp>
      <p:sp>
        <p:nvSpPr>
          <p:cNvPr id="12291" name="Rectangle 3"/>
          <p:cNvSpPr>
            <a:spLocks noGrp="1" noChangeArrowheads="1"/>
          </p:cNvSpPr>
          <p:nvPr>
            <p:ph type="body" idx="1"/>
          </p:nvPr>
        </p:nvSpPr>
        <p:spPr>
          <a:xfrm>
            <a:off x="215106" y="980729"/>
            <a:ext cx="8713787" cy="4968552"/>
          </a:xfrm>
          <a:solidFill>
            <a:schemeClr val="bg1"/>
          </a:solidFill>
        </p:spPr>
        <p:txBody>
          <a:bodyPr/>
          <a:lstStyle/>
          <a:p>
            <a:pPr>
              <a:lnSpc>
                <a:spcPct val="90000"/>
              </a:lnSpc>
            </a:pPr>
            <a:r>
              <a:rPr lang="en-US" altLang="ru-RU" sz="2400" dirty="0"/>
              <a:t>Beam polarization                           90 %</a:t>
            </a:r>
          </a:p>
          <a:p>
            <a:pPr>
              <a:lnSpc>
                <a:spcPct val="90000"/>
              </a:lnSpc>
            </a:pPr>
            <a:r>
              <a:rPr lang="en-US" altLang="ru-RU" sz="2400" dirty="0" smtClean="0"/>
              <a:t>Cathode </a:t>
            </a:r>
            <a:r>
              <a:rPr lang="en-US" altLang="ru-RU" sz="2400" dirty="0"/>
              <a:t>voltage (pulsed mode)     100 kV</a:t>
            </a:r>
          </a:p>
          <a:p>
            <a:pPr>
              <a:lnSpc>
                <a:spcPct val="90000"/>
              </a:lnSpc>
            </a:pPr>
            <a:r>
              <a:rPr lang="en-US" altLang="ru-RU" sz="2400" dirty="0"/>
              <a:t>Photocathode type                          </a:t>
            </a:r>
            <a:r>
              <a:rPr lang="en-US" altLang="ru-RU" sz="2400" dirty="0" smtClean="0"/>
              <a:t>Super Lattice </a:t>
            </a:r>
            <a:endParaRPr lang="en-US" altLang="ru-RU" sz="2400" dirty="0"/>
          </a:p>
          <a:p>
            <a:pPr>
              <a:lnSpc>
                <a:spcPct val="90000"/>
              </a:lnSpc>
            </a:pPr>
            <a:r>
              <a:rPr lang="en-US" altLang="ru-RU" sz="2400" dirty="0"/>
              <a:t>Laser type                                        </a:t>
            </a:r>
            <a:r>
              <a:rPr lang="en-US" altLang="ru-RU" sz="2400" dirty="0" err="1"/>
              <a:t>Ti</a:t>
            </a:r>
            <a:r>
              <a:rPr lang="en-US" altLang="ru-RU" sz="2400" dirty="0"/>
              <a:t> – Sapphire</a:t>
            </a:r>
          </a:p>
          <a:p>
            <a:pPr>
              <a:lnSpc>
                <a:spcPct val="90000"/>
              </a:lnSpc>
            </a:pPr>
            <a:r>
              <a:rPr lang="en-US" altLang="ru-RU" sz="2400" dirty="0"/>
              <a:t>Light wavelength                              700 – 850 nm</a:t>
            </a:r>
          </a:p>
          <a:p>
            <a:pPr>
              <a:lnSpc>
                <a:spcPct val="90000"/>
              </a:lnSpc>
            </a:pPr>
            <a:r>
              <a:rPr lang="en-US" altLang="ru-RU" sz="2400" dirty="0"/>
              <a:t>Laser energy in a pulse                    10 </a:t>
            </a:r>
            <a:r>
              <a:rPr lang="en-US" altLang="ru-RU" sz="2400" dirty="0" err="1"/>
              <a:t>mkJ</a:t>
            </a:r>
            <a:endParaRPr lang="en-US" altLang="ru-RU" sz="2400" dirty="0"/>
          </a:p>
          <a:p>
            <a:pPr>
              <a:lnSpc>
                <a:spcPct val="90000"/>
              </a:lnSpc>
            </a:pPr>
            <a:r>
              <a:rPr lang="en-US" altLang="ru-RU" sz="2400" dirty="0"/>
              <a:t>Pulse duration                                   </a:t>
            </a:r>
            <a:r>
              <a:rPr lang="en-US" altLang="ru-RU" sz="2400" dirty="0" smtClean="0"/>
              <a:t>1 - 2 </a:t>
            </a:r>
            <a:r>
              <a:rPr lang="en-US" altLang="ru-RU" sz="2400" dirty="0"/>
              <a:t>ns</a:t>
            </a:r>
          </a:p>
          <a:p>
            <a:pPr>
              <a:lnSpc>
                <a:spcPct val="90000"/>
              </a:lnSpc>
            </a:pPr>
            <a:r>
              <a:rPr lang="en-US" altLang="ru-RU" sz="2400" dirty="0"/>
              <a:t>Repetition rate                                  </a:t>
            </a:r>
            <a:r>
              <a:rPr lang="en-US" altLang="ru-RU" sz="2400" dirty="0" smtClean="0"/>
              <a:t>50 Hz</a:t>
            </a:r>
            <a:endParaRPr lang="en-US" altLang="ru-RU" sz="2400" dirty="0"/>
          </a:p>
          <a:p>
            <a:pPr>
              <a:lnSpc>
                <a:spcPct val="90000"/>
              </a:lnSpc>
            </a:pPr>
            <a:r>
              <a:rPr lang="en-US" altLang="ru-RU" sz="2400" dirty="0"/>
              <a:t>Number of electrons/pulse               </a:t>
            </a:r>
            <a:r>
              <a:rPr lang="en-US" altLang="ru-RU" sz="2400" dirty="0" smtClean="0"/>
              <a:t>2 </a:t>
            </a:r>
            <a:r>
              <a:rPr lang="en-US" altLang="ru-RU" sz="2400" dirty="0"/>
              <a:t>·</a:t>
            </a:r>
            <a:r>
              <a:rPr lang="en-US" altLang="ru-RU" sz="2400" dirty="0" smtClean="0"/>
              <a:t> 10</a:t>
            </a:r>
            <a:r>
              <a:rPr lang="en-US" altLang="ru-RU" sz="2400" baseline="30000" dirty="0" smtClean="0"/>
              <a:t>10</a:t>
            </a:r>
            <a:endParaRPr lang="en-US" altLang="ru-RU" sz="2400" dirty="0"/>
          </a:p>
          <a:p>
            <a:pPr>
              <a:lnSpc>
                <a:spcPct val="90000"/>
              </a:lnSpc>
            </a:pPr>
            <a:r>
              <a:rPr lang="en-US" altLang="ru-RU" sz="2400" dirty="0"/>
              <a:t>Photocathode quantum efficiency    1%</a:t>
            </a:r>
          </a:p>
          <a:p>
            <a:pPr>
              <a:lnSpc>
                <a:spcPct val="90000"/>
              </a:lnSpc>
            </a:pPr>
            <a:r>
              <a:rPr lang="en-US" altLang="ru-RU" sz="2400" dirty="0"/>
              <a:t>Photocathode </a:t>
            </a:r>
            <a:r>
              <a:rPr lang="en-US" altLang="ru-RU" sz="2400" dirty="0" smtClean="0"/>
              <a:t>re-</a:t>
            </a:r>
            <a:r>
              <a:rPr lang="en-US" altLang="ru-RU" sz="2400" dirty="0" err="1" smtClean="0"/>
              <a:t>cesiation</a:t>
            </a:r>
            <a:r>
              <a:rPr lang="en-US" altLang="ru-RU" sz="2400" dirty="0" smtClean="0"/>
              <a:t> </a:t>
            </a:r>
            <a:r>
              <a:rPr lang="en-US" altLang="ru-RU" sz="2400" dirty="0"/>
              <a:t>time </a:t>
            </a:r>
          </a:p>
          <a:p>
            <a:pPr>
              <a:lnSpc>
                <a:spcPct val="90000"/>
              </a:lnSpc>
              <a:buFontTx/>
              <a:buNone/>
            </a:pPr>
            <a:r>
              <a:rPr lang="en-US" altLang="ru-RU" sz="2400" dirty="0"/>
              <a:t>   (depends on laser power)                 </a:t>
            </a:r>
            <a:r>
              <a:rPr lang="en-US" altLang="ru-RU" sz="2400" dirty="0" smtClean="0"/>
              <a:t>20</a:t>
            </a:r>
            <a:r>
              <a:rPr lang="en-US" altLang="ru-RU" sz="2400" dirty="0" smtClean="0"/>
              <a:t>0 </a:t>
            </a:r>
            <a:r>
              <a:rPr lang="en-US" altLang="ru-RU" sz="2400" dirty="0"/>
              <a:t>– </a:t>
            </a:r>
            <a:r>
              <a:rPr lang="en-US" altLang="ru-RU" sz="2400" dirty="0" smtClean="0"/>
              <a:t>60</a:t>
            </a:r>
            <a:r>
              <a:rPr lang="en-US" altLang="ru-RU" sz="2400" dirty="0" smtClean="0"/>
              <a:t>0 </a:t>
            </a:r>
            <a:r>
              <a:rPr lang="en-US" altLang="ru-RU" sz="2400" dirty="0"/>
              <a:t>hours</a:t>
            </a:r>
            <a:endParaRPr lang="ru-RU" altLang="ru-RU" sz="2400" dirty="0"/>
          </a:p>
        </p:txBody>
      </p:sp>
    </p:spTree>
    <p:extLst>
      <p:ext uri="{BB962C8B-B14F-4D97-AF65-F5344CB8AC3E}">
        <p14:creationId xmlns:p14="http://schemas.microsoft.com/office/powerpoint/2010/main" val="96093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561975"/>
          </a:xfrm>
          <a:solidFill>
            <a:srgbClr val="FFFF00"/>
          </a:solidFill>
        </p:spPr>
        <p:txBody>
          <a:bodyPr>
            <a:normAutofit fontScale="90000"/>
          </a:bodyPr>
          <a:lstStyle/>
          <a:p>
            <a:r>
              <a:rPr lang="en-US" altLang="ru-RU" sz="3600"/>
              <a:t>Spin orbit in presence of Siberian Snake</a:t>
            </a:r>
            <a:endParaRPr lang="ru-RU" altLang="ru-RU" sz="3600"/>
          </a:p>
        </p:txBody>
      </p:sp>
      <p:sp>
        <p:nvSpPr>
          <p:cNvPr id="6147" name="Line 3"/>
          <p:cNvSpPr>
            <a:spLocks noChangeShapeType="1"/>
          </p:cNvSpPr>
          <p:nvPr/>
        </p:nvSpPr>
        <p:spPr bwMode="auto">
          <a:xfrm>
            <a:off x="2895600" y="4648200"/>
            <a:ext cx="838200" cy="0"/>
          </a:xfrm>
          <a:prstGeom prst="line">
            <a:avLst/>
          </a:prstGeom>
          <a:noFill/>
          <a:ln w="38100">
            <a:solidFill>
              <a:srgbClr val="2B04E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6148" name="Line 4"/>
          <p:cNvSpPr>
            <a:spLocks noChangeShapeType="1"/>
          </p:cNvSpPr>
          <p:nvPr/>
        </p:nvSpPr>
        <p:spPr bwMode="auto">
          <a:xfrm flipH="1" flipV="1">
            <a:off x="3276600" y="1295400"/>
            <a:ext cx="838200" cy="381000"/>
          </a:xfrm>
          <a:prstGeom prst="line">
            <a:avLst/>
          </a:prstGeom>
          <a:noFill/>
          <a:ln w="38100">
            <a:solidFill>
              <a:srgbClr val="2B04E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6149" name="Line 5"/>
          <p:cNvSpPr>
            <a:spLocks noChangeShapeType="1"/>
          </p:cNvSpPr>
          <p:nvPr/>
        </p:nvSpPr>
        <p:spPr bwMode="auto">
          <a:xfrm flipH="1">
            <a:off x="1295400" y="1676400"/>
            <a:ext cx="914400" cy="381000"/>
          </a:xfrm>
          <a:prstGeom prst="line">
            <a:avLst/>
          </a:prstGeom>
          <a:noFill/>
          <a:ln w="38100">
            <a:solidFill>
              <a:srgbClr val="2B04E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6150" name="Arc 6"/>
          <p:cNvSpPr>
            <a:spLocks/>
          </p:cNvSpPr>
          <p:nvPr/>
        </p:nvSpPr>
        <p:spPr bwMode="auto">
          <a:xfrm flipH="1">
            <a:off x="533400" y="1676400"/>
            <a:ext cx="1600200" cy="152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1" name="Arc 7"/>
          <p:cNvSpPr>
            <a:spLocks/>
          </p:cNvSpPr>
          <p:nvPr/>
        </p:nvSpPr>
        <p:spPr bwMode="auto">
          <a:xfrm>
            <a:off x="4114800" y="1676400"/>
            <a:ext cx="1600200" cy="1447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2" name="Arc 8"/>
          <p:cNvSpPr>
            <a:spLocks/>
          </p:cNvSpPr>
          <p:nvPr/>
        </p:nvSpPr>
        <p:spPr bwMode="auto">
          <a:xfrm flipV="1">
            <a:off x="4114800" y="3124200"/>
            <a:ext cx="1600200" cy="152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3" name="Arc 9"/>
          <p:cNvSpPr>
            <a:spLocks/>
          </p:cNvSpPr>
          <p:nvPr/>
        </p:nvSpPr>
        <p:spPr bwMode="auto">
          <a:xfrm flipH="1" flipV="1">
            <a:off x="533400" y="3200400"/>
            <a:ext cx="1600200" cy="1447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4" name="Line 10"/>
          <p:cNvSpPr>
            <a:spLocks noChangeShapeType="1"/>
          </p:cNvSpPr>
          <p:nvPr/>
        </p:nvSpPr>
        <p:spPr bwMode="auto">
          <a:xfrm>
            <a:off x="2133600" y="46482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6155" name="Line 11"/>
          <p:cNvSpPr>
            <a:spLocks noChangeShapeType="1"/>
          </p:cNvSpPr>
          <p:nvPr/>
        </p:nvSpPr>
        <p:spPr bwMode="auto">
          <a:xfrm>
            <a:off x="2133600" y="1676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6156" name="Text Box 12"/>
          <p:cNvSpPr txBox="1">
            <a:spLocks noChangeArrowheads="1"/>
          </p:cNvSpPr>
          <p:nvPr/>
        </p:nvSpPr>
        <p:spPr bwMode="auto">
          <a:xfrm>
            <a:off x="2438400" y="18288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2400">
                <a:latin typeface="Times New Roman" pitchFamily="18" charset="0"/>
              </a:rPr>
              <a:t>Snake</a:t>
            </a:r>
            <a:endParaRPr lang="ru-RU" altLang="ru-RU" sz="2400">
              <a:latin typeface="Times New Roman" pitchFamily="18" charset="0"/>
            </a:endParaRPr>
          </a:p>
        </p:txBody>
      </p:sp>
      <p:sp>
        <p:nvSpPr>
          <p:cNvPr id="6157" name="Text Box 13"/>
          <p:cNvSpPr txBox="1">
            <a:spLocks noChangeArrowheads="1"/>
          </p:cNvSpPr>
          <p:nvPr/>
        </p:nvSpPr>
        <p:spPr bwMode="auto">
          <a:xfrm>
            <a:off x="26670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a:latin typeface="Times New Roman" pitchFamily="18" charset="0"/>
              </a:rPr>
              <a:t>IP</a:t>
            </a:r>
            <a:endParaRPr lang="ru-RU" altLang="ru-RU" sz="2400">
              <a:latin typeface="Times New Roman" pitchFamily="18" charset="0"/>
            </a:endParaRPr>
          </a:p>
        </p:txBody>
      </p:sp>
      <p:sp>
        <p:nvSpPr>
          <p:cNvPr id="6158" name="AutoShape 14"/>
          <p:cNvSpPr>
            <a:spLocks noChangeArrowheads="1"/>
          </p:cNvSpPr>
          <p:nvPr/>
        </p:nvSpPr>
        <p:spPr bwMode="auto">
          <a:xfrm>
            <a:off x="2667000" y="1143000"/>
            <a:ext cx="381000" cy="838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aphicFrame>
        <p:nvGraphicFramePr>
          <p:cNvPr id="6159" name="Object 15"/>
          <p:cNvGraphicFramePr>
            <a:graphicFrameLocks noChangeAspect="1"/>
          </p:cNvGraphicFramePr>
          <p:nvPr/>
        </p:nvGraphicFramePr>
        <p:xfrm>
          <a:off x="3429000" y="4191000"/>
          <a:ext cx="266700" cy="347663"/>
        </p:xfrm>
        <a:graphic>
          <a:graphicData uri="http://schemas.openxmlformats.org/presentationml/2006/ole">
            <mc:AlternateContent xmlns:mc="http://schemas.openxmlformats.org/markup-compatibility/2006">
              <mc:Choice xmlns:v="urn:schemas-microsoft-com:vml" Requires="v">
                <p:oleObj spid="_x0000_s7176" name="Equation" r:id="rId3" imgW="126720" imgH="164880" progId="Equation.DSMT4">
                  <p:embed/>
                </p:oleObj>
              </mc:Choice>
              <mc:Fallback>
                <p:oleObj name="Equation" r:id="rId3" imgW="12672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91000"/>
                        <a:ext cx="266700" cy="3476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0" name="Text Box 16"/>
          <p:cNvSpPr txBox="1">
            <a:spLocks noChangeArrowheads="1"/>
          </p:cNvSpPr>
          <p:nvPr/>
        </p:nvSpPr>
        <p:spPr bwMode="auto">
          <a:xfrm>
            <a:off x="152400" y="712788"/>
            <a:ext cx="387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solidFill>
                  <a:srgbClr val="2B04EC"/>
                </a:solidFill>
                <a:latin typeface="Times New Roman" pitchFamily="18" charset="0"/>
              </a:rPr>
              <a:t>Derbenev, Kondratenko, Skrinsky, 1977</a:t>
            </a:r>
            <a:endParaRPr lang="ru-RU" altLang="ru-RU">
              <a:solidFill>
                <a:srgbClr val="2B04EC"/>
              </a:solidFill>
              <a:latin typeface="Times New Roman" pitchFamily="18" charset="0"/>
            </a:endParaRPr>
          </a:p>
        </p:txBody>
      </p:sp>
      <p:sp>
        <p:nvSpPr>
          <p:cNvPr id="6161" name="Rectangle 17"/>
          <p:cNvSpPr>
            <a:spLocks noChangeArrowheads="1"/>
          </p:cNvSpPr>
          <p:nvPr/>
        </p:nvSpPr>
        <p:spPr bwMode="auto">
          <a:xfrm>
            <a:off x="2195513" y="1557338"/>
            <a:ext cx="431800"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62" name="Rectangle 18"/>
          <p:cNvSpPr>
            <a:spLocks noChangeArrowheads="1"/>
          </p:cNvSpPr>
          <p:nvPr/>
        </p:nvSpPr>
        <p:spPr bwMode="auto">
          <a:xfrm>
            <a:off x="3348038" y="1557338"/>
            <a:ext cx="431800"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63" name="Text Box 19"/>
          <p:cNvSpPr txBox="1">
            <a:spLocks noChangeArrowheads="1"/>
          </p:cNvSpPr>
          <p:nvPr/>
        </p:nvSpPr>
        <p:spPr bwMode="auto">
          <a:xfrm>
            <a:off x="5651500" y="836613"/>
            <a:ext cx="2849563"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a:latin typeface="Times New Roman" pitchFamily="18" charset="0"/>
              </a:rPr>
              <a:t>Snake rotates spin </a:t>
            </a:r>
          </a:p>
          <a:p>
            <a:r>
              <a:rPr lang="en-US" altLang="ru-RU" sz="2400">
                <a:latin typeface="Times New Roman" pitchFamily="18" charset="0"/>
              </a:rPr>
              <a:t>by 180</a:t>
            </a:r>
            <a:r>
              <a:rPr lang="en-US" altLang="ru-RU" sz="2400" baseline="30000">
                <a:latin typeface="Times New Roman" pitchFamily="18" charset="0"/>
              </a:rPr>
              <a:t>0</a:t>
            </a:r>
            <a:r>
              <a:rPr lang="en-US" altLang="ru-RU" sz="2400">
                <a:latin typeface="Times New Roman" pitchFamily="18" charset="0"/>
              </a:rPr>
              <a:t> around z-axis</a:t>
            </a:r>
            <a:endParaRPr lang="ru-RU" altLang="ru-RU" sz="2400">
              <a:latin typeface="Times New Roman" pitchFamily="18" charset="0"/>
            </a:endParaRPr>
          </a:p>
        </p:txBody>
      </p:sp>
      <p:sp>
        <p:nvSpPr>
          <p:cNvPr id="6164" name="Text Box 20"/>
          <p:cNvSpPr txBox="1">
            <a:spLocks noChangeArrowheads="1"/>
          </p:cNvSpPr>
          <p:nvPr/>
        </p:nvSpPr>
        <p:spPr bwMode="auto">
          <a:xfrm>
            <a:off x="5724525" y="1989138"/>
            <a:ext cx="2913063" cy="822325"/>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a:latin typeface="Times New Roman" pitchFamily="18" charset="0"/>
              </a:rPr>
              <a:t>In arcs spin lies</a:t>
            </a:r>
          </a:p>
          <a:p>
            <a:r>
              <a:rPr lang="en-US" altLang="ru-RU" sz="2400">
                <a:latin typeface="Times New Roman" pitchFamily="18" charset="0"/>
              </a:rPr>
              <a:t>in the horizontal plane</a:t>
            </a:r>
            <a:endParaRPr lang="ru-RU" altLang="ru-RU" sz="2400">
              <a:latin typeface="Times New Roman" pitchFamily="18" charset="0"/>
            </a:endParaRPr>
          </a:p>
        </p:txBody>
      </p:sp>
      <p:sp>
        <p:nvSpPr>
          <p:cNvPr id="6165" name="Text Box 21"/>
          <p:cNvSpPr txBox="1">
            <a:spLocks noChangeArrowheads="1"/>
          </p:cNvSpPr>
          <p:nvPr/>
        </p:nvSpPr>
        <p:spPr bwMode="auto">
          <a:xfrm>
            <a:off x="5724525" y="3933825"/>
            <a:ext cx="3149600"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a:latin typeface="Times New Roman" pitchFamily="18" charset="0"/>
              </a:rPr>
              <a:t>At IP spin is directed</a:t>
            </a:r>
          </a:p>
          <a:p>
            <a:r>
              <a:rPr lang="en-US" altLang="ru-RU" sz="2400">
                <a:latin typeface="Times New Roman" pitchFamily="18" charset="0"/>
              </a:rPr>
              <a:t>longitudinally (exactly!)</a:t>
            </a:r>
            <a:endParaRPr lang="ru-RU" altLang="ru-RU" sz="2400">
              <a:latin typeface="Times New Roman" pitchFamily="18" charset="0"/>
            </a:endParaRPr>
          </a:p>
        </p:txBody>
      </p:sp>
      <p:sp>
        <p:nvSpPr>
          <p:cNvPr id="6166" name="Text Box 22"/>
          <p:cNvSpPr txBox="1">
            <a:spLocks noChangeArrowheads="1"/>
          </p:cNvSpPr>
          <p:nvPr/>
        </p:nvSpPr>
        <p:spPr bwMode="auto">
          <a:xfrm>
            <a:off x="250825" y="5013325"/>
            <a:ext cx="7210425" cy="822325"/>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400">
                <a:latin typeface="Times New Roman" pitchFamily="18" charset="0"/>
              </a:rPr>
              <a:t>With </a:t>
            </a:r>
            <a:r>
              <a:rPr lang="en-US" altLang="ru-RU" sz="2400" b="1">
                <a:latin typeface="Times New Roman" pitchFamily="18" charset="0"/>
              </a:rPr>
              <a:t>partial</a:t>
            </a:r>
            <a:r>
              <a:rPr lang="en-US" altLang="ru-RU" sz="2400">
                <a:latin typeface="Times New Roman" pitchFamily="18" charset="0"/>
              </a:rPr>
              <a:t> snake at </a:t>
            </a:r>
            <a:r>
              <a:rPr lang="en-US" altLang="ru-RU" sz="2400" b="1">
                <a:latin typeface="Times New Roman" pitchFamily="18" charset="0"/>
              </a:rPr>
              <a:t>magic</a:t>
            </a:r>
            <a:r>
              <a:rPr lang="en-US" altLang="ru-RU" sz="2400">
                <a:latin typeface="Times New Roman" pitchFamily="18" charset="0"/>
              </a:rPr>
              <a:t> energy spin is directed also  </a:t>
            </a:r>
          </a:p>
          <a:p>
            <a:r>
              <a:rPr lang="en-US" altLang="ru-RU" sz="2400">
                <a:latin typeface="Times New Roman" pitchFamily="18" charset="0"/>
              </a:rPr>
              <a:t>longitudinally at IP and similarly at the snake’s location</a:t>
            </a:r>
            <a:endParaRPr lang="ru-RU" altLang="ru-RU" sz="2400">
              <a:latin typeface="Times New Roman" pitchFamily="18" charset="0"/>
            </a:endParaRPr>
          </a:p>
        </p:txBody>
      </p:sp>
      <p:sp>
        <p:nvSpPr>
          <p:cNvPr id="2" name="Нижний колонтитул 1"/>
          <p:cNvSpPr>
            <a:spLocks noGrp="1"/>
          </p:cNvSpPr>
          <p:nvPr>
            <p:ph type="ftr" sz="quarter" idx="11"/>
          </p:nvPr>
        </p:nvSpPr>
        <p:spPr/>
        <p:txBody>
          <a:bodyPr/>
          <a:lstStyle/>
          <a:p>
            <a:r>
              <a:rPr lang="en-GB" smtClean="0"/>
              <a:t>I.Koop, Hefei, 2015</a:t>
            </a:r>
            <a:endParaRPr lang="ru-RU"/>
          </a:p>
        </p:txBody>
      </p:sp>
      <p:sp>
        <p:nvSpPr>
          <p:cNvPr id="3" name="Номер слайда 2"/>
          <p:cNvSpPr>
            <a:spLocks noGrp="1"/>
          </p:cNvSpPr>
          <p:nvPr>
            <p:ph type="sldNum" sz="quarter" idx="12"/>
          </p:nvPr>
        </p:nvSpPr>
        <p:spPr/>
        <p:txBody>
          <a:bodyPr/>
          <a:lstStyle/>
          <a:p>
            <a:fld id="{210EECC8-419D-4811-8CFF-E50ED2E311C4}" type="slidenum">
              <a:rPr lang="ru-RU" smtClean="0"/>
              <a:t>16</a:t>
            </a:fld>
            <a:endParaRPr lang="ru-RU"/>
          </a:p>
        </p:txBody>
      </p:sp>
    </p:spTree>
    <p:extLst>
      <p:ext uri="{BB962C8B-B14F-4D97-AF65-F5344CB8AC3E}">
        <p14:creationId xmlns:p14="http://schemas.microsoft.com/office/powerpoint/2010/main" val="238946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25" name="Номер слайда 5"/>
          <p:cNvSpPr>
            <a:spLocks noGrp="1"/>
          </p:cNvSpPr>
          <p:nvPr>
            <p:ph type="sldNum" sz="quarter" idx="12"/>
          </p:nvPr>
        </p:nvSpPr>
        <p:spPr/>
        <p:txBody>
          <a:bodyPr/>
          <a:lstStyle/>
          <a:p>
            <a:fld id="{D11C9796-60FA-48C6-94B2-8314B7029EF4}" type="slidenum">
              <a:rPr lang="ru-RU" altLang="ru-RU"/>
              <a:pPr/>
              <a:t>17</a:t>
            </a:fld>
            <a:endParaRPr lang="ru-RU" altLang="ru-RU"/>
          </a:p>
        </p:txBody>
      </p:sp>
      <p:sp>
        <p:nvSpPr>
          <p:cNvPr id="7170" name="Rectangle 2"/>
          <p:cNvSpPr>
            <a:spLocks noGrp="1" noChangeArrowheads="1"/>
          </p:cNvSpPr>
          <p:nvPr>
            <p:ph type="title"/>
          </p:nvPr>
        </p:nvSpPr>
        <p:spPr>
          <a:xfrm>
            <a:off x="0" y="0"/>
            <a:ext cx="9144000" cy="981075"/>
          </a:xfrm>
          <a:solidFill>
            <a:srgbClr val="FFFF00"/>
          </a:solidFill>
        </p:spPr>
        <p:txBody>
          <a:bodyPr>
            <a:normAutofit fontScale="90000"/>
          </a:bodyPr>
          <a:lstStyle/>
          <a:p>
            <a:r>
              <a:rPr lang="en-US" altLang="ru-RU" sz="3200" dirty="0"/>
              <a:t>Polarization scheme with 3 snakes (arc=120</a:t>
            </a:r>
            <a:r>
              <a:rPr lang="en-US" altLang="ru-RU" sz="3200" baseline="30000" dirty="0"/>
              <a:t>0</a:t>
            </a:r>
            <a:r>
              <a:rPr lang="en-US" altLang="ru-RU" sz="3200" dirty="0"/>
              <a:t/>
            </a:r>
            <a:br>
              <a:rPr lang="en-US" altLang="ru-RU" sz="3200" dirty="0"/>
            </a:br>
            <a:r>
              <a:rPr lang="en-US" altLang="ru-RU" sz="3200" dirty="0" smtClean="0"/>
              <a:t>+ 2 </a:t>
            </a:r>
            <a:r>
              <a:rPr lang="en-US" altLang="ru-RU" sz="3200" dirty="0"/>
              <a:t>damping wigglers in the arc’s </a:t>
            </a:r>
            <a:r>
              <a:rPr lang="en-US" altLang="ru-RU" sz="3200" dirty="0" smtClean="0"/>
              <a:t>middle points </a:t>
            </a:r>
            <a:r>
              <a:rPr lang="en-US" altLang="ru-RU" sz="3200" dirty="0"/>
              <a:t>)</a:t>
            </a:r>
            <a:endParaRPr lang="ru-RU" altLang="ru-RU" sz="3200" dirty="0"/>
          </a:p>
        </p:txBody>
      </p:sp>
      <p:sp>
        <p:nvSpPr>
          <p:cNvPr id="7172" name="Oval 4"/>
          <p:cNvSpPr>
            <a:spLocks noChangeArrowheads="1"/>
          </p:cNvSpPr>
          <p:nvPr/>
        </p:nvSpPr>
        <p:spPr bwMode="auto">
          <a:xfrm>
            <a:off x="2051050" y="1433513"/>
            <a:ext cx="4537075" cy="45354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7173" name="AutoShape 5"/>
          <p:cNvSpPr>
            <a:spLocks noChangeArrowheads="1"/>
          </p:cNvSpPr>
          <p:nvPr/>
        </p:nvSpPr>
        <p:spPr bwMode="auto">
          <a:xfrm>
            <a:off x="3995738" y="1217613"/>
            <a:ext cx="431800" cy="433387"/>
          </a:xfrm>
          <a:prstGeom prst="irregularSeal1">
            <a:avLst/>
          </a:prstGeom>
          <a:solidFill>
            <a:srgbClr val="FA141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5" name="Text Box 7"/>
          <p:cNvSpPr txBox="1">
            <a:spLocks noChangeArrowheads="1"/>
          </p:cNvSpPr>
          <p:nvPr/>
        </p:nvSpPr>
        <p:spPr bwMode="auto">
          <a:xfrm>
            <a:off x="4025900" y="1649413"/>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IP</a:t>
            </a:r>
            <a:endParaRPr lang="ru-RU" altLang="ru-RU" sz="2000"/>
          </a:p>
        </p:txBody>
      </p:sp>
      <p:sp>
        <p:nvSpPr>
          <p:cNvPr id="7176" name="Rectangle 8"/>
          <p:cNvSpPr>
            <a:spLocks noChangeArrowheads="1"/>
          </p:cNvSpPr>
          <p:nvPr/>
        </p:nvSpPr>
        <p:spPr bwMode="auto">
          <a:xfrm rot="17831792">
            <a:off x="1994693" y="2580482"/>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7" name="Rectangle 9"/>
          <p:cNvSpPr>
            <a:spLocks noChangeArrowheads="1"/>
          </p:cNvSpPr>
          <p:nvPr/>
        </p:nvSpPr>
        <p:spPr bwMode="auto">
          <a:xfrm rot="3697397">
            <a:off x="6047581" y="2548732"/>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8" name="Rectangle 10"/>
          <p:cNvSpPr>
            <a:spLocks noChangeArrowheads="1"/>
          </p:cNvSpPr>
          <p:nvPr/>
        </p:nvSpPr>
        <p:spPr bwMode="auto">
          <a:xfrm>
            <a:off x="4067175" y="5826125"/>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9" name="Line 11"/>
          <p:cNvSpPr>
            <a:spLocks noChangeShapeType="1"/>
          </p:cNvSpPr>
          <p:nvPr/>
        </p:nvSpPr>
        <p:spPr bwMode="auto">
          <a:xfrm>
            <a:off x="4211638" y="1433513"/>
            <a:ext cx="1116012" cy="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0" name="Line 12"/>
          <p:cNvSpPr>
            <a:spLocks noChangeShapeType="1"/>
          </p:cNvSpPr>
          <p:nvPr/>
        </p:nvSpPr>
        <p:spPr bwMode="auto">
          <a:xfrm flipH="1" flipV="1">
            <a:off x="3586163" y="5364163"/>
            <a:ext cx="1081087" cy="576262"/>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1" name="Line 13"/>
          <p:cNvSpPr>
            <a:spLocks noChangeShapeType="1"/>
          </p:cNvSpPr>
          <p:nvPr/>
        </p:nvSpPr>
        <p:spPr bwMode="auto">
          <a:xfrm flipH="1">
            <a:off x="5724525" y="4786313"/>
            <a:ext cx="611188" cy="1019175"/>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2" name="Line 14"/>
          <p:cNvSpPr>
            <a:spLocks noChangeShapeType="1"/>
          </p:cNvSpPr>
          <p:nvPr/>
        </p:nvSpPr>
        <p:spPr bwMode="auto">
          <a:xfrm flipH="1" flipV="1">
            <a:off x="1825625" y="4138613"/>
            <a:ext cx="627063" cy="86360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5" name="Line 17"/>
          <p:cNvSpPr>
            <a:spLocks noChangeShapeType="1"/>
          </p:cNvSpPr>
          <p:nvPr/>
        </p:nvSpPr>
        <p:spPr bwMode="auto">
          <a:xfrm flipH="1">
            <a:off x="2916238" y="5949950"/>
            <a:ext cx="1081087" cy="576263"/>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7" name="Rectangle 19"/>
          <p:cNvSpPr>
            <a:spLocks noChangeArrowheads="1"/>
          </p:cNvSpPr>
          <p:nvPr/>
        </p:nvSpPr>
        <p:spPr bwMode="auto">
          <a:xfrm>
            <a:off x="3851275" y="5229225"/>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snake1</a:t>
            </a:r>
            <a:endParaRPr lang="ru-RU" altLang="ru-RU" sz="2000"/>
          </a:p>
        </p:txBody>
      </p:sp>
      <p:sp>
        <p:nvSpPr>
          <p:cNvPr id="7188" name="Rectangle 20"/>
          <p:cNvSpPr>
            <a:spLocks noChangeArrowheads="1"/>
          </p:cNvSpPr>
          <p:nvPr/>
        </p:nvSpPr>
        <p:spPr bwMode="auto">
          <a:xfrm>
            <a:off x="1116013" y="23495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snake2</a:t>
            </a:r>
            <a:endParaRPr lang="ru-RU" altLang="ru-RU" sz="2000"/>
          </a:p>
        </p:txBody>
      </p:sp>
      <p:sp>
        <p:nvSpPr>
          <p:cNvPr id="7189" name="Rectangle 21"/>
          <p:cNvSpPr>
            <a:spLocks noChangeArrowheads="1"/>
          </p:cNvSpPr>
          <p:nvPr/>
        </p:nvSpPr>
        <p:spPr bwMode="auto">
          <a:xfrm>
            <a:off x="6516688" y="2420938"/>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snake3</a:t>
            </a:r>
            <a:endParaRPr lang="ru-RU" altLang="ru-RU" sz="2000"/>
          </a:p>
        </p:txBody>
      </p:sp>
      <p:sp>
        <p:nvSpPr>
          <p:cNvPr id="7190" name="Line 22"/>
          <p:cNvSpPr>
            <a:spLocks noChangeShapeType="1"/>
          </p:cNvSpPr>
          <p:nvPr/>
        </p:nvSpPr>
        <p:spPr bwMode="auto">
          <a:xfrm>
            <a:off x="6454775" y="2903538"/>
            <a:ext cx="792163" cy="720725"/>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91" name="Line 23"/>
          <p:cNvSpPr>
            <a:spLocks noChangeShapeType="1"/>
          </p:cNvSpPr>
          <p:nvPr/>
        </p:nvSpPr>
        <p:spPr bwMode="auto">
          <a:xfrm flipH="1">
            <a:off x="6011863" y="2349500"/>
            <a:ext cx="144462" cy="107950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92" name="Rectangle 24"/>
          <p:cNvSpPr>
            <a:spLocks noChangeArrowheads="1"/>
          </p:cNvSpPr>
          <p:nvPr/>
        </p:nvSpPr>
        <p:spPr bwMode="auto">
          <a:xfrm rot="3127501">
            <a:off x="2196307" y="4868068"/>
            <a:ext cx="431800" cy="1444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3" name="Rectangle 25"/>
          <p:cNvSpPr>
            <a:spLocks noChangeArrowheads="1"/>
          </p:cNvSpPr>
          <p:nvPr/>
        </p:nvSpPr>
        <p:spPr bwMode="auto">
          <a:xfrm rot="-46863204">
            <a:off x="6065044" y="4779169"/>
            <a:ext cx="431800" cy="1444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5" name="Text Box 27"/>
          <p:cNvSpPr txBox="1">
            <a:spLocks noChangeArrowheads="1"/>
          </p:cNvSpPr>
          <p:nvPr/>
        </p:nvSpPr>
        <p:spPr bwMode="auto">
          <a:xfrm>
            <a:off x="1116013" y="4868863"/>
            <a:ext cx="115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damping</a:t>
            </a:r>
          </a:p>
          <a:p>
            <a:r>
              <a:rPr lang="en-US" altLang="ru-RU" sz="2000"/>
              <a:t>wiggler1</a:t>
            </a:r>
            <a:endParaRPr lang="ru-RU" altLang="ru-RU" sz="2000"/>
          </a:p>
        </p:txBody>
      </p:sp>
      <p:sp>
        <p:nvSpPr>
          <p:cNvPr id="7196" name="Text Box 28"/>
          <p:cNvSpPr txBox="1">
            <a:spLocks noChangeArrowheads="1"/>
          </p:cNvSpPr>
          <p:nvPr/>
        </p:nvSpPr>
        <p:spPr bwMode="auto">
          <a:xfrm>
            <a:off x="6443663" y="4724400"/>
            <a:ext cx="115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damping</a:t>
            </a:r>
          </a:p>
          <a:p>
            <a:r>
              <a:rPr lang="en-US" altLang="ru-RU" sz="2000"/>
              <a:t>wiggler2</a:t>
            </a:r>
            <a:endParaRPr lang="ru-RU" altLang="ru-RU" sz="2000"/>
          </a:p>
        </p:txBody>
      </p:sp>
    </p:spTree>
    <p:extLst>
      <p:ext uri="{BB962C8B-B14F-4D97-AF65-F5344CB8AC3E}">
        <p14:creationId xmlns:p14="http://schemas.microsoft.com/office/powerpoint/2010/main" val="121961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37" name="Номер слайда 5"/>
          <p:cNvSpPr>
            <a:spLocks noGrp="1"/>
          </p:cNvSpPr>
          <p:nvPr>
            <p:ph type="sldNum" sz="quarter" idx="12"/>
          </p:nvPr>
        </p:nvSpPr>
        <p:spPr/>
        <p:txBody>
          <a:bodyPr/>
          <a:lstStyle/>
          <a:p>
            <a:fld id="{4E74B13D-EDC4-4991-954B-D6156D625490}" type="slidenum">
              <a:rPr lang="ru-RU" altLang="ru-RU"/>
              <a:pPr/>
              <a:t>18</a:t>
            </a:fld>
            <a:endParaRPr lang="ru-RU" altLang="ru-RU"/>
          </a:p>
        </p:txBody>
      </p:sp>
      <p:sp>
        <p:nvSpPr>
          <p:cNvPr id="49154" name="Rectangle 2"/>
          <p:cNvSpPr>
            <a:spLocks noGrp="1" noChangeArrowheads="1"/>
          </p:cNvSpPr>
          <p:nvPr>
            <p:ph type="title"/>
          </p:nvPr>
        </p:nvSpPr>
        <p:spPr>
          <a:xfrm>
            <a:off x="0" y="0"/>
            <a:ext cx="9144000" cy="764704"/>
          </a:xfrm>
          <a:solidFill>
            <a:srgbClr val="FFFF00"/>
          </a:solidFill>
        </p:spPr>
        <p:txBody>
          <a:bodyPr>
            <a:normAutofit/>
          </a:bodyPr>
          <a:lstStyle/>
          <a:p>
            <a:r>
              <a:rPr lang="en-US" altLang="ru-RU" sz="3600" dirty="0">
                <a:solidFill>
                  <a:schemeClr val="tx1"/>
                </a:solidFill>
              </a:rPr>
              <a:t>Transparent spin rotator (partial snake)</a:t>
            </a:r>
            <a:endParaRPr lang="ru-RU" altLang="ru-RU" sz="3600" dirty="0">
              <a:solidFill>
                <a:schemeClr val="tx1"/>
              </a:solidFill>
            </a:endParaRPr>
          </a:p>
        </p:txBody>
      </p:sp>
      <p:sp>
        <p:nvSpPr>
          <p:cNvPr id="49155" name="Rectangle 3"/>
          <p:cNvSpPr>
            <a:spLocks noChangeArrowheads="1"/>
          </p:cNvSpPr>
          <p:nvPr/>
        </p:nvSpPr>
        <p:spPr bwMode="auto">
          <a:xfrm>
            <a:off x="1447800" y="3048000"/>
            <a:ext cx="9144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6" name="Rectangle 4"/>
          <p:cNvSpPr>
            <a:spLocks noChangeArrowheads="1"/>
          </p:cNvSpPr>
          <p:nvPr/>
        </p:nvSpPr>
        <p:spPr bwMode="auto">
          <a:xfrm>
            <a:off x="27432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7" name="Rectangle 5"/>
          <p:cNvSpPr>
            <a:spLocks noChangeArrowheads="1"/>
          </p:cNvSpPr>
          <p:nvPr/>
        </p:nvSpPr>
        <p:spPr bwMode="auto">
          <a:xfrm>
            <a:off x="48768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8" name="Rectangle 6"/>
          <p:cNvSpPr>
            <a:spLocks noChangeArrowheads="1"/>
          </p:cNvSpPr>
          <p:nvPr/>
        </p:nvSpPr>
        <p:spPr bwMode="auto">
          <a:xfrm>
            <a:off x="35052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9" name="Rectangle 7"/>
          <p:cNvSpPr>
            <a:spLocks noChangeArrowheads="1"/>
          </p:cNvSpPr>
          <p:nvPr/>
        </p:nvSpPr>
        <p:spPr bwMode="auto">
          <a:xfrm>
            <a:off x="41910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0" name="Rectangle 8"/>
          <p:cNvSpPr>
            <a:spLocks noChangeArrowheads="1"/>
          </p:cNvSpPr>
          <p:nvPr/>
        </p:nvSpPr>
        <p:spPr bwMode="auto">
          <a:xfrm>
            <a:off x="55626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1" name="Rectangle 9"/>
          <p:cNvSpPr>
            <a:spLocks noChangeArrowheads="1"/>
          </p:cNvSpPr>
          <p:nvPr/>
        </p:nvSpPr>
        <p:spPr bwMode="auto">
          <a:xfrm>
            <a:off x="63246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2" name="Rectangle 10"/>
          <p:cNvSpPr>
            <a:spLocks noChangeArrowheads="1"/>
          </p:cNvSpPr>
          <p:nvPr/>
        </p:nvSpPr>
        <p:spPr bwMode="auto">
          <a:xfrm>
            <a:off x="70866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3" name="Rectangle 11"/>
          <p:cNvSpPr>
            <a:spLocks noChangeArrowheads="1"/>
          </p:cNvSpPr>
          <p:nvPr/>
        </p:nvSpPr>
        <p:spPr bwMode="auto">
          <a:xfrm>
            <a:off x="7620000" y="3048000"/>
            <a:ext cx="9144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4" name="Line 12"/>
          <p:cNvSpPr>
            <a:spLocks noChangeShapeType="1"/>
          </p:cNvSpPr>
          <p:nvPr/>
        </p:nvSpPr>
        <p:spPr bwMode="auto">
          <a:xfrm>
            <a:off x="1524000" y="3505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9165" name="Line 13"/>
          <p:cNvSpPr>
            <a:spLocks noChangeShapeType="1"/>
          </p:cNvSpPr>
          <p:nvPr/>
        </p:nvSpPr>
        <p:spPr bwMode="auto">
          <a:xfrm>
            <a:off x="7696200" y="3505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9166" name="Line 14"/>
          <p:cNvSpPr>
            <a:spLocks noChangeShapeType="1"/>
          </p:cNvSpPr>
          <p:nvPr/>
        </p:nvSpPr>
        <p:spPr bwMode="auto">
          <a:xfrm>
            <a:off x="914400" y="3505200"/>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graphicFrame>
        <p:nvGraphicFramePr>
          <p:cNvPr id="49167" name="Object 15"/>
          <p:cNvGraphicFramePr>
            <a:graphicFrameLocks noChangeAspect="1"/>
          </p:cNvGraphicFramePr>
          <p:nvPr/>
        </p:nvGraphicFramePr>
        <p:xfrm>
          <a:off x="1600200" y="3048000"/>
          <a:ext cx="342900" cy="457200"/>
        </p:xfrm>
        <a:graphic>
          <a:graphicData uri="http://schemas.openxmlformats.org/presentationml/2006/ole">
            <mc:AlternateContent xmlns:mc="http://schemas.openxmlformats.org/markup-compatibility/2006">
              <mc:Choice xmlns:v="urn:schemas-microsoft-com:vml" Requires="v">
                <p:oleObj spid="_x0000_s3239" name="Equation" r:id="rId3" imgW="152280" imgH="203040" progId="Equation.DSMT4">
                  <p:embed/>
                </p:oleObj>
              </mc:Choice>
              <mc:Fallback>
                <p:oleObj name="Equation" r:id="rId3"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8" name="Object 16"/>
          <p:cNvGraphicFramePr>
            <a:graphicFrameLocks noChangeAspect="1"/>
          </p:cNvGraphicFramePr>
          <p:nvPr/>
        </p:nvGraphicFramePr>
        <p:xfrm>
          <a:off x="7772400" y="3048000"/>
          <a:ext cx="342900" cy="457200"/>
        </p:xfrm>
        <a:graphic>
          <a:graphicData uri="http://schemas.openxmlformats.org/presentationml/2006/ole">
            <mc:AlternateContent xmlns:mc="http://schemas.openxmlformats.org/markup-compatibility/2006">
              <mc:Choice xmlns:v="urn:schemas-microsoft-com:vml" Requires="v">
                <p:oleObj spid="_x0000_s3240" name="Equation" r:id="rId5" imgW="152280" imgH="203040" progId="Equation.DSMT4">
                  <p:embed/>
                </p:oleObj>
              </mc:Choice>
              <mc:Fallback>
                <p:oleObj name="Equation" r:id="rId5"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9169" name="AutoShape 17"/>
          <p:cNvCxnSpPr>
            <a:cxnSpLocks noChangeShapeType="1"/>
            <a:endCxn id="49163" idx="3"/>
          </p:cNvCxnSpPr>
          <p:nvPr/>
        </p:nvCxnSpPr>
        <p:spPr bwMode="auto">
          <a:xfrm>
            <a:off x="5148263" y="1412875"/>
            <a:ext cx="3386137" cy="2092325"/>
          </a:xfrm>
          <a:prstGeom prst="curvedConnector3">
            <a:avLst>
              <a:gd name="adj1" fmla="val 106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0" name="AutoShape 18"/>
          <p:cNvCxnSpPr>
            <a:cxnSpLocks noChangeShapeType="1"/>
          </p:cNvCxnSpPr>
          <p:nvPr/>
        </p:nvCxnSpPr>
        <p:spPr bwMode="auto">
          <a:xfrm rot="5400000">
            <a:off x="986632" y="1758156"/>
            <a:ext cx="2139950" cy="1306513"/>
          </a:xfrm>
          <a:prstGeom prst="curvedConnector4">
            <a:avLst>
              <a:gd name="adj1" fmla="val 8824"/>
              <a:gd name="adj2" fmla="val 117495"/>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9171" name="Object 19"/>
          <p:cNvGraphicFramePr>
            <a:graphicFrameLocks noChangeAspect="1"/>
          </p:cNvGraphicFramePr>
          <p:nvPr/>
        </p:nvGraphicFramePr>
        <p:xfrm>
          <a:off x="1341438" y="1773238"/>
          <a:ext cx="7113587" cy="1082675"/>
        </p:xfrm>
        <a:graphic>
          <a:graphicData uri="http://schemas.openxmlformats.org/presentationml/2006/ole">
            <mc:AlternateContent xmlns:mc="http://schemas.openxmlformats.org/markup-compatibility/2006">
              <mc:Choice xmlns:v="urn:schemas-microsoft-com:vml" Requires="v">
                <p:oleObj spid="_x0000_s3241" name="Equation" r:id="rId6" imgW="3504960" imgH="533160" progId="Equation.DSMT4">
                  <p:embed/>
                </p:oleObj>
              </mc:Choice>
              <mc:Fallback>
                <p:oleObj name="Equation" r:id="rId6" imgW="3504960" imgH="533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1773238"/>
                        <a:ext cx="7113587"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2" name="Object 20"/>
          <p:cNvGraphicFramePr>
            <a:graphicFrameLocks noChangeAspect="1"/>
          </p:cNvGraphicFramePr>
          <p:nvPr/>
        </p:nvGraphicFramePr>
        <p:xfrm>
          <a:off x="2700338" y="4076700"/>
          <a:ext cx="244475" cy="317500"/>
        </p:xfrm>
        <a:graphic>
          <a:graphicData uri="http://schemas.openxmlformats.org/presentationml/2006/ole">
            <mc:AlternateContent xmlns:mc="http://schemas.openxmlformats.org/markup-compatibility/2006">
              <mc:Choice xmlns:v="urn:schemas-microsoft-com:vml" Requires="v">
                <p:oleObj spid="_x0000_s3242" name="Equation" r:id="rId8" imgW="126720" imgH="164880" progId="Equation.DSMT4">
                  <p:embed/>
                </p:oleObj>
              </mc:Choice>
              <mc:Fallback>
                <p:oleObj name="Equation" r:id="rId8"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3" name="Object 21"/>
          <p:cNvGraphicFramePr>
            <a:graphicFrameLocks noChangeAspect="1"/>
          </p:cNvGraphicFramePr>
          <p:nvPr/>
        </p:nvGraphicFramePr>
        <p:xfrm>
          <a:off x="4140200" y="4076700"/>
          <a:ext cx="244475" cy="317500"/>
        </p:xfrm>
        <a:graphic>
          <a:graphicData uri="http://schemas.openxmlformats.org/presentationml/2006/ole">
            <mc:AlternateContent xmlns:mc="http://schemas.openxmlformats.org/markup-compatibility/2006">
              <mc:Choice xmlns:v="urn:schemas-microsoft-com:vml" Requires="v">
                <p:oleObj spid="_x0000_s3243" name="Equation" r:id="rId10" imgW="126720" imgH="164880" progId="Equation.DSMT4">
                  <p:embed/>
                </p:oleObj>
              </mc:Choice>
              <mc:Fallback>
                <p:oleObj name="Equation" r:id="rId10"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00"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4" name="Object 22"/>
          <p:cNvGraphicFramePr>
            <a:graphicFrameLocks noChangeAspect="1"/>
          </p:cNvGraphicFramePr>
          <p:nvPr/>
        </p:nvGraphicFramePr>
        <p:xfrm>
          <a:off x="5508625" y="4076700"/>
          <a:ext cx="244475" cy="317500"/>
        </p:xfrm>
        <a:graphic>
          <a:graphicData uri="http://schemas.openxmlformats.org/presentationml/2006/ole">
            <mc:AlternateContent xmlns:mc="http://schemas.openxmlformats.org/markup-compatibility/2006">
              <mc:Choice xmlns:v="urn:schemas-microsoft-com:vml" Requires="v">
                <p:oleObj spid="_x0000_s3244" name="Equation" r:id="rId11" imgW="126720" imgH="164880" progId="Equation.DSMT4">
                  <p:embed/>
                </p:oleObj>
              </mc:Choice>
              <mc:Fallback>
                <p:oleObj name="Equation" r:id="rId11"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5" name="Object 23"/>
          <p:cNvGraphicFramePr>
            <a:graphicFrameLocks noChangeAspect="1"/>
          </p:cNvGraphicFramePr>
          <p:nvPr/>
        </p:nvGraphicFramePr>
        <p:xfrm>
          <a:off x="7019925" y="4076700"/>
          <a:ext cx="244475" cy="317500"/>
        </p:xfrm>
        <a:graphic>
          <a:graphicData uri="http://schemas.openxmlformats.org/presentationml/2006/ole">
            <mc:AlternateContent xmlns:mc="http://schemas.openxmlformats.org/markup-compatibility/2006">
              <mc:Choice xmlns:v="urn:schemas-microsoft-com:vml" Requires="v">
                <p:oleObj spid="_x0000_s3245" name="Equation" r:id="rId12" imgW="126720" imgH="164880" progId="Equation.DSMT4">
                  <p:embed/>
                </p:oleObj>
              </mc:Choice>
              <mc:Fallback>
                <p:oleObj name="Equation" r:id="rId12"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6" name="Object 24"/>
          <p:cNvGraphicFramePr>
            <a:graphicFrameLocks noChangeAspect="1"/>
          </p:cNvGraphicFramePr>
          <p:nvPr/>
        </p:nvGraphicFramePr>
        <p:xfrm>
          <a:off x="3382963" y="4076700"/>
          <a:ext cx="317500" cy="317500"/>
        </p:xfrm>
        <a:graphic>
          <a:graphicData uri="http://schemas.openxmlformats.org/presentationml/2006/ole">
            <mc:AlternateContent xmlns:mc="http://schemas.openxmlformats.org/markup-compatibility/2006">
              <mc:Choice xmlns:v="urn:schemas-microsoft-com:vml" Requires="v">
                <p:oleObj spid="_x0000_s3246" name="Equation" r:id="rId13" imgW="164880" imgH="164880" progId="Equation.DSMT4">
                  <p:embed/>
                </p:oleObj>
              </mc:Choice>
              <mc:Fallback>
                <p:oleObj name="Equation" r:id="rId13"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2963"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7" name="Object 25"/>
          <p:cNvGraphicFramePr>
            <a:graphicFrameLocks noChangeAspect="1"/>
          </p:cNvGraphicFramePr>
          <p:nvPr/>
        </p:nvGraphicFramePr>
        <p:xfrm>
          <a:off x="4859338" y="4076700"/>
          <a:ext cx="317500" cy="317500"/>
        </p:xfrm>
        <a:graphic>
          <a:graphicData uri="http://schemas.openxmlformats.org/presentationml/2006/ole">
            <mc:AlternateContent xmlns:mc="http://schemas.openxmlformats.org/markup-compatibility/2006">
              <mc:Choice xmlns:v="urn:schemas-microsoft-com:vml" Requires="v">
                <p:oleObj spid="_x0000_s3247" name="Equation" r:id="rId15" imgW="164880" imgH="164880" progId="Equation.DSMT4">
                  <p:embed/>
                </p:oleObj>
              </mc:Choice>
              <mc:Fallback>
                <p:oleObj name="Equation" r:id="rId15"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8" name="Object 26"/>
          <p:cNvGraphicFramePr>
            <a:graphicFrameLocks noChangeAspect="1"/>
          </p:cNvGraphicFramePr>
          <p:nvPr/>
        </p:nvGraphicFramePr>
        <p:xfrm>
          <a:off x="6300788" y="4076700"/>
          <a:ext cx="317500" cy="317500"/>
        </p:xfrm>
        <a:graphic>
          <a:graphicData uri="http://schemas.openxmlformats.org/presentationml/2006/ole">
            <mc:AlternateContent xmlns:mc="http://schemas.openxmlformats.org/markup-compatibility/2006">
              <mc:Choice xmlns:v="urn:schemas-microsoft-com:vml" Requires="v">
                <p:oleObj spid="_x0000_s3248" name="Equation" r:id="rId16" imgW="164880" imgH="164880" progId="Equation.DSMT4">
                  <p:embed/>
                </p:oleObj>
              </mc:Choice>
              <mc:Fallback>
                <p:oleObj name="Equation" r:id="rId16"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9" name="Object 27"/>
          <p:cNvGraphicFramePr>
            <a:graphicFrameLocks noChangeAspect="1"/>
          </p:cNvGraphicFramePr>
          <p:nvPr/>
        </p:nvGraphicFramePr>
        <p:xfrm>
          <a:off x="250825" y="4292600"/>
          <a:ext cx="1270000" cy="392113"/>
        </p:xfrm>
        <a:graphic>
          <a:graphicData uri="http://schemas.openxmlformats.org/presentationml/2006/ole">
            <mc:AlternateContent xmlns:mc="http://schemas.openxmlformats.org/markup-compatibility/2006">
              <mc:Choice xmlns:v="urn:schemas-microsoft-com:vml" Requires="v">
                <p:oleObj spid="_x0000_s3249" name="Equation" r:id="rId17" imgW="660240" imgH="203040" progId="Equation.DSMT4">
                  <p:embed/>
                </p:oleObj>
              </mc:Choice>
              <mc:Fallback>
                <p:oleObj name="Equation" r:id="rId17" imgW="66024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4292600"/>
                        <a:ext cx="1270000" cy="3921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80" name="Object 28"/>
          <p:cNvGraphicFramePr>
            <a:graphicFrameLocks noChangeAspect="1"/>
          </p:cNvGraphicFramePr>
          <p:nvPr/>
        </p:nvGraphicFramePr>
        <p:xfrm>
          <a:off x="1533525" y="3536950"/>
          <a:ext cx="585788" cy="393700"/>
        </p:xfrm>
        <a:graphic>
          <a:graphicData uri="http://schemas.openxmlformats.org/presentationml/2006/ole">
            <mc:AlternateContent xmlns:mc="http://schemas.openxmlformats.org/markup-compatibility/2006">
              <mc:Choice xmlns:v="urn:schemas-microsoft-com:vml" Requires="v">
                <p:oleObj spid="_x0000_s3250" name="Equation" r:id="rId19" imgW="304560" imgH="203040" progId="Equation.DSMT4">
                  <p:embed/>
                </p:oleObj>
              </mc:Choice>
              <mc:Fallback>
                <p:oleObj name="Equation" r:id="rId19" imgW="3045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3525" y="3536950"/>
                        <a:ext cx="585788" cy="393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81" name="Object 29"/>
          <p:cNvGraphicFramePr>
            <a:graphicFrameLocks noChangeAspect="1"/>
          </p:cNvGraphicFramePr>
          <p:nvPr/>
        </p:nvGraphicFramePr>
        <p:xfrm>
          <a:off x="2205038" y="4676775"/>
          <a:ext cx="4829175" cy="393700"/>
        </p:xfrm>
        <a:graphic>
          <a:graphicData uri="http://schemas.openxmlformats.org/presentationml/2006/ole">
            <mc:AlternateContent xmlns:mc="http://schemas.openxmlformats.org/markup-compatibility/2006">
              <mc:Choice xmlns:v="urn:schemas-microsoft-com:vml" Requires="v">
                <p:oleObj spid="_x0000_s3251" name="Equation" r:id="rId21" imgW="2514600" imgH="203040" progId="Equation.DSMT4">
                  <p:embed/>
                </p:oleObj>
              </mc:Choice>
              <mc:Fallback>
                <p:oleObj name="Equation" r:id="rId21" imgW="25146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4676775"/>
                        <a:ext cx="4829175" cy="39370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82" name="Object 30"/>
          <p:cNvGraphicFramePr>
            <a:graphicFrameLocks noChangeAspect="1"/>
          </p:cNvGraphicFramePr>
          <p:nvPr/>
        </p:nvGraphicFramePr>
        <p:xfrm>
          <a:off x="58738" y="836613"/>
          <a:ext cx="6026150" cy="534987"/>
        </p:xfrm>
        <a:graphic>
          <a:graphicData uri="http://schemas.openxmlformats.org/presentationml/2006/ole">
            <mc:AlternateContent xmlns:mc="http://schemas.openxmlformats.org/markup-compatibility/2006">
              <mc:Choice xmlns:v="urn:schemas-microsoft-com:vml" Requires="v">
                <p:oleObj spid="_x0000_s3252" name="Equation" r:id="rId23" imgW="2743200" imgH="241200" progId="Equation.DSMT4">
                  <p:embed/>
                </p:oleObj>
              </mc:Choice>
              <mc:Fallback>
                <p:oleObj name="Equation" r:id="rId23" imgW="274320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738" y="836613"/>
                        <a:ext cx="6026150" cy="534987"/>
                      </a:xfrm>
                      <a:prstGeom prst="rect">
                        <a:avLst/>
                      </a:prstGeom>
                      <a:solidFill>
                        <a:srgbClr val="99FF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83" name="Text Box 31"/>
          <p:cNvSpPr txBox="1">
            <a:spLocks noChangeArrowheads="1"/>
          </p:cNvSpPr>
          <p:nvPr/>
        </p:nvSpPr>
        <p:spPr bwMode="auto">
          <a:xfrm>
            <a:off x="2555875" y="5229225"/>
            <a:ext cx="4176713" cy="396875"/>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2000"/>
              <a:t>All quads don’t need to be skewed!</a:t>
            </a:r>
            <a:endParaRPr lang="ru-RU" altLang="ru-RU" sz="2000"/>
          </a:p>
        </p:txBody>
      </p:sp>
      <p:graphicFrame>
        <p:nvGraphicFramePr>
          <p:cNvPr id="49184" name="Object 32"/>
          <p:cNvGraphicFramePr>
            <a:graphicFrameLocks noChangeAspect="1"/>
          </p:cNvGraphicFramePr>
          <p:nvPr/>
        </p:nvGraphicFramePr>
        <p:xfrm>
          <a:off x="7667625" y="3500438"/>
          <a:ext cx="585788" cy="393700"/>
        </p:xfrm>
        <a:graphic>
          <a:graphicData uri="http://schemas.openxmlformats.org/presentationml/2006/ole">
            <mc:AlternateContent xmlns:mc="http://schemas.openxmlformats.org/markup-compatibility/2006">
              <mc:Choice xmlns:v="urn:schemas-microsoft-com:vml" Requires="v">
                <p:oleObj spid="_x0000_s3253" name="Equation" r:id="rId25" imgW="304560" imgH="203040" progId="Equation.DSMT4">
                  <p:embed/>
                </p:oleObj>
              </mc:Choice>
              <mc:Fallback>
                <p:oleObj name="Equation" r:id="rId25" imgW="3045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67625" y="3500438"/>
                        <a:ext cx="585788" cy="393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85" name="Text Box 33"/>
          <p:cNvSpPr txBox="1">
            <a:spLocks noChangeArrowheads="1"/>
          </p:cNvSpPr>
          <p:nvPr/>
        </p:nvSpPr>
        <p:spPr bwMode="auto">
          <a:xfrm>
            <a:off x="5272088" y="243998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solidFill>
                  <a:srgbClr val="3333FF"/>
                </a:solidFill>
              </a:rPr>
              <a:t>( Koop et al., SPIN2006)</a:t>
            </a:r>
            <a:endParaRPr lang="ru-RU" altLang="ru-RU">
              <a:solidFill>
                <a:srgbClr val="3333FF"/>
              </a:solidFill>
            </a:endParaRPr>
          </a:p>
        </p:txBody>
      </p:sp>
      <p:sp>
        <p:nvSpPr>
          <p:cNvPr id="49186" name="Text Box 34"/>
          <p:cNvSpPr txBox="1">
            <a:spLocks noChangeArrowheads="1"/>
          </p:cNvSpPr>
          <p:nvPr/>
        </p:nvSpPr>
        <p:spPr bwMode="auto">
          <a:xfrm>
            <a:off x="6084888" y="9080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a:solidFill>
                  <a:srgbClr val="2B04EC"/>
                </a:solidFill>
              </a:rPr>
              <a:t>(Litvinenko, Zholentz,1980)</a:t>
            </a:r>
            <a:endParaRPr lang="ru-RU" altLang="ru-RU">
              <a:solidFill>
                <a:srgbClr val="2B04EC"/>
              </a:solidFill>
            </a:endParaRPr>
          </a:p>
        </p:txBody>
      </p:sp>
    </p:spTree>
    <p:extLst>
      <p:ext uri="{BB962C8B-B14F-4D97-AF65-F5344CB8AC3E}">
        <p14:creationId xmlns:p14="http://schemas.microsoft.com/office/powerpoint/2010/main" val="318376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ижний колонтитул 5"/>
          <p:cNvSpPr>
            <a:spLocks noGrp="1"/>
          </p:cNvSpPr>
          <p:nvPr>
            <p:ph type="ftr" sz="quarter" idx="11"/>
          </p:nvPr>
        </p:nvSpPr>
        <p:spPr/>
        <p:txBody>
          <a:bodyPr/>
          <a:lstStyle/>
          <a:p>
            <a:r>
              <a:rPr lang="en-GB" altLang="ru-RU" smtClean="0"/>
              <a:t>I.Koop, Hefei, 2015</a:t>
            </a:r>
            <a:endParaRPr lang="ru-RU" altLang="ru-RU"/>
          </a:p>
        </p:txBody>
      </p:sp>
      <p:sp>
        <p:nvSpPr>
          <p:cNvPr id="17" name="Номер слайда 6"/>
          <p:cNvSpPr>
            <a:spLocks noGrp="1"/>
          </p:cNvSpPr>
          <p:nvPr>
            <p:ph type="sldNum" sz="quarter" idx="12"/>
          </p:nvPr>
        </p:nvSpPr>
        <p:spPr/>
        <p:txBody>
          <a:bodyPr/>
          <a:lstStyle/>
          <a:p>
            <a:fld id="{BF73A5B4-8754-4899-9914-08BE884E90B5}" type="slidenum">
              <a:rPr lang="ru-RU" altLang="ru-RU"/>
              <a:pPr/>
              <a:t>19</a:t>
            </a:fld>
            <a:endParaRPr lang="ru-RU" altLang="ru-RU"/>
          </a:p>
        </p:txBody>
      </p:sp>
      <p:sp>
        <p:nvSpPr>
          <p:cNvPr id="5122" name="Rectangle 2"/>
          <p:cNvSpPr>
            <a:spLocks noGrp="1" noChangeArrowheads="1"/>
          </p:cNvSpPr>
          <p:nvPr>
            <p:ph type="title"/>
          </p:nvPr>
        </p:nvSpPr>
        <p:spPr>
          <a:xfrm>
            <a:off x="0" y="0"/>
            <a:ext cx="9144000" cy="764704"/>
          </a:xfrm>
          <a:solidFill>
            <a:srgbClr val="FFFF00"/>
          </a:solidFill>
        </p:spPr>
        <p:txBody>
          <a:bodyPr>
            <a:normAutofit fontScale="90000"/>
          </a:bodyPr>
          <a:lstStyle/>
          <a:p>
            <a:r>
              <a:rPr lang="en-US" altLang="ru-RU" sz="3600" dirty="0">
                <a:solidFill>
                  <a:schemeClr val="tx1"/>
                </a:solidFill>
              </a:rPr>
              <a:t>Depolarization time in presence of </a:t>
            </a:r>
            <a:r>
              <a:rPr lang="en-US" altLang="ru-RU" sz="3600" dirty="0" smtClean="0">
                <a:solidFill>
                  <a:schemeClr val="tx1"/>
                </a:solidFill>
              </a:rPr>
              <a:t>snakes</a:t>
            </a:r>
            <a:br>
              <a:rPr lang="en-US" altLang="ru-RU" sz="3600" dirty="0" smtClean="0">
                <a:solidFill>
                  <a:schemeClr val="tx1"/>
                </a:solidFill>
              </a:rPr>
            </a:br>
            <a:r>
              <a:rPr lang="sv-SE" sz="2000" dirty="0" smtClean="0">
                <a:solidFill>
                  <a:schemeClr val="accent1"/>
                </a:solidFill>
              </a:rPr>
              <a:t>Derbenev and Kondratenko,  Zh. Eksp. Teor. Fiz. 64 1918, </a:t>
            </a:r>
            <a:r>
              <a:rPr lang="en-US" sz="2000" dirty="0" smtClean="0">
                <a:solidFill>
                  <a:schemeClr val="accent1"/>
                </a:solidFill>
              </a:rPr>
              <a:t>1973;  </a:t>
            </a:r>
            <a:r>
              <a:rPr lang="en-US" sz="2000" dirty="0" err="1" smtClean="0">
                <a:solidFill>
                  <a:schemeClr val="accent1"/>
                </a:solidFill>
              </a:rPr>
              <a:t>Sov</a:t>
            </a:r>
            <a:r>
              <a:rPr lang="en-US" sz="2000" dirty="0" smtClean="0">
                <a:solidFill>
                  <a:schemeClr val="accent1"/>
                </a:solidFill>
              </a:rPr>
              <a:t>. Phys. JETP 37 968, 1973</a:t>
            </a:r>
            <a:endParaRPr lang="en-US" altLang="ru-RU" sz="2000" dirty="0">
              <a:solidFill>
                <a:schemeClr val="accent1"/>
              </a:solidFill>
            </a:endParaRPr>
          </a:p>
        </p:txBody>
      </p:sp>
      <p:graphicFrame>
        <p:nvGraphicFramePr>
          <p:cNvPr id="5129" name="Object 9"/>
          <p:cNvGraphicFramePr>
            <a:graphicFrameLocks noGrp="1" noChangeAspect="1"/>
          </p:cNvGraphicFramePr>
          <p:nvPr>
            <p:ph sz="half" idx="1"/>
          </p:nvPr>
        </p:nvGraphicFramePr>
        <p:xfrm>
          <a:off x="106363" y="4797425"/>
          <a:ext cx="2952750" cy="984250"/>
        </p:xfrm>
        <a:graphic>
          <a:graphicData uri="http://schemas.openxmlformats.org/presentationml/2006/ole">
            <mc:AlternateContent xmlns:mc="http://schemas.openxmlformats.org/markup-compatibility/2006">
              <mc:Choice xmlns:v="urn:schemas-microsoft-com:vml" Requires="v">
                <p:oleObj spid="_x0000_s5194" name="Equation" r:id="rId4" imgW="1371600" imgH="457200" progId="Equation.DSMT4">
                  <p:embed/>
                </p:oleObj>
              </mc:Choice>
              <mc:Fallback>
                <p:oleObj name="Equation" r:id="rId4" imgW="13716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4797425"/>
                        <a:ext cx="2952750" cy="984250"/>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142875" y="765175"/>
          <a:ext cx="6013450" cy="1560513"/>
        </p:xfrm>
        <a:graphic>
          <a:graphicData uri="http://schemas.openxmlformats.org/presentationml/2006/ole">
            <mc:AlternateContent xmlns:mc="http://schemas.openxmlformats.org/markup-compatibility/2006">
              <mc:Choice xmlns:v="urn:schemas-microsoft-com:vml" Requires="v">
                <p:oleObj spid="_x0000_s5195" name="Equation" r:id="rId6" imgW="2831760" imgH="736560" progId="Equation.DSMT4">
                  <p:embed/>
                </p:oleObj>
              </mc:Choice>
              <mc:Fallback>
                <p:oleObj name="Equation" r:id="rId6" imgW="2831760" imgH="736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765175"/>
                        <a:ext cx="6013450" cy="1560513"/>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6516688" y="765175"/>
          <a:ext cx="1944687" cy="1697038"/>
        </p:xfrm>
        <a:graphic>
          <a:graphicData uri="http://schemas.openxmlformats.org/presentationml/2006/ole">
            <mc:AlternateContent xmlns:mc="http://schemas.openxmlformats.org/markup-compatibility/2006">
              <mc:Choice xmlns:v="urn:schemas-microsoft-com:vml" Requires="v">
                <p:oleObj spid="_x0000_s5196" name="Equation" r:id="rId8" imgW="1002960" imgH="876240" progId="Equation.DSMT4">
                  <p:embed/>
                </p:oleObj>
              </mc:Choice>
              <mc:Fallback>
                <p:oleObj name="Equation" r:id="rId8" imgW="1002960" imgH="876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765175"/>
                        <a:ext cx="1944687" cy="1697038"/>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1656122369"/>
              </p:ext>
            </p:extLst>
          </p:nvPr>
        </p:nvGraphicFramePr>
        <p:xfrm>
          <a:off x="111125" y="3717032"/>
          <a:ext cx="2746375" cy="1017587"/>
        </p:xfrm>
        <a:graphic>
          <a:graphicData uri="http://schemas.openxmlformats.org/presentationml/2006/ole">
            <mc:AlternateContent xmlns:mc="http://schemas.openxmlformats.org/markup-compatibility/2006">
              <mc:Choice xmlns:v="urn:schemas-microsoft-com:vml" Requires="v">
                <p:oleObj spid="_x0000_s5197" name="Equation" r:id="rId10" imgW="1231560" imgH="457200" progId="Equation.DSMT4">
                  <p:embed/>
                </p:oleObj>
              </mc:Choice>
              <mc:Fallback>
                <p:oleObj name="Equation" r:id="rId10" imgW="123156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25" y="3717032"/>
                        <a:ext cx="2746375" cy="101758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9" name="Text Box 19"/>
          <p:cNvSpPr txBox="1">
            <a:spLocks noChangeArrowheads="1"/>
          </p:cNvSpPr>
          <p:nvPr/>
        </p:nvSpPr>
        <p:spPr bwMode="auto">
          <a:xfrm>
            <a:off x="111125" y="5762625"/>
            <a:ext cx="309245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b="1"/>
              <a:t>Placing damping wigglers </a:t>
            </a:r>
          </a:p>
          <a:p>
            <a:r>
              <a:rPr lang="en-US" altLang="ru-RU" b="1"/>
              <a:t>in minimum of |d| weakens</a:t>
            </a:r>
          </a:p>
          <a:p>
            <a:r>
              <a:rPr lang="en-US" altLang="ru-RU" b="1"/>
              <a:t>depolarizing effects of SR</a:t>
            </a:r>
            <a:endParaRPr lang="ru-RU" altLang="ru-RU" b="1"/>
          </a:p>
        </p:txBody>
      </p:sp>
      <p:graphicFrame>
        <p:nvGraphicFramePr>
          <p:cNvPr id="5155" name="Object 35"/>
          <p:cNvGraphicFramePr>
            <a:graphicFrameLocks noChangeAspect="1"/>
          </p:cNvGraphicFramePr>
          <p:nvPr/>
        </p:nvGraphicFramePr>
        <p:xfrm>
          <a:off x="144463" y="2420938"/>
          <a:ext cx="3203575" cy="1227137"/>
        </p:xfrm>
        <a:graphic>
          <a:graphicData uri="http://schemas.openxmlformats.org/presentationml/2006/ole">
            <mc:AlternateContent xmlns:mc="http://schemas.openxmlformats.org/markup-compatibility/2006">
              <mc:Choice xmlns:v="urn:schemas-microsoft-com:vml" Requires="v">
                <p:oleObj spid="_x0000_s5198" name="Equation" r:id="rId12" imgW="1854000" imgH="711000" progId="Equation.DSMT4">
                  <p:embed/>
                </p:oleObj>
              </mc:Choice>
              <mc:Fallback>
                <p:oleObj name="Equation" r:id="rId12" imgW="1854000" imgH="71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463" y="2420938"/>
                        <a:ext cx="3203575" cy="1227137"/>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Рисунок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39952" y="2492896"/>
            <a:ext cx="4871321" cy="3839323"/>
          </a:xfrm>
          <a:prstGeom prst="rect">
            <a:avLst/>
          </a:prstGeom>
        </p:spPr>
      </p:pic>
      <p:graphicFrame>
        <p:nvGraphicFramePr>
          <p:cNvPr id="6" name="Объект 5"/>
          <p:cNvGraphicFramePr>
            <a:graphicFrameLocks noChangeAspect="1"/>
          </p:cNvGraphicFramePr>
          <p:nvPr>
            <p:extLst>
              <p:ext uri="{D42A27DB-BD31-4B8C-83A1-F6EECF244321}">
                <p14:modId xmlns:p14="http://schemas.microsoft.com/office/powerpoint/2010/main" val="50831236"/>
              </p:ext>
            </p:extLst>
          </p:nvPr>
        </p:nvGraphicFramePr>
        <p:xfrm>
          <a:off x="2987824" y="4037610"/>
          <a:ext cx="1093492" cy="407493"/>
        </p:xfrm>
        <a:graphic>
          <a:graphicData uri="http://schemas.openxmlformats.org/presentationml/2006/ole">
            <mc:AlternateContent xmlns:mc="http://schemas.openxmlformats.org/markup-compatibility/2006">
              <mc:Choice xmlns:v="urn:schemas-microsoft-com:vml" Requires="v">
                <p:oleObj spid="_x0000_s5199" name="Equation" r:id="rId15" imgW="419040" imgH="164880" progId="Equation.DSMT4">
                  <p:embed/>
                </p:oleObj>
              </mc:Choice>
              <mc:Fallback>
                <p:oleObj name="Equation" r:id="rId15" imgW="419040" imgH="164880" progId="Equation.DSMT4">
                  <p:embed/>
                  <p:pic>
                    <p:nvPicPr>
                      <p:cNvPr id="0" name=""/>
                      <p:cNvPicPr/>
                      <p:nvPr/>
                    </p:nvPicPr>
                    <p:blipFill>
                      <a:blip r:embed="rId16"/>
                      <a:stretch>
                        <a:fillRect/>
                      </a:stretch>
                    </p:blipFill>
                    <p:spPr>
                      <a:xfrm>
                        <a:off x="2987824" y="4037610"/>
                        <a:ext cx="1093492" cy="407493"/>
                      </a:xfrm>
                      <a:prstGeom prst="rect">
                        <a:avLst/>
                      </a:prstGeom>
                    </p:spPr>
                  </p:pic>
                </p:oleObj>
              </mc:Fallback>
            </mc:AlternateContent>
          </a:graphicData>
        </a:graphic>
      </p:graphicFrame>
    </p:spTree>
    <p:extLst>
      <p:ext uri="{BB962C8B-B14F-4D97-AF65-F5344CB8AC3E}">
        <p14:creationId xmlns:p14="http://schemas.microsoft.com/office/powerpoint/2010/main" val="202768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a:solidFill>
            <a:srgbClr val="FFFF00"/>
          </a:solidFill>
        </p:spPr>
        <p:txBody>
          <a:bodyPr/>
          <a:lstStyle/>
          <a:p>
            <a:r>
              <a:rPr lang="en-US" dirty="0" smtClean="0"/>
              <a:t>Outline</a:t>
            </a:r>
            <a:endParaRPr lang="ru-RU" dirty="0"/>
          </a:p>
        </p:txBody>
      </p:sp>
      <p:sp>
        <p:nvSpPr>
          <p:cNvPr id="4" name="TextBox 3"/>
          <p:cNvSpPr txBox="1"/>
          <p:nvPr/>
        </p:nvSpPr>
        <p:spPr>
          <a:xfrm>
            <a:off x="33822" y="798607"/>
            <a:ext cx="9110178"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General polarization scenario for </a:t>
            </a:r>
            <a:r>
              <a:rPr lang="en-US" sz="2800" dirty="0" smtClean="0"/>
              <a:t>HIEPA </a:t>
            </a:r>
            <a:r>
              <a:rPr lang="en-US" sz="2800" dirty="0" smtClean="0"/>
              <a:t>– </a:t>
            </a:r>
            <a:r>
              <a:rPr lang="en-US" sz="2800" dirty="0" smtClean="0"/>
              <a:t>tau-charm factory</a:t>
            </a:r>
            <a:endParaRPr lang="en-US" sz="28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Review of Polarized Electron Source </a:t>
            </a:r>
            <a:r>
              <a:rPr lang="en-US" sz="2800" dirty="0"/>
              <a:t>i</a:t>
            </a:r>
            <a:r>
              <a:rPr lang="en-US" sz="2800" dirty="0" smtClean="0"/>
              <a:t>ssues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Longitudinal polarization </a:t>
            </a:r>
            <a:r>
              <a:rPr lang="en-US" sz="2800" dirty="0"/>
              <a:t>s</a:t>
            </a:r>
            <a:r>
              <a:rPr lang="en-US" sz="2800" dirty="0" smtClean="0"/>
              <a:t>chemes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Polarization estimates for </a:t>
            </a:r>
            <a:r>
              <a:rPr lang="en-US" sz="2800" dirty="0" smtClean="0"/>
              <a:t>HIEPA</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Siberian Snake optics and parameters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Energy calibration issues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Concluding remarks</a:t>
            </a:r>
            <a:endParaRPr lang="ru-RU" sz="2800" dirty="0"/>
          </a:p>
        </p:txBody>
      </p:sp>
      <p:sp>
        <p:nvSpPr>
          <p:cNvPr id="5" name="Нижний колонтитул 4"/>
          <p:cNvSpPr>
            <a:spLocks noGrp="1"/>
          </p:cNvSpPr>
          <p:nvPr>
            <p:ph type="ftr" sz="quarter" idx="11"/>
          </p:nvPr>
        </p:nvSpPr>
        <p:spPr/>
        <p:txBody>
          <a:bodyPr/>
          <a:lstStyle/>
          <a:p>
            <a:r>
              <a:rPr lang="en-GB" dirty="0" err="1" smtClean="0"/>
              <a:t>I.Koop</a:t>
            </a:r>
            <a:r>
              <a:rPr lang="en-GB" dirty="0" smtClean="0"/>
              <a:t>, Hefei, 2015</a:t>
            </a:r>
            <a:endParaRPr lang="ru-RU" dirty="0"/>
          </a:p>
        </p:txBody>
      </p:sp>
      <p:sp>
        <p:nvSpPr>
          <p:cNvPr id="6" name="Номер слайда 5"/>
          <p:cNvSpPr>
            <a:spLocks noGrp="1"/>
          </p:cNvSpPr>
          <p:nvPr>
            <p:ph type="sldNum" sz="quarter" idx="12"/>
          </p:nvPr>
        </p:nvSpPr>
        <p:spPr/>
        <p:txBody>
          <a:bodyPr/>
          <a:lstStyle/>
          <a:p>
            <a:fld id="{210EECC8-419D-4811-8CFF-E50ED2E311C4}" type="slidenum">
              <a:rPr lang="ru-RU" smtClean="0"/>
              <a:t>2</a:t>
            </a:fld>
            <a:endParaRPr lang="ru-RU"/>
          </a:p>
        </p:txBody>
      </p:sp>
    </p:spTree>
    <p:extLst>
      <p:ext uri="{BB962C8B-B14F-4D97-AF65-F5344CB8AC3E}">
        <p14:creationId xmlns:p14="http://schemas.microsoft.com/office/powerpoint/2010/main" val="3527974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625511"/>
          </a:xfrm>
          <a:solidFill>
            <a:srgbClr val="FFFF00"/>
          </a:solidFill>
        </p:spPr>
        <p:txBody>
          <a:bodyPr>
            <a:normAutofit fontScale="90000"/>
          </a:bodyPr>
          <a:lstStyle/>
          <a:p>
            <a:r>
              <a:rPr lang="en-US" sz="3600" dirty="0" smtClean="0"/>
              <a:t>Longitudinal polarization estimates for </a:t>
            </a:r>
            <a:r>
              <a:rPr lang="en-US" sz="3600" dirty="0" smtClean="0"/>
              <a:t>HIEPA</a:t>
            </a:r>
            <a:endParaRPr lang="ru-RU" sz="3600" dirty="0"/>
          </a:p>
        </p:txBody>
      </p:sp>
      <p:sp>
        <p:nvSpPr>
          <p:cNvPr id="3" name="Нижний колонтитул 2"/>
          <p:cNvSpPr>
            <a:spLocks noGrp="1"/>
          </p:cNvSpPr>
          <p:nvPr>
            <p:ph type="ftr" sz="quarter" idx="11"/>
          </p:nvPr>
        </p:nvSpPr>
        <p:spPr/>
        <p:txBody>
          <a:bodyPr/>
          <a:lstStyle/>
          <a:p>
            <a:r>
              <a:rPr lang="en-GB" smtClean="0"/>
              <a:t>I.Koop, Hefei, 2015</a:t>
            </a:r>
            <a:endParaRPr lang="ru-RU"/>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20</a:t>
            </a:fld>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3543854713"/>
              </p:ext>
            </p:extLst>
          </p:nvPr>
        </p:nvGraphicFramePr>
        <p:xfrm>
          <a:off x="76200" y="692150"/>
          <a:ext cx="9010650" cy="4133850"/>
        </p:xfrm>
        <a:graphic>
          <a:graphicData uri="http://schemas.openxmlformats.org/presentationml/2006/ole">
            <mc:AlternateContent xmlns:mc="http://schemas.openxmlformats.org/markup-compatibility/2006">
              <mc:Choice xmlns:v="urn:schemas-microsoft-com:vml" Requires="v">
                <p:oleObj spid="_x0000_s6166" name="Equation" r:id="rId3" imgW="4647960" imgH="2133360" progId="Equation.DSMT4">
                  <p:embed/>
                </p:oleObj>
              </mc:Choice>
              <mc:Fallback>
                <p:oleObj name="Equation" r:id="rId3" imgW="4647960" imgH="2133360" progId="Equation.DSMT4">
                  <p:embed/>
                  <p:pic>
                    <p:nvPicPr>
                      <p:cNvPr id="0" name="Object 5"/>
                      <p:cNvPicPr>
                        <a:picLocks noChangeAspect="1" noChangeArrowheads="1"/>
                      </p:cNvPicPr>
                      <p:nvPr/>
                    </p:nvPicPr>
                    <p:blipFill>
                      <a:blip r:embed="rId4"/>
                      <a:srcRect/>
                      <a:stretch>
                        <a:fillRect/>
                      </a:stretch>
                    </p:blipFill>
                    <p:spPr bwMode="auto">
                      <a:xfrm>
                        <a:off x="76200" y="692150"/>
                        <a:ext cx="9010650" cy="4133850"/>
                      </a:xfrm>
                      <a:prstGeom prst="rect">
                        <a:avLst/>
                      </a:prstGeom>
                      <a:solidFill>
                        <a:schemeClr val="bg1"/>
                      </a:solidFill>
                      <a:ln>
                        <a:noFill/>
                      </a:ln>
                      <a:effectLst/>
                    </p:spPr>
                  </p:pic>
                </p:oleObj>
              </mc:Fallback>
            </mc:AlternateContent>
          </a:graphicData>
        </a:graphic>
      </p:graphicFrame>
      <p:sp>
        <p:nvSpPr>
          <p:cNvPr id="6" name="TextBox 5"/>
          <p:cNvSpPr txBox="1"/>
          <p:nvPr/>
        </p:nvSpPr>
        <p:spPr>
          <a:xfrm>
            <a:off x="188396" y="4869160"/>
            <a:ext cx="8767208" cy="1200329"/>
          </a:xfrm>
          <a:prstGeom prst="rect">
            <a:avLst/>
          </a:prstGeom>
          <a:noFill/>
        </p:spPr>
        <p:txBody>
          <a:bodyPr wrap="none" rtlCol="0">
            <a:spAutoFit/>
          </a:bodyPr>
          <a:lstStyle/>
          <a:p>
            <a:r>
              <a:rPr lang="en-US" sz="2400" dirty="0" smtClean="0"/>
              <a:t>Due to </a:t>
            </a:r>
            <a:r>
              <a:rPr lang="en-US" sz="2400" dirty="0" smtClean="0"/>
              <a:t>lower </a:t>
            </a:r>
            <a:r>
              <a:rPr lang="en-US" sz="2400" dirty="0" smtClean="0"/>
              <a:t>bending field compared to BINP’s  </a:t>
            </a:r>
            <a:r>
              <a:rPr lang="en-US" sz="2400" dirty="0" smtClean="0"/>
              <a:t>c-tau project </a:t>
            </a:r>
            <a:r>
              <a:rPr lang="en-US" sz="2400" dirty="0" smtClean="0"/>
              <a:t>(B=1 T) </a:t>
            </a:r>
          </a:p>
          <a:p>
            <a:r>
              <a:rPr lang="en-US" sz="2400" dirty="0" smtClean="0"/>
              <a:t>depolarization here </a:t>
            </a:r>
            <a:r>
              <a:rPr lang="en-US" sz="2400" dirty="0" smtClean="0"/>
              <a:t>is going </a:t>
            </a:r>
            <a:r>
              <a:rPr lang="en-US" sz="2400" dirty="0" smtClean="0"/>
              <a:t>much slower! </a:t>
            </a:r>
          </a:p>
          <a:p>
            <a:r>
              <a:rPr lang="en-US" sz="2400" dirty="0" smtClean="0"/>
              <a:t>3 snakes instead of 5  -  looks quite </a:t>
            </a:r>
            <a:r>
              <a:rPr lang="en-US" sz="2400" dirty="0" smtClean="0"/>
              <a:t>sufficient for r=15-20 m.</a:t>
            </a:r>
            <a:endParaRPr lang="ru-RU" sz="2400" dirty="0"/>
          </a:p>
        </p:txBody>
      </p:sp>
    </p:spTree>
    <p:extLst>
      <p:ext uri="{BB962C8B-B14F-4D97-AF65-F5344CB8AC3E}">
        <p14:creationId xmlns:p14="http://schemas.microsoft.com/office/powerpoint/2010/main" val="206723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706090"/>
          </a:xfrm>
          <a:solidFill>
            <a:srgbClr val="FFFF00"/>
          </a:solidFill>
        </p:spPr>
        <p:txBody>
          <a:bodyPr>
            <a:normAutofit/>
          </a:bodyPr>
          <a:lstStyle/>
          <a:p>
            <a:r>
              <a:rPr lang="en-US" sz="3600" dirty="0" smtClean="0"/>
              <a:t>Longitudinal Compton </a:t>
            </a:r>
            <a:r>
              <a:rPr lang="en-US" sz="3600" dirty="0" err="1" smtClean="0"/>
              <a:t>Polarimeter</a:t>
            </a:r>
            <a:endParaRPr lang="ru-RU" sz="3600" dirty="0"/>
          </a:p>
        </p:txBody>
      </p:sp>
      <p:sp>
        <p:nvSpPr>
          <p:cNvPr id="3" name="Нижний колонтитул 2"/>
          <p:cNvSpPr>
            <a:spLocks noGrp="1"/>
          </p:cNvSpPr>
          <p:nvPr>
            <p:ph type="ftr" sz="quarter" idx="11"/>
          </p:nvPr>
        </p:nvSpPr>
        <p:spPr>
          <a:xfrm>
            <a:off x="5339223" y="6441779"/>
            <a:ext cx="2895600" cy="365125"/>
          </a:xfrm>
        </p:spPr>
        <p:txBody>
          <a:bodyPr/>
          <a:lstStyle/>
          <a:p>
            <a:r>
              <a:rPr lang="en-GB" dirty="0" err="1" smtClean="0"/>
              <a:t>I.Koop</a:t>
            </a:r>
            <a:r>
              <a:rPr lang="en-GB" dirty="0" smtClean="0"/>
              <a:t>, Hefei, 2015</a:t>
            </a:r>
            <a:endParaRPr lang="ru-RU" dirty="0"/>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21</a:t>
            </a:fld>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32" y="836712"/>
            <a:ext cx="6982800" cy="4753639"/>
          </a:xfrm>
          <a:prstGeom prst="rect">
            <a:avLst/>
          </a:prstGeom>
        </p:spPr>
      </p:pic>
      <p:sp>
        <p:nvSpPr>
          <p:cNvPr id="8" name="TextBox 7"/>
          <p:cNvSpPr txBox="1"/>
          <p:nvPr/>
        </p:nvSpPr>
        <p:spPr>
          <a:xfrm>
            <a:off x="260222" y="5542495"/>
            <a:ext cx="8623556" cy="1323439"/>
          </a:xfrm>
          <a:prstGeom prst="rect">
            <a:avLst/>
          </a:prstGeom>
          <a:noFill/>
        </p:spPr>
        <p:txBody>
          <a:bodyPr wrap="square" rtlCol="0">
            <a:spAutoFit/>
          </a:bodyPr>
          <a:lstStyle/>
          <a:p>
            <a:r>
              <a:rPr lang="en-US" sz="2000" dirty="0" smtClean="0"/>
              <a:t>Compton backscattering asymmetry is </a:t>
            </a:r>
            <a:r>
              <a:rPr lang="en-US" sz="2000" dirty="0" smtClean="0"/>
              <a:t>high </a:t>
            </a:r>
            <a:r>
              <a:rPr lang="en-US" sz="2000" dirty="0" smtClean="0"/>
              <a:t>at the edge of a </a:t>
            </a:r>
            <a:r>
              <a:rPr lang="en-US" sz="2000" dirty="0" smtClean="0"/>
              <a:t>spectrum! Could </a:t>
            </a:r>
            <a:r>
              <a:rPr lang="en-US" sz="2000" dirty="0" smtClean="0"/>
              <a:t>be utilized </a:t>
            </a:r>
            <a:r>
              <a:rPr lang="en-US" sz="2000" dirty="0" smtClean="0"/>
              <a:t>for the </a:t>
            </a:r>
            <a:r>
              <a:rPr lang="en-US" sz="2000" dirty="0" smtClean="0"/>
              <a:t>longitudinal polarization measurement. </a:t>
            </a:r>
            <a:r>
              <a:rPr lang="en-US" sz="2000" dirty="0" smtClean="0"/>
              <a:t>One shall detect scattered electrons instead of photons! Much better capability to select events with certain momentum transfer!</a:t>
            </a:r>
            <a:endParaRPr lang="ru-RU" sz="2000" dirty="0"/>
          </a:p>
        </p:txBody>
      </p:sp>
      <p:cxnSp>
        <p:nvCxnSpPr>
          <p:cNvPr id="10" name="Прямая со стрелкой 9"/>
          <p:cNvCxnSpPr/>
          <p:nvPr/>
        </p:nvCxnSpPr>
        <p:spPr>
          <a:xfrm flipH="1">
            <a:off x="7279488" y="1542044"/>
            <a:ext cx="50405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9598" y="1357378"/>
            <a:ext cx="710451" cy="369332"/>
          </a:xfrm>
          <a:prstGeom prst="rect">
            <a:avLst/>
          </a:prstGeom>
          <a:noFill/>
        </p:spPr>
        <p:txBody>
          <a:bodyPr wrap="none" rtlCol="0">
            <a:spAutoFit/>
          </a:bodyPr>
          <a:lstStyle/>
          <a:p>
            <a:r>
              <a:rPr lang="en-US" dirty="0" smtClean="0"/>
              <a:t>0.085</a:t>
            </a:r>
            <a:endParaRPr lang="ru-RU" dirty="0"/>
          </a:p>
        </p:txBody>
      </p:sp>
    </p:spTree>
    <p:extLst>
      <p:ext uri="{BB962C8B-B14F-4D97-AF65-F5344CB8AC3E}">
        <p14:creationId xmlns:p14="http://schemas.microsoft.com/office/powerpoint/2010/main" val="161013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706090"/>
          </a:xfrm>
          <a:solidFill>
            <a:srgbClr val="FFFF00"/>
          </a:solidFill>
        </p:spPr>
        <p:txBody>
          <a:bodyPr>
            <a:normAutofit/>
          </a:bodyPr>
          <a:lstStyle/>
          <a:p>
            <a:r>
              <a:rPr lang="en-US" sz="3600" dirty="0" smtClean="0"/>
              <a:t>Free precession of spin in the horizontal plane</a:t>
            </a:r>
            <a:endParaRPr lang="ru-RU" sz="3600" dirty="0"/>
          </a:p>
        </p:txBody>
      </p:sp>
      <p:sp>
        <p:nvSpPr>
          <p:cNvPr id="3" name="Нижний колонтитул 2"/>
          <p:cNvSpPr>
            <a:spLocks noGrp="1"/>
          </p:cNvSpPr>
          <p:nvPr>
            <p:ph type="ftr" sz="quarter" idx="11"/>
          </p:nvPr>
        </p:nvSpPr>
        <p:spPr/>
        <p:txBody>
          <a:bodyPr/>
          <a:lstStyle/>
          <a:p>
            <a:r>
              <a:rPr lang="en-GB" dirty="0" err="1" smtClean="0"/>
              <a:t>I.Koop</a:t>
            </a:r>
            <a:r>
              <a:rPr lang="en-GB" dirty="0" smtClean="0"/>
              <a:t>, Hefei, 2015</a:t>
            </a:r>
            <a:endParaRPr lang="ru-RU" dirty="0"/>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22</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9" y="1628800"/>
            <a:ext cx="7697275" cy="4525007"/>
          </a:xfrm>
          <a:prstGeom prst="rect">
            <a:avLst/>
          </a:prstGeom>
        </p:spPr>
      </p:pic>
      <p:sp>
        <p:nvSpPr>
          <p:cNvPr id="9" name="TextBox 8"/>
          <p:cNvSpPr txBox="1"/>
          <p:nvPr/>
        </p:nvSpPr>
        <p:spPr>
          <a:xfrm>
            <a:off x="222283" y="899323"/>
            <a:ext cx="8699433" cy="400110"/>
          </a:xfrm>
          <a:prstGeom prst="rect">
            <a:avLst/>
          </a:prstGeom>
          <a:noFill/>
        </p:spPr>
        <p:txBody>
          <a:bodyPr wrap="none" rtlCol="0">
            <a:spAutoFit/>
          </a:bodyPr>
          <a:lstStyle/>
          <a:p>
            <a:r>
              <a:rPr lang="en-US" sz="2000" dirty="0" smtClean="0"/>
              <a:t>Bunch is injected with polarization directed perpendicular to the bending field:</a:t>
            </a:r>
            <a:endParaRPr lang="ru-RU" sz="2000" dirty="0"/>
          </a:p>
        </p:txBody>
      </p:sp>
    </p:spTree>
    <p:extLst>
      <p:ext uri="{BB962C8B-B14F-4D97-AF65-F5344CB8AC3E}">
        <p14:creationId xmlns:p14="http://schemas.microsoft.com/office/powerpoint/2010/main" val="86394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706090"/>
          </a:xfrm>
          <a:solidFill>
            <a:srgbClr val="FFFF00"/>
          </a:solidFill>
        </p:spPr>
        <p:txBody>
          <a:bodyPr>
            <a:normAutofit/>
          </a:bodyPr>
          <a:lstStyle/>
          <a:p>
            <a:r>
              <a:rPr lang="en-US" sz="3600" dirty="0"/>
              <a:t>Free spin precession in medium </a:t>
            </a:r>
            <a:r>
              <a:rPr lang="en-US" sz="3600" dirty="0" smtClean="0"/>
              <a:t>plane - 2</a:t>
            </a:r>
            <a:endParaRPr lang="ru-RU" sz="3600" dirty="0"/>
          </a:p>
        </p:txBody>
      </p:sp>
      <p:sp>
        <p:nvSpPr>
          <p:cNvPr id="3" name="Нижний колонтитул 2"/>
          <p:cNvSpPr>
            <a:spLocks noGrp="1"/>
          </p:cNvSpPr>
          <p:nvPr>
            <p:ph type="ftr" sz="quarter" idx="11"/>
          </p:nvPr>
        </p:nvSpPr>
        <p:spPr/>
        <p:txBody>
          <a:bodyPr/>
          <a:lstStyle/>
          <a:p>
            <a:r>
              <a:rPr lang="en-GB" dirty="0" err="1" smtClean="0"/>
              <a:t>I.Koop</a:t>
            </a:r>
            <a:r>
              <a:rPr lang="en-GB" dirty="0" smtClean="0"/>
              <a:t>, Hefei, 2015</a:t>
            </a:r>
            <a:endParaRPr lang="ru-RU" dirty="0"/>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23</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7830643" cy="4525007"/>
          </a:xfrm>
          <a:prstGeom prst="rect">
            <a:avLst/>
          </a:prstGeom>
        </p:spPr>
      </p:pic>
      <p:sp>
        <p:nvSpPr>
          <p:cNvPr id="7" name="TextBox 6"/>
          <p:cNvSpPr txBox="1"/>
          <p:nvPr/>
        </p:nvSpPr>
        <p:spPr>
          <a:xfrm>
            <a:off x="370774" y="5470981"/>
            <a:ext cx="6966651" cy="707886"/>
          </a:xfrm>
          <a:prstGeom prst="rect">
            <a:avLst/>
          </a:prstGeom>
          <a:noFill/>
        </p:spPr>
        <p:txBody>
          <a:bodyPr wrap="none" rtlCol="0">
            <a:spAutoFit/>
          </a:bodyPr>
          <a:lstStyle/>
          <a:p>
            <a:r>
              <a:rPr lang="en-US" sz="2000" dirty="0" smtClean="0"/>
              <a:t>Spin ensemble de-coherence is rather small during 10000 turns ! </a:t>
            </a:r>
          </a:p>
          <a:p>
            <a:r>
              <a:rPr lang="en-US" sz="2000" dirty="0" smtClean="0"/>
              <a:t>The precise frequency analysis is straightforward!  </a:t>
            </a:r>
            <a:endParaRPr lang="ru-RU" sz="2000" dirty="0"/>
          </a:p>
        </p:txBody>
      </p:sp>
    </p:spTree>
    <p:extLst>
      <p:ext uri="{BB962C8B-B14F-4D97-AF65-F5344CB8AC3E}">
        <p14:creationId xmlns:p14="http://schemas.microsoft.com/office/powerpoint/2010/main" val="409922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706090"/>
          </a:xfrm>
          <a:solidFill>
            <a:srgbClr val="FFFF00"/>
          </a:solidFill>
        </p:spPr>
        <p:txBody>
          <a:bodyPr>
            <a:normAutofit/>
          </a:bodyPr>
          <a:lstStyle/>
          <a:p>
            <a:r>
              <a:rPr lang="en-US" sz="3600" dirty="0" smtClean="0"/>
              <a:t>Fourier spectrum of free spin precession </a:t>
            </a:r>
            <a:endParaRPr lang="ru-RU" sz="3600" dirty="0"/>
          </a:p>
        </p:txBody>
      </p:sp>
      <p:sp>
        <p:nvSpPr>
          <p:cNvPr id="3" name="Нижний колонтитул 2"/>
          <p:cNvSpPr>
            <a:spLocks noGrp="1"/>
          </p:cNvSpPr>
          <p:nvPr>
            <p:ph type="ftr" sz="quarter" idx="11"/>
          </p:nvPr>
        </p:nvSpPr>
        <p:spPr/>
        <p:txBody>
          <a:bodyPr/>
          <a:lstStyle/>
          <a:p>
            <a:r>
              <a:rPr lang="en-GB" dirty="0" err="1" smtClean="0"/>
              <a:t>I.Koop</a:t>
            </a:r>
            <a:r>
              <a:rPr lang="en-GB" dirty="0" smtClean="0"/>
              <a:t>, Hefei, 2015</a:t>
            </a:r>
            <a:endParaRPr lang="ru-RU" dirty="0"/>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24</a:t>
            </a:fld>
            <a:endParaRPr lang="ru-RU"/>
          </a:p>
        </p:txBody>
      </p:sp>
      <p:sp>
        <p:nvSpPr>
          <p:cNvPr id="7" name="TextBox 6"/>
          <p:cNvSpPr txBox="1"/>
          <p:nvPr/>
        </p:nvSpPr>
        <p:spPr>
          <a:xfrm>
            <a:off x="150014" y="5373216"/>
            <a:ext cx="8964487" cy="1015663"/>
          </a:xfrm>
          <a:prstGeom prst="rect">
            <a:avLst/>
          </a:prstGeom>
          <a:noFill/>
        </p:spPr>
        <p:txBody>
          <a:bodyPr wrap="square" rtlCol="0">
            <a:spAutoFit/>
          </a:bodyPr>
          <a:lstStyle/>
          <a:p>
            <a:r>
              <a:rPr lang="en-US" sz="2000" dirty="0" smtClean="0"/>
              <a:t>Determination of the spin precession frequency with very high accuracy,</a:t>
            </a:r>
          </a:p>
          <a:p>
            <a:r>
              <a:rPr lang="en-US" sz="2000" dirty="0"/>
              <a:t>i</a:t>
            </a:r>
            <a:r>
              <a:rPr lang="en-US" sz="2000" dirty="0" smtClean="0"/>
              <a:t>n the order of 10</a:t>
            </a:r>
            <a:r>
              <a:rPr lang="en-US" sz="2000" baseline="30000" dirty="0" smtClean="0"/>
              <a:t>-6</a:t>
            </a:r>
            <a:r>
              <a:rPr lang="en-US" sz="2000" dirty="0" smtClean="0"/>
              <a:t>  is feasible! The first, second and the third order synchrotron</a:t>
            </a:r>
          </a:p>
          <a:p>
            <a:r>
              <a:rPr lang="en-US" sz="2000" dirty="0" smtClean="0"/>
              <a:t>satellites are </a:t>
            </a:r>
            <a:r>
              <a:rPr lang="en-US" sz="2000" dirty="0" err="1" smtClean="0"/>
              <a:t>clealyr</a:t>
            </a:r>
            <a:r>
              <a:rPr lang="en-US" sz="2000" dirty="0" smtClean="0"/>
              <a:t> visible due to small initial energy offset of the injected beam.</a:t>
            </a:r>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7373380" cy="4363059"/>
          </a:xfrm>
          <a:prstGeom prst="rect">
            <a:avLst/>
          </a:prstGeom>
        </p:spPr>
      </p:pic>
    </p:spTree>
    <p:extLst>
      <p:ext uri="{BB962C8B-B14F-4D97-AF65-F5344CB8AC3E}">
        <p14:creationId xmlns:p14="http://schemas.microsoft.com/office/powerpoint/2010/main" val="289181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23"/>
            <a:ext cx="9144000" cy="706090"/>
          </a:xfrm>
          <a:solidFill>
            <a:srgbClr val="FFFF00"/>
          </a:solidFill>
        </p:spPr>
        <p:txBody>
          <a:bodyPr>
            <a:normAutofit/>
          </a:bodyPr>
          <a:lstStyle/>
          <a:p>
            <a:r>
              <a:rPr lang="en-US" sz="3600" dirty="0" smtClean="0"/>
              <a:t>Concluding remarks</a:t>
            </a:r>
            <a:endParaRPr lang="ru-RU" sz="3600" dirty="0"/>
          </a:p>
        </p:txBody>
      </p:sp>
      <p:sp>
        <p:nvSpPr>
          <p:cNvPr id="3" name="Нижний колонтитул 2"/>
          <p:cNvSpPr>
            <a:spLocks noGrp="1"/>
          </p:cNvSpPr>
          <p:nvPr>
            <p:ph type="ftr" sz="quarter" idx="11"/>
          </p:nvPr>
        </p:nvSpPr>
        <p:spPr>
          <a:xfrm>
            <a:off x="5508104" y="6492875"/>
            <a:ext cx="2895600" cy="365125"/>
          </a:xfrm>
        </p:spPr>
        <p:txBody>
          <a:bodyPr/>
          <a:lstStyle/>
          <a:p>
            <a:r>
              <a:rPr lang="en-GB" dirty="0" err="1" smtClean="0"/>
              <a:t>I.Koop</a:t>
            </a:r>
            <a:r>
              <a:rPr lang="en-GB" dirty="0" smtClean="0"/>
              <a:t>, Hefei, 2015</a:t>
            </a:r>
            <a:endParaRPr lang="ru-RU" dirty="0"/>
          </a:p>
        </p:txBody>
      </p:sp>
      <p:sp>
        <p:nvSpPr>
          <p:cNvPr id="4" name="Номер слайда 3"/>
          <p:cNvSpPr>
            <a:spLocks noGrp="1"/>
          </p:cNvSpPr>
          <p:nvPr>
            <p:ph type="sldNum" sz="quarter" idx="12"/>
          </p:nvPr>
        </p:nvSpPr>
        <p:spPr>
          <a:xfrm>
            <a:off x="6601014" y="6381328"/>
            <a:ext cx="2133600" cy="365125"/>
          </a:xfrm>
        </p:spPr>
        <p:txBody>
          <a:bodyPr/>
          <a:lstStyle/>
          <a:p>
            <a:fld id="{210EECC8-419D-4811-8CFF-E50ED2E311C4}" type="slidenum">
              <a:rPr lang="ru-RU" smtClean="0"/>
              <a:t>25</a:t>
            </a:fld>
            <a:endParaRPr lang="ru-RU"/>
          </a:p>
        </p:txBody>
      </p:sp>
      <p:sp>
        <p:nvSpPr>
          <p:cNvPr id="6" name="TextBox 5"/>
          <p:cNvSpPr txBox="1"/>
          <p:nvPr/>
        </p:nvSpPr>
        <p:spPr>
          <a:xfrm>
            <a:off x="107023" y="764704"/>
            <a:ext cx="8929953" cy="594008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80</a:t>
            </a:r>
            <a:r>
              <a:rPr lang="en-US" sz="2000" dirty="0" smtClean="0"/>
              <a:t>%  </a:t>
            </a:r>
            <a:r>
              <a:rPr lang="en-US" sz="2000" dirty="0"/>
              <a:t>in </a:t>
            </a:r>
            <a:r>
              <a:rPr lang="en-US" sz="2000" dirty="0" smtClean="0"/>
              <a:t>average of </a:t>
            </a:r>
            <a:r>
              <a:rPr lang="en-US" sz="2000" dirty="0" smtClean="0"/>
              <a:t>longitudinal polarization at IP of </a:t>
            </a:r>
            <a:r>
              <a:rPr lang="en-US" sz="2000" dirty="0" smtClean="0"/>
              <a:t>HIEPA is </a:t>
            </a:r>
            <a:r>
              <a:rPr lang="en-US" sz="2000" dirty="0" smtClean="0"/>
              <a:t>feasible with 3 snakes for </a:t>
            </a:r>
            <a:r>
              <a:rPr lang="en-US" sz="2000" dirty="0" err="1" smtClean="0"/>
              <a:t>E</a:t>
            </a:r>
            <a:r>
              <a:rPr lang="en-US" sz="2000" baseline="-25000" dirty="0" err="1" smtClean="0"/>
              <a:t>beam</a:t>
            </a:r>
            <a:r>
              <a:rPr lang="en-US" sz="2000" dirty="0" smtClean="0"/>
              <a:t>=2.5 GeV   - </a:t>
            </a:r>
            <a:r>
              <a:rPr lang="en-US" sz="2000" dirty="0" smtClean="0"/>
              <a:t>  </a:t>
            </a:r>
            <a:r>
              <a:rPr lang="el-GR" sz="2000" dirty="0" smtClean="0"/>
              <a:t>τ</a:t>
            </a:r>
            <a:r>
              <a:rPr lang="en-US" sz="2000" baseline="-25000" dirty="0" smtClean="0"/>
              <a:t>p</a:t>
            </a:r>
            <a:r>
              <a:rPr lang="en-US" sz="2000" dirty="0"/>
              <a:t> </a:t>
            </a:r>
            <a:r>
              <a:rPr lang="en-US" sz="2000" dirty="0" smtClean="0"/>
              <a:t>&gt;</a:t>
            </a:r>
            <a:r>
              <a:rPr lang="en-US" sz="2000" dirty="0" smtClean="0"/>
              <a:t> </a:t>
            </a:r>
            <a:r>
              <a:rPr lang="en-US" sz="2000" dirty="0" smtClean="0"/>
              <a:t>50</a:t>
            </a:r>
            <a:r>
              <a:rPr lang="en-US" sz="2000" dirty="0" smtClean="0"/>
              <a:t>00 s,  if  r &gt; 16 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And even for </a:t>
            </a:r>
            <a:r>
              <a:rPr lang="en-US" sz="2000" dirty="0" err="1" smtClean="0"/>
              <a:t>E</a:t>
            </a:r>
            <a:r>
              <a:rPr lang="en-US" sz="2000" baseline="-25000" dirty="0" err="1" smtClean="0"/>
              <a:t>beam</a:t>
            </a:r>
            <a:r>
              <a:rPr lang="en-US" sz="2000" dirty="0" smtClean="0"/>
              <a:t>=3.0 </a:t>
            </a:r>
            <a:r>
              <a:rPr lang="en-US" sz="2000" dirty="0" smtClean="0"/>
              <a:t>GeV, the polarization reaches </a:t>
            </a:r>
            <a:r>
              <a:rPr lang="en-US" sz="2000" dirty="0" smtClean="0"/>
              <a:t>50%  in </a:t>
            </a:r>
            <a:r>
              <a:rPr lang="en-US" sz="2000" dirty="0" smtClean="0"/>
              <a:t>average (</a:t>
            </a:r>
            <a:r>
              <a:rPr lang="el-GR" sz="2000" dirty="0" smtClean="0"/>
              <a:t>τ</a:t>
            </a:r>
            <a:r>
              <a:rPr lang="en-US" sz="2000" baseline="-25000" dirty="0" smtClean="0"/>
              <a:t>p</a:t>
            </a:r>
            <a:r>
              <a:rPr lang="en-US" sz="2000" dirty="0" smtClean="0"/>
              <a:t>= </a:t>
            </a:r>
            <a:r>
              <a:rPr lang="en-US" sz="2000" dirty="0" smtClean="0"/>
              <a:t>1300 </a:t>
            </a:r>
            <a:r>
              <a:rPr lang="en-US" sz="2000" dirty="0" smtClean="0"/>
              <a:t>s</a:t>
            </a:r>
            <a:r>
              <a:rPr lang="en-US" sz="2000" dirty="0" smtClean="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Compton </a:t>
            </a:r>
            <a:r>
              <a:rPr lang="en-US" sz="2000" dirty="0" smtClean="0"/>
              <a:t>backscattering </a:t>
            </a:r>
            <a:r>
              <a:rPr lang="en-US" sz="2000" dirty="0" err="1" smtClean="0"/>
              <a:t>polarimeter</a:t>
            </a:r>
            <a:r>
              <a:rPr lang="en-US" sz="2000" dirty="0" smtClean="0"/>
              <a:t> is a useful tool to control the longitudinal </a:t>
            </a:r>
            <a:r>
              <a:rPr lang="en-US" sz="2000" dirty="0" smtClean="0"/>
              <a:t>polarization. </a:t>
            </a:r>
            <a:r>
              <a:rPr lang="en-US" sz="2000" dirty="0" smtClean="0"/>
              <a:t>Scattering rate</a:t>
            </a:r>
            <a:r>
              <a:rPr lang="en-US" sz="2000" dirty="0" smtClean="0"/>
              <a:t> asymmetry relative to the sign of the circular polarization of the laser light may reach 10%  or more!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It can be used also to measure the free precession spin frequency via seeing of turn by turn modulation of the laser light scattering rate, when beam is being injected with spins lying in horizontal plane. This is much faster technique to determine the energy than the famous resonant depolarization </a:t>
            </a:r>
            <a:r>
              <a:rPr lang="en-US" sz="2000" dirty="0" smtClean="0"/>
              <a:t>method</a:t>
            </a:r>
            <a:r>
              <a:rPr lang="en-US" sz="2000" dirty="0" smtClean="0"/>
              <a:t>! </a:t>
            </a:r>
            <a:r>
              <a:rPr lang="en-US" sz="2000" dirty="0"/>
              <a:t> </a:t>
            </a:r>
            <a:r>
              <a:rPr lang="en-US" sz="2000" dirty="0" smtClean="0"/>
              <a:t>Then snakes,  of course,  should be switched </a:t>
            </a:r>
            <a:r>
              <a:rPr lang="en-US" sz="2000" dirty="0" smtClean="0"/>
              <a:t>off</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This fast and robust method of the spin precession frequency determination greatly facilitates making scans to study of proximal spin resonances - their contribution to spin precession frequency.  That is of crucial importance for correct energy calibration! </a:t>
            </a:r>
            <a:endParaRPr lang="ru-RU" sz="2000" dirty="0"/>
          </a:p>
        </p:txBody>
      </p:sp>
    </p:spTree>
    <p:extLst>
      <p:ext uri="{BB962C8B-B14F-4D97-AF65-F5344CB8AC3E}">
        <p14:creationId xmlns:p14="http://schemas.microsoft.com/office/powerpoint/2010/main" val="311368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a:solidFill>
            <a:srgbClr val="FFFF00"/>
          </a:solidFill>
        </p:spPr>
        <p:txBody>
          <a:bodyPr>
            <a:normAutofit/>
          </a:bodyPr>
          <a:lstStyle/>
          <a:p>
            <a:r>
              <a:rPr lang="en-US" dirty="0"/>
              <a:t>P</a:t>
            </a:r>
            <a:r>
              <a:rPr lang="en-US" dirty="0" smtClean="0"/>
              <a:t>olarization scenario for </a:t>
            </a:r>
            <a:r>
              <a:rPr lang="en-US" dirty="0" smtClean="0"/>
              <a:t>HIEPA</a:t>
            </a:r>
            <a:endParaRPr lang="ru-RU" dirty="0"/>
          </a:p>
        </p:txBody>
      </p:sp>
      <p:sp>
        <p:nvSpPr>
          <p:cNvPr id="4" name="TextBox 3"/>
          <p:cNvSpPr txBox="1"/>
          <p:nvPr/>
        </p:nvSpPr>
        <p:spPr>
          <a:xfrm>
            <a:off x="266258" y="797508"/>
            <a:ext cx="8877742" cy="555023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Polarized electrons from a photo-emission gun with a full production rate:  Ṅ≈ 1-5 · 10</a:t>
            </a:r>
            <a:r>
              <a:rPr lang="en-US" sz="2800" baseline="30000" dirty="0" smtClean="0"/>
              <a:t>11</a:t>
            </a:r>
            <a:r>
              <a:rPr lang="en-US" sz="2800" dirty="0" smtClean="0"/>
              <a:t> s</a:t>
            </a:r>
            <a:r>
              <a:rPr lang="en-US" sz="2800" baseline="30000" dirty="0" smtClean="0"/>
              <a:t>-1</a:t>
            </a:r>
            <a:r>
              <a:rPr lang="en-US" sz="2800" dirty="0" smtClean="0"/>
              <a:t> </a:t>
            </a:r>
            <a:r>
              <a:rPr lang="en-US" sz="2800" dirty="0" smtClean="0"/>
              <a:t>– regular or to refill </a:t>
            </a:r>
            <a:endParaRPr lang="en-US" sz="2800" dirty="0" smtClean="0"/>
          </a:p>
          <a:p>
            <a:pPr marL="285750" indent="-285750">
              <a:buFont typeface="Arial" panose="020B0604020202020204" pitchFamily="34" charset="0"/>
              <a:buChar char="•"/>
            </a:pPr>
            <a:endParaRPr lang="en-US" sz="2800" baseline="30000" dirty="0"/>
          </a:p>
          <a:p>
            <a:pPr marL="285750" indent="-285750">
              <a:buFont typeface="Arial" panose="020B0604020202020204" pitchFamily="34" charset="0"/>
              <a:buChar char="•"/>
            </a:pPr>
            <a:r>
              <a:rPr lang="en-US" sz="2800" dirty="0" smtClean="0"/>
              <a:t>Damping Rings (E≈1 GeV) to store, cool and self-polarize positrons (for energy calibration purpose </a:t>
            </a:r>
            <a:r>
              <a:rPr lang="en-US" sz="2800" dirty="0" smtClean="0"/>
              <a:t>only?) </a:t>
            </a:r>
            <a:r>
              <a:rPr lang="en-US" sz="2800" dirty="0" smtClean="0"/>
              <a:t>and electrons as well (in separate ring!)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Odd (1 or 3) number of Siberian Snakes to provide the longitudinal polarization at </a:t>
            </a:r>
            <a:r>
              <a:rPr lang="en-US" sz="2800" dirty="0" smtClean="0"/>
              <a:t>IP in wide energy range</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Continuous </a:t>
            </a:r>
            <a:r>
              <a:rPr lang="en-US" sz="2800" dirty="0" smtClean="0"/>
              <a:t>energy monitoring in both collider rings using the Compton backscattering technique, </a:t>
            </a:r>
            <a:r>
              <a:rPr lang="en-US" sz="2800" dirty="0" smtClean="0"/>
              <a:t>validated</a:t>
            </a:r>
            <a:r>
              <a:rPr lang="en-US" sz="2800" dirty="0" smtClean="0"/>
              <a:t> </a:t>
            </a:r>
            <a:r>
              <a:rPr lang="en-US" sz="2800" dirty="0" smtClean="0"/>
              <a:t>by </a:t>
            </a:r>
            <a:r>
              <a:rPr lang="en-US" sz="2800" dirty="0" smtClean="0"/>
              <a:t>the resonance </a:t>
            </a:r>
            <a:r>
              <a:rPr lang="en-US" sz="2800" dirty="0" smtClean="0"/>
              <a:t>depolarization </a:t>
            </a:r>
            <a:r>
              <a:rPr lang="en-US" sz="2800" dirty="0" smtClean="0"/>
              <a:t>(with </a:t>
            </a:r>
            <a:r>
              <a:rPr lang="en-US" sz="2800" dirty="0" smtClean="0"/>
              <a:t>Snakes switched off</a:t>
            </a:r>
            <a:r>
              <a:rPr lang="en-US" sz="2800" dirty="0" smtClean="0"/>
              <a:t>!)</a:t>
            </a:r>
            <a:endParaRPr lang="en-US" sz="2800" dirty="0"/>
          </a:p>
        </p:txBody>
      </p:sp>
      <p:sp>
        <p:nvSpPr>
          <p:cNvPr id="5" name="Нижний колонтитул 4"/>
          <p:cNvSpPr>
            <a:spLocks noGrp="1"/>
          </p:cNvSpPr>
          <p:nvPr>
            <p:ph type="ftr" sz="quarter" idx="11"/>
          </p:nvPr>
        </p:nvSpPr>
        <p:spPr>
          <a:xfrm>
            <a:off x="3124200" y="6341287"/>
            <a:ext cx="2895600" cy="365125"/>
          </a:xfrm>
        </p:spPr>
        <p:txBody>
          <a:bodyPr/>
          <a:lstStyle/>
          <a:p>
            <a:r>
              <a:rPr lang="en-GB" dirty="0" err="1" smtClean="0"/>
              <a:t>I.Koop</a:t>
            </a:r>
            <a:r>
              <a:rPr lang="en-GB" dirty="0" smtClean="0"/>
              <a:t>, Hefei, 2015</a:t>
            </a:r>
            <a:endParaRPr lang="ru-RU" dirty="0"/>
          </a:p>
        </p:txBody>
      </p:sp>
      <p:sp>
        <p:nvSpPr>
          <p:cNvPr id="6" name="Номер слайда 5"/>
          <p:cNvSpPr>
            <a:spLocks noGrp="1"/>
          </p:cNvSpPr>
          <p:nvPr>
            <p:ph type="sldNum" sz="quarter" idx="12"/>
          </p:nvPr>
        </p:nvSpPr>
        <p:spPr/>
        <p:txBody>
          <a:bodyPr/>
          <a:lstStyle/>
          <a:p>
            <a:fld id="{210EECC8-419D-4811-8CFF-E50ED2E311C4}" type="slidenum">
              <a:rPr lang="ru-RU" smtClean="0"/>
              <a:t>3</a:t>
            </a:fld>
            <a:endParaRPr lang="ru-RU" dirty="0"/>
          </a:p>
        </p:txBody>
      </p:sp>
    </p:spTree>
    <p:extLst>
      <p:ext uri="{BB962C8B-B14F-4D97-AF65-F5344CB8AC3E}">
        <p14:creationId xmlns:p14="http://schemas.microsoft.com/office/powerpoint/2010/main" val="349386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103188"/>
            <a:ext cx="8229600" cy="490537"/>
          </a:xfrm>
          <a:solidFill>
            <a:srgbClr val="FDFD21"/>
          </a:solidFill>
        </p:spPr>
        <p:txBody>
          <a:bodyPr>
            <a:normAutofit fontScale="90000"/>
          </a:bodyPr>
          <a:lstStyle/>
          <a:p>
            <a:r>
              <a:rPr lang="en-US" altLang="ru-RU" sz="4000"/>
              <a:t>PES subsystems</a:t>
            </a:r>
            <a:endParaRPr lang="ru-RU" altLang="ru-RU" sz="4000"/>
          </a:p>
        </p:txBody>
      </p:sp>
      <p:sp>
        <p:nvSpPr>
          <p:cNvPr id="43011" name="Rectangle 3"/>
          <p:cNvSpPr>
            <a:spLocks noGrp="1" noChangeArrowheads="1"/>
          </p:cNvSpPr>
          <p:nvPr>
            <p:ph type="body" idx="1"/>
          </p:nvPr>
        </p:nvSpPr>
        <p:spPr>
          <a:xfrm>
            <a:off x="468313" y="765175"/>
            <a:ext cx="8229600" cy="5472137"/>
          </a:xfrm>
        </p:spPr>
        <p:txBody>
          <a:bodyPr>
            <a:normAutofit/>
          </a:bodyPr>
          <a:lstStyle/>
          <a:p>
            <a:pPr>
              <a:lnSpc>
                <a:spcPct val="80000"/>
              </a:lnSpc>
            </a:pPr>
            <a:r>
              <a:rPr lang="en-US" altLang="ru-RU" sz="2800" dirty="0"/>
              <a:t>Glove box for photocathode etching</a:t>
            </a:r>
          </a:p>
          <a:p>
            <a:pPr>
              <a:lnSpc>
                <a:spcPct val="80000"/>
              </a:lnSpc>
            </a:pPr>
            <a:r>
              <a:rPr lang="en-US" altLang="ru-RU" sz="2800" dirty="0"/>
              <a:t>Loading chamber</a:t>
            </a:r>
          </a:p>
          <a:p>
            <a:pPr>
              <a:lnSpc>
                <a:spcPct val="80000"/>
              </a:lnSpc>
            </a:pPr>
            <a:r>
              <a:rPr lang="en-US" altLang="ru-RU" sz="2800" dirty="0"/>
              <a:t>Preparation chamber </a:t>
            </a:r>
          </a:p>
          <a:p>
            <a:pPr>
              <a:lnSpc>
                <a:spcPct val="80000"/>
              </a:lnSpc>
            </a:pPr>
            <a:r>
              <a:rPr lang="en-US" altLang="ru-RU" sz="2800" dirty="0"/>
              <a:t>Magnetic manipulators</a:t>
            </a:r>
          </a:p>
          <a:p>
            <a:pPr>
              <a:lnSpc>
                <a:spcPct val="80000"/>
              </a:lnSpc>
            </a:pPr>
            <a:r>
              <a:rPr lang="en-US" altLang="ru-RU" sz="2800" dirty="0" smtClean="0"/>
              <a:t>100-200 </a:t>
            </a:r>
            <a:r>
              <a:rPr lang="en-US" altLang="ru-RU" sz="2800" dirty="0"/>
              <a:t>kV photo-gun (pulsed, 50 Hz)</a:t>
            </a:r>
          </a:p>
          <a:p>
            <a:pPr>
              <a:lnSpc>
                <a:spcPct val="80000"/>
              </a:lnSpc>
            </a:pPr>
            <a:r>
              <a:rPr lang="en-US" altLang="ru-RU" sz="2800" dirty="0"/>
              <a:t>Ultrahigh vacuum system (pumps, heaters, NEG, sensors):     p&lt;10^(-11) mbar</a:t>
            </a:r>
          </a:p>
          <a:p>
            <a:pPr>
              <a:lnSpc>
                <a:spcPct val="80000"/>
              </a:lnSpc>
            </a:pPr>
            <a:r>
              <a:rPr lang="en-US" altLang="ru-RU" sz="2800" dirty="0" err="1"/>
              <a:t>Ti</a:t>
            </a:r>
            <a:r>
              <a:rPr lang="en-US" altLang="ru-RU" sz="2800" dirty="0"/>
              <a:t>-Sapphire drive laser + optics </a:t>
            </a:r>
          </a:p>
          <a:p>
            <a:pPr>
              <a:lnSpc>
                <a:spcPct val="80000"/>
              </a:lnSpc>
            </a:pPr>
            <a:r>
              <a:rPr lang="en-US" altLang="ru-RU" sz="2800" dirty="0" smtClean="0"/>
              <a:t>Z-shape or Wien-type </a:t>
            </a:r>
            <a:r>
              <a:rPr lang="en-US" altLang="ru-RU" sz="2800" dirty="0"/>
              <a:t>spin-manipulator</a:t>
            </a:r>
          </a:p>
          <a:p>
            <a:pPr>
              <a:lnSpc>
                <a:spcPct val="80000"/>
              </a:lnSpc>
            </a:pPr>
            <a:r>
              <a:rPr lang="en-US" altLang="ru-RU" sz="2800" dirty="0" smtClean="0"/>
              <a:t>100-200 </a:t>
            </a:r>
            <a:r>
              <a:rPr lang="en-US" altLang="ru-RU" sz="2800" dirty="0" err="1"/>
              <a:t>keV</a:t>
            </a:r>
            <a:r>
              <a:rPr lang="en-US" altLang="ru-RU" sz="2800" dirty="0"/>
              <a:t> beam line</a:t>
            </a:r>
          </a:p>
          <a:p>
            <a:pPr>
              <a:lnSpc>
                <a:spcPct val="80000"/>
              </a:lnSpc>
            </a:pPr>
            <a:r>
              <a:rPr lang="en-US" altLang="ru-RU" sz="2800" dirty="0"/>
              <a:t>Mott-</a:t>
            </a:r>
            <a:r>
              <a:rPr lang="en-US" altLang="ru-RU" sz="2800" dirty="0" err="1"/>
              <a:t>polarimeter</a:t>
            </a:r>
            <a:endParaRPr lang="en-US" altLang="ru-RU" sz="2800" dirty="0"/>
          </a:p>
          <a:p>
            <a:pPr>
              <a:lnSpc>
                <a:spcPct val="80000"/>
              </a:lnSpc>
            </a:pPr>
            <a:r>
              <a:rPr lang="en-US" altLang="ru-RU" sz="2800" dirty="0"/>
              <a:t>Sub-harmonic </a:t>
            </a:r>
            <a:r>
              <a:rPr lang="en-US" altLang="ru-RU" sz="2800" dirty="0" smtClean="0"/>
              <a:t>pre-</a:t>
            </a:r>
            <a:r>
              <a:rPr lang="en-US" altLang="ru-RU" sz="2800" dirty="0" err="1" smtClean="0"/>
              <a:t>buncher</a:t>
            </a:r>
            <a:r>
              <a:rPr lang="en-US" altLang="ru-RU" sz="2800" dirty="0" smtClean="0"/>
              <a:t>/accelerator (400 </a:t>
            </a:r>
            <a:r>
              <a:rPr lang="en-US" altLang="ru-RU" sz="2800" dirty="0" err="1" smtClean="0"/>
              <a:t>keV</a:t>
            </a:r>
            <a:r>
              <a:rPr lang="en-US" altLang="ru-RU" sz="2800" dirty="0" smtClean="0"/>
              <a:t> ?)</a:t>
            </a:r>
            <a:endParaRPr lang="en-US" altLang="ru-RU" sz="2800" dirty="0"/>
          </a:p>
          <a:p>
            <a:pPr>
              <a:lnSpc>
                <a:spcPct val="80000"/>
              </a:lnSpc>
            </a:pPr>
            <a:r>
              <a:rPr lang="en-US" altLang="ru-RU" sz="2800" dirty="0" smtClean="0"/>
              <a:t>Alpha-magnet to match bunch length to main </a:t>
            </a:r>
            <a:r>
              <a:rPr lang="en-US" altLang="ru-RU" sz="2800" dirty="0" err="1" smtClean="0"/>
              <a:t>linac</a:t>
            </a:r>
            <a:r>
              <a:rPr lang="en-US" altLang="ru-RU" sz="2800" dirty="0" smtClean="0"/>
              <a:t> </a:t>
            </a:r>
            <a:endParaRPr lang="ru-RU" altLang="ru-RU" sz="2800" dirty="0"/>
          </a:p>
        </p:txBody>
      </p:sp>
      <p:sp>
        <p:nvSpPr>
          <p:cNvPr id="2" name="Нижний колонтитул 1"/>
          <p:cNvSpPr>
            <a:spLocks noGrp="1"/>
          </p:cNvSpPr>
          <p:nvPr>
            <p:ph type="ftr" sz="quarter" idx="11"/>
          </p:nvPr>
        </p:nvSpPr>
        <p:spPr/>
        <p:txBody>
          <a:bodyPr/>
          <a:lstStyle/>
          <a:p>
            <a:r>
              <a:rPr lang="en-GB" smtClean="0"/>
              <a:t>I.Koop, Hefei, 2015</a:t>
            </a:r>
            <a:endParaRPr lang="ru-RU"/>
          </a:p>
        </p:txBody>
      </p:sp>
      <p:sp>
        <p:nvSpPr>
          <p:cNvPr id="3" name="Номер слайда 2"/>
          <p:cNvSpPr>
            <a:spLocks noGrp="1"/>
          </p:cNvSpPr>
          <p:nvPr>
            <p:ph type="sldNum" sz="quarter" idx="12"/>
          </p:nvPr>
        </p:nvSpPr>
        <p:spPr/>
        <p:txBody>
          <a:bodyPr/>
          <a:lstStyle/>
          <a:p>
            <a:fld id="{210EECC8-419D-4811-8CFF-E50ED2E311C4}" type="slidenum">
              <a:rPr lang="ru-RU" smtClean="0"/>
              <a:t>4</a:t>
            </a:fld>
            <a:endParaRPr lang="ru-RU"/>
          </a:p>
        </p:txBody>
      </p:sp>
    </p:spTree>
    <p:extLst>
      <p:ext uri="{BB962C8B-B14F-4D97-AF65-F5344CB8AC3E}">
        <p14:creationId xmlns:p14="http://schemas.microsoft.com/office/powerpoint/2010/main" val="9330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6" name="Номер слайда 5"/>
          <p:cNvSpPr>
            <a:spLocks noGrp="1"/>
          </p:cNvSpPr>
          <p:nvPr>
            <p:ph type="sldNum" sz="quarter" idx="12"/>
          </p:nvPr>
        </p:nvSpPr>
        <p:spPr/>
        <p:txBody>
          <a:bodyPr/>
          <a:lstStyle/>
          <a:p>
            <a:fld id="{BA2CCCE0-AB49-4FF6-A917-560F4A31B766}" type="slidenum">
              <a:rPr lang="ru-RU" altLang="ru-RU"/>
              <a:pPr/>
              <a:t>5</a:t>
            </a:fld>
            <a:endParaRPr lang="ru-RU" altLang="ru-RU"/>
          </a:p>
        </p:txBody>
      </p:sp>
      <p:sp>
        <p:nvSpPr>
          <p:cNvPr id="15362" name="Rectangle 2"/>
          <p:cNvSpPr>
            <a:spLocks noGrp="1" noChangeArrowheads="1"/>
          </p:cNvSpPr>
          <p:nvPr>
            <p:ph type="title"/>
          </p:nvPr>
        </p:nvSpPr>
        <p:spPr>
          <a:xfrm>
            <a:off x="0" y="0"/>
            <a:ext cx="9144000" cy="936625"/>
          </a:xfrm>
          <a:solidFill>
            <a:srgbClr val="FFFF00"/>
          </a:solidFill>
        </p:spPr>
        <p:txBody>
          <a:bodyPr>
            <a:normAutofit/>
          </a:bodyPr>
          <a:lstStyle/>
          <a:p>
            <a:r>
              <a:rPr lang="en-US" altLang="ru-RU" sz="3200" dirty="0"/>
              <a:t>Pulsed Polarized Electron Source</a:t>
            </a:r>
            <a:r>
              <a:rPr lang="ru-RU" altLang="ru-RU" sz="3200" dirty="0"/>
              <a:t> </a:t>
            </a:r>
            <a:r>
              <a:rPr lang="en-US" altLang="ru-RU" sz="3200" dirty="0"/>
              <a:t>for</a:t>
            </a:r>
            <a:r>
              <a:rPr lang="ru-RU" altLang="ru-RU" sz="3200" dirty="0"/>
              <a:t> </a:t>
            </a:r>
            <a:r>
              <a:rPr lang="en-US" altLang="ru-RU" sz="3200" dirty="0" err="1"/>
              <a:t>AmPS</a:t>
            </a:r>
            <a:r>
              <a:rPr lang="en-US" altLang="ru-RU" sz="3200" dirty="0"/>
              <a:t>. </a:t>
            </a:r>
            <a:r>
              <a:rPr lang="en-US" altLang="ru-RU" sz="2800" dirty="0"/>
              <a:t/>
            </a:r>
            <a:br>
              <a:rPr lang="en-US" altLang="ru-RU" sz="2800" dirty="0"/>
            </a:br>
            <a:r>
              <a:rPr lang="en-US" altLang="ru-RU" sz="2000" dirty="0" smtClean="0">
                <a:solidFill>
                  <a:srgbClr val="3333FF"/>
                </a:solidFill>
              </a:rPr>
              <a:t>Built </a:t>
            </a:r>
            <a:r>
              <a:rPr lang="en-US" altLang="ru-RU" sz="2000" dirty="0">
                <a:solidFill>
                  <a:srgbClr val="3333FF"/>
                </a:solidFill>
              </a:rPr>
              <a:t>in 1995 by BINP in collaboration with NIKHEF (Amsterdam) and ISP, Novosibirsk</a:t>
            </a:r>
            <a:r>
              <a:rPr lang="en-US" altLang="ru-RU" sz="2000" dirty="0" smtClean="0">
                <a:solidFill>
                  <a:srgbClr val="3333FF"/>
                </a:solidFill>
              </a:rPr>
              <a:t>.</a:t>
            </a:r>
            <a:endParaRPr lang="ru-RU" altLang="ru-RU" sz="2000" dirty="0"/>
          </a:p>
        </p:txBody>
      </p:sp>
      <p:sp>
        <p:nvSpPr>
          <p:cNvPr id="15363" name="Rectangle 3"/>
          <p:cNvSpPr>
            <a:spLocks noGrp="1" noChangeArrowheads="1"/>
          </p:cNvSpPr>
          <p:nvPr>
            <p:ph type="body" idx="1"/>
          </p:nvPr>
        </p:nvSpPr>
        <p:spPr>
          <a:xfrm>
            <a:off x="179388" y="1052513"/>
            <a:ext cx="8713787" cy="4968775"/>
          </a:xfrm>
          <a:solidFill>
            <a:schemeClr val="bg1"/>
          </a:solidFill>
        </p:spPr>
        <p:txBody>
          <a:bodyPr/>
          <a:lstStyle/>
          <a:p>
            <a:pPr>
              <a:lnSpc>
                <a:spcPct val="80000"/>
              </a:lnSpc>
            </a:pPr>
            <a:r>
              <a:rPr lang="en-US" altLang="ru-RU" sz="2400" dirty="0" err="1"/>
              <a:t>AmPS</a:t>
            </a:r>
            <a:r>
              <a:rPr lang="en-US" altLang="ru-RU" sz="2400" dirty="0"/>
              <a:t> energy range                    440 – 720 MeV</a:t>
            </a:r>
          </a:p>
          <a:p>
            <a:pPr>
              <a:lnSpc>
                <a:spcPct val="80000"/>
              </a:lnSpc>
            </a:pPr>
            <a:r>
              <a:rPr lang="en-US" altLang="ru-RU" sz="2400" dirty="0"/>
              <a:t>Beam polarization                        80 %</a:t>
            </a:r>
          </a:p>
          <a:p>
            <a:pPr>
              <a:lnSpc>
                <a:spcPct val="80000"/>
              </a:lnSpc>
            </a:pPr>
            <a:r>
              <a:rPr lang="en-US" altLang="ru-RU" sz="2400" dirty="0" smtClean="0"/>
              <a:t>Cathode </a:t>
            </a:r>
            <a:r>
              <a:rPr lang="en-US" altLang="ru-RU" sz="2400" dirty="0"/>
              <a:t>voltage (pulsed)            -100 kV</a:t>
            </a:r>
          </a:p>
          <a:p>
            <a:pPr>
              <a:lnSpc>
                <a:spcPct val="80000"/>
              </a:lnSpc>
            </a:pPr>
            <a:r>
              <a:rPr lang="en-US" altLang="ru-RU" sz="2400" dirty="0"/>
              <a:t>Photocathode type                       Strained </a:t>
            </a:r>
            <a:r>
              <a:rPr lang="en-US" altLang="ru-RU" sz="2400" dirty="0" err="1"/>
              <a:t>InGaAsP</a:t>
            </a:r>
            <a:endParaRPr lang="en-US" altLang="ru-RU" sz="2400" dirty="0"/>
          </a:p>
          <a:p>
            <a:pPr>
              <a:lnSpc>
                <a:spcPct val="80000"/>
              </a:lnSpc>
            </a:pPr>
            <a:r>
              <a:rPr lang="en-US" altLang="ru-RU" sz="2400" dirty="0"/>
              <a:t>Laser type                                     </a:t>
            </a:r>
            <a:r>
              <a:rPr lang="en-US" altLang="ru-RU" sz="2400" dirty="0" err="1"/>
              <a:t>Ti</a:t>
            </a:r>
            <a:r>
              <a:rPr lang="en-US" altLang="ru-RU" sz="2400" dirty="0"/>
              <a:t> – Sapphire</a:t>
            </a:r>
          </a:p>
          <a:p>
            <a:pPr>
              <a:lnSpc>
                <a:spcPct val="80000"/>
              </a:lnSpc>
            </a:pPr>
            <a:r>
              <a:rPr lang="en-US" altLang="ru-RU" sz="2400" dirty="0"/>
              <a:t>Light wavelength                          700 – 850 nm</a:t>
            </a:r>
          </a:p>
          <a:p>
            <a:pPr>
              <a:lnSpc>
                <a:spcPct val="80000"/>
              </a:lnSpc>
            </a:pPr>
            <a:r>
              <a:rPr lang="en-US" altLang="ru-RU" sz="2400" dirty="0"/>
              <a:t>Laser power in a pulse                  200 W</a:t>
            </a:r>
          </a:p>
          <a:p>
            <a:pPr>
              <a:lnSpc>
                <a:spcPct val="80000"/>
              </a:lnSpc>
            </a:pPr>
            <a:r>
              <a:rPr lang="en-US" altLang="ru-RU" sz="2400" dirty="0"/>
              <a:t>Pulse duration                              2.1 </a:t>
            </a:r>
            <a:r>
              <a:rPr lang="en-US" altLang="ru-RU" sz="2400" dirty="0">
                <a:sym typeface="Symbol" pitchFamily="18" charset="2"/>
              </a:rPr>
              <a:t></a:t>
            </a:r>
            <a:r>
              <a:rPr lang="en-US" altLang="ru-RU" sz="2400" dirty="0"/>
              <a:t>s</a:t>
            </a:r>
          </a:p>
          <a:p>
            <a:pPr>
              <a:lnSpc>
                <a:spcPct val="80000"/>
              </a:lnSpc>
            </a:pPr>
            <a:r>
              <a:rPr lang="en-US" altLang="ru-RU" sz="2400" dirty="0"/>
              <a:t>Repetition rate                               1 Hz</a:t>
            </a:r>
          </a:p>
          <a:p>
            <a:pPr>
              <a:lnSpc>
                <a:spcPct val="80000"/>
              </a:lnSpc>
            </a:pPr>
            <a:r>
              <a:rPr lang="en-US" altLang="ru-RU" sz="2400" dirty="0"/>
              <a:t>Maximum current from a gun         150 mA</a:t>
            </a:r>
          </a:p>
          <a:p>
            <a:pPr>
              <a:lnSpc>
                <a:spcPct val="80000"/>
              </a:lnSpc>
            </a:pPr>
            <a:r>
              <a:rPr lang="en-US" altLang="ru-RU" sz="2400" dirty="0"/>
              <a:t>Operational current                        15 – 20 mA</a:t>
            </a:r>
          </a:p>
          <a:p>
            <a:pPr>
              <a:lnSpc>
                <a:spcPct val="80000"/>
              </a:lnSpc>
            </a:pPr>
            <a:r>
              <a:rPr lang="en-US" altLang="ru-RU" sz="2400" dirty="0"/>
              <a:t>Photocathode </a:t>
            </a:r>
            <a:r>
              <a:rPr lang="en-US" altLang="ru-RU" sz="2400" dirty="0" err="1"/>
              <a:t>recesiation</a:t>
            </a:r>
            <a:r>
              <a:rPr lang="en-US" altLang="ru-RU" sz="2400" dirty="0"/>
              <a:t> time </a:t>
            </a:r>
          </a:p>
          <a:p>
            <a:pPr>
              <a:lnSpc>
                <a:spcPct val="80000"/>
              </a:lnSpc>
              <a:buFontTx/>
              <a:buNone/>
            </a:pPr>
            <a:r>
              <a:rPr lang="en-US" altLang="ru-RU" sz="2400" dirty="0"/>
              <a:t>   (depends on laser power)               190 – 560 </a:t>
            </a:r>
            <a:r>
              <a:rPr lang="en-US" altLang="ru-RU" sz="2400" dirty="0" smtClean="0"/>
              <a:t>hours</a:t>
            </a:r>
          </a:p>
          <a:p>
            <a:pPr>
              <a:lnSpc>
                <a:spcPct val="80000"/>
              </a:lnSpc>
              <a:buFontTx/>
              <a:buNone/>
            </a:pPr>
            <a:endParaRPr lang="ru-RU" altLang="ru-RU" sz="2400" dirty="0"/>
          </a:p>
        </p:txBody>
      </p:sp>
    </p:spTree>
    <p:extLst>
      <p:ext uri="{BB962C8B-B14F-4D97-AF65-F5344CB8AC3E}">
        <p14:creationId xmlns:p14="http://schemas.microsoft.com/office/powerpoint/2010/main" val="287167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8" name="Номер слайда 5"/>
          <p:cNvSpPr>
            <a:spLocks noGrp="1"/>
          </p:cNvSpPr>
          <p:nvPr>
            <p:ph type="sldNum" sz="quarter" idx="12"/>
          </p:nvPr>
        </p:nvSpPr>
        <p:spPr/>
        <p:txBody>
          <a:bodyPr/>
          <a:lstStyle/>
          <a:p>
            <a:fld id="{4C7AC7B7-3CE9-4618-9661-71E7FCC5561D}" type="slidenum">
              <a:rPr lang="ru-RU" altLang="ru-RU"/>
              <a:pPr/>
              <a:t>6</a:t>
            </a:fld>
            <a:endParaRPr lang="ru-RU" altLang="ru-RU"/>
          </a:p>
        </p:txBody>
      </p:sp>
      <p:pic>
        <p:nvPicPr>
          <p:cNvPr id="18434" name="Picture 2"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0"/>
            <a:ext cx="5302250" cy="6092825"/>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5724128" y="-2304"/>
            <a:ext cx="3419872" cy="83099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400" dirty="0"/>
              <a:t>Polarized Electron Source </a:t>
            </a:r>
          </a:p>
          <a:p>
            <a:r>
              <a:rPr lang="en-US" altLang="ru-RU" sz="2400" dirty="0" smtClean="0"/>
              <a:t>for </a:t>
            </a:r>
            <a:r>
              <a:rPr lang="en-US" altLang="ru-RU" sz="2400" dirty="0" err="1"/>
              <a:t>AmPS</a:t>
            </a:r>
            <a:r>
              <a:rPr lang="en-US" altLang="ru-RU" sz="2400" dirty="0"/>
              <a:t> stretcher ring</a:t>
            </a:r>
            <a:endParaRPr lang="ru-RU" altLang="ru-RU" sz="2400" dirty="0"/>
          </a:p>
        </p:txBody>
      </p:sp>
      <p:sp>
        <p:nvSpPr>
          <p:cNvPr id="18436" name="Text Box 4"/>
          <p:cNvSpPr txBox="1">
            <a:spLocks noChangeArrowheads="1"/>
          </p:cNvSpPr>
          <p:nvPr/>
        </p:nvSpPr>
        <p:spPr bwMode="auto">
          <a:xfrm>
            <a:off x="262336" y="2852936"/>
            <a:ext cx="31559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dirty="0"/>
              <a:t>S – focusing solenoids</a:t>
            </a:r>
          </a:p>
          <a:p>
            <a:r>
              <a:rPr lang="en-US" altLang="ru-RU" dirty="0"/>
              <a:t>BM – bending magnets</a:t>
            </a:r>
          </a:p>
          <a:p>
            <a:r>
              <a:rPr lang="en-US" altLang="ru-RU" dirty="0"/>
              <a:t>EB – electrostatic deflectors</a:t>
            </a:r>
          </a:p>
          <a:p>
            <a:r>
              <a:rPr lang="en-US" altLang="ru-RU" dirty="0"/>
              <a:t>CM – beam current monitor</a:t>
            </a:r>
          </a:p>
          <a:p>
            <a:r>
              <a:rPr lang="en-US" altLang="ru-RU" dirty="0"/>
              <a:t>EM – beam profile monitor</a:t>
            </a:r>
          </a:p>
          <a:p>
            <a:r>
              <a:rPr lang="en-US" altLang="ru-RU" dirty="0"/>
              <a:t>C – RF </a:t>
            </a:r>
            <a:r>
              <a:rPr lang="en-US" altLang="ru-RU" dirty="0" err="1"/>
              <a:t>buncher</a:t>
            </a:r>
            <a:r>
              <a:rPr lang="en-US" altLang="ru-RU" dirty="0"/>
              <a:t>/acceleration </a:t>
            </a:r>
          </a:p>
          <a:p>
            <a:r>
              <a:rPr lang="en-US" altLang="ru-RU" dirty="0"/>
              <a:t>      cavities</a:t>
            </a:r>
          </a:p>
          <a:p>
            <a:endParaRPr lang="ru-RU" altLang="ru-RU" dirty="0"/>
          </a:p>
        </p:txBody>
      </p:sp>
      <p:sp>
        <p:nvSpPr>
          <p:cNvPr id="18437" name="Text Box 5"/>
          <p:cNvSpPr txBox="1">
            <a:spLocks noChangeArrowheads="1"/>
          </p:cNvSpPr>
          <p:nvPr/>
        </p:nvSpPr>
        <p:spPr bwMode="auto">
          <a:xfrm>
            <a:off x="190666" y="4869851"/>
            <a:ext cx="367312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1600" dirty="0" err="1">
                <a:solidFill>
                  <a:srgbClr val="3333FF"/>
                </a:solidFill>
              </a:rPr>
              <a:t>B.L.Militsyn</a:t>
            </a:r>
            <a:r>
              <a:rPr lang="en-US" altLang="ru-RU" sz="1600" dirty="0">
                <a:solidFill>
                  <a:srgbClr val="3333FF"/>
                </a:solidFill>
              </a:rPr>
              <a:t> et al. </a:t>
            </a:r>
            <a:endParaRPr lang="en-US" altLang="ru-RU" sz="1600" dirty="0"/>
          </a:p>
          <a:p>
            <a:r>
              <a:rPr lang="en-US" altLang="ru-RU" sz="1600" dirty="0">
                <a:solidFill>
                  <a:srgbClr val="3333FF"/>
                </a:solidFill>
              </a:rPr>
              <a:t>“The pulsed polarized electron source </a:t>
            </a:r>
          </a:p>
          <a:p>
            <a:r>
              <a:rPr lang="en-US" altLang="ru-RU" sz="1600" dirty="0">
                <a:solidFill>
                  <a:srgbClr val="3333FF"/>
                </a:solidFill>
              </a:rPr>
              <a:t>for nuclear physics experiments at </a:t>
            </a:r>
            <a:r>
              <a:rPr lang="en-US" altLang="ru-RU" sz="1600" dirty="0" err="1">
                <a:solidFill>
                  <a:srgbClr val="3333FF"/>
                </a:solidFill>
              </a:rPr>
              <a:t>AmPS</a:t>
            </a:r>
            <a:r>
              <a:rPr lang="en-US" altLang="ru-RU" sz="1600" dirty="0">
                <a:solidFill>
                  <a:srgbClr val="3333FF"/>
                </a:solidFill>
              </a:rPr>
              <a:t>”,</a:t>
            </a:r>
          </a:p>
          <a:p>
            <a:r>
              <a:rPr lang="en-US" altLang="ru-RU" sz="1600" dirty="0">
                <a:solidFill>
                  <a:srgbClr val="3333FF"/>
                </a:solidFill>
              </a:rPr>
              <a:t>EPAC98,1415-1417, Stockholm 1998</a:t>
            </a:r>
            <a:endParaRPr lang="ru-RU" altLang="ru-RU" sz="1600" dirty="0">
              <a:solidFill>
                <a:srgbClr val="3333FF"/>
              </a:solidFill>
            </a:endParaRPr>
          </a:p>
        </p:txBody>
      </p:sp>
    </p:spTree>
    <p:extLst>
      <p:ext uri="{BB962C8B-B14F-4D97-AF65-F5344CB8AC3E}">
        <p14:creationId xmlns:p14="http://schemas.microsoft.com/office/powerpoint/2010/main" val="40281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7" name="Номер слайда 5"/>
          <p:cNvSpPr>
            <a:spLocks noGrp="1"/>
          </p:cNvSpPr>
          <p:nvPr>
            <p:ph type="sldNum" sz="quarter" idx="12"/>
          </p:nvPr>
        </p:nvSpPr>
        <p:spPr/>
        <p:txBody>
          <a:bodyPr/>
          <a:lstStyle/>
          <a:p>
            <a:fld id="{3106C9D8-FD64-4AB0-8554-AE8C76DB1359}" type="slidenum">
              <a:rPr lang="ru-RU" altLang="ru-RU"/>
              <a:pPr/>
              <a:t>7</a:t>
            </a:fld>
            <a:endParaRPr lang="ru-RU" altLang="ru-RU"/>
          </a:p>
        </p:txBody>
      </p:sp>
      <p:pic>
        <p:nvPicPr>
          <p:cNvPr id="17410" name="Picture 2"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7489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3635896" y="0"/>
            <a:ext cx="5508104"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800" dirty="0"/>
              <a:t>Pulsed</a:t>
            </a:r>
            <a:r>
              <a:rPr lang="en-US" altLang="ru-RU" sz="2400" dirty="0"/>
              <a:t> 100 kV photocathode </a:t>
            </a:r>
            <a:r>
              <a:rPr lang="en-US" altLang="ru-RU" sz="2400" dirty="0" smtClean="0"/>
              <a:t>gun (</a:t>
            </a:r>
            <a:r>
              <a:rPr lang="en-US" altLang="ru-RU" sz="2400" dirty="0" err="1" smtClean="0"/>
              <a:t>AmPS</a:t>
            </a:r>
            <a:r>
              <a:rPr lang="en-US" altLang="ru-RU" sz="2400" dirty="0" smtClean="0"/>
              <a:t>) </a:t>
            </a:r>
            <a:endParaRPr lang="ru-RU" altLang="ru-RU" sz="2400" dirty="0"/>
          </a:p>
        </p:txBody>
      </p:sp>
      <p:sp>
        <p:nvSpPr>
          <p:cNvPr id="17412" name="Text Box 4"/>
          <p:cNvSpPr txBox="1">
            <a:spLocks noChangeArrowheads="1"/>
          </p:cNvSpPr>
          <p:nvPr/>
        </p:nvSpPr>
        <p:spPr bwMode="auto">
          <a:xfrm>
            <a:off x="6084168" y="620688"/>
            <a:ext cx="28797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400" dirty="0"/>
              <a:t>2,3 – UHV pumping ports</a:t>
            </a:r>
          </a:p>
          <a:p>
            <a:r>
              <a:rPr lang="en-US" altLang="ru-RU" sz="1400" dirty="0"/>
              <a:t>4 – acceleration vacuum chamber</a:t>
            </a:r>
          </a:p>
          <a:p>
            <a:r>
              <a:rPr lang="en-US" altLang="ru-RU" sz="1400" dirty="0"/>
              <a:t>5 - anode</a:t>
            </a:r>
          </a:p>
          <a:p>
            <a:r>
              <a:rPr lang="en-US" altLang="ru-RU" sz="1400" dirty="0"/>
              <a:t>6,11 – gun insulators</a:t>
            </a:r>
          </a:p>
          <a:p>
            <a:r>
              <a:rPr lang="en-US" altLang="ru-RU" sz="1400" dirty="0"/>
              <a:t>7 - cathode</a:t>
            </a:r>
          </a:p>
          <a:p>
            <a:r>
              <a:rPr lang="en-US" altLang="ru-RU" sz="1400" dirty="0"/>
              <a:t>8 – high voltage cable</a:t>
            </a:r>
          </a:p>
          <a:p>
            <a:r>
              <a:rPr lang="en-US" altLang="ru-RU" sz="1400" dirty="0"/>
              <a:t>9 – polyethylene insulator</a:t>
            </a:r>
          </a:p>
          <a:p>
            <a:r>
              <a:rPr lang="en-US" altLang="ru-RU" sz="1400" dirty="0"/>
              <a:t>10 – guard vessel</a:t>
            </a:r>
          </a:p>
          <a:p>
            <a:r>
              <a:rPr lang="en-US" altLang="ru-RU" sz="1400" dirty="0"/>
              <a:t>12 – port of preparation chamber</a:t>
            </a:r>
          </a:p>
          <a:p>
            <a:r>
              <a:rPr lang="en-US" altLang="ru-RU" sz="1400" dirty="0"/>
              <a:t>13 – guard vessel pumping port</a:t>
            </a:r>
            <a:endParaRPr lang="ru-RU" altLang="ru-RU" sz="1400" dirty="0"/>
          </a:p>
        </p:txBody>
      </p:sp>
    </p:spTree>
    <p:extLst>
      <p:ext uri="{BB962C8B-B14F-4D97-AF65-F5344CB8AC3E}">
        <p14:creationId xmlns:p14="http://schemas.microsoft.com/office/powerpoint/2010/main" val="157460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4"/>
          <p:cNvSpPr>
            <a:spLocks noGrp="1"/>
          </p:cNvSpPr>
          <p:nvPr>
            <p:ph type="ftr" sz="quarter" idx="11"/>
          </p:nvPr>
        </p:nvSpPr>
        <p:spPr/>
        <p:txBody>
          <a:bodyPr/>
          <a:lstStyle/>
          <a:p>
            <a:r>
              <a:rPr lang="en-GB" altLang="ru-RU" smtClean="0"/>
              <a:t>I.Koop, Hefei, 2015</a:t>
            </a:r>
            <a:endParaRPr lang="ru-RU" altLang="ru-RU"/>
          </a:p>
        </p:txBody>
      </p:sp>
      <p:sp>
        <p:nvSpPr>
          <p:cNvPr id="8" name="Номер слайда 5"/>
          <p:cNvSpPr>
            <a:spLocks noGrp="1"/>
          </p:cNvSpPr>
          <p:nvPr>
            <p:ph type="sldNum" sz="quarter" idx="12"/>
          </p:nvPr>
        </p:nvSpPr>
        <p:spPr/>
        <p:txBody>
          <a:bodyPr/>
          <a:lstStyle/>
          <a:p>
            <a:fld id="{44A13914-90D3-4319-ACDE-7CC4E6EDBFC6}" type="slidenum">
              <a:rPr lang="ru-RU" altLang="ru-RU"/>
              <a:pPr/>
              <a:t>8</a:t>
            </a:fld>
            <a:endParaRPr lang="ru-RU" altLang="ru-RU"/>
          </a:p>
        </p:txBody>
      </p:sp>
      <p:sp>
        <p:nvSpPr>
          <p:cNvPr id="19458" name="Rectangle 2"/>
          <p:cNvSpPr>
            <a:spLocks noGrp="1" noChangeArrowheads="1"/>
          </p:cNvSpPr>
          <p:nvPr>
            <p:ph type="title"/>
          </p:nvPr>
        </p:nvSpPr>
        <p:spPr>
          <a:xfrm>
            <a:off x="0" y="0"/>
            <a:ext cx="9144000" cy="764704"/>
          </a:xfrm>
          <a:solidFill>
            <a:srgbClr val="FFFF00"/>
          </a:solidFill>
        </p:spPr>
        <p:txBody>
          <a:bodyPr>
            <a:normAutofit fontScale="90000"/>
          </a:bodyPr>
          <a:lstStyle/>
          <a:p>
            <a:r>
              <a:rPr lang="en-US" altLang="ru-RU" sz="4000" dirty="0" smtClean="0"/>
              <a:t>100 </a:t>
            </a:r>
            <a:r>
              <a:rPr lang="en-US" altLang="ru-RU" sz="4000" dirty="0"/>
              <a:t>kV pulsed power </a:t>
            </a:r>
            <a:r>
              <a:rPr lang="en-US" altLang="ru-RU" sz="4000" dirty="0" smtClean="0"/>
              <a:t>supply (</a:t>
            </a:r>
            <a:r>
              <a:rPr lang="en-US" altLang="ru-RU" sz="4000" dirty="0" smtClean="0"/>
              <a:t>BINP </a:t>
            </a:r>
            <a:r>
              <a:rPr lang="en-US" altLang="ru-RU" sz="4000" dirty="0" smtClean="0"/>
              <a:t>for </a:t>
            </a:r>
            <a:r>
              <a:rPr lang="en-US" altLang="ru-RU" sz="4000" dirty="0" err="1" smtClean="0"/>
              <a:t>AmPS</a:t>
            </a:r>
            <a:r>
              <a:rPr lang="en-US" altLang="ru-RU" sz="4000" dirty="0" smtClean="0"/>
              <a:t>) </a:t>
            </a:r>
            <a:endParaRPr lang="ru-RU" altLang="ru-RU" sz="4000"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446405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213100"/>
            <a:ext cx="3889375" cy="2914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107504" y="4221088"/>
            <a:ext cx="4320480" cy="1631216"/>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ru-RU" sz="2000" dirty="0"/>
              <a:t> Dramatic increase of a cathode’s </a:t>
            </a:r>
          </a:p>
          <a:p>
            <a:r>
              <a:rPr lang="en-US" altLang="ru-RU" sz="2000" dirty="0"/>
              <a:t>   lifetime: up to 560 hours! </a:t>
            </a:r>
            <a:r>
              <a:rPr lang="en-US" altLang="ru-RU" sz="2000" dirty="0" smtClean="0"/>
              <a:t>Before</a:t>
            </a:r>
            <a:endParaRPr lang="en-US" altLang="ru-RU" sz="2000" dirty="0"/>
          </a:p>
          <a:p>
            <a:r>
              <a:rPr lang="en-US" altLang="ru-RU" sz="2000" dirty="0"/>
              <a:t>   in DC </a:t>
            </a:r>
            <a:r>
              <a:rPr lang="en-US" altLang="ru-RU" sz="2000" dirty="0" smtClean="0"/>
              <a:t>mode </a:t>
            </a:r>
            <a:r>
              <a:rPr lang="en-US" altLang="ru-RU" sz="2000" dirty="0"/>
              <a:t>it was </a:t>
            </a:r>
            <a:r>
              <a:rPr lang="en-US" altLang="ru-RU" sz="2000" dirty="0" smtClean="0"/>
              <a:t>4-5 hours, only.</a:t>
            </a:r>
            <a:endParaRPr lang="en-US" altLang="ru-RU" sz="2000" dirty="0"/>
          </a:p>
          <a:p>
            <a:pPr>
              <a:buFontTx/>
              <a:buChar char="•"/>
            </a:pPr>
            <a:r>
              <a:rPr lang="en-US" altLang="ru-RU" sz="2000" dirty="0"/>
              <a:t> Good enough pulse flat top uniformity</a:t>
            </a:r>
          </a:p>
          <a:p>
            <a:pPr>
              <a:buFontTx/>
              <a:buChar char="•"/>
            </a:pPr>
            <a:r>
              <a:rPr lang="en-US" altLang="ru-RU" sz="2000" dirty="0"/>
              <a:t> Reliable and </a:t>
            </a:r>
            <a:r>
              <a:rPr lang="en-US" altLang="ru-RU" sz="2000" dirty="0" smtClean="0"/>
              <a:t>safe in operation</a:t>
            </a:r>
            <a:endParaRPr lang="ru-RU" altLang="ru-RU" sz="2000" dirty="0"/>
          </a:p>
        </p:txBody>
      </p:sp>
    </p:spTree>
    <p:extLst>
      <p:ext uri="{BB962C8B-B14F-4D97-AF65-F5344CB8AC3E}">
        <p14:creationId xmlns:p14="http://schemas.microsoft.com/office/powerpoint/2010/main" val="71497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2"/>
          <p:cNvSpPr>
            <a:spLocks noGrp="1"/>
          </p:cNvSpPr>
          <p:nvPr>
            <p:ph type="ftr" sz="quarter" idx="11"/>
          </p:nvPr>
        </p:nvSpPr>
        <p:spPr/>
        <p:txBody>
          <a:bodyPr/>
          <a:lstStyle/>
          <a:p>
            <a:r>
              <a:rPr lang="en-GB" altLang="ru-RU" smtClean="0"/>
              <a:t>I.Koop, Hefei, 2015</a:t>
            </a:r>
            <a:endParaRPr lang="ru-RU" altLang="ru-RU"/>
          </a:p>
        </p:txBody>
      </p:sp>
      <p:sp>
        <p:nvSpPr>
          <p:cNvPr id="8" name="Номер слайда 3"/>
          <p:cNvSpPr>
            <a:spLocks noGrp="1"/>
          </p:cNvSpPr>
          <p:nvPr>
            <p:ph type="sldNum" sz="quarter" idx="12"/>
          </p:nvPr>
        </p:nvSpPr>
        <p:spPr/>
        <p:txBody>
          <a:bodyPr/>
          <a:lstStyle/>
          <a:p>
            <a:fld id="{31C2CB73-36E4-423C-9888-EC116559A95B}" type="slidenum">
              <a:rPr lang="ru-RU" altLang="ru-RU"/>
              <a:pPr/>
              <a:t>9</a:t>
            </a:fld>
            <a:endParaRPr lang="ru-RU" altLang="ru-RU"/>
          </a:p>
        </p:txBody>
      </p:sp>
      <p:sp>
        <p:nvSpPr>
          <p:cNvPr id="4098" name="Rectangle 2"/>
          <p:cNvSpPr>
            <a:spLocks noGrp="1" noChangeArrowheads="1"/>
          </p:cNvSpPr>
          <p:nvPr>
            <p:ph type="title" idx="4294967295"/>
          </p:nvPr>
        </p:nvSpPr>
        <p:spPr>
          <a:xfrm>
            <a:off x="-35719" y="0"/>
            <a:ext cx="9144000" cy="1124744"/>
          </a:xfrm>
          <a:solidFill>
            <a:srgbClr val="FFFF00"/>
          </a:solidFill>
        </p:spPr>
        <p:txBody>
          <a:bodyPr>
            <a:normAutofit/>
          </a:bodyPr>
          <a:lstStyle/>
          <a:p>
            <a:r>
              <a:rPr lang="en-US" altLang="ru-RU" dirty="0">
                <a:solidFill>
                  <a:schemeClr val="accent2"/>
                </a:solidFill>
                <a:effectLst>
                  <a:outerShdw blurRad="38100" dist="38100" dir="2700000" algn="tl">
                    <a:srgbClr val="C0C0C0"/>
                  </a:outerShdw>
                </a:effectLst>
              </a:rPr>
              <a:t>World’s best photocathodes</a:t>
            </a:r>
            <a:br>
              <a:rPr lang="en-US" altLang="ru-RU" dirty="0">
                <a:solidFill>
                  <a:schemeClr val="accent2"/>
                </a:solidFill>
                <a:effectLst>
                  <a:outerShdw blurRad="38100" dist="38100" dir="2700000" algn="tl">
                    <a:srgbClr val="C0C0C0"/>
                  </a:outerShdw>
                </a:effectLst>
              </a:rPr>
            </a:br>
            <a:r>
              <a:rPr lang="en-US" altLang="ru-RU" sz="2000" dirty="0">
                <a:solidFill>
                  <a:srgbClr val="3333FF"/>
                </a:solidFill>
                <a:effectLst>
                  <a:outerShdw blurRad="38100" dist="38100" dir="2700000" algn="tl">
                    <a:srgbClr val="C0C0C0"/>
                  </a:outerShdw>
                </a:effectLst>
              </a:rPr>
              <a:t>(From </a:t>
            </a:r>
            <a:r>
              <a:rPr lang="en-GB" altLang="ru-RU" sz="2000" b="1" dirty="0">
                <a:solidFill>
                  <a:srgbClr val="3333FF"/>
                </a:solidFill>
              </a:rPr>
              <a:t>PESP 2008:</a:t>
            </a:r>
            <a:r>
              <a:rPr lang="en-US" altLang="ru-RU" sz="2000" dirty="0">
                <a:solidFill>
                  <a:schemeClr val="accent2"/>
                </a:solidFill>
                <a:effectLst>
                  <a:outerShdw blurRad="38100" dist="38100" dir="2700000" algn="tl">
                    <a:srgbClr val="C0C0C0"/>
                  </a:outerShdw>
                </a:effectLst>
              </a:rPr>
              <a:t> </a:t>
            </a:r>
            <a:r>
              <a:rPr lang="en-US" altLang="ru-RU" sz="2000" dirty="0" err="1">
                <a:solidFill>
                  <a:srgbClr val="3333FF"/>
                </a:solidFill>
                <a:effectLst>
                  <a:outerShdw blurRad="38100" dist="38100" dir="2700000" algn="tl">
                    <a:srgbClr val="C0C0C0"/>
                  </a:outerShdw>
                </a:effectLst>
              </a:rPr>
              <a:t>L.G.Gerchikov</a:t>
            </a:r>
            <a:r>
              <a:rPr lang="en-US" altLang="ru-RU" sz="2000" dirty="0">
                <a:solidFill>
                  <a:srgbClr val="3333FF"/>
                </a:solidFill>
                <a:effectLst>
                  <a:outerShdw blurRad="38100" dist="38100" dir="2700000" algn="tl">
                    <a:srgbClr val="C0C0C0"/>
                  </a:outerShdw>
                </a:effectLst>
              </a:rPr>
              <a:t> et al., </a:t>
            </a:r>
            <a:r>
              <a:rPr lang="en-US" altLang="ru-RU" sz="2000" b="1" dirty="0">
                <a:solidFill>
                  <a:srgbClr val="0000FF"/>
                </a:solidFill>
              </a:rPr>
              <a:t>SPTU &amp; FTI, </a:t>
            </a:r>
            <a:r>
              <a:rPr lang="en-US" altLang="ru-RU" sz="2000" b="1" dirty="0" err="1">
                <a:solidFill>
                  <a:srgbClr val="0000FF"/>
                </a:solidFill>
              </a:rPr>
              <a:t>St.Petersburg</a:t>
            </a:r>
            <a:r>
              <a:rPr lang="en-GB" altLang="ru-RU" sz="2000" b="1" dirty="0">
                <a:solidFill>
                  <a:srgbClr val="3333FF"/>
                </a:solidFill>
              </a:rPr>
              <a:t>, Russia)</a:t>
            </a:r>
            <a:endParaRPr lang="ru-RU" altLang="ru-RU" sz="2000" b="1" dirty="0">
              <a:solidFill>
                <a:srgbClr val="3333FF"/>
              </a:solidFill>
            </a:endParaRPr>
          </a:p>
        </p:txBody>
      </p:sp>
      <p:graphicFrame>
        <p:nvGraphicFramePr>
          <p:cNvPr id="4169" name="Group 73"/>
          <p:cNvGraphicFramePr>
            <a:graphicFrameLocks noGrp="1"/>
          </p:cNvGraphicFramePr>
          <p:nvPr>
            <p:ph idx="4294967295"/>
            <p:extLst>
              <p:ext uri="{D42A27DB-BD31-4B8C-83A1-F6EECF244321}">
                <p14:modId xmlns:p14="http://schemas.microsoft.com/office/powerpoint/2010/main" val="2371680078"/>
              </p:ext>
            </p:extLst>
          </p:nvPr>
        </p:nvGraphicFramePr>
        <p:xfrm>
          <a:off x="457200" y="1600200"/>
          <a:ext cx="8229600" cy="3862388"/>
        </p:xfrm>
        <a:graphic>
          <a:graphicData uri="http://schemas.openxmlformats.org/drawingml/2006/table">
            <a:tbl>
              <a:tblPr/>
              <a:tblGrid>
                <a:gridCol w="1162050"/>
                <a:gridCol w="3024188"/>
                <a:gridCol w="750887"/>
                <a:gridCol w="1235075"/>
                <a:gridCol w="20574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Sample</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Composition</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P</a:t>
                      </a:r>
                      <a:r>
                        <a:rPr kumimoji="0" lang="en-US" sz="2000" b="1" i="0" u="none" strike="noStrike" cap="none" normalizeH="0" baseline="-25000" dirty="0" err="1" smtClean="0">
                          <a:ln>
                            <a:noFill/>
                          </a:ln>
                          <a:solidFill>
                            <a:schemeClr val="tx1"/>
                          </a:solidFill>
                          <a:effectLst/>
                          <a:latin typeface="Times New Roman" pitchFamily="18" charset="0"/>
                        </a:rPr>
                        <a:t>max</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QE(</a:t>
                      </a:r>
                      <a:r>
                        <a:rPr kumimoji="0" lang="en-US" sz="200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2000" b="1" i="0" u="none" strike="noStrike" cap="none" normalizeH="0" baseline="-25000" dirty="0" smtClean="0">
                          <a:ln>
                            <a:noFill/>
                          </a:ln>
                          <a:solidFill>
                            <a:schemeClr val="tx1"/>
                          </a:solidFill>
                          <a:effectLst/>
                          <a:latin typeface="Times New Roman" pitchFamily="18" charset="0"/>
                          <a:sym typeface="Symbol" pitchFamily="18" charset="2"/>
                        </a:rPr>
                        <a:t>max</a:t>
                      </a:r>
                      <a:r>
                        <a:rPr kumimoji="0" lang="en-US" sz="2000" b="1" i="0" u="none" strike="noStrike" cap="none" normalizeH="0" baseline="0" dirty="0" smtClean="0">
                          <a:ln>
                            <a:noFill/>
                          </a:ln>
                          <a:solidFill>
                            <a:schemeClr val="tx1"/>
                          </a:solidFill>
                          <a:effectLst/>
                          <a:latin typeface="Times New Roman" pitchFamily="18"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Team</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SLSP16</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rPr>
                        <a:t>GaAs</a:t>
                      </a:r>
                      <a:r>
                        <a:rPr kumimoji="0" lang="en-US" sz="2000" b="1" i="0" u="none" strike="noStrike" cap="none" normalizeH="0" baseline="0" dirty="0" smtClean="0">
                          <a:ln>
                            <a:noFill/>
                          </a:ln>
                          <a:solidFill>
                            <a:schemeClr val="tx1"/>
                          </a:solidFill>
                          <a:effectLst/>
                          <a:latin typeface="Times New Roman" pitchFamily="18" charset="0"/>
                        </a:rPr>
                        <a:t>(3.2nm)/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 GaAs</a:t>
                      </a:r>
                      <a:r>
                        <a:rPr kumimoji="0" lang="ru-RU" sz="2000" b="1" i="0" u="none" strike="noStrike" cap="none" normalizeH="0" baseline="-25000" dirty="0" smtClean="0">
                          <a:ln>
                            <a:noFill/>
                          </a:ln>
                          <a:solidFill>
                            <a:schemeClr val="tx1"/>
                          </a:solidFill>
                          <a:effectLst/>
                          <a:latin typeface="Times New Roman" pitchFamily="18" charset="0"/>
                        </a:rPr>
                        <a:t>0.68</a:t>
                      </a:r>
                      <a:r>
                        <a:rPr kumimoji="0" lang="ru-RU" sz="2000" b="1" i="0" u="none" strike="noStrike" cap="none" normalizeH="0" baseline="0" dirty="0" smtClean="0">
                          <a:ln>
                            <a:noFill/>
                          </a:ln>
                          <a:solidFill>
                            <a:schemeClr val="tx1"/>
                          </a:solidFill>
                          <a:effectLst/>
                          <a:latin typeface="Times New Roman" pitchFamily="18" charset="0"/>
                        </a:rPr>
                        <a:t>P</a:t>
                      </a:r>
                      <a:r>
                        <a:rPr kumimoji="0" lang="ru-RU" sz="2000" b="1" i="0" u="none" strike="noStrike" cap="none" normalizeH="0" baseline="-25000" dirty="0" smtClean="0">
                          <a:ln>
                            <a:noFill/>
                          </a:ln>
                          <a:solidFill>
                            <a:schemeClr val="tx1"/>
                          </a:solidFill>
                          <a:effectLst/>
                          <a:latin typeface="Times New Roman" pitchFamily="18" charset="0"/>
                        </a:rPr>
                        <a:t>0.34 </a:t>
                      </a:r>
                      <a:r>
                        <a:rPr kumimoji="0" lang="en-US" sz="2000" b="1" i="0" u="none" strike="noStrike" cap="none" normalizeH="0" baseline="0" dirty="0" smtClean="0">
                          <a:ln>
                            <a:noFill/>
                          </a:ln>
                          <a:solidFill>
                            <a:schemeClr val="tx1"/>
                          </a:solidFill>
                          <a:effectLst/>
                          <a:latin typeface="Times New Roman" pitchFamily="18" charset="0"/>
                        </a:rPr>
                        <a:t>(3.2nm)</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92%</a:t>
                      </a:r>
                      <a:endParaRPr kumimoji="0" lang="ru-RU"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0.5%</a:t>
                      </a:r>
                      <a:endParaRPr kumimoji="0" lang="ru-RU"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Nagoya University,</a:t>
                      </a:r>
                      <a:endParaRPr kumimoji="0" lang="ru-RU"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2005</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SL5-777</a:t>
                      </a:r>
                      <a:endParaRPr kumimoji="0" lang="ru-RU"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GaAs</a:t>
                      </a:r>
                      <a:r>
                        <a:rPr kumimoji="0" lang="en-US" sz="2000" b="1" i="0" u="none" strike="noStrike" cap="none" normalizeH="0" baseline="0" dirty="0" smtClean="0">
                          <a:ln>
                            <a:noFill/>
                          </a:ln>
                          <a:solidFill>
                            <a:schemeClr val="tx1"/>
                          </a:solidFill>
                          <a:effectLst/>
                          <a:latin typeface="Times New Roman" pitchFamily="18" charset="0"/>
                        </a:rPr>
                        <a:t>(1.5nm)</a:t>
                      </a:r>
                      <a:r>
                        <a:rPr kumimoji="0" lang="ru-RU" sz="2000" b="1" i="0" u="none" strike="noStrike" cap="none" normalizeH="0" baseline="0" dirty="0" smtClean="0">
                          <a:ln>
                            <a:noFill/>
                          </a:ln>
                          <a:solidFill>
                            <a:schemeClr val="tx1"/>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a:t>
                      </a:r>
                      <a:r>
                        <a:rPr kumimoji="0" lang="en-US" sz="2000" b="1" i="0" u="none" strike="noStrike" cap="none" normalizeH="0" baseline="-25000" dirty="0" smtClean="0">
                          <a:ln>
                            <a:noFill/>
                          </a:ln>
                          <a:solidFill>
                            <a:schemeClr val="tx1"/>
                          </a:solidFill>
                          <a:effectLst/>
                          <a:latin typeface="Times New Roman" pitchFamily="18" charset="0"/>
                        </a:rPr>
                        <a:t>0.2</a:t>
                      </a:r>
                      <a:r>
                        <a:rPr kumimoji="0" lang="nl-NL" sz="2000" b="1" i="0" u="none" strike="noStrike" cap="none" normalizeH="0" baseline="0" dirty="0" smtClean="0">
                          <a:ln>
                            <a:noFill/>
                          </a:ln>
                          <a:solidFill>
                            <a:schemeClr val="tx1"/>
                          </a:solidFill>
                          <a:effectLst/>
                          <a:latin typeface="Times New Roman" pitchFamily="18" charset="0"/>
                        </a:rPr>
                        <a:t>Al</a:t>
                      </a:r>
                      <a:r>
                        <a:rPr kumimoji="0" lang="nl-NL" sz="2000" b="1" i="0" u="none" strike="noStrike" cap="none" normalizeH="0" baseline="-25000" dirty="0" smtClean="0">
                          <a:ln>
                            <a:noFill/>
                          </a:ln>
                          <a:solidFill>
                            <a:schemeClr val="tx1"/>
                          </a:solidFill>
                          <a:effectLst/>
                          <a:latin typeface="Times New Roman" pitchFamily="18" charset="0"/>
                        </a:rPr>
                        <a:t>0.23</a:t>
                      </a:r>
                      <a:r>
                        <a:rPr kumimoji="0" lang="nl-NL" sz="2000" b="1" i="0" u="none" strike="noStrike" cap="none" normalizeH="0" baseline="0" dirty="0" smtClean="0">
                          <a:ln>
                            <a:noFill/>
                          </a:ln>
                          <a:solidFill>
                            <a:schemeClr val="tx1"/>
                          </a:solidFill>
                          <a:effectLst/>
                          <a:latin typeface="Times New Roman" pitchFamily="18" charset="0"/>
                        </a:rPr>
                        <a:t>Ga</a:t>
                      </a:r>
                      <a:r>
                        <a:rPr kumimoji="0" lang="en-US" sz="2000" b="1" i="0" u="none" strike="noStrike" cap="none" normalizeH="0" baseline="-25000" dirty="0" smtClean="0">
                          <a:ln>
                            <a:noFill/>
                          </a:ln>
                          <a:solidFill>
                            <a:schemeClr val="tx1"/>
                          </a:solidFill>
                          <a:effectLst/>
                          <a:latin typeface="Times New Roman" pitchFamily="18" charset="0"/>
                        </a:rPr>
                        <a:t>0.57</a:t>
                      </a:r>
                      <a:r>
                        <a:rPr kumimoji="0" lang="en-US" sz="2000" b="1" i="0" u="none" strike="noStrike" cap="none" normalizeH="0" baseline="0" dirty="0" smtClean="0">
                          <a:ln>
                            <a:noFill/>
                          </a:ln>
                          <a:solidFill>
                            <a:schemeClr val="tx1"/>
                          </a:solidFill>
                          <a:effectLst/>
                          <a:latin typeface="Times New Roman" pitchFamily="18" charset="0"/>
                        </a:rPr>
                        <a:t>As(3.6nm) </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91%</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0.14%</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SPbSPU</a:t>
                      </a:r>
                      <a:r>
                        <a:rPr kumimoji="0" lang="en-US" sz="2000" b="1" i="0" u="none" strike="noStrike" cap="none" normalizeH="0" baseline="0" dirty="0" smtClean="0">
                          <a:ln>
                            <a:noFill/>
                          </a:ln>
                          <a:solidFill>
                            <a:schemeClr val="tx1"/>
                          </a:solidFill>
                          <a:effectLst/>
                          <a:latin typeface="Times New Roman" pitchFamily="18" charset="0"/>
                        </a:rPr>
                        <a:t>, 2005</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SL7-307</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Al</a:t>
                      </a:r>
                      <a:r>
                        <a:rPr kumimoji="0" lang="nl-NL" sz="2000" b="1" i="0" u="none" strike="noStrike" cap="none" normalizeH="0" baseline="-25000" dirty="0" smtClean="0">
                          <a:ln>
                            <a:noFill/>
                          </a:ln>
                          <a:solidFill>
                            <a:schemeClr val="tx1"/>
                          </a:solidFill>
                          <a:effectLst/>
                          <a:latin typeface="Times New Roman" pitchFamily="18" charset="0"/>
                        </a:rPr>
                        <a:t>0.4</a:t>
                      </a:r>
                      <a:r>
                        <a:rPr kumimoji="0" lang="en-US" sz="2000" b="1" i="0" u="none" strike="noStrike" cap="none" normalizeH="0" baseline="0" dirty="0" smtClean="0">
                          <a:ln>
                            <a:noFill/>
                          </a:ln>
                          <a:solidFill>
                            <a:schemeClr val="tx1"/>
                          </a:solidFill>
                          <a:effectLst/>
                          <a:latin typeface="Times New Roman" pitchFamily="18" charset="0"/>
                        </a:rPr>
                        <a:t>Ga</a:t>
                      </a:r>
                      <a:r>
                        <a:rPr kumimoji="0" lang="en-US" sz="2000" b="1" i="0" u="none" strike="noStrike" cap="none" normalizeH="0" baseline="-25000" dirty="0" smtClean="0">
                          <a:ln>
                            <a:noFill/>
                          </a:ln>
                          <a:solidFill>
                            <a:schemeClr val="tx1"/>
                          </a:solidFill>
                          <a:effectLst/>
                          <a:latin typeface="Times New Roman" pitchFamily="18" charset="0"/>
                        </a:rPr>
                        <a:t>0.6</a:t>
                      </a:r>
                      <a:r>
                        <a:rPr kumimoji="0" lang="en-US" sz="2000" b="1" i="0" u="none" strike="noStrike" cap="none" normalizeH="0" baseline="0" dirty="0" smtClean="0">
                          <a:ln>
                            <a:noFill/>
                          </a:ln>
                          <a:solidFill>
                            <a:schemeClr val="tx1"/>
                          </a:solidFill>
                          <a:effectLst/>
                          <a:latin typeface="Times New Roman" pitchFamily="18" charset="0"/>
                        </a:rPr>
                        <a:t>As(2.1nm)</a:t>
                      </a:r>
                      <a:r>
                        <a:rPr kumimoji="0" lang="ru-RU" sz="2000" b="1" i="0" u="none" strike="noStrike" cap="none" normalizeH="0" baseline="0" dirty="0" smtClean="0">
                          <a:ln>
                            <a:noFill/>
                          </a:ln>
                          <a:solidFill>
                            <a:schemeClr val="tx1"/>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a:t>
                      </a:r>
                      <a:r>
                        <a:rPr kumimoji="0" lang="en-US" sz="2000" b="1" i="0" u="none" strike="noStrike" cap="none" normalizeH="0" baseline="-25000" dirty="0" smtClean="0">
                          <a:ln>
                            <a:noFill/>
                          </a:ln>
                          <a:solidFill>
                            <a:schemeClr val="tx1"/>
                          </a:solidFill>
                          <a:effectLst/>
                          <a:latin typeface="Times New Roman" pitchFamily="18" charset="0"/>
                        </a:rPr>
                        <a:t>0.19</a:t>
                      </a:r>
                      <a:r>
                        <a:rPr kumimoji="0" lang="nl-NL" sz="2000" b="1" i="0" u="none" strike="noStrike" cap="none" normalizeH="0" baseline="0" dirty="0" smtClean="0">
                          <a:ln>
                            <a:noFill/>
                          </a:ln>
                          <a:solidFill>
                            <a:schemeClr val="tx1"/>
                          </a:solidFill>
                          <a:effectLst/>
                          <a:latin typeface="Times New Roman" pitchFamily="18" charset="0"/>
                        </a:rPr>
                        <a:t>Al</a:t>
                      </a:r>
                      <a:r>
                        <a:rPr kumimoji="0" lang="nl-NL" sz="2000" b="1" i="0" u="none" strike="noStrike" cap="none" normalizeH="0" baseline="-25000" dirty="0" smtClean="0">
                          <a:ln>
                            <a:noFill/>
                          </a:ln>
                          <a:solidFill>
                            <a:schemeClr val="tx1"/>
                          </a:solidFill>
                          <a:effectLst/>
                          <a:latin typeface="Times New Roman" pitchFamily="18" charset="0"/>
                        </a:rPr>
                        <a:t>0.2</a:t>
                      </a:r>
                      <a:r>
                        <a:rPr kumimoji="0" lang="nl-NL" sz="2000" b="1" i="0" u="none" strike="noStrike" cap="none" normalizeH="0" baseline="0" dirty="0" smtClean="0">
                          <a:ln>
                            <a:noFill/>
                          </a:ln>
                          <a:solidFill>
                            <a:schemeClr val="tx1"/>
                          </a:solidFill>
                          <a:effectLst/>
                          <a:latin typeface="Times New Roman" pitchFamily="18" charset="0"/>
                        </a:rPr>
                        <a:t>Ga</a:t>
                      </a:r>
                      <a:r>
                        <a:rPr kumimoji="0" lang="en-US" sz="2000" b="1" i="0" u="none" strike="noStrike" cap="none" normalizeH="0" baseline="-25000" dirty="0" smtClean="0">
                          <a:ln>
                            <a:noFill/>
                          </a:ln>
                          <a:solidFill>
                            <a:schemeClr val="tx1"/>
                          </a:solidFill>
                          <a:effectLst/>
                          <a:latin typeface="Times New Roman" pitchFamily="18" charset="0"/>
                        </a:rPr>
                        <a:t>0.57</a:t>
                      </a:r>
                      <a:r>
                        <a:rPr kumimoji="0" lang="en-US" sz="2000" b="1" i="0" u="none" strike="noStrike" cap="none" normalizeH="0" baseline="0" dirty="0" smtClean="0">
                          <a:ln>
                            <a:noFill/>
                          </a:ln>
                          <a:solidFill>
                            <a:schemeClr val="tx1"/>
                          </a:solidFill>
                          <a:effectLst/>
                          <a:latin typeface="Times New Roman" pitchFamily="18" charset="0"/>
                        </a:rPr>
                        <a:t>As(5.4nm)</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92%</a:t>
                      </a:r>
                      <a:endParaRPr kumimoji="0" lang="ru-RU"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0.85%</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SPbSPU</a:t>
                      </a:r>
                      <a:r>
                        <a:rPr kumimoji="0" lang="en-US" sz="2000" b="1" i="0" u="none" strike="noStrike" cap="none" normalizeH="0" baseline="0" dirty="0" smtClean="0">
                          <a:ln>
                            <a:noFill/>
                          </a:ln>
                          <a:solidFill>
                            <a:schemeClr val="tx1"/>
                          </a:solidFill>
                          <a:effectLst/>
                          <a:latin typeface="Times New Roman" pitchFamily="18" charset="0"/>
                        </a:rPr>
                        <a:t>, 2007</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6" name="Text Box 36"/>
          <p:cNvSpPr txBox="1">
            <a:spLocks noChangeArrowheads="1"/>
          </p:cNvSpPr>
          <p:nvPr/>
        </p:nvSpPr>
        <p:spPr bwMode="auto">
          <a:xfrm>
            <a:off x="899592" y="5589588"/>
            <a:ext cx="66738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2000" b="1" dirty="0" err="1">
                <a:solidFill>
                  <a:schemeClr val="tx2"/>
                </a:solidFill>
              </a:rPr>
              <a:t>Eg</a:t>
            </a:r>
            <a:r>
              <a:rPr lang="en-US" altLang="ru-RU" sz="2000" b="1" dirty="0">
                <a:solidFill>
                  <a:schemeClr val="tx2"/>
                </a:solidFill>
              </a:rPr>
              <a:t> = 1.53</a:t>
            </a:r>
            <a:r>
              <a:rPr lang="ru-RU" altLang="ru-RU" sz="2000" b="1" dirty="0">
                <a:solidFill>
                  <a:schemeClr val="tx2"/>
                </a:solidFill>
              </a:rPr>
              <a:t>6</a:t>
            </a:r>
            <a:r>
              <a:rPr lang="en-US" altLang="ru-RU" sz="2000" b="1" dirty="0">
                <a:solidFill>
                  <a:schemeClr val="tx2"/>
                </a:solidFill>
              </a:rPr>
              <a:t> eV</a:t>
            </a:r>
            <a:r>
              <a:rPr lang="en-US" altLang="ru-RU" sz="2000" b="1" dirty="0" smtClean="0">
                <a:solidFill>
                  <a:schemeClr val="tx2"/>
                </a:solidFill>
              </a:rPr>
              <a:t>,  </a:t>
            </a:r>
            <a:r>
              <a:rPr lang="en-US" altLang="ru-RU" sz="2000" b="1" dirty="0">
                <a:solidFill>
                  <a:schemeClr val="tx2"/>
                </a:solidFill>
              </a:rPr>
              <a:t>valence band </a:t>
            </a:r>
            <a:r>
              <a:rPr lang="en-US" altLang="ru-RU" sz="2000" b="1" dirty="0" smtClean="0">
                <a:solidFill>
                  <a:schemeClr val="tx2"/>
                </a:solidFill>
              </a:rPr>
              <a:t>splitting: </a:t>
            </a:r>
            <a:r>
              <a:rPr lang="ru-RU" altLang="ru-RU" sz="2000" dirty="0" smtClean="0">
                <a:solidFill>
                  <a:schemeClr val="tx2"/>
                </a:solidFill>
              </a:rPr>
              <a:t> </a:t>
            </a:r>
            <a:r>
              <a:rPr lang="en-US" altLang="ru-RU" sz="2000" b="1" dirty="0">
                <a:solidFill>
                  <a:schemeClr val="tx2"/>
                </a:solidFill>
              </a:rPr>
              <a:t>Ehh1 - Elh1 = </a:t>
            </a:r>
            <a:r>
              <a:rPr lang="ru-RU" altLang="ru-RU" sz="2000" b="1" dirty="0">
                <a:solidFill>
                  <a:schemeClr val="tx2"/>
                </a:solidFill>
              </a:rPr>
              <a:t>8</a:t>
            </a:r>
            <a:r>
              <a:rPr lang="en-US" altLang="ru-RU" sz="2000" b="1" dirty="0">
                <a:solidFill>
                  <a:schemeClr val="tx2"/>
                </a:solidFill>
              </a:rPr>
              <a:t>7 </a:t>
            </a:r>
            <a:r>
              <a:rPr lang="en-US" altLang="ru-RU" sz="2000" b="1" dirty="0" err="1">
                <a:solidFill>
                  <a:schemeClr val="tx2"/>
                </a:solidFill>
              </a:rPr>
              <a:t>meV</a:t>
            </a:r>
            <a:r>
              <a:rPr lang="en-US" altLang="ru-RU" sz="2000" b="1" dirty="0">
                <a:solidFill>
                  <a:schemeClr val="tx2"/>
                </a:solidFill>
              </a:rPr>
              <a:t>, </a:t>
            </a:r>
          </a:p>
          <a:p>
            <a:r>
              <a:rPr lang="en-US" altLang="ru-RU" sz="2000" b="1" dirty="0">
                <a:solidFill>
                  <a:schemeClr val="tx2"/>
                </a:solidFill>
              </a:rPr>
              <a:t>Maximal </a:t>
            </a:r>
            <a:r>
              <a:rPr lang="en-US" altLang="ru-RU" sz="2000" b="1" dirty="0" smtClean="0">
                <a:solidFill>
                  <a:schemeClr val="tx2"/>
                </a:solidFill>
              </a:rPr>
              <a:t>polarization: </a:t>
            </a:r>
            <a:r>
              <a:rPr lang="en-US" altLang="ru-RU" sz="2000" dirty="0" smtClean="0"/>
              <a:t> </a:t>
            </a:r>
            <a:r>
              <a:rPr lang="en-US" altLang="ru-RU" sz="2000" b="1" dirty="0" err="1">
                <a:solidFill>
                  <a:schemeClr val="tx2"/>
                </a:solidFill>
              </a:rPr>
              <a:t>Pmax</a:t>
            </a:r>
            <a:r>
              <a:rPr lang="en-US" altLang="ru-RU" sz="2000" b="1" dirty="0">
                <a:solidFill>
                  <a:schemeClr val="tx2"/>
                </a:solidFill>
              </a:rPr>
              <a:t>= 92% </a:t>
            </a:r>
            <a:r>
              <a:rPr lang="en-US" altLang="ru-RU" sz="2000" b="1" dirty="0" smtClean="0">
                <a:solidFill>
                  <a:schemeClr val="tx2"/>
                </a:solidFill>
              </a:rPr>
              <a:t> at  QE </a:t>
            </a:r>
            <a:r>
              <a:rPr lang="en-US" altLang="ru-RU" sz="2000" b="1" dirty="0">
                <a:solidFill>
                  <a:schemeClr val="tx2"/>
                </a:solidFill>
              </a:rPr>
              <a:t>= 0.85%</a:t>
            </a:r>
            <a:endParaRPr lang="ru-RU" altLang="ru-RU" sz="2000" dirty="0"/>
          </a:p>
        </p:txBody>
      </p:sp>
    </p:spTree>
    <p:extLst>
      <p:ext uri="{BB962C8B-B14F-4D97-AF65-F5344CB8AC3E}">
        <p14:creationId xmlns:p14="http://schemas.microsoft.com/office/powerpoint/2010/main" val="390552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1470</Words>
  <Application>Microsoft Office PowerPoint</Application>
  <PresentationFormat>Экран (4:3)</PresentationFormat>
  <Paragraphs>271</Paragraphs>
  <Slides>25</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5</vt:i4>
      </vt:variant>
      <vt:variant>
        <vt:lpstr>Заголовки слайдов</vt:lpstr>
      </vt:variant>
      <vt:variant>
        <vt:i4>25</vt:i4>
      </vt:variant>
    </vt:vector>
  </HeadingPairs>
  <TitlesOfParts>
    <vt:vector size="31" baseType="lpstr">
      <vt:lpstr>Тема Office</vt:lpstr>
      <vt:lpstr>Graph</vt:lpstr>
      <vt:lpstr>KGPlot</vt:lpstr>
      <vt:lpstr>Equation</vt:lpstr>
      <vt:lpstr>MathType 6.0 Equation</vt:lpstr>
      <vt:lpstr>MathType 5.0 Equation</vt:lpstr>
      <vt:lpstr>Beam Polarization  I. Koop  BINP, 630090 Novosibirsk, Russia</vt:lpstr>
      <vt:lpstr>Outline</vt:lpstr>
      <vt:lpstr>Polarization scenario for HIEPA</vt:lpstr>
      <vt:lpstr>PES subsystems</vt:lpstr>
      <vt:lpstr>Pulsed Polarized Electron Source for AmPS.  Built in 1995 by BINP in collaboration with NIKHEF (Amsterdam) and ISP, Novosibirsk.</vt:lpstr>
      <vt:lpstr>Презентация PowerPoint</vt:lpstr>
      <vt:lpstr>Презентация PowerPoint</vt:lpstr>
      <vt:lpstr>100 kV pulsed power supply (BINP for AmPS) </vt:lpstr>
      <vt:lpstr>World’s best photocathodes (From PESP 2008: L.G.Gerchikov et al., SPTU &amp; FTI, St.Petersburg, Russia)</vt:lpstr>
      <vt:lpstr>Презентация PowerPoint</vt:lpstr>
      <vt:lpstr>Презентация PowerPoint</vt:lpstr>
      <vt:lpstr>Презентация PowerPoint</vt:lpstr>
      <vt:lpstr>Презентация PowerPoint</vt:lpstr>
      <vt:lpstr>Презентация PowerPoint</vt:lpstr>
      <vt:lpstr>C-tau PES preliminary parameters</vt:lpstr>
      <vt:lpstr>Spin orbit in presence of Siberian Snake</vt:lpstr>
      <vt:lpstr>Polarization scheme with 3 snakes (arc=1200 + 2 damping wigglers in the arc’s middle points )</vt:lpstr>
      <vt:lpstr>Transparent spin rotator (partial snake)</vt:lpstr>
      <vt:lpstr>Depolarization time in presence of snakes Derbenev and Kondratenko,  Zh. Eksp. Teor. Fiz. 64 1918, 1973;  Sov. Phys. JETP 37 968, 1973</vt:lpstr>
      <vt:lpstr>Longitudinal polarization estimates for HIEPA</vt:lpstr>
      <vt:lpstr>Longitudinal Compton Polarimeter</vt:lpstr>
      <vt:lpstr>Free precession of spin in the horizontal plane</vt:lpstr>
      <vt:lpstr>Free spin precession in medium plane - 2</vt:lpstr>
      <vt:lpstr>Fourier spectrum of free spin precession </vt:lpstr>
      <vt:lpstr>Concluding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Polarization  I. Koop  BINP, 630090 Novosibirsk, Russia</dc:title>
  <dc:creator>Koop</dc:creator>
  <cp:lastModifiedBy>Koop</cp:lastModifiedBy>
  <cp:revision>50</cp:revision>
  <cp:lastPrinted>2015-01-15T13:51:31Z</cp:lastPrinted>
  <dcterms:created xsi:type="dcterms:W3CDTF">2015-01-10T16:54:24Z</dcterms:created>
  <dcterms:modified xsi:type="dcterms:W3CDTF">2015-01-15T14:08:37Z</dcterms:modified>
</cp:coreProperties>
</file>