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</p:sldMasterIdLst>
  <p:notesMasterIdLst>
    <p:notesMasterId r:id="rId37"/>
  </p:notesMasterIdLst>
  <p:sldIdLst>
    <p:sldId id="257" r:id="rId3"/>
    <p:sldId id="258" r:id="rId4"/>
    <p:sldId id="285" r:id="rId5"/>
    <p:sldId id="344" r:id="rId6"/>
    <p:sldId id="427" r:id="rId7"/>
    <p:sldId id="296" r:id="rId8"/>
    <p:sldId id="452" r:id="rId9"/>
    <p:sldId id="451" r:id="rId10"/>
    <p:sldId id="443" r:id="rId11"/>
    <p:sldId id="444" r:id="rId12"/>
    <p:sldId id="454" r:id="rId13"/>
    <p:sldId id="445" r:id="rId14"/>
    <p:sldId id="448" r:id="rId15"/>
    <p:sldId id="398" r:id="rId16"/>
    <p:sldId id="401" r:id="rId17"/>
    <p:sldId id="408" r:id="rId18"/>
    <p:sldId id="403" r:id="rId19"/>
    <p:sldId id="416" r:id="rId20"/>
    <p:sldId id="404" r:id="rId21"/>
    <p:sldId id="405" r:id="rId22"/>
    <p:sldId id="414" r:id="rId23"/>
    <p:sldId id="406" r:id="rId24"/>
    <p:sldId id="407" r:id="rId25"/>
    <p:sldId id="409" r:id="rId26"/>
    <p:sldId id="283" r:id="rId27"/>
    <p:sldId id="284" r:id="rId28"/>
    <p:sldId id="458" r:id="rId29"/>
    <p:sldId id="459" r:id="rId30"/>
    <p:sldId id="456" r:id="rId31"/>
    <p:sldId id="431" r:id="rId32"/>
    <p:sldId id="436" r:id="rId33"/>
    <p:sldId id="438" r:id="rId34"/>
    <p:sldId id="455" r:id="rId35"/>
    <p:sldId id="457" r:id="rId36"/>
  </p:sldIdLst>
  <p:sldSz cx="9144000" cy="6858000" type="screen4x3"/>
  <p:notesSz cx="7099300" cy="10234613"/>
  <p:custDataLst>
    <p:tags r:id="rId38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encoding="gb2312"/>
  <p:clrMru>
    <a:srgbClr val="008000"/>
    <a:srgbClr val="FF6600"/>
    <a:srgbClr val="FF9900"/>
    <a:srgbClr val="0099FF"/>
    <a:srgbClr val="FFFF00"/>
    <a:srgbClr val="CF23D3"/>
    <a:srgbClr val="00FF00"/>
    <a:srgbClr val="9933FF"/>
    <a:srgbClr val="00CC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4369" autoAdjust="0"/>
  </p:normalViewPr>
  <p:slideViewPr>
    <p:cSldViewPr showGuides="1">
      <p:cViewPr>
        <p:scale>
          <a:sx n="100" d="100"/>
          <a:sy n="100" d="100"/>
        </p:scale>
        <p:origin x="-516" y="8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7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4" Type="http://schemas.openxmlformats.org/officeDocument/2006/relationships/image" Target="../media/image46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Relationship Id="rId4" Type="http://schemas.openxmlformats.org/officeDocument/2006/relationships/image" Target="../media/image74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79.wmf"/><Relationship Id="rId1" Type="http://schemas.openxmlformats.org/officeDocument/2006/relationships/image" Target="../media/image78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image" Target="../media/image81.wmf"/><Relationship Id="rId4" Type="http://schemas.openxmlformats.org/officeDocument/2006/relationships/image" Target="../media/image84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3.wmf"/><Relationship Id="rId1" Type="http://schemas.openxmlformats.org/officeDocument/2006/relationships/image" Target="../media/image92.wmf"/><Relationship Id="rId4" Type="http://schemas.openxmlformats.org/officeDocument/2006/relationships/image" Target="../media/image95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7.wmf"/><Relationship Id="rId1" Type="http://schemas.openxmlformats.org/officeDocument/2006/relationships/image" Target="../media/image96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wmf"/><Relationship Id="rId1" Type="http://schemas.openxmlformats.org/officeDocument/2006/relationships/image" Target="../media/image108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w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Relationship Id="rId5" Type="http://schemas.openxmlformats.org/officeDocument/2006/relationships/image" Target="../media/image10.wmf"/><Relationship Id="rId4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4" Type="http://schemas.openxmlformats.org/officeDocument/2006/relationships/image" Target="../media/image2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 noProof="1"/>
            </a:lvl1pPr>
          </a:lstStyle>
          <a:p>
            <a:pPr defTabSz="990478">
              <a:defRPr/>
            </a:pP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 noProof="1"/>
            </a:lvl1pPr>
          </a:lstStyle>
          <a:p>
            <a:pPr defTabSz="990478">
              <a:defRPr/>
            </a:pPr>
            <a:fld id="{1BB198E8-F3C8-4D95-B77E-B57103C54EC8}" type="datetimeFigureOut">
              <a:rPr lang="zh-CN" altLang="en-US" smtClean="0"/>
              <a:pPr defTabSz="990478">
                <a:defRPr/>
              </a:pPr>
              <a:t>2023/4/8</a:t>
            </a:fld>
            <a:endParaRPr lang="zh-CN" altLang="en-US" dirty="0"/>
          </a:p>
        </p:txBody>
      </p:sp>
      <p:sp>
        <p:nvSpPr>
          <p:cNvPr id="57348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3750" cy="34544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77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709930" y="4925407"/>
            <a:ext cx="5679440" cy="402987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9048" tIns="49524" rIns="99048" bIns="49524" numCol="1" anchor="t" anchorCtr="0" compatLnSpc="1"/>
          <a:lstStyle/>
          <a:p>
            <a:pPr marL="0" marR="0" lvl="0" indent="0" algn="l" defTabSz="9904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495239" marR="0" lvl="1" indent="0" algn="l" defTabSz="9904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</a:p>
          <a:p>
            <a:pPr marL="990478" marR="0" lvl="2" indent="0" algn="l" defTabSz="9904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</a:p>
          <a:p>
            <a:pPr marL="1485717" marR="0" lvl="3" indent="0" algn="l" defTabSz="9904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</a:p>
          <a:p>
            <a:pPr marL="1980956" marR="0" lvl="4" indent="0" algn="l" defTabSz="9904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 noProof="1"/>
            </a:lvl1pPr>
          </a:lstStyle>
          <a:p>
            <a:pPr defTabSz="990478">
              <a:defRPr/>
            </a:pP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3508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zh-CN" altLang="en-US" sz="1300" dirty="0"/>
              <a:pPr lvl="0" algn="r" eaLnBrk="1" hangingPunct="1">
                <a:buNone/>
              </a:pPr>
              <a:t>‹#›</a:t>
            </a:fld>
            <a:endParaRPr lang="zh-CN" altLang="en-US" sz="13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58371" name="Notes Placeholder 2"/>
          <p:cNvSpPr>
            <a:spLocks noGrp="1"/>
          </p:cNvSpPr>
          <p:nvPr>
            <p:ph type="body"/>
          </p:nvPr>
        </p:nvSpPr>
        <p:spPr>
          <a:ln/>
        </p:spPr>
        <p:txBody>
          <a:bodyPr wrap="square" lIns="99048" tIns="49524" rIns="99048" bIns="49524" anchor="t" anchorCtr="0"/>
          <a:lstStyle/>
          <a:p>
            <a:pPr lvl="0" eaLnBrk="1" hangingPunct="1"/>
            <a:endParaRPr lang="en-US" altLang="zh-CN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90478">
              <a:defRPr/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59395" name="Notes Placeholder 2"/>
          <p:cNvSpPr>
            <a:spLocks noGrp="1"/>
          </p:cNvSpPr>
          <p:nvPr>
            <p:ph type="body"/>
          </p:nvPr>
        </p:nvSpPr>
        <p:spPr>
          <a:ln/>
        </p:spPr>
        <p:txBody>
          <a:bodyPr wrap="square" lIns="99048" tIns="49524" rIns="99048" bIns="49524" anchor="t" anchorCtr="0"/>
          <a:lstStyle/>
          <a:p>
            <a:pPr lvl="0" eaLnBrk="1" hangingPunct="1"/>
            <a:endParaRPr lang="en-US" altLang="zh-CN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备注占位符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9048" tIns="49524" rIns="99048" bIns="49524" anchor="t" anchorCtr="0"/>
          <a:lstStyle/>
          <a:p>
            <a:pPr lvl="0"/>
            <a:endParaRPr lang="en-US" altLang="zh-CN" dirty="0"/>
          </a:p>
        </p:txBody>
      </p:sp>
      <p:sp>
        <p:nvSpPr>
          <p:cNvPr id="10957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zh-CN" altLang="en-US" sz="1300" dirty="0"/>
              <a:pPr lvl="0" algn="r" eaLnBrk="1" hangingPunct="1"/>
              <a:t>25</a:t>
            </a:fld>
            <a:endParaRPr lang="zh-CN" altLang="en-US" sz="1300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110595" name="Notes Placeholder 2"/>
          <p:cNvSpPr>
            <a:spLocks noGrp="1"/>
          </p:cNvSpPr>
          <p:nvPr>
            <p:ph type="body"/>
          </p:nvPr>
        </p:nvSpPr>
        <p:spPr>
          <a:ln/>
        </p:spPr>
        <p:txBody>
          <a:bodyPr wrap="square" lIns="99048" tIns="49524" rIns="99048" bIns="49524" anchor="t" anchorCtr="0"/>
          <a:lstStyle/>
          <a:p>
            <a:pPr lvl="0" eaLnBrk="1" hangingPunct="1"/>
            <a:endParaRPr lang="en-US" altLang="zh-CN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备注占位符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9048" tIns="49524" rIns="99048" bIns="49524" anchor="t" anchorCtr="0"/>
          <a:lstStyle/>
          <a:p>
            <a:pPr lvl="0"/>
            <a:endParaRPr lang="en-US" altLang="zh-CN" dirty="0"/>
          </a:p>
        </p:txBody>
      </p:sp>
      <p:sp>
        <p:nvSpPr>
          <p:cNvPr id="6861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zh-CN" altLang="en-US" sz="1300" dirty="0"/>
              <a:pPr lvl="0" algn="r" eaLnBrk="1" hangingPunct="1"/>
              <a:t>27</a:t>
            </a:fld>
            <a:endParaRPr lang="zh-CN" altLang="en-US" sz="1300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备注占位符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9048" tIns="49524" rIns="99048" bIns="49524" anchor="t" anchorCtr="0"/>
          <a:lstStyle/>
          <a:p>
            <a:pPr lvl="0"/>
            <a:endParaRPr lang="zh-CN" altLang="en-US" dirty="0"/>
          </a:p>
        </p:txBody>
      </p:sp>
      <p:sp>
        <p:nvSpPr>
          <p:cNvPr id="6042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zh-CN" altLang="en-US" sz="1300" dirty="0"/>
              <a:pPr lvl="0" algn="r" eaLnBrk="1" hangingPunct="1"/>
              <a:t>3</a:t>
            </a:fld>
            <a:endParaRPr lang="zh-CN" altLang="en-US" sz="1300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备注占位符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9048" tIns="49524" rIns="99048" bIns="49524" anchor="t" anchorCtr="0"/>
          <a:lstStyle/>
          <a:p>
            <a:pPr lvl="0"/>
            <a:endParaRPr lang="zh-CN" altLang="en-US" dirty="0"/>
          </a:p>
        </p:txBody>
      </p:sp>
      <p:sp>
        <p:nvSpPr>
          <p:cNvPr id="7578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zh-CN" altLang="en-US" sz="1300" dirty="0"/>
              <a:pPr lvl="0" algn="r" eaLnBrk="1" hangingPunct="1"/>
              <a:t>31</a:t>
            </a:fld>
            <a:endParaRPr lang="zh-CN" altLang="en-US" sz="1300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备注占位符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9048" tIns="49524" rIns="99048" bIns="49524" anchor="t" anchorCtr="0"/>
          <a:lstStyle/>
          <a:p>
            <a:pPr lvl="0"/>
            <a:endParaRPr lang="zh-CN" altLang="en-US" dirty="0"/>
          </a:p>
        </p:txBody>
      </p:sp>
      <p:sp>
        <p:nvSpPr>
          <p:cNvPr id="7578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zh-CN" altLang="en-US" sz="1300" dirty="0"/>
              <a:pPr lvl="0" algn="r" eaLnBrk="1" hangingPunct="1"/>
              <a:t>32</a:t>
            </a:fld>
            <a:endParaRPr lang="zh-CN" altLang="en-US" sz="1300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61443" name="Rectangle 3"/>
          <p:cNvSpPr>
            <a:spLocks noGrp="1"/>
          </p:cNvSpPr>
          <p:nvPr>
            <p:ph type="body"/>
          </p:nvPr>
        </p:nvSpPr>
        <p:spPr>
          <a:ln/>
        </p:spPr>
        <p:txBody>
          <a:bodyPr wrap="square" lIns="99048" tIns="49524" rIns="99048" bIns="49524" anchor="t" anchorCtr="0"/>
          <a:lstStyle/>
          <a:p>
            <a:pPr lvl="0" eaLnBrk="1" hangingPunct="1"/>
            <a:endParaRPr lang="en-US" altLang="zh-CN" sz="2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63491" name="备注占位符 2"/>
          <p:cNvSpPr>
            <a:spLocks noGrp="1"/>
          </p:cNvSpPr>
          <p:nvPr>
            <p:ph type="body"/>
          </p:nvPr>
        </p:nvSpPr>
        <p:spPr>
          <a:ln/>
        </p:spPr>
        <p:txBody>
          <a:bodyPr wrap="square" lIns="99048" tIns="49524" rIns="99048" bIns="49524" anchor="t" anchorCtr="0"/>
          <a:lstStyle/>
          <a:p>
            <a:pPr lvl="0" fontAlgn="base"/>
            <a:endParaRPr lang="zh-CN" altLang="en-US" sz="13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备注占位符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9048" tIns="49524" rIns="99048" bIns="49524" anchor="t" anchorCtr="0"/>
          <a:lstStyle/>
          <a:p>
            <a:pPr lvl="0"/>
            <a:endParaRPr lang="zh-CN" altLang="en-US" dirty="0"/>
          </a:p>
        </p:txBody>
      </p:sp>
      <p:sp>
        <p:nvSpPr>
          <p:cNvPr id="6656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zh-CN" altLang="en-US" sz="1300" dirty="0"/>
              <a:pPr lvl="0" algn="r" eaLnBrk="1" hangingPunct="1"/>
              <a:t>6</a:t>
            </a:fld>
            <a:endParaRPr lang="zh-CN" altLang="en-US" sz="13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备注占位符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9048" tIns="49524" rIns="99048" bIns="49524" anchor="t" anchorCtr="0"/>
          <a:lstStyle/>
          <a:p>
            <a:pPr lvl="0"/>
            <a:endParaRPr lang="zh-CN" altLang="en-US" dirty="0"/>
          </a:p>
        </p:txBody>
      </p:sp>
      <p:sp>
        <p:nvSpPr>
          <p:cNvPr id="6758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zh-CN" altLang="en-US" sz="1300" dirty="0"/>
              <a:pPr lvl="0" algn="r" eaLnBrk="1" hangingPunct="1"/>
              <a:t>7</a:t>
            </a:fld>
            <a:endParaRPr lang="zh-CN" altLang="en-US" sz="13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备注占位符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9048" tIns="49524" rIns="99048" bIns="49524" anchor="t" anchorCtr="0"/>
          <a:lstStyle/>
          <a:p>
            <a:pPr lvl="0"/>
            <a:endParaRPr lang="zh-CN" altLang="en-US" dirty="0"/>
          </a:p>
        </p:txBody>
      </p:sp>
      <p:sp>
        <p:nvSpPr>
          <p:cNvPr id="7066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zh-CN" altLang="en-US" sz="1300" dirty="0"/>
              <a:pPr lvl="0" algn="r" eaLnBrk="1" hangingPunct="1"/>
              <a:t>8</a:t>
            </a:fld>
            <a:endParaRPr lang="zh-CN" altLang="en-US" sz="13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备注占位符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9048" tIns="49524" rIns="99048" bIns="49524" anchor="t" anchorCtr="0"/>
          <a:lstStyle/>
          <a:p>
            <a:pPr lvl="0"/>
            <a:endParaRPr lang="en-US" altLang="zh-CN" dirty="0" smtClean="0"/>
          </a:p>
        </p:txBody>
      </p:sp>
      <p:sp>
        <p:nvSpPr>
          <p:cNvPr id="7475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zh-CN" altLang="en-US" sz="1300" dirty="0"/>
              <a:pPr lvl="0" algn="r" eaLnBrk="1" hangingPunct="1"/>
              <a:t>9</a:t>
            </a:fld>
            <a:endParaRPr lang="zh-CN" altLang="en-US" sz="13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altLang="zh-CN" dirty="0"/>
              <a:pPr algn="r">
                <a:buNone/>
              </a:pPr>
              <a:t>‹#›</a:t>
            </a:fld>
            <a:endParaRPr lang="en-US" altLang="zh-CN" dirty="0"/>
          </a:p>
        </p:txBody>
      </p:sp>
    </p:spTree>
  </p:cSld>
  <p:clrMapOvr>
    <a:masterClrMapping/>
  </p:clrMapOvr>
  <p:transition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7" name="日期占位符 1027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1028"/>
          <p:cNvSpPr>
            <a:spLocks noGrp="1"/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1029"/>
          <p:cNvSpPr>
            <a:spLocks noGrp="1"/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zh-CN" altLang="en-US" dirty="0"/>
              <a:pPr algn="r">
                <a:buNone/>
              </a:pPr>
              <a:t>‹#›</a:t>
            </a:fld>
            <a:endParaRPr lang="zh-CN" altLang="en-US" dirty="0"/>
          </a:p>
        </p:txBody>
      </p:sp>
    </p:spTree>
  </p:cSld>
  <p:clrMapOvr>
    <a:masterClrMapping/>
  </p:clrMapOvr>
  <p:transition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7" name="日期占位符 1027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1028"/>
          <p:cNvSpPr>
            <a:spLocks noGrp="1"/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1029"/>
          <p:cNvSpPr>
            <a:spLocks noGrp="1"/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zh-CN" altLang="en-US" dirty="0"/>
              <a:pPr algn="r">
                <a:buNone/>
              </a:pPr>
              <a:t>‹#›</a:t>
            </a:fld>
            <a:endParaRPr lang="zh-CN" altLang="en-US" dirty="0"/>
          </a:p>
        </p:txBody>
      </p:sp>
    </p:spTree>
  </p:cSld>
  <p:clrMapOvr>
    <a:masterClrMapping/>
  </p:clrMapOvr>
  <p:transition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33795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 noProof="1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33795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 noProof="1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  <a:pPr lvl="0" eaLnBrk="1" hangingPunct="1">
                <a:buNone/>
              </a:pPr>
              <a:t>‹#›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5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3.png"/><Relationship Id="rId5" Type="http://schemas.openxmlformats.org/officeDocument/2006/relationships/image" Target="../media/image11.jpe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4.bin"/><Relationship Id="rId5" Type="http://schemas.openxmlformats.org/officeDocument/2006/relationships/oleObject" Target="../embeddings/oleObject23.bin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6.bin"/><Relationship Id="rId5" Type="http://schemas.openxmlformats.org/officeDocument/2006/relationships/oleObject" Target="../embeddings/oleObject25.bin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30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9.bin"/><Relationship Id="rId5" Type="http://schemas.openxmlformats.org/officeDocument/2006/relationships/oleObject" Target="../embeddings/oleObject28.bin"/><Relationship Id="rId4" Type="http://schemas.openxmlformats.org/officeDocument/2006/relationships/oleObject" Target="../embeddings/oleObject27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49.emf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oleObject32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oleObject" Target="../embeddings/oleObject36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oleObject37.bin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40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39.bin"/><Relationship Id="rId5" Type="http://schemas.openxmlformats.org/officeDocument/2006/relationships/oleObject" Target="../embeddings/oleObject38.bin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3" Type="http://schemas.openxmlformats.org/officeDocument/2006/relationships/notesSlide" Target="../notesSlides/notesSlide20.xml"/><Relationship Id="rId7" Type="http://schemas.openxmlformats.org/officeDocument/2006/relationships/oleObject" Target="../embeddings/oleObject43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42.bin"/><Relationship Id="rId5" Type="http://schemas.openxmlformats.org/officeDocument/2006/relationships/oleObject" Target="../embeddings/oleObject41.bin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65.png"/><Relationship Id="rId5" Type="http://schemas.openxmlformats.org/officeDocument/2006/relationships/oleObject" Target="../embeddings/oleObject45.bin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47.bin"/><Relationship Id="rId5" Type="http://schemas.openxmlformats.org/officeDocument/2006/relationships/oleObject" Target="../embeddings/oleObject46.bin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0.bin"/><Relationship Id="rId3" Type="http://schemas.openxmlformats.org/officeDocument/2006/relationships/notesSlide" Target="../notesSlides/notesSlide23.xml"/><Relationship Id="rId7" Type="http://schemas.openxmlformats.org/officeDocument/2006/relationships/oleObject" Target="../embeddings/oleObject49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48.bin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oleObject" Target="../embeddings/oleObject5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oleObject" Target="../embeddings/oleObject5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54.bin"/><Relationship Id="rId5" Type="http://schemas.openxmlformats.org/officeDocument/2006/relationships/oleObject" Target="../embeddings/oleObject53.bin"/><Relationship Id="rId4" Type="http://schemas.openxmlformats.org/officeDocument/2006/relationships/oleObject" Target="../embeddings/oleObject52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emf"/><Relationship Id="rId13" Type="http://schemas.openxmlformats.org/officeDocument/2006/relationships/oleObject" Target="../embeddings/oleObject57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00.emf"/><Relationship Id="rId12" Type="http://schemas.openxmlformats.org/officeDocument/2006/relationships/image" Target="../media/image105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99.emf"/><Relationship Id="rId11" Type="http://schemas.openxmlformats.org/officeDocument/2006/relationships/image" Target="../media/image104.png"/><Relationship Id="rId5" Type="http://schemas.openxmlformats.org/officeDocument/2006/relationships/image" Target="../media/image98.emf"/><Relationship Id="rId10" Type="http://schemas.openxmlformats.org/officeDocument/2006/relationships/image" Target="../media/image103.png"/><Relationship Id="rId4" Type="http://schemas.openxmlformats.org/officeDocument/2006/relationships/oleObject" Target="../embeddings/oleObject56.bin"/><Relationship Id="rId9" Type="http://schemas.openxmlformats.org/officeDocument/2006/relationships/image" Target="../media/image10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8.bin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11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9" Type="http://schemas.openxmlformats.org/officeDocument/2006/relationships/oleObject" Target="../embeddings/oleObject59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121.png"/><Relationship Id="rId4" Type="http://schemas.openxmlformats.org/officeDocument/2006/relationships/oleObject" Target="../embeddings/oleObject60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123.png"/><Relationship Id="rId4" Type="http://schemas.openxmlformats.org/officeDocument/2006/relationships/oleObject" Target="../embeddings/oleObject6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63.bin"/><Relationship Id="rId5" Type="http://schemas.openxmlformats.org/officeDocument/2006/relationships/oleObject" Target="../embeddings/oleObject62.bin"/><Relationship Id="rId4" Type="http://schemas.openxmlformats.org/officeDocument/2006/relationships/image" Target="../media/image1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12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oleObject" Target="../embeddings/oleObject64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5" Type="http://schemas.openxmlformats.org/officeDocument/2006/relationships/oleObject" Target="../embeddings/oleObject11.bin"/><Relationship Id="rId4" Type="http://schemas.openxmlformats.org/officeDocument/2006/relationships/oleObject" Target="../embeddings/oleObject10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7.bin"/><Relationship Id="rId5" Type="http://schemas.openxmlformats.org/officeDocument/2006/relationships/oleObject" Target="../embeddings/oleObject16.bin"/><Relationship Id="rId4" Type="http://schemas.openxmlformats.org/officeDocument/2006/relationships/oleObject" Target="../embeddings/oleObject15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6.png"/><Relationship Id="rId4" Type="http://schemas.openxmlformats.org/officeDocument/2006/relationships/oleObject" Target="../embeddings/oleObject19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11.jpe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Subtitle 2"/>
          <p:cNvSpPr txBox="1"/>
          <p:nvPr/>
        </p:nvSpPr>
        <p:spPr>
          <a:xfrm>
            <a:off x="136525" y="3286124"/>
            <a:ext cx="8866188" cy="928694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en-US" altLang="zh-CN" sz="4000" b="1" dirty="0" err="1">
                <a:solidFill>
                  <a:srgbClr val="0070C0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Ru</a:t>
            </a:r>
            <a:r>
              <a:rPr lang="en-US" altLang="zh-CN" sz="4000" b="1" dirty="0">
                <a:solidFill>
                  <a:srgbClr val="0070C0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-Min </a:t>
            </a:r>
            <a:r>
              <a:rPr lang="en-US" altLang="zh-CN" sz="4000" b="1" dirty="0" smtClean="0">
                <a:solidFill>
                  <a:srgbClr val="0070C0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Wang</a:t>
            </a:r>
            <a:endParaRPr lang="" altLang="zh-CN" sz="4000" b="1" dirty="0">
              <a:solidFill>
                <a:srgbClr val="0070C0"/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spcBef>
                <a:spcPct val="20000"/>
              </a:spcBef>
            </a:pPr>
            <a:endParaRPr lang="en-US" altLang="zh-CN" sz="4000" b="1" dirty="0">
              <a:solidFill>
                <a:srgbClr val="0070C0"/>
              </a:solidFill>
              <a:latin typeface="Agency FB" panose="020B0503020202020204" pitchFamily="34" charset="0"/>
              <a:ea typeface="Arial" panose="020B0604020202020204" pitchFamily="34" charset="0"/>
            </a:endParaRPr>
          </a:p>
        </p:txBody>
      </p:sp>
      <p:sp>
        <p:nvSpPr>
          <p:cNvPr id="2050" name="Title 1"/>
          <p:cNvSpPr>
            <a:spLocks noGrp="1"/>
          </p:cNvSpPr>
          <p:nvPr>
            <p:ph type="ctrTitle"/>
          </p:nvPr>
        </p:nvSpPr>
        <p:spPr bwMode="auto">
          <a:xfrm>
            <a:off x="-32" y="1006150"/>
            <a:ext cx="9001156" cy="1708470"/>
          </a:xfrm>
          <a:ln w="3175">
            <a:miter lim="800000"/>
          </a:ln>
          <a:effectLst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balanced" dir="t"/>
          </a:scene3d>
          <a:sp3d prstMaterial="plastic"/>
        </p:spPr>
        <p:txBody>
          <a:bodyPr vert="horz" wrap="square" lIns="91440" tIns="45720" rIns="91440" bIns="45720" numCol="1" anchor="b" anchorCtr="0" compatLnSpc="1"/>
          <a:lstStyle/>
          <a:p>
            <a:pPr lvl="0" eaLnBrk="1" hangingPunct="1">
              <a:lnSpc>
                <a:spcPct val="150000"/>
              </a:lnSpc>
              <a:defRPr/>
            </a:pPr>
            <a:r>
              <a:rPr lang="en-US" sz="3200" b="1" noProof="1" smtClean="0">
                <a:ln w="12700">
                  <a:solidFill>
                    <a:srgbClr val="600000">
                      <a:alpha val="69000"/>
                    </a:srgbClr>
                  </a:solidFill>
                </a:ln>
                <a:solidFill>
                  <a:srgbClr val="DA0000"/>
                </a:solidFill>
                <a:latin typeface="Comic Sans MS" panose="030F0702030302020204" pitchFamily="66" charset="0"/>
              </a:rPr>
              <a:t>Three and Four Body Semileptonic D Decays Based on SU(3) Flavor Analysis</a:t>
            </a:r>
            <a:endParaRPr kumimoji="0" lang="en-US" sz="3200" b="1" i="0" u="none" strike="noStrike" kern="1200" cap="none" spc="0" normalizeH="0" baseline="0" noProof="1" smtClean="0">
              <a:ln w="12700">
                <a:solidFill>
                  <a:srgbClr val="600000">
                    <a:alpha val="69000"/>
                  </a:srgbClr>
                </a:solidFill>
              </a:ln>
              <a:solidFill>
                <a:srgbClr val="DA0000"/>
              </a:solidFill>
              <a:effectLst/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36868" name="文本框 1"/>
          <p:cNvSpPr txBox="1"/>
          <p:nvPr/>
        </p:nvSpPr>
        <p:spPr>
          <a:xfrm>
            <a:off x="3175" y="6286500"/>
            <a:ext cx="9137650" cy="535531"/>
          </a:xfrm>
          <a:prstGeom prst="rect">
            <a:avLst/>
          </a:prstGeom>
          <a:gradFill rotWithShape="1">
            <a:gsLst>
              <a:gs pos="0">
                <a:srgbClr val="14CD68"/>
              </a:gs>
              <a:gs pos="100000">
                <a:srgbClr val="0B6E38"/>
              </a:gs>
            </a:gsLst>
            <a:lin ang="5400000"/>
            <a:tileRect/>
          </a:gradFill>
          <a:ln w="9525">
            <a:noFill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 dirty="0" smtClean="0">
                <a:solidFill>
                  <a:srgbClr val="FFFF00"/>
                </a:solidFill>
                <a:latin typeface="华文楷体" pitchFamily="2" charset="-122"/>
                <a:ea typeface="华文楷体" pitchFamily="2" charset="-122"/>
              </a:rPr>
              <a:t>BESIII</a:t>
            </a:r>
            <a:r>
              <a:rPr lang="zh-CN" altLang="en-US" sz="2400" b="1" dirty="0" smtClean="0">
                <a:solidFill>
                  <a:srgbClr val="FFFF00"/>
                </a:solidFill>
                <a:latin typeface="华文楷体" pitchFamily="2" charset="-122"/>
                <a:ea typeface="华文楷体" pitchFamily="2" charset="-122"/>
              </a:rPr>
              <a:t>粲强子物理研讨会                                         </a:t>
            </a:r>
            <a:r>
              <a:rPr lang="en-US" altLang="zh-CN" sz="2400" b="1" dirty="0" smtClean="0">
                <a:solidFill>
                  <a:srgbClr val="FFFF00"/>
                </a:solidFill>
                <a:latin typeface="华文楷体" pitchFamily="2" charset="-122"/>
                <a:ea typeface="华文楷体" pitchFamily="2" charset="-122"/>
              </a:rPr>
              <a:t>2023. 4. 6-9</a:t>
            </a:r>
            <a:endParaRPr lang="zh-CN" altLang="en-US" sz="2400" b="1" dirty="0">
              <a:solidFill>
                <a:srgbClr val="FFFF00"/>
              </a:solidFill>
              <a:latin typeface="华文楷体" pitchFamily="2" charset="-122"/>
              <a:ea typeface="华文楷体" pitchFamily="2" charset="-122"/>
              <a:sym typeface="宋体" panose="02010600030101010101" pitchFamily="2" charset="-122"/>
            </a:endParaRPr>
          </a:p>
        </p:txBody>
      </p:sp>
      <p:pic>
        <p:nvPicPr>
          <p:cNvPr id="5122" name="Picture 2" descr="https://www.jxnu.edu.cn/_upload/site/00/05/5/logo.png"/>
          <p:cNvPicPr>
            <a:picLocks noChangeAspect="1" noChangeArrowheads="1"/>
          </p:cNvPicPr>
          <p:nvPr/>
        </p:nvPicPr>
        <p:blipFill>
          <a:blip r:embed="rId4">
            <a:lum bright="-20000" contrast="40000"/>
          </a:blip>
          <a:srcRect/>
          <a:stretch>
            <a:fillRect/>
          </a:stretch>
        </p:blipFill>
        <p:spPr bwMode="auto">
          <a:xfrm>
            <a:off x="71429" y="109518"/>
            <a:ext cx="3286125" cy="676276"/>
          </a:xfrm>
          <a:prstGeom prst="rect">
            <a:avLst/>
          </a:prstGeom>
          <a:noFill/>
        </p:spPr>
      </p:pic>
      <p:grpSp>
        <p:nvGrpSpPr>
          <p:cNvPr id="12" name="组合 11"/>
          <p:cNvGrpSpPr/>
          <p:nvPr/>
        </p:nvGrpSpPr>
        <p:grpSpPr>
          <a:xfrm>
            <a:off x="642910" y="4707903"/>
            <a:ext cx="8143932" cy="1149989"/>
            <a:chOff x="642910" y="3857628"/>
            <a:chExt cx="8143932" cy="1149989"/>
          </a:xfrm>
        </p:grpSpPr>
        <p:grpSp>
          <p:nvGrpSpPr>
            <p:cNvPr id="9" name="组合 8"/>
            <p:cNvGrpSpPr/>
            <p:nvPr/>
          </p:nvGrpSpPr>
          <p:grpSpPr>
            <a:xfrm>
              <a:off x="2214017" y="3857628"/>
              <a:ext cx="6572825" cy="1149989"/>
              <a:chOff x="2039739" y="3645218"/>
              <a:chExt cx="6572825" cy="1149989"/>
            </a:xfrm>
          </p:grpSpPr>
          <p:sp>
            <p:nvSpPr>
              <p:cNvPr id="36870" name="矩形 7"/>
              <p:cNvSpPr/>
              <p:nvPr/>
            </p:nvSpPr>
            <p:spPr>
              <a:xfrm>
                <a:off x="2325491" y="3645218"/>
                <a:ext cx="3331361" cy="45082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lstStyle/>
              <a:p>
                <a:pPr marL="285750" indent="-285750">
                  <a:lnSpc>
                    <a:spcPct val="130000"/>
                  </a:lnSpc>
                </a:pPr>
                <a:r>
                  <a:rPr lang="en-US" altLang="zh-CN" sz="2000" b="1" dirty="0" err="1" smtClean="0"/>
                  <a:t>arXiv</a:t>
                </a:r>
                <a:r>
                  <a:rPr lang="en-US" altLang="zh-CN" sz="2000" b="1" dirty="0" smtClean="0"/>
                  <a:t>: </a:t>
                </a:r>
                <a:r>
                  <a:rPr lang="en-US" sz="2000" dirty="0" smtClean="0"/>
                  <a:t>2301.00079 [</a:t>
                </a:r>
                <a:r>
                  <a:rPr lang="en-US" sz="2000" dirty="0" err="1" smtClean="0"/>
                  <a:t>hep</a:t>
                </a:r>
                <a:r>
                  <a:rPr lang="en-US" sz="2000" dirty="0" smtClean="0"/>
                  <a:t>-ph]</a:t>
                </a:r>
              </a:p>
            </p:txBody>
          </p:sp>
          <p:sp>
            <p:nvSpPr>
              <p:cNvPr id="2" name="矩形 7"/>
              <p:cNvSpPr/>
              <p:nvPr/>
            </p:nvSpPr>
            <p:spPr>
              <a:xfrm>
                <a:off x="2039739" y="4344378"/>
                <a:ext cx="6572825" cy="45082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lstStyle/>
              <a:p>
                <a:pPr marL="285750" indent="-285750">
                  <a:lnSpc>
                    <a:spcPct val="130000"/>
                  </a:lnSpc>
                </a:pPr>
                <a:r>
                  <a:rPr lang="en-US" altLang="zh-CN" sz="2000" b="1" dirty="0" smtClean="0">
                    <a:latin typeface="Arial" panose="020B0604020202020204" pitchFamily="34" charset="0"/>
                  </a:rPr>
                  <a:t> Phys. </a:t>
                </a:r>
                <a:r>
                  <a:rPr lang="en-US" altLang="zh-CN" sz="2000" b="1" dirty="0" smtClean="0"/>
                  <a:t>Rev. D 107, 056022</a:t>
                </a:r>
                <a:r>
                  <a:rPr lang="en-US" sz="2000" dirty="0" smtClean="0"/>
                  <a:t>; </a:t>
                </a:r>
                <a:r>
                  <a:rPr lang="en-US" altLang="zh-CN" sz="2000" b="1" dirty="0" err="1" smtClean="0"/>
                  <a:t>arXiv</a:t>
                </a:r>
                <a:r>
                  <a:rPr lang="en-US" altLang="zh-CN" sz="2000" b="1" dirty="0" smtClean="0"/>
                  <a:t>: </a:t>
                </a:r>
                <a:r>
                  <a:rPr lang="en-US" sz="2000" dirty="0" smtClean="0"/>
                  <a:t>2301.00090 [</a:t>
                </a:r>
                <a:r>
                  <a:rPr lang="en-US" sz="2000" dirty="0" err="1" smtClean="0"/>
                  <a:t>hep</a:t>
                </a:r>
                <a:r>
                  <a:rPr lang="en-US" sz="2000" dirty="0" smtClean="0"/>
                  <a:t>-ph]</a:t>
                </a:r>
              </a:p>
            </p:txBody>
          </p:sp>
        </p:grpSp>
        <p:graphicFrame>
          <p:nvGraphicFramePr>
            <p:cNvPr id="10" name="对象 9"/>
            <p:cNvGraphicFramePr>
              <a:graphicFrameLocks noChangeAspect="1"/>
            </p:cNvGraphicFramePr>
            <p:nvPr/>
          </p:nvGraphicFramePr>
          <p:xfrm>
            <a:off x="642910" y="3929066"/>
            <a:ext cx="1878012" cy="392113"/>
          </p:xfrm>
          <a:graphic>
            <a:graphicData uri="http://schemas.openxmlformats.org/presentationml/2006/ole">
              <p:oleObj spid="_x0000_s5121" name="Equation" r:id="rId5" imgW="1155600" imgH="241200" progId="Equation.DSMT4">
                <p:embed/>
              </p:oleObj>
            </a:graphicData>
          </a:graphic>
        </p:graphicFrame>
        <p:graphicFrame>
          <p:nvGraphicFramePr>
            <p:cNvPr id="3" name="Object 2"/>
            <p:cNvGraphicFramePr>
              <a:graphicFrameLocks noChangeAspect="1"/>
            </p:cNvGraphicFramePr>
            <p:nvPr/>
          </p:nvGraphicFramePr>
          <p:xfrm>
            <a:off x="642910" y="4572011"/>
            <a:ext cx="1579563" cy="428625"/>
          </p:xfrm>
          <a:graphic>
            <a:graphicData uri="http://schemas.openxmlformats.org/presentationml/2006/ole">
              <p:oleObj spid="_x0000_s5122" name="Equation" r:id="rId6" imgW="888840" imgH="241200" progId="Equation.DSMT4">
                <p:embed/>
              </p:oleObj>
            </a:graphicData>
          </a:graphic>
        </p:graphicFrame>
      </p:grp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solidFill>
                  <a:schemeClr val="bg1"/>
                </a:solidFill>
                <a:latin typeface="Arial" panose="020B0604020202020204" pitchFamily="34" charset="0"/>
              </a:rPr>
              <a:pPr lvl="0" eaLnBrk="1" hangingPunct="1">
                <a:buNone/>
              </a:pPr>
              <a:t>1</a:t>
            </a:fld>
            <a:endParaRPr lang="zh-CN" altLang="en-US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14282" y="857232"/>
            <a:ext cx="8001056" cy="5688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圆角矩形 7"/>
          <p:cNvSpPr/>
          <p:nvPr/>
        </p:nvSpPr>
        <p:spPr>
          <a:xfrm>
            <a:off x="3643306" y="2255848"/>
            <a:ext cx="3143272" cy="252000"/>
          </a:xfrm>
          <a:prstGeom prst="roundRect">
            <a:avLst/>
          </a:prstGeom>
          <a:solidFill>
            <a:srgbClr val="CF23D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6" descr="https://img0.baidu.com/it/u=2249479792,4234414646&amp;fm=253&amp;fmt=auto&amp;app=138&amp;f=JPEG?w=487&amp;h=500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l="2799" t="2727" b="4545"/>
          <a:stretch>
            <a:fillRect/>
          </a:stretch>
        </p:blipFill>
        <p:spPr bwMode="auto">
          <a:xfrm>
            <a:off x="7215206" y="1000108"/>
            <a:ext cx="583826" cy="571504"/>
          </a:xfrm>
          <a:prstGeom prst="rect">
            <a:avLst/>
          </a:prstGeom>
          <a:noFill/>
        </p:spPr>
      </p:pic>
      <p:sp>
        <p:nvSpPr>
          <p:cNvPr id="10" name="圆角矩形 9"/>
          <p:cNvSpPr/>
          <p:nvPr/>
        </p:nvSpPr>
        <p:spPr>
          <a:xfrm>
            <a:off x="500034" y="3571876"/>
            <a:ext cx="2786082" cy="285752"/>
          </a:xfrm>
          <a:prstGeom prst="roundRect">
            <a:avLst/>
          </a:prstGeom>
          <a:solidFill>
            <a:srgbClr val="00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428596" y="5929330"/>
            <a:ext cx="2786082" cy="285752"/>
          </a:xfrm>
          <a:prstGeom prst="roundRect">
            <a:avLst/>
          </a:prstGeom>
          <a:solidFill>
            <a:srgbClr val="00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428596" y="6215082"/>
            <a:ext cx="2786082" cy="285752"/>
          </a:xfrm>
          <a:prstGeom prst="roundRect">
            <a:avLst/>
          </a:prstGeom>
          <a:solidFill>
            <a:srgbClr val="00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428596" y="4909102"/>
            <a:ext cx="2786082" cy="285752"/>
          </a:xfrm>
          <a:prstGeom prst="roundRect">
            <a:avLst/>
          </a:prstGeom>
          <a:solidFill>
            <a:srgbClr val="00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3643306" y="5429264"/>
            <a:ext cx="3143272" cy="252000"/>
          </a:xfrm>
          <a:prstGeom prst="roundRect">
            <a:avLst/>
          </a:prstGeom>
          <a:solidFill>
            <a:srgbClr val="CF23D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500034" y="2500306"/>
            <a:ext cx="2786082" cy="285752"/>
          </a:xfrm>
          <a:prstGeom prst="roundRect">
            <a:avLst/>
          </a:prstGeom>
          <a:solidFill>
            <a:srgbClr val="00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1251" name="Picture 3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r="48563"/>
          <a:stretch>
            <a:fillRect/>
          </a:stretch>
        </p:blipFill>
        <p:spPr bwMode="auto">
          <a:xfrm>
            <a:off x="8215338" y="6255274"/>
            <a:ext cx="714380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任意多边形 17"/>
          <p:cNvSpPr/>
          <p:nvPr/>
        </p:nvSpPr>
        <p:spPr>
          <a:xfrm>
            <a:off x="8643966" y="6357958"/>
            <a:ext cx="395369" cy="256107"/>
          </a:xfrm>
          <a:custGeom>
            <a:avLst/>
            <a:gdLst>
              <a:gd name="connsiteX0" fmla="*/ 0 w 654818"/>
              <a:gd name="connsiteY0" fmla="*/ 311499 h 736879"/>
              <a:gd name="connsiteX1" fmla="*/ 271306 w 654818"/>
              <a:gd name="connsiteY1" fmla="*/ 703385 h 736879"/>
              <a:gd name="connsiteX2" fmla="*/ 592853 w 654818"/>
              <a:gd name="connsiteY2" fmla="*/ 110532 h 736879"/>
              <a:gd name="connsiteX3" fmla="*/ 643095 w 654818"/>
              <a:gd name="connsiteY3" fmla="*/ 40194 h 736879"/>
              <a:gd name="connsiteX4" fmla="*/ 643095 w 654818"/>
              <a:gd name="connsiteY4" fmla="*/ 40194 h 736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818" h="736879">
                <a:moveTo>
                  <a:pt x="0" y="311499"/>
                </a:moveTo>
                <a:cubicBezTo>
                  <a:pt x="86248" y="524189"/>
                  <a:pt x="172497" y="736879"/>
                  <a:pt x="271306" y="703385"/>
                </a:cubicBezTo>
                <a:cubicBezTo>
                  <a:pt x="370115" y="669891"/>
                  <a:pt x="530888" y="221064"/>
                  <a:pt x="592853" y="110532"/>
                </a:cubicBezTo>
                <a:cubicBezTo>
                  <a:pt x="654818" y="0"/>
                  <a:pt x="643095" y="40194"/>
                  <a:pt x="643095" y="40194"/>
                </a:cubicBezTo>
                <a:lnTo>
                  <a:pt x="643095" y="40194"/>
                </a:ln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灯片编号占位符 18"/>
          <p:cNvSpPr>
            <a:spLocks noGrp="1"/>
          </p:cNvSpPr>
          <p:nvPr>
            <p:ph type="sldNum" sz="quarter" idx="4"/>
          </p:nvPr>
        </p:nvSpPr>
        <p:spPr>
          <a:xfrm>
            <a:off x="6553200" y="6524650"/>
            <a:ext cx="2133600" cy="476250"/>
          </a:xfrm>
        </p:spPr>
        <p:txBody>
          <a:bodyPr/>
          <a:lstStyle/>
          <a:p>
            <a:pPr algn="r">
              <a:buNone/>
            </a:pPr>
            <a:fld id="{9A0DB2DC-4C9A-4742-B13C-FB6460FD3503}" type="slidenum">
              <a:rPr lang="en-US" altLang="zh-CN" smtClean="0"/>
              <a:pPr algn="r">
                <a:buNone/>
              </a:pPr>
              <a:t>10</a:t>
            </a:fld>
            <a:endParaRPr lang="en-US" altLang="zh-CN" dirty="0"/>
          </a:p>
        </p:txBody>
      </p:sp>
      <p:graphicFrame>
        <p:nvGraphicFramePr>
          <p:cNvPr id="320514" name="Object 2"/>
          <p:cNvGraphicFramePr>
            <a:graphicFrameLocks/>
          </p:cNvGraphicFramePr>
          <p:nvPr/>
        </p:nvGraphicFramePr>
        <p:xfrm>
          <a:off x="285720" y="142857"/>
          <a:ext cx="4830762" cy="714375"/>
        </p:xfrm>
        <a:graphic>
          <a:graphicData uri="http://schemas.openxmlformats.org/presentationml/2006/ole">
            <p:oleObj spid="_x0000_s320514" name="Equation" r:id="rId7" imgW="1409400" imgH="228600" progId="Equation.DSMT4">
              <p:embed/>
            </p:oleObj>
          </a:graphicData>
        </a:graphic>
      </p:graphicFrame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</a:blip>
          <a:srcRect/>
          <a:stretch>
            <a:fillRect/>
          </a:stretch>
        </p:blipFill>
        <p:spPr bwMode="auto">
          <a:xfrm>
            <a:off x="500034" y="2071678"/>
            <a:ext cx="8062893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3299" name="Picture 3"/>
          <p:cNvPicPr>
            <a:picLocks noChangeAspect="1" noChangeArrowheads="1"/>
          </p:cNvPicPr>
          <p:nvPr/>
        </p:nvPicPr>
        <p:blipFill>
          <a:blip r:embed="rId5">
            <a:lum bright="-20000" contrast="40000"/>
          </a:blip>
          <a:srcRect/>
          <a:stretch>
            <a:fillRect/>
          </a:stretch>
        </p:blipFill>
        <p:spPr bwMode="auto">
          <a:xfrm>
            <a:off x="571472" y="1398363"/>
            <a:ext cx="5286412" cy="673315"/>
          </a:xfrm>
          <a:prstGeom prst="rect">
            <a:avLst/>
          </a:prstGeom>
          <a:noFill/>
          <a:ln w="12700">
            <a:solidFill>
              <a:srgbClr val="00B0F0"/>
            </a:solidFill>
            <a:prstDash val="lgDash"/>
            <a:miter lim="800000"/>
            <a:headEnd/>
            <a:tailEnd/>
          </a:ln>
          <a:effectLst/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 bwMode="auto">
          <a:xfrm>
            <a:off x="342928" y="428604"/>
            <a:ext cx="5229204" cy="1071570"/>
          </a:xfrm>
          <a:ln>
            <a:miter lim="800000"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1" smtClean="0">
                <a:ln w="1905"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j-ea"/>
                <a:cs typeface="+mn-cs"/>
              </a:rPr>
              <a:t>Experimental data:</a:t>
            </a:r>
            <a:endParaRPr kumimoji="0" lang="zh-CN" altLang="en-US" sz="4000" b="1" i="0" u="none" strike="noStrike" kern="1200" cap="none" spc="0" normalizeH="0" baseline="0" noProof="1" smtClean="0">
              <a:ln w="1905">
                <a:solidFill>
                  <a:srgbClr val="FFFF00"/>
                </a:solidFill>
              </a:ln>
              <a:solidFill>
                <a:srgbClr val="FF0000"/>
              </a:solidFill>
              <a:effectLst/>
              <a:uLnTx/>
              <a:uFillTx/>
              <a:latin typeface="Maiandra GD" panose="020E0502030308020204" pitchFamily="34" charset="0"/>
              <a:ea typeface="+mj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en-US" altLang="zh-CN" smtClean="0"/>
              <a:pPr algn="r">
                <a:buNone/>
              </a:pPr>
              <a:t>11</a:t>
            </a:fld>
            <a:endParaRPr lang="en-US" altLang="zh-CN" dirty="0"/>
          </a:p>
        </p:txBody>
      </p:sp>
      <p:graphicFrame>
        <p:nvGraphicFramePr>
          <p:cNvPr id="370690" name="Object 2"/>
          <p:cNvGraphicFramePr>
            <a:graphicFrameLocks/>
          </p:cNvGraphicFramePr>
          <p:nvPr/>
        </p:nvGraphicFramePr>
        <p:xfrm>
          <a:off x="355600" y="71438"/>
          <a:ext cx="4787900" cy="714375"/>
        </p:xfrm>
        <a:graphic>
          <a:graphicData uri="http://schemas.openxmlformats.org/presentationml/2006/ole">
            <p:oleObj spid="_x0000_s370690" name="Equation" r:id="rId6" imgW="1396800" imgH="228600" progId="Equation.DSMT4">
              <p:embed/>
            </p:oleObj>
          </a:graphicData>
        </a:graphic>
      </p:graphicFrame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28596" y="714356"/>
            <a:ext cx="8553664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圆角矩形 7"/>
          <p:cNvSpPr/>
          <p:nvPr/>
        </p:nvSpPr>
        <p:spPr>
          <a:xfrm>
            <a:off x="4000496" y="1643050"/>
            <a:ext cx="2214578" cy="252000"/>
          </a:xfrm>
          <a:prstGeom prst="roundRect">
            <a:avLst/>
          </a:prstGeom>
          <a:solidFill>
            <a:srgbClr val="FF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500034" y="2357430"/>
            <a:ext cx="8429684" cy="252000"/>
          </a:xfrm>
          <a:prstGeom prst="round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71438" y="2335405"/>
            <a:ext cx="92866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rgbClr val="FF0000"/>
                </a:solidFill>
              </a:rPr>
              <a:t>DATA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graphicFrame>
        <p:nvGraphicFramePr>
          <p:cNvPr id="20" name="对象 19"/>
          <p:cNvGraphicFramePr>
            <a:graphicFrameLocks noChangeAspect="1"/>
          </p:cNvGraphicFramePr>
          <p:nvPr/>
        </p:nvGraphicFramePr>
        <p:xfrm>
          <a:off x="6146800" y="2578100"/>
          <a:ext cx="914400" cy="198438"/>
        </p:xfrm>
        <a:graphic>
          <a:graphicData uri="http://schemas.openxmlformats.org/presentationml/2006/ole">
            <p:oleObj spid="_x0000_s314370" name="Equation" r:id="rId5" imgW="914400" imgH="198720" progId="Equation.DSMT4">
              <p:embed/>
            </p:oleObj>
          </a:graphicData>
        </a:graphic>
      </p:graphicFrame>
      <p:sp>
        <p:nvSpPr>
          <p:cNvPr id="21" name="矩形 20"/>
          <p:cNvSpPr/>
          <p:nvPr/>
        </p:nvSpPr>
        <p:spPr>
          <a:xfrm>
            <a:off x="3714744" y="1357298"/>
            <a:ext cx="494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rgbClr val="FF6600"/>
                </a:solidFill>
              </a:rPr>
              <a:t>①</a:t>
            </a:r>
            <a:endParaRPr lang="zh-CN" altLang="en-US" sz="2400" b="1" dirty="0">
              <a:solidFill>
                <a:srgbClr val="FF6600"/>
              </a:solidFill>
            </a:endParaRPr>
          </a:p>
        </p:txBody>
      </p:sp>
      <p:sp>
        <p:nvSpPr>
          <p:cNvPr id="23" name="右大括号 22"/>
          <p:cNvSpPr/>
          <p:nvPr/>
        </p:nvSpPr>
        <p:spPr>
          <a:xfrm rot="16200000">
            <a:off x="4071934" y="-785842"/>
            <a:ext cx="142876" cy="4143404"/>
          </a:xfrm>
          <a:prstGeom prst="rightBrace">
            <a:avLst>
              <a:gd name="adj1" fmla="val 36465"/>
              <a:gd name="adj2" fmla="val 47442"/>
            </a:avLst>
          </a:prstGeom>
          <a:ln w="254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右大括号 23"/>
          <p:cNvSpPr/>
          <p:nvPr/>
        </p:nvSpPr>
        <p:spPr>
          <a:xfrm rot="16200000">
            <a:off x="6746097" y="673875"/>
            <a:ext cx="152400" cy="1214446"/>
          </a:xfrm>
          <a:prstGeom prst="rightBrace">
            <a:avLst>
              <a:gd name="adj1" fmla="val 36465"/>
              <a:gd name="adj2" fmla="val 47442"/>
            </a:avLst>
          </a:prstGeom>
          <a:ln w="254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5500694" y="857232"/>
            <a:ext cx="494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rgbClr val="00B050"/>
                </a:solidFill>
              </a:rPr>
              <a:t>②</a:t>
            </a:r>
            <a:endParaRPr lang="zh-CN" altLang="en-US" sz="2400" b="1" dirty="0">
              <a:solidFill>
                <a:srgbClr val="00B05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72198" y="928670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00B050"/>
                </a:solidFill>
              </a:rPr>
              <a:t>&gt;</a:t>
            </a:r>
            <a:endParaRPr lang="zh-CN" altLang="en-US" b="1" dirty="0">
              <a:solidFill>
                <a:srgbClr val="00B050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8001024" y="1458880"/>
            <a:ext cx="494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rgbClr val="0099FF"/>
                </a:solidFill>
              </a:rPr>
              <a:t>③</a:t>
            </a:r>
            <a:endParaRPr lang="zh-CN" altLang="en-US" sz="2400" b="1" dirty="0">
              <a:solidFill>
                <a:srgbClr val="0099FF"/>
              </a:solidFill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500034" y="2643182"/>
            <a:ext cx="1500198" cy="214314"/>
          </a:xfrm>
          <a:prstGeom prst="roundRect">
            <a:avLst/>
          </a:prstGeom>
          <a:solidFill>
            <a:srgbClr val="CF23D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500034" y="3571876"/>
            <a:ext cx="1500198" cy="214314"/>
          </a:xfrm>
          <a:prstGeom prst="roundRect">
            <a:avLst/>
          </a:prstGeom>
          <a:solidFill>
            <a:srgbClr val="CF23D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圆角矩形 29"/>
          <p:cNvSpPr/>
          <p:nvPr/>
        </p:nvSpPr>
        <p:spPr>
          <a:xfrm>
            <a:off x="500034" y="5857892"/>
            <a:ext cx="1500198" cy="214314"/>
          </a:xfrm>
          <a:prstGeom prst="roundRect">
            <a:avLst/>
          </a:prstGeom>
          <a:solidFill>
            <a:srgbClr val="CF23D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12692" y="3467401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rgbClr val="CF23D3"/>
                </a:solidFill>
                <a:sym typeface="Wingdings 2"/>
              </a:rPr>
              <a:t></a:t>
            </a:r>
            <a:endParaRPr lang="zh-CN" altLang="en-US" sz="2400" b="1" dirty="0">
              <a:solidFill>
                <a:srgbClr val="CF23D3"/>
              </a:solidFill>
            </a:endParaRPr>
          </a:p>
        </p:txBody>
      </p:sp>
      <p:sp>
        <p:nvSpPr>
          <p:cNvPr id="22" name="灯片编号占位符 2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en-US" altLang="zh-CN" smtClean="0"/>
              <a:pPr algn="r">
                <a:buNone/>
              </a:pPr>
              <a:t>12</a:t>
            </a:fld>
            <a:endParaRPr lang="en-US" altLang="zh-CN" dirty="0"/>
          </a:p>
        </p:txBody>
      </p:sp>
      <p:graphicFrame>
        <p:nvGraphicFramePr>
          <p:cNvPr id="314371" name="Object 3"/>
          <p:cNvGraphicFramePr>
            <a:graphicFrameLocks/>
          </p:cNvGraphicFramePr>
          <p:nvPr/>
        </p:nvGraphicFramePr>
        <p:xfrm>
          <a:off x="355600" y="71438"/>
          <a:ext cx="4787900" cy="714375"/>
        </p:xfrm>
        <a:graphic>
          <a:graphicData uri="http://schemas.openxmlformats.org/presentationml/2006/ole">
            <p:oleObj spid="_x0000_s314371" name="Equation" r:id="rId6" imgW="1396800" imgH="228600" progId="Equation.DSMT4">
              <p:embed/>
            </p:oleObj>
          </a:graphicData>
        </a:graphic>
      </p:graphicFrame>
      <p:pic>
        <p:nvPicPr>
          <p:cNvPr id="314372" name="Picture 4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FFC000">
                <a:tint val="45000"/>
                <a:satMod val="400000"/>
              </a:srgbClr>
            </a:duotone>
          </a:blip>
          <a:srcRect l="2137" t="8425" r="2243"/>
          <a:stretch>
            <a:fillRect/>
          </a:stretch>
        </p:blipFill>
        <p:spPr bwMode="auto">
          <a:xfrm>
            <a:off x="7500958" y="142852"/>
            <a:ext cx="1393228" cy="42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en-US" altLang="zh-CN" smtClean="0"/>
              <a:pPr algn="r">
                <a:buNone/>
              </a:pPr>
              <a:t>13</a:t>
            </a:fld>
            <a:endParaRPr lang="en-US" altLang="zh-CN" dirty="0"/>
          </a:p>
        </p:txBody>
      </p:sp>
      <p:grpSp>
        <p:nvGrpSpPr>
          <p:cNvPr id="23" name="组合 22"/>
          <p:cNvGrpSpPr/>
          <p:nvPr/>
        </p:nvGrpSpPr>
        <p:grpSpPr>
          <a:xfrm>
            <a:off x="500034" y="857232"/>
            <a:ext cx="7929618" cy="5643602"/>
            <a:chOff x="500034" y="651142"/>
            <a:chExt cx="7929618" cy="5992568"/>
          </a:xfrm>
        </p:grpSpPr>
        <p:pic>
          <p:nvPicPr>
            <p:cNvPr id="317444" name="Picture 4"/>
            <p:cNvPicPr>
              <a:picLocks noChangeAspect="1" noChangeArrowheads="1"/>
            </p:cNvPicPr>
            <p:nvPr/>
          </p:nvPicPr>
          <p:blipFill>
            <a:blip r:embed="rId4" cstate="print">
              <a:lum bright="-20000" contrast="40000"/>
            </a:blip>
            <a:srcRect t="5952" r="2632"/>
            <a:stretch>
              <a:fillRect/>
            </a:stretch>
          </p:blipFill>
          <p:spPr bwMode="auto">
            <a:xfrm>
              <a:off x="500034" y="651142"/>
              <a:ext cx="7929618" cy="5992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圆角矩形 9"/>
            <p:cNvSpPr/>
            <p:nvPr/>
          </p:nvSpPr>
          <p:spPr>
            <a:xfrm>
              <a:off x="3214678" y="1071546"/>
              <a:ext cx="2286016" cy="252000"/>
            </a:xfrm>
            <a:prstGeom prst="roundRect">
              <a:avLst/>
            </a:prstGeom>
            <a:solidFill>
              <a:srgbClr val="00B0F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3214678" y="1643050"/>
              <a:ext cx="2286016" cy="252000"/>
            </a:xfrm>
            <a:prstGeom prst="roundRect">
              <a:avLst/>
            </a:prstGeom>
            <a:solidFill>
              <a:srgbClr val="00B0F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571472" y="2000240"/>
              <a:ext cx="3571900" cy="252000"/>
            </a:xfrm>
            <a:prstGeom prst="roundRect">
              <a:avLst/>
            </a:prstGeom>
            <a:solidFill>
              <a:srgbClr val="FF0000">
                <a:alpha val="3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>
              <a:off x="571472" y="2285992"/>
              <a:ext cx="3571900" cy="252000"/>
            </a:xfrm>
            <a:prstGeom prst="roundRect">
              <a:avLst/>
            </a:prstGeom>
            <a:solidFill>
              <a:srgbClr val="FF0000">
                <a:alpha val="3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571472" y="2571744"/>
              <a:ext cx="3571900" cy="252000"/>
            </a:xfrm>
            <a:prstGeom prst="roundRect">
              <a:avLst/>
            </a:prstGeom>
            <a:solidFill>
              <a:srgbClr val="FF0000">
                <a:alpha val="3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圆角矩形 14"/>
            <p:cNvSpPr/>
            <p:nvPr/>
          </p:nvSpPr>
          <p:spPr>
            <a:xfrm>
              <a:off x="642910" y="3214686"/>
              <a:ext cx="3500462" cy="252000"/>
            </a:xfrm>
            <a:prstGeom prst="roundRect">
              <a:avLst/>
            </a:prstGeom>
            <a:solidFill>
              <a:srgbClr val="FF0000">
                <a:alpha val="3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5810258" y="5357826"/>
              <a:ext cx="785818" cy="28575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5795971" y="5929330"/>
              <a:ext cx="785818" cy="28575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7643834" y="5929330"/>
              <a:ext cx="785818" cy="28575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7643834" y="6215082"/>
              <a:ext cx="785818" cy="28575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7643834" y="1643050"/>
              <a:ext cx="785818" cy="28575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/>
            <p:cNvSpPr/>
            <p:nvPr/>
          </p:nvSpPr>
          <p:spPr>
            <a:xfrm>
              <a:off x="7643834" y="1000108"/>
              <a:ext cx="785818" cy="28575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317445" name="Object 5"/>
          <p:cNvGraphicFramePr>
            <a:graphicFrameLocks/>
          </p:cNvGraphicFramePr>
          <p:nvPr/>
        </p:nvGraphicFramePr>
        <p:xfrm>
          <a:off x="527056" y="214295"/>
          <a:ext cx="4830762" cy="714375"/>
        </p:xfrm>
        <a:graphic>
          <a:graphicData uri="http://schemas.openxmlformats.org/presentationml/2006/ole">
            <p:oleObj spid="_x0000_s317445" name="Equation" r:id="rId5" imgW="1409400" imgH="228600" progId="Equation.DSMT4">
              <p:embed/>
            </p:oleObj>
          </a:graphicData>
        </a:graphic>
      </p:graphicFrame>
      <p:graphicFrame>
        <p:nvGraphicFramePr>
          <p:cNvPr id="22" name="对象 21"/>
          <p:cNvGraphicFramePr>
            <a:graphicFrameLocks noChangeAspect="1"/>
          </p:cNvGraphicFramePr>
          <p:nvPr/>
        </p:nvGraphicFramePr>
        <p:xfrm>
          <a:off x="4408102" y="2387602"/>
          <a:ext cx="1235468" cy="898522"/>
        </p:xfrm>
        <a:graphic>
          <a:graphicData uri="http://schemas.openxmlformats.org/presentationml/2006/ole">
            <p:oleObj spid="_x0000_s317446" name="Equation" r:id="rId6" imgW="279360" imgH="203040" progId="Equation.DSMT4">
              <p:embed/>
            </p:oleObj>
          </a:graphicData>
        </a:graphic>
      </p:graphicFrame>
      <p:sp>
        <p:nvSpPr>
          <p:cNvPr id="24" name="矩形 23"/>
          <p:cNvSpPr/>
          <p:nvPr/>
        </p:nvSpPr>
        <p:spPr>
          <a:xfrm>
            <a:off x="5214942" y="0"/>
            <a:ext cx="39290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lang="en-US" altLang="zh-CN" sz="1600" dirty="0" smtClean="0">
                <a:solidFill>
                  <a:srgbClr val="FF6600"/>
                </a:solidFill>
              </a:rPr>
              <a:t>The covariant light-front quark model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zh-CN" sz="1600" dirty="0" smtClean="0">
                <a:solidFill>
                  <a:srgbClr val="00B050"/>
                </a:solidFill>
              </a:rPr>
              <a:t>The light-cone sum rules</a:t>
            </a:r>
            <a:endParaRPr lang="zh-CN" altLang="en-US" sz="1600" dirty="0">
              <a:solidFill>
                <a:srgbClr val="00B050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000760" y="528560"/>
            <a:ext cx="4427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FF6600"/>
                </a:solidFill>
              </a:rPr>
              <a:t>①</a:t>
            </a:r>
            <a:endParaRPr lang="zh-CN" altLang="en-US" sz="2000" b="1" dirty="0">
              <a:solidFill>
                <a:srgbClr val="FF6600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929454" y="528560"/>
            <a:ext cx="4427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00B050"/>
                </a:solidFill>
              </a:rPr>
              <a:t>②</a:t>
            </a:r>
            <a:endParaRPr lang="zh-CN" altLang="en-US" sz="2000" b="1" dirty="0">
              <a:solidFill>
                <a:srgbClr val="00B050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7786710" y="528560"/>
            <a:ext cx="4427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00B050"/>
                </a:solidFill>
              </a:rPr>
              <a:t>②</a:t>
            </a:r>
            <a:endParaRPr lang="zh-CN" altLang="en-US" sz="20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4146" name="Object 2"/>
          <p:cNvGraphicFramePr>
            <a:graphicFrameLocks/>
          </p:cNvGraphicFramePr>
          <p:nvPr/>
        </p:nvGraphicFramePr>
        <p:xfrm>
          <a:off x="398480" y="1500188"/>
          <a:ext cx="6602412" cy="714375"/>
        </p:xfrm>
        <a:graphic>
          <a:graphicData uri="http://schemas.openxmlformats.org/presentationml/2006/ole">
            <p:oleObj spid="_x0000_s134146" name="Equation" r:id="rId4" imgW="2476440" imgH="241200" progId="Equation.DSMT4">
              <p:embed/>
            </p:oleObj>
          </a:graphicData>
        </a:graphic>
      </p:graphicFrame>
      <p:graphicFrame>
        <p:nvGraphicFramePr>
          <p:cNvPr id="134147" name="Object 3"/>
          <p:cNvGraphicFramePr>
            <a:graphicFrameLocks/>
          </p:cNvGraphicFramePr>
          <p:nvPr/>
        </p:nvGraphicFramePr>
        <p:xfrm>
          <a:off x="357158" y="5072074"/>
          <a:ext cx="8150233" cy="714380"/>
        </p:xfrm>
        <a:graphic>
          <a:graphicData uri="http://schemas.openxmlformats.org/presentationml/2006/ole">
            <p:oleObj spid="_x0000_s134147" name="Equation" r:id="rId5" imgW="3111480" imgH="241200" progId="Equation.DSMT4">
              <p:embed/>
            </p:oleObj>
          </a:graphicData>
        </a:graphic>
      </p:graphicFrame>
      <p:graphicFrame>
        <p:nvGraphicFramePr>
          <p:cNvPr id="134148" name="Object 4"/>
          <p:cNvGraphicFramePr>
            <a:graphicFrameLocks/>
          </p:cNvGraphicFramePr>
          <p:nvPr/>
        </p:nvGraphicFramePr>
        <p:xfrm>
          <a:off x="357158" y="3857628"/>
          <a:ext cx="7929573" cy="714380"/>
        </p:xfrm>
        <a:graphic>
          <a:graphicData uri="http://schemas.openxmlformats.org/presentationml/2006/ole">
            <p:oleObj spid="_x0000_s134148" name="Equation" r:id="rId6" imgW="3047760" imgH="241200" progId="Equation.DSMT4">
              <p:embed/>
            </p:oleObj>
          </a:graphicData>
        </a:graphic>
      </p:graphicFrame>
      <p:graphicFrame>
        <p:nvGraphicFramePr>
          <p:cNvPr id="134149" name="Object 5"/>
          <p:cNvGraphicFramePr>
            <a:graphicFrameLocks/>
          </p:cNvGraphicFramePr>
          <p:nvPr/>
        </p:nvGraphicFramePr>
        <p:xfrm>
          <a:off x="357158" y="2714620"/>
          <a:ext cx="8572528" cy="714380"/>
        </p:xfrm>
        <a:graphic>
          <a:graphicData uri="http://schemas.openxmlformats.org/presentationml/2006/ole">
            <p:oleObj spid="_x0000_s134149" name="Equation" r:id="rId7" imgW="3340080" imgH="241200" progId="Equation.DSMT4">
              <p:embed/>
            </p:oleObj>
          </a:graphicData>
        </a:graphic>
      </p:graphicFrame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  <a:pPr lvl="0" eaLnBrk="1" hangingPunct="1">
                <a:buNone/>
              </a:pPr>
              <a:t>14</a:t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9" name="标题 1"/>
          <p:cNvSpPr txBox="1"/>
          <p:nvPr/>
        </p:nvSpPr>
        <p:spPr bwMode="auto">
          <a:xfrm>
            <a:off x="-32" y="-24"/>
            <a:ext cx="9501254" cy="135732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eaLnBrk="0" hangingPunct="0">
              <a:defRPr/>
            </a:pPr>
            <a:r>
              <a:rPr kumimoji="0" lang="en-US" altLang="zh-CN" sz="4600" b="1" u="sng" kern="1200" cap="none" spc="0" normalizeH="0" baseline="0" noProof="1" smtClean="0">
                <a:ln w="1905">
                  <a:solidFill>
                    <a:srgbClr val="0000FF"/>
                  </a:solidFill>
                </a:ln>
                <a:gradFill>
                  <a:gsLst>
                    <a:gs pos="0">
                      <a:srgbClr val="2D2DB9">
                        <a:shade val="20000"/>
                        <a:satMod val="200000"/>
                      </a:srgbClr>
                    </a:gs>
                    <a:gs pos="78000">
                      <a:srgbClr val="2D2DB9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B9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latin typeface="Maiandra GD" panose="020E0502030308020204" pitchFamily="34" charset="0"/>
                <a:ea typeface="宋体" panose="02010600030101010101" pitchFamily="2" charset="-122"/>
                <a:cs typeface="+mn-cs"/>
              </a:rPr>
              <a:t>3. Four</a:t>
            </a:r>
            <a:r>
              <a:rPr lang="en-US" altLang="zh-CN" sz="4600" b="1" u="sng" noProof="1" smtClean="0">
                <a:ln w="1905">
                  <a:solidFill>
                    <a:srgbClr val="0000FF"/>
                  </a:solidFill>
                </a:ln>
                <a:gradFill>
                  <a:gsLst>
                    <a:gs pos="0">
                      <a:srgbClr val="2D2DB9">
                        <a:shade val="20000"/>
                        <a:satMod val="200000"/>
                      </a:srgbClr>
                    </a:gs>
                    <a:gs pos="78000">
                      <a:srgbClr val="2D2DB9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B9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latin typeface="Maiandra GD" panose="020E0502030308020204" pitchFamily="34" charset="0"/>
              </a:rPr>
              <a:t> body semileptonic decays</a:t>
            </a:r>
            <a:endParaRPr kumimoji="0" lang="zh-CN" altLang="en-US" sz="4600" b="1" u="sng" kern="1200" cap="none" spc="0" normalizeH="0" baseline="0" noProof="1">
              <a:ln w="1905">
                <a:solidFill>
                  <a:srgbClr val="0000FF"/>
                </a:solidFill>
              </a:ln>
              <a:gradFill>
                <a:gsLst>
                  <a:gs pos="0">
                    <a:srgbClr val="2D2DB9">
                      <a:shade val="20000"/>
                      <a:satMod val="200000"/>
                    </a:srgbClr>
                  </a:gs>
                  <a:gs pos="78000">
                    <a:srgbClr val="2D2DB9">
                      <a:tint val="90000"/>
                      <a:shade val="89000"/>
                      <a:satMod val="220000"/>
                    </a:srgbClr>
                  </a:gs>
                  <a:gs pos="100000">
                    <a:srgbClr val="2D2DB9">
                      <a:tint val="12000"/>
                      <a:satMod val="255000"/>
                    </a:srgbClr>
                  </a:gs>
                </a:gsLst>
                <a:lin ang="5400000"/>
              </a:gradFill>
              <a:latin typeface="Maiandra GD" panose="020E0502030308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3" name="Picture 1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28596" y="388412"/>
            <a:ext cx="4268204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流程图: 可选过程 4"/>
          <p:cNvSpPr/>
          <p:nvPr/>
        </p:nvSpPr>
        <p:spPr>
          <a:xfrm>
            <a:off x="1077248" y="1071546"/>
            <a:ext cx="714380" cy="142876"/>
          </a:xfrm>
          <a:prstGeom prst="flowChartAlternateProcess">
            <a:avLst/>
          </a:prstGeom>
          <a:solidFill>
            <a:srgbClr val="9933FF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流程图: 可选过程 5"/>
          <p:cNvSpPr/>
          <p:nvPr/>
        </p:nvSpPr>
        <p:spPr>
          <a:xfrm>
            <a:off x="1077248" y="1231476"/>
            <a:ext cx="714380" cy="142876"/>
          </a:xfrm>
          <a:prstGeom prst="flowChartAlternateProcess">
            <a:avLst/>
          </a:prstGeom>
          <a:solidFill>
            <a:srgbClr val="9933FF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流程图: 可选过程 7"/>
          <p:cNvSpPr/>
          <p:nvPr/>
        </p:nvSpPr>
        <p:spPr>
          <a:xfrm>
            <a:off x="1077248" y="1649848"/>
            <a:ext cx="714380" cy="142876"/>
          </a:xfrm>
          <a:prstGeom prst="flowChartAlternateProcess">
            <a:avLst/>
          </a:prstGeom>
          <a:solidFill>
            <a:srgbClr val="9933FF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流程图: 可选过程 8"/>
          <p:cNvSpPr/>
          <p:nvPr/>
        </p:nvSpPr>
        <p:spPr>
          <a:xfrm>
            <a:off x="1077248" y="1802921"/>
            <a:ext cx="714380" cy="142876"/>
          </a:xfrm>
          <a:prstGeom prst="flowChartAlternateProcess">
            <a:avLst/>
          </a:prstGeom>
          <a:solidFill>
            <a:srgbClr val="9933FF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流程图: 可选过程 9"/>
          <p:cNvSpPr/>
          <p:nvPr/>
        </p:nvSpPr>
        <p:spPr>
          <a:xfrm>
            <a:off x="1071538" y="1357298"/>
            <a:ext cx="714380" cy="142876"/>
          </a:xfrm>
          <a:prstGeom prst="flowChartAlternateProcess">
            <a:avLst/>
          </a:prstGeom>
          <a:solidFill>
            <a:srgbClr val="00FF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流程图: 可选过程 11"/>
          <p:cNvSpPr/>
          <p:nvPr/>
        </p:nvSpPr>
        <p:spPr>
          <a:xfrm>
            <a:off x="1071538" y="1958036"/>
            <a:ext cx="714380" cy="142876"/>
          </a:xfrm>
          <a:prstGeom prst="flowChartAlternateProcess">
            <a:avLst/>
          </a:prstGeom>
          <a:solidFill>
            <a:srgbClr val="00FF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流程图: 可选过程 12"/>
          <p:cNvSpPr/>
          <p:nvPr/>
        </p:nvSpPr>
        <p:spPr>
          <a:xfrm>
            <a:off x="1077248" y="1500174"/>
            <a:ext cx="1000132" cy="142876"/>
          </a:xfrm>
          <a:prstGeom prst="flowChartAlternateProcess">
            <a:avLst/>
          </a:prstGeom>
          <a:solidFill>
            <a:srgbClr val="00B0F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流程图: 可选过程 13"/>
          <p:cNvSpPr/>
          <p:nvPr/>
        </p:nvSpPr>
        <p:spPr>
          <a:xfrm>
            <a:off x="1077248" y="2095530"/>
            <a:ext cx="1000132" cy="142876"/>
          </a:xfrm>
          <a:prstGeom prst="flowChartAlternateProcess">
            <a:avLst/>
          </a:prstGeom>
          <a:solidFill>
            <a:srgbClr val="00B0F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流程图: 可选过程 14"/>
          <p:cNvSpPr/>
          <p:nvPr/>
        </p:nvSpPr>
        <p:spPr>
          <a:xfrm>
            <a:off x="1077248" y="2221352"/>
            <a:ext cx="714380" cy="142876"/>
          </a:xfrm>
          <a:prstGeom prst="flowChartAlternateProcess">
            <a:avLst/>
          </a:prstGeom>
          <a:solidFill>
            <a:srgbClr val="FFFF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流程图: 可选过程 15"/>
          <p:cNvSpPr/>
          <p:nvPr/>
        </p:nvSpPr>
        <p:spPr>
          <a:xfrm>
            <a:off x="1077248" y="2367627"/>
            <a:ext cx="714380" cy="142876"/>
          </a:xfrm>
          <a:prstGeom prst="flowChartAlternateProcess">
            <a:avLst/>
          </a:prstGeom>
          <a:solidFill>
            <a:srgbClr val="FFFF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流程图: 可选过程 16"/>
          <p:cNvSpPr/>
          <p:nvPr/>
        </p:nvSpPr>
        <p:spPr>
          <a:xfrm>
            <a:off x="1077248" y="3571876"/>
            <a:ext cx="1428760" cy="142876"/>
          </a:xfrm>
          <a:prstGeom prst="flowChartAlternateProcess">
            <a:avLst/>
          </a:prstGeom>
          <a:solidFill>
            <a:srgbClr val="FF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流程图: 可选过程 17"/>
          <p:cNvSpPr/>
          <p:nvPr/>
        </p:nvSpPr>
        <p:spPr>
          <a:xfrm>
            <a:off x="1077248" y="4214818"/>
            <a:ext cx="1428760" cy="142876"/>
          </a:xfrm>
          <a:prstGeom prst="flowChartAlternateProcess">
            <a:avLst/>
          </a:prstGeom>
          <a:solidFill>
            <a:srgbClr val="FF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流程图: 可选过程 18"/>
          <p:cNvSpPr/>
          <p:nvPr/>
        </p:nvSpPr>
        <p:spPr>
          <a:xfrm>
            <a:off x="1077248" y="4473378"/>
            <a:ext cx="1428760" cy="142876"/>
          </a:xfrm>
          <a:prstGeom prst="flowChartAlternateProcess">
            <a:avLst/>
          </a:prstGeom>
          <a:solidFill>
            <a:srgbClr val="FF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流程图: 可选过程 19"/>
          <p:cNvSpPr/>
          <p:nvPr/>
        </p:nvSpPr>
        <p:spPr>
          <a:xfrm>
            <a:off x="1077248" y="5895399"/>
            <a:ext cx="1071570" cy="142876"/>
          </a:xfrm>
          <a:prstGeom prst="flowChartAlternateProcess">
            <a:avLst/>
          </a:prstGeom>
          <a:solidFill>
            <a:srgbClr val="FF99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流程图: 可选过程 20"/>
          <p:cNvSpPr/>
          <p:nvPr/>
        </p:nvSpPr>
        <p:spPr>
          <a:xfrm>
            <a:off x="1077248" y="6041556"/>
            <a:ext cx="1071570" cy="142876"/>
          </a:xfrm>
          <a:prstGeom prst="flowChartAlternateProcess">
            <a:avLst/>
          </a:prstGeom>
          <a:solidFill>
            <a:srgbClr val="FF99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2" name="内容占位符 3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695537" y="1071546"/>
            <a:ext cx="4448463" cy="114300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文本框 5"/>
          <p:cNvSpPr txBox="1"/>
          <p:nvPr/>
        </p:nvSpPr>
        <p:spPr>
          <a:xfrm>
            <a:off x="4714876" y="3071810"/>
            <a:ext cx="42148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99FF"/>
                </a:solidFill>
              </a:rPr>
              <a:t>If ignoring both the OZI suppressed SU(3)</a:t>
            </a:r>
            <a:r>
              <a:rPr lang="en-US" altLang="zh-CN" sz="2400" dirty="0">
                <a:solidFill>
                  <a:srgbClr val="0099FF"/>
                </a:solidFill>
              </a:rPr>
              <a:t> fl</a:t>
            </a:r>
            <a:r>
              <a:rPr lang="zh-CN" altLang="en-US" sz="2400" dirty="0">
                <a:solidFill>
                  <a:srgbClr val="0099FF"/>
                </a:solidFill>
              </a:rPr>
              <a:t>avor symmetry contributions and the SU(3) </a:t>
            </a:r>
            <a:r>
              <a:rPr lang="en-US" altLang="zh-CN" sz="2400" dirty="0">
                <a:solidFill>
                  <a:srgbClr val="0099FF"/>
                </a:solidFill>
              </a:rPr>
              <a:t>fl</a:t>
            </a:r>
            <a:r>
              <a:rPr lang="zh-CN" altLang="en-US" sz="2400" dirty="0">
                <a:solidFill>
                  <a:srgbClr val="0099FF"/>
                </a:solidFill>
              </a:rPr>
              <a:t>avor breaking contributions, almost all amplitudes of the non-resonant</a:t>
            </a:r>
            <a:r>
              <a:rPr lang="en-US" altLang="zh-CN" sz="2400" dirty="0">
                <a:solidFill>
                  <a:srgbClr val="0099FF"/>
                </a:solidFill>
              </a:rPr>
              <a:t> </a:t>
            </a:r>
            <a:r>
              <a:rPr lang="zh-CN" altLang="en-US" sz="2400" dirty="0">
                <a:solidFill>
                  <a:srgbClr val="0099FF"/>
                </a:solidFill>
              </a:rPr>
              <a:t> decays can be related by the coe</a:t>
            </a:r>
            <a:r>
              <a:rPr lang="en-US" altLang="zh-CN" sz="2400" dirty="0" err="1">
                <a:solidFill>
                  <a:srgbClr val="0099FF"/>
                </a:solidFill>
              </a:rPr>
              <a:t>ffi</a:t>
            </a:r>
            <a:r>
              <a:rPr lang="zh-CN" altLang="en-US" sz="2400" dirty="0">
                <a:solidFill>
                  <a:srgbClr val="0099FF"/>
                </a:solidFill>
              </a:rPr>
              <a:t>cient</a:t>
            </a:r>
            <a:r>
              <a:rPr lang="zh-CN" altLang="en-US" sz="2400" dirty="0">
                <a:solidFill>
                  <a:srgbClr val="9933FF"/>
                </a:solidFill>
              </a:rPr>
              <a:t> </a:t>
            </a:r>
            <a:r>
              <a:rPr lang="zh-CN" altLang="en-US" sz="2400" dirty="0">
                <a:solidFill>
                  <a:srgbClr val="FF0000"/>
                </a:solidFill>
              </a:rPr>
              <a:t>c</a:t>
            </a:r>
            <a:r>
              <a:rPr lang="zh-CN" altLang="en-US" sz="2400" baseline="-25000" dirty="0">
                <a:solidFill>
                  <a:srgbClr val="FF0000"/>
                </a:solidFill>
              </a:rPr>
              <a:t>10</a:t>
            </a:r>
            <a:r>
              <a:rPr lang="en-US" altLang="zh-CN" sz="2400" baseline="-25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5" name="灯片编号占位符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  <a:pPr lvl="0" eaLnBrk="1" hangingPunct="1">
                <a:buNone/>
              </a:pPr>
              <a:t>15</a:t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53090" y="468295"/>
            <a:ext cx="3048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Decay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Amplitudes</a:t>
            </a:r>
            <a:endParaRPr lang="en-US" altLang="zh-CN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332801" name="Object 1"/>
          <p:cNvGraphicFramePr>
            <a:graphicFrameLocks/>
          </p:cNvGraphicFramePr>
          <p:nvPr/>
        </p:nvGraphicFramePr>
        <p:xfrm>
          <a:off x="323850" y="-71462"/>
          <a:ext cx="6918325" cy="606425"/>
        </p:xfrm>
        <a:graphic>
          <a:graphicData uri="http://schemas.openxmlformats.org/presentationml/2006/ole">
            <p:oleObj spid="_x0000_s332801" name="Equation" r:id="rId6" imgW="2438280" imgH="2412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71472" y="1785926"/>
            <a:ext cx="4028180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43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85804" y="437571"/>
            <a:ext cx="8229600" cy="1276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4389" name="Picture 5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714876" y="1785926"/>
            <a:ext cx="4301329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圆角矩形 6"/>
          <p:cNvSpPr/>
          <p:nvPr/>
        </p:nvSpPr>
        <p:spPr>
          <a:xfrm flipV="1">
            <a:off x="785786" y="3214688"/>
            <a:ext cx="2496529" cy="285750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圆角矩形 7"/>
          <p:cNvSpPr/>
          <p:nvPr/>
        </p:nvSpPr>
        <p:spPr>
          <a:xfrm flipV="1">
            <a:off x="4929191" y="3000372"/>
            <a:ext cx="2714644" cy="285750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0" name="对象 9"/>
          <p:cNvGraphicFramePr>
            <a:graphicFrameLocks noChangeAspect="1"/>
          </p:cNvGraphicFramePr>
          <p:nvPr/>
        </p:nvGraphicFramePr>
        <p:xfrm>
          <a:off x="3786182" y="1428736"/>
          <a:ext cx="1571636" cy="500066"/>
        </p:xfrm>
        <a:graphic>
          <a:graphicData uri="http://schemas.openxmlformats.org/presentationml/2006/ole">
            <p:oleObj spid="_x0000_s144385" name="Equation" r:id="rId7" imgW="558720" imgH="177480" progId="Equation.DSMT4">
              <p:embed/>
            </p:oleObj>
          </a:graphicData>
        </a:graphic>
      </p:graphicFrame>
      <p:graphicFrame>
        <p:nvGraphicFramePr>
          <p:cNvPr id="11" name="对象 10"/>
          <p:cNvGraphicFramePr>
            <a:graphicFrameLocks noChangeAspect="1"/>
          </p:cNvGraphicFramePr>
          <p:nvPr/>
        </p:nvGraphicFramePr>
        <p:xfrm>
          <a:off x="996950" y="6000750"/>
          <a:ext cx="6569075" cy="542925"/>
        </p:xfrm>
        <a:graphic>
          <a:graphicData uri="http://schemas.openxmlformats.org/presentationml/2006/ole">
            <p:oleObj spid="_x0000_s144386" name="Equation" r:id="rId8" imgW="2768400" imgH="228600" progId="Equation.DSMT4">
              <p:embed/>
            </p:oleObj>
          </a:graphicData>
        </a:graphic>
      </p:graphicFrame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  <a:pPr lvl="0" eaLnBrk="1" hangingPunct="1">
                <a:buNone/>
              </a:pPr>
              <a:t>16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lum bright="-24000" contrast="42000"/>
          </a:blip>
          <a:srcRect b="95146"/>
          <a:stretch>
            <a:fillRect/>
          </a:stretch>
        </p:blipFill>
        <p:spPr>
          <a:xfrm>
            <a:off x="428596" y="335875"/>
            <a:ext cx="8143932" cy="521357"/>
          </a:xfrm>
          <a:prstGeom prst="rect">
            <a:avLst/>
          </a:prstGeom>
        </p:spPr>
      </p:pic>
      <p:pic>
        <p:nvPicPr>
          <p:cNvPr id="6" name="内容占位符 3"/>
          <p:cNvPicPr>
            <a:picLocks noChangeAspect="1"/>
          </p:cNvPicPr>
          <p:nvPr/>
        </p:nvPicPr>
        <p:blipFill>
          <a:blip r:embed="rId5" cstate="print">
            <a:lum bright="-24000" contrast="42000"/>
          </a:blip>
          <a:srcRect t="4644" r="36096" b="45525"/>
          <a:stretch>
            <a:fillRect/>
          </a:stretch>
        </p:blipFill>
        <p:spPr>
          <a:xfrm>
            <a:off x="428596" y="1500174"/>
            <a:ext cx="3850640" cy="39604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内容占位符 3"/>
          <p:cNvPicPr>
            <a:picLocks noChangeAspect="1"/>
          </p:cNvPicPr>
          <p:nvPr/>
        </p:nvPicPr>
        <p:blipFill>
          <a:blip r:embed="rId6" cstate="print">
            <a:lum bright="-24000" contrast="42000"/>
          </a:blip>
          <a:srcRect t="53493" r="36096"/>
          <a:stretch>
            <a:fillRect/>
          </a:stretch>
        </p:blipFill>
        <p:spPr>
          <a:xfrm>
            <a:off x="4492971" y="1500174"/>
            <a:ext cx="4150995" cy="398399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43361" name="Object 1"/>
          <p:cNvGraphicFramePr>
            <a:graphicFrameLocks noChangeAspect="1"/>
          </p:cNvGraphicFramePr>
          <p:nvPr/>
        </p:nvGraphicFramePr>
        <p:xfrm>
          <a:off x="642910" y="1000108"/>
          <a:ext cx="1643062" cy="500062"/>
        </p:xfrm>
        <a:graphic>
          <a:graphicData uri="http://schemas.openxmlformats.org/presentationml/2006/ole">
            <p:oleObj spid="_x0000_s143361" name="Equation" r:id="rId7" imgW="583920" imgH="177480" progId="Equation.DSMT4">
              <p:embed/>
            </p:oleObj>
          </a:graphicData>
        </a:graphic>
      </p:graphicFrame>
      <p:graphicFrame>
        <p:nvGraphicFramePr>
          <p:cNvPr id="143362" name="Object 2"/>
          <p:cNvGraphicFramePr>
            <a:graphicFrameLocks noChangeAspect="1"/>
          </p:cNvGraphicFramePr>
          <p:nvPr/>
        </p:nvGraphicFramePr>
        <p:xfrm>
          <a:off x="2786050" y="785794"/>
          <a:ext cx="3729038" cy="714375"/>
        </p:xfrm>
        <a:graphic>
          <a:graphicData uri="http://schemas.openxmlformats.org/presentationml/2006/ole">
            <p:oleObj spid="_x0000_s143362" name="Equation" r:id="rId8" imgW="1193760" imgH="228600" progId="Equation.DSMT4">
              <p:embed/>
            </p:oleObj>
          </a:graphicData>
        </a:graphic>
      </p:graphicFrame>
      <p:sp>
        <p:nvSpPr>
          <p:cNvPr id="8" name="矩形 7"/>
          <p:cNvSpPr/>
          <p:nvPr/>
        </p:nvSpPr>
        <p:spPr>
          <a:xfrm>
            <a:off x="571472" y="5357826"/>
            <a:ext cx="7929618" cy="1128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rgbClr val="FF6600"/>
                </a:solidFill>
              </a:rPr>
              <a:t>Many of them might be observed by the BESIII and </a:t>
            </a:r>
            <a:r>
              <a:rPr lang="en-US" altLang="zh-CN" sz="2400" dirty="0" err="1" smtClean="0">
                <a:solidFill>
                  <a:srgbClr val="FF6600"/>
                </a:solidFill>
              </a:rPr>
              <a:t>BelleII</a:t>
            </a:r>
            <a:r>
              <a:rPr lang="en-US" altLang="zh-CN" sz="2400" dirty="0" smtClean="0">
                <a:solidFill>
                  <a:srgbClr val="FF6600"/>
                </a:solidFill>
              </a:rPr>
              <a:t> experiments in the near future</a:t>
            </a:r>
            <a:r>
              <a:rPr lang="zh-CN" altLang="en-US" sz="2400" dirty="0" smtClean="0">
                <a:solidFill>
                  <a:srgbClr val="FF6600"/>
                </a:solidFill>
              </a:rPr>
              <a:t>。</a:t>
            </a:r>
            <a:endParaRPr lang="zh-CN" altLang="en-US" sz="2400" dirty="0">
              <a:solidFill>
                <a:srgbClr val="FF6600"/>
              </a:solidFill>
            </a:endParaRPr>
          </a:p>
        </p:txBody>
      </p:sp>
      <p:graphicFrame>
        <p:nvGraphicFramePr>
          <p:cNvPr id="143363" name="Object 3"/>
          <p:cNvGraphicFramePr>
            <a:graphicFrameLocks noChangeAspect="1"/>
          </p:cNvGraphicFramePr>
          <p:nvPr/>
        </p:nvGraphicFramePr>
        <p:xfrm>
          <a:off x="6858016" y="857232"/>
          <a:ext cx="2139950" cy="542925"/>
        </p:xfrm>
        <a:graphic>
          <a:graphicData uri="http://schemas.openxmlformats.org/presentationml/2006/ole">
            <p:oleObj spid="_x0000_s143363" name="Equation" r:id="rId9" imgW="901440" imgH="228600" progId="Equation.DSMT4">
              <p:embed/>
            </p:oleObj>
          </a:graphicData>
        </a:graphic>
      </p:graphicFrame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  <a:pPr lvl="0" eaLnBrk="1" hangingPunct="1">
                <a:buNone/>
              </a:pPr>
              <a:t>17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6000760" y="1857364"/>
            <a:ext cx="2928958" cy="543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6675" name="Picture 3"/>
          <p:cNvPicPr>
            <a:picLocks noChangeAspect="1" noChangeArrowheads="1"/>
          </p:cNvPicPr>
          <p:nvPr/>
        </p:nvPicPr>
        <p:blipFill>
          <a:blip r:embed="rId5">
            <a:lum bright="-20000" contrast="40000"/>
          </a:blip>
          <a:srcRect/>
          <a:stretch>
            <a:fillRect/>
          </a:stretch>
        </p:blipFill>
        <p:spPr bwMode="auto">
          <a:xfrm>
            <a:off x="6000760" y="3786190"/>
            <a:ext cx="3091067" cy="642942"/>
          </a:xfrm>
          <a:prstGeom prst="rect">
            <a:avLst/>
          </a:prstGeom>
          <a:solidFill>
            <a:srgbClr val="FFFF00"/>
          </a:solidFill>
          <a:ln w="1905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56676" name="Picture 4"/>
          <p:cNvPicPr>
            <a:picLocks noChangeAspect="1" noChangeArrowheads="1"/>
          </p:cNvPicPr>
          <p:nvPr/>
        </p:nvPicPr>
        <p:blipFill>
          <a:blip r:embed="rId6">
            <a:lum bright="-20000" contrast="40000"/>
          </a:blip>
          <a:srcRect/>
          <a:stretch>
            <a:fillRect/>
          </a:stretch>
        </p:blipFill>
        <p:spPr bwMode="auto">
          <a:xfrm>
            <a:off x="6000760" y="5403609"/>
            <a:ext cx="3143240" cy="597159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  <a:effectLst/>
        </p:spPr>
      </p:pic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  <a:pPr lvl="0" eaLnBrk="1" hangingPunct="1">
                <a:buNone/>
              </a:pPr>
              <a:t>18</a:t>
            </a:fld>
            <a:endParaRPr lang="zh-CN" altLang="en-US" dirty="0">
              <a:latin typeface="Arial" panose="020B0604020202020204" pitchFamily="34" charset="0"/>
            </a:endParaRPr>
          </a:p>
        </p:txBody>
      </p:sp>
      <p:graphicFrame>
        <p:nvGraphicFramePr>
          <p:cNvPr id="8" name="Object 2"/>
          <p:cNvGraphicFramePr>
            <a:graphicFrameLocks/>
          </p:cNvGraphicFramePr>
          <p:nvPr/>
        </p:nvGraphicFramePr>
        <p:xfrm>
          <a:off x="454025" y="71438"/>
          <a:ext cx="7904189" cy="642918"/>
        </p:xfrm>
        <a:graphic>
          <a:graphicData uri="http://schemas.openxmlformats.org/presentationml/2006/ole">
            <p:oleObj spid="_x0000_s216065" name="Equation" r:id="rId7" imgW="3340080" imgH="241200" progId="Equation.DSMT4">
              <p:embed/>
            </p:oleObj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42910" y="714356"/>
            <a:ext cx="5326668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6066" name="Picture 2"/>
          <p:cNvPicPr>
            <a:picLocks noChangeAspect="1" noChangeArrowheads="1"/>
          </p:cNvPicPr>
          <p:nvPr/>
        </p:nvPicPr>
        <p:blipFill>
          <a:blip r:embed="rId9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71472" y="1214422"/>
            <a:ext cx="5286412" cy="5441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43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785786" y="1071546"/>
            <a:ext cx="7504521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流程图: 可选过程 3"/>
          <p:cNvSpPr/>
          <p:nvPr/>
        </p:nvSpPr>
        <p:spPr>
          <a:xfrm>
            <a:off x="4143372" y="1500174"/>
            <a:ext cx="4286280" cy="500066"/>
          </a:xfrm>
          <a:prstGeom prst="flowChartAlternateProcess">
            <a:avLst/>
          </a:prstGeom>
          <a:solidFill>
            <a:srgbClr val="9933FF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流程图: 可选过程 5"/>
          <p:cNvSpPr/>
          <p:nvPr/>
        </p:nvSpPr>
        <p:spPr>
          <a:xfrm>
            <a:off x="3286116" y="2000240"/>
            <a:ext cx="857256" cy="2214578"/>
          </a:xfrm>
          <a:prstGeom prst="flowChartAlternateProcess">
            <a:avLst/>
          </a:prstGeom>
          <a:solidFill>
            <a:srgbClr val="FF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42340" name="Object 4"/>
          <p:cNvGraphicFramePr>
            <a:graphicFrameLocks noChangeAspect="1"/>
          </p:cNvGraphicFramePr>
          <p:nvPr/>
        </p:nvGraphicFramePr>
        <p:xfrm>
          <a:off x="1643042" y="1500174"/>
          <a:ext cx="1571625" cy="500063"/>
        </p:xfrm>
        <a:graphic>
          <a:graphicData uri="http://schemas.openxmlformats.org/presentationml/2006/ole">
            <p:oleObj spid="_x0000_s142340" name="Equation" r:id="rId5" imgW="558720" imgH="177480" progId="Equation.DSMT4">
              <p:embed/>
            </p:oleObj>
          </a:graphicData>
        </a:graphic>
      </p:graphicFrame>
      <p:graphicFrame>
        <p:nvGraphicFramePr>
          <p:cNvPr id="142341" name="Object 5"/>
          <p:cNvGraphicFramePr>
            <a:graphicFrameLocks noChangeAspect="1"/>
          </p:cNvGraphicFramePr>
          <p:nvPr/>
        </p:nvGraphicFramePr>
        <p:xfrm>
          <a:off x="928662" y="6315075"/>
          <a:ext cx="2109788" cy="542925"/>
        </p:xfrm>
        <a:graphic>
          <a:graphicData uri="http://schemas.openxmlformats.org/presentationml/2006/ole">
            <p:oleObj spid="_x0000_s142341" name="Equation" r:id="rId6" imgW="888840" imgH="228600" progId="Equation.DSMT4">
              <p:embed/>
            </p:oleObj>
          </a:graphicData>
        </a:graphic>
      </p:graphicFrame>
      <p:graphicFrame>
        <p:nvGraphicFramePr>
          <p:cNvPr id="11" name="对象 10"/>
          <p:cNvGraphicFramePr>
            <a:graphicFrameLocks noChangeAspect="1"/>
          </p:cNvGraphicFramePr>
          <p:nvPr/>
        </p:nvGraphicFramePr>
        <p:xfrm>
          <a:off x="6215074" y="500042"/>
          <a:ext cx="2286016" cy="996909"/>
        </p:xfrm>
        <a:graphic>
          <a:graphicData uri="http://schemas.openxmlformats.org/presentationml/2006/ole">
            <p:oleObj spid="_x0000_s142342" name="Equation" r:id="rId7" imgW="1688760" imgH="736560" progId="Equation.DSMT4">
              <p:embed/>
            </p:oleObj>
          </a:graphicData>
        </a:graphic>
      </p:graphicFrame>
      <p:sp>
        <p:nvSpPr>
          <p:cNvPr id="12" name="燕尾形箭头 11"/>
          <p:cNvSpPr/>
          <p:nvPr/>
        </p:nvSpPr>
        <p:spPr>
          <a:xfrm rot="19933293">
            <a:off x="5560062" y="998641"/>
            <a:ext cx="713457" cy="431192"/>
          </a:xfrm>
          <a:prstGeom prst="notchedRightArrow">
            <a:avLst/>
          </a:prstGeom>
          <a:solidFill>
            <a:srgbClr val="FF0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  <a:pPr lvl="0" eaLnBrk="1" hangingPunct="1">
                <a:buNone/>
              </a:pPr>
              <a:t>19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流程图: 可选过程 8"/>
          <p:cNvSpPr/>
          <p:nvPr/>
        </p:nvSpPr>
        <p:spPr>
          <a:xfrm>
            <a:off x="142875" y="142875"/>
            <a:ext cx="8858250" cy="6572250"/>
          </a:xfrm>
          <a:prstGeom prst="flowChartAlternateProcess">
            <a:avLst/>
          </a:prstGeom>
          <a:solidFill>
            <a:schemeClr val="bg1"/>
          </a:solidFill>
          <a:ln w="76200" cmpd="tri">
            <a:solidFill>
              <a:srgbClr val="FF000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文本占位符 5"/>
          <p:cNvSpPr txBox="1"/>
          <p:nvPr/>
        </p:nvSpPr>
        <p:spPr bwMode="auto">
          <a:xfrm>
            <a:off x="323850" y="1125220"/>
            <a:ext cx="8462010" cy="505968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/>
          <a:lstStyle/>
          <a:p>
            <a:pPr marL="457200" marR="0" indent="-457200" defTabSz="914400" eaLnBrk="0" hangingPunct="0">
              <a:lnSpc>
                <a:spcPct val="2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en-US" altLang="zh-CN" sz="3600" b="1" kern="1200" cap="none" spc="0" normalizeH="0" baseline="0" noProof="1">
                <a:ln w="1905">
                  <a:solidFill>
                    <a:srgbClr val="0000FF"/>
                  </a:solidFill>
                </a:ln>
                <a:solidFill>
                  <a:srgbClr val="CF23D3"/>
                </a:solidFill>
                <a:latin typeface="Maiandra GD" panose="020E0502030308020204" pitchFamily="34" charset="0"/>
                <a:ea typeface="宋体" panose="02010600030101010101" pitchFamily="2" charset="-122"/>
                <a:cs typeface="+mn-cs"/>
              </a:rPr>
              <a:t> Motivation </a:t>
            </a:r>
          </a:p>
          <a:p>
            <a:pPr eaLnBrk="0" hangingPunct="0">
              <a:lnSpc>
                <a:spcPct val="200000"/>
              </a:lnSpc>
              <a:defRPr/>
            </a:pPr>
            <a:r>
              <a:rPr kumimoji="0" lang="en-US" altLang="zh-CN" sz="3600" b="1" kern="1200" cap="none" spc="0" normalizeH="0" baseline="0" noProof="1">
                <a:ln w="1905">
                  <a:solidFill>
                    <a:srgbClr val="0000FF"/>
                  </a:solidFill>
                </a:ln>
                <a:solidFill>
                  <a:srgbClr val="00B0F0"/>
                </a:solidFill>
                <a:latin typeface="Maiandra GD" panose="020E0502030308020204" pitchFamily="34" charset="0"/>
                <a:ea typeface="宋体" panose="02010600030101010101" pitchFamily="2" charset="-122"/>
                <a:cs typeface="+mn-cs"/>
              </a:rPr>
              <a:t>2. </a:t>
            </a:r>
            <a:r>
              <a:rPr lang="en-US" altLang="zh-CN" sz="3600" b="1" noProof="1" smtClean="0">
                <a:ln w="1905">
                  <a:solidFill>
                    <a:srgbClr val="0000FF"/>
                  </a:solidFill>
                </a:ln>
                <a:solidFill>
                  <a:srgbClr val="00B0F0"/>
                </a:solidFill>
                <a:latin typeface="Maiandra GD" panose="020E0502030308020204" pitchFamily="34" charset="0"/>
              </a:rPr>
              <a:t>Three body semileptonic charm decays</a:t>
            </a:r>
          </a:p>
          <a:p>
            <a:pPr marR="0" defTabSz="914400" eaLnBrk="0" hangingPunct="0">
              <a:lnSpc>
                <a:spcPct val="200000"/>
              </a:lnSpc>
              <a:buClrTx/>
              <a:buSzTx/>
              <a:buFontTx/>
              <a:buNone/>
              <a:defRPr/>
            </a:pPr>
            <a:endParaRPr kumimoji="0" lang="en-US" altLang="zh-CN" sz="400" b="1" kern="1200" cap="none" spc="0" normalizeH="0" baseline="0" noProof="1" smtClean="0">
              <a:ln w="1905">
                <a:solidFill>
                  <a:srgbClr val="0000FF"/>
                </a:solidFill>
              </a:ln>
              <a:solidFill>
                <a:srgbClr val="00B0F0"/>
              </a:solidFill>
              <a:latin typeface="Maiandra GD" panose="020E0502030308020204" pitchFamily="34" charset="0"/>
              <a:ea typeface="宋体" panose="02010600030101010101" pitchFamily="2" charset="-122"/>
              <a:cs typeface="+mn-cs"/>
            </a:endParaRPr>
          </a:p>
          <a:p>
            <a:pPr marR="0" defTabSz="914400" eaLnBrk="0" hangingPunct="0">
              <a:lnSpc>
                <a:spcPct val="200000"/>
              </a:lnSpc>
              <a:buClrTx/>
              <a:buSzTx/>
              <a:buFontTx/>
              <a:buNone/>
              <a:defRPr/>
            </a:pPr>
            <a:r>
              <a:rPr kumimoji="0" lang="en-US" altLang="zh-CN" sz="3600" b="1" kern="1200" cap="none" spc="0" normalizeH="0" baseline="0" noProof="1" smtClean="0">
                <a:ln w="1905">
                  <a:solidFill>
                    <a:srgbClr val="0000FF"/>
                  </a:solidFill>
                </a:ln>
                <a:solidFill>
                  <a:srgbClr val="00B0F0"/>
                </a:solidFill>
                <a:latin typeface="Maiandra GD" panose="020E0502030308020204" pitchFamily="34" charset="0"/>
                <a:ea typeface="宋体" panose="02010600030101010101" pitchFamily="2" charset="-122"/>
                <a:cs typeface="+mn-cs"/>
              </a:rPr>
              <a:t>3. Four </a:t>
            </a:r>
            <a:r>
              <a:rPr kumimoji="0" lang="en-US" altLang="zh-CN" sz="3600" b="1" kern="1200" cap="none" spc="0" normalizeH="0" baseline="0" noProof="1">
                <a:ln w="1905">
                  <a:solidFill>
                    <a:srgbClr val="0000FF"/>
                  </a:solidFill>
                </a:ln>
                <a:solidFill>
                  <a:srgbClr val="00B0F0"/>
                </a:solidFill>
                <a:latin typeface="Maiandra GD" panose="020E0502030308020204" pitchFamily="34" charset="0"/>
                <a:ea typeface="宋体" panose="02010600030101010101" pitchFamily="2" charset="-122"/>
                <a:cs typeface="+mn-cs"/>
              </a:rPr>
              <a:t>body semileptonic charm decays</a:t>
            </a:r>
          </a:p>
          <a:p>
            <a:pPr marR="0" defTabSz="914400" eaLnBrk="0" hangingPunct="0">
              <a:lnSpc>
                <a:spcPct val="200000"/>
              </a:lnSpc>
              <a:buClrTx/>
              <a:buSzTx/>
              <a:buFontTx/>
              <a:buNone/>
              <a:defRPr/>
            </a:pPr>
            <a:endParaRPr kumimoji="0" lang="en-US" altLang="zh-CN" sz="700" b="1" kern="1200" cap="none" spc="0" normalizeH="0" baseline="0" noProof="1" smtClean="0">
              <a:ln w="1905">
                <a:solidFill>
                  <a:srgbClr val="0000FF"/>
                </a:solidFill>
              </a:ln>
              <a:solidFill>
                <a:srgbClr val="00B0F0"/>
              </a:solidFill>
              <a:latin typeface="Maiandra GD" panose="020E0502030308020204" pitchFamily="34" charset="0"/>
              <a:ea typeface="宋体" panose="02010600030101010101" pitchFamily="2" charset="-122"/>
              <a:cs typeface="+mn-cs"/>
            </a:endParaRPr>
          </a:p>
          <a:p>
            <a:pPr marR="0" defTabSz="914400" eaLnBrk="0" hangingPunct="0">
              <a:lnSpc>
                <a:spcPct val="200000"/>
              </a:lnSpc>
              <a:buClrTx/>
              <a:buSzTx/>
              <a:buFontTx/>
              <a:buNone/>
              <a:defRPr/>
            </a:pPr>
            <a:r>
              <a:rPr kumimoji="0" lang="en-US" altLang="zh-CN" sz="3600" b="1" kern="1200" cap="none" spc="0" normalizeH="0" baseline="0" noProof="1" smtClean="0">
                <a:ln w="1905">
                  <a:solidFill>
                    <a:srgbClr val="0000FF"/>
                  </a:solidFill>
                </a:ln>
                <a:solidFill>
                  <a:srgbClr val="00B0F0"/>
                </a:solidFill>
                <a:latin typeface="Maiandra GD" panose="020E0502030308020204" pitchFamily="34" charset="0"/>
                <a:ea typeface="宋体" panose="02010600030101010101" pitchFamily="2" charset="-122"/>
                <a:cs typeface="+mn-cs"/>
              </a:rPr>
              <a:t>4. </a:t>
            </a:r>
            <a:r>
              <a:rPr kumimoji="0" lang="en-US" altLang="zh-CN" sz="3600" b="1" kern="1200" cap="none" spc="0" normalizeH="0" baseline="0" noProof="1">
                <a:ln w="1905">
                  <a:solidFill>
                    <a:srgbClr val="0000FF"/>
                  </a:solidFill>
                </a:ln>
                <a:solidFill>
                  <a:srgbClr val="00B0F0"/>
                </a:solidFill>
                <a:latin typeface="Maiandra GD" panose="020E0502030308020204" pitchFamily="34" charset="0"/>
                <a:ea typeface="宋体" panose="02010600030101010101" pitchFamily="2" charset="-122"/>
                <a:cs typeface="+mn-cs"/>
              </a:rPr>
              <a:t>Conclusion</a:t>
            </a:r>
          </a:p>
          <a:p>
            <a:pPr marR="0" defTabSz="914400" eaLnBrk="0" hangingPunct="0">
              <a:lnSpc>
                <a:spcPct val="200000"/>
              </a:lnSpc>
              <a:buClrTx/>
              <a:buSzTx/>
              <a:buFontTx/>
              <a:buNone/>
              <a:defRPr/>
            </a:pPr>
            <a:endParaRPr kumimoji="0" lang="zh-CN" altLang="en-US" sz="3600" b="1" kern="1200" cap="none" spc="0" normalizeH="0" baseline="0" noProof="1">
              <a:ln w="1905">
                <a:solidFill>
                  <a:srgbClr val="0000FF"/>
                </a:solidFill>
              </a:ln>
              <a:solidFill>
                <a:srgbClr val="00B0F0"/>
              </a:solidFill>
              <a:latin typeface="Maiandra GD" panose="020E0502030308020204" pitchFamily="34" charset="0"/>
              <a:ea typeface="宋体" panose="02010600030101010101" pitchFamily="2" charset="-122"/>
              <a:cs typeface="+mn-cs"/>
            </a:endParaRPr>
          </a:p>
          <a:p>
            <a:pPr marR="0" defTabSz="914400" eaLnBrk="0" hangingPunct="0">
              <a:lnSpc>
                <a:spcPct val="200000"/>
              </a:lnSpc>
              <a:buClrTx/>
              <a:buSzTx/>
              <a:buFontTx/>
              <a:buNone/>
              <a:defRPr/>
            </a:pPr>
            <a:r>
              <a:rPr kumimoji="0" lang="en-US" altLang="zh-CN" sz="3600" b="1" kern="1200" cap="none" spc="0" normalizeH="0" baseline="0" noProof="1">
                <a:ln w="1905">
                  <a:solidFill>
                    <a:srgbClr val="0000FF"/>
                  </a:solidFill>
                </a:ln>
                <a:solidFill>
                  <a:srgbClr val="00B0F0"/>
                </a:solidFill>
                <a:latin typeface="Maiandra GD" panose="020E0502030308020204" pitchFamily="34" charset="0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3600" b="1" kern="1200" cap="none" spc="0" normalizeH="0" baseline="0" noProof="1">
              <a:ln w="1905">
                <a:solidFill>
                  <a:srgbClr val="0000FF"/>
                </a:solidFill>
              </a:ln>
              <a:solidFill>
                <a:srgbClr val="00B0F0"/>
              </a:solidFill>
              <a:latin typeface="Maiandra GD" panose="020E0502030308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2" name="Slide Number Placeholder 3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altLang="zh-CN" sz="1400" dirty="0"/>
              <a:pPr lvl="0" algn="r" eaLnBrk="1" hangingPunct="1"/>
              <a:t>2</a:t>
            </a:fld>
            <a:endParaRPr lang="en-US" altLang="zh-CN" sz="14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 bwMode="auto">
          <a:xfrm>
            <a:off x="685800" y="142860"/>
            <a:ext cx="7772400" cy="1143000"/>
          </a:xfrm>
          <a:ln>
            <a:miter lim="800000"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sng" strike="noStrike" kern="1200" cap="none" spc="0" normalizeH="0" baseline="0" noProof="1" smtClean="0">
                <a:ln w="1905">
                  <a:solidFill>
                    <a:srgbClr val="0000FF"/>
                  </a:solidFill>
                </a:ln>
                <a:gradFill>
                  <a:gsLst>
                    <a:gs pos="0">
                      <a:srgbClr val="2D2DB9">
                        <a:shade val="20000"/>
                        <a:satMod val="200000"/>
                      </a:srgbClr>
                    </a:gs>
                    <a:gs pos="78000">
                      <a:srgbClr val="2D2DB9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B9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Maiandra GD" panose="020E0502030308020204" pitchFamily="34" charset="0"/>
                <a:ea typeface="+mn-ea"/>
                <a:cs typeface="Arial" panose="020B0604020202020204" pitchFamily="34" charset="0"/>
              </a:rPr>
              <a:t>Outline</a:t>
            </a:r>
            <a:endParaRPr kumimoji="0" lang="en-US" altLang="zh-CN" sz="7200" b="1" i="0" u="sng" strike="noStrike" kern="1200" cap="none" spc="0" normalizeH="0" baseline="0" noProof="1">
              <a:ln w="1905">
                <a:solidFill>
                  <a:srgbClr val="0000FF"/>
                </a:solidFill>
              </a:ln>
              <a:gradFill>
                <a:gsLst>
                  <a:gs pos="0">
                    <a:srgbClr val="2D2DB9">
                      <a:shade val="20000"/>
                      <a:satMod val="200000"/>
                    </a:srgbClr>
                  </a:gs>
                  <a:gs pos="78000">
                    <a:srgbClr val="2D2DB9">
                      <a:tint val="90000"/>
                      <a:shade val="89000"/>
                      <a:satMod val="220000"/>
                    </a:srgbClr>
                  </a:gs>
                  <a:gs pos="100000">
                    <a:srgbClr val="2D2DB9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Maiandra GD" panose="020E0502030308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083" name="Object 11"/>
          <p:cNvGraphicFramePr>
            <a:graphicFrameLocks noChangeAspect="1"/>
          </p:cNvGraphicFramePr>
          <p:nvPr/>
        </p:nvGraphicFramePr>
        <p:xfrm>
          <a:off x="965194" y="3286125"/>
          <a:ext cx="2749550" cy="503238"/>
        </p:xfrm>
        <a:graphic>
          <a:graphicData uri="http://schemas.openxmlformats.org/presentationml/2006/ole">
            <p:oleObj spid="_x0000_s3083" name="Equation" r:id="rId4" imgW="1320480" imgH="241200" progId="Equation.DSMT4">
              <p:embed/>
            </p:oleObj>
          </a:graphicData>
        </a:graphic>
      </p:graphicFrame>
      <p:graphicFrame>
        <p:nvGraphicFramePr>
          <p:cNvPr id="3084" name="Object 12"/>
          <p:cNvGraphicFramePr>
            <a:graphicFrameLocks noChangeAspect="1"/>
          </p:cNvGraphicFramePr>
          <p:nvPr/>
        </p:nvGraphicFramePr>
        <p:xfrm>
          <a:off x="950913" y="4428400"/>
          <a:ext cx="2049451" cy="572236"/>
        </p:xfrm>
        <a:graphic>
          <a:graphicData uri="http://schemas.openxmlformats.org/presentationml/2006/ole">
            <p:oleObj spid="_x0000_s3084" name="Equation" r:id="rId5" imgW="863280" imgH="24120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7" name="Picture 5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71472" y="642918"/>
            <a:ext cx="8072494" cy="5769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流程图: 可选过程 2"/>
          <p:cNvSpPr/>
          <p:nvPr/>
        </p:nvSpPr>
        <p:spPr>
          <a:xfrm>
            <a:off x="3357554" y="1428736"/>
            <a:ext cx="714380" cy="2500330"/>
          </a:xfrm>
          <a:prstGeom prst="flowChartAlternateProcess">
            <a:avLst/>
          </a:prstGeom>
          <a:solidFill>
            <a:srgbClr val="FF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流程图: 可选过程 3"/>
          <p:cNvSpPr/>
          <p:nvPr/>
        </p:nvSpPr>
        <p:spPr>
          <a:xfrm>
            <a:off x="4071934" y="1071546"/>
            <a:ext cx="4429156" cy="357190"/>
          </a:xfrm>
          <a:prstGeom prst="flowChartAlternateProcess">
            <a:avLst/>
          </a:prstGeom>
          <a:solidFill>
            <a:srgbClr val="9933FF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41313" name="Object 1"/>
          <p:cNvGraphicFramePr>
            <a:graphicFrameLocks noChangeAspect="1"/>
          </p:cNvGraphicFramePr>
          <p:nvPr/>
        </p:nvGraphicFramePr>
        <p:xfrm>
          <a:off x="608013" y="214313"/>
          <a:ext cx="1643062" cy="500062"/>
        </p:xfrm>
        <a:graphic>
          <a:graphicData uri="http://schemas.openxmlformats.org/presentationml/2006/ole">
            <p:oleObj spid="_x0000_s141313" name="Equation" r:id="rId5" imgW="583920" imgH="177480" progId="Equation.DSMT4">
              <p:embed/>
            </p:oleObj>
          </a:graphicData>
        </a:graphic>
      </p:graphicFrame>
      <p:graphicFrame>
        <p:nvGraphicFramePr>
          <p:cNvPr id="141314" name="Object 2"/>
          <p:cNvGraphicFramePr>
            <a:graphicFrameLocks noChangeAspect="1"/>
          </p:cNvGraphicFramePr>
          <p:nvPr/>
        </p:nvGraphicFramePr>
        <p:xfrm>
          <a:off x="714348" y="6315075"/>
          <a:ext cx="2109787" cy="542925"/>
        </p:xfrm>
        <a:graphic>
          <a:graphicData uri="http://schemas.openxmlformats.org/presentationml/2006/ole">
            <p:oleObj spid="_x0000_s141314" name="Equation" r:id="rId6" imgW="888840" imgH="228600" progId="Equation.DSMT4">
              <p:embed/>
            </p:oleObj>
          </a:graphicData>
        </a:graphic>
      </p:graphicFrame>
      <p:sp>
        <p:nvSpPr>
          <p:cNvPr id="7" name="流程图: 可选过程 6"/>
          <p:cNvSpPr/>
          <p:nvPr/>
        </p:nvSpPr>
        <p:spPr>
          <a:xfrm>
            <a:off x="714348" y="3248024"/>
            <a:ext cx="7643866" cy="214314"/>
          </a:xfrm>
          <a:prstGeom prst="flowChartAlternateProcess">
            <a:avLst/>
          </a:prstGeom>
          <a:solidFill>
            <a:srgbClr val="FF66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Smaller </a:t>
            </a:r>
            <a:r>
              <a:rPr lang="en-US" altLang="zh-CN" dirty="0" smtClean="0">
                <a:solidFill>
                  <a:srgbClr val="FF9900"/>
                </a:solidFill>
              </a:rPr>
              <a:t>than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data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7643834" y="3071810"/>
            <a:ext cx="390525" cy="447675"/>
          </a:xfrm>
          <a:custGeom>
            <a:avLst/>
            <a:gdLst>
              <a:gd name="connsiteX0" fmla="*/ 0 w 390525"/>
              <a:gd name="connsiteY0" fmla="*/ 209550 h 447675"/>
              <a:gd name="connsiteX1" fmla="*/ 28575 w 390525"/>
              <a:gd name="connsiteY1" fmla="*/ 304800 h 447675"/>
              <a:gd name="connsiteX2" fmla="*/ 66675 w 390525"/>
              <a:gd name="connsiteY2" fmla="*/ 371475 h 447675"/>
              <a:gd name="connsiteX3" fmla="*/ 95250 w 390525"/>
              <a:gd name="connsiteY3" fmla="*/ 428625 h 447675"/>
              <a:gd name="connsiteX4" fmla="*/ 123825 w 390525"/>
              <a:gd name="connsiteY4" fmla="*/ 447675 h 447675"/>
              <a:gd name="connsiteX5" fmla="*/ 161925 w 390525"/>
              <a:gd name="connsiteY5" fmla="*/ 438150 h 447675"/>
              <a:gd name="connsiteX6" fmla="*/ 200025 w 390525"/>
              <a:gd name="connsiteY6" fmla="*/ 381000 h 447675"/>
              <a:gd name="connsiteX7" fmla="*/ 228600 w 390525"/>
              <a:gd name="connsiteY7" fmla="*/ 342900 h 447675"/>
              <a:gd name="connsiteX8" fmla="*/ 247650 w 390525"/>
              <a:gd name="connsiteY8" fmla="*/ 314325 h 447675"/>
              <a:gd name="connsiteX9" fmla="*/ 257175 w 390525"/>
              <a:gd name="connsiteY9" fmla="*/ 285750 h 447675"/>
              <a:gd name="connsiteX10" fmla="*/ 276225 w 390525"/>
              <a:gd name="connsiteY10" fmla="*/ 247650 h 447675"/>
              <a:gd name="connsiteX11" fmla="*/ 295275 w 390525"/>
              <a:gd name="connsiteY11" fmla="*/ 219075 h 447675"/>
              <a:gd name="connsiteX12" fmla="*/ 314325 w 390525"/>
              <a:gd name="connsiteY12" fmla="*/ 161925 h 447675"/>
              <a:gd name="connsiteX13" fmla="*/ 352425 w 390525"/>
              <a:gd name="connsiteY13" fmla="*/ 104775 h 447675"/>
              <a:gd name="connsiteX14" fmla="*/ 371475 w 390525"/>
              <a:gd name="connsiteY14" fmla="*/ 47625 h 447675"/>
              <a:gd name="connsiteX15" fmla="*/ 381000 w 390525"/>
              <a:gd name="connsiteY15" fmla="*/ 19050 h 447675"/>
              <a:gd name="connsiteX16" fmla="*/ 390525 w 390525"/>
              <a:gd name="connsiteY16" fmla="*/ 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0525" h="447675">
                <a:moveTo>
                  <a:pt x="0" y="209550"/>
                </a:moveTo>
                <a:cubicBezTo>
                  <a:pt x="5325" y="230848"/>
                  <a:pt x="19299" y="290886"/>
                  <a:pt x="28575" y="304800"/>
                </a:cubicBezTo>
                <a:cubicBezTo>
                  <a:pt x="47707" y="333498"/>
                  <a:pt x="52173" y="337638"/>
                  <a:pt x="66675" y="371475"/>
                </a:cubicBezTo>
                <a:cubicBezTo>
                  <a:pt x="78295" y="398589"/>
                  <a:pt x="72369" y="405744"/>
                  <a:pt x="95250" y="428625"/>
                </a:cubicBezTo>
                <a:cubicBezTo>
                  <a:pt x="103345" y="436720"/>
                  <a:pt x="114300" y="441325"/>
                  <a:pt x="123825" y="447675"/>
                </a:cubicBezTo>
                <a:cubicBezTo>
                  <a:pt x="136525" y="444500"/>
                  <a:pt x="150559" y="444645"/>
                  <a:pt x="161925" y="438150"/>
                </a:cubicBezTo>
                <a:cubicBezTo>
                  <a:pt x="204242" y="413969"/>
                  <a:pt x="181289" y="413787"/>
                  <a:pt x="200025" y="381000"/>
                </a:cubicBezTo>
                <a:cubicBezTo>
                  <a:pt x="207901" y="367217"/>
                  <a:pt x="219373" y="355818"/>
                  <a:pt x="228600" y="342900"/>
                </a:cubicBezTo>
                <a:cubicBezTo>
                  <a:pt x="235254" y="333585"/>
                  <a:pt x="242530" y="324564"/>
                  <a:pt x="247650" y="314325"/>
                </a:cubicBezTo>
                <a:cubicBezTo>
                  <a:pt x="252140" y="305345"/>
                  <a:pt x="253220" y="294978"/>
                  <a:pt x="257175" y="285750"/>
                </a:cubicBezTo>
                <a:cubicBezTo>
                  <a:pt x="262768" y="272699"/>
                  <a:pt x="269180" y="259978"/>
                  <a:pt x="276225" y="247650"/>
                </a:cubicBezTo>
                <a:cubicBezTo>
                  <a:pt x="281905" y="237711"/>
                  <a:pt x="290626" y="229536"/>
                  <a:pt x="295275" y="219075"/>
                </a:cubicBezTo>
                <a:cubicBezTo>
                  <a:pt x="303430" y="200725"/>
                  <a:pt x="303186" y="178633"/>
                  <a:pt x="314325" y="161925"/>
                </a:cubicBezTo>
                <a:cubicBezTo>
                  <a:pt x="327025" y="142875"/>
                  <a:pt x="345185" y="126495"/>
                  <a:pt x="352425" y="104775"/>
                </a:cubicBezTo>
                <a:lnTo>
                  <a:pt x="371475" y="47625"/>
                </a:lnTo>
                <a:cubicBezTo>
                  <a:pt x="374650" y="38100"/>
                  <a:pt x="376510" y="28030"/>
                  <a:pt x="381000" y="19050"/>
                </a:cubicBezTo>
                <a:lnTo>
                  <a:pt x="390525" y="0"/>
                </a:lnTo>
              </a:path>
            </a:pathLst>
          </a:cu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流程图: 可选过程 11"/>
          <p:cNvSpPr/>
          <p:nvPr/>
        </p:nvSpPr>
        <p:spPr>
          <a:xfrm>
            <a:off x="785786" y="1428736"/>
            <a:ext cx="7715304" cy="214314"/>
          </a:xfrm>
          <a:prstGeom prst="flowChartAlternateProcess">
            <a:avLst/>
          </a:prstGeom>
          <a:solidFill>
            <a:srgbClr val="FF66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/>
        </p:nvGraphicFramePr>
        <p:xfrm>
          <a:off x="6643702" y="1357298"/>
          <a:ext cx="377825" cy="293687"/>
        </p:xfrm>
        <a:graphic>
          <a:graphicData uri="http://schemas.openxmlformats.org/presentationml/2006/ole">
            <p:oleObj spid="_x0000_s141315" name="Equation" r:id="rId7" imgW="228600" imgH="177480" progId="Equation.DSMT4">
              <p:embed/>
            </p:oleObj>
          </a:graphicData>
        </a:graphic>
      </p:graphicFrame>
      <p:graphicFrame>
        <p:nvGraphicFramePr>
          <p:cNvPr id="141316" name="Object 4"/>
          <p:cNvGraphicFramePr>
            <a:graphicFrameLocks noChangeAspect="1"/>
          </p:cNvGraphicFramePr>
          <p:nvPr/>
        </p:nvGraphicFramePr>
        <p:xfrm>
          <a:off x="8072462" y="1357298"/>
          <a:ext cx="357187" cy="293687"/>
        </p:xfrm>
        <a:graphic>
          <a:graphicData uri="http://schemas.openxmlformats.org/presentationml/2006/ole">
            <p:oleObj spid="_x0000_s141316" name="Equation" r:id="rId8" imgW="215640" imgH="177480" progId="Equation.DSMT4">
              <p:embed/>
            </p:oleObj>
          </a:graphicData>
        </a:graphic>
      </p:graphicFrame>
      <p:sp>
        <p:nvSpPr>
          <p:cNvPr id="14" name="灯片编号占位符 13"/>
          <p:cNvSpPr>
            <a:spLocks noGrp="1"/>
          </p:cNvSpPr>
          <p:nvPr>
            <p:ph type="sldNum" sz="quarter" idx="12"/>
          </p:nvPr>
        </p:nvSpPr>
        <p:spPr>
          <a:xfrm>
            <a:off x="6553200" y="6381774"/>
            <a:ext cx="2133600" cy="476250"/>
          </a:xfrm>
        </p:spPr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  <a:pPr lvl="0" eaLnBrk="1" hangingPunct="1">
                <a:buNone/>
              </a:pPr>
              <a:t>20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7" name="Picture 3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642910" y="1492790"/>
            <a:ext cx="7572428" cy="4865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54626" name="Object 2"/>
          <p:cNvGraphicFramePr>
            <a:graphicFrameLocks/>
          </p:cNvGraphicFramePr>
          <p:nvPr/>
        </p:nvGraphicFramePr>
        <p:xfrm>
          <a:off x="357158" y="71414"/>
          <a:ext cx="7572428" cy="714380"/>
        </p:xfrm>
        <a:graphic>
          <a:graphicData uri="http://schemas.openxmlformats.org/presentationml/2006/ole">
            <p:oleObj spid="_x0000_s154626" name="Equation" r:id="rId5" imgW="3047760" imgH="241200" progId="Equation.DSMT4">
              <p:embed/>
            </p:oleObj>
          </a:graphicData>
        </a:graphic>
      </p:graphicFrame>
      <p:sp>
        <p:nvSpPr>
          <p:cNvPr id="7" name="圆角矩形 6"/>
          <p:cNvSpPr/>
          <p:nvPr/>
        </p:nvSpPr>
        <p:spPr>
          <a:xfrm>
            <a:off x="1652926" y="4286256"/>
            <a:ext cx="5848032" cy="760970"/>
          </a:xfrm>
          <a:prstGeom prst="roundRect">
            <a:avLst/>
          </a:prstGeom>
          <a:noFill/>
          <a:ln w="25400">
            <a:solidFill>
              <a:srgbClr val="CF23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42910" y="857232"/>
            <a:ext cx="5326668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786578" y="6310336"/>
            <a:ext cx="2133600" cy="476250"/>
          </a:xfrm>
        </p:spPr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  <a:pPr lvl="0" eaLnBrk="1" hangingPunct="1">
                <a:buNone/>
              </a:pPr>
              <a:t>21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00034" y="285727"/>
            <a:ext cx="5715040" cy="6475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流程图: 可选过程 4"/>
          <p:cNvSpPr/>
          <p:nvPr/>
        </p:nvSpPr>
        <p:spPr>
          <a:xfrm>
            <a:off x="3000364" y="2928934"/>
            <a:ext cx="714380" cy="285752"/>
          </a:xfrm>
          <a:prstGeom prst="flowChartAlternateProcess">
            <a:avLst/>
          </a:prstGeom>
          <a:solidFill>
            <a:srgbClr val="FF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右大括号 5"/>
          <p:cNvSpPr/>
          <p:nvPr/>
        </p:nvSpPr>
        <p:spPr>
          <a:xfrm>
            <a:off x="6215074" y="3786190"/>
            <a:ext cx="357190" cy="2857520"/>
          </a:xfrm>
          <a:prstGeom prst="rightBrace">
            <a:avLst>
              <a:gd name="adj1" fmla="val 19000"/>
              <a:gd name="adj2" fmla="val 49630"/>
            </a:avLst>
          </a:prstGeom>
          <a:noFill/>
          <a:ln w="38100" cmpd="thickThin">
            <a:solidFill>
              <a:srgbClr val="CF2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40290" name="Object 2"/>
          <p:cNvGraphicFramePr>
            <a:graphicFrameLocks noChangeAspect="1"/>
          </p:cNvGraphicFramePr>
          <p:nvPr/>
        </p:nvGraphicFramePr>
        <p:xfrm>
          <a:off x="6906894" y="4929198"/>
          <a:ext cx="1665634" cy="428628"/>
        </p:xfrm>
        <a:graphic>
          <a:graphicData uri="http://schemas.openxmlformats.org/presentationml/2006/ole">
            <p:oleObj spid="_x0000_s140290" name="Equation" r:id="rId5" imgW="888840" imgH="228600" progId="Equation.DSMT4">
              <p:embed/>
            </p:oleObj>
          </a:graphicData>
        </a:graphic>
      </p:graphicFrame>
      <p:sp>
        <p:nvSpPr>
          <p:cNvPr id="8" name="右大括号 7"/>
          <p:cNvSpPr/>
          <p:nvPr/>
        </p:nvSpPr>
        <p:spPr>
          <a:xfrm>
            <a:off x="6215074" y="857232"/>
            <a:ext cx="357190" cy="2857520"/>
          </a:xfrm>
          <a:prstGeom prst="rightBrace">
            <a:avLst>
              <a:gd name="adj1" fmla="val 19000"/>
              <a:gd name="adj2" fmla="val 49630"/>
            </a:avLst>
          </a:prstGeom>
          <a:noFill/>
          <a:ln w="38100" cmpd="thickThin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/>
        </p:nvGraphicFramePr>
        <p:xfrm>
          <a:off x="6906894" y="2071678"/>
          <a:ext cx="1665634" cy="417043"/>
        </p:xfrm>
        <a:graphic>
          <a:graphicData uri="http://schemas.openxmlformats.org/presentationml/2006/ole">
            <p:oleObj spid="_x0000_s140291" name="Equation" r:id="rId6" imgW="888840" imgH="228600" progId="Equation.DSMT4">
              <p:embed/>
            </p:oleObj>
          </a:graphicData>
        </a:graphic>
      </p:graphicFrame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  <a:pPr lvl="0" eaLnBrk="1" hangingPunct="1">
                <a:buNone/>
              </a:pPr>
              <a:t>22</a:t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4" name="流程图: 可选过程 13"/>
          <p:cNvSpPr/>
          <p:nvPr/>
        </p:nvSpPr>
        <p:spPr>
          <a:xfrm>
            <a:off x="3000364" y="1428736"/>
            <a:ext cx="714380" cy="285752"/>
          </a:xfrm>
          <a:prstGeom prst="flowChartAlternateProcess">
            <a:avLst/>
          </a:prstGeom>
          <a:solidFill>
            <a:srgbClr val="FF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4786313" y="1102792"/>
            <a:ext cx="2733639" cy="5469480"/>
            <a:chOff x="4786313" y="1102792"/>
            <a:chExt cx="2733639" cy="5469480"/>
          </a:xfrm>
        </p:grpSpPr>
        <p:pic>
          <p:nvPicPr>
            <p:cNvPr id="139272" name="Picture 8"/>
            <p:cNvPicPr>
              <a:picLocks noChangeAspect="1" noChangeArrowheads="1"/>
            </p:cNvPicPr>
            <p:nvPr/>
          </p:nvPicPr>
          <p:blipFill>
            <a:blip r:embed="rId4" cstate="print">
              <a:lum bright="-20000" contrast="40000"/>
            </a:blip>
            <a:srcRect r="69628"/>
            <a:stretch>
              <a:fillRect/>
            </a:stretch>
          </p:blipFill>
          <p:spPr bwMode="auto">
            <a:xfrm>
              <a:off x="4786313" y="1119380"/>
              <a:ext cx="1285885" cy="5452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5" name="Picture 8"/>
            <p:cNvPicPr>
              <a:picLocks noChangeAspect="1" noChangeArrowheads="1"/>
            </p:cNvPicPr>
            <p:nvPr/>
          </p:nvPicPr>
          <p:blipFill>
            <a:blip r:embed="rId4" cstate="print">
              <a:lum bright="-20000" contrast="40000"/>
            </a:blip>
            <a:srcRect l="64118"/>
            <a:stretch>
              <a:fillRect/>
            </a:stretch>
          </p:blipFill>
          <p:spPr bwMode="auto">
            <a:xfrm>
              <a:off x="6000760" y="1102792"/>
              <a:ext cx="1519192" cy="5452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4" name="组合 23"/>
          <p:cNvGrpSpPr/>
          <p:nvPr/>
        </p:nvGrpSpPr>
        <p:grpSpPr>
          <a:xfrm>
            <a:off x="571472" y="1071546"/>
            <a:ext cx="2714644" cy="5535974"/>
            <a:chOff x="571472" y="1071546"/>
            <a:chExt cx="2714644" cy="5535974"/>
          </a:xfrm>
        </p:grpSpPr>
        <p:pic>
          <p:nvPicPr>
            <p:cNvPr id="139271" name="Picture 7"/>
            <p:cNvPicPr>
              <a:picLocks noChangeAspect="1" noChangeArrowheads="1"/>
            </p:cNvPicPr>
            <p:nvPr/>
          </p:nvPicPr>
          <p:blipFill>
            <a:blip r:embed="rId5" cstate="print">
              <a:lum bright="-20000" contrast="40000"/>
            </a:blip>
            <a:srcRect r="69492"/>
            <a:stretch>
              <a:fillRect/>
            </a:stretch>
          </p:blipFill>
          <p:spPr bwMode="auto">
            <a:xfrm>
              <a:off x="571472" y="1071546"/>
              <a:ext cx="1285884" cy="5535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3" name="Picture 7"/>
            <p:cNvPicPr>
              <a:picLocks noChangeAspect="1" noChangeArrowheads="1"/>
            </p:cNvPicPr>
            <p:nvPr/>
          </p:nvPicPr>
          <p:blipFill>
            <a:blip r:embed="rId5" cstate="print">
              <a:lum bright="-20000" contrast="40000"/>
            </a:blip>
            <a:srcRect l="64407"/>
            <a:stretch>
              <a:fillRect/>
            </a:stretch>
          </p:blipFill>
          <p:spPr bwMode="auto">
            <a:xfrm>
              <a:off x="1785918" y="1071546"/>
              <a:ext cx="1500198" cy="5535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aphicFrame>
        <p:nvGraphicFramePr>
          <p:cNvPr id="139265" name="Object 1"/>
          <p:cNvGraphicFramePr>
            <a:graphicFrameLocks/>
          </p:cNvGraphicFramePr>
          <p:nvPr/>
        </p:nvGraphicFramePr>
        <p:xfrm>
          <a:off x="493714" y="214290"/>
          <a:ext cx="6935806" cy="500062"/>
        </p:xfrm>
        <a:graphic>
          <a:graphicData uri="http://schemas.openxmlformats.org/presentationml/2006/ole">
            <p:oleObj spid="_x0000_s139265" name="Equation" r:id="rId6" imgW="3111480" imgH="241200" progId="Equation.DSMT4">
              <p:embed/>
            </p:oleObj>
          </a:graphicData>
        </a:graphic>
      </p:graphicFrame>
      <p:sp>
        <p:nvSpPr>
          <p:cNvPr id="6" name="流程图: 可选过程 5"/>
          <p:cNvSpPr/>
          <p:nvPr/>
        </p:nvSpPr>
        <p:spPr>
          <a:xfrm>
            <a:off x="1928794" y="1357298"/>
            <a:ext cx="571504" cy="3643338"/>
          </a:xfrm>
          <a:prstGeom prst="flowChartAlternateProcess">
            <a:avLst/>
          </a:prstGeom>
          <a:noFill/>
          <a:ln w="190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流程图: 可选过程 17"/>
          <p:cNvSpPr/>
          <p:nvPr/>
        </p:nvSpPr>
        <p:spPr>
          <a:xfrm>
            <a:off x="6143636" y="1357298"/>
            <a:ext cx="571504" cy="1214446"/>
          </a:xfrm>
          <a:prstGeom prst="flowChartAlternateProcess">
            <a:avLst/>
          </a:prstGeom>
          <a:noFill/>
          <a:ln w="190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39269" name="Object 5"/>
          <p:cNvGraphicFramePr>
            <a:graphicFrameLocks noChangeAspect="1"/>
          </p:cNvGraphicFramePr>
          <p:nvPr/>
        </p:nvGraphicFramePr>
        <p:xfrm>
          <a:off x="5000628" y="714356"/>
          <a:ext cx="1194033" cy="363402"/>
        </p:xfrm>
        <a:graphic>
          <a:graphicData uri="http://schemas.openxmlformats.org/presentationml/2006/ole">
            <p:oleObj spid="_x0000_s139269" name="Equation" r:id="rId7" imgW="583920" imgH="177480" progId="Equation.DSMT4">
              <p:embed/>
            </p:oleObj>
          </a:graphicData>
        </a:graphic>
      </p:graphicFrame>
      <p:graphicFrame>
        <p:nvGraphicFramePr>
          <p:cNvPr id="139270" name="Object 6"/>
          <p:cNvGraphicFramePr>
            <a:graphicFrameLocks noChangeAspect="1"/>
          </p:cNvGraphicFramePr>
          <p:nvPr/>
        </p:nvGraphicFramePr>
        <p:xfrm>
          <a:off x="1025525" y="642938"/>
          <a:ext cx="1141413" cy="363537"/>
        </p:xfrm>
        <a:graphic>
          <a:graphicData uri="http://schemas.openxmlformats.org/presentationml/2006/ole">
            <p:oleObj spid="_x0000_s139270" name="Equation" r:id="rId8" imgW="558720" imgH="177480" progId="Equation.DSMT4">
              <p:embed/>
            </p:oleObj>
          </a:graphicData>
        </a:graphic>
      </p:graphicFrame>
      <p:sp>
        <p:nvSpPr>
          <p:cNvPr id="21" name="灯片编号占位符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  <a:pPr lvl="0" eaLnBrk="1" hangingPunct="1">
                <a:buNone/>
              </a:pPr>
              <a:t>23</a:t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4857752" y="1514462"/>
            <a:ext cx="2500330" cy="142876"/>
          </a:xfrm>
          <a:prstGeom prst="roundRect">
            <a:avLst/>
          </a:prstGeom>
          <a:solidFill>
            <a:srgbClr val="FF0000">
              <a:alpha val="20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5" name="对象 14"/>
          <p:cNvGraphicFramePr>
            <a:graphicFrameLocks noChangeAspect="1"/>
          </p:cNvGraphicFramePr>
          <p:nvPr/>
        </p:nvGraphicFramePr>
        <p:xfrm>
          <a:off x="7500958" y="1500174"/>
          <a:ext cx="215900" cy="158761"/>
        </p:xfrm>
        <a:graphic>
          <a:graphicData uri="http://schemas.openxmlformats.org/presentationml/2006/ole">
            <p:oleObj spid="_x0000_s139271" name="Equation" r:id="rId9" imgW="215640" imgH="17748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142844" y="500042"/>
            <a:ext cx="9072626" cy="5857916"/>
          </a:xfrm>
        </p:spPr>
        <p:txBody>
          <a:bodyPr/>
          <a:lstStyle/>
          <a:p>
            <a:pPr>
              <a:lnSpc>
                <a:spcPct val="110000"/>
              </a:lnSpc>
              <a:buFont typeface="Wingdings" pitchFamily="2" charset="2"/>
              <a:buChar char="Ø"/>
            </a:pPr>
            <a:r>
              <a:rPr lang="en-US" altLang="zh-CN" sz="2800" b="1" dirty="0" smtClean="0">
                <a:solidFill>
                  <a:srgbClr val="FF9900"/>
                </a:solidFill>
              </a:rPr>
              <a:t>Vector resonant </a:t>
            </a:r>
            <a:r>
              <a:rPr lang="en-US" altLang="zh-CN" sz="2800" dirty="0" smtClean="0">
                <a:solidFill>
                  <a:srgbClr val="FF9900"/>
                </a:solidFill>
              </a:rPr>
              <a:t>contributions are dominant</a:t>
            </a:r>
          </a:p>
          <a:p>
            <a:pPr>
              <a:lnSpc>
                <a:spcPct val="110000"/>
              </a:lnSpc>
              <a:buFont typeface="Wingdings" pitchFamily="2" charset="2"/>
              <a:buChar char="Ø"/>
            </a:pPr>
            <a:endParaRPr lang="en-US" altLang="zh-CN" sz="2800" dirty="0" smtClean="0">
              <a:solidFill>
                <a:srgbClr val="FF9900"/>
              </a:solidFill>
            </a:endParaRPr>
          </a:p>
          <a:p>
            <a:pPr>
              <a:lnSpc>
                <a:spcPct val="110000"/>
              </a:lnSpc>
              <a:buFont typeface="Wingdings" pitchFamily="2" charset="2"/>
              <a:buChar char="Ø"/>
            </a:pPr>
            <a:endParaRPr lang="en-US" altLang="zh-CN" sz="2800" dirty="0" smtClean="0">
              <a:solidFill>
                <a:srgbClr val="FF9900"/>
              </a:solidFill>
            </a:endParaRPr>
          </a:p>
          <a:p>
            <a:pPr>
              <a:lnSpc>
                <a:spcPct val="110000"/>
              </a:lnSpc>
              <a:buFont typeface="Wingdings" pitchFamily="2" charset="2"/>
              <a:buChar char="Ø"/>
            </a:pPr>
            <a:r>
              <a:rPr lang="en-US" altLang="zh-CN" sz="2800" dirty="0" smtClean="0">
                <a:solidFill>
                  <a:srgbClr val="0099FF"/>
                </a:solidFill>
              </a:rPr>
              <a:t>All </a:t>
            </a:r>
            <a:r>
              <a:rPr lang="en-US" altLang="zh-CN" sz="2800" b="1" dirty="0" smtClean="0">
                <a:solidFill>
                  <a:srgbClr val="0099FF"/>
                </a:solidFill>
              </a:rPr>
              <a:t>three kinds </a:t>
            </a:r>
            <a:r>
              <a:rPr lang="en-US" altLang="zh-CN" sz="2800" dirty="0" smtClean="0">
                <a:solidFill>
                  <a:srgbClr val="0099FF"/>
                </a:solidFill>
              </a:rPr>
              <a:t>of contributions are important</a:t>
            </a:r>
          </a:p>
          <a:p>
            <a:pPr>
              <a:lnSpc>
                <a:spcPct val="110000"/>
              </a:lnSpc>
              <a:buFont typeface="Wingdings" pitchFamily="2" charset="2"/>
              <a:buChar char="Ø"/>
            </a:pPr>
            <a:endParaRPr lang="en-US" altLang="zh-CN" sz="2800" dirty="0" smtClean="0">
              <a:solidFill>
                <a:srgbClr val="FF9900"/>
              </a:solidFill>
            </a:endParaRPr>
          </a:p>
          <a:p>
            <a:pPr>
              <a:lnSpc>
                <a:spcPct val="110000"/>
              </a:lnSpc>
              <a:buFont typeface="Wingdings" pitchFamily="2" charset="2"/>
              <a:buChar char="Ø"/>
            </a:pPr>
            <a:r>
              <a:rPr lang="en-US" altLang="zh-CN" sz="2800" dirty="0" smtClean="0">
                <a:solidFill>
                  <a:srgbClr val="00CC66"/>
                </a:solidFill>
              </a:rPr>
              <a:t>Both the </a:t>
            </a:r>
            <a:r>
              <a:rPr lang="en-US" altLang="zh-CN" sz="2800" b="1" dirty="0" smtClean="0">
                <a:solidFill>
                  <a:srgbClr val="00CC66"/>
                </a:solidFill>
              </a:rPr>
              <a:t>non-resonant</a:t>
            </a:r>
            <a:r>
              <a:rPr lang="en-US" altLang="zh-CN" sz="2800" dirty="0" smtClean="0">
                <a:solidFill>
                  <a:srgbClr val="00CC66"/>
                </a:solidFill>
              </a:rPr>
              <a:t> and the </a:t>
            </a:r>
            <a:r>
              <a:rPr lang="en-US" altLang="zh-CN" sz="2800" b="1" dirty="0" smtClean="0">
                <a:solidFill>
                  <a:srgbClr val="00CC66"/>
                </a:solidFill>
              </a:rPr>
              <a:t>scalar resonant </a:t>
            </a:r>
            <a:r>
              <a:rPr lang="en-US" altLang="zh-CN" sz="2800" dirty="0" smtClean="0">
                <a:solidFill>
                  <a:srgbClr val="00CC66"/>
                </a:solidFill>
              </a:rPr>
              <a:t>contributions are important</a:t>
            </a:r>
          </a:p>
          <a:p>
            <a:pPr>
              <a:lnSpc>
                <a:spcPct val="110000"/>
              </a:lnSpc>
              <a:buFont typeface="Wingdings" pitchFamily="2" charset="2"/>
              <a:buChar char="Ø"/>
            </a:pPr>
            <a:endParaRPr lang="en-US" altLang="zh-CN" sz="2800" dirty="0" smtClean="0">
              <a:solidFill>
                <a:srgbClr val="00CC66"/>
              </a:solidFill>
            </a:endParaRPr>
          </a:p>
          <a:p>
            <a:pPr>
              <a:lnSpc>
                <a:spcPct val="110000"/>
              </a:lnSpc>
              <a:buFont typeface="Wingdings" pitchFamily="2" charset="2"/>
              <a:buChar char="Ø"/>
            </a:pPr>
            <a:endParaRPr lang="en-US" altLang="zh-CN" sz="2800" dirty="0" smtClean="0">
              <a:solidFill>
                <a:srgbClr val="00CC66"/>
              </a:solidFill>
            </a:endParaRPr>
          </a:p>
          <a:p>
            <a:pPr>
              <a:lnSpc>
                <a:spcPct val="110000"/>
              </a:lnSpc>
              <a:buFont typeface="Wingdings" pitchFamily="2" charset="2"/>
              <a:buChar char="Ø"/>
            </a:pPr>
            <a:r>
              <a:rPr lang="en-US" altLang="zh-CN" sz="2800" dirty="0" smtClean="0">
                <a:solidFill>
                  <a:srgbClr val="FF0000"/>
                </a:solidFill>
              </a:rPr>
              <a:t>The interference effects </a:t>
            </a:r>
            <a:r>
              <a:rPr lang="en-US" altLang="zh-CN" sz="2200" dirty="0" smtClean="0"/>
              <a:t>might also be important for the decays in which the two or three kinds of contributions are important.</a:t>
            </a:r>
            <a:endParaRPr lang="zh-CN" altLang="en-US" sz="2200" dirty="0"/>
          </a:p>
        </p:txBody>
      </p:sp>
      <p:pic>
        <p:nvPicPr>
          <p:cNvPr id="138241" name="Picture 1"/>
          <p:cNvPicPr>
            <a:picLocks noChangeAspect="1" noChangeArrowheads="1"/>
          </p:cNvPicPr>
          <p:nvPr/>
        </p:nvPicPr>
        <p:blipFill>
          <a:blip r:embed="rId3">
            <a:grayscl/>
            <a:lum bright="-20000" contrast="40000"/>
          </a:blip>
          <a:srcRect/>
          <a:stretch>
            <a:fillRect/>
          </a:stretch>
        </p:blipFill>
        <p:spPr bwMode="auto">
          <a:xfrm>
            <a:off x="571472" y="1060898"/>
            <a:ext cx="8095289" cy="5000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4">
            <a:grayscl/>
            <a:lum bright="-20000" contrast="40000"/>
          </a:blip>
          <a:srcRect/>
          <a:stretch>
            <a:fillRect/>
          </a:stretch>
        </p:blipFill>
        <p:spPr bwMode="auto">
          <a:xfrm>
            <a:off x="571473" y="1632402"/>
            <a:ext cx="5786478" cy="43927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5">
            <a:lum bright="-20000" contrast="40000"/>
          </a:blip>
          <a:srcRect/>
          <a:stretch>
            <a:fillRect/>
          </a:stretch>
        </p:blipFill>
        <p:spPr bwMode="auto">
          <a:xfrm>
            <a:off x="642910" y="2763231"/>
            <a:ext cx="2214578" cy="453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246" name="Picture 6"/>
          <p:cNvPicPr>
            <a:picLocks noChangeAspect="1" noChangeArrowheads="1"/>
          </p:cNvPicPr>
          <p:nvPr/>
        </p:nvPicPr>
        <p:blipFill>
          <a:blip r:embed="rId6">
            <a:lum bright="-20000" contrast="40000"/>
          </a:blip>
          <a:srcRect/>
          <a:stretch>
            <a:fillRect/>
          </a:stretch>
        </p:blipFill>
        <p:spPr bwMode="auto">
          <a:xfrm>
            <a:off x="642910" y="4322435"/>
            <a:ext cx="3357586" cy="400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247" name="Picture 7"/>
          <p:cNvPicPr>
            <a:picLocks noChangeAspect="1" noChangeArrowheads="1"/>
          </p:cNvPicPr>
          <p:nvPr/>
        </p:nvPicPr>
        <p:blipFill>
          <a:blip r:embed="rId7">
            <a:lum bright="-20000" contrast="40000"/>
          </a:blip>
          <a:srcRect/>
          <a:stretch>
            <a:fillRect/>
          </a:stretch>
        </p:blipFill>
        <p:spPr bwMode="auto">
          <a:xfrm>
            <a:off x="571472" y="4794646"/>
            <a:ext cx="5429287" cy="420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  <a:pPr lvl="0" eaLnBrk="1" hangingPunct="1">
                <a:buNone/>
              </a:pPr>
              <a:t>24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Slide Number Placeholder 8"/>
          <p:cNvSpPr txBox="1"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altLang="zh-CN" sz="1400" dirty="0"/>
              <a:pPr lvl="0" algn="r" eaLnBrk="1" hangingPunct="1"/>
              <a:t>25</a:t>
            </a:fld>
            <a:endParaRPr lang="en-US" altLang="zh-CN" sz="1400" dirty="0"/>
          </a:p>
        </p:txBody>
      </p:sp>
      <p:sp>
        <p:nvSpPr>
          <p:cNvPr id="10" name="Rectangle 9"/>
          <p:cNvSpPr/>
          <p:nvPr/>
        </p:nvSpPr>
        <p:spPr>
          <a:xfrm>
            <a:off x="2214546" y="71414"/>
            <a:ext cx="4726940" cy="1014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sng" strike="noStrike" kern="1200" cap="none" spc="0" normalizeH="0" baseline="0" noProof="1" smtClean="0">
                <a:ln w="1905">
                  <a:solidFill>
                    <a:srgbClr val="0000FF"/>
                  </a:solidFill>
                </a:ln>
                <a:gradFill>
                  <a:gsLst>
                    <a:gs pos="0">
                      <a:srgbClr val="2D2DB9">
                        <a:shade val="20000"/>
                        <a:satMod val="200000"/>
                      </a:srgbClr>
                    </a:gs>
                    <a:gs pos="78000">
                      <a:srgbClr val="2D2DB9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B9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Maiandra GD" panose="020E0502030308020204" pitchFamily="34" charset="0"/>
                <a:ea typeface="宋体" panose="02010600030101010101" pitchFamily="2" charset="-122"/>
                <a:cs typeface="+mn-cs"/>
              </a:rPr>
              <a:t>4. </a:t>
            </a:r>
            <a:r>
              <a:rPr kumimoji="0" lang="en-US" altLang="zh-CN" sz="6000" b="1" i="0" u="sng" strike="noStrike" kern="1200" cap="none" spc="0" normalizeH="0" baseline="0" noProof="1">
                <a:ln w="1905">
                  <a:solidFill>
                    <a:srgbClr val="0000FF"/>
                  </a:solidFill>
                </a:ln>
                <a:gradFill>
                  <a:gsLst>
                    <a:gs pos="0">
                      <a:srgbClr val="2D2DB9">
                        <a:shade val="20000"/>
                        <a:satMod val="200000"/>
                      </a:srgbClr>
                    </a:gs>
                    <a:gs pos="78000">
                      <a:srgbClr val="2D2DB9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B9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Maiandra GD" panose="020E0502030308020204" pitchFamily="34" charset="0"/>
                <a:ea typeface="宋体" panose="02010600030101010101" pitchFamily="2" charset="-122"/>
                <a:cs typeface="+mn-cs"/>
              </a:rPr>
              <a:t>Conclusion</a:t>
            </a:r>
          </a:p>
        </p:txBody>
      </p:sp>
      <p:sp>
        <p:nvSpPr>
          <p:cNvPr id="9" name="文本占位符 5"/>
          <p:cNvSpPr txBox="1"/>
          <p:nvPr/>
        </p:nvSpPr>
        <p:spPr bwMode="auto">
          <a:xfrm>
            <a:off x="285750" y="1142984"/>
            <a:ext cx="8858250" cy="550072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indent="-342900" eaLnBrk="0" hangingPunct="0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zh-CN" sz="2800" b="1" dirty="0" smtClean="0">
                <a:latin typeface="Arial Narrow" panose="020B0606020202030204" pitchFamily="34" charset="0"/>
              </a:rPr>
              <a:t>SU(3) Flavor Symmetry approach works well in the   </a:t>
            </a:r>
            <a:r>
              <a:rPr lang="en-US" altLang="zh-CN" sz="2800" b="1" dirty="0" smtClean="0">
                <a:solidFill>
                  <a:srgbClr val="00B0F0"/>
                </a:solidFill>
                <a:latin typeface="Arial Narrow" panose="020B0606020202030204" pitchFamily="34" charset="0"/>
                <a:ea typeface="+mn-ea"/>
              </a:rPr>
              <a:t>                               </a:t>
            </a:r>
          </a:p>
          <a:p>
            <a:pPr marL="342900" indent="-342900" eaLnBrk="0" hangingPunct="0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rgbClr val="00B0F0"/>
                </a:solidFill>
                <a:latin typeface="Arial Narrow" panose="020B0606020202030204" pitchFamily="34" charset="0"/>
                <a:ea typeface="+mn-ea"/>
              </a:rPr>
              <a:t>                         </a:t>
            </a:r>
            <a:r>
              <a:rPr lang="en-US" altLang="zh-CN" sz="2800" b="1" dirty="0" smtClean="0">
                <a:latin typeface="Arial Narrow" panose="020B0606020202030204" pitchFamily="34" charset="0"/>
                <a:ea typeface="+mn-ea"/>
              </a:rPr>
              <a:t>a</a:t>
            </a:r>
            <a:r>
              <a:rPr kumimoji="0" lang="en-US" altLang="zh-CN" sz="2800" b="1" kern="1200" cap="none" spc="0" normalizeH="0" baseline="0" noProof="0" dirty="0" err="1" smtClean="0">
                <a:latin typeface="Arial Narrow" panose="020B0606020202030204" pitchFamily="34" charset="0"/>
                <a:ea typeface="+mn-ea"/>
                <a:cs typeface="+mn-cs"/>
              </a:rPr>
              <a:t>nd</a:t>
            </a:r>
            <a:endParaRPr kumimoji="0" lang="en-US" altLang="zh-CN" sz="2800" b="1" kern="1200" cap="none" spc="0" normalizeH="0" baseline="0" noProof="0" dirty="0" smtClean="0">
              <a:latin typeface="Arial Narrow" panose="020B0606020202030204" pitchFamily="34" charset="0"/>
              <a:ea typeface="+mn-ea"/>
              <a:cs typeface="+mn-cs"/>
            </a:endParaRPr>
          </a:p>
          <a:p>
            <a:pPr marL="342900" marR="0" indent="-342900" defTabSz="914400" ea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endParaRPr kumimoji="0" lang="en-US" altLang="zh-CN" sz="2400" b="1" kern="1200" cap="none" spc="0" normalizeH="0" baseline="0" noProof="0" dirty="0" smtClean="0">
              <a:solidFill>
                <a:srgbClr val="00B0F0"/>
              </a:solidFill>
              <a:latin typeface="Arial Narrow" panose="020B0606020202030204" pitchFamily="34" charset="0"/>
              <a:ea typeface="+mn-ea"/>
              <a:cs typeface="+mn-cs"/>
            </a:endParaRPr>
          </a:p>
          <a:p>
            <a:pPr marL="342900" marR="0" indent="-342900" defTabSz="914400" eaLnBrk="0" hangingPunct="0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zh-CN" sz="2800" b="1" dirty="0" smtClean="0">
                <a:solidFill>
                  <a:srgbClr val="0099FF"/>
                </a:solidFill>
                <a:latin typeface="Arial Narrow" panose="020B0606020202030204" pitchFamily="34" charset="0"/>
              </a:rPr>
              <a:t>Predicted </a:t>
            </a:r>
            <a:r>
              <a:rPr lang="en-US" altLang="zh-CN" sz="2800" b="1" dirty="0">
                <a:solidFill>
                  <a:srgbClr val="0099FF"/>
                </a:solidFill>
                <a:latin typeface="Arial Narrow" panose="020B0606020202030204" pitchFamily="34" charset="0"/>
              </a:rPr>
              <a:t>the not-yet-measured </a:t>
            </a:r>
            <a:r>
              <a:rPr lang="en-US" altLang="zh-CN" sz="2800" b="1" dirty="0" smtClean="0">
                <a:solidFill>
                  <a:srgbClr val="0099FF"/>
                </a:solidFill>
                <a:latin typeface="Arial Narrow" panose="020B0606020202030204" pitchFamily="34" charset="0"/>
              </a:rPr>
              <a:t>observables, </a:t>
            </a:r>
            <a:r>
              <a:rPr lang="en-US" altLang="zh-CN" sz="2800" b="1" dirty="0">
                <a:solidFill>
                  <a:srgbClr val="0099FF"/>
                </a:solidFill>
                <a:latin typeface="Arial Narrow" panose="020B0606020202030204" pitchFamily="34" charset="0"/>
              </a:rPr>
              <a:t>and </a:t>
            </a:r>
            <a:r>
              <a:rPr lang="en-US" altLang="zh-CN" sz="2800" b="1" dirty="0" smtClean="0">
                <a:solidFill>
                  <a:srgbClr val="0099FF"/>
                </a:solidFill>
                <a:latin typeface="Arial Narrow" panose="020B0606020202030204" pitchFamily="34" charset="0"/>
              </a:rPr>
              <a:t>some </a:t>
            </a:r>
            <a:r>
              <a:rPr lang="en-US" altLang="zh-CN" sz="2800" b="1" dirty="0">
                <a:solidFill>
                  <a:srgbClr val="0099FF"/>
                </a:solidFill>
                <a:latin typeface="Arial Narrow" panose="020B0606020202030204" pitchFamily="34" charset="0"/>
              </a:rPr>
              <a:t>of them are obtained for the first time.</a:t>
            </a:r>
          </a:p>
          <a:p>
            <a:pPr marL="342900" marR="0" indent="-342900" defTabSz="914400" ea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endParaRPr lang="en-US" altLang="zh-CN" dirty="0" smtClean="0"/>
          </a:p>
          <a:p>
            <a:pPr marL="342900" marR="0" indent="-342900" defTabSz="914400" eaLnBrk="0" hangingPunct="0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altLang="zh-CN" sz="2800" b="1" dirty="0" smtClean="0">
                <a:latin typeface="Arial Narrow" panose="020B0606020202030204" pitchFamily="34" charset="0"/>
              </a:rPr>
              <a:t>Our predictions of                                              could be tested at </a:t>
            </a:r>
            <a:r>
              <a:rPr lang="en-US" altLang="zh-CN" sz="2800" b="1" dirty="0">
                <a:latin typeface="Arial Narrow" panose="020B0606020202030204" pitchFamily="34" charset="0"/>
              </a:rPr>
              <a:t>BESIII, </a:t>
            </a:r>
            <a:r>
              <a:rPr lang="en-US" altLang="zh-CN" sz="2800" b="1" dirty="0" err="1">
                <a:latin typeface="Arial Narrow" panose="020B0606020202030204" pitchFamily="34" charset="0"/>
              </a:rPr>
              <a:t>LHCb</a:t>
            </a:r>
            <a:r>
              <a:rPr lang="en-US" altLang="zh-CN" sz="2800" b="1" dirty="0">
                <a:latin typeface="Arial Narrow" panose="020B0606020202030204" pitchFamily="34" charset="0"/>
              </a:rPr>
              <a:t> and Belle-II</a:t>
            </a:r>
            <a:r>
              <a:rPr lang="en-US" altLang="zh-CN" sz="2800" b="1" dirty="0" smtClean="0">
                <a:latin typeface="Arial Narrow" panose="020B0606020202030204" pitchFamily="34" charset="0"/>
              </a:rPr>
              <a:t>.</a:t>
            </a:r>
          </a:p>
          <a:p>
            <a:pPr marL="342900" marR="0" indent="-342900" defTabSz="914400" ea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endParaRPr lang="en-US" altLang="zh-CN" sz="2800" b="1" dirty="0" smtClean="0">
              <a:solidFill>
                <a:srgbClr val="0099FF"/>
              </a:solidFill>
              <a:latin typeface="Arial Narrow" panose="020B0606020202030204" pitchFamily="34" charset="0"/>
            </a:endParaRPr>
          </a:p>
          <a:p>
            <a:pPr marL="342900" indent="-342900" eaLnBrk="0" hangingPunct="0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zh-CN" sz="2800" b="1" dirty="0" smtClean="0">
                <a:solidFill>
                  <a:srgbClr val="0099FF"/>
                </a:solidFill>
                <a:latin typeface="Arial Narrow" panose="020B0606020202030204" pitchFamily="34" charset="0"/>
              </a:rPr>
              <a:t>Decays                                                are studying. </a:t>
            </a:r>
            <a:endParaRPr lang="en-US" altLang="zh-CN" sz="2800" b="1" dirty="0">
              <a:solidFill>
                <a:srgbClr val="0099FF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148484" name="Object 4"/>
          <p:cNvGraphicFramePr>
            <a:graphicFrameLocks noChangeAspect="1"/>
          </p:cNvGraphicFramePr>
          <p:nvPr/>
        </p:nvGraphicFramePr>
        <p:xfrm>
          <a:off x="642910" y="1920814"/>
          <a:ext cx="1674840" cy="436616"/>
        </p:xfrm>
        <a:graphic>
          <a:graphicData uri="http://schemas.openxmlformats.org/presentationml/2006/ole">
            <p:oleObj spid="_x0000_s148484" name="Equation" r:id="rId4" imgW="927000" imgH="241200" progId="Equation.DSMT4">
              <p:embed/>
            </p:oleObj>
          </a:graphicData>
        </a:graphic>
      </p:graphicFrame>
      <p:graphicFrame>
        <p:nvGraphicFramePr>
          <p:cNvPr id="148485" name="Object 5"/>
          <p:cNvGraphicFramePr>
            <a:graphicFrameLocks noChangeAspect="1"/>
          </p:cNvGraphicFramePr>
          <p:nvPr/>
        </p:nvGraphicFramePr>
        <p:xfrm>
          <a:off x="2928926" y="1816070"/>
          <a:ext cx="2139950" cy="571500"/>
        </p:xfrm>
        <a:graphic>
          <a:graphicData uri="http://schemas.openxmlformats.org/presentationml/2006/ole">
            <p:oleObj spid="_x0000_s148485" name="Equation" r:id="rId5" imgW="901440" imgH="241200" progId="Equation.DSMT4">
              <p:embed/>
            </p:oleObj>
          </a:graphicData>
        </a:graphic>
      </p:graphicFrame>
      <p:graphicFrame>
        <p:nvGraphicFramePr>
          <p:cNvPr id="148486" name="Object 6"/>
          <p:cNvGraphicFramePr>
            <a:graphicFrameLocks noChangeAspect="1"/>
          </p:cNvGraphicFramePr>
          <p:nvPr/>
        </p:nvGraphicFramePr>
        <p:xfrm>
          <a:off x="3357554" y="4311660"/>
          <a:ext cx="3517900" cy="474662"/>
        </p:xfrm>
        <a:graphic>
          <a:graphicData uri="http://schemas.openxmlformats.org/presentationml/2006/ole">
            <p:oleObj spid="_x0000_s148486" name="Equation" r:id="rId6" imgW="1790640" imgH="241200" progId="Equation.DSMT4">
              <p:embed/>
            </p:oleObj>
          </a:graphicData>
        </a:graphic>
      </p:graphicFrame>
      <p:graphicFrame>
        <p:nvGraphicFramePr>
          <p:cNvPr id="148487" name="Object 7"/>
          <p:cNvGraphicFramePr>
            <a:graphicFrameLocks noChangeAspect="1"/>
          </p:cNvGraphicFramePr>
          <p:nvPr/>
        </p:nvGraphicFramePr>
        <p:xfrm>
          <a:off x="1785918" y="5883295"/>
          <a:ext cx="3717925" cy="474663"/>
        </p:xfrm>
        <a:graphic>
          <a:graphicData uri="http://schemas.openxmlformats.org/presentationml/2006/ole">
            <p:oleObj spid="_x0000_s148487" name="Equation" r:id="rId7" imgW="1892160" imgH="241200" progId="Equation.DSMT4">
              <p:embed/>
            </p:oleObj>
          </a:graphicData>
        </a:graphic>
      </p:graphicFrame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altLang="zh-CN" sz="1400" dirty="0"/>
              <a:pPr lvl="0" algn="r" eaLnBrk="1" hangingPunct="1"/>
              <a:t>26</a:t>
            </a:fld>
            <a:endParaRPr lang="en-US" altLang="zh-CN" sz="1400" dirty="0"/>
          </a:p>
        </p:txBody>
      </p:sp>
      <p:sp>
        <p:nvSpPr>
          <p:cNvPr id="6" name="AutoShape 12"/>
          <p:cNvSpPr>
            <a:spLocks noChangeArrowheads="1"/>
          </p:cNvSpPr>
          <p:nvPr/>
        </p:nvSpPr>
        <p:spPr bwMode="auto">
          <a:xfrm>
            <a:off x="428596" y="1524000"/>
            <a:ext cx="8286808" cy="3124200"/>
          </a:xfrm>
          <a:prstGeom prst="horizontalScroll">
            <a:avLst>
              <a:gd name="adj" fmla="val 13201"/>
            </a:avLst>
          </a:prstGeom>
          <a:gradFill rotWithShape="1">
            <a:gsLst>
              <a:gs pos="0">
                <a:schemeClr val="bg1"/>
              </a:gs>
              <a:gs pos="100000">
                <a:srgbClr val="0099FF"/>
              </a:gs>
            </a:gsLst>
            <a:path path="rect">
              <a:fillToRect l="50000" t="50000" r="50000" b="50000"/>
            </a:path>
          </a:gradFill>
          <a:ln w="15875" cap="rnd" cmpd="sng">
            <a:solidFill>
              <a:schemeClr val="tx1"/>
            </a:solidFill>
            <a:prstDash val="solid"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600" b="1" i="0" u="none" strike="noStrike" kern="1200" cap="none" spc="0" normalizeH="0" baseline="0" noProof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unstler Script" panose="030304020206070D0D06" pitchFamily="66" charset="0"/>
                <a:ea typeface="华文行楷" panose="02010800040101010101" charset="-122"/>
                <a:cs typeface="Kartika" pitchFamily="18" charset="0"/>
              </a:rPr>
              <a:t>Thank you!</a:t>
            </a:r>
            <a:endParaRPr kumimoji="0" lang="zh-CN" altLang="en-US" sz="14600" b="1" i="0" u="none" strike="noStrike" kern="1200" cap="none" spc="0" normalizeH="0" baseline="0" noProof="1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unstler Script" panose="030304020206070D0D06" pitchFamily="66" charset="0"/>
              <a:ea typeface="华文行楷" panose="02010800040101010101" charset="-122"/>
              <a:cs typeface="Kartika" pitchFamily="18" charset="0"/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灯片编号占位符 5"/>
          <p:cNvSpPr txBox="1">
            <a:spLocks noGrp="1"/>
          </p:cNvSpPr>
          <p:nvPr>
            <p:ph type="sldNum" sz="quarter" idx="4"/>
          </p:nvPr>
        </p:nvSpPr>
        <p:spPr>
          <a:ln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altLang="zh-CN" sz="1400" dirty="0"/>
              <a:pPr lvl="0" algn="r" eaLnBrk="1" hangingPunct="1"/>
              <a:t>27</a:t>
            </a:fld>
            <a:endParaRPr lang="en-US" altLang="zh-CN" sz="1400" dirty="0"/>
          </a:p>
        </p:txBody>
      </p:sp>
      <p:graphicFrame>
        <p:nvGraphicFramePr>
          <p:cNvPr id="6146" name="Object 2"/>
          <p:cNvGraphicFramePr>
            <a:graphicFrameLocks/>
          </p:cNvGraphicFramePr>
          <p:nvPr/>
        </p:nvGraphicFramePr>
        <p:xfrm>
          <a:off x="2214546" y="142852"/>
          <a:ext cx="4616450" cy="565150"/>
        </p:xfrm>
        <a:graphic>
          <a:graphicData uri="http://schemas.openxmlformats.org/presentationml/2006/ole">
            <p:oleObj spid="_x0000_s374786" name="Equation" r:id="rId4" imgW="2044440" imgH="253800" progId="Equation.DSMT4">
              <p:embed/>
            </p:oleObj>
          </a:graphicData>
        </a:graphic>
      </p:graphicFrame>
      <p:cxnSp>
        <p:nvCxnSpPr>
          <p:cNvPr id="16" name="直接连接符 15"/>
          <p:cNvCxnSpPr/>
          <p:nvPr/>
        </p:nvCxnSpPr>
        <p:spPr>
          <a:xfrm rot="5400000">
            <a:off x="3071801" y="2428869"/>
            <a:ext cx="3286944" cy="794"/>
          </a:xfrm>
          <a:prstGeom prst="line">
            <a:avLst/>
          </a:prstGeom>
          <a:ln>
            <a:solidFill>
              <a:srgbClr val="FF0000"/>
            </a:solidFill>
          </a:ln>
          <a:effectLst>
            <a:reflection blurRad="6350" stA="50000" endA="300" endPos="90000" dist="50800" dir="5400000" sy="-100000" algn="bl" rotWithShape="0"/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161" name="灯片编号占位符 8"/>
          <p:cNvSpPr txBox="1"/>
          <p:nvPr/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r"/>
            <a:fld id="{9A0DB2DC-4C9A-4742-B13C-FB6460FD3503}" type="slidenum">
              <a:rPr lang="en-US" altLang="zh-CN" sz="1400" dirty="0">
                <a:latin typeface="Arial" panose="020B0604020202020204" pitchFamily="34" charset="0"/>
              </a:rPr>
              <a:pPr algn="r"/>
              <a:t>27</a:t>
            </a:fld>
            <a:endParaRPr lang="en-US" altLang="zh-CN" sz="1400" dirty="0">
              <a:latin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8410" y="11433810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21" name="内容占位符 3"/>
          <p:cNvPicPr>
            <a:picLocks noGrp="1" noChangeAspect="1"/>
          </p:cNvPicPr>
          <p:nvPr>
            <p:ph idx="1"/>
          </p:nvPr>
        </p:nvPicPr>
        <p:blipFill>
          <a:blip r:embed="rId5">
            <a:lum bright="-20000" contrast="40000"/>
          </a:blip>
          <a:srcRect r="2818"/>
          <a:stretch>
            <a:fillRect/>
          </a:stretch>
        </p:blipFill>
        <p:spPr>
          <a:xfrm>
            <a:off x="214282" y="1285860"/>
            <a:ext cx="3500462" cy="58240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4909535" y="1285860"/>
            <a:ext cx="3780155" cy="138811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>
            <a:lum bright="-20000" contrast="40000"/>
          </a:blip>
          <a:stretch>
            <a:fillRect/>
          </a:stretch>
        </p:blipFill>
        <p:spPr>
          <a:xfrm>
            <a:off x="6000760" y="2786058"/>
            <a:ext cx="2877175" cy="631146"/>
          </a:xfrm>
          <a:prstGeom prst="rect">
            <a:avLst/>
          </a:prstGeom>
          <a:ln w="9525" cmpd="sng">
            <a:solidFill>
              <a:srgbClr val="00B0F0"/>
            </a:solidFill>
            <a:prstDash val="sysDash"/>
          </a:ln>
        </p:spPr>
      </p:pic>
      <p:sp>
        <p:nvSpPr>
          <p:cNvPr id="25" name="文本框 11"/>
          <p:cNvSpPr txBox="1"/>
          <p:nvPr/>
        </p:nvSpPr>
        <p:spPr>
          <a:xfrm>
            <a:off x="4838097" y="714356"/>
            <a:ext cx="4305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Scalar with two quark picture</a:t>
            </a:r>
            <a:r>
              <a:rPr lang="zh-CN" altLang="en-US" sz="2400" dirty="0">
                <a:solidFill>
                  <a:srgbClr val="FF0000"/>
                </a:solidFill>
              </a:rPr>
              <a:t>：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8">
            <a:lum bright="-20000" contrast="40000"/>
          </a:blip>
          <a:stretch>
            <a:fillRect/>
          </a:stretch>
        </p:blipFill>
        <p:spPr>
          <a:xfrm>
            <a:off x="4994949" y="4592828"/>
            <a:ext cx="4006207" cy="76499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9">
            <a:lum bright="-20000" contrast="40000"/>
          </a:blip>
          <a:stretch>
            <a:fillRect/>
          </a:stretch>
        </p:blipFill>
        <p:spPr>
          <a:xfrm>
            <a:off x="6072198" y="5574614"/>
            <a:ext cx="2928958" cy="640468"/>
          </a:xfrm>
          <a:prstGeom prst="rect">
            <a:avLst/>
          </a:prstGeom>
          <a:ln w="9525">
            <a:solidFill>
              <a:srgbClr val="00B0F0"/>
            </a:solidFill>
            <a:prstDash val="dashDot"/>
          </a:ln>
        </p:spPr>
      </p:pic>
      <p:sp>
        <p:nvSpPr>
          <p:cNvPr id="28" name="文本框 12"/>
          <p:cNvSpPr txBox="1"/>
          <p:nvPr/>
        </p:nvSpPr>
        <p:spPr>
          <a:xfrm>
            <a:off x="4923512" y="4040195"/>
            <a:ext cx="4305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Scalar with four quark picture</a:t>
            </a:r>
            <a:r>
              <a:rPr lang="zh-CN" altLang="en-US" sz="2400" dirty="0">
                <a:solidFill>
                  <a:srgbClr val="FF0000"/>
                </a:solidFill>
              </a:rPr>
              <a:t>：</a:t>
            </a:r>
          </a:p>
        </p:txBody>
      </p:sp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10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85720" y="2183824"/>
            <a:ext cx="4071934" cy="887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4" name="Picture 8"/>
          <p:cNvPicPr>
            <a:picLocks noChangeAspect="1" noChangeArrowheads="1"/>
          </p:cNvPicPr>
          <p:nvPr/>
        </p:nvPicPr>
        <p:blipFill>
          <a:blip r:embed="rId11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42844" y="3284894"/>
            <a:ext cx="4453401" cy="107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5" name="Picture 9"/>
          <p:cNvPicPr>
            <a:picLocks noChangeAspect="1" noChangeArrowheads="1"/>
          </p:cNvPicPr>
          <p:nvPr/>
        </p:nvPicPr>
        <p:blipFill>
          <a:blip r:embed="rId12">
            <a:lum bright="-20000" contrast="40000"/>
          </a:blip>
          <a:srcRect t="9273" r="53400"/>
          <a:stretch>
            <a:fillRect/>
          </a:stretch>
        </p:blipFill>
        <p:spPr bwMode="auto">
          <a:xfrm>
            <a:off x="1428728" y="4500570"/>
            <a:ext cx="2643206" cy="587764"/>
          </a:xfrm>
          <a:prstGeom prst="rect">
            <a:avLst/>
          </a:prstGeom>
          <a:noFill/>
          <a:ln w="6350">
            <a:solidFill>
              <a:srgbClr val="00B0F0"/>
            </a:solidFill>
            <a:prstDash val="dash"/>
            <a:miter lim="800000"/>
            <a:headEnd/>
            <a:tailEnd/>
          </a:ln>
          <a:effectLst/>
        </p:spPr>
      </p:pic>
      <p:pic>
        <p:nvPicPr>
          <p:cNvPr id="33" name="Picture 9"/>
          <p:cNvPicPr>
            <a:picLocks noChangeAspect="1" noChangeArrowheads="1"/>
          </p:cNvPicPr>
          <p:nvPr/>
        </p:nvPicPr>
        <p:blipFill>
          <a:blip r:embed="rId12">
            <a:lum bright="-20000" contrast="40000"/>
          </a:blip>
          <a:srcRect l="54013" t="9273"/>
          <a:stretch>
            <a:fillRect/>
          </a:stretch>
        </p:blipFill>
        <p:spPr bwMode="auto">
          <a:xfrm>
            <a:off x="1428728" y="5500702"/>
            <a:ext cx="3101942" cy="698962"/>
          </a:xfrm>
          <a:prstGeom prst="rect">
            <a:avLst/>
          </a:prstGeom>
          <a:noFill/>
          <a:ln w="9525">
            <a:solidFill>
              <a:srgbClr val="00B0F0"/>
            </a:solidFill>
            <a:prstDash val="dash"/>
            <a:miter lim="800000"/>
            <a:headEnd/>
            <a:tailEnd/>
          </a:ln>
          <a:effectLst/>
        </p:spPr>
      </p:pic>
      <p:graphicFrame>
        <p:nvGraphicFramePr>
          <p:cNvPr id="34" name="对象 33"/>
          <p:cNvGraphicFramePr>
            <a:graphicFrameLocks noChangeAspect="1"/>
          </p:cNvGraphicFramePr>
          <p:nvPr/>
        </p:nvGraphicFramePr>
        <p:xfrm>
          <a:off x="4986340" y="5429264"/>
          <a:ext cx="514354" cy="571504"/>
        </p:xfrm>
        <a:graphic>
          <a:graphicData uri="http://schemas.openxmlformats.org/presentationml/2006/ole">
            <p:oleObj spid="_x0000_s374787" name="Equation" r:id="rId13" imgW="228600" imgH="253800" progId="Equation.DSMT4">
              <p:embed/>
            </p:oleObj>
          </a:graphicData>
        </a:graphic>
      </p:graphicFrame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668" name="Picture 4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48415" y="543502"/>
            <a:ext cx="7681171" cy="49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en-US" altLang="zh-CN" smtClean="0"/>
              <a:pPr algn="r">
                <a:buNone/>
              </a:pPr>
              <a:t>28</a:t>
            </a:fld>
            <a:endParaRPr lang="en-US" altLang="zh-CN" dirty="0"/>
          </a:p>
        </p:txBody>
      </p:sp>
      <p:sp>
        <p:nvSpPr>
          <p:cNvPr id="8" name="TextBox 7"/>
          <p:cNvSpPr txBox="1"/>
          <p:nvPr/>
        </p:nvSpPr>
        <p:spPr>
          <a:xfrm>
            <a:off x="642910" y="5771676"/>
            <a:ext cx="5643602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-Yang Cheng,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Phys.Lett.B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707, 116-120 (2012) 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S.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Momeni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M.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Saghebfar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EPJC 82, 473(2022)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696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1082" y="2285992"/>
            <a:ext cx="193863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9" name="Picture 3"/>
          <p:cNvPicPr>
            <a:picLocks noChangeAspect="1" noChangeArrowheads="1"/>
          </p:cNvPicPr>
          <p:nvPr/>
        </p:nvPicPr>
        <p:blipFill>
          <a:blip r:embed="rId4">
            <a:lum bright="-20000" contrast="40000"/>
          </a:blip>
          <a:srcRect/>
          <a:stretch>
            <a:fillRect/>
          </a:stretch>
        </p:blipFill>
        <p:spPr bwMode="auto">
          <a:xfrm>
            <a:off x="500034" y="931360"/>
            <a:ext cx="5357850" cy="781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8181" name="Picture 5"/>
          <p:cNvPicPr>
            <a:picLocks noChangeAspect="1" noChangeArrowheads="1"/>
          </p:cNvPicPr>
          <p:nvPr/>
        </p:nvPicPr>
        <p:blipFill>
          <a:blip r:embed="rId5">
            <a:lum bright="-20000" contrast="40000"/>
          </a:blip>
          <a:srcRect l="1754" t="4197" b="79013"/>
          <a:stretch>
            <a:fillRect/>
          </a:stretch>
        </p:blipFill>
        <p:spPr bwMode="auto">
          <a:xfrm>
            <a:off x="500034" y="1785926"/>
            <a:ext cx="8572560" cy="612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8182" name="Picture 6"/>
          <p:cNvPicPr>
            <a:picLocks noChangeAspect="1" noChangeArrowheads="1"/>
          </p:cNvPicPr>
          <p:nvPr/>
        </p:nvPicPr>
        <p:blipFill>
          <a:blip r:embed="rId6">
            <a:lum bright="-20000" contrast="40000"/>
          </a:blip>
          <a:srcRect/>
          <a:stretch>
            <a:fillRect/>
          </a:stretch>
        </p:blipFill>
        <p:spPr bwMode="auto">
          <a:xfrm>
            <a:off x="357158" y="2786058"/>
            <a:ext cx="5572164" cy="84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8183" name="Picture 7"/>
          <p:cNvPicPr>
            <a:picLocks noChangeAspect="1" noChangeArrowheads="1"/>
          </p:cNvPicPr>
          <p:nvPr/>
        </p:nvPicPr>
        <p:blipFill>
          <a:blip r:embed="rId7">
            <a:lum bright="-20000" contrast="40000"/>
          </a:blip>
          <a:srcRect/>
          <a:stretch>
            <a:fillRect/>
          </a:stretch>
        </p:blipFill>
        <p:spPr bwMode="auto">
          <a:xfrm>
            <a:off x="428596" y="3707772"/>
            <a:ext cx="8715404" cy="50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>
            <a:lum bright="-20000" contrast="40000"/>
          </a:blip>
          <a:srcRect l="25439" t="48270" r="24561"/>
          <a:stretch>
            <a:fillRect/>
          </a:stretch>
        </p:blipFill>
        <p:spPr bwMode="auto">
          <a:xfrm>
            <a:off x="5643570" y="4643446"/>
            <a:ext cx="3286180" cy="142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428596" y="334012"/>
            <a:ext cx="6500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 smtClean="0">
                <a:solidFill>
                  <a:srgbClr val="0099FF"/>
                </a:solidFill>
              </a:rPr>
              <a:t>Hadronic</a:t>
            </a:r>
            <a:r>
              <a:rPr lang="en-US" altLang="zh-CN" sz="2800" dirty="0" smtClean="0">
                <a:solidFill>
                  <a:srgbClr val="0099FF"/>
                </a:solidFill>
              </a:rPr>
              <a:t> </a:t>
            </a:r>
            <a:r>
              <a:rPr lang="en-US" altLang="zh-CN" sz="2800" dirty="0" err="1" smtClean="0">
                <a:solidFill>
                  <a:srgbClr val="0099FF"/>
                </a:solidFill>
              </a:rPr>
              <a:t>helicity</a:t>
            </a:r>
            <a:r>
              <a:rPr lang="en-US" altLang="zh-CN" sz="2800" dirty="0" smtClean="0">
                <a:solidFill>
                  <a:srgbClr val="0099FF"/>
                </a:solidFill>
              </a:rPr>
              <a:t> amplitude</a:t>
            </a:r>
            <a:r>
              <a:rPr lang="zh-CN" altLang="en-US" sz="2800" dirty="0" smtClean="0">
                <a:solidFill>
                  <a:srgbClr val="0099FF"/>
                </a:solidFill>
              </a:rPr>
              <a:t>：</a:t>
            </a:r>
            <a:endParaRPr lang="zh-CN" altLang="en-US" sz="2800" dirty="0">
              <a:solidFill>
                <a:srgbClr val="0099FF"/>
              </a:solidFill>
            </a:endParaRPr>
          </a:p>
        </p:txBody>
      </p:sp>
      <p:sp>
        <p:nvSpPr>
          <p:cNvPr id="19" name="左大括号 18"/>
          <p:cNvSpPr/>
          <p:nvPr/>
        </p:nvSpPr>
        <p:spPr>
          <a:xfrm>
            <a:off x="285752" y="1071546"/>
            <a:ext cx="285720" cy="1285884"/>
          </a:xfrm>
          <a:prstGeom prst="leftBrace">
            <a:avLst>
              <a:gd name="adj1" fmla="val 32951"/>
              <a:gd name="adj2" fmla="val 50000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左大括号 19"/>
          <p:cNvSpPr/>
          <p:nvPr/>
        </p:nvSpPr>
        <p:spPr>
          <a:xfrm>
            <a:off x="214282" y="2928934"/>
            <a:ext cx="285720" cy="1285884"/>
          </a:xfrm>
          <a:prstGeom prst="leftBrace">
            <a:avLst>
              <a:gd name="adj1" fmla="val 32951"/>
              <a:gd name="adj2" fmla="val 50000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3071802" y="85723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2q</a:t>
            </a:r>
            <a:endParaRPr lang="zh-CN" alt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071802" y="164305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2q</a:t>
            </a:r>
            <a:endParaRPr lang="zh-CN" alt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214414" y="4786322"/>
            <a:ext cx="31300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: </a:t>
            </a:r>
            <a:r>
              <a:rPr lang="en-US" altLang="zh-CN" dirty="0" err="1" smtClean="0"/>
              <a:t>nonperturbative</a:t>
            </a:r>
            <a:r>
              <a:rPr lang="en-US" altLang="zh-CN" dirty="0" smtClean="0"/>
              <a:t> coefficients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: CKM matrix elements</a:t>
            </a:r>
            <a:endParaRPr lang="zh-CN" altLang="en-US" dirty="0"/>
          </a:p>
        </p:txBody>
      </p:sp>
      <p:graphicFrame>
        <p:nvGraphicFramePr>
          <p:cNvPr id="24" name="对象 23"/>
          <p:cNvGraphicFramePr>
            <a:graphicFrameLocks noChangeAspect="1"/>
          </p:cNvGraphicFramePr>
          <p:nvPr/>
        </p:nvGraphicFramePr>
        <p:xfrm>
          <a:off x="642910" y="4714883"/>
          <a:ext cx="642942" cy="482207"/>
        </p:xfrm>
        <a:graphic>
          <a:graphicData uri="http://schemas.openxmlformats.org/presentationml/2006/ole">
            <p:oleObj spid="_x0000_s372738" name="Equation" r:id="rId8" imgW="304560" imgH="228600" progId="Equation.DSMT4">
              <p:embed/>
            </p:oleObj>
          </a:graphicData>
        </a:graphic>
      </p:graphicFrame>
      <p:graphicFrame>
        <p:nvGraphicFramePr>
          <p:cNvPr id="178185" name="Object 9"/>
          <p:cNvGraphicFramePr>
            <a:graphicFrameLocks noChangeAspect="1"/>
          </p:cNvGraphicFramePr>
          <p:nvPr/>
        </p:nvGraphicFramePr>
        <p:xfrm>
          <a:off x="758802" y="5313378"/>
          <a:ext cx="455612" cy="401638"/>
        </p:xfrm>
        <a:graphic>
          <a:graphicData uri="http://schemas.openxmlformats.org/presentationml/2006/ole">
            <p:oleObj spid="_x0000_s372739" name="Equation" r:id="rId9" imgW="215640" imgH="190440" progId="Equation.DSMT4">
              <p:embed/>
            </p:oleObj>
          </a:graphicData>
        </a:graphic>
      </p:graphicFrame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  <a:pPr lvl="0" eaLnBrk="1" hangingPunct="1">
                <a:buNone/>
              </a:pPr>
              <a:t>29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43042" y="73390"/>
            <a:ext cx="5858463" cy="1477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en-US" altLang="zh-CN" sz="7200" b="1" u="sng" kern="1200" cap="none" spc="0" normalizeH="0" baseline="0" noProof="1">
                <a:ln w="1905">
                  <a:solidFill>
                    <a:srgbClr val="0000FF"/>
                  </a:solidFill>
                </a:ln>
                <a:gradFill>
                  <a:gsLst>
                    <a:gs pos="0">
                      <a:srgbClr val="2D2DB9">
                        <a:shade val="20000"/>
                        <a:satMod val="200000"/>
                      </a:srgbClr>
                    </a:gs>
                    <a:gs pos="78000">
                      <a:srgbClr val="2D2DB9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B9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Maiandra GD" panose="020E0502030308020204" pitchFamily="34" charset="0"/>
                <a:ea typeface="宋体" panose="02010600030101010101" pitchFamily="2" charset="-122"/>
                <a:cs typeface="+mn-cs"/>
              </a:rPr>
              <a:t>1. Motivation</a:t>
            </a:r>
            <a:endParaRPr kumimoji="0" lang="zh-CN" altLang="en-US" sz="7200" b="1" u="sng" kern="1200" cap="none" spc="0" normalizeH="0" baseline="0" noProof="1">
              <a:ln w="1905">
                <a:solidFill>
                  <a:srgbClr val="0000FF"/>
                </a:solidFill>
              </a:ln>
              <a:gradFill>
                <a:gsLst>
                  <a:gs pos="0">
                    <a:srgbClr val="2D2DB9">
                      <a:shade val="20000"/>
                      <a:satMod val="200000"/>
                    </a:srgbClr>
                  </a:gs>
                  <a:gs pos="78000">
                    <a:srgbClr val="2D2DB9">
                      <a:tint val="90000"/>
                      <a:shade val="89000"/>
                      <a:satMod val="220000"/>
                    </a:srgbClr>
                  </a:gs>
                  <a:gs pos="100000">
                    <a:srgbClr val="2D2DB9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Maiandra GD" panose="020E0502030308020204" pitchFamily="34" charset="0"/>
              <a:ea typeface="宋体" panose="02010600030101010101" pitchFamily="2" charset="-122"/>
              <a:cs typeface="+mn-cs"/>
            </a:endParaRPr>
          </a:p>
          <a:p>
            <a:pPr marR="0" defTabSz="914400">
              <a:buClrTx/>
              <a:buSzTx/>
              <a:buFontTx/>
              <a:buNone/>
              <a:defRPr/>
            </a:pPr>
            <a:endParaRPr kumimoji="0" lang="en-US" kern="1200" cap="none" spc="0" normalizeH="0" baseline="0" noProof="1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891" name="灯片编号占位符 4"/>
          <p:cNvSpPr txBox="1">
            <a:spLocks noGrp="1"/>
          </p:cNvSpPr>
          <p:nvPr>
            <p:ph type="sldNum" sz="quarter" idx="4"/>
          </p:nvPr>
        </p:nvSpPr>
        <p:spPr>
          <a:ln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altLang="zh-CN" sz="1400" dirty="0"/>
              <a:pPr lvl="0" algn="r" eaLnBrk="1" hangingPunct="1"/>
              <a:t>3</a:t>
            </a:fld>
            <a:endParaRPr lang="en-US" altLang="zh-CN" sz="1400" dirty="0"/>
          </a:p>
        </p:txBody>
      </p:sp>
      <p:sp>
        <p:nvSpPr>
          <p:cNvPr id="37892" name="文本占位符 5"/>
          <p:cNvSpPr>
            <a:spLocks noGrp="1"/>
          </p:cNvSpPr>
          <p:nvPr>
            <p:ph type="body" sz="half" idx="1"/>
          </p:nvPr>
        </p:nvSpPr>
        <p:spPr>
          <a:xfrm>
            <a:off x="71406" y="1428736"/>
            <a:ext cx="9215502" cy="4668837"/>
          </a:xfrm>
          <a:ln/>
        </p:spPr>
        <p:txBody>
          <a:bodyPr vert="horz" wrap="square" lIns="91440" tIns="45720" rIns="91440" bIns="45720" anchor="t" anchorCtr="0"/>
          <a:lstStyle/>
          <a:p>
            <a:pPr>
              <a:lnSpc>
                <a:spcPts val="32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</a:pPr>
            <a:r>
              <a:rPr lang="en-US" altLang="zh-CN" sz="2400" dirty="0" smtClean="0"/>
              <a:t>Many exclusive                     decays have been well measured. </a:t>
            </a:r>
          </a:p>
          <a:p>
            <a:pPr>
              <a:lnSpc>
                <a:spcPts val="32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None/>
            </a:pPr>
            <a:r>
              <a:rPr lang="en-US" altLang="zh-CN" sz="2400" b="1" dirty="0" smtClean="0"/>
              <a:t> </a:t>
            </a:r>
          </a:p>
          <a:p>
            <a:pPr>
              <a:lnSpc>
                <a:spcPts val="32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CN" sz="2400" dirty="0" smtClean="0">
                <a:solidFill>
                  <a:srgbClr val="00B0F0"/>
                </a:solidFill>
              </a:rPr>
              <a:t>A large number of charmed hadrons are produced at the BESIII, LHC, and Belle-II.</a:t>
            </a:r>
          </a:p>
          <a:p>
            <a:pPr>
              <a:lnSpc>
                <a:spcPts val="32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CN" sz="2400" dirty="0" smtClean="0"/>
              <a:t>Theoretical calculations of the form factors </a:t>
            </a:r>
          </a:p>
          <a:p>
            <a:pPr>
              <a:lnSpc>
                <a:spcPts val="3200"/>
              </a:lnSpc>
              <a:spcBef>
                <a:spcPts val="1200"/>
              </a:spcBef>
              <a:spcAft>
                <a:spcPts val="600"/>
              </a:spcAft>
              <a:buNone/>
            </a:pPr>
            <a:endParaRPr lang="en-US" altLang="zh-CN" sz="2400" dirty="0" smtClean="0">
              <a:solidFill>
                <a:srgbClr val="00B0F0"/>
              </a:solidFill>
            </a:endParaRPr>
          </a:p>
          <a:p>
            <a:pPr>
              <a:lnSpc>
                <a:spcPts val="32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None/>
            </a:pPr>
            <a:endParaRPr lang="en-US" altLang="zh-CN" sz="2400" dirty="0" smtClean="0">
              <a:solidFill>
                <a:srgbClr val="00B0F0"/>
              </a:solidFill>
            </a:endParaRPr>
          </a:p>
          <a:p>
            <a:pPr>
              <a:lnSpc>
                <a:spcPts val="32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</a:pPr>
            <a:r>
              <a:rPr lang="en-US" altLang="zh-CN" sz="2400" dirty="0" smtClean="0">
                <a:solidFill>
                  <a:srgbClr val="00B0F0"/>
                </a:solidFill>
              </a:rPr>
              <a:t>Symmetries </a:t>
            </a:r>
            <a:r>
              <a:rPr lang="en-US" altLang="zh-CN" sz="2400" dirty="0">
                <a:solidFill>
                  <a:srgbClr val="00B0F0"/>
                </a:solidFill>
              </a:rPr>
              <a:t>(for an example, </a:t>
            </a:r>
            <a:r>
              <a:rPr lang="en-US" altLang="zh-CN" sz="2400" dirty="0">
                <a:solidFill>
                  <a:srgbClr val="FF0000"/>
                </a:solidFill>
              </a:rPr>
              <a:t>SU(3) flavor symmetry</a:t>
            </a:r>
            <a:r>
              <a:rPr lang="en-US" altLang="zh-CN" sz="2400" dirty="0">
                <a:solidFill>
                  <a:srgbClr val="00B0F0"/>
                </a:solidFill>
              </a:rPr>
              <a:t>) provide very important information for particle physics.   </a:t>
            </a:r>
            <a:endParaRPr lang="zh-CN" altLang="en-US" sz="2400" dirty="0">
              <a:solidFill>
                <a:srgbClr val="00B0F0"/>
              </a:solidFill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/>
        </p:nvGraphicFramePr>
        <p:xfrm>
          <a:off x="2571736" y="1428736"/>
          <a:ext cx="1739900" cy="508000"/>
        </p:xfrm>
        <a:graphic>
          <a:graphicData uri="http://schemas.openxmlformats.org/presentationml/2006/ole">
            <p:oleObj spid="_x0000_s41985" name="Equation" r:id="rId4" imgW="825480" imgH="241200" progId="Equation.DSMT4">
              <p:embed/>
            </p:oleObj>
          </a:graphicData>
        </a:graphic>
      </p:graphicFrame>
      <p:graphicFrame>
        <p:nvGraphicFramePr>
          <p:cNvPr id="6" name="对象 5"/>
          <p:cNvGraphicFramePr>
            <a:graphicFrameLocks noChangeAspect="1"/>
          </p:cNvGraphicFramePr>
          <p:nvPr/>
        </p:nvGraphicFramePr>
        <p:xfrm>
          <a:off x="664939" y="2147952"/>
          <a:ext cx="7907589" cy="352354"/>
        </p:xfrm>
        <a:graphic>
          <a:graphicData uri="http://schemas.openxmlformats.org/presentationml/2006/ole">
            <p:oleObj spid="_x0000_s41986" name="Equation" r:id="rId5" imgW="5422680" imgH="241200" progId="Equation.DSMT4">
              <p:embed/>
            </p:oleObj>
          </a:graphicData>
        </a:graphic>
      </p:graphicFrame>
      <p:graphicFrame>
        <p:nvGraphicFramePr>
          <p:cNvPr id="41987" name="Object 3"/>
          <p:cNvGraphicFramePr>
            <a:graphicFrameLocks noChangeAspect="1"/>
          </p:cNvGraphicFramePr>
          <p:nvPr/>
        </p:nvGraphicFramePr>
        <p:xfrm>
          <a:off x="1357290" y="4302482"/>
          <a:ext cx="1857388" cy="483840"/>
        </p:xfrm>
        <a:graphic>
          <a:graphicData uri="http://schemas.openxmlformats.org/presentationml/2006/ole">
            <p:oleObj spid="_x0000_s41987" name="Equation" r:id="rId6" imgW="927000" imgH="241200" progId="Equation.DSMT4">
              <p:embed/>
            </p:oleObj>
          </a:graphicData>
        </a:graphic>
      </p:graphicFrame>
      <p:graphicFrame>
        <p:nvGraphicFramePr>
          <p:cNvPr id="41988" name="Object 4"/>
          <p:cNvGraphicFramePr>
            <a:graphicFrameLocks noChangeAspect="1"/>
          </p:cNvGraphicFramePr>
          <p:nvPr/>
        </p:nvGraphicFramePr>
        <p:xfrm>
          <a:off x="1314458" y="4929188"/>
          <a:ext cx="4329112" cy="442912"/>
        </p:xfrm>
        <a:graphic>
          <a:graphicData uri="http://schemas.openxmlformats.org/presentationml/2006/ole">
            <p:oleObj spid="_x0000_s41988" name="Equation" r:id="rId7" imgW="2361960" imgH="241200" progId="Equation.DSMT4">
              <p:embed/>
            </p:oleObj>
          </a:graphicData>
        </a:graphic>
      </p:graphicFrame>
      <p:pic>
        <p:nvPicPr>
          <p:cNvPr id="41990" name="Picture 6" descr="https://img0.baidu.com/it/u=2249479792,4234414646&amp;fm=253&amp;fmt=auto&amp;app=138&amp;f=JPEG?w=487&amp;h=500"/>
          <p:cNvPicPr>
            <a:picLocks noChangeAspect="1" noChangeArrowheads="1"/>
          </p:cNvPicPr>
          <p:nvPr/>
        </p:nvPicPr>
        <p:blipFill>
          <a:blip r:embed="rId8" cstate="print">
            <a:lum bright="-10000" contrast="30000"/>
          </a:blip>
          <a:srcRect l="2799" t="2727" b="4545"/>
          <a:stretch>
            <a:fillRect/>
          </a:stretch>
        </p:blipFill>
        <p:spPr bwMode="auto">
          <a:xfrm>
            <a:off x="642910" y="4214818"/>
            <a:ext cx="583826" cy="571504"/>
          </a:xfrm>
          <a:prstGeom prst="rect">
            <a:avLst/>
          </a:prstGeom>
          <a:noFill/>
        </p:spPr>
      </p:pic>
      <p:pic>
        <p:nvPicPr>
          <p:cNvPr id="41992" name="Picture 8" descr="https://gimg2.baidu.com/image_search/src=http%3A%2F%2Fpic.ntimg.cn%2Ffile%2F20190118%2F22636788_110429821470_2.jpg&amp;refer=http%3A%2F%2Fpic.ntimg.cn&amp;app=2002&amp;size=f9999,10000&amp;q=a80&amp;n=0&amp;g=0n&amp;fmt=auto?sec=1673068914&amp;t=a8c81e1b97ede1f3d452afee238ba4d3"/>
          <p:cNvPicPr>
            <a:picLocks noChangeAspect="1" noChangeArrowheads="1"/>
          </p:cNvPicPr>
          <p:nvPr/>
        </p:nvPicPr>
        <p:blipFill>
          <a:blip r:embed="rId9">
            <a:lum bright="-20000" contrast="40000"/>
          </a:blip>
          <a:srcRect l="66625" t="73637" r="18147" b="4545"/>
          <a:stretch>
            <a:fillRect/>
          </a:stretch>
        </p:blipFill>
        <p:spPr bwMode="auto">
          <a:xfrm>
            <a:off x="642910" y="4857760"/>
            <a:ext cx="500066" cy="500066"/>
          </a:xfrm>
          <a:prstGeom prst="rect">
            <a:avLst/>
          </a:prstGeom>
          <a:noFill/>
        </p:spPr>
      </p:pic>
      <p:graphicFrame>
        <p:nvGraphicFramePr>
          <p:cNvPr id="12" name="对象 11"/>
          <p:cNvGraphicFramePr>
            <a:graphicFrameLocks noChangeAspect="1"/>
          </p:cNvGraphicFramePr>
          <p:nvPr/>
        </p:nvGraphicFramePr>
        <p:xfrm>
          <a:off x="5715008" y="4986351"/>
          <a:ext cx="2320925" cy="371475"/>
        </p:xfrm>
        <a:graphic>
          <a:graphicData uri="http://schemas.openxmlformats.org/presentationml/2006/ole">
            <p:oleObj spid="_x0000_s41989" name="Equation" r:id="rId10" imgW="1269720" imgH="203040" progId="Equation.DSMT4">
              <p:embed/>
            </p:oleObj>
          </a:graphicData>
        </a:graphic>
      </p:graphicFrame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20000" contrast="40000"/>
          </a:blip>
          <a:srcRect b="62069"/>
          <a:stretch>
            <a:fillRect/>
          </a:stretch>
        </p:blipFill>
        <p:spPr bwMode="auto">
          <a:xfrm>
            <a:off x="214283" y="1142984"/>
            <a:ext cx="5429288" cy="699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9204" name="Picture 4"/>
          <p:cNvPicPr>
            <a:picLocks noChangeAspect="1" noChangeArrowheads="1"/>
          </p:cNvPicPr>
          <p:nvPr/>
        </p:nvPicPr>
        <p:blipFill>
          <a:blip r:embed="rId4">
            <a:lum bright="-20000" contrast="40000"/>
          </a:blip>
          <a:srcRect/>
          <a:stretch>
            <a:fillRect/>
          </a:stretch>
        </p:blipFill>
        <p:spPr bwMode="auto">
          <a:xfrm>
            <a:off x="285720" y="2424522"/>
            <a:ext cx="4357718" cy="861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9206" name="Picture 6"/>
          <p:cNvPicPr>
            <a:picLocks noChangeAspect="1" noChangeArrowheads="1"/>
          </p:cNvPicPr>
          <p:nvPr/>
        </p:nvPicPr>
        <p:blipFill>
          <a:blip r:embed="rId5">
            <a:lum bright="-20000" contrast="40000"/>
          </a:blip>
          <a:srcRect/>
          <a:stretch>
            <a:fillRect/>
          </a:stretch>
        </p:blipFill>
        <p:spPr bwMode="auto">
          <a:xfrm>
            <a:off x="4786314" y="5286388"/>
            <a:ext cx="4014972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9207" name="Picture 7"/>
          <p:cNvPicPr>
            <a:picLocks noChangeAspect="1" noChangeArrowheads="1"/>
          </p:cNvPicPr>
          <p:nvPr/>
        </p:nvPicPr>
        <p:blipFill>
          <a:blip r:embed="rId6">
            <a:lum bright="-20000" contrast="40000"/>
          </a:blip>
          <a:srcRect/>
          <a:stretch>
            <a:fillRect/>
          </a:stretch>
        </p:blipFill>
        <p:spPr bwMode="auto">
          <a:xfrm>
            <a:off x="4714876" y="3643314"/>
            <a:ext cx="4308450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 l="11708" t="65517" r="12192"/>
          <a:stretch>
            <a:fillRect/>
          </a:stretch>
        </p:blipFill>
        <p:spPr bwMode="auto">
          <a:xfrm>
            <a:off x="5000628" y="1785926"/>
            <a:ext cx="3929058" cy="604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9208" name="Picture 8"/>
          <p:cNvPicPr>
            <a:picLocks noChangeAspect="1" noChangeArrowheads="1"/>
          </p:cNvPicPr>
          <p:nvPr/>
        </p:nvPicPr>
        <p:blipFill>
          <a:blip r:embed="rId7">
            <a:lum bright="-20000" contrast="40000"/>
          </a:blip>
          <a:srcRect/>
          <a:stretch>
            <a:fillRect/>
          </a:stretch>
        </p:blipFill>
        <p:spPr bwMode="auto">
          <a:xfrm>
            <a:off x="285720" y="5286388"/>
            <a:ext cx="3670819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786050" y="-24"/>
            <a:ext cx="30652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solidFill>
                  <a:srgbClr val="00B0F0"/>
                </a:solidFill>
              </a:rPr>
              <a:t>Observables</a:t>
            </a:r>
            <a:endParaRPr lang="zh-CN" altLang="en-US" sz="4000" dirty="0">
              <a:solidFill>
                <a:srgbClr val="00B0F0"/>
              </a:solidFill>
            </a:endParaRPr>
          </a:p>
        </p:txBody>
      </p:sp>
      <p:grpSp>
        <p:nvGrpSpPr>
          <p:cNvPr id="2" name="组合 13"/>
          <p:cNvGrpSpPr/>
          <p:nvPr/>
        </p:nvGrpSpPr>
        <p:grpSpPr>
          <a:xfrm>
            <a:off x="357158" y="3857628"/>
            <a:ext cx="3214710" cy="720591"/>
            <a:chOff x="142844" y="4572008"/>
            <a:chExt cx="3214710" cy="720591"/>
          </a:xfrm>
        </p:grpSpPr>
        <p:pic>
          <p:nvPicPr>
            <p:cNvPr id="179205" name="Picture 5"/>
            <p:cNvPicPr>
              <a:picLocks noChangeAspect="1" noChangeArrowheads="1"/>
            </p:cNvPicPr>
            <p:nvPr/>
          </p:nvPicPr>
          <p:blipFill>
            <a:blip r:embed="rId8">
              <a:lum bright="-20000" contrast="40000"/>
            </a:blip>
            <a:srcRect t="17326" r="84444" b="56685"/>
            <a:stretch>
              <a:fillRect/>
            </a:stretch>
          </p:blipFill>
          <p:spPr bwMode="auto">
            <a:xfrm>
              <a:off x="142844" y="4714884"/>
              <a:ext cx="1000132" cy="428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8">
              <a:lum bright="-20000" contrast="40000"/>
            </a:blip>
            <a:srcRect l="17778" t="56309" r="48889"/>
            <a:stretch>
              <a:fillRect/>
            </a:stretch>
          </p:blipFill>
          <p:spPr bwMode="auto">
            <a:xfrm>
              <a:off x="1214414" y="4572008"/>
              <a:ext cx="2143140" cy="720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5" name="TextBox 14"/>
          <p:cNvSpPr txBox="1"/>
          <p:nvPr/>
        </p:nvSpPr>
        <p:spPr>
          <a:xfrm>
            <a:off x="142844" y="857232"/>
            <a:ext cx="3014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9900"/>
                </a:solidFill>
              </a:rPr>
              <a:t>differential branching ratios:</a:t>
            </a:r>
            <a:endParaRPr lang="zh-CN" altLang="en-US" dirty="0">
              <a:solidFill>
                <a:srgbClr val="FF99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5244" y="2059536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9900"/>
                </a:solidFill>
              </a:rPr>
              <a:t>lepton flavor universality :</a:t>
            </a:r>
            <a:endParaRPr lang="zh-CN" altLang="en-US" dirty="0">
              <a:solidFill>
                <a:srgbClr val="FF99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500562" y="3357562"/>
            <a:ext cx="3281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FF9900"/>
                </a:solidFill>
              </a:rPr>
              <a:t>longitudinal polarizations of l</a:t>
            </a:r>
            <a:r>
              <a:rPr lang="en-US" altLang="zh-CN" baseline="30000" dirty="0" smtClean="0">
                <a:solidFill>
                  <a:srgbClr val="FF9900"/>
                </a:solidFill>
              </a:rPr>
              <a:t>+</a:t>
            </a:r>
            <a:r>
              <a:rPr lang="en-US" altLang="zh-CN" dirty="0" smtClean="0">
                <a:solidFill>
                  <a:srgbClr val="FF9900"/>
                </a:solidFill>
              </a:rPr>
              <a:t>:</a:t>
            </a:r>
            <a:endParaRPr lang="zh-CN" altLang="en-US" dirty="0">
              <a:solidFill>
                <a:srgbClr val="FF990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88514" y="3578087"/>
            <a:ext cx="3454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FF9900"/>
                </a:solidFill>
              </a:rPr>
              <a:t>forward-backward asymmetries:</a:t>
            </a:r>
            <a:endParaRPr lang="zh-CN" altLang="en-US" dirty="0">
              <a:solidFill>
                <a:srgbClr val="FF9900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643438" y="4917056"/>
            <a:ext cx="3634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FF9900"/>
                </a:solidFill>
              </a:rPr>
              <a:t>lepton-side convexity parameters:</a:t>
            </a:r>
            <a:endParaRPr lang="zh-CN" altLang="en-US" dirty="0">
              <a:solidFill>
                <a:srgbClr val="FF9900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14282" y="4845618"/>
            <a:ext cx="4061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FF9900"/>
                </a:solidFill>
              </a:rPr>
              <a:t>longitudinal polarization fractions of V:</a:t>
            </a:r>
            <a:endParaRPr lang="zh-CN" altLang="en-US" dirty="0">
              <a:solidFill>
                <a:srgbClr val="FF9900"/>
              </a:solidFill>
            </a:endParaRPr>
          </a:p>
        </p:txBody>
      </p:sp>
      <p:sp>
        <p:nvSpPr>
          <p:cNvPr id="22" name="灯片编号占位符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  <a:pPr lvl="0" eaLnBrk="1" hangingPunct="1">
                <a:buNone/>
              </a:pPr>
              <a:t>30</a:t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 bwMode="auto">
          <a:xfrm>
            <a:off x="414366" y="785794"/>
            <a:ext cx="8229600" cy="1143000"/>
          </a:xfrm>
          <a:ln>
            <a:miter lim="800000"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4000" b="1" noProof="1" smtClean="0">
                <a:ln w="1905">
                  <a:solidFill>
                    <a:srgbClr val="FFFF00"/>
                  </a:solidFill>
                </a:ln>
                <a:solidFill>
                  <a:srgbClr val="FF0000"/>
                </a:solidFill>
                <a:latin typeface="Maiandra GD" panose="020E0502030308020204" pitchFamily="34" charset="0"/>
                <a:cs typeface="+mn-cs"/>
              </a:rPr>
              <a:t>A</a:t>
            </a:r>
            <a:r>
              <a:rPr kumimoji="0" lang="en-US" altLang="zh-CN" sz="4000" b="1" i="0" u="none" strike="noStrike" kern="1200" cap="none" spc="0" normalizeH="0" baseline="0" noProof="1" smtClean="0">
                <a:ln w="1905"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j-ea"/>
                <a:cs typeface="+mn-cs"/>
              </a:rPr>
              <a:t>mplitudes</a:t>
            </a:r>
            <a:r>
              <a:rPr kumimoji="0" lang="zh-CN" altLang="en-US" sz="4000" b="1" i="0" u="none" strike="noStrike" kern="1200" cap="none" spc="0" normalizeH="0" baseline="0" noProof="1" smtClean="0">
                <a:ln w="1905"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j-ea"/>
                <a:cs typeface="+mn-cs"/>
              </a:rPr>
              <a:t>：</a:t>
            </a:r>
          </a:p>
        </p:txBody>
      </p:sp>
      <p:sp>
        <p:nvSpPr>
          <p:cNvPr id="10244" name="灯片编号占位符 5"/>
          <p:cNvSpPr txBox="1">
            <a:spLocks noGrp="1"/>
          </p:cNvSpPr>
          <p:nvPr>
            <p:ph type="sldNum" sz="quarter" idx="4"/>
          </p:nvPr>
        </p:nvSpPr>
        <p:spPr>
          <a:ln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altLang="zh-CN" sz="1400" dirty="0"/>
              <a:pPr lvl="0" algn="r" eaLnBrk="1" hangingPunct="1"/>
              <a:t>31</a:t>
            </a:fld>
            <a:endParaRPr lang="en-US" altLang="zh-CN" sz="1400" dirty="0"/>
          </a:p>
        </p:txBody>
      </p:sp>
      <p:graphicFrame>
        <p:nvGraphicFramePr>
          <p:cNvPr id="10242" name="Object 2"/>
          <p:cNvGraphicFramePr>
            <a:graphicFrameLocks/>
          </p:cNvGraphicFramePr>
          <p:nvPr/>
        </p:nvGraphicFramePr>
        <p:xfrm>
          <a:off x="285720" y="214290"/>
          <a:ext cx="4832350" cy="754062"/>
        </p:xfrm>
        <a:graphic>
          <a:graphicData uri="http://schemas.openxmlformats.org/presentationml/2006/ole">
            <p:oleObj spid="_x0000_s272386" name="Equation" r:id="rId4" imgW="1409400" imgH="241200" progId="Equation.DSMT4">
              <p:embed/>
            </p:oleObj>
          </a:graphicData>
        </a:graphic>
      </p:graphicFrame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28596" y="1714488"/>
            <a:ext cx="8148958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圆角矩形 8"/>
          <p:cNvSpPr/>
          <p:nvPr/>
        </p:nvSpPr>
        <p:spPr>
          <a:xfrm>
            <a:off x="4500562" y="4429132"/>
            <a:ext cx="2143140" cy="1357322"/>
          </a:xfrm>
          <a:prstGeom prst="roundRect">
            <a:avLst/>
          </a:prstGeom>
          <a:noFill/>
          <a:ln w="25400"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5286380" y="3071810"/>
            <a:ext cx="500066" cy="642942"/>
          </a:xfrm>
          <a:prstGeom prst="roundRect">
            <a:avLst/>
          </a:prstGeom>
          <a:noFill/>
          <a:ln w="25400">
            <a:solidFill>
              <a:srgbClr val="CF23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4214810" y="3714752"/>
            <a:ext cx="2643206" cy="642942"/>
          </a:xfrm>
          <a:prstGeom prst="round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5286380" y="5786454"/>
            <a:ext cx="500066" cy="285752"/>
          </a:xfrm>
          <a:prstGeom prst="roundRect">
            <a:avLst/>
          </a:prstGeom>
          <a:noFill/>
          <a:ln w="254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 bwMode="auto">
          <a:xfrm>
            <a:off x="414366" y="785794"/>
            <a:ext cx="8229600" cy="785810"/>
          </a:xfrm>
          <a:ln>
            <a:miter lim="800000"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4000" b="1" noProof="1" smtClean="0">
                <a:ln w="1905">
                  <a:solidFill>
                    <a:srgbClr val="FFFF00"/>
                  </a:solidFill>
                </a:ln>
                <a:solidFill>
                  <a:srgbClr val="FF0000"/>
                </a:solidFill>
                <a:latin typeface="Maiandra GD" panose="020E0502030308020204" pitchFamily="34" charset="0"/>
                <a:cs typeface="+mn-cs"/>
              </a:rPr>
              <a:t>A</a:t>
            </a:r>
            <a:r>
              <a:rPr kumimoji="0" lang="en-US" altLang="zh-CN" sz="4000" b="1" i="0" u="none" strike="noStrike" kern="1200" cap="none" spc="0" normalizeH="0" baseline="0" noProof="1" smtClean="0">
                <a:ln w="1905"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j-ea"/>
                <a:cs typeface="+mn-cs"/>
              </a:rPr>
              <a:t>mplitudes</a:t>
            </a:r>
            <a:r>
              <a:rPr kumimoji="0" lang="zh-CN" altLang="en-US" sz="4000" b="1" i="0" u="none" strike="noStrike" kern="1200" cap="none" spc="0" normalizeH="0" baseline="0" noProof="1" smtClean="0">
                <a:ln w="1905"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j-ea"/>
                <a:cs typeface="+mn-cs"/>
              </a:rPr>
              <a:t>：</a:t>
            </a:r>
          </a:p>
        </p:txBody>
      </p:sp>
      <p:sp>
        <p:nvSpPr>
          <p:cNvPr id="10244" name="灯片编号占位符 5"/>
          <p:cNvSpPr txBox="1">
            <a:spLocks noGrp="1"/>
          </p:cNvSpPr>
          <p:nvPr>
            <p:ph type="sldNum" sz="quarter" idx="4"/>
          </p:nvPr>
        </p:nvSpPr>
        <p:spPr>
          <a:ln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altLang="zh-CN" sz="1400" dirty="0"/>
              <a:pPr lvl="0" algn="r" eaLnBrk="1" hangingPunct="1"/>
              <a:t>32</a:t>
            </a:fld>
            <a:endParaRPr lang="en-US" altLang="zh-CN" sz="1400" dirty="0"/>
          </a:p>
        </p:txBody>
      </p:sp>
      <p:graphicFrame>
        <p:nvGraphicFramePr>
          <p:cNvPr id="10242" name="Object 2"/>
          <p:cNvGraphicFramePr>
            <a:graphicFrameLocks/>
          </p:cNvGraphicFramePr>
          <p:nvPr/>
        </p:nvGraphicFramePr>
        <p:xfrm>
          <a:off x="285720" y="214290"/>
          <a:ext cx="4832350" cy="754062"/>
        </p:xfrm>
        <a:graphic>
          <a:graphicData uri="http://schemas.openxmlformats.org/presentationml/2006/ole">
            <p:oleObj spid="_x0000_s273410" name="Equation" r:id="rId4" imgW="1409400" imgH="241200" progId="Equation.DSMT4">
              <p:embed/>
            </p:oleObj>
          </a:graphicData>
        </a:graphic>
      </p:graphicFrame>
      <p:sp>
        <p:nvSpPr>
          <p:cNvPr id="9" name="圆角矩形 8"/>
          <p:cNvSpPr/>
          <p:nvPr/>
        </p:nvSpPr>
        <p:spPr>
          <a:xfrm>
            <a:off x="4500562" y="4429132"/>
            <a:ext cx="2143140" cy="1357322"/>
          </a:xfrm>
          <a:prstGeom prst="roundRect">
            <a:avLst/>
          </a:prstGeom>
          <a:noFill/>
          <a:ln w="25400"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5286380" y="3071810"/>
            <a:ext cx="500066" cy="642942"/>
          </a:xfrm>
          <a:prstGeom prst="roundRect">
            <a:avLst/>
          </a:prstGeom>
          <a:noFill/>
          <a:ln w="25400">
            <a:solidFill>
              <a:srgbClr val="CF23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4214810" y="3714752"/>
            <a:ext cx="2643206" cy="642942"/>
          </a:xfrm>
          <a:prstGeom prst="round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5286380" y="5786454"/>
            <a:ext cx="500066" cy="285752"/>
          </a:xfrm>
          <a:prstGeom prst="roundRect">
            <a:avLst/>
          </a:prstGeom>
          <a:noFill/>
          <a:ln w="254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2275" name="Picture 3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28596" y="1428736"/>
            <a:ext cx="7858180" cy="517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圆角矩形 12"/>
          <p:cNvSpPr/>
          <p:nvPr/>
        </p:nvSpPr>
        <p:spPr>
          <a:xfrm>
            <a:off x="3714744" y="4500570"/>
            <a:ext cx="1143008" cy="1785950"/>
          </a:xfrm>
          <a:prstGeom prst="roundRect">
            <a:avLst/>
          </a:prstGeom>
          <a:noFill/>
          <a:ln w="25400"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4050736" y="3133200"/>
            <a:ext cx="500066" cy="500066"/>
          </a:xfrm>
          <a:prstGeom prst="roundRect">
            <a:avLst/>
          </a:prstGeom>
          <a:noFill/>
          <a:ln w="25400">
            <a:solidFill>
              <a:srgbClr val="CF23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3714744" y="3714752"/>
            <a:ext cx="1143008" cy="785818"/>
          </a:xfrm>
          <a:prstGeom prst="round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4071934" y="6286520"/>
            <a:ext cx="500066" cy="285752"/>
          </a:xfrm>
          <a:prstGeom prst="roundRect">
            <a:avLst/>
          </a:prstGeom>
          <a:noFill/>
          <a:ln w="254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圆角矩形 21"/>
          <p:cNvSpPr/>
          <p:nvPr/>
        </p:nvSpPr>
        <p:spPr>
          <a:xfrm>
            <a:off x="5929322" y="4480474"/>
            <a:ext cx="1143008" cy="877352"/>
          </a:xfrm>
          <a:prstGeom prst="roundRect">
            <a:avLst/>
          </a:prstGeom>
          <a:noFill/>
          <a:ln w="25400"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圆角矩形 22"/>
          <p:cNvSpPr/>
          <p:nvPr/>
        </p:nvSpPr>
        <p:spPr>
          <a:xfrm>
            <a:off x="6265314" y="3113104"/>
            <a:ext cx="500066" cy="500066"/>
          </a:xfrm>
          <a:prstGeom prst="roundRect">
            <a:avLst/>
          </a:prstGeom>
          <a:noFill/>
          <a:ln w="25400">
            <a:solidFill>
              <a:srgbClr val="CF23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圆角矩形 23"/>
          <p:cNvSpPr/>
          <p:nvPr/>
        </p:nvSpPr>
        <p:spPr>
          <a:xfrm>
            <a:off x="5929322" y="3694656"/>
            <a:ext cx="1143008" cy="785818"/>
          </a:xfrm>
          <a:prstGeom prst="round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/>
        </p:nvSpPr>
        <p:spPr>
          <a:xfrm>
            <a:off x="6572264" y="5715016"/>
            <a:ext cx="857256" cy="500066"/>
          </a:xfrm>
          <a:prstGeom prst="roundRect">
            <a:avLst/>
          </a:prstGeom>
          <a:noFill/>
          <a:ln w="254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/>
        </p:nvSpPr>
        <p:spPr>
          <a:xfrm>
            <a:off x="5521892" y="5715016"/>
            <a:ext cx="928694" cy="500066"/>
          </a:xfrm>
          <a:prstGeom prst="roundRect">
            <a:avLst/>
          </a:prstGeom>
          <a:noFill/>
          <a:ln w="25400"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/>
        </p:nvSpPr>
        <p:spPr>
          <a:xfrm>
            <a:off x="6276464" y="5409168"/>
            <a:ext cx="500066" cy="285752"/>
          </a:xfrm>
          <a:prstGeom prst="roundRect">
            <a:avLst/>
          </a:prstGeom>
          <a:noFill/>
          <a:ln w="254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圆角矩形 27"/>
          <p:cNvSpPr/>
          <p:nvPr/>
        </p:nvSpPr>
        <p:spPr>
          <a:xfrm>
            <a:off x="6308288" y="6215082"/>
            <a:ext cx="500066" cy="285752"/>
          </a:xfrm>
          <a:prstGeom prst="roundRect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  <a:pPr lvl="0" eaLnBrk="1" hangingPunct="1">
                <a:buNone/>
              </a:pPr>
              <a:t>33</a:t>
            </a:fld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318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lum bright="-20000" contrast="40000"/>
          </a:blip>
          <a:srcRect t="6648" r="1835"/>
          <a:stretch>
            <a:fillRect/>
          </a:stretch>
        </p:blipFill>
        <p:spPr bwMode="auto">
          <a:xfrm>
            <a:off x="571472" y="714356"/>
            <a:ext cx="7643866" cy="601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18467" name="Object 3"/>
          <p:cNvGraphicFramePr>
            <a:graphicFrameLocks/>
          </p:cNvGraphicFramePr>
          <p:nvPr/>
        </p:nvGraphicFramePr>
        <p:xfrm>
          <a:off x="527050" y="71419"/>
          <a:ext cx="4830763" cy="714375"/>
        </p:xfrm>
        <a:graphic>
          <a:graphicData uri="http://schemas.openxmlformats.org/presentationml/2006/ole">
            <p:oleObj spid="_x0000_s371714" name="Equation" r:id="rId5" imgW="1409400" imgH="228600" progId="Equation.DSMT4">
              <p:embed/>
            </p:oleObj>
          </a:graphicData>
        </a:graphic>
      </p:graphicFrame>
      <p:sp>
        <p:nvSpPr>
          <p:cNvPr id="7" name="圆角矩形 6"/>
          <p:cNvSpPr/>
          <p:nvPr/>
        </p:nvSpPr>
        <p:spPr>
          <a:xfrm>
            <a:off x="571472" y="1142984"/>
            <a:ext cx="3571900" cy="237325"/>
          </a:xfrm>
          <a:prstGeom prst="roundRect">
            <a:avLst/>
          </a:prstGeom>
          <a:solidFill>
            <a:srgbClr val="FF00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571472" y="1714488"/>
            <a:ext cx="3571900" cy="237325"/>
          </a:xfrm>
          <a:prstGeom prst="roundRect">
            <a:avLst/>
          </a:prstGeom>
          <a:solidFill>
            <a:srgbClr val="FF00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71472" y="2714620"/>
            <a:ext cx="3571900" cy="237325"/>
          </a:xfrm>
          <a:prstGeom prst="roundRect">
            <a:avLst/>
          </a:prstGeom>
          <a:solidFill>
            <a:srgbClr val="FF00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571472" y="3286124"/>
            <a:ext cx="3571900" cy="237325"/>
          </a:xfrm>
          <a:prstGeom prst="roundRect">
            <a:avLst/>
          </a:prstGeom>
          <a:solidFill>
            <a:srgbClr val="FF00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318468" name="Object 4"/>
          <p:cNvGraphicFramePr>
            <a:graphicFrameLocks noChangeAspect="1"/>
          </p:cNvGraphicFramePr>
          <p:nvPr/>
        </p:nvGraphicFramePr>
        <p:xfrm>
          <a:off x="4286248" y="1214422"/>
          <a:ext cx="1235075" cy="898525"/>
        </p:xfrm>
        <a:graphic>
          <a:graphicData uri="http://schemas.openxmlformats.org/presentationml/2006/ole">
            <p:oleObj spid="_x0000_s371715" name="Equation" r:id="rId6" imgW="279360" imgH="20304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62890" y="973455"/>
            <a:ext cx="61448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</a:rPr>
              <a:t>SU(3) </a:t>
            </a:r>
            <a:r>
              <a:rPr lang="en-US" altLang="zh-CN" sz="2800">
                <a:solidFill>
                  <a:srgbClr val="FF0000"/>
                </a:solidFill>
              </a:rPr>
              <a:t>fl</a:t>
            </a:r>
            <a:r>
              <a:rPr lang="zh-CN" altLang="en-US" sz="2800">
                <a:solidFill>
                  <a:srgbClr val="FF0000"/>
                </a:solidFill>
              </a:rPr>
              <a:t>avor symmetry amplitudes</a:t>
            </a:r>
            <a:r>
              <a:rPr lang="en-US" altLang="zh-CN" sz="280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85720" y="2071678"/>
            <a:ext cx="61448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</a:rPr>
              <a:t>SU(3) </a:t>
            </a:r>
            <a:r>
              <a:rPr lang="en-US" altLang="zh-CN" sz="2800" dirty="0">
                <a:solidFill>
                  <a:srgbClr val="FF0000"/>
                </a:solidFill>
              </a:rPr>
              <a:t>fl</a:t>
            </a:r>
            <a:r>
              <a:rPr lang="zh-CN" altLang="en-US" sz="2800" dirty="0">
                <a:solidFill>
                  <a:srgbClr val="FF0000"/>
                </a:solidFill>
              </a:rPr>
              <a:t>avor </a:t>
            </a:r>
            <a:r>
              <a:rPr lang="en-US" altLang="zh-CN" sz="2800" dirty="0">
                <a:solidFill>
                  <a:srgbClr val="FF0000"/>
                </a:solidFill>
              </a:rPr>
              <a:t>breaking</a:t>
            </a:r>
            <a:r>
              <a:rPr lang="zh-CN" altLang="en-US" sz="2800" dirty="0">
                <a:solidFill>
                  <a:srgbClr val="FF0000"/>
                </a:solidFill>
              </a:rPr>
              <a:t> amplitudes</a:t>
            </a:r>
            <a:r>
              <a:rPr lang="en-US" altLang="zh-CN" sz="2800" dirty="0">
                <a:solidFill>
                  <a:srgbClr val="FF0000"/>
                </a:solidFill>
              </a:rPr>
              <a:t>:</a:t>
            </a:r>
          </a:p>
        </p:txBody>
      </p:sp>
      <p:graphicFrame>
        <p:nvGraphicFramePr>
          <p:cNvPr id="169985" name="Object 1"/>
          <p:cNvGraphicFramePr>
            <a:graphicFrameLocks/>
          </p:cNvGraphicFramePr>
          <p:nvPr/>
        </p:nvGraphicFramePr>
        <p:xfrm>
          <a:off x="323850" y="233363"/>
          <a:ext cx="6918325" cy="606425"/>
        </p:xfrm>
        <a:graphic>
          <a:graphicData uri="http://schemas.openxmlformats.org/presentationml/2006/ole">
            <p:oleObj spid="_x0000_s373762" name="Equation" r:id="rId4" imgW="2438280" imgH="241200" progId="Equation.DSMT4">
              <p:embed/>
            </p:oleObj>
          </a:graphicData>
        </a:graphic>
      </p:graphicFrame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smtClean="0">
                <a:latin typeface="Arial" panose="020B0604020202020204" pitchFamily="34" charset="0"/>
              </a:rPr>
              <a:pPr lvl="0" eaLnBrk="1" hangingPunct="1">
                <a:buNone/>
              </a:pPr>
              <a:t>34</a:t>
            </a:fld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643174" y="4401097"/>
            <a:ext cx="5224638" cy="209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矩形 9"/>
          <p:cNvSpPr/>
          <p:nvPr/>
        </p:nvSpPr>
        <p:spPr>
          <a:xfrm>
            <a:off x="214282" y="4357694"/>
            <a:ext cx="31438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</a:rPr>
              <a:t>Branching ratios</a:t>
            </a:r>
            <a:r>
              <a:rPr lang="zh-CN" altLang="en-US" sz="2800" dirty="0" smtClean="0">
                <a:solidFill>
                  <a:srgbClr val="FF0000"/>
                </a:solidFill>
              </a:rPr>
              <a:t>：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85721" y="1553595"/>
            <a:ext cx="7929617" cy="446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99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14324" y="2643182"/>
            <a:ext cx="7543824" cy="1649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altLang="en-US" sz="1400" dirty="0"/>
              <a:pPr lvl="0" algn="r" eaLnBrk="1" hangingPunct="1"/>
              <a:t>4</a:t>
            </a:fld>
            <a:endParaRPr lang="en-US" altLang="en-US" sz="1400" dirty="0"/>
          </a:p>
        </p:txBody>
      </p:sp>
      <p:grpSp>
        <p:nvGrpSpPr>
          <p:cNvPr id="38915" name="组合 14"/>
          <p:cNvGrpSpPr/>
          <p:nvPr/>
        </p:nvGrpSpPr>
        <p:grpSpPr>
          <a:xfrm>
            <a:off x="6500813" y="1571625"/>
            <a:ext cx="2500312" cy="1571625"/>
            <a:chOff x="5929322" y="5286389"/>
            <a:chExt cx="2500330" cy="1571612"/>
          </a:xfrm>
        </p:grpSpPr>
        <p:pic>
          <p:nvPicPr>
            <p:cNvPr id="38920" name="Picture 8"/>
            <p:cNvPicPr>
              <a:picLocks noChangeAspect="1"/>
            </p:cNvPicPr>
            <p:nvPr/>
          </p:nvPicPr>
          <p:blipFill>
            <a:blip r:embed="rId3">
              <a:lum bright="-20001" contrast="40000"/>
            </a:blip>
            <a:srcRect l="13925" r="59966" b="50000"/>
            <a:stretch>
              <a:fillRect/>
            </a:stretch>
          </p:blipFill>
          <p:spPr>
            <a:xfrm>
              <a:off x="6143636" y="5479774"/>
              <a:ext cx="2286016" cy="137822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任意多边形 8"/>
            <p:cNvSpPr/>
            <p:nvPr/>
          </p:nvSpPr>
          <p:spPr>
            <a:xfrm>
              <a:off x="5929322" y="5286389"/>
              <a:ext cx="2000264" cy="1571612"/>
            </a:xfrm>
            <a:custGeom>
              <a:avLst/>
              <a:gdLst>
                <a:gd name="connsiteX0" fmla="*/ 517634 w 2280745"/>
                <a:gd name="connsiteY0" fmla="*/ 55179 h 1784131"/>
                <a:gd name="connsiteX1" fmla="*/ 218090 w 2280745"/>
                <a:gd name="connsiteY1" fmla="*/ 575441 h 1784131"/>
                <a:gd name="connsiteX2" fmla="*/ 296917 w 2280745"/>
                <a:gd name="connsiteY2" fmla="*/ 1615965 h 1784131"/>
                <a:gd name="connsiteX3" fmla="*/ 1999593 w 2280745"/>
                <a:gd name="connsiteY3" fmla="*/ 1584434 h 1784131"/>
                <a:gd name="connsiteX4" fmla="*/ 1983828 w 2280745"/>
                <a:gd name="connsiteY4" fmla="*/ 890751 h 1784131"/>
                <a:gd name="connsiteX5" fmla="*/ 1100959 w 2280745"/>
                <a:gd name="connsiteY5" fmla="*/ 922282 h 1784131"/>
                <a:gd name="connsiteX6" fmla="*/ 1195552 w 2280745"/>
                <a:gd name="connsiteY6" fmla="*/ 244365 h 1784131"/>
                <a:gd name="connsiteX7" fmla="*/ 517634 w 2280745"/>
                <a:gd name="connsiteY7" fmla="*/ 55179 h 178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80745" h="1784131">
                  <a:moveTo>
                    <a:pt x="517634" y="55179"/>
                  </a:moveTo>
                  <a:cubicBezTo>
                    <a:pt x="354724" y="110358"/>
                    <a:pt x="254876" y="315310"/>
                    <a:pt x="218090" y="575441"/>
                  </a:cubicBezTo>
                  <a:cubicBezTo>
                    <a:pt x="181304" y="835572"/>
                    <a:pt x="0" y="1447800"/>
                    <a:pt x="296917" y="1615965"/>
                  </a:cubicBezTo>
                  <a:cubicBezTo>
                    <a:pt x="593834" y="1784131"/>
                    <a:pt x="1718441" y="1705303"/>
                    <a:pt x="1999593" y="1584434"/>
                  </a:cubicBezTo>
                  <a:cubicBezTo>
                    <a:pt x="2280745" y="1463565"/>
                    <a:pt x="2133600" y="1001110"/>
                    <a:pt x="1983828" y="890751"/>
                  </a:cubicBezTo>
                  <a:cubicBezTo>
                    <a:pt x="1834056" y="780392"/>
                    <a:pt x="1232338" y="1030013"/>
                    <a:pt x="1100959" y="922282"/>
                  </a:cubicBezTo>
                  <a:cubicBezTo>
                    <a:pt x="969580" y="814551"/>
                    <a:pt x="1284890" y="391510"/>
                    <a:pt x="1195552" y="244365"/>
                  </a:cubicBezTo>
                  <a:cubicBezTo>
                    <a:pt x="1106214" y="97220"/>
                    <a:pt x="680544" y="0"/>
                    <a:pt x="517634" y="55179"/>
                  </a:cubicBezTo>
                  <a:close/>
                </a:path>
              </a:pathLst>
            </a:custGeom>
            <a:solidFill>
              <a:srgbClr val="CF23D3">
                <a:alpha val="3098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3" name="文本占位符 2"/>
          <p:cNvSpPr txBox="1"/>
          <p:nvPr/>
        </p:nvSpPr>
        <p:spPr bwMode="auto">
          <a:xfrm>
            <a:off x="357188" y="1285875"/>
            <a:ext cx="8429625" cy="50006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marR="0" indent="-342900" defTabSz="914400" eaLnBrk="0" hangingPunct="0">
              <a:lnSpc>
                <a:spcPct val="150000"/>
              </a:lnSpc>
              <a:spcBef>
                <a:spcPts val="18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kumimoji="0" lang="en-US" altLang="zh-CN" sz="28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I</a:t>
            </a:r>
            <a:r>
              <a:rPr kumimoji="0" lang="en-US" altLang="zh-CN" sz="2800" kern="1200" cap="none" spc="0" normalizeH="0" baseline="0" noProof="0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rreducible </a:t>
            </a:r>
            <a:r>
              <a:rPr kumimoji="0" lang="en-US" altLang="zh-CN" sz="28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r</a:t>
            </a:r>
            <a:r>
              <a:rPr kumimoji="0" lang="en-US" altLang="zh-CN" sz="2800" kern="1200" cap="none" spc="0" normalizeH="0" baseline="0" noProof="0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epresentation </a:t>
            </a:r>
            <a:r>
              <a:rPr kumimoji="0" lang="en-US" altLang="zh-CN" sz="2800" kern="1200" cap="none" spc="0" normalizeH="0" baseline="0" noProof="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</a:t>
            </a:r>
            <a:r>
              <a:rPr kumimoji="0" lang="en-US" altLang="zh-CN" sz="2800" kern="1200" cap="none" spc="0" normalizeH="0" baseline="0" noProof="0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pproach</a:t>
            </a:r>
          </a:p>
          <a:p>
            <a:pPr marL="342900" marR="0" indent="-342900" defTabSz="914400" eaLnBrk="0" hangingPunct="0">
              <a:lnSpc>
                <a:spcPct val="150000"/>
              </a:lnSpc>
              <a:spcBef>
                <a:spcPts val="18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kumimoji="0" lang="en-US" altLang="zh-CN" sz="2800" kern="1200" cap="none" spc="0" normalizeH="0" baseline="0" noProof="0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Topological diagram approach</a:t>
            </a:r>
            <a:endParaRPr kumimoji="0" lang="en-US" altLang="zh-CN" sz="2800" kern="1200" cap="none" spc="0" normalizeH="0" baseline="0" noProof="0" dirty="0">
              <a:solidFill>
                <a:srgbClr val="00B0F0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342900" marR="0" indent="-342900" defTabSz="914400" eaLnBrk="0" hangingPunct="0">
              <a:lnSpc>
                <a:spcPct val="150000"/>
              </a:lnSpc>
              <a:spcBef>
                <a:spcPts val="18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kumimoji="0" lang="en-US" sz="2800" b="1" kern="1200" cap="none" spc="0" normalizeH="0" baseline="0" noProof="0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Advantage</a:t>
            </a:r>
            <a:r>
              <a:rPr kumimoji="0" lang="zh-CN" altLang="en-US" sz="2800" b="1" kern="1200" cap="none" spc="0" normalizeH="0" baseline="0" noProof="0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：</a:t>
            </a:r>
            <a:r>
              <a:rPr kumimoji="0" lang="en-US" altLang="zh-CN" sz="2800" kern="1200" cap="none" spc="0" normalizeH="0" baseline="0" noProof="0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Independent of the detailed dynamics</a:t>
            </a:r>
            <a:endParaRPr kumimoji="0" lang="en-US" altLang="zh-CN" sz="2800" kern="1200" cap="none" spc="0" normalizeH="0" baseline="0" noProof="0" dirty="0">
              <a:latin typeface="+mn-lt"/>
              <a:ea typeface="+mn-ea"/>
              <a:cs typeface="+mn-cs"/>
            </a:endParaRPr>
          </a:p>
          <a:p>
            <a:pPr marL="342900" marR="0" indent="-342900" defTabSz="914400" eaLnBrk="0" hangingPunct="0">
              <a:lnSpc>
                <a:spcPct val="150000"/>
              </a:lnSpc>
              <a:spcBef>
                <a:spcPts val="18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kumimoji="0" lang="en-US" sz="2800" b="1" kern="1200" cap="none" spc="0" normalizeH="0" baseline="0" noProof="0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Disadvantage</a:t>
            </a:r>
            <a:r>
              <a:rPr kumimoji="0" lang="zh-CN" altLang="en-US" sz="2800" b="1" kern="1200" cap="none" spc="0" normalizeH="0" baseline="0" noProof="0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：</a:t>
            </a:r>
            <a:r>
              <a:rPr kumimoji="0" lang="en-US" altLang="zh-CN" sz="2800" kern="1200" cap="none" spc="0" normalizeH="0" baseline="0" noProof="0" dirty="0">
                <a:solidFill>
                  <a:srgbClr val="00B0F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it can not determine the sizes of the amplitudes by itself</a:t>
            </a:r>
            <a:r>
              <a:rPr kumimoji="0" lang="en-US" altLang="zh-CN" sz="2800" kern="1200" cap="none" spc="0" normalizeH="0" baseline="0" noProof="0" dirty="0" smtClean="0">
                <a:solidFill>
                  <a:srgbClr val="00B0F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.</a:t>
            </a:r>
            <a:endParaRPr kumimoji="0" lang="en-US" altLang="zh-CN" sz="2800" kern="1200" cap="none" spc="0" normalizeH="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32"/>
          <p:cNvSpPr/>
          <p:nvPr/>
        </p:nvSpPr>
        <p:spPr>
          <a:xfrm>
            <a:off x="43237" y="240549"/>
            <a:ext cx="824353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1">
                <a:ln w="1905"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宋体" panose="02010600030101010101" pitchFamily="2" charset="-122"/>
                <a:cs typeface="+mn-cs"/>
              </a:rPr>
              <a:t>SU(3) flavor symmetry approach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57422" y="4071942"/>
            <a:ext cx="4224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6600"/>
                </a:solidFill>
              </a:rPr>
              <a:t>(Don’t need  calculate the form factors).</a:t>
            </a:r>
            <a:endParaRPr lang="zh-CN" altLang="en-US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Slide Number Placeholder 36"/>
          <p:cNvSpPr txBox="1">
            <a:spLocks noGrp="1"/>
          </p:cNvSpPr>
          <p:nvPr>
            <p:ph type="sldNum" sz="quarter" idx="4"/>
          </p:nvPr>
        </p:nvSpPr>
        <p:spPr>
          <a:ln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altLang="zh-CN" sz="1400" dirty="0"/>
              <a:pPr lvl="0" algn="r" eaLnBrk="1" hangingPunct="1"/>
              <a:t>5</a:t>
            </a:fld>
            <a:endParaRPr lang="en-US" altLang="zh-CN" sz="1400" dirty="0"/>
          </a:p>
        </p:txBody>
      </p:sp>
      <p:grpSp>
        <p:nvGrpSpPr>
          <p:cNvPr id="3" name="组合 13"/>
          <p:cNvGrpSpPr/>
          <p:nvPr/>
        </p:nvGrpSpPr>
        <p:grpSpPr>
          <a:xfrm>
            <a:off x="500034" y="857232"/>
            <a:ext cx="8072494" cy="5436189"/>
            <a:chOff x="71406" y="1721051"/>
            <a:chExt cx="3312664" cy="5411040"/>
          </a:xfrm>
        </p:grpSpPr>
        <p:graphicFrame>
          <p:nvGraphicFramePr>
            <p:cNvPr id="2" name="表格 1"/>
            <p:cNvGraphicFramePr/>
            <p:nvPr/>
          </p:nvGraphicFramePr>
          <p:xfrm>
            <a:off x="71406" y="1721051"/>
            <a:ext cx="3312664" cy="5411040"/>
          </p:xfrm>
          <a:graphic>
            <a:graphicData uri="http://schemas.openxmlformats.org/drawingml/2006/table">
              <a:tbl>
                <a:tblPr firstRow="1" bandRow="1">
                  <a:tableStyleId>{5940675A-B579-460E-94D1-54222C63F5DA}</a:tableStyleId>
                </a:tblPr>
                <a:tblGrid>
                  <a:gridCol w="1785950"/>
                  <a:gridCol w="3071834"/>
                  <a:gridCol w="3214710"/>
                </a:tblGrid>
                <a:tr h="658963">
                  <a:tc>
                    <a:txBody>
                      <a:bodyPr/>
                      <a:lstStyle/>
                      <a:p>
                        <a:pPr algn="r">
                          <a:lnSpc>
                            <a:spcPts val="1800"/>
                          </a:lnSpc>
                          <a:buNone/>
                        </a:pPr>
                        <a:r>
                          <a:rPr lang="en-US" altLang="zh-CN" sz="2400" dirty="0" smtClean="0">
                            <a:solidFill>
                              <a:srgbClr val="00B050"/>
                            </a:solidFill>
                          </a:rPr>
                          <a:t>  </a:t>
                        </a:r>
                        <a:r>
                          <a:rPr lang="en-US" altLang="zh-CN" sz="1800" dirty="0" smtClean="0">
                            <a:solidFill>
                              <a:srgbClr val="00B050"/>
                            </a:solidFill>
                          </a:rPr>
                          <a:t> </a:t>
                        </a:r>
                        <a:r>
                          <a:rPr lang="en-US" altLang="zh-CN" sz="1400" dirty="0" smtClean="0">
                            <a:solidFill>
                              <a:srgbClr val="00B050"/>
                            </a:solidFill>
                          </a:rPr>
                          <a:t>baryons</a:t>
                        </a:r>
                      </a:p>
                      <a:p>
                        <a:pPr algn="l">
                          <a:lnSpc>
                            <a:spcPts val="1800"/>
                          </a:lnSpc>
                          <a:buNone/>
                        </a:pPr>
                        <a:r>
                          <a:rPr lang="en-US" altLang="zh-CN" sz="1400" dirty="0" smtClean="0">
                            <a:solidFill>
                              <a:srgbClr val="00B0F0"/>
                            </a:solidFill>
                          </a:rPr>
                          <a:t>decays</a:t>
                        </a:r>
                        <a:endParaRPr lang="en-US" altLang="zh-CN" sz="1400" dirty="0">
                          <a:solidFill>
                            <a:srgbClr val="00B0F0"/>
                          </a:solidFill>
                        </a:endParaRPr>
                      </a:p>
                    </a:txBody>
                    <a:tcPr anchor="ctr"/>
                  </a:tc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r>
                          <a:rPr lang="en-US" altLang="zh-CN" sz="1800" b="1" dirty="0" smtClean="0">
                            <a:solidFill>
                              <a:srgbClr val="00B050"/>
                            </a:solidFill>
                            <a:latin typeface="Arial Narrow" panose="020B0606020202030204" pitchFamily="34" charset="0"/>
                          </a:rPr>
                          <a:t>charmed mesons</a:t>
                        </a:r>
                        <a:endParaRPr lang="en-US" altLang="zh-CN" sz="1800" b="1" dirty="0">
                          <a:solidFill>
                            <a:srgbClr val="00B050"/>
                          </a:solidFill>
                          <a:latin typeface="Arial Narrow" panose="020B0606020202030204" pitchFamily="34" charset="0"/>
                        </a:endParaRPr>
                      </a:p>
                    </a:txBody>
                    <a:tcPr anchor="ctr"/>
                  </a:tc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r>
                          <a:rPr lang="en-US" altLang="zh-CN" sz="1800" b="1" i="0" u="none" kern="1200" baseline="0" dirty="0">
                            <a:solidFill>
                              <a:srgbClr val="00B050"/>
                            </a:solidFill>
                            <a:latin typeface="Arial Narrow" panose="020B0606020202030204" pitchFamily="34" charset="0"/>
                            <a:ea typeface="+mn-ea"/>
                            <a:cs typeface="+mn-cs"/>
                          </a:rPr>
                          <a:t>bottom  </a:t>
                        </a:r>
                        <a:r>
                          <a:rPr lang="en-US" altLang="zh-CN" sz="1800" b="1" i="0" u="none" kern="1200" baseline="0" dirty="0" smtClean="0">
                            <a:solidFill>
                              <a:srgbClr val="00B050"/>
                            </a:solidFill>
                            <a:latin typeface="Arial Narrow" panose="020B0606020202030204" pitchFamily="34" charset="0"/>
                            <a:ea typeface="+mn-ea"/>
                            <a:cs typeface="+mn-cs"/>
                          </a:rPr>
                          <a:t>mesons</a:t>
                        </a:r>
                        <a:endParaRPr lang="en-US" altLang="zh-CN" sz="1800" b="1" i="0" u="none" kern="1200" baseline="0" dirty="0">
                          <a:solidFill>
                            <a:srgbClr val="00B050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endParaRPr>
                      </a:p>
                    </a:txBody>
                    <a:tcPr anchor="ctr"/>
                  </a:tc>
                </a:tr>
                <a:tr h="2604218">
                  <a:tc>
                    <a:txBody>
                      <a:bodyPr/>
                      <a:lstStyle/>
                      <a:p>
                        <a:pPr algn="l">
                          <a:lnSpc>
                            <a:spcPct val="150000"/>
                          </a:lnSpc>
                          <a:buNone/>
                        </a:pPr>
                        <a:endParaRPr lang="en-US" altLang="zh-CN" sz="1400" dirty="0">
                          <a:solidFill>
                            <a:srgbClr val="0099FF"/>
                          </a:solidFill>
                        </a:endParaRPr>
                      </a:p>
                    </a:txBody>
                    <a:tcPr anchor="ctr"/>
                  </a:tc>
                  <a:tc>
                    <a:txBody>
                      <a:bodyPr/>
                      <a:lstStyle/>
                      <a:p>
                        <a:pPr marL="228600" marR="0" indent="-228600" algn="l" defTabSz="914400" eaLnBrk="1" fontAlgn="base" latinLnBrk="0" hangingPunct="1">
                          <a:lnSpc>
                            <a:spcPts val="1600"/>
                          </a:lnSpc>
                          <a:spcBef>
                            <a:spcPts val="600"/>
                          </a:spcBef>
                          <a:spcAft>
                            <a:spcPct val="0"/>
                          </a:spcAft>
                          <a:buClrTx/>
                          <a:buSzTx/>
                          <a:buFont typeface="+mj-ea"/>
                          <a:buAutoNum type="circleNumDbPlain"/>
                          <a:tabLst/>
                          <a:defRPr/>
                        </a:pPr>
                        <a:r>
                          <a:rPr lang="en-US" altLang="zh-CN" sz="1050" dirty="0" err="1" smtClean="0">
                            <a:solidFill>
                              <a:srgbClr val="C00000"/>
                            </a:solidFill>
                          </a:rPr>
                          <a:t>Hai</a:t>
                        </a:r>
                        <a:r>
                          <a:rPr lang="en-US" altLang="zh-CN" sz="1050" dirty="0" smtClean="0">
                            <a:solidFill>
                              <a:srgbClr val="C00000"/>
                            </a:solidFill>
                          </a:rPr>
                          <a:t>-Yang Cheng </a:t>
                        </a:r>
                        <a:r>
                          <a:rPr lang="en-US" altLang="zh-CN" sz="1050" dirty="0" smtClean="0"/>
                          <a:t>et. al., PRD 86, 014014 (2012); </a:t>
                        </a:r>
                        <a:r>
                          <a:rPr lang="en-US" sz="1050" b="0" i="0" u="none" kern="1200" baseline="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rPr>
                          <a:t>PRD 93</a:t>
                        </a:r>
                        <a:r>
                          <a:rPr lang="en-US" sz="1050" dirty="0" smtClean="0"/>
                          <a:t>, 114010 </a:t>
                        </a:r>
                        <a:r>
                          <a:rPr lang="en-US" sz="1050" b="0" i="0" u="none" kern="1200" baseline="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rPr>
                          <a:t>(2016) </a:t>
                        </a:r>
                        <a:endParaRPr lang="en-US" sz="1050" dirty="0" smtClean="0"/>
                      </a:p>
                      <a:p>
                        <a:pPr marL="228600" marR="0" indent="-228600" algn="l" defTabSz="914400" eaLnBrk="1" fontAlgn="base" latinLnBrk="0" hangingPunct="1">
                          <a:lnSpc>
                            <a:spcPts val="1600"/>
                          </a:lnSpc>
                          <a:spcBef>
                            <a:spcPts val="600"/>
                          </a:spcBef>
                          <a:spcAft>
                            <a:spcPct val="0"/>
                          </a:spcAft>
                          <a:buClrTx/>
                          <a:buSzTx/>
                          <a:buFont typeface="+mj-ea"/>
                          <a:buAutoNum type="circleNumDbPlain"/>
                          <a:tabLst/>
                          <a:defRPr/>
                        </a:pPr>
                        <a:r>
                          <a:rPr lang="en-US" altLang="zh-CN" sz="1050" dirty="0" smtClean="0">
                            <a:solidFill>
                              <a:srgbClr val="C00000"/>
                            </a:solidFill>
                          </a:rPr>
                          <a:t>Xiao-Gang He, Wei Wang </a:t>
                        </a:r>
                        <a:r>
                          <a:rPr lang="en-US" altLang="zh-CN" sz="1050" dirty="0" smtClean="0"/>
                          <a:t>et al., EPJC 80, 359 (</a:t>
                        </a:r>
                        <a:r>
                          <a:rPr lang="en-US" altLang="zh-CN" sz="1050" b="0" i="0" u="none" kern="1200" baseline="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rPr>
                          <a:t>2020); CPC 42, 103108 (2018).</a:t>
                        </a:r>
                      </a:p>
                      <a:p>
                        <a:pPr marL="228600" marR="0" indent="-228600" algn="l" defTabSz="914400" eaLnBrk="1" fontAlgn="base" latinLnBrk="0" hangingPunct="1">
                          <a:lnSpc>
                            <a:spcPts val="1600"/>
                          </a:lnSpc>
                          <a:spcBef>
                            <a:spcPts val="600"/>
                          </a:spcBef>
                          <a:spcAft>
                            <a:spcPct val="0"/>
                          </a:spcAft>
                          <a:buClrTx/>
                          <a:buSzTx/>
                          <a:buFont typeface="+mj-ea"/>
                          <a:buAutoNum type="circleNumDbPlain"/>
                          <a:tabLst/>
                          <a:defRPr/>
                        </a:pPr>
                        <a:r>
                          <a:rPr lang="en-US" altLang="zh-CN" sz="1050" dirty="0" err="1" smtClean="0">
                            <a:solidFill>
                              <a:srgbClr val="C00000"/>
                            </a:solidFill>
                          </a:rPr>
                          <a:t>D.Pirtskhalava</a:t>
                        </a:r>
                        <a:r>
                          <a:rPr lang="en-US" altLang="zh-CN" sz="1050" dirty="0" smtClean="0"/>
                          <a:t>, PLB 712, 81 (2012).</a:t>
                        </a:r>
                      </a:p>
                      <a:p>
                        <a:pPr marL="228600" marR="0" indent="-228600" algn="l" defTabSz="914400" eaLnBrk="1" fontAlgn="base" latinLnBrk="0" hangingPunct="1">
                          <a:lnSpc>
                            <a:spcPts val="1600"/>
                          </a:lnSpc>
                          <a:spcBef>
                            <a:spcPts val="600"/>
                          </a:spcBef>
                          <a:spcAft>
                            <a:spcPct val="0"/>
                          </a:spcAft>
                          <a:buClrTx/>
                          <a:buSzTx/>
                          <a:buFont typeface="+mj-ea"/>
                          <a:buAutoNum type="circleNumDbPlain"/>
                          <a:tabLst/>
                          <a:defRPr/>
                        </a:pPr>
                        <a:r>
                          <a:rPr lang="en-US" altLang="zh-CN" sz="1050" b="0" i="0" u="none" kern="1200" baseline="0" dirty="0" smtClean="0">
                            <a:solidFill>
                              <a:srgbClr val="C00000"/>
                            </a:solidFill>
                            <a:latin typeface="+mn-lt"/>
                            <a:ea typeface="+mn-ea"/>
                            <a:cs typeface="+mn-cs"/>
                          </a:rPr>
                          <a:t> </a:t>
                        </a:r>
                        <a:r>
                          <a:rPr lang="en-US" altLang="zh-CN" sz="1050" b="1" i="0" u="none" kern="1200" baseline="0" dirty="0" smtClean="0">
                            <a:solidFill>
                              <a:srgbClr val="C00000"/>
                            </a:solidFill>
                            <a:latin typeface="+mn-lt"/>
                            <a:ea typeface="+mn-ea"/>
                            <a:cs typeface="+mn-cs"/>
                          </a:rPr>
                          <a:t>……</a:t>
                        </a:r>
                      </a:p>
                    </a:txBody>
                    <a:tcPr anchor="ctr"/>
                  </a:tc>
                  <a:tc>
                    <a:txBody>
                      <a:bodyPr/>
                      <a:lstStyle/>
                      <a:p>
                        <a:pPr marL="228600" marR="0" indent="-228600" algn="l" defTabSz="914400" eaLnBrk="1" fontAlgn="base" latinLnBrk="0" hangingPunct="1">
                          <a:lnSpc>
                            <a:spcPts val="1600"/>
                          </a:lnSpc>
                          <a:spcBef>
                            <a:spcPts val="600"/>
                          </a:spcBef>
                          <a:spcAft>
                            <a:spcPct val="0"/>
                          </a:spcAft>
                          <a:buClrTx/>
                          <a:buSzTx/>
                          <a:buFont typeface="+mj-ea"/>
                          <a:buAutoNum type="circleNumDbPlain"/>
                          <a:tabLst/>
                          <a:defRPr/>
                        </a:pPr>
                        <a:r>
                          <a:rPr lang="en-US" altLang="zh-CN" sz="1050" b="0" i="0" u="none" kern="1200" baseline="0" dirty="0" smtClean="0">
                            <a:solidFill>
                              <a:srgbClr val="C00000"/>
                            </a:solidFill>
                            <a:latin typeface="+mn-lt"/>
                            <a:ea typeface="+mn-ea"/>
                            <a:cs typeface="+mn-cs"/>
                          </a:rPr>
                          <a:t>Si-Hong Zhou, </a:t>
                        </a:r>
                        <a:r>
                          <a:rPr lang="en-US" sz="1050" dirty="0" smtClean="0"/>
                          <a:t>et al, </a:t>
                        </a:r>
                        <a:r>
                          <a:rPr lang="en-US" altLang="zh-CN" sz="1050" dirty="0" smtClean="0"/>
                          <a:t>PRD 92, 094016 (2015) ;</a:t>
                        </a:r>
                        <a:r>
                          <a:rPr lang="en-US" sz="1050" i="1" dirty="0" smtClean="0"/>
                          <a:t> </a:t>
                        </a:r>
                        <a:r>
                          <a:rPr lang="en-US" altLang="zh-CN" sz="1050" b="0" i="0" u="none" kern="1200" baseline="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rPr>
                          <a:t>EPJC 77 (2017) </a:t>
                        </a:r>
                        <a:r>
                          <a:rPr lang="en-US" sz="1050" dirty="0" smtClean="0"/>
                          <a:t>2, 125; </a:t>
                        </a:r>
                        <a:r>
                          <a:rPr lang="en-US" altLang="zh-CN" sz="1050" b="0" i="0" u="none" kern="1200" baseline="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rPr>
                          <a:t>PRD 92</a:t>
                        </a:r>
                        <a:r>
                          <a:rPr lang="en-US" sz="1050" dirty="0" smtClean="0"/>
                          <a:t>, 094016 (2015). </a:t>
                        </a:r>
                      </a:p>
                      <a:p>
                        <a:pPr marL="228600" marR="0" indent="-228600" algn="l" defTabSz="914400" eaLnBrk="1" fontAlgn="base" latinLnBrk="0" hangingPunct="1">
                          <a:lnSpc>
                            <a:spcPts val="1600"/>
                          </a:lnSpc>
                          <a:spcBef>
                            <a:spcPts val="600"/>
                          </a:spcBef>
                          <a:spcAft>
                            <a:spcPct val="0"/>
                          </a:spcAft>
                          <a:buClrTx/>
                          <a:buSzTx/>
                          <a:buFont typeface="+mj-ea"/>
                          <a:buAutoNum type="circleNumDbPlain"/>
                          <a:tabLst/>
                          <a:defRPr/>
                        </a:pPr>
                        <a:r>
                          <a:rPr lang="en-US" altLang="zh-CN" sz="1050" dirty="0" err="1" smtClean="0">
                            <a:solidFill>
                              <a:srgbClr val="C00000"/>
                            </a:solidFill>
                          </a:rPr>
                          <a:t>Hai</a:t>
                        </a:r>
                        <a:r>
                          <a:rPr lang="en-US" altLang="zh-CN" sz="1050" dirty="0" smtClean="0">
                            <a:solidFill>
                              <a:srgbClr val="C00000"/>
                            </a:solidFill>
                          </a:rPr>
                          <a:t>-Yang Cheng </a:t>
                        </a:r>
                        <a:r>
                          <a:rPr lang="en-US" altLang="zh-CN" sz="1050" dirty="0" smtClean="0"/>
                          <a:t>et. al., JHEP 09, 024 (2011) ; PRD 91, 014011  (2015) .</a:t>
                        </a:r>
                        <a:endParaRPr lang="en-US" sz="1050" dirty="0" smtClean="0"/>
                      </a:p>
                      <a:p>
                        <a:pPr marL="228600" marR="0" indent="-228600" algn="l" defTabSz="914400" eaLnBrk="1" fontAlgn="base" latinLnBrk="0" hangingPunct="1">
                          <a:lnSpc>
                            <a:spcPts val="1600"/>
                          </a:lnSpc>
                          <a:spcBef>
                            <a:spcPts val="600"/>
                          </a:spcBef>
                          <a:spcAft>
                            <a:spcPct val="0"/>
                          </a:spcAft>
                          <a:buClrTx/>
                          <a:buSzTx/>
                          <a:buFont typeface="+mj-ea"/>
                          <a:buAutoNum type="circleNumDbPlain"/>
                          <a:tabLst/>
                          <a:defRPr/>
                        </a:pPr>
                        <a:r>
                          <a:rPr lang="en-US" altLang="zh-CN" sz="1050" dirty="0" smtClean="0">
                            <a:solidFill>
                              <a:srgbClr val="C00000"/>
                            </a:solidFill>
                          </a:rPr>
                          <a:t>Xiao-Gang He, Wei Wang  </a:t>
                        </a:r>
                        <a:r>
                          <a:rPr lang="en-US" altLang="zh-CN" sz="1050" dirty="0" smtClean="0"/>
                          <a:t>et al., EPJC 80, 359 (2020); </a:t>
                        </a:r>
                        <a:r>
                          <a:rPr lang="en-US" altLang="zh-CN" sz="1050" b="0" i="0" u="none" kern="1200" baseline="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rPr>
                          <a:t>CPC 42, 103108 (2018).</a:t>
                        </a:r>
                        <a:r>
                          <a:rPr lang="en-US" sz="1050" dirty="0" smtClean="0"/>
                          <a:t>;</a:t>
                        </a:r>
                        <a:r>
                          <a:rPr lang="en-US" sz="1050" baseline="0" dirty="0" smtClean="0"/>
                          <a:t> </a:t>
                        </a:r>
                        <a:r>
                          <a:rPr lang="en-US" altLang="zh-CN" sz="1050" dirty="0" smtClean="0"/>
                          <a:t>PRD 93, 114002 (2016); JHEP 08, 065 (2013); PRD 69, 074002 (2004); PRD 64,034002(2001);  EPJC 9, 443 (1999); PRL 75, 1703 (1995).</a:t>
                        </a:r>
                        <a:endParaRPr lang="en-US" sz="1050" i="0" dirty="0" smtClean="0"/>
                      </a:p>
                      <a:p>
                        <a:pPr marL="228600" marR="0" indent="-228600" algn="l" defTabSz="914400" eaLnBrk="1" fontAlgn="base" latinLnBrk="0" hangingPunct="1">
                          <a:lnSpc>
                            <a:spcPts val="1600"/>
                          </a:lnSpc>
                          <a:spcBef>
                            <a:spcPts val="600"/>
                          </a:spcBef>
                          <a:spcAft>
                            <a:spcPct val="0"/>
                          </a:spcAft>
                          <a:buClrTx/>
                          <a:buSzTx/>
                          <a:buFont typeface="+mj-ea"/>
                          <a:buAutoNum type="circleNumDbPlain"/>
                          <a:tabLst/>
                          <a:defRPr/>
                        </a:pPr>
                        <a:r>
                          <a:rPr lang="en-US" altLang="zh-CN" sz="1050" b="1" i="0" u="none" kern="1200" baseline="0" dirty="0" smtClean="0">
                            <a:solidFill>
                              <a:srgbClr val="C00000"/>
                            </a:solidFill>
                            <a:latin typeface="+mn-lt"/>
                            <a:ea typeface="+mn-ea"/>
                            <a:cs typeface="+mn-cs"/>
                          </a:rPr>
                          <a:t> ……</a:t>
                        </a:r>
                      </a:p>
                      <a:p>
                        <a:pPr marL="228600" marR="0" indent="-228600" algn="l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 typeface="+mj-ea"/>
                          <a:buAutoNum type="circleNumDbPlain"/>
                          <a:tabLst/>
                          <a:defRPr/>
                        </a:pPr>
                        <a:endParaRPr lang="en-US" sz="1000" i="0" dirty="0" smtClean="0"/>
                      </a:p>
                    </a:txBody>
                    <a:tcPr anchor="ctr"/>
                  </a:tc>
                </a:tr>
                <a:tr h="808785">
                  <a:tc>
                    <a:txBody>
                      <a:bodyPr/>
                      <a:lstStyle/>
                      <a:p>
                        <a:pPr algn="l">
                          <a:lnSpc>
                            <a:spcPct val="150000"/>
                          </a:lnSpc>
                          <a:buNone/>
                        </a:pPr>
                        <a:endParaRPr lang="en-US" altLang="zh-CN" sz="1600" dirty="0">
                          <a:solidFill>
                            <a:srgbClr val="00B0F0"/>
                          </a:solidFill>
                        </a:endParaRPr>
                      </a:p>
                    </a:txBody>
                    <a:tcPr anchor="ctr"/>
                  </a:tc>
                  <a:tc>
                    <a:txBody>
                      <a:bodyPr/>
                      <a:lstStyle/>
                      <a:p>
                        <a:pPr marL="228600" marR="0" indent="-228600" algn="l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 typeface="+mj-ea"/>
                          <a:buNone/>
                          <a:defRPr/>
                        </a:pPr>
                        <a:endParaRPr lang="en-US" altLang="zh-CN" sz="1000" b="0" i="0" u="non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endParaRPr>
                      </a:p>
                      <a:p>
                        <a:pPr marL="228600" marR="0" indent="-22860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 typeface="+mj-ea"/>
                          <a:buNone/>
                          <a:defRPr/>
                        </a:pPr>
                        <a:endParaRPr lang="en-US" altLang="zh-CN" sz="1000" b="0" i="0" u="non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endParaRPr>
                      </a:p>
                    </a:txBody>
                    <a:tcPr anchor="ctr">
                      <a:solidFill>
                        <a:srgbClr val="FFFF0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228600" marR="0" lvl="0" indent="-228600" algn="l" defTabSz="914400" eaLnBrk="1" fontAlgn="base" latinLnBrk="0" hangingPunct="1">
                          <a:lnSpc>
                            <a:spcPts val="1600"/>
                          </a:lnSpc>
                          <a:spcBef>
                            <a:spcPts val="600"/>
                          </a:spcBef>
                          <a:spcAft>
                            <a:spcPct val="0"/>
                          </a:spcAft>
                          <a:buClrTx/>
                          <a:buSzTx/>
                          <a:buFont typeface="+mj-ea"/>
                          <a:buAutoNum type="circleNumDbPlain"/>
                          <a:tabLst/>
                          <a:defRPr/>
                        </a:pPr>
                        <a:r>
                          <a:rPr lang="en-US" altLang="zh-CN" sz="1000" b="0" i="0" u="none" kern="1200" baseline="0" dirty="0" smtClean="0">
                            <a:solidFill>
                              <a:srgbClr val="C00000"/>
                            </a:solidFill>
                            <a:latin typeface="+mn-lt"/>
                            <a:ea typeface="+mn-ea"/>
                            <a:cs typeface="+mn-cs"/>
                          </a:rPr>
                          <a:t>Si-Hong Zhou, </a:t>
                        </a:r>
                        <a:r>
                          <a:rPr kumimoji="0" lang="en-US" altLang="zh-CN" sz="1000" b="0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rPr>
                          <a:t>, </a:t>
                        </a:r>
                        <a:r>
                          <a:rPr lang="en-US" altLang="zh-CN" sz="1050" b="0" i="0" u="none" kern="1200" baseline="0" dirty="0" smtClean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rPr>
                          <a:t>PRD 104, 116012 (2021).</a:t>
                        </a:r>
                      </a:p>
                      <a:p>
                        <a:pPr marL="228600" marR="0" lvl="0" indent="-228600" algn="l" defTabSz="914400" eaLnBrk="1" fontAlgn="base" latinLnBrk="0" hangingPunct="1">
                          <a:lnSpc>
                            <a:spcPts val="1600"/>
                          </a:lnSpc>
                          <a:spcBef>
                            <a:spcPts val="600"/>
                          </a:spcBef>
                          <a:spcAft>
                            <a:spcPct val="0"/>
                          </a:spcAft>
                          <a:buClrTx/>
                          <a:buSzTx/>
                          <a:buFont typeface="+mj-ea"/>
                          <a:buAutoNum type="circleNumDbPlain"/>
                          <a:tabLst/>
                          <a:defRPr/>
                        </a:pPr>
                        <a:r>
                          <a:rPr lang="zh-CN" altLang="en-US" sz="1050" b="1" i="0" u="none" kern="1200" baseline="0" dirty="0" smtClean="0">
                            <a:solidFill>
                              <a:srgbClr val="C00000"/>
                            </a:solidFill>
                            <a:latin typeface="+mn-lt"/>
                            <a:ea typeface="+mn-ea"/>
                            <a:cs typeface="+mn-cs"/>
                          </a:rPr>
                          <a:t> </a:t>
                        </a:r>
                        <a:r>
                          <a:rPr lang="en-US" altLang="zh-CN" sz="1050" b="1" i="0" u="none" kern="1200" baseline="0" dirty="0" smtClean="0">
                            <a:solidFill>
                              <a:srgbClr val="C00000"/>
                            </a:solidFill>
                            <a:latin typeface="+mn-lt"/>
                            <a:ea typeface="+mn-ea"/>
                            <a:cs typeface="+mn-cs"/>
                          </a:rPr>
                          <a:t>……</a:t>
                        </a:r>
                        <a:endParaRPr lang="zh-CN" altLang="en-US" sz="2400" b="1" i="0" dirty="0">
                          <a:solidFill>
                            <a:srgbClr val="C00000"/>
                          </a:solidFill>
                        </a:endParaRPr>
                      </a:p>
                    </a:txBody>
                    <a:tcPr anchor="ctr"/>
                  </a:tc>
                </a:tr>
                <a:tr h="703598">
                  <a:tc>
                    <a:txBody>
                      <a:bodyPr/>
                      <a:lstStyle/>
                      <a:p>
                        <a:pPr algn="l">
                          <a:buNone/>
                        </a:pPr>
                        <a:endParaRPr lang="en-US" altLang="zh-CN" sz="1400" dirty="0">
                          <a:solidFill>
                            <a:srgbClr val="00B0F0"/>
                          </a:solidFill>
                        </a:endParaRPr>
                      </a:p>
                    </a:txBody>
                    <a:tcPr anchor="ctr"/>
                  </a:tc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endParaRPr lang="zh-CN" altLang="en-US" sz="2400" dirty="0"/>
                      </a:p>
                    </a:txBody>
                    <a:tcPr anchor="ctr">
                      <a:solidFill>
                        <a:srgbClr val="FFFF0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endParaRPr lang="zh-CN" altLang="en-US" sz="2400" dirty="0"/>
                      </a:p>
                    </a:txBody>
                    <a:tcPr anchor="ctr">
                      <a:solidFill>
                        <a:srgbClr val="FFFF00"/>
                      </a:solidFill>
                    </a:tcPr>
                  </a:tc>
                </a:tr>
                <a:tr h="557203">
                  <a:tc>
                    <a:txBody>
                      <a:bodyPr/>
                      <a:lstStyle/>
                      <a:p>
                        <a:pPr algn="l">
                          <a:buNone/>
                        </a:pPr>
                        <a:endParaRPr lang="en-US" altLang="zh-CN" sz="1400" dirty="0">
                          <a:solidFill>
                            <a:srgbClr val="00B0F0"/>
                          </a:solidFill>
                        </a:endParaRPr>
                      </a:p>
                    </a:txBody>
                    <a:tcPr anchor="ctr"/>
                  </a:tc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endParaRPr lang="zh-CN" altLang="en-US" sz="2400" dirty="0"/>
                      </a:p>
                    </a:txBody>
                    <a:tcPr anchor="ctr">
                      <a:solidFill>
                        <a:srgbClr val="FFFF0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endParaRPr lang="zh-CN" altLang="en-US" sz="2400" dirty="0"/>
                      </a:p>
                    </a:txBody>
                    <a:tcPr anchor="ctr">
                      <a:solidFill>
                        <a:srgbClr val="FFFF00"/>
                      </a:solidFill>
                    </a:tcPr>
                  </a:tc>
                </a:tr>
              </a:tbl>
            </a:graphicData>
          </a:graphic>
        </p:graphicFrame>
        <p:cxnSp>
          <p:nvCxnSpPr>
            <p:cNvPr id="11" name="直接连接符 10"/>
            <p:cNvCxnSpPr/>
            <p:nvPr/>
          </p:nvCxnSpPr>
          <p:spPr>
            <a:xfrm>
              <a:off x="71406" y="1757570"/>
              <a:ext cx="732890" cy="60344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55" name="矩形 12"/>
          <p:cNvSpPr/>
          <p:nvPr/>
        </p:nvSpPr>
        <p:spPr>
          <a:xfrm>
            <a:off x="0" y="190500"/>
            <a:ext cx="9144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en-US" altLang="zh-CN" sz="2800" b="1" dirty="0" smtClean="0">
                <a:latin typeface="Arial" panose="020B0604020202020204" pitchFamily="34" charset="0"/>
              </a:rPr>
              <a:t>Meson </a:t>
            </a:r>
            <a:r>
              <a:rPr lang="en-US" altLang="zh-CN" sz="2800" b="1" dirty="0">
                <a:latin typeface="Arial" panose="020B0604020202020204" pitchFamily="34" charset="0"/>
              </a:rPr>
              <a:t>decays with the SU(3) flavor symmetry</a:t>
            </a:r>
          </a:p>
        </p:txBody>
      </p:sp>
      <p:graphicFrame>
        <p:nvGraphicFramePr>
          <p:cNvPr id="2050" name="Object 7"/>
          <p:cNvGraphicFramePr>
            <a:graphicFrameLocks/>
          </p:cNvGraphicFramePr>
          <p:nvPr/>
        </p:nvGraphicFramePr>
        <p:xfrm>
          <a:off x="571472" y="4429132"/>
          <a:ext cx="1692275" cy="339725"/>
        </p:xfrm>
        <a:graphic>
          <a:graphicData uri="http://schemas.openxmlformats.org/presentationml/2006/ole">
            <p:oleObj spid="_x0000_s227330" name="Equation" r:id="rId4" imgW="1143000" imgH="228600" progId="Equation.DSMT4">
              <p:embed/>
            </p:oleObj>
          </a:graphicData>
        </a:graphic>
      </p:graphicFrame>
      <p:graphicFrame>
        <p:nvGraphicFramePr>
          <p:cNvPr id="2051" name="Object 8"/>
          <p:cNvGraphicFramePr>
            <a:graphicFrameLocks/>
          </p:cNvGraphicFramePr>
          <p:nvPr/>
        </p:nvGraphicFramePr>
        <p:xfrm>
          <a:off x="642910" y="2589209"/>
          <a:ext cx="1411287" cy="339725"/>
        </p:xfrm>
        <a:graphic>
          <a:graphicData uri="http://schemas.openxmlformats.org/presentationml/2006/ole">
            <p:oleObj spid="_x0000_s227331" name="Equation" r:id="rId5" imgW="952200" imgH="228600" progId="Equation.DSMT4">
              <p:embed/>
            </p:oleObj>
          </a:graphicData>
        </a:graphic>
      </p:graphicFrame>
      <p:graphicFrame>
        <p:nvGraphicFramePr>
          <p:cNvPr id="227333" name="Object 5"/>
          <p:cNvGraphicFramePr>
            <a:graphicFrameLocks/>
          </p:cNvGraphicFramePr>
          <p:nvPr/>
        </p:nvGraphicFramePr>
        <p:xfrm>
          <a:off x="523856" y="5143512"/>
          <a:ext cx="1333500" cy="263525"/>
        </p:xfrm>
        <a:graphic>
          <a:graphicData uri="http://schemas.openxmlformats.org/presentationml/2006/ole">
            <p:oleObj spid="_x0000_s227333" name="Equation" r:id="rId6" imgW="901440" imgH="177480" progId="Equation.DSMT4">
              <p:embed/>
            </p:oleObj>
          </a:graphicData>
        </a:graphic>
      </p:graphicFrame>
      <p:graphicFrame>
        <p:nvGraphicFramePr>
          <p:cNvPr id="227334" name="Object 6"/>
          <p:cNvGraphicFramePr>
            <a:graphicFrameLocks/>
          </p:cNvGraphicFramePr>
          <p:nvPr/>
        </p:nvGraphicFramePr>
        <p:xfrm>
          <a:off x="500034" y="5357826"/>
          <a:ext cx="1671637" cy="339725"/>
        </p:xfrm>
        <a:graphic>
          <a:graphicData uri="http://schemas.openxmlformats.org/presentationml/2006/ole">
            <p:oleObj spid="_x0000_s227334" name="Equation" r:id="rId7" imgW="1130040" imgH="228600" progId="Equation.DSMT4">
              <p:embed/>
            </p:oleObj>
          </a:graphicData>
        </a:graphic>
      </p:graphicFrame>
      <p:graphicFrame>
        <p:nvGraphicFramePr>
          <p:cNvPr id="227335" name="Object 7"/>
          <p:cNvGraphicFramePr>
            <a:graphicFrameLocks/>
          </p:cNvGraphicFramePr>
          <p:nvPr/>
        </p:nvGraphicFramePr>
        <p:xfrm>
          <a:off x="500034" y="5929330"/>
          <a:ext cx="1714512" cy="293709"/>
        </p:xfrm>
        <a:graphic>
          <a:graphicData uri="http://schemas.openxmlformats.org/presentationml/2006/ole">
            <p:oleObj spid="_x0000_s227335" name="Equation" r:id="rId8" imgW="1206360" imgH="24120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灯片编号占位符 5"/>
          <p:cNvSpPr txBox="1">
            <a:spLocks noGrp="1"/>
          </p:cNvSpPr>
          <p:nvPr>
            <p:ph type="sldNum" sz="quarter" idx="4"/>
          </p:nvPr>
        </p:nvSpPr>
        <p:spPr>
          <a:ln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altLang="zh-CN" sz="1400" dirty="0"/>
              <a:pPr lvl="0" algn="r" eaLnBrk="1" hangingPunct="1"/>
              <a:t>6</a:t>
            </a:fld>
            <a:endParaRPr lang="en-US" altLang="zh-CN" sz="1400" dirty="0"/>
          </a:p>
        </p:txBody>
      </p:sp>
      <p:grpSp>
        <p:nvGrpSpPr>
          <p:cNvPr id="5126" name="组合 6"/>
          <p:cNvGrpSpPr/>
          <p:nvPr/>
        </p:nvGrpSpPr>
        <p:grpSpPr>
          <a:xfrm>
            <a:off x="571500" y="1000125"/>
            <a:ext cx="7572375" cy="4802405"/>
            <a:chOff x="571500" y="1000108"/>
            <a:chExt cx="7572375" cy="4802651"/>
          </a:xfrm>
        </p:grpSpPr>
        <p:sp>
          <p:nvSpPr>
            <p:cNvPr id="5128" name="TextBox 11"/>
            <p:cNvSpPr txBox="1"/>
            <p:nvPr/>
          </p:nvSpPr>
          <p:spPr>
            <a:xfrm>
              <a:off x="571500" y="1000108"/>
              <a:ext cx="7572375" cy="480265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marL="514350" indent="-514350">
                <a:lnSpc>
                  <a:spcPct val="250000"/>
                </a:lnSpc>
              </a:pPr>
              <a:r>
                <a:rPr lang="en-US" altLang="zh-CN" sz="3200" dirty="0" smtClean="0">
                  <a:solidFill>
                    <a:srgbClr val="008000"/>
                  </a:solidFill>
                  <a:latin typeface="Arial" panose="020B0604020202020204" pitchFamily="34" charset="0"/>
                </a:rPr>
                <a:t>2.1</a:t>
              </a:r>
              <a:endParaRPr lang="en-US" altLang="zh-CN" sz="3200" dirty="0">
                <a:solidFill>
                  <a:srgbClr val="008000"/>
                </a:solidFill>
                <a:latin typeface="Arial" panose="020B0604020202020204" pitchFamily="34" charset="0"/>
              </a:endParaRPr>
            </a:p>
            <a:p>
              <a:pPr marL="514350" indent="-514350">
                <a:lnSpc>
                  <a:spcPct val="250000"/>
                </a:lnSpc>
              </a:pPr>
              <a:r>
                <a:rPr lang="en-US" altLang="zh-CN" sz="3200" dirty="0">
                  <a:solidFill>
                    <a:srgbClr val="008000"/>
                  </a:solidFill>
                  <a:latin typeface="Arial" panose="020B0604020202020204" pitchFamily="34" charset="0"/>
                </a:rPr>
                <a:t>2.2 </a:t>
              </a:r>
            </a:p>
            <a:p>
              <a:pPr marL="514350" indent="-514350">
                <a:lnSpc>
                  <a:spcPct val="250000"/>
                </a:lnSpc>
              </a:pPr>
              <a:r>
                <a:rPr lang="en-US" altLang="zh-CN" sz="3200" dirty="0" smtClean="0">
                  <a:solidFill>
                    <a:srgbClr val="008000"/>
                  </a:solidFill>
                  <a:latin typeface="Arial" panose="020B0604020202020204" pitchFamily="34" charset="0"/>
                </a:rPr>
                <a:t>2.3</a:t>
              </a:r>
            </a:p>
            <a:p>
              <a:pPr marL="514350" indent="-514350">
                <a:lnSpc>
                  <a:spcPct val="250000"/>
                </a:lnSpc>
              </a:pPr>
              <a:r>
                <a:rPr lang="en-US" altLang="zh-CN" sz="3200" dirty="0" smtClean="0">
                  <a:solidFill>
                    <a:srgbClr val="008000"/>
                  </a:solidFill>
                </a:rPr>
                <a:t>2.4</a:t>
              </a:r>
              <a:endParaRPr lang="en-US" altLang="zh-CN" sz="3200" dirty="0">
                <a:solidFill>
                  <a:srgbClr val="008000"/>
                </a:solidFill>
                <a:latin typeface="Arial" panose="020B0604020202020204" pitchFamily="34" charset="0"/>
              </a:endParaRPr>
            </a:p>
          </p:txBody>
        </p:sp>
        <p:graphicFrame>
          <p:nvGraphicFramePr>
            <p:cNvPr id="5123" name="Object 3"/>
            <p:cNvGraphicFramePr>
              <a:graphicFrameLocks/>
            </p:cNvGraphicFramePr>
            <p:nvPr/>
          </p:nvGraphicFramePr>
          <p:xfrm>
            <a:off x="1357290" y="1428741"/>
            <a:ext cx="3917950" cy="714412"/>
          </p:xfrm>
          <a:graphic>
            <a:graphicData uri="http://schemas.openxmlformats.org/presentationml/2006/ole">
              <p:oleObj spid="_x0000_s48131" name="Equation" r:id="rId4" imgW="1143000" imgH="228600" progId="Equation.DSMT4">
                <p:embed/>
              </p:oleObj>
            </a:graphicData>
          </a:graphic>
        </p:graphicFrame>
        <p:graphicFrame>
          <p:nvGraphicFramePr>
            <p:cNvPr id="5124" name="Object 4"/>
            <p:cNvGraphicFramePr>
              <a:graphicFrameLocks/>
            </p:cNvGraphicFramePr>
            <p:nvPr/>
          </p:nvGraphicFramePr>
          <p:xfrm>
            <a:off x="1344618" y="2717870"/>
            <a:ext cx="3941762" cy="711237"/>
          </p:xfrm>
          <a:graphic>
            <a:graphicData uri="http://schemas.openxmlformats.org/presentationml/2006/ole">
              <p:oleObj spid="_x0000_s48130" name="Equation" r:id="rId5" imgW="1155600" imgH="228600" progId="Equation.DSMT4">
                <p:embed/>
              </p:oleObj>
            </a:graphicData>
          </a:graphic>
        </p:graphicFrame>
      </p:grpSp>
      <p:sp>
        <p:nvSpPr>
          <p:cNvPr id="17" name="标题 1"/>
          <p:cNvSpPr txBox="1"/>
          <p:nvPr/>
        </p:nvSpPr>
        <p:spPr bwMode="auto">
          <a:xfrm>
            <a:off x="-32" y="-24"/>
            <a:ext cx="9501254" cy="135732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eaLnBrk="0" hangingPunct="0">
              <a:defRPr/>
            </a:pPr>
            <a:r>
              <a:rPr kumimoji="0" lang="en-US" altLang="zh-CN" sz="4600" b="1" u="sng" kern="1200" cap="none" spc="0" normalizeH="0" baseline="0" noProof="1">
                <a:ln w="1905">
                  <a:solidFill>
                    <a:srgbClr val="0000FF"/>
                  </a:solidFill>
                </a:ln>
                <a:gradFill>
                  <a:gsLst>
                    <a:gs pos="0">
                      <a:srgbClr val="2D2DB9">
                        <a:shade val="20000"/>
                        <a:satMod val="200000"/>
                      </a:srgbClr>
                    </a:gs>
                    <a:gs pos="78000">
                      <a:srgbClr val="2D2DB9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B9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latin typeface="Maiandra GD" panose="020E0502030308020204" pitchFamily="34" charset="0"/>
                <a:ea typeface="宋体" panose="02010600030101010101" pitchFamily="2" charset="-122"/>
                <a:cs typeface="+mn-cs"/>
              </a:rPr>
              <a:t>2. </a:t>
            </a:r>
            <a:r>
              <a:rPr lang="en-US" altLang="zh-CN" sz="4600" b="1" u="sng" noProof="1" smtClean="0">
                <a:ln w="1905">
                  <a:solidFill>
                    <a:srgbClr val="0000FF"/>
                  </a:solidFill>
                </a:ln>
                <a:gradFill>
                  <a:gsLst>
                    <a:gs pos="0">
                      <a:srgbClr val="2D2DB9">
                        <a:shade val="20000"/>
                        <a:satMod val="200000"/>
                      </a:srgbClr>
                    </a:gs>
                    <a:gs pos="78000">
                      <a:srgbClr val="2D2DB9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B9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latin typeface="Maiandra GD" panose="020E0502030308020204" pitchFamily="34" charset="0"/>
              </a:rPr>
              <a:t>Three body semileptonic decays</a:t>
            </a:r>
            <a:endParaRPr kumimoji="0" lang="zh-CN" altLang="en-US" sz="4600" b="1" u="sng" kern="1200" cap="none" spc="0" normalizeH="0" baseline="0" noProof="1">
              <a:ln w="1905">
                <a:solidFill>
                  <a:srgbClr val="0000FF"/>
                </a:solidFill>
              </a:ln>
              <a:gradFill>
                <a:gsLst>
                  <a:gs pos="0">
                    <a:srgbClr val="2D2DB9">
                      <a:shade val="20000"/>
                      <a:satMod val="200000"/>
                    </a:srgbClr>
                  </a:gs>
                  <a:gs pos="78000">
                    <a:srgbClr val="2D2DB9">
                      <a:tint val="90000"/>
                      <a:shade val="89000"/>
                      <a:satMod val="220000"/>
                    </a:srgbClr>
                  </a:gs>
                  <a:gs pos="100000">
                    <a:srgbClr val="2D2DB9">
                      <a:tint val="12000"/>
                      <a:satMod val="255000"/>
                    </a:srgbClr>
                  </a:gs>
                </a:gsLst>
                <a:lin ang="5400000"/>
              </a:gradFill>
              <a:latin typeface="Maiandra GD" panose="020E0502030308020204" pitchFamily="34" charset="0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5122" name="Object 8"/>
          <p:cNvGraphicFramePr>
            <a:graphicFrameLocks/>
          </p:cNvGraphicFramePr>
          <p:nvPr/>
        </p:nvGraphicFramePr>
        <p:xfrm>
          <a:off x="1357317" y="3929066"/>
          <a:ext cx="3857625" cy="711200"/>
        </p:xfrm>
        <a:graphic>
          <a:graphicData uri="http://schemas.openxmlformats.org/presentationml/2006/ole">
            <p:oleObj spid="_x0000_s48129" name="Equation" r:id="rId6" imgW="1130040" imgH="228600" progId="Equation.DSMT4">
              <p:embed/>
            </p:oleObj>
          </a:graphicData>
        </a:graphic>
      </p:graphicFrame>
      <p:graphicFrame>
        <p:nvGraphicFramePr>
          <p:cNvPr id="48135" name="Object 7"/>
          <p:cNvGraphicFramePr>
            <a:graphicFrameLocks/>
          </p:cNvGraphicFramePr>
          <p:nvPr/>
        </p:nvGraphicFramePr>
        <p:xfrm>
          <a:off x="1314455" y="5072063"/>
          <a:ext cx="3900487" cy="711200"/>
        </p:xfrm>
        <a:graphic>
          <a:graphicData uri="http://schemas.openxmlformats.org/presentationml/2006/ole">
            <p:oleObj spid="_x0000_s48135" name="Equation" r:id="rId7" imgW="1143000" imgH="228600" progId="Equation.DSMT4">
              <p:embed/>
            </p:oleObj>
          </a:graphicData>
        </a:graphic>
      </p:graphicFrame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灯片编号占位符 8"/>
          <p:cNvSpPr txBox="1">
            <a:spLocks noGrp="1"/>
          </p:cNvSpPr>
          <p:nvPr>
            <p:ph type="sldNum" sz="quarter" idx="4"/>
          </p:nvPr>
        </p:nvSpPr>
        <p:spPr>
          <a:ln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altLang="zh-CN" sz="1400" dirty="0"/>
              <a:pPr lvl="0" algn="r" eaLnBrk="1" hangingPunct="1"/>
              <a:t>7</a:t>
            </a:fld>
            <a:endParaRPr lang="en-US" altLang="zh-CN" sz="1400" dirty="0"/>
          </a:p>
        </p:txBody>
      </p:sp>
      <p:sp>
        <p:nvSpPr>
          <p:cNvPr id="40965" name="标题 11"/>
          <p:cNvSpPr>
            <a:spLocks noGrp="1"/>
          </p:cNvSpPr>
          <p:nvPr>
            <p:ph type="title"/>
          </p:nvPr>
        </p:nvSpPr>
        <p:spPr>
          <a:xfrm>
            <a:off x="414366" y="214313"/>
            <a:ext cx="8229600" cy="1143000"/>
          </a:xfrm>
          <a:ln/>
        </p:spPr>
        <p:txBody>
          <a:bodyPr vert="horz" wrap="square" lIns="91440" tIns="45720" rIns="91440" bIns="45720" anchor="ctr" anchorCtr="0"/>
          <a:lstStyle/>
          <a:p>
            <a:pPr algn="l"/>
            <a:r>
              <a:rPr lang="en-US" altLang="zh-CN" dirty="0" smtClean="0">
                <a:solidFill>
                  <a:srgbClr val="00CC66"/>
                </a:solidFill>
              </a:rPr>
              <a:t>Effective </a:t>
            </a:r>
            <a:r>
              <a:rPr lang="en-US" altLang="zh-CN" dirty="0">
                <a:solidFill>
                  <a:srgbClr val="00CC66"/>
                </a:solidFill>
              </a:rPr>
              <a:t>Hamiltonian</a:t>
            </a:r>
            <a:endParaRPr lang="zh-CN" altLang="en-US" dirty="0">
              <a:solidFill>
                <a:srgbClr val="00CC66"/>
              </a:solidFill>
            </a:endParaRPr>
          </a:p>
        </p:txBody>
      </p:sp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 l="926" t="7933" b="12732"/>
          <a:stretch>
            <a:fillRect/>
          </a:stretch>
        </p:blipFill>
        <p:spPr bwMode="auto">
          <a:xfrm>
            <a:off x="642910" y="1500174"/>
            <a:ext cx="6429420" cy="60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</a:blip>
          <a:srcRect l="7955" b="73536"/>
          <a:stretch>
            <a:fillRect/>
          </a:stretch>
        </p:blipFill>
        <p:spPr bwMode="auto">
          <a:xfrm>
            <a:off x="642910" y="2357430"/>
            <a:ext cx="5786478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</a:blip>
          <a:srcRect l="2273" t="52929" r="1136"/>
          <a:stretch>
            <a:fillRect/>
          </a:stretch>
        </p:blipFill>
        <p:spPr bwMode="auto">
          <a:xfrm>
            <a:off x="642910" y="3357562"/>
            <a:ext cx="6072230" cy="139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右大括号 12"/>
          <p:cNvSpPr/>
          <p:nvPr/>
        </p:nvSpPr>
        <p:spPr>
          <a:xfrm rot="16200000">
            <a:off x="4107653" y="2750339"/>
            <a:ext cx="357190" cy="4857784"/>
          </a:xfrm>
          <a:prstGeom prst="rightBrace">
            <a:avLst>
              <a:gd name="adj1" fmla="val 19841"/>
              <a:gd name="adj2" fmla="val 50414"/>
            </a:avLst>
          </a:prstGeom>
          <a:ln w="38100">
            <a:solidFill>
              <a:srgbClr val="00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785786" y="5357826"/>
            <a:ext cx="2082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rgbClr val="FF9900"/>
                </a:solidFill>
              </a:rPr>
              <a:t>form factors</a:t>
            </a:r>
            <a:endParaRPr lang="zh-CN" altLang="en-US" sz="2800" dirty="0">
              <a:solidFill>
                <a:srgbClr val="FF99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6314" y="5406110"/>
            <a:ext cx="3760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rgbClr val="9933FF"/>
                </a:solidFill>
              </a:rPr>
              <a:t>SU(3) flavor symmetry</a:t>
            </a:r>
            <a:endParaRPr lang="zh-CN" altLang="en-US" sz="2800" dirty="0">
              <a:solidFill>
                <a:srgbClr val="9933FF"/>
              </a:solidFill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灯片编号占位符 5"/>
          <p:cNvSpPr txBox="1">
            <a:spLocks noGrp="1"/>
          </p:cNvSpPr>
          <p:nvPr>
            <p:ph type="sldNum" sz="quarter" idx="4"/>
          </p:nvPr>
        </p:nvSpPr>
        <p:spPr>
          <a:ln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altLang="zh-CN" sz="1400" dirty="0"/>
              <a:pPr lvl="0" algn="r" eaLnBrk="1" hangingPunct="1"/>
              <a:t>8</a:t>
            </a:fld>
            <a:endParaRPr lang="en-US" altLang="zh-CN" sz="1400" dirty="0"/>
          </a:p>
        </p:txBody>
      </p:sp>
      <p:graphicFrame>
        <p:nvGraphicFramePr>
          <p:cNvPr id="7170" name="Object 2"/>
          <p:cNvGraphicFramePr>
            <a:graphicFrameLocks/>
          </p:cNvGraphicFramePr>
          <p:nvPr/>
        </p:nvGraphicFramePr>
        <p:xfrm>
          <a:off x="214282" y="500042"/>
          <a:ext cx="4833937" cy="754063"/>
        </p:xfrm>
        <a:graphic>
          <a:graphicData uri="http://schemas.openxmlformats.org/presentationml/2006/ole">
            <p:oleObj spid="_x0000_s368642" name="Equation" r:id="rId4" imgW="1409400" imgH="241200" progId="Equation.DSMT4">
              <p:embed/>
            </p:oleObj>
          </a:graphicData>
        </a:graphic>
      </p:graphicFrame>
      <p:grpSp>
        <p:nvGrpSpPr>
          <p:cNvPr id="2" name="组合 15"/>
          <p:cNvGrpSpPr/>
          <p:nvPr/>
        </p:nvGrpSpPr>
        <p:grpSpPr>
          <a:xfrm>
            <a:off x="214282" y="1428736"/>
            <a:ext cx="8608279" cy="4857784"/>
            <a:chOff x="214282" y="1214422"/>
            <a:chExt cx="8608279" cy="4857784"/>
          </a:xfrm>
        </p:grpSpPr>
        <p:pic>
          <p:nvPicPr>
            <p:cNvPr id="54274" name="Picture 2"/>
            <p:cNvPicPr>
              <a:picLocks noChangeAspect="1" noChangeArrowheads="1"/>
            </p:cNvPicPr>
            <p:nvPr/>
          </p:nvPicPr>
          <p:blipFill>
            <a:blip r:embed="rId5"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214282" y="1214422"/>
              <a:ext cx="8608279" cy="4857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圆角矩形 11"/>
            <p:cNvSpPr/>
            <p:nvPr/>
          </p:nvSpPr>
          <p:spPr>
            <a:xfrm>
              <a:off x="4500562" y="4357694"/>
              <a:ext cx="2143140" cy="1357322"/>
            </a:xfrm>
            <a:prstGeom prst="roundRect">
              <a:avLst/>
            </a:prstGeom>
            <a:noFill/>
            <a:ln w="25400">
              <a:solidFill>
                <a:srgbClr val="00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圆角矩形 12"/>
            <p:cNvSpPr/>
            <p:nvPr/>
          </p:nvSpPr>
          <p:spPr>
            <a:xfrm>
              <a:off x="5286380" y="2643182"/>
              <a:ext cx="500066" cy="642942"/>
            </a:xfrm>
            <a:prstGeom prst="roundRect">
              <a:avLst/>
            </a:prstGeom>
            <a:noFill/>
            <a:ln w="25400">
              <a:solidFill>
                <a:srgbClr val="CF23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4214810" y="3286124"/>
              <a:ext cx="2643206" cy="1000132"/>
            </a:xfrm>
            <a:prstGeom prst="roundRect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圆角矩形 14"/>
            <p:cNvSpPr/>
            <p:nvPr/>
          </p:nvSpPr>
          <p:spPr>
            <a:xfrm>
              <a:off x="5286380" y="5715016"/>
              <a:ext cx="500066" cy="285752"/>
            </a:xfrm>
            <a:prstGeom prst="roundRect">
              <a:avLst/>
            </a:prstGeom>
            <a:noFill/>
            <a:ln w="254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标题 1"/>
          <p:cNvSpPr>
            <a:spLocks noGrp="1"/>
          </p:cNvSpPr>
          <p:nvPr>
            <p:ph type="title"/>
          </p:nvPr>
        </p:nvSpPr>
        <p:spPr bwMode="auto">
          <a:xfrm>
            <a:off x="5572132" y="357166"/>
            <a:ext cx="2943188" cy="1143000"/>
          </a:xfrm>
          <a:ln>
            <a:miter lim="800000"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1" smtClean="0">
                <a:ln w="1905"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j-ea"/>
                <a:cs typeface="+mn-cs"/>
              </a:rPr>
              <a:t>Amplitudes</a:t>
            </a:r>
            <a:endParaRPr kumimoji="0" lang="zh-CN" altLang="en-US" sz="4000" b="1" i="0" u="none" strike="noStrike" kern="1200" cap="none" spc="0" normalizeH="0" baseline="0" noProof="1" smtClean="0">
              <a:ln w="1905">
                <a:solidFill>
                  <a:srgbClr val="FFFF00"/>
                </a:solidFill>
              </a:ln>
              <a:solidFill>
                <a:srgbClr val="FF0000"/>
              </a:solidFill>
              <a:effectLst/>
              <a:uLnTx/>
              <a:uFillTx/>
              <a:latin typeface="Maiandra GD" panose="020E0502030308020204" pitchFamily="34" charset="0"/>
              <a:ea typeface="+mj-ea"/>
              <a:cs typeface="+mn-cs"/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灯片编号占位符 5"/>
          <p:cNvSpPr txBox="1">
            <a:spLocks noGrp="1"/>
          </p:cNvSpPr>
          <p:nvPr>
            <p:ph type="sldNum" sz="quarter" idx="4"/>
          </p:nvPr>
        </p:nvSpPr>
        <p:spPr>
          <a:ln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altLang="zh-CN" sz="1400" dirty="0"/>
              <a:pPr lvl="0" algn="r" eaLnBrk="1" hangingPunct="1"/>
              <a:t>9</a:t>
            </a:fld>
            <a:endParaRPr lang="en-US" altLang="zh-CN" sz="1400" dirty="0"/>
          </a:p>
        </p:txBody>
      </p:sp>
      <p:pic>
        <p:nvPicPr>
          <p:cNvPr id="66561" name="Picture 1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57158" y="785794"/>
            <a:ext cx="8429684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圆角矩形 16"/>
          <p:cNvSpPr/>
          <p:nvPr/>
        </p:nvSpPr>
        <p:spPr>
          <a:xfrm>
            <a:off x="4643438" y="2613038"/>
            <a:ext cx="1857388" cy="252000"/>
          </a:xfrm>
          <a:prstGeom prst="roundRect">
            <a:avLst/>
          </a:prstGeom>
          <a:solidFill>
            <a:srgbClr val="CF23D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4643438" y="3981510"/>
            <a:ext cx="1857388" cy="252000"/>
          </a:xfrm>
          <a:prstGeom prst="roundRect">
            <a:avLst/>
          </a:prstGeom>
          <a:solidFill>
            <a:srgbClr val="CF23D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4643438" y="1714488"/>
            <a:ext cx="1857388" cy="252000"/>
          </a:xfrm>
          <a:prstGeom prst="roundRect">
            <a:avLst/>
          </a:prstGeom>
          <a:solidFill>
            <a:srgbClr val="CF23D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4643438" y="4891210"/>
            <a:ext cx="1857388" cy="252000"/>
          </a:xfrm>
          <a:prstGeom prst="roundRect">
            <a:avLst/>
          </a:prstGeom>
          <a:solidFill>
            <a:srgbClr val="CF23D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1" name="Picture 6" descr="https://img0.baidu.com/it/u=2249479792,4234414646&amp;fm=253&amp;fmt=auto&amp;app=138&amp;f=JPEG?w=487&amp;h=500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l="2799" t="2727" b="4545"/>
          <a:stretch>
            <a:fillRect/>
          </a:stretch>
        </p:blipFill>
        <p:spPr bwMode="auto">
          <a:xfrm>
            <a:off x="3643306" y="714356"/>
            <a:ext cx="583826" cy="571504"/>
          </a:xfrm>
          <a:prstGeom prst="rect">
            <a:avLst/>
          </a:prstGeom>
          <a:noFill/>
        </p:spPr>
      </p:pic>
      <p:pic>
        <p:nvPicPr>
          <p:cNvPr id="22" name="Picture 6" descr="https://img0.baidu.com/it/u=2249479792,4234414646&amp;fm=253&amp;fmt=auto&amp;app=138&amp;f=JPEG?w=487&amp;h=500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l="2799" t="2727" b="4545"/>
          <a:stretch>
            <a:fillRect/>
          </a:stretch>
        </p:blipFill>
        <p:spPr bwMode="auto">
          <a:xfrm>
            <a:off x="6786578" y="714356"/>
            <a:ext cx="583826" cy="571504"/>
          </a:xfrm>
          <a:prstGeom prst="rect">
            <a:avLst/>
          </a:prstGeom>
          <a:noFill/>
        </p:spPr>
      </p:pic>
      <p:sp>
        <p:nvSpPr>
          <p:cNvPr id="23" name="圆角矩形 22"/>
          <p:cNvSpPr/>
          <p:nvPr/>
        </p:nvSpPr>
        <p:spPr>
          <a:xfrm>
            <a:off x="571472" y="3500438"/>
            <a:ext cx="2928958" cy="214314"/>
          </a:xfrm>
          <a:prstGeom prst="roundRect">
            <a:avLst/>
          </a:prstGeom>
          <a:solidFill>
            <a:srgbClr val="00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571472" y="4429132"/>
            <a:ext cx="2928958" cy="214314"/>
          </a:xfrm>
          <a:prstGeom prst="roundRect">
            <a:avLst/>
          </a:prstGeom>
          <a:solidFill>
            <a:srgbClr val="00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500034" y="5572140"/>
            <a:ext cx="2928958" cy="428628"/>
          </a:xfrm>
          <a:prstGeom prst="roundRect">
            <a:avLst/>
          </a:prstGeom>
          <a:solidFill>
            <a:srgbClr val="00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圆角矩形 25"/>
          <p:cNvSpPr/>
          <p:nvPr/>
        </p:nvSpPr>
        <p:spPr>
          <a:xfrm>
            <a:off x="500034" y="6072206"/>
            <a:ext cx="2928958" cy="214314"/>
          </a:xfrm>
          <a:prstGeom prst="roundRect">
            <a:avLst/>
          </a:prstGeom>
          <a:solidFill>
            <a:srgbClr val="00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6" name="Object 3"/>
          <p:cNvGraphicFramePr>
            <a:graphicFrameLocks/>
          </p:cNvGraphicFramePr>
          <p:nvPr/>
        </p:nvGraphicFramePr>
        <p:xfrm>
          <a:off x="355604" y="71414"/>
          <a:ext cx="4787900" cy="714375"/>
        </p:xfrm>
        <a:graphic>
          <a:graphicData uri="http://schemas.openxmlformats.org/presentationml/2006/ole">
            <p:oleObj spid="_x0000_s319490" name="Equation" r:id="rId6" imgW="1396800" imgH="228600" progId="Equation.DSMT4">
              <p:embed/>
            </p:oleObj>
          </a:graphicData>
        </a:graphic>
      </p:graphicFrame>
      <p:pic>
        <p:nvPicPr>
          <p:cNvPr id="319491" name="Picture 3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FFC000">
                <a:tint val="45000"/>
                <a:satMod val="400000"/>
              </a:srgbClr>
            </a:duotone>
          </a:blip>
          <a:srcRect t="13207" r="1917"/>
          <a:stretch>
            <a:fillRect/>
          </a:stretch>
        </p:blipFill>
        <p:spPr bwMode="auto">
          <a:xfrm>
            <a:off x="3929058" y="6368904"/>
            <a:ext cx="1811471" cy="417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9492" name="Picture 4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FF99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929322" y="6305841"/>
            <a:ext cx="2264306" cy="480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b9711aac-df22-4cba-a947-6fac45e77f2e"/>
  <p:tag name="COMMONDATA" val="eyJoZGlkIjoiMTg1YTIzNDlmNzM2ODU4MzI1NDZlMjA1M2IxYTUwZDIifQ==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6309</TotalTime>
  <Words>708</Words>
  <Application>WPS 演示</Application>
  <PresentationFormat>全屏显示(4:3)</PresentationFormat>
  <Paragraphs>154</Paragraphs>
  <Slides>34</Slides>
  <Notes>33</Notes>
  <HiddenSlides>0</HiddenSlides>
  <MMClips>0</MMClips>
  <ScaleCrop>false</ScaleCrop>
  <HeadingPairs>
    <vt:vector size="6" baseType="variant"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37" baseType="lpstr">
      <vt:lpstr>默认设计模板</vt:lpstr>
      <vt:lpstr>1_默认设计模板</vt:lpstr>
      <vt:lpstr>Equation</vt:lpstr>
      <vt:lpstr>Three and Four Body Semileptonic D Decays Based on SU(3) Flavor Analysis</vt:lpstr>
      <vt:lpstr>Outline</vt:lpstr>
      <vt:lpstr>幻灯片 3</vt:lpstr>
      <vt:lpstr>幻灯片 4</vt:lpstr>
      <vt:lpstr>幻灯片 5</vt:lpstr>
      <vt:lpstr>幻灯片 6</vt:lpstr>
      <vt:lpstr>Effective Hamiltonian</vt:lpstr>
      <vt:lpstr>Amplitudes</vt:lpstr>
      <vt:lpstr>幻灯片 9</vt:lpstr>
      <vt:lpstr>幻灯片 10</vt:lpstr>
      <vt:lpstr>Experimental data: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Amplitudes：</vt:lpstr>
      <vt:lpstr>Amplitudes：</vt:lpstr>
      <vt:lpstr>幻灯片 33</vt:lpstr>
      <vt:lpstr>幻灯片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Studying some baryon decays with the SU(3) flavor symmetry</dc:title>
  <dc:creator>PC</dc:creator>
  <cp:lastModifiedBy>Lenovo</cp:lastModifiedBy>
  <cp:revision>1197</cp:revision>
  <dcterms:created xsi:type="dcterms:W3CDTF">2021-07-07T11:16:12Z</dcterms:created>
  <dcterms:modified xsi:type="dcterms:W3CDTF">2023-04-08T14:30:25Z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2052-11.1.0.12598</vt:lpwstr>
  </property>
  <property fmtid="{D5CDD505-2E9C-101B-9397-08002B2CF9AE}" pid="3" name="ICV">
    <vt:lpwstr>098E10AE7DB14B53A2EBCEC6E9FBF205</vt:lpwstr>
  </property>
</Properties>
</file>