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359" r:id="rId3"/>
    <p:sldId id="397" r:id="rId4"/>
    <p:sldId id="398" r:id="rId5"/>
    <p:sldId id="399" r:id="rId6"/>
    <p:sldId id="400" r:id="rId7"/>
    <p:sldId id="401" r:id="rId8"/>
    <p:sldId id="402" r:id="rId9"/>
    <p:sldId id="403" r:id="rId10"/>
    <p:sldId id="404" r:id="rId11"/>
    <p:sldId id="405" r:id="rId12"/>
    <p:sldId id="406" r:id="rId13"/>
    <p:sldId id="396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 userDrawn="1">
          <p15:clr>
            <a:srgbClr val="A4A3A4"/>
          </p15:clr>
        </p15:guide>
        <p15:guide id="2" pos="385" userDrawn="1">
          <p15:clr>
            <a:srgbClr val="A4A3A4"/>
          </p15:clr>
        </p15:guide>
        <p15:guide id="3" pos="2971" userDrawn="1">
          <p15:clr>
            <a:srgbClr val="A4A3A4"/>
          </p15:clr>
        </p15:guide>
        <p15:guide id="4" pos="532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94" autoAdjust="0"/>
    <p:restoredTop sz="93895"/>
  </p:normalViewPr>
  <p:slideViewPr>
    <p:cSldViewPr snapToObjects="1" showGuides="1">
      <p:cViewPr>
        <p:scale>
          <a:sx n="110" d="100"/>
          <a:sy n="110" d="100"/>
        </p:scale>
        <p:origin x="232" y="0"/>
      </p:cViewPr>
      <p:guideLst>
        <p:guide orient="horz" pos="845"/>
        <p:guide pos="385"/>
        <p:guide pos="2971"/>
        <p:guide pos="53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0E986A-19CF-40F2-BB65-8399E2CF23B5}" type="datetimeFigureOut">
              <a:rPr lang="zh-CN" altLang="en-US" smtClean="0"/>
              <a:t>2017/7/9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3DCE2A-D6C5-4A8B-A77F-8FC10B553D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559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DCE2A-D6C5-4A8B-A77F-8FC10B553D1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3184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DCE2A-D6C5-4A8B-A77F-8FC10B553D1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46683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DCE2A-D6C5-4A8B-A77F-8FC10B553D1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7753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DCE2A-D6C5-4A8B-A77F-8FC10B553D1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3063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DCE2A-D6C5-4A8B-A77F-8FC10B553D1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795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DCE2A-D6C5-4A8B-A77F-8FC10B553D1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0277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DCE2A-D6C5-4A8B-A77F-8FC10B553D1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4025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DCE2A-D6C5-4A8B-A77F-8FC10B553D1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007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DCE2A-D6C5-4A8B-A77F-8FC10B553D1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233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DCE2A-D6C5-4A8B-A77F-8FC10B553D1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5751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DCE2A-D6C5-4A8B-A77F-8FC10B553D1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5557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95082" y="1947070"/>
            <a:ext cx="6858000" cy="2757346"/>
          </a:xfrm>
        </p:spPr>
        <p:txBody>
          <a:bodyPr anchor="b">
            <a:normAutofit/>
          </a:bodyPr>
          <a:lstStyle>
            <a:lvl1pPr algn="ctr">
              <a:defRPr sz="55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95082" y="5069541"/>
            <a:ext cx="6858000" cy="128680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94129" y="6356350"/>
            <a:ext cx="2134721" cy="365125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altLang="zh-CN" smtClean="0">
                <a:solidFill>
                  <a:srgbClr val="0070C0"/>
                </a:solidFill>
              </a:rPr>
              <a:t>July 10th 2017</a:t>
            </a:r>
            <a:endParaRPr lang="zh-CN" altLang="en-US" dirty="0" smtClean="0">
              <a:solidFill>
                <a:srgbClr val="0070C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228850" y="6356351"/>
            <a:ext cx="5341844" cy="365125"/>
          </a:xfrm>
        </p:spPr>
        <p:txBody>
          <a:bodyPr/>
          <a:lstStyle>
            <a:lvl1pPr>
              <a:defRPr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 smtClean="0"/>
              <a:t>Measurement of </a:t>
            </a:r>
            <a:r>
              <a:rPr lang="en-US" altLang="zh-CN" dirty="0" err="1" smtClean="0"/>
              <a:t>e+e</a:t>
            </a:r>
            <a:r>
              <a:rPr lang="en-US" altLang="zh-CN" dirty="0" smtClean="0"/>
              <a:t>-→ppbar Cross Section</a:t>
            </a: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027894" y="6356351"/>
            <a:ext cx="487456" cy="365125"/>
          </a:xfrm>
        </p:spPr>
        <p:txBody>
          <a:bodyPr/>
          <a:lstStyle>
            <a:lvl1pPr>
              <a:defRPr sz="2000">
                <a:solidFill>
                  <a:srgbClr val="0070C0"/>
                </a:solidFill>
              </a:defRPr>
            </a:lvl1pPr>
          </a:lstStyle>
          <a:p>
            <a:fld id="{FC00A097-DDB3-496E-B754-505CCF21191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4834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July 10th 2017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Measurement of </a:t>
            </a:r>
            <a:r>
              <a:rPr lang="en-US" altLang="zh-CN" dirty="0" err="1" smtClean="0"/>
              <a:t>e+e</a:t>
            </a:r>
            <a:r>
              <a:rPr lang="en-US" altLang="zh-CN" dirty="0" smtClean="0"/>
              <a:t>-→ppbar Cross Section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A097-DDB3-496E-B754-505CCF2119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5309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July 10th 2017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Measurement of </a:t>
            </a:r>
            <a:r>
              <a:rPr lang="en-US" altLang="zh-CN" dirty="0" err="1" smtClean="0"/>
              <a:t>e+e</a:t>
            </a:r>
            <a:r>
              <a:rPr lang="en-US" altLang="zh-CN" dirty="0" smtClean="0"/>
              <a:t>-→ppbar Cross Section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A097-DDB3-496E-B754-505CCF2119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4088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339788" cy="365125"/>
          </a:xfrm>
        </p:spPr>
        <p:txBody>
          <a:bodyPr/>
          <a:lstStyle>
            <a:lvl1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smtClean="0"/>
              <a:t>July 10th 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339787" y="6492875"/>
            <a:ext cx="5303217" cy="365125"/>
          </a:xfrm>
        </p:spPr>
        <p:txBody>
          <a:bodyPr/>
          <a:lstStyle>
            <a:lvl1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 smtClean="0"/>
              <a:t>Measurement of </a:t>
            </a:r>
            <a:r>
              <a:rPr lang="en-US" altLang="zh-CN" dirty="0" err="1" smtClean="0"/>
              <a:t>e+e</a:t>
            </a:r>
            <a:r>
              <a:rPr lang="en-US" altLang="zh-CN" dirty="0" smtClean="0"/>
              <a:t>-→ppbar Cross Section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079177" y="6492874"/>
            <a:ext cx="872346" cy="365125"/>
          </a:xfrm>
        </p:spPr>
        <p:txBody>
          <a:bodyPr/>
          <a:lstStyle>
            <a:lvl1pPr>
              <a:defRPr sz="2000"/>
            </a:lvl1pPr>
          </a:lstStyle>
          <a:p>
            <a:fld id="{FC00A097-DDB3-496E-B754-505CCF21191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713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July 10th 2017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Measurement of </a:t>
            </a:r>
            <a:r>
              <a:rPr lang="en-US" altLang="zh-CN" dirty="0" err="1" smtClean="0"/>
              <a:t>e+e</a:t>
            </a:r>
            <a:r>
              <a:rPr lang="en-US" altLang="zh-CN" dirty="0" smtClean="0"/>
              <a:t>-→ppbar Cross Section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A097-DDB3-496E-B754-505CCF2119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7243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July 10th 2017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Measurement of </a:t>
            </a:r>
            <a:r>
              <a:rPr lang="en-US" altLang="zh-CN" dirty="0" err="1" smtClean="0"/>
              <a:t>e+e</a:t>
            </a:r>
            <a:r>
              <a:rPr lang="en-US" altLang="zh-CN" dirty="0" smtClean="0"/>
              <a:t>-→ppbar Cross Section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A097-DDB3-496E-B754-505CCF2119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1148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July 10th 2017</a:t>
            </a: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Measurement of </a:t>
            </a:r>
            <a:r>
              <a:rPr lang="en-US" altLang="zh-CN" dirty="0" err="1" smtClean="0"/>
              <a:t>e+e</a:t>
            </a:r>
            <a:r>
              <a:rPr lang="en-US" altLang="zh-CN" dirty="0" smtClean="0"/>
              <a:t>-→ppbar Cross Section</a:t>
            </a:r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A097-DDB3-496E-B754-505CCF2119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955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July 10th 2017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Measurement of </a:t>
            </a:r>
            <a:r>
              <a:rPr lang="en-US" altLang="zh-CN" dirty="0" err="1" smtClean="0"/>
              <a:t>e+e</a:t>
            </a:r>
            <a:r>
              <a:rPr lang="en-US" altLang="zh-CN" dirty="0" smtClean="0"/>
              <a:t>-→ppbar Cross Section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A097-DDB3-496E-B754-505CCF2119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8002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July 10th 2017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Measurement of </a:t>
            </a:r>
            <a:r>
              <a:rPr lang="en-US" altLang="zh-CN" dirty="0" err="1" smtClean="0"/>
              <a:t>e+e</a:t>
            </a:r>
            <a:r>
              <a:rPr lang="en-US" altLang="zh-CN" dirty="0" smtClean="0"/>
              <a:t>-→ppbar Cross Section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A097-DDB3-496E-B754-505CCF2119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5009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July 10th 2017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Measurement of </a:t>
            </a:r>
            <a:r>
              <a:rPr lang="en-US" altLang="zh-CN" dirty="0" err="1" smtClean="0"/>
              <a:t>e+e</a:t>
            </a:r>
            <a:r>
              <a:rPr lang="en-US" altLang="zh-CN" dirty="0" smtClean="0"/>
              <a:t>-→ppbar Cross Section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A097-DDB3-496E-B754-505CCF2119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8268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July 10th 2017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Measurement of </a:t>
            </a:r>
            <a:r>
              <a:rPr lang="en-US" altLang="zh-CN" dirty="0" err="1" smtClean="0"/>
              <a:t>e+e</a:t>
            </a:r>
            <a:r>
              <a:rPr lang="en-US" altLang="zh-CN" dirty="0" smtClean="0"/>
              <a:t>-→ppbar Cross Section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A097-DDB3-496E-B754-505CCF2119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6097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July 10th 2017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 smtClean="0"/>
              <a:t>Measurement of </a:t>
            </a:r>
            <a:r>
              <a:rPr lang="en-US" altLang="zh-CN" dirty="0" err="1" smtClean="0"/>
              <a:t>e+e</a:t>
            </a:r>
            <a:r>
              <a:rPr lang="en-US" altLang="zh-CN" dirty="0" smtClean="0"/>
              <a:t>-→ppbar Cross Section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0A097-DDB3-496E-B754-505CCF2119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2798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ctrTitle"/>
              </p:nvPr>
            </p:nvSpPr>
            <p:spPr>
              <a:xfrm>
                <a:off x="0" y="1844824"/>
                <a:ext cx="9144000" cy="2083754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altLang="zh-CN" dirty="0" smtClean="0"/>
                  <a:t>Measurement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bar>
                      <m:barPr>
                        <m:pos m:val="top"/>
                        <m:ctrlPr>
                          <a:rPr lang="en-US" altLang="zh-CN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bar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</m:e>
                    </m:ba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cross section and form factors of proton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0" y="1844824"/>
                <a:ext cx="9144000" cy="2083754"/>
              </a:xfrm>
              <a:blipFill rotWithShape="0">
                <a:blip r:embed="rId3"/>
                <a:stretch>
                  <a:fillRect l="-1733" r="-3600" b="-164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4754007"/>
            <a:ext cx="9144000" cy="2085331"/>
          </a:xfrm>
        </p:spPr>
        <p:txBody>
          <a:bodyPr>
            <a:normAutofit fontScale="70000" lnSpcReduction="20000"/>
          </a:bodyPr>
          <a:lstStyle/>
          <a:p>
            <a:endParaRPr lang="en-US" altLang="zh-CN" sz="500" dirty="0" smtClean="0"/>
          </a:p>
          <a:p>
            <a:r>
              <a:rPr lang="en-US" altLang="zh-CN" sz="3800" u="sng" dirty="0" smtClean="0"/>
              <a:t>Lei Xia</a:t>
            </a:r>
            <a:r>
              <a:rPr lang="en-US" altLang="zh-CN" sz="3800" dirty="0" smtClean="0"/>
              <a:t>, Xiaorong Zhou</a:t>
            </a:r>
            <a:r>
              <a:rPr lang="en-US" altLang="zh-CN" sz="3800" dirty="0"/>
              <a:t>, Guangshun Huang, Zhengguo </a:t>
            </a:r>
            <a:r>
              <a:rPr lang="en-US" altLang="zh-CN" sz="3800" dirty="0" smtClean="0"/>
              <a:t>Zhao</a:t>
            </a:r>
            <a:endParaRPr lang="en-US" altLang="zh-CN" sz="3800" baseline="30000" dirty="0" smtClean="0"/>
          </a:p>
          <a:p>
            <a:r>
              <a:rPr lang="en-US" altLang="zh-CN" sz="3800" dirty="0" smtClean="0"/>
              <a:t>University of Science and Technology of China</a:t>
            </a:r>
          </a:p>
          <a:p>
            <a:r>
              <a:rPr lang="en-US" altLang="zh-CN" sz="3900" dirty="0" smtClean="0"/>
              <a:t>BESIII </a:t>
            </a:r>
            <a:r>
              <a:rPr lang="en-US" altLang="zh-CN" sz="3900" dirty="0" smtClean="0"/>
              <a:t>Weekly Group Meeting</a:t>
            </a:r>
            <a:endParaRPr lang="en-US" altLang="zh-CN" sz="3900" dirty="0"/>
          </a:p>
          <a:p>
            <a:r>
              <a:rPr lang="en-US" altLang="zh-CN" sz="3900" dirty="0" smtClean="0"/>
              <a:t>July 10</a:t>
            </a:r>
            <a:r>
              <a:rPr lang="en-US" altLang="zh-CN" sz="3900" baseline="30000" dirty="0" smtClean="0"/>
              <a:t>th</a:t>
            </a:r>
            <a:r>
              <a:rPr lang="en-US" altLang="zh-CN" sz="3900" dirty="0" smtClean="0"/>
              <a:t> 2017 </a:t>
            </a:r>
            <a:r>
              <a:rPr lang="en-US" altLang="zh-CN" sz="3900" dirty="0" smtClean="0"/>
              <a:t>Liaoning </a:t>
            </a:r>
            <a:r>
              <a:rPr lang="en-US" altLang="zh-CN" sz="3900" dirty="0"/>
              <a:t>Normal University</a:t>
            </a:r>
            <a:r>
              <a:rPr lang="en-US" altLang="zh-CN" sz="3900" dirty="0" smtClean="0"/>
              <a:t>, Dalian</a:t>
            </a:r>
            <a:endParaRPr lang="en-US" altLang="zh-CN" sz="3900" dirty="0"/>
          </a:p>
          <a:p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553" y="349624"/>
            <a:ext cx="3442447" cy="102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38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5523722" cy="1045029"/>
          </a:xfrm>
        </p:spPr>
        <p:txBody>
          <a:bodyPr>
            <a:normAutofit/>
          </a:bodyPr>
          <a:lstStyle/>
          <a:p>
            <a:r>
              <a:rPr lang="en-US" altLang="zh-CN" sz="5000" dirty="0" smtClean="0">
                <a:solidFill>
                  <a:schemeClr val="bg1"/>
                </a:solidFill>
              </a:rPr>
              <a:t>Answer</a:t>
            </a:r>
            <a:endParaRPr lang="zh-CN" altLang="en-US" sz="5000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045028"/>
            <a:ext cx="9144000" cy="5447845"/>
          </a:xfrm>
        </p:spPr>
        <p:txBody>
          <a:bodyPr>
            <a:noAutofit/>
          </a:bodyPr>
          <a:lstStyle/>
          <a:p>
            <a:pPr algn="just"/>
            <a:r>
              <a:rPr lang="en-US" altLang="zh-CN" sz="2500" dirty="0" smtClean="0"/>
              <a:t>(17) S</a:t>
            </a:r>
            <a:r>
              <a:rPr lang="en-US" altLang="zh-CN" sz="2800" dirty="0" smtClean="0"/>
              <a:t>ec</a:t>
            </a:r>
            <a:r>
              <a:rPr lang="en-US" altLang="zh-CN" sz="2800" dirty="0"/>
              <a:t>. 8, P41, </a:t>
            </a:r>
            <a:r>
              <a:rPr lang="en-US" altLang="zh-CN" sz="2800" dirty="0" smtClean="0"/>
              <a:t>BaBar </a:t>
            </a:r>
            <a:r>
              <a:rPr lang="en-US" altLang="zh-CN" sz="2800" dirty="0"/>
              <a:t>announce some structures for cross section, how about your conclusion. It is better to have a discussion</a:t>
            </a:r>
            <a:r>
              <a:rPr lang="en-US" altLang="zh-CN" sz="2800" dirty="0" smtClean="0"/>
              <a:t>.</a:t>
            </a:r>
            <a:endParaRPr lang="en-US" altLang="zh-CN" sz="2500" dirty="0" smtClean="0"/>
          </a:p>
          <a:p>
            <a:pPr marL="0" indent="357188" algn="just">
              <a:buNone/>
            </a:pPr>
            <a:r>
              <a:rPr lang="en-US" altLang="zh-CN" sz="2000" dirty="0" smtClean="0"/>
              <a:t>Ask HIM Group to discuss how to write.</a:t>
            </a:r>
          </a:p>
          <a:p>
            <a:pPr algn="just"/>
            <a:r>
              <a:rPr lang="en-US" altLang="zh-CN" sz="2500" dirty="0" smtClean="0"/>
              <a:t>(18) Sec. </a:t>
            </a:r>
            <a:r>
              <a:rPr lang="en-US" altLang="zh-CN" sz="2500" dirty="0"/>
              <a:t>reference, P42, please same style for all reference. e.g. 12th, 20th, 24th, 25th. The 22th and 27th are same.</a:t>
            </a:r>
            <a:r>
              <a:rPr lang="en-US" altLang="zh-CN" sz="2500" dirty="0" smtClean="0"/>
              <a:t> </a:t>
            </a:r>
          </a:p>
          <a:p>
            <a:pPr marL="0" indent="403225" algn="just">
              <a:buNone/>
            </a:pPr>
            <a:r>
              <a:rPr lang="en-US" altLang="zh-CN" sz="2000" dirty="0"/>
              <a:t>Could Cristina or </a:t>
            </a:r>
            <a:r>
              <a:rPr lang="en-US" altLang="zh-CN" sz="2000" dirty="0" err="1"/>
              <a:t>Yadi</a:t>
            </a:r>
            <a:r>
              <a:rPr lang="en-US" altLang="zh-CN" sz="2000" dirty="0"/>
              <a:t> help to correct</a:t>
            </a:r>
            <a:r>
              <a:rPr lang="en-US" altLang="zh-CN" sz="2000" dirty="0" smtClean="0"/>
              <a:t>?</a:t>
            </a:r>
            <a:endParaRPr lang="en-US" altLang="zh-CN" sz="2500" dirty="0" smtClean="0"/>
          </a:p>
          <a:p>
            <a:pPr algn="just"/>
            <a:r>
              <a:rPr lang="en-US" altLang="zh-CN" sz="2500" dirty="0"/>
              <a:t>A.2, P46, results for (k)-(v) ? </a:t>
            </a:r>
            <a:endParaRPr lang="en-US" altLang="zh-CN" sz="2500" dirty="0" smtClean="0"/>
          </a:p>
          <a:p>
            <a:pPr marL="0" indent="357188" algn="just">
              <a:buNone/>
            </a:pPr>
            <a:r>
              <a:rPr lang="en-US" altLang="zh-CN" sz="2000" dirty="0" smtClean="0"/>
              <a:t>I don’t know. Is there any problem?</a:t>
            </a:r>
          </a:p>
          <a:p>
            <a:pPr algn="just"/>
            <a:r>
              <a:rPr lang="en-US" altLang="zh-CN" sz="2500" dirty="0"/>
              <a:t>A.3, P47, jumps around 12 for plots at (b)-(I). </a:t>
            </a:r>
            <a:r>
              <a:rPr lang="en-US" altLang="zh-CN" sz="2500" dirty="0" smtClean="0"/>
              <a:t>Any </a:t>
            </a:r>
            <a:r>
              <a:rPr lang="en-US" altLang="zh-CN" sz="2500" dirty="0"/>
              <a:t>reason</a:t>
            </a:r>
            <a:r>
              <a:rPr lang="en-US" altLang="zh-CN" sz="2500" dirty="0" smtClean="0"/>
              <a:t>?</a:t>
            </a:r>
          </a:p>
          <a:p>
            <a:pPr marL="0" indent="357188" algn="just">
              <a:buNone/>
            </a:pPr>
            <a:r>
              <a:rPr lang="en-US" altLang="zh-CN" sz="2000" dirty="0" smtClean="0"/>
              <a:t>Not jump so much, because it is log scale. At 2.0~2.396 GeV, if a event not hit TOF would kept, so it is confusion at lower energy.</a:t>
            </a:r>
          </a:p>
          <a:p>
            <a:pPr algn="just"/>
            <a:r>
              <a:rPr lang="en-US" altLang="zh-CN" sz="2500" dirty="0"/>
              <a:t>A.4, P48, please check plot (a)-(d). There are difference between data and MC samples.</a:t>
            </a:r>
          </a:p>
          <a:p>
            <a:pPr algn="just"/>
            <a:endParaRPr lang="en-US" altLang="zh-CN" sz="2500" dirty="0" smtClean="0"/>
          </a:p>
          <a:p>
            <a:pPr marL="0" indent="0" algn="just">
              <a:buNone/>
            </a:pPr>
            <a:endParaRPr lang="en-US" altLang="zh-CN" sz="2500" dirty="0" smtClean="0"/>
          </a:p>
          <a:p>
            <a:pPr marL="0" indent="0" algn="just">
              <a:buNone/>
            </a:pPr>
            <a:endParaRPr lang="en-US" altLang="zh-CN" sz="2500" dirty="0" smtClean="0"/>
          </a:p>
          <a:p>
            <a:pPr marL="11113" indent="0" algn="just"/>
            <a:endParaRPr lang="en-US" altLang="zh-CN" sz="2500" dirty="0" smtClean="0"/>
          </a:p>
          <a:p>
            <a:pPr algn="just"/>
            <a:endParaRPr lang="en-US" altLang="zh-CN" sz="25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July 10th 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Measurement of </a:t>
            </a:r>
            <a:r>
              <a:rPr lang="en-US" altLang="zh-CN" dirty="0" err="1" smtClean="0"/>
              <a:t>e+e</a:t>
            </a:r>
            <a:r>
              <a:rPr lang="en-US" altLang="zh-CN" dirty="0" smtClean="0"/>
              <a:t>-→ppbar Cross Section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A097-DDB3-496E-B754-505CCF211913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108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5523722" cy="1045029"/>
          </a:xfrm>
        </p:spPr>
        <p:txBody>
          <a:bodyPr>
            <a:normAutofit/>
          </a:bodyPr>
          <a:lstStyle/>
          <a:p>
            <a:r>
              <a:rPr lang="en-US" altLang="zh-CN" sz="5000" dirty="0" smtClean="0">
                <a:solidFill>
                  <a:schemeClr val="bg1"/>
                </a:solidFill>
              </a:rPr>
              <a:t>Answer</a:t>
            </a:r>
            <a:endParaRPr lang="zh-CN" altLang="en-US" sz="5000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045028"/>
            <a:ext cx="9144000" cy="5447845"/>
          </a:xfrm>
        </p:spPr>
        <p:txBody>
          <a:bodyPr>
            <a:noAutofit/>
          </a:bodyPr>
          <a:lstStyle/>
          <a:p>
            <a:pPr algn="just"/>
            <a:r>
              <a:rPr lang="en-US" altLang="zh-CN" sz="2500" dirty="0" smtClean="0"/>
              <a:t>A.4</a:t>
            </a:r>
            <a:r>
              <a:rPr lang="en-US" altLang="zh-CN" sz="2500" dirty="0"/>
              <a:t>, P48, please check plot (a)-(d). There are difference between data and MC samples</a:t>
            </a:r>
            <a:r>
              <a:rPr lang="en-US" altLang="zh-CN" sz="2500" dirty="0" smtClean="0"/>
              <a:t>.</a:t>
            </a:r>
          </a:p>
          <a:p>
            <a:pPr marL="0" indent="403225" algn="just">
              <a:buNone/>
            </a:pPr>
            <a:r>
              <a:rPr lang="en-US" altLang="zh-CN" sz="2000" dirty="0" smtClean="0"/>
              <a:t>I don’t know. I think the there are some problem in detector simulation. This assumption is not right.</a:t>
            </a:r>
          </a:p>
          <a:p>
            <a:pPr marL="0" indent="403225" algn="just">
              <a:buNone/>
            </a:pPr>
            <a:r>
              <a:rPr lang="en-US" altLang="zh-CN" sz="2000" dirty="0" smtClean="0"/>
              <a:t/>
            </a:r>
            <a:br>
              <a:rPr lang="en-US" altLang="zh-CN" sz="2000" dirty="0" smtClean="0"/>
            </a:br>
            <a:endParaRPr lang="en-US" altLang="zh-CN" sz="2000" dirty="0"/>
          </a:p>
          <a:p>
            <a:pPr algn="just"/>
            <a:endParaRPr lang="en-US" altLang="zh-CN" sz="2500" dirty="0" smtClean="0"/>
          </a:p>
          <a:p>
            <a:pPr marL="0" indent="0" algn="just">
              <a:buNone/>
            </a:pPr>
            <a:endParaRPr lang="en-US" altLang="zh-CN" sz="2500" dirty="0" smtClean="0"/>
          </a:p>
          <a:p>
            <a:pPr marL="0" indent="0" algn="just">
              <a:buNone/>
            </a:pPr>
            <a:endParaRPr lang="en-US" altLang="zh-CN" sz="2500" dirty="0" smtClean="0"/>
          </a:p>
          <a:p>
            <a:pPr marL="11113" indent="0" algn="just"/>
            <a:endParaRPr lang="en-US" altLang="zh-CN" sz="2500" dirty="0" smtClean="0"/>
          </a:p>
          <a:p>
            <a:pPr algn="just"/>
            <a:endParaRPr lang="en-US" altLang="zh-CN" sz="25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July 10th 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Measurement of </a:t>
            </a:r>
            <a:r>
              <a:rPr lang="en-US" altLang="zh-CN" dirty="0" err="1" smtClean="0"/>
              <a:t>e+e</a:t>
            </a:r>
            <a:r>
              <a:rPr lang="en-US" altLang="zh-CN" dirty="0" smtClean="0"/>
              <a:t>-→ppbar Cross Section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A097-DDB3-496E-B754-505CCF211913}" type="slidenum">
              <a:rPr lang="zh-CN" altLang="en-US" smtClean="0"/>
              <a:pPr/>
              <a:t>11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92896"/>
            <a:ext cx="9144000" cy="223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62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86" y="-1"/>
            <a:ext cx="9137214" cy="6367485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July 10th 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Measurement of e+e-→ppbar Cross Section</a:t>
            </a:r>
            <a:endParaRPr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A097-DDB3-496E-B754-505CCF211913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5018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71246" y="2766218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sz="7000" smtClean="0"/>
              <a:t>Thanks </a:t>
            </a:r>
            <a:r>
              <a:rPr lang="en-US" altLang="zh-CN" sz="7000" dirty="0" smtClean="0"/>
              <a:t>for Your Attention!</a:t>
            </a:r>
            <a:endParaRPr lang="zh-CN" altLang="en-US" sz="70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July 10th 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Measurement of </a:t>
            </a:r>
            <a:r>
              <a:rPr lang="en-US" altLang="zh-CN" dirty="0" err="1" smtClean="0"/>
              <a:t>e+e</a:t>
            </a:r>
            <a:r>
              <a:rPr lang="en-US" altLang="zh-CN" dirty="0" smtClean="0"/>
              <a:t>-→ppbar Cross Section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A097-DDB3-496E-B754-505CCF211913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321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5523722" cy="1045029"/>
          </a:xfrm>
        </p:spPr>
        <p:txBody>
          <a:bodyPr>
            <a:normAutofit/>
          </a:bodyPr>
          <a:lstStyle/>
          <a:p>
            <a:r>
              <a:rPr lang="en-US" altLang="zh-CN" sz="5000" dirty="0" smtClean="0">
                <a:solidFill>
                  <a:schemeClr val="bg1"/>
                </a:solidFill>
              </a:rPr>
              <a:t>Answer</a:t>
            </a:r>
            <a:endParaRPr lang="zh-CN" altLang="en-US" sz="5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0" y="1045028"/>
                <a:ext cx="9144000" cy="5447845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en-US" altLang="zh-CN" sz="2500" dirty="0" smtClean="0"/>
                  <a:t>(1) Line </a:t>
                </a:r>
                <a:r>
                  <a:rPr lang="en-US" altLang="zh-CN" sz="2500" dirty="0"/>
                  <a:t>3-4, P7, I think we already publish results for 2012 test run. any reason for that ? please add a footnote. </a:t>
                </a:r>
                <a:endParaRPr lang="en-US" altLang="zh-CN" sz="2500" dirty="0" smtClean="0"/>
              </a:p>
              <a:p>
                <a:pPr marL="0" indent="357188" algn="just">
                  <a:buNone/>
                </a:pPr>
                <a:r>
                  <a:rPr lang="en-US" altLang="zh-CN" sz="2000" dirty="0" smtClean="0"/>
                  <a:t>I have add it in Reference, is there any problem?</a:t>
                </a:r>
              </a:p>
              <a:p>
                <a:pPr marL="0" indent="357188" algn="just">
                  <a:buNone/>
                </a:pPr>
                <a:endParaRPr lang="en-US" altLang="zh-CN" sz="2000" dirty="0"/>
              </a:p>
              <a:p>
                <a:pPr marL="0" indent="357188" algn="just">
                  <a:buNone/>
                </a:pPr>
                <a:endParaRPr lang="en-US" altLang="zh-CN" sz="2000" dirty="0" smtClean="0"/>
              </a:p>
              <a:p>
                <a:pPr marL="0" indent="357188" algn="just">
                  <a:buNone/>
                </a:pPr>
                <a:endParaRPr lang="en-US" altLang="zh-CN" sz="2000" dirty="0"/>
              </a:p>
              <a:p>
                <a:pPr algn="just"/>
                <a:endParaRPr lang="en-US" altLang="zh-CN" sz="2500" dirty="0" smtClean="0"/>
              </a:p>
              <a:p>
                <a:pPr algn="just"/>
                <a:endParaRPr lang="en-US" altLang="zh-CN" sz="2500" dirty="0"/>
              </a:p>
              <a:p>
                <a:pPr algn="just"/>
                <a:r>
                  <a:rPr lang="en-US" altLang="zh-CN" sz="2500" dirty="0" smtClean="0"/>
                  <a:t>(</a:t>
                </a:r>
                <a:r>
                  <a:rPr lang="en-US" altLang="zh-CN" sz="2500" dirty="0"/>
                  <a:t>2) Line 5, P9, please provide plot for number of good charged tracks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5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2500" i="1">
                            <a:latin typeface="Cambria Math" charset="0"/>
                          </a:rPr>
                          <m:t>𝑁</m:t>
                        </m:r>
                      </m:e>
                      <m:sub>
                        <m:r>
                          <a:rPr lang="en-US" altLang="zh-CN" sz="2500" i="1">
                            <a:latin typeface="Cambria Math" charset="0"/>
                          </a:rPr>
                          <m:t>𝑔𝑜𝑜𝑑</m:t>
                        </m:r>
                      </m:sub>
                    </m:sSub>
                  </m:oMath>
                </a14:m>
                <a:r>
                  <a:rPr lang="en-US" altLang="zh-CN" sz="2500" dirty="0" smtClean="0"/>
                  <a:t> </a:t>
                </a:r>
                <a:r>
                  <a:rPr lang="en-US" altLang="zh-CN" sz="2500" dirty="0"/>
                  <a:t>for signal MC. I would like to know: how many events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5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2500" b="0" i="1" smtClean="0">
                            <a:latin typeface="Cambria Math" charset="0"/>
                          </a:rPr>
                          <m:t>𝑁</m:t>
                        </m:r>
                      </m:e>
                      <m:sub>
                        <m:r>
                          <a:rPr lang="en-US" altLang="zh-CN" sz="2500" b="0" i="1" smtClean="0">
                            <a:latin typeface="Cambria Math" charset="0"/>
                          </a:rPr>
                          <m:t>𝑔𝑜𝑜𝑑</m:t>
                        </m:r>
                      </m:sub>
                    </m:sSub>
                    <m:r>
                      <a:rPr lang="en-US" altLang="zh-CN" sz="25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≥</m:t>
                    </m:r>
                    <m:r>
                      <a:rPr lang="en-US" altLang="zh-CN" sz="25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3</m:t>
                    </m:r>
                  </m:oMath>
                </a14:m>
                <a:r>
                  <a:rPr lang="en-US" altLang="zh-CN" sz="2500" dirty="0" smtClean="0"/>
                  <a:t> for </a:t>
                </a:r>
                <a:r>
                  <a:rPr lang="en-US" altLang="zh-CN" sz="2500" dirty="0"/>
                  <a:t>signal MC</a:t>
                </a:r>
                <a:r>
                  <a:rPr lang="en-US" altLang="zh-CN" sz="2500" dirty="0" smtClean="0"/>
                  <a:t>.</a:t>
                </a:r>
              </a:p>
              <a:p>
                <a:pPr marL="0" indent="357188" algn="just">
                  <a:buNone/>
                </a:pPr>
                <a:r>
                  <a:rPr lang="en-US" altLang="zh-CN" sz="2000" dirty="0" err="1" smtClean="0"/>
                  <a:t>C</a:t>
                </a:r>
                <a:r>
                  <a:rPr lang="en-US" altLang="zh-CN" sz="2000" dirty="0" err="1" smtClean="0"/>
                  <a:t>hristoph</a:t>
                </a:r>
                <a:r>
                  <a:rPr lang="en-US" altLang="zh-CN" sz="2000" dirty="0" smtClean="0"/>
                  <a:t> is doing it, comparison for </a:t>
                </a:r>
                <a:r>
                  <a:rPr lang="en-US" altLang="zh-CN" sz="2000" dirty="0" err="1" smtClean="0"/>
                  <a:t>ConExc</a:t>
                </a:r>
                <a:r>
                  <a:rPr lang="en-US" altLang="zh-CN" sz="2000" dirty="0" smtClean="0"/>
                  <a:t> and PHOKHARA.</a:t>
                </a:r>
                <a:endParaRPr lang="en-US" altLang="zh-CN" sz="2000" dirty="0" smtClean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045028"/>
                <a:ext cx="9144000" cy="5447845"/>
              </a:xfrm>
              <a:blipFill rotWithShape="0">
                <a:blip r:embed="rId3"/>
                <a:stretch>
                  <a:fillRect l="-933" t="-1566" r="-10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July 10th 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Measurement of </a:t>
            </a:r>
            <a:r>
              <a:rPr lang="en-US" altLang="zh-CN" dirty="0" err="1" smtClean="0"/>
              <a:t>e+e</a:t>
            </a:r>
            <a:r>
              <a:rPr lang="en-US" altLang="zh-CN" dirty="0" smtClean="0"/>
              <a:t>-→ppbar Cross Section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A097-DDB3-496E-B754-505CCF211913}" type="slidenum">
              <a:rPr lang="zh-CN" altLang="en-US" smtClean="0"/>
              <a:pPr/>
              <a:t>2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04864"/>
            <a:ext cx="9144000" cy="8572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062114"/>
            <a:ext cx="8521700" cy="11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34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5523722" cy="1045029"/>
          </a:xfrm>
        </p:spPr>
        <p:txBody>
          <a:bodyPr>
            <a:normAutofit/>
          </a:bodyPr>
          <a:lstStyle/>
          <a:p>
            <a:r>
              <a:rPr lang="en-US" altLang="zh-CN" sz="5000" dirty="0" smtClean="0">
                <a:solidFill>
                  <a:schemeClr val="bg1"/>
                </a:solidFill>
              </a:rPr>
              <a:t>Answer</a:t>
            </a:r>
            <a:endParaRPr lang="zh-CN" altLang="en-US" sz="5000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045028"/>
            <a:ext cx="9144000" cy="5447845"/>
          </a:xfrm>
        </p:spPr>
        <p:txBody>
          <a:bodyPr>
            <a:noAutofit/>
          </a:bodyPr>
          <a:lstStyle/>
          <a:p>
            <a:pPr algn="just"/>
            <a:r>
              <a:rPr lang="en-US" altLang="zh-CN" sz="2500" dirty="0" smtClean="0"/>
              <a:t>(3) </a:t>
            </a:r>
            <a:r>
              <a:rPr lang="en-US" altLang="zh-CN" sz="2500" dirty="0"/>
              <a:t>Line 14-16, P9, is it possible to have same cut for all energy </a:t>
            </a:r>
            <a:r>
              <a:rPr lang="en-US" altLang="zh-CN" sz="2500" dirty="0" smtClean="0"/>
              <a:t>?</a:t>
            </a:r>
          </a:p>
          <a:p>
            <a:pPr marL="0" indent="357188" algn="just">
              <a:buNone/>
            </a:pPr>
            <a:r>
              <a:rPr lang="en-US" altLang="zh-CN" sz="2000" dirty="0" smtClean="0"/>
              <a:t>No.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July 10th 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Measurement of </a:t>
            </a:r>
            <a:r>
              <a:rPr lang="en-US" altLang="zh-CN" dirty="0" err="1" smtClean="0"/>
              <a:t>e+e</a:t>
            </a:r>
            <a:r>
              <a:rPr lang="en-US" altLang="zh-CN" dirty="0" smtClean="0"/>
              <a:t>-→ppbar Cross Section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A097-DDB3-496E-B754-505CCF211913}" type="slidenum">
              <a:rPr lang="zh-CN" altLang="en-US" smtClean="0"/>
              <a:pPr/>
              <a:t>3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1484784"/>
            <a:ext cx="554461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50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5523722" cy="1045029"/>
          </a:xfrm>
        </p:spPr>
        <p:txBody>
          <a:bodyPr>
            <a:normAutofit/>
          </a:bodyPr>
          <a:lstStyle/>
          <a:p>
            <a:r>
              <a:rPr lang="en-US" altLang="zh-CN" sz="5000" dirty="0" smtClean="0">
                <a:solidFill>
                  <a:schemeClr val="bg1"/>
                </a:solidFill>
              </a:rPr>
              <a:t>Answer</a:t>
            </a:r>
            <a:endParaRPr lang="zh-CN" altLang="en-US" sz="5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0" y="1045028"/>
                <a:ext cx="9144000" cy="5447845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en-US" altLang="zh-CN" sz="2500" dirty="0" smtClean="0"/>
                  <a:t>(4) </a:t>
                </a:r>
                <a:r>
                  <a:rPr lang="en-US" altLang="zh-CN" sz="2800" dirty="0"/>
                  <a:t>Line 22-31, P11, why do you need second Gaussian ? any reason for it </a:t>
                </a:r>
                <a:r>
                  <a:rPr lang="en-US" altLang="zh-CN" sz="2800" dirty="0" smtClean="0"/>
                  <a:t>?</a:t>
                </a:r>
              </a:p>
              <a:p>
                <a:pPr marL="0" indent="357188" algn="just">
                  <a:buNone/>
                </a:pPr>
                <a:r>
                  <a:rPr lang="en-US" altLang="zh-CN" sz="2000" dirty="0" smtClean="0"/>
                  <a:t>ISR events contribute the second Gaussian.</a:t>
                </a:r>
              </a:p>
              <a:p>
                <a:pPr marL="0" indent="357188" algn="just">
                  <a:buNone/>
                </a:pPr>
                <a:endParaRPr lang="en-US" altLang="zh-CN" sz="2000" dirty="0" smtClean="0"/>
              </a:p>
              <a:p>
                <a:pPr marL="0" indent="357188" algn="just">
                  <a:buNone/>
                </a:pPr>
                <a:endParaRPr lang="en-US" altLang="zh-CN" sz="2000" dirty="0" smtClean="0"/>
              </a:p>
              <a:p>
                <a:pPr marL="0" indent="357188" algn="just">
                  <a:buNone/>
                </a:pPr>
                <a:endParaRPr lang="en-US" altLang="zh-CN" sz="2000" dirty="0"/>
              </a:p>
              <a:p>
                <a:pPr marL="0" indent="357188" algn="just">
                  <a:buNone/>
                </a:pPr>
                <a:endParaRPr lang="en-US" altLang="zh-CN" sz="2000" dirty="0" smtClean="0"/>
              </a:p>
              <a:p>
                <a:pPr marL="0" indent="357188" algn="just">
                  <a:buNone/>
                </a:pPr>
                <a:endParaRPr lang="en-US" altLang="zh-CN" sz="2000" dirty="0"/>
              </a:p>
              <a:p>
                <a:pPr algn="just"/>
                <a:endParaRPr lang="en-US" altLang="zh-CN" sz="2500" dirty="0" smtClean="0"/>
              </a:p>
              <a:p>
                <a:pPr algn="just"/>
                <a:endParaRPr lang="en-US" altLang="zh-CN" sz="2500" dirty="0"/>
              </a:p>
              <a:p>
                <a:pPr algn="just"/>
                <a:r>
                  <a:rPr lang="en-US" altLang="zh-CN" sz="2500" dirty="0" smtClean="0"/>
                  <a:t>(5) </a:t>
                </a:r>
                <a:r>
                  <a:rPr lang="en-US" altLang="zh-CN" sz="2800" dirty="0"/>
                  <a:t>Line 12-14, P12, name of used generator for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altLang="zh-CN" sz="2800" b="0" i="1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altLang="zh-CN" sz="2800" b="0" i="1" smtClean="0">
                            <a:latin typeface="Cambria Math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altLang="zh-CN" sz="2800" dirty="0" smtClean="0"/>
                  <a:t> </a:t>
                </a:r>
                <a:r>
                  <a:rPr lang="en-US" altLang="zh-CN" sz="2800" dirty="0"/>
                  <a:t>events. </a:t>
                </a:r>
                <a:r>
                  <a:rPr lang="en-US" altLang="zh-CN" sz="2800" dirty="0" err="1"/>
                  <a:t>ConExc</a:t>
                </a:r>
                <a:r>
                  <a:rPr lang="en-US" altLang="zh-CN" sz="2800" dirty="0"/>
                  <a:t> or Lund </a:t>
                </a:r>
                <a:r>
                  <a:rPr lang="en-US" altLang="zh-CN" sz="2800" dirty="0" smtClean="0"/>
                  <a:t>Area Law.</a:t>
                </a:r>
                <a:endParaRPr lang="en-US" altLang="zh-CN" sz="2500" dirty="0" smtClean="0"/>
              </a:p>
              <a:p>
                <a:pPr marL="0" indent="357188" algn="just">
                  <a:buNone/>
                </a:pPr>
                <a:r>
                  <a:rPr lang="en-US" altLang="zh-CN" sz="2000" dirty="0"/>
                  <a:t>Lund Area </a:t>
                </a:r>
                <a:r>
                  <a:rPr lang="en-US" altLang="zh-CN" sz="2000" dirty="0" smtClean="0"/>
                  <a:t>Law and Exclusive</a:t>
                </a:r>
                <a:endParaRPr lang="en-US" altLang="zh-CN" sz="2000" dirty="0" smtClean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045028"/>
                <a:ext cx="9144000" cy="5447845"/>
              </a:xfrm>
              <a:blipFill rotWithShape="0">
                <a:blip r:embed="rId3"/>
                <a:stretch>
                  <a:fillRect l="-933" t="-1902" r="-1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July 10th 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Measurement of </a:t>
            </a:r>
            <a:r>
              <a:rPr lang="en-US" altLang="zh-CN" dirty="0" err="1" smtClean="0"/>
              <a:t>e+e</a:t>
            </a:r>
            <a:r>
              <a:rPr lang="en-US" altLang="zh-CN" dirty="0" smtClean="0"/>
              <a:t>-→ppbar Cross Section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A097-DDB3-496E-B754-505CCF211913}" type="slidenum">
              <a:rPr lang="zh-CN" altLang="en-US" smtClean="0"/>
              <a:pPr/>
              <a:t>4</a:t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6300" y="2348880"/>
            <a:ext cx="4851400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11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5523722" cy="1045029"/>
          </a:xfrm>
        </p:spPr>
        <p:txBody>
          <a:bodyPr>
            <a:normAutofit/>
          </a:bodyPr>
          <a:lstStyle/>
          <a:p>
            <a:r>
              <a:rPr lang="en-US" altLang="zh-CN" sz="5000" dirty="0" smtClean="0">
                <a:solidFill>
                  <a:schemeClr val="bg1"/>
                </a:solidFill>
              </a:rPr>
              <a:t>Answer</a:t>
            </a:r>
            <a:endParaRPr lang="zh-CN" altLang="en-US" sz="5000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045028"/>
            <a:ext cx="9144000" cy="5447845"/>
          </a:xfrm>
        </p:spPr>
        <p:txBody>
          <a:bodyPr>
            <a:noAutofit/>
          </a:bodyPr>
          <a:lstStyle/>
          <a:p>
            <a:pPr algn="just"/>
            <a:r>
              <a:rPr lang="en-US" altLang="zh-CN" sz="2500" dirty="0" smtClean="0"/>
              <a:t>(6) </a:t>
            </a:r>
            <a:r>
              <a:rPr lang="en-US" altLang="zh-CN" sz="2500" dirty="0"/>
              <a:t>Line 14-15, P14, As a cross check, please subtract contribution of background events at 2.0GeV or 2.1GeV, and how about results. In principle, It is </a:t>
            </a:r>
            <a:r>
              <a:rPr lang="en-US" altLang="zh-CN" sz="2500" dirty="0" smtClean="0"/>
              <a:t>tiny.</a:t>
            </a:r>
          </a:p>
          <a:p>
            <a:pPr marL="0" indent="357188" algn="just">
              <a:buNone/>
            </a:pPr>
            <a:endParaRPr lang="en-US" altLang="zh-CN" sz="2000" dirty="0" smtClean="0"/>
          </a:p>
          <a:p>
            <a:pPr marL="0" indent="357188" algn="just">
              <a:buNone/>
            </a:pPr>
            <a:endParaRPr lang="en-US" altLang="zh-CN" sz="2000" dirty="0" smtClean="0"/>
          </a:p>
          <a:p>
            <a:pPr marL="0" indent="357188" algn="just">
              <a:buNone/>
            </a:pPr>
            <a:endParaRPr lang="en-US" altLang="zh-CN" sz="2000" dirty="0"/>
          </a:p>
          <a:p>
            <a:pPr marL="0" indent="357188" algn="just">
              <a:buNone/>
            </a:pPr>
            <a:endParaRPr lang="en-US" altLang="zh-CN" sz="2000" dirty="0" smtClean="0"/>
          </a:p>
          <a:p>
            <a:pPr marL="0" indent="357188" algn="just">
              <a:buNone/>
            </a:pPr>
            <a:endParaRPr lang="en-US" altLang="zh-CN" sz="2000" dirty="0"/>
          </a:p>
          <a:p>
            <a:pPr algn="just"/>
            <a:endParaRPr lang="en-US" altLang="zh-CN" sz="2500" dirty="0" smtClean="0"/>
          </a:p>
          <a:p>
            <a:pPr algn="just"/>
            <a:endParaRPr lang="en-US" altLang="zh-CN" sz="25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July 10th 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Measurement of </a:t>
            </a:r>
            <a:r>
              <a:rPr lang="en-US" altLang="zh-CN" dirty="0" err="1" smtClean="0"/>
              <a:t>e+e</a:t>
            </a:r>
            <a:r>
              <a:rPr lang="en-US" altLang="zh-CN" dirty="0" smtClean="0"/>
              <a:t>-→ppbar Cross Section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A097-DDB3-496E-B754-505CCF211913}" type="slidenum">
              <a:rPr lang="zh-CN" altLang="en-US" smtClean="0"/>
              <a:pPr/>
              <a:t>5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90156"/>
            <a:ext cx="9144000" cy="160361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33056"/>
            <a:ext cx="9144000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45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5523722" cy="1045029"/>
          </a:xfrm>
        </p:spPr>
        <p:txBody>
          <a:bodyPr>
            <a:normAutofit/>
          </a:bodyPr>
          <a:lstStyle/>
          <a:p>
            <a:r>
              <a:rPr lang="en-US" altLang="zh-CN" sz="5000" dirty="0" smtClean="0">
                <a:solidFill>
                  <a:schemeClr val="bg1"/>
                </a:solidFill>
              </a:rPr>
              <a:t>Answer</a:t>
            </a:r>
            <a:endParaRPr lang="zh-CN" altLang="en-US" sz="5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0" y="1045028"/>
                <a:ext cx="9144000" cy="5447845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en-US" altLang="zh-CN" sz="2500" dirty="0" smtClean="0"/>
                  <a:t>(7) </a:t>
                </a:r>
                <a:r>
                  <a:rPr lang="en-US" altLang="zh-CN" sz="2500" dirty="0"/>
                  <a:t>Table 4, P16, There are &lt;26.1 (28) Bhabha events for </a:t>
                </a:r>
                <a:r>
                  <a:rPr lang="en-US" altLang="zh-CN" sz="2500" dirty="0" smtClean="0"/>
                  <a:t>3.0 GeV (3.02</a:t>
                </a:r>
                <a:r>
                  <a:rPr lang="en-US" altLang="zh-CN" sz="2500" dirty="0"/>
                  <a:t>) in Table 4, 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5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2500" i="1">
                            <a:latin typeface="Cambria Math" charset="0"/>
                          </a:rPr>
                          <m:t>𝑁</m:t>
                        </m:r>
                      </m:e>
                      <m:sub>
                        <m:r>
                          <a:rPr lang="en-US" altLang="zh-CN" sz="2500" b="0" i="1" smtClean="0">
                            <a:latin typeface="Cambria Math" charset="0"/>
                          </a:rPr>
                          <m:t>𝑜𝑏𝑠</m:t>
                        </m:r>
                      </m:sub>
                    </m:sSub>
                  </m:oMath>
                </a14:m>
                <a:r>
                  <a:rPr lang="en-US" altLang="zh-CN" sz="2500" dirty="0" smtClean="0"/>
                  <a:t> are </a:t>
                </a:r>
                <a:r>
                  <a:rPr lang="en-US" altLang="zh-CN" sz="2500" dirty="0"/>
                  <a:t>93 (97) in Table 8. How about reliable of 26.1 and </a:t>
                </a:r>
                <a:r>
                  <a:rPr lang="en-US" altLang="zh-CN" sz="2500" dirty="0" smtClean="0"/>
                  <a:t>28? </a:t>
                </a:r>
                <a:r>
                  <a:rPr lang="en-US" altLang="zh-CN" sz="2500" dirty="0"/>
                  <a:t>According to your numbers in Table 4, we at need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50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CN" sz="2500" b="0" i="1" smtClean="0">
                            <a:latin typeface="Cambria Math" charset="0"/>
                          </a:rPr>
                          <m:t>10</m:t>
                        </m:r>
                      </m:e>
                      <m:sup>
                        <m:r>
                          <a:rPr lang="en-US" altLang="zh-CN" sz="2500" b="0" i="1" smtClean="0">
                            <a:latin typeface="Cambria Math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altLang="zh-CN" sz="2500" dirty="0" smtClean="0"/>
                  <a:t> </a:t>
                </a:r>
                <a:r>
                  <a:rPr lang="en-US" altLang="zh-CN" sz="2500" dirty="0"/>
                  <a:t>events for </a:t>
                </a:r>
                <a:r>
                  <a:rPr lang="en-US" altLang="zh-CN" sz="2500" dirty="0" smtClean="0"/>
                  <a:t>3.0 &amp; 3.02 GeV</a:t>
                </a:r>
                <a:r>
                  <a:rPr lang="en-US" altLang="zh-CN" sz="2500" dirty="0"/>
                  <a:t>, but you only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5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CN" sz="2500" b="0" i="1" smtClean="0">
                            <a:latin typeface="Cambria Math" charset="0"/>
                          </a:rPr>
                          <m:t>1.5</m:t>
                        </m:r>
                        <m:r>
                          <a:rPr lang="en-US" altLang="zh-CN" sz="25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×</m:t>
                        </m:r>
                        <m:r>
                          <a:rPr lang="en-US" altLang="zh-CN" sz="2500" i="1">
                            <a:latin typeface="Cambria Math" charset="0"/>
                          </a:rPr>
                          <m:t>10</m:t>
                        </m:r>
                      </m:e>
                      <m:sup>
                        <m:r>
                          <a:rPr lang="en-US" altLang="zh-CN" sz="2500" b="0" i="1" smtClean="0">
                            <a:latin typeface="Cambria Math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altLang="zh-CN" sz="2500" dirty="0"/>
                  <a:t> events, you maybe need to generate more Bhabha events</a:t>
                </a:r>
                <a:r>
                  <a:rPr lang="en-US" altLang="zh-CN" sz="2500" dirty="0" smtClean="0"/>
                  <a:t>.</a:t>
                </a:r>
              </a:p>
              <a:p>
                <a:pPr marL="0" indent="403225" algn="just">
                  <a:buNone/>
                </a:pPr>
                <a:r>
                  <a:rPr lang="en-US" altLang="zh-CN" sz="2000" dirty="0"/>
                  <a:t>I have run more Bhabha MC, but not enough</a:t>
                </a:r>
                <a:r>
                  <a:rPr lang="en-US" altLang="zh-CN" sz="2000" dirty="0" smtClean="0"/>
                  <a:t>.</a:t>
                </a:r>
              </a:p>
              <a:p>
                <a:pPr algn="just"/>
                <a:endParaRPr lang="en-US" altLang="zh-CN" sz="2500" dirty="0" smtClean="0"/>
              </a:p>
              <a:p>
                <a:pPr algn="just"/>
                <a:endParaRPr lang="en-US" altLang="zh-CN" sz="2500" dirty="0"/>
              </a:p>
              <a:p>
                <a:pPr algn="just"/>
                <a:endParaRPr lang="en-US" altLang="zh-CN" sz="2500" dirty="0"/>
              </a:p>
              <a:p>
                <a:pPr algn="just"/>
                <a:r>
                  <a:rPr lang="en-US" altLang="zh-CN" sz="2500" dirty="0" smtClean="0"/>
                  <a:t>(8) Eq</a:t>
                </a:r>
                <a:r>
                  <a:rPr lang="en-US" altLang="zh-CN" sz="2500" dirty="0"/>
                  <a:t>. 6 and Eq.7, P20, you need a reference or reason for it</a:t>
                </a:r>
                <a:r>
                  <a:rPr lang="en-US" altLang="zh-CN" sz="2500" dirty="0" smtClean="0"/>
                  <a:t>.</a:t>
                </a:r>
                <a:endParaRPr lang="en-US" altLang="zh-CN" sz="2800" dirty="0" smtClean="0"/>
              </a:p>
              <a:p>
                <a:pPr marL="11113" indent="392113" algn="just">
                  <a:buNone/>
                </a:pPr>
                <a:r>
                  <a:rPr lang="en-US" altLang="zh-CN" sz="2000" dirty="0" smtClean="0"/>
                  <a:t>Eq.6 in </a:t>
                </a:r>
                <a:r>
                  <a:rPr lang="en-US" altLang="zh-CN" sz="2000" dirty="0" err="1" smtClean="0"/>
                  <a:t>Rinaldo’s</a:t>
                </a:r>
                <a:r>
                  <a:rPr lang="en-US" altLang="zh-CN" sz="2000" dirty="0" smtClean="0"/>
                  <a:t> talk, Eq.7 I need to ask HIM group.</a:t>
                </a:r>
                <a:endParaRPr lang="en-US" altLang="zh-CN" sz="2000" dirty="0"/>
              </a:p>
              <a:p>
                <a:pPr marL="11113" indent="0" algn="just"/>
                <a:endParaRPr lang="en-US" altLang="zh-CN" sz="2500" dirty="0" smtClean="0"/>
              </a:p>
              <a:p>
                <a:pPr algn="just"/>
                <a:endParaRPr lang="en-US" altLang="zh-CN" sz="2500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045028"/>
                <a:ext cx="9144000" cy="5447845"/>
              </a:xfrm>
              <a:blipFill rotWithShape="0">
                <a:blip r:embed="rId3"/>
                <a:stretch>
                  <a:fillRect l="-933" t="-1566" r="-10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July 10th 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Measurement of </a:t>
            </a:r>
            <a:r>
              <a:rPr lang="en-US" altLang="zh-CN" dirty="0" err="1" smtClean="0"/>
              <a:t>e+e</a:t>
            </a:r>
            <a:r>
              <a:rPr lang="en-US" altLang="zh-CN" dirty="0" smtClean="0"/>
              <a:t>-→ppbar Cross Section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A097-DDB3-496E-B754-505CCF211913}" type="slidenum">
              <a:rPr lang="zh-CN" altLang="en-US" smtClean="0"/>
              <a:pPr/>
              <a:t>6</a:t>
            </a:fld>
            <a:endParaRPr lang="zh-CN" altLang="en-US"/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603641"/>
              </p:ext>
            </p:extLst>
          </p:nvPr>
        </p:nvGraphicFramePr>
        <p:xfrm>
          <a:off x="2915816" y="3284984"/>
          <a:ext cx="3024338" cy="1270000"/>
        </p:xfrm>
        <a:graphic>
          <a:graphicData uri="http://schemas.openxmlformats.org/drawingml/2006/table">
            <a:tbl>
              <a:tblPr/>
              <a:tblGrid>
                <a:gridCol w="1512169"/>
                <a:gridCol w="1512169"/>
              </a:tblGrid>
              <a:tr h="288032"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charset="0"/>
                        </a:rPr>
                        <a:t>2.95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>
                          <a:solidFill>
                            <a:srgbClr val="000000"/>
                          </a:solidFill>
                          <a:effectLst/>
                          <a:latin typeface="宋体" charset="0"/>
                        </a:rPr>
                        <a:t>3500000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charset="0"/>
                        </a:rPr>
                        <a:t>2.981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charset="0"/>
                        </a:rPr>
                        <a:t>3500000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宋体" charset="0"/>
                        </a:rPr>
                        <a:t>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charset="0"/>
                        </a:rPr>
                        <a:t>3500000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b="0" i="0" u="none" strike="noStrike">
                          <a:solidFill>
                            <a:srgbClr val="000000"/>
                          </a:solidFill>
                          <a:effectLst/>
                          <a:latin typeface="宋体" charset="0"/>
                        </a:rPr>
                        <a:t>3.02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charset="0"/>
                        </a:rPr>
                        <a:t>3500000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178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5523722" cy="1045029"/>
          </a:xfrm>
        </p:spPr>
        <p:txBody>
          <a:bodyPr>
            <a:normAutofit/>
          </a:bodyPr>
          <a:lstStyle/>
          <a:p>
            <a:r>
              <a:rPr lang="en-US" altLang="zh-CN" sz="5000" dirty="0" smtClean="0">
                <a:solidFill>
                  <a:schemeClr val="bg1"/>
                </a:solidFill>
              </a:rPr>
              <a:t>Answer</a:t>
            </a:r>
            <a:endParaRPr lang="zh-CN" altLang="en-US" sz="5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0" y="1045028"/>
                <a:ext cx="9144000" cy="5447845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en-US" altLang="zh-CN" sz="2500" dirty="0" smtClean="0"/>
                  <a:t>(9) </a:t>
                </a:r>
                <a:r>
                  <a:rPr lang="en-US" altLang="zh-CN" sz="2800" dirty="0"/>
                  <a:t>Line 10-13, P21, please have a footnote: reason for </a:t>
                </a:r>
                <a:r>
                  <a:rPr lang="en-US" altLang="zh-CN" sz="2800" dirty="0" smtClean="0"/>
                  <a:t>the </a:t>
                </a:r>
                <a:r>
                  <a:rPr lang="en-US" altLang="zh-CN" sz="2800" dirty="0"/>
                  <a:t>2.5, 2.7 and 2.8GeV </a:t>
                </a:r>
                <a:r>
                  <a:rPr lang="en-US" altLang="zh-CN" sz="2800" dirty="0" smtClean="0"/>
                  <a:t>data </a:t>
                </a:r>
                <a:r>
                  <a:rPr lang="en-US" altLang="zh-CN" sz="2800" dirty="0"/>
                  <a:t>are not used.</a:t>
                </a:r>
                <a:endParaRPr lang="en-US" altLang="zh-CN" sz="2500" dirty="0" smtClean="0"/>
              </a:p>
              <a:p>
                <a:pPr marL="0" indent="403225" algn="just">
                  <a:buNone/>
                </a:pPr>
                <a:r>
                  <a:rPr lang="en-US" altLang="zh-CN" sz="2000" dirty="0" smtClean="0"/>
                  <a:t>Because of low luminosity, data sets 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000" i="1" smtClean="0">
                            <a:latin typeface="Cambria Math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 b="0" i="1" smtClean="0">
                            <a:latin typeface="Cambria Math" charset="0"/>
                          </a:rPr>
                          <m:t>𝑠</m:t>
                        </m:r>
                      </m:e>
                    </m:rad>
                  </m:oMath>
                </a14:m>
                <a:r>
                  <a:rPr lang="en-US" altLang="zh-CN" sz="2000" dirty="0" smtClean="0"/>
                  <a:t>=2.5 GeV, 2.7 GeV and 2.8 GeV are not used.</a:t>
                </a:r>
                <a:endParaRPr lang="en-US" altLang="zh-CN" sz="2500" dirty="0"/>
              </a:p>
              <a:p>
                <a:pPr algn="just"/>
                <a:r>
                  <a:rPr lang="en-US" altLang="zh-CN" sz="2500" dirty="0" smtClean="0"/>
                  <a:t>(10) </a:t>
                </a:r>
                <a:r>
                  <a:rPr lang="en-US" altLang="zh-CN" sz="2800" dirty="0" smtClean="0"/>
                  <a:t>Table 8</a:t>
                </a:r>
                <a:r>
                  <a:rPr lang="en-US" altLang="zh-CN" sz="2800" dirty="0"/>
                  <a:t>, P22, compared with 3.02GeV, why does </a:t>
                </a:r>
                <a:r>
                  <a:rPr lang="en-US" altLang="zh-CN" sz="2800" dirty="0" err="1" smtClean="0"/>
                  <a:t>effici-ency</a:t>
                </a:r>
                <a:r>
                  <a:rPr lang="en-US" altLang="zh-CN" sz="2800" dirty="0" smtClean="0"/>
                  <a:t> </a:t>
                </a:r>
                <a:r>
                  <a:rPr lang="en-US" altLang="zh-CN" sz="2800" dirty="0"/>
                  <a:t>jump at 3.08GeV ? </a:t>
                </a:r>
                <a:endParaRPr lang="en-US" altLang="zh-CN" sz="2800" dirty="0" smtClean="0"/>
              </a:p>
              <a:p>
                <a:pPr marL="11113" indent="392113" algn="just">
                  <a:buNone/>
                </a:pPr>
                <a:r>
                  <a:rPr lang="en-US" altLang="zh-CN" sz="2000" dirty="0" smtClean="0"/>
                  <a:t>The cross section input @3.02 GeV is less than 3 GeV and 3.08 GeV.</a:t>
                </a:r>
                <a:endParaRPr lang="en-US" altLang="zh-CN" sz="2000" dirty="0"/>
              </a:p>
              <a:p>
                <a:pPr marL="11113" indent="0" algn="just"/>
                <a:endParaRPr lang="en-US" altLang="zh-CN" sz="2500" dirty="0" smtClean="0"/>
              </a:p>
              <a:p>
                <a:pPr algn="just"/>
                <a:endParaRPr lang="en-US" altLang="zh-CN" sz="2500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045028"/>
                <a:ext cx="9144000" cy="5447845"/>
              </a:xfrm>
              <a:blipFill rotWithShape="0">
                <a:blip r:embed="rId3"/>
                <a:stretch>
                  <a:fillRect l="-933" t="-1902" r="-2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July 10th 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Measurement of </a:t>
            </a:r>
            <a:r>
              <a:rPr lang="en-US" altLang="zh-CN" dirty="0" err="1" smtClean="0"/>
              <a:t>e+e</a:t>
            </a:r>
            <a:r>
              <a:rPr lang="en-US" altLang="zh-CN" dirty="0" smtClean="0"/>
              <a:t>-→ppbar Cross Section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A097-DDB3-496E-B754-505CCF211913}" type="slidenum">
              <a:rPr lang="zh-CN" altLang="en-US" smtClean="0"/>
              <a:pPr/>
              <a:t>7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319" y="3943447"/>
            <a:ext cx="4028288" cy="270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77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5523722" cy="1045029"/>
          </a:xfrm>
        </p:spPr>
        <p:txBody>
          <a:bodyPr>
            <a:normAutofit/>
          </a:bodyPr>
          <a:lstStyle/>
          <a:p>
            <a:r>
              <a:rPr lang="en-US" altLang="zh-CN" sz="5000" dirty="0" smtClean="0">
                <a:solidFill>
                  <a:schemeClr val="bg1"/>
                </a:solidFill>
              </a:rPr>
              <a:t>Answer</a:t>
            </a:r>
            <a:endParaRPr lang="zh-CN" altLang="en-US" sz="5000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045028"/>
            <a:ext cx="9144000" cy="5447845"/>
          </a:xfrm>
        </p:spPr>
        <p:txBody>
          <a:bodyPr>
            <a:noAutofit/>
          </a:bodyPr>
          <a:lstStyle/>
          <a:p>
            <a:pPr algn="just"/>
            <a:r>
              <a:rPr lang="en-US" altLang="zh-CN" sz="2500" dirty="0" smtClean="0"/>
              <a:t>(11) Line </a:t>
            </a:r>
            <a:r>
              <a:rPr lang="en-US" altLang="zh-CN" sz="2500" dirty="0"/>
              <a:t>8-10, P23, why do you add 2.95, </a:t>
            </a:r>
            <a:r>
              <a:rPr lang="en-US" altLang="zh-CN" sz="2500" dirty="0" smtClean="0"/>
              <a:t>2.981, 3 and </a:t>
            </a:r>
            <a:r>
              <a:rPr lang="en-US" altLang="zh-CN" sz="2500" dirty="0"/>
              <a:t>3.02GeV for 2.988GeV in this </a:t>
            </a:r>
            <a:r>
              <a:rPr lang="en-US" altLang="zh-CN" sz="2500" dirty="0" smtClean="0"/>
              <a:t>way? </a:t>
            </a:r>
            <a:r>
              <a:rPr lang="en-US" altLang="zh-CN" sz="2500" dirty="0"/>
              <a:t>Do you use MC to prove that results at these energy point are same/similar </a:t>
            </a:r>
            <a:r>
              <a:rPr lang="en-US" altLang="zh-CN" sz="2500" dirty="0" smtClean="0"/>
              <a:t>?</a:t>
            </a:r>
          </a:p>
          <a:p>
            <a:pPr marL="0" indent="403225" algn="just">
              <a:buNone/>
            </a:pPr>
            <a:r>
              <a:rPr lang="en-US" altLang="zh-CN" sz="2000" dirty="0" smtClean="0"/>
              <a:t>For these four energy, 3.02-2.95=0.07 GeV, each of them have low luminosity, we add them in order to get more events to fit. Each of them have ISR-efficiency correction before add their angular distribution, so we needn’t add the MC at 2.95~3.02 GeV.</a:t>
            </a:r>
            <a:endParaRPr lang="en-US" altLang="zh-CN" sz="2500" dirty="0"/>
          </a:p>
          <a:p>
            <a:pPr algn="just"/>
            <a:r>
              <a:rPr lang="en-US" altLang="zh-CN" sz="2500" dirty="0" smtClean="0"/>
              <a:t>(12) Fig.11 </a:t>
            </a:r>
            <a:r>
              <a:rPr lang="en-US" altLang="zh-CN" sz="2500" dirty="0"/>
              <a:t>P24, why are there jump around 0.8 for </a:t>
            </a:r>
            <a:r>
              <a:rPr lang="en-US" altLang="zh-CN" sz="2500" dirty="0" smtClean="0"/>
              <a:t>2.2324GeV?</a:t>
            </a:r>
          </a:p>
          <a:p>
            <a:pPr algn="just"/>
            <a:endParaRPr lang="en-US" altLang="zh-CN" sz="2500" dirty="0"/>
          </a:p>
          <a:p>
            <a:pPr algn="just"/>
            <a:endParaRPr lang="en-US" altLang="zh-CN" sz="2500" dirty="0" smtClean="0"/>
          </a:p>
          <a:p>
            <a:pPr marL="0" indent="0" algn="just">
              <a:buNone/>
            </a:pPr>
            <a:endParaRPr lang="en-US" altLang="zh-CN" sz="2500" dirty="0" smtClean="0"/>
          </a:p>
          <a:p>
            <a:pPr marL="0" indent="0" algn="just">
              <a:buNone/>
            </a:pPr>
            <a:endParaRPr lang="en-US" altLang="zh-CN" sz="2500" dirty="0" smtClean="0"/>
          </a:p>
          <a:p>
            <a:pPr algn="just"/>
            <a:r>
              <a:rPr lang="en-US" altLang="zh-CN" sz="2500" dirty="0" smtClean="0"/>
              <a:t>(14) Fig.13</a:t>
            </a:r>
            <a:r>
              <a:rPr lang="en-US" altLang="zh-CN" sz="2500" dirty="0"/>
              <a:t>, P26, please show pull plot, let us believe that results by fitting is fine. </a:t>
            </a:r>
            <a:endParaRPr lang="en-US" altLang="zh-CN" sz="2500" dirty="0" smtClean="0"/>
          </a:p>
          <a:p>
            <a:pPr marL="0" indent="0" algn="just">
              <a:buNone/>
            </a:pPr>
            <a:r>
              <a:rPr lang="en-US" altLang="zh-CN" sz="2500" dirty="0" smtClean="0"/>
              <a:t>     ?</a:t>
            </a:r>
          </a:p>
          <a:p>
            <a:pPr marL="11113" indent="0" algn="just"/>
            <a:endParaRPr lang="en-US" altLang="zh-CN" sz="2500" dirty="0" smtClean="0"/>
          </a:p>
          <a:p>
            <a:pPr algn="just"/>
            <a:endParaRPr lang="en-US" altLang="zh-CN" sz="25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July 10th 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Measurement of </a:t>
            </a:r>
            <a:r>
              <a:rPr lang="en-US" altLang="zh-CN" dirty="0" err="1" smtClean="0"/>
              <a:t>e+e</a:t>
            </a:r>
            <a:r>
              <a:rPr lang="en-US" altLang="zh-CN" dirty="0" smtClean="0"/>
              <a:t>-→ppbar Cross Section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A097-DDB3-496E-B754-505CCF211913}" type="slidenum">
              <a:rPr lang="zh-CN" altLang="en-US" smtClean="0"/>
              <a:pPr/>
              <a:t>8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3501008"/>
            <a:ext cx="2654300" cy="18161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4272" y="3445411"/>
            <a:ext cx="247650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53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5523722" cy="1045029"/>
          </a:xfrm>
        </p:spPr>
        <p:txBody>
          <a:bodyPr>
            <a:normAutofit/>
          </a:bodyPr>
          <a:lstStyle/>
          <a:p>
            <a:r>
              <a:rPr lang="en-US" altLang="zh-CN" sz="5000" dirty="0" smtClean="0">
                <a:solidFill>
                  <a:schemeClr val="bg1"/>
                </a:solidFill>
              </a:rPr>
              <a:t>Answer</a:t>
            </a:r>
            <a:endParaRPr lang="zh-CN" altLang="en-US" sz="5000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045028"/>
            <a:ext cx="9144000" cy="5447845"/>
          </a:xfrm>
        </p:spPr>
        <p:txBody>
          <a:bodyPr>
            <a:noAutofit/>
          </a:bodyPr>
          <a:lstStyle/>
          <a:p>
            <a:pPr algn="just"/>
            <a:r>
              <a:rPr lang="en-US" altLang="zh-CN" sz="2500" dirty="0" smtClean="0"/>
              <a:t>(15) Sec.6</a:t>
            </a:r>
            <a:r>
              <a:rPr lang="en-US" altLang="zh-CN" sz="2500" dirty="0"/>
              <a:t>, P28, (A) please prove a plot on momentum of proton for </a:t>
            </a:r>
            <a:r>
              <a:rPr lang="en-US" altLang="zh-CN" sz="2500" dirty="0" err="1"/>
              <a:t>p+p-pi+pi</a:t>
            </a:r>
            <a:r>
              <a:rPr lang="en-US" altLang="zh-CN" sz="2500" dirty="0"/>
              <a:t>-, which covers momentum of proton of signal event between 2.2324 and 3.08GeV. (B) Line 10, P28, the cut values are different with that of Line 7-8 of P9, why </a:t>
            </a:r>
            <a:r>
              <a:rPr lang="en-US" altLang="zh-CN" sz="2500" dirty="0" smtClean="0"/>
              <a:t>?</a:t>
            </a:r>
          </a:p>
          <a:p>
            <a:pPr marL="0" indent="357188" algn="just">
              <a:buNone/>
            </a:pPr>
            <a:r>
              <a:rPr lang="en-US" altLang="zh-CN" sz="2000" dirty="0" smtClean="0"/>
              <a:t>(A) ? (B) Clerical</a:t>
            </a:r>
            <a:r>
              <a:rPr lang="en-US" altLang="zh-CN" sz="2000" dirty="0"/>
              <a:t> </a:t>
            </a:r>
            <a:r>
              <a:rPr lang="en-US" altLang="zh-CN" sz="2000" dirty="0" smtClean="0"/>
              <a:t>error.</a:t>
            </a:r>
          </a:p>
          <a:p>
            <a:pPr algn="just"/>
            <a:r>
              <a:rPr lang="en-US" altLang="zh-CN" sz="2500" dirty="0" smtClean="0"/>
              <a:t>(16) </a:t>
            </a:r>
            <a:r>
              <a:rPr lang="en-US" altLang="zh-CN" sz="2500" dirty="0"/>
              <a:t>Table 11, please check 4.75 @ 2.644GeV, 2.39 @ 3.08GeV, compare with numbers in Table 11, there are jumps. due to small data or others </a:t>
            </a:r>
          </a:p>
          <a:p>
            <a:pPr algn="just"/>
            <a:endParaRPr lang="en-US" altLang="zh-CN" sz="2500" dirty="0" smtClean="0"/>
          </a:p>
          <a:p>
            <a:pPr marL="0" indent="0" algn="just">
              <a:buNone/>
            </a:pPr>
            <a:endParaRPr lang="en-US" altLang="zh-CN" sz="2500" dirty="0" smtClean="0"/>
          </a:p>
          <a:p>
            <a:pPr marL="0" indent="0" algn="just">
              <a:buNone/>
            </a:pPr>
            <a:endParaRPr lang="en-US" altLang="zh-CN" sz="2500" dirty="0" smtClean="0"/>
          </a:p>
          <a:p>
            <a:pPr marL="11113" indent="0" algn="just"/>
            <a:endParaRPr lang="en-US" altLang="zh-CN" sz="2500" dirty="0" smtClean="0"/>
          </a:p>
          <a:p>
            <a:pPr algn="just"/>
            <a:endParaRPr lang="en-US" altLang="zh-CN" sz="25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July 10th 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Measurement of </a:t>
            </a:r>
            <a:r>
              <a:rPr lang="en-US" altLang="zh-CN" dirty="0" err="1" smtClean="0"/>
              <a:t>e+e</a:t>
            </a:r>
            <a:r>
              <a:rPr lang="en-US" altLang="zh-CN" dirty="0" smtClean="0"/>
              <a:t>-→ppbar Cross Section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0A097-DDB3-496E-B754-505CCF211913}" type="slidenum">
              <a:rPr lang="zh-CN" altLang="en-US" smtClean="0"/>
              <a:pPr/>
              <a:t>9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93" y="4149080"/>
            <a:ext cx="3232203" cy="234379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994" y="4146521"/>
            <a:ext cx="3201440" cy="234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44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24439</TotalTime>
  <Words>823</Words>
  <Application>Microsoft Macintosh PowerPoint</Application>
  <PresentationFormat>全屏显示(4:3)</PresentationFormat>
  <Paragraphs>144</Paragraphs>
  <Slides>13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Calibri</vt:lpstr>
      <vt:lpstr>Calibri Light</vt:lpstr>
      <vt:lpstr>Cambria Math</vt:lpstr>
      <vt:lpstr>Times New Roman</vt:lpstr>
      <vt:lpstr>宋体</vt:lpstr>
      <vt:lpstr>Arial</vt:lpstr>
      <vt:lpstr>Office 主题</vt:lpstr>
      <vt:lpstr>Measurement of e^+ e^-→p¯p cross section and form factors of proton</vt:lpstr>
      <vt:lpstr>Answer</vt:lpstr>
      <vt:lpstr>Answer</vt:lpstr>
      <vt:lpstr>Answer</vt:lpstr>
      <vt:lpstr>Answer</vt:lpstr>
      <vt:lpstr>Answer</vt:lpstr>
      <vt:lpstr>Answer</vt:lpstr>
      <vt:lpstr>Answer</vt:lpstr>
      <vt:lpstr>Answer</vt:lpstr>
      <vt:lpstr>Answer</vt:lpstr>
      <vt:lpstr>Answer</vt:lpstr>
      <vt:lpstr>PowerPoint 演示文稿</vt:lpstr>
      <vt:lpstr>Thanks for Your Attention!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Measurement of e+e-→ppbar Cross Section</dc:title>
  <dc:creator>夏磊</dc:creator>
  <cp:lastModifiedBy>夏磊</cp:lastModifiedBy>
  <cp:revision>686</cp:revision>
  <cp:lastPrinted>2016-10-10T09:22:21Z</cp:lastPrinted>
  <dcterms:created xsi:type="dcterms:W3CDTF">2015-01-14T05:01:19Z</dcterms:created>
  <dcterms:modified xsi:type="dcterms:W3CDTF">2017-07-09T16:55:33Z</dcterms:modified>
</cp:coreProperties>
</file>