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vsdx" ContentType="application/vnd.ms-visio.drawi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1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tags/tag2.xml" ContentType="application/vnd.openxmlformats-officedocument.presentationml.tags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tags/tag3.xml" ContentType="application/vnd.openxmlformats-officedocument.presentationml.tags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tags/tag4.xml" ContentType="application/vnd.openxmlformats-officedocument.presentationml.tags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7">
  <p:sldMasterIdLst>
    <p:sldMasterId id="2147483648" r:id="rId1"/>
    <p:sldMasterId id="2147483660" r:id="rId2"/>
    <p:sldMasterId id="2147483672" r:id="rId3"/>
  </p:sldMasterIdLst>
  <p:notesMasterIdLst>
    <p:notesMasterId r:id="rId33"/>
  </p:notesMasterIdLst>
  <p:sldIdLst>
    <p:sldId id="262" r:id="rId4"/>
    <p:sldId id="1057" r:id="rId5"/>
    <p:sldId id="1109" r:id="rId6"/>
    <p:sldId id="1021" r:id="rId7"/>
    <p:sldId id="1065" r:id="rId8"/>
    <p:sldId id="1112" r:id="rId9"/>
    <p:sldId id="1085" r:id="rId10"/>
    <p:sldId id="1116" r:id="rId11"/>
    <p:sldId id="1121" r:id="rId12"/>
    <p:sldId id="1093" r:id="rId13"/>
    <p:sldId id="1071" r:id="rId14"/>
    <p:sldId id="1098" r:id="rId15"/>
    <p:sldId id="1097" r:id="rId16"/>
    <p:sldId id="1117" r:id="rId17"/>
    <p:sldId id="1118" r:id="rId18"/>
    <p:sldId id="1099" r:id="rId19"/>
    <p:sldId id="1072" r:id="rId20"/>
    <p:sldId id="1073" r:id="rId21"/>
    <p:sldId id="1120" r:id="rId22"/>
    <p:sldId id="1074" r:id="rId23"/>
    <p:sldId id="1101" r:id="rId24"/>
    <p:sldId id="1045" r:id="rId25"/>
    <p:sldId id="1114" r:id="rId26"/>
    <p:sldId id="1122" r:id="rId27"/>
    <p:sldId id="1115" r:id="rId28"/>
    <p:sldId id="1088" r:id="rId29"/>
    <p:sldId id="1094" r:id="rId30"/>
    <p:sldId id="1070" r:id="rId31"/>
    <p:sldId id="1096" r:id="rId32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4243ED59-A244-47A7-BD82-AD2E4FA83204}">
          <p14:sldIdLst>
            <p14:sldId id="262"/>
            <p14:sldId id="1057"/>
            <p14:sldId id="1109"/>
            <p14:sldId id="1021"/>
            <p14:sldId id="1065"/>
            <p14:sldId id="1112"/>
            <p14:sldId id="1085"/>
            <p14:sldId id="1116"/>
            <p14:sldId id="1121"/>
            <p14:sldId id="1093"/>
            <p14:sldId id="1071"/>
            <p14:sldId id="1098"/>
            <p14:sldId id="1097"/>
            <p14:sldId id="1117"/>
            <p14:sldId id="1118"/>
            <p14:sldId id="1099"/>
            <p14:sldId id="1072"/>
            <p14:sldId id="1073"/>
            <p14:sldId id="1120"/>
            <p14:sldId id="1074"/>
            <p14:sldId id="1101"/>
            <p14:sldId id="1045"/>
            <p14:sldId id="1114"/>
            <p14:sldId id="1122"/>
            <p14:sldId id="1115"/>
            <p14:sldId id="1088"/>
            <p14:sldId id="1094"/>
            <p14:sldId id="1070"/>
            <p14:sldId id="1096"/>
          </p14:sldIdLst>
        </p14:section>
        <p14:section name="无标题节" id="{2B2AA392-2BE9-464D-B121-D24D8CA4D496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70C0"/>
    <a:srgbClr val="558ED5"/>
    <a:srgbClr val="CC0066"/>
    <a:srgbClr val="1A3B86"/>
    <a:srgbClr val="4D71AC"/>
    <a:srgbClr val="8EB4E2"/>
    <a:srgbClr val="FFFFFF"/>
    <a:srgbClr val="3333CC"/>
    <a:srgbClr val="33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9012ECD-51FC-41F1-AA8D-1B2483CD663E}" styleName="浅色样式 2 - 强调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36" autoAdjust="0"/>
    <p:restoredTop sz="83129" autoAdjust="0"/>
  </p:normalViewPr>
  <p:slideViewPr>
    <p:cSldViewPr snapToGrid="0">
      <p:cViewPr varScale="1">
        <p:scale>
          <a:sx n="91" d="100"/>
          <a:sy n="91" d="100"/>
        </p:scale>
        <p:origin x="780" y="48"/>
      </p:cViewPr>
      <p:guideLst/>
    </p:cSldViewPr>
  </p:slideViewPr>
  <p:notesTextViewPr>
    <p:cViewPr>
      <p:scale>
        <a:sx n="200" d="100"/>
        <a:sy n="2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34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viewProps" Target="view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919DCF-F641-4C4B-9DF1-A5DE7A4B40BD}" type="datetimeFigureOut">
              <a:rPr lang="zh-CN" altLang="en-US" smtClean="0"/>
              <a:t>2023/5/13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826279-9A46-473D-B705-6238702FA1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7621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266700" algn="just">
              <a:lnSpc>
                <a:spcPct val="115000"/>
              </a:lnSpc>
            </a:pPr>
            <a:endParaRPr lang="zh-CN" altLang="zh-CN" sz="1800" kern="100" dirty="0">
              <a:effectLst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826279-9A46-473D-B705-6238702FA16A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33778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826279-9A46-473D-B705-6238702FA16A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6323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zh-CN" sz="1800" kern="100" dirty="0">
              <a:effectLst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826279-9A46-473D-B705-6238702FA16A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12924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zh-CN" sz="1800" kern="100" dirty="0">
              <a:effectLst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826279-9A46-473D-B705-6238702FA16A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19600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zh-CN" sz="1800" kern="100" dirty="0">
              <a:effectLst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826279-9A46-473D-B705-6238702FA16A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033409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zh-CN" sz="1800" kern="100" dirty="0">
              <a:effectLst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826279-9A46-473D-B705-6238702FA16A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728144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zh-CN" sz="1800" kern="100" dirty="0">
              <a:effectLst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826279-9A46-473D-B705-6238702FA16A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847672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266700" algn="just">
              <a:lnSpc>
                <a:spcPct val="115000"/>
              </a:lnSpc>
            </a:pPr>
            <a:endParaRPr lang="zh-CN" altLang="zh-CN" sz="1800" kern="100" dirty="0">
              <a:effectLst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826279-9A46-473D-B705-6238702FA16A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720853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zh-CN" sz="1800" kern="100" dirty="0">
              <a:effectLst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826279-9A46-473D-B705-6238702FA16A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755866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zh-CN" sz="1800" kern="100" dirty="0">
              <a:effectLst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826279-9A46-473D-B705-6238702FA16A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744258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zh-CN" sz="1800" kern="100" dirty="0">
              <a:effectLst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826279-9A46-473D-B705-6238702FA16A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62073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7F6CA6D-E9BE-4471-AD56-EDA0A1B558DC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ea typeface="宋体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itchFamily="34" charset="0"/>
              <a:ea typeface="宋体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63943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zh-CN" sz="1800" kern="100" dirty="0">
              <a:effectLst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826279-9A46-473D-B705-6238702FA16A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080398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266700" algn="just">
              <a:lnSpc>
                <a:spcPct val="115000"/>
              </a:lnSpc>
            </a:pPr>
            <a:endParaRPr lang="zh-CN" altLang="zh-CN" sz="1800" kern="100" dirty="0">
              <a:effectLst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826279-9A46-473D-B705-6238702FA16A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60401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zh-CN" sz="1800" kern="100" dirty="0">
              <a:effectLst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826279-9A46-473D-B705-6238702FA16A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518294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7F6CA6D-E9BE-4471-AD56-EDA0A1B558DC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ea typeface="宋体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itchFamily="34" charset="0"/>
              <a:ea typeface="宋体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793551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zh-CN" sz="1800" kern="1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826279-9A46-473D-B705-6238702FA16A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455282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266700" algn="just">
              <a:lnSpc>
                <a:spcPct val="115000"/>
              </a:lnSpc>
            </a:pPr>
            <a:endParaRPr lang="zh-CN" altLang="zh-CN" sz="1800" kern="100" dirty="0">
              <a:effectLst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826279-9A46-473D-B705-6238702FA16A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634227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826279-9A46-473D-B705-6238702FA16A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909397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826279-9A46-473D-B705-6238702FA16A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518885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826279-9A46-473D-B705-6238702FA16A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92905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826279-9A46-473D-B705-6238702FA16A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05588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26670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zh-CN" sz="1800" kern="100" dirty="0">
              <a:effectLst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826279-9A46-473D-B705-6238702FA16A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21304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266700" algn="just">
              <a:lnSpc>
                <a:spcPct val="115000"/>
              </a:lnSpc>
            </a:pPr>
            <a:endParaRPr lang="zh-CN" altLang="zh-CN" sz="1800" kern="100" dirty="0">
              <a:effectLst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826279-9A46-473D-B705-6238702FA16A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07581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266700" algn="just">
              <a:lnSpc>
                <a:spcPct val="115000"/>
              </a:lnSpc>
            </a:pPr>
            <a:endParaRPr lang="zh-CN" altLang="zh-CN" sz="1800" kern="100" dirty="0">
              <a:effectLst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826279-9A46-473D-B705-6238702FA16A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33564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266700" algn="just">
              <a:lnSpc>
                <a:spcPct val="115000"/>
              </a:lnSpc>
            </a:pPr>
            <a:endParaRPr lang="zh-CN" altLang="zh-CN" sz="1800" kern="100" dirty="0">
              <a:effectLst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826279-9A46-473D-B705-6238702FA16A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49061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266700" algn="just">
              <a:lnSpc>
                <a:spcPct val="115000"/>
              </a:lnSpc>
            </a:pPr>
            <a:endParaRPr lang="zh-CN" altLang="zh-CN" sz="1800" kern="100" dirty="0">
              <a:effectLst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826279-9A46-473D-B705-6238702FA16A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45528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266700" algn="just">
              <a:lnSpc>
                <a:spcPct val="115000"/>
              </a:lnSpc>
            </a:pPr>
            <a:endParaRPr lang="zh-CN" altLang="zh-CN" sz="1800" kern="100" dirty="0">
              <a:effectLst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826279-9A46-473D-B705-6238702FA16A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59911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zh-CN" sz="1800" kern="100" dirty="0">
              <a:effectLst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826279-9A46-473D-B705-6238702FA16A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28698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3FCF26B-6B4F-43A4-8B03-8C19FFEA1C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D5E3CB63-DECC-4579-A172-B3FEEE58B2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EB00B7F-5B4A-49BD-A8AD-E7473D221D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F537C-62D7-4625-AA81-C37727502A1C}" type="datetimeFigureOut">
              <a:rPr lang="zh-CN" altLang="en-US" smtClean="0"/>
              <a:t>2023/5/13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A26A811-BEE1-4919-B943-6F5226676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842A972-D332-4ACE-9501-ED57C0A08D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7B78F-4F54-471C-BAA1-4933BDAF775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94234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518EDB9-2D55-40B1-9DE3-6CAB7B441A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F620562-4218-4B0F-8FF7-307AF4FABB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2F30592-B4A0-4AF0-8976-FC42E9D3F8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F537C-62D7-4625-AA81-C37727502A1C}" type="datetimeFigureOut">
              <a:rPr lang="zh-CN" altLang="en-US" smtClean="0"/>
              <a:t>2023/5/13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8793150-718A-401E-87A1-CD2014D85C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7A21932-5C8E-41F2-9706-A1967F4065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7B78F-4F54-471C-BAA1-4933BDAF775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51103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CCC687A2-6713-47B5-BB0B-B70CBF609FC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2E8E6F9-5F09-44F6-B771-F3652B0021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8749CA4-63D4-494A-A054-09A190D0AE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F537C-62D7-4625-AA81-C37727502A1C}" type="datetimeFigureOut">
              <a:rPr lang="zh-CN" altLang="en-US" smtClean="0"/>
              <a:t>2023/5/13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37506E6-55DC-4501-BCD8-D4B665E169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451F351-10B9-49FD-B7AC-B7BCCCB35F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7B78F-4F54-471C-BAA1-4933BDAF775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05727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32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3DD49-022C-4418-9D18-DC8CB2976B62}" type="datetime1">
              <a:rPr lang="zh-CN" altLang="en-US" smtClean="0"/>
              <a:pPr/>
              <a:t>2023/5/13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885747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EC00D-E3A9-4FBD-93B1-E7F0F533F819}" type="datetime1">
              <a:rPr lang="zh-CN" altLang="en-US" smtClean="0"/>
              <a:pPr/>
              <a:t>2023/5/13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6820598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7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1D520-6D7D-40B6-9966-C3121AFF1B35}" type="datetime1">
              <a:rPr lang="zh-CN" altLang="en-US" smtClean="0"/>
              <a:pPr/>
              <a:t>2023/5/13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BF10756F-2A2F-42B0-BFD9-9CBE000F8A8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27975" y="136518"/>
            <a:ext cx="957155" cy="609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013639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37789-D85A-4A40-A2F0-E728F003D8A4}" type="datetime1">
              <a:rPr lang="zh-CN" altLang="en-US" smtClean="0"/>
              <a:pPr/>
              <a:t>2023/5/13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766682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72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72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7FDCE-5E41-474B-A19E-43B35FE7F122}" type="datetime1">
              <a:rPr lang="zh-CN" altLang="en-US" smtClean="0"/>
              <a:pPr/>
              <a:t>2023/5/13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1581397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F66C2D-F525-44CE-B32E-7BBA61649C4F}" type="datetime1">
              <a:rPr lang="zh-CN" altLang="en-US" smtClean="0"/>
              <a:pPr/>
              <a:t>2023/5/13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6341977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D3D7A8-79BE-44F9-A140-CC169F1ACE83}" type="datetime1">
              <a:rPr lang="zh-CN" altLang="en-US" smtClean="0"/>
              <a:pPr/>
              <a:t>2023/5/13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0013481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7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69233-54B4-420E-808F-2BE847FE4AF4}" type="datetime1">
              <a:rPr lang="zh-CN" altLang="en-US" smtClean="0"/>
              <a:pPr/>
              <a:t>2023/5/13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0530047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F047059-AD46-4674-B01A-C3895BE3ED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981A83E-6A52-4AF7-ABA6-23CBB68948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503A980-4483-45DD-8090-6643A0665C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F537C-62D7-4625-AA81-C37727502A1C}" type="datetimeFigureOut">
              <a:rPr lang="zh-CN" altLang="en-US" smtClean="0"/>
              <a:t>2023/5/13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0D54EE2-16CE-426A-A481-DBE8C994CA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52A8AF1-E940-4417-A205-4F9F5BBBB9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7B78F-4F54-471C-BAA1-4933BDAF775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40445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50E67E-BD7A-4007-A934-787EE6750FDF}" type="datetime1">
              <a:rPr lang="zh-CN" altLang="en-US" smtClean="0"/>
              <a:pPr/>
              <a:t>2023/5/13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2014168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BC60D-4C4F-4568-9EFA-91441E3816D5}" type="datetime1">
              <a:rPr lang="zh-CN" altLang="en-US" smtClean="0"/>
              <a:pPr/>
              <a:t>2023/5/13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00522379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45"/>
            <a:ext cx="27432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45"/>
            <a:ext cx="80264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A1C9FF-D147-41DE-9C61-2238A31790CA}" type="datetime1">
              <a:rPr lang="zh-CN" altLang="en-US" smtClean="0"/>
              <a:pPr/>
              <a:t>2023/5/13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0627802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571500" y="2143125"/>
            <a:ext cx="10763251" cy="1219200"/>
            <a:chOff x="0" y="1446"/>
            <a:chExt cx="5675" cy="768"/>
          </a:xfrm>
        </p:grpSpPr>
        <p:grpSp>
          <p:nvGrpSpPr>
            <p:cNvPr id="3" name="Group 3"/>
            <p:cNvGrpSpPr>
              <a:grpSpLocks/>
            </p:cNvGrpSpPr>
            <p:nvPr/>
          </p:nvGrpSpPr>
          <p:grpSpPr bwMode="auto">
            <a:xfrm>
              <a:off x="51" y="1446"/>
              <a:ext cx="580" cy="457"/>
              <a:chOff x="533" y="108"/>
              <a:chExt cx="805" cy="660"/>
            </a:xfrm>
          </p:grpSpPr>
          <p:sp>
            <p:nvSpPr>
              <p:cNvPr id="10" name="Rectangle 4"/>
              <p:cNvSpPr>
                <a:spLocks noChangeArrowheads="1"/>
              </p:cNvSpPr>
              <p:nvPr/>
            </p:nvSpPr>
            <p:spPr bwMode="auto">
              <a:xfrm>
                <a:off x="533" y="108"/>
                <a:ext cx="572" cy="660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kumimoji="1" sz="2400" b="1">
                    <a:solidFill>
                      <a:schemeClr val="tx1"/>
                    </a:solidFill>
                    <a:latin typeface="Tahoma" pitchFamily="34" charset="0"/>
                    <a:ea typeface="华文行楷" pitchFamily="2" charset="-122"/>
                  </a:defRPr>
                </a:lvl1pPr>
                <a:lvl2pPr marL="742950" indent="-285750" eaLnBrk="0" hangingPunct="0">
                  <a:defRPr kumimoji="1" sz="2400" b="1">
                    <a:solidFill>
                      <a:schemeClr val="tx1"/>
                    </a:solidFill>
                    <a:latin typeface="Tahoma" pitchFamily="34" charset="0"/>
                    <a:ea typeface="华文行楷" pitchFamily="2" charset="-122"/>
                  </a:defRPr>
                </a:lvl2pPr>
                <a:lvl3pPr marL="1143000" indent="-228600" eaLnBrk="0" hangingPunct="0">
                  <a:defRPr kumimoji="1" sz="2400" b="1">
                    <a:solidFill>
                      <a:schemeClr val="tx1"/>
                    </a:solidFill>
                    <a:latin typeface="Tahoma" pitchFamily="34" charset="0"/>
                    <a:ea typeface="华文行楷" pitchFamily="2" charset="-122"/>
                  </a:defRPr>
                </a:lvl3pPr>
                <a:lvl4pPr marL="1600200" indent="-228600" eaLnBrk="0" hangingPunct="0">
                  <a:defRPr kumimoji="1" sz="2400" b="1">
                    <a:solidFill>
                      <a:schemeClr val="tx1"/>
                    </a:solidFill>
                    <a:latin typeface="Tahoma" pitchFamily="34" charset="0"/>
                    <a:ea typeface="华文行楷" pitchFamily="2" charset="-122"/>
                  </a:defRPr>
                </a:lvl4pPr>
                <a:lvl5pPr marL="2057400" indent="-228600" eaLnBrk="0" hangingPunct="0">
                  <a:defRPr kumimoji="1" sz="2400" b="1">
                    <a:solidFill>
                      <a:schemeClr val="tx1"/>
                    </a:solidFill>
                    <a:latin typeface="Tahoma" pitchFamily="34" charset="0"/>
                    <a:ea typeface="华文行楷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 b="1">
                    <a:solidFill>
                      <a:schemeClr val="tx1"/>
                    </a:solidFill>
                    <a:latin typeface="Tahoma" pitchFamily="34" charset="0"/>
                    <a:ea typeface="华文行楷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 b="1">
                    <a:solidFill>
                      <a:schemeClr val="tx1"/>
                    </a:solidFill>
                    <a:latin typeface="Tahoma" pitchFamily="34" charset="0"/>
                    <a:ea typeface="华文行楷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 b="1">
                    <a:solidFill>
                      <a:schemeClr val="tx1"/>
                    </a:solidFill>
                    <a:latin typeface="Tahoma" pitchFamily="34" charset="0"/>
                    <a:ea typeface="华文行楷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 b="1">
                    <a:solidFill>
                      <a:schemeClr val="tx1"/>
                    </a:solidFill>
                    <a:latin typeface="Tahoma" pitchFamily="34" charset="0"/>
                    <a:ea typeface="华文行楷" pitchFamily="2" charset="-122"/>
                  </a:defRPr>
                </a:lvl9pPr>
              </a:lstStyle>
              <a:p>
                <a:pPr eaLnBrk="1" hangingPunct="1">
                  <a:defRPr/>
                </a:pPr>
                <a:endParaRPr lang="zh-CN" altLang="en-US" sz="2400" b="0">
                  <a:ea typeface="宋体" pitchFamily="2" charset="-122"/>
                </a:endParaRPr>
              </a:p>
            </p:txBody>
          </p:sp>
          <p:sp>
            <p:nvSpPr>
              <p:cNvPr id="11" name="Rectangle 5"/>
              <p:cNvSpPr>
                <a:spLocks noChangeArrowheads="1"/>
              </p:cNvSpPr>
              <p:nvPr/>
            </p:nvSpPr>
            <p:spPr bwMode="auto">
              <a:xfrm>
                <a:off x="882" y="238"/>
                <a:ext cx="454" cy="530"/>
              </a:xfrm>
              <a:prstGeom prst="rect">
                <a:avLst/>
              </a:prstGeom>
              <a:gradFill rotWithShape="0">
                <a:gsLst>
                  <a:gs pos="0">
                    <a:schemeClr val="folHlink"/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kumimoji="1" sz="2400" b="1">
                    <a:solidFill>
                      <a:schemeClr val="tx1"/>
                    </a:solidFill>
                    <a:latin typeface="Tahoma" pitchFamily="34" charset="0"/>
                    <a:ea typeface="华文行楷" pitchFamily="2" charset="-122"/>
                  </a:defRPr>
                </a:lvl1pPr>
                <a:lvl2pPr marL="742950" indent="-285750" eaLnBrk="0" hangingPunct="0">
                  <a:defRPr kumimoji="1" sz="2400" b="1">
                    <a:solidFill>
                      <a:schemeClr val="tx1"/>
                    </a:solidFill>
                    <a:latin typeface="Tahoma" pitchFamily="34" charset="0"/>
                    <a:ea typeface="华文行楷" pitchFamily="2" charset="-122"/>
                  </a:defRPr>
                </a:lvl2pPr>
                <a:lvl3pPr marL="1143000" indent="-228600" eaLnBrk="0" hangingPunct="0">
                  <a:defRPr kumimoji="1" sz="2400" b="1">
                    <a:solidFill>
                      <a:schemeClr val="tx1"/>
                    </a:solidFill>
                    <a:latin typeface="Tahoma" pitchFamily="34" charset="0"/>
                    <a:ea typeface="华文行楷" pitchFamily="2" charset="-122"/>
                  </a:defRPr>
                </a:lvl3pPr>
                <a:lvl4pPr marL="1600200" indent="-228600" eaLnBrk="0" hangingPunct="0">
                  <a:defRPr kumimoji="1" sz="2400" b="1">
                    <a:solidFill>
                      <a:schemeClr val="tx1"/>
                    </a:solidFill>
                    <a:latin typeface="Tahoma" pitchFamily="34" charset="0"/>
                    <a:ea typeface="华文行楷" pitchFamily="2" charset="-122"/>
                  </a:defRPr>
                </a:lvl4pPr>
                <a:lvl5pPr marL="2057400" indent="-228600" eaLnBrk="0" hangingPunct="0">
                  <a:defRPr kumimoji="1" sz="2400" b="1">
                    <a:solidFill>
                      <a:schemeClr val="tx1"/>
                    </a:solidFill>
                    <a:latin typeface="Tahoma" pitchFamily="34" charset="0"/>
                    <a:ea typeface="华文行楷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 b="1">
                    <a:solidFill>
                      <a:schemeClr val="tx1"/>
                    </a:solidFill>
                    <a:latin typeface="Tahoma" pitchFamily="34" charset="0"/>
                    <a:ea typeface="华文行楷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 b="1">
                    <a:solidFill>
                      <a:schemeClr val="tx1"/>
                    </a:solidFill>
                    <a:latin typeface="Tahoma" pitchFamily="34" charset="0"/>
                    <a:ea typeface="华文行楷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 b="1">
                    <a:solidFill>
                      <a:schemeClr val="tx1"/>
                    </a:solidFill>
                    <a:latin typeface="Tahoma" pitchFamily="34" charset="0"/>
                    <a:ea typeface="华文行楷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 b="1">
                    <a:solidFill>
                      <a:schemeClr val="tx1"/>
                    </a:solidFill>
                    <a:latin typeface="Tahoma" pitchFamily="34" charset="0"/>
                    <a:ea typeface="华文行楷" pitchFamily="2" charset="-122"/>
                  </a:defRPr>
                </a:lvl9pPr>
              </a:lstStyle>
              <a:p>
                <a:pPr eaLnBrk="1" hangingPunct="1">
                  <a:defRPr/>
                </a:pPr>
                <a:endParaRPr lang="zh-CN" altLang="en-US" sz="2400" b="0">
                  <a:ea typeface="宋体" pitchFamily="2" charset="-122"/>
                </a:endParaRPr>
              </a:p>
            </p:txBody>
          </p:sp>
        </p:grpSp>
        <p:grpSp>
          <p:nvGrpSpPr>
            <p:cNvPr id="4" name="Group 6"/>
            <p:cNvGrpSpPr>
              <a:grpSpLocks/>
            </p:cNvGrpSpPr>
            <p:nvPr/>
          </p:nvGrpSpPr>
          <p:grpSpPr bwMode="auto">
            <a:xfrm>
              <a:off x="264" y="1808"/>
              <a:ext cx="386" cy="406"/>
              <a:chOff x="919" y="2548"/>
              <a:chExt cx="564" cy="586"/>
            </a:xfrm>
          </p:grpSpPr>
          <p:sp>
            <p:nvSpPr>
              <p:cNvPr id="8" name="Rectangle 7"/>
              <p:cNvSpPr>
                <a:spLocks noChangeArrowheads="1"/>
              </p:cNvSpPr>
              <p:nvPr/>
            </p:nvSpPr>
            <p:spPr bwMode="auto">
              <a:xfrm>
                <a:off x="921" y="2548"/>
                <a:ext cx="550" cy="524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kumimoji="1" sz="2400" b="1">
                    <a:solidFill>
                      <a:schemeClr val="tx1"/>
                    </a:solidFill>
                    <a:latin typeface="Tahoma" pitchFamily="34" charset="0"/>
                    <a:ea typeface="华文行楷" pitchFamily="2" charset="-122"/>
                  </a:defRPr>
                </a:lvl1pPr>
                <a:lvl2pPr marL="742950" indent="-285750" eaLnBrk="0" hangingPunct="0">
                  <a:defRPr kumimoji="1" sz="2400" b="1">
                    <a:solidFill>
                      <a:schemeClr val="tx1"/>
                    </a:solidFill>
                    <a:latin typeface="Tahoma" pitchFamily="34" charset="0"/>
                    <a:ea typeface="华文行楷" pitchFamily="2" charset="-122"/>
                  </a:defRPr>
                </a:lvl2pPr>
                <a:lvl3pPr marL="1143000" indent="-228600" eaLnBrk="0" hangingPunct="0">
                  <a:defRPr kumimoji="1" sz="2400" b="1">
                    <a:solidFill>
                      <a:schemeClr val="tx1"/>
                    </a:solidFill>
                    <a:latin typeface="Tahoma" pitchFamily="34" charset="0"/>
                    <a:ea typeface="华文行楷" pitchFamily="2" charset="-122"/>
                  </a:defRPr>
                </a:lvl3pPr>
                <a:lvl4pPr marL="1600200" indent="-228600" eaLnBrk="0" hangingPunct="0">
                  <a:defRPr kumimoji="1" sz="2400" b="1">
                    <a:solidFill>
                      <a:schemeClr val="tx1"/>
                    </a:solidFill>
                    <a:latin typeface="Tahoma" pitchFamily="34" charset="0"/>
                    <a:ea typeface="华文行楷" pitchFamily="2" charset="-122"/>
                  </a:defRPr>
                </a:lvl4pPr>
                <a:lvl5pPr marL="2057400" indent="-228600" eaLnBrk="0" hangingPunct="0">
                  <a:defRPr kumimoji="1" sz="2400" b="1">
                    <a:solidFill>
                      <a:schemeClr val="tx1"/>
                    </a:solidFill>
                    <a:latin typeface="Tahoma" pitchFamily="34" charset="0"/>
                    <a:ea typeface="华文行楷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 b="1">
                    <a:solidFill>
                      <a:schemeClr val="tx1"/>
                    </a:solidFill>
                    <a:latin typeface="Tahoma" pitchFamily="34" charset="0"/>
                    <a:ea typeface="华文行楷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 b="1">
                    <a:solidFill>
                      <a:schemeClr val="tx1"/>
                    </a:solidFill>
                    <a:latin typeface="Tahoma" pitchFamily="34" charset="0"/>
                    <a:ea typeface="华文行楷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 b="1">
                    <a:solidFill>
                      <a:schemeClr val="tx1"/>
                    </a:solidFill>
                    <a:latin typeface="Tahoma" pitchFamily="34" charset="0"/>
                    <a:ea typeface="华文行楷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 b="1">
                    <a:solidFill>
                      <a:schemeClr val="tx1"/>
                    </a:solidFill>
                    <a:latin typeface="Tahoma" pitchFamily="34" charset="0"/>
                    <a:ea typeface="华文行楷" pitchFamily="2" charset="-122"/>
                  </a:defRPr>
                </a:lvl9pPr>
              </a:lstStyle>
              <a:p>
                <a:pPr eaLnBrk="1" hangingPunct="1">
                  <a:defRPr/>
                </a:pPr>
                <a:endParaRPr lang="zh-CN" altLang="en-US" sz="2400" b="0">
                  <a:ea typeface="宋体" pitchFamily="2" charset="-122"/>
                </a:endParaRPr>
              </a:p>
            </p:txBody>
          </p:sp>
          <p:sp>
            <p:nvSpPr>
              <p:cNvPr id="9" name="Rectangle 8"/>
              <p:cNvSpPr>
                <a:spLocks noChangeArrowheads="1"/>
              </p:cNvSpPr>
              <p:nvPr/>
            </p:nvSpPr>
            <p:spPr bwMode="auto">
              <a:xfrm>
                <a:off x="972" y="2675"/>
                <a:ext cx="509" cy="459"/>
              </a:xfrm>
              <a:prstGeom prst="rect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kumimoji="1" sz="2400" b="1">
                    <a:solidFill>
                      <a:schemeClr val="tx1"/>
                    </a:solidFill>
                    <a:latin typeface="Tahoma" pitchFamily="34" charset="0"/>
                    <a:ea typeface="华文行楷" pitchFamily="2" charset="-122"/>
                  </a:defRPr>
                </a:lvl1pPr>
                <a:lvl2pPr marL="742950" indent="-285750" eaLnBrk="0" hangingPunct="0">
                  <a:defRPr kumimoji="1" sz="2400" b="1">
                    <a:solidFill>
                      <a:schemeClr val="tx1"/>
                    </a:solidFill>
                    <a:latin typeface="Tahoma" pitchFamily="34" charset="0"/>
                    <a:ea typeface="华文行楷" pitchFamily="2" charset="-122"/>
                  </a:defRPr>
                </a:lvl2pPr>
                <a:lvl3pPr marL="1143000" indent="-228600" eaLnBrk="0" hangingPunct="0">
                  <a:defRPr kumimoji="1" sz="2400" b="1">
                    <a:solidFill>
                      <a:schemeClr val="tx1"/>
                    </a:solidFill>
                    <a:latin typeface="Tahoma" pitchFamily="34" charset="0"/>
                    <a:ea typeface="华文行楷" pitchFamily="2" charset="-122"/>
                  </a:defRPr>
                </a:lvl3pPr>
                <a:lvl4pPr marL="1600200" indent="-228600" eaLnBrk="0" hangingPunct="0">
                  <a:defRPr kumimoji="1" sz="2400" b="1">
                    <a:solidFill>
                      <a:schemeClr val="tx1"/>
                    </a:solidFill>
                    <a:latin typeface="Tahoma" pitchFamily="34" charset="0"/>
                    <a:ea typeface="华文行楷" pitchFamily="2" charset="-122"/>
                  </a:defRPr>
                </a:lvl4pPr>
                <a:lvl5pPr marL="2057400" indent="-228600" eaLnBrk="0" hangingPunct="0">
                  <a:defRPr kumimoji="1" sz="2400" b="1">
                    <a:solidFill>
                      <a:schemeClr val="tx1"/>
                    </a:solidFill>
                    <a:latin typeface="Tahoma" pitchFamily="34" charset="0"/>
                    <a:ea typeface="华文行楷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 b="1">
                    <a:solidFill>
                      <a:schemeClr val="tx1"/>
                    </a:solidFill>
                    <a:latin typeface="Tahoma" pitchFamily="34" charset="0"/>
                    <a:ea typeface="华文行楷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 b="1">
                    <a:solidFill>
                      <a:schemeClr val="tx1"/>
                    </a:solidFill>
                    <a:latin typeface="Tahoma" pitchFamily="34" charset="0"/>
                    <a:ea typeface="华文行楷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 b="1">
                    <a:solidFill>
                      <a:schemeClr val="tx1"/>
                    </a:solidFill>
                    <a:latin typeface="Tahoma" pitchFamily="34" charset="0"/>
                    <a:ea typeface="华文行楷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 b="1">
                    <a:solidFill>
                      <a:schemeClr val="tx1"/>
                    </a:solidFill>
                    <a:latin typeface="Tahoma" pitchFamily="34" charset="0"/>
                    <a:ea typeface="华文行楷" pitchFamily="2" charset="-122"/>
                  </a:defRPr>
                </a:lvl9pPr>
              </a:lstStyle>
              <a:p>
                <a:pPr eaLnBrk="1" hangingPunct="1">
                  <a:defRPr/>
                </a:pPr>
                <a:endParaRPr lang="zh-CN" altLang="en-US" sz="2400" b="0">
                  <a:ea typeface="宋体" pitchFamily="2" charset="-122"/>
                </a:endParaRPr>
              </a:p>
            </p:txBody>
          </p:sp>
        </p:grpSp>
        <p:sp>
          <p:nvSpPr>
            <p:cNvPr id="5" name="Rectangle 9"/>
            <p:cNvSpPr>
              <a:spLocks noChangeArrowheads="1"/>
            </p:cNvSpPr>
            <p:nvPr/>
          </p:nvSpPr>
          <p:spPr bwMode="auto">
            <a:xfrm>
              <a:off x="0" y="1761"/>
              <a:ext cx="452" cy="329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hlink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kumimoji="1" sz="2400" b="1">
                  <a:solidFill>
                    <a:schemeClr val="tx1"/>
                  </a:solidFill>
                  <a:latin typeface="Tahoma" pitchFamily="34" charset="0"/>
                  <a:ea typeface="华文行楷" pitchFamily="2" charset="-122"/>
                </a:defRPr>
              </a:lvl1pPr>
              <a:lvl2pPr marL="742950" indent="-285750" eaLnBrk="0" hangingPunct="0">
                <a:defRPr kumimoji="1" sz="2400" b="1">
                  <a:solidFill>
                    <a:schemeClr val="tx1"/>
                  </a:solidFill>
                  <a:latin typeface="Tahoma" pitchFamily="34" charset="0"/>
                  <a:ea typeface="华文行楷" pitchFamily="2" charset="-122"/>
                </a:defRPr>
              </a:lvl2pPr>
              <a:lvl3pPr marL="1143000" indent="-228600" eaLnBrk="0" hangingPunct="0">
                <a:defRPr kumimoji="1" sz="2400" b="1">
                  <a:solidFill>
                    <a:schemeClr val="tx1"/>
                  </a:solidFill>
                  <a:latin typeface="Tahoma" pitchFamily="34" charset="0"/>
                  <a:ea typeface="华文行楷" pitchFamily="2" charset="-122"/>
                </a:defRPr>
              </a:lvl3pPr>
              <a:lvl4pPr marL="1600200" indent="-228600" eaLnBrk="0" hangingPunct="0">
                <a:defRPr kumimoji="1" sz="2400" b="1">
                  <a:solidFill>
                    <a:schemeClr val="tx1"/>
                  </a:solidFill>
                  <a:latin typeface="Tahoma" pitchFamily="34" charset="0"/>
                  <a:ea typeface="华文行楷" pitchFamily="2" charset="-122"/>
                </a:defRPr>
              </a:lvl4pPr>
              <a:lvl5pPr marL="2057400" indent="-228600" eaLnBrk="0" hangingPunct="0">
                <a:defRPr kumimoji="1" sz="2400" b="1">
                  <a:solidFill>
                    <a:schemeClr val="tx1"/>
                  </a:solidFill>
                  <a:latin typeface="Tahoma" pitchFamily="34" charset="0"/>
                  <a:ea typeface="华文行楷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 b="1">
                  <a:solidFill>
                    <a:schemeClr val="tx1"/>
                  </a:solidFill>
                  <a:latin typeface="Tahoma" pitchFamily="34" charset="0"/>
                  <a:ea typeface="华文行楷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 b="1">
                  <a:solidFill>
                    <a:schemeClr val="tx1"/>
                  </a:solidFill>
                  <a:latin typeface="Tahoma" pitchFamily="34" charset="0"/>
                  <a:ea typeface="华文行楷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 b="1">
                  <a:solidFill>
                    <a:schemeClr val="tx1"/>
                  </a:solidFill>
                  <a:latin typeface="Tahoma" pitchFamily="34" charset="0"/>
                  <a:ea typeface="华文行楷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 b="1">
                  <a:solidFill>
                    <a:schemeClr val="tx1"/>
                  </a:solidFill>
                  <a:latin typeface="Tahoma" pitchFamily="34" charset="0"/>
                  <a:ea typeface="华文行楷" pitchFamily="2" charset="-122"/>
                </a:defRPr>
              </a:lvl9pPr>
            </a:lstStyle>
            <a:p>
              <a:pPr eaLnBrk="1" hangingPunct="1">
                <a:defRPr/>
              </a:pPr>
              <a:endParaRPr lang="zh-CN" altLang="en-US" sz="2400" b="0">
                <a:ea typeface="宋体" pitchFamily="2" charset="-122"/>
              </a:endParaRPr>
            </a:p>
          </p:txBody>
        </p:sp>
        <p:sp>
          <p:nvSpPr>
            <p:cNvPr id="6" name="Rectangle 10"/>
            <p:cNvSpPr>
              <a:spLocks noChangeArrowheads="1"/>
            </p:cNvSpPr>
            <p:nvPr/>
          </p:nvSpPr>
          <p:spPr bwMode="auto">
            <a:xfrm>
              <a:off x="352" y="1536"/>
              <a:ext cx="68" cy="663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kumimoji="1" sz="2400" b="1">
                  <a:solidFill>
                    <a:schemeClr val="tx1"/>
                  </a:solidFill>
                  <a:latin typeface="Tahoma" pitchFamily="34" charset="0"/>
                  <a:ea typeface="华文行楷" pitchFamily="2" charset="-122"/>
                </a:defRPr>
              </a:lvl1pPr>
              <a:lvl2pPr marL="742950" indent="-285750" eaLnBrk="0" hangingPunct="0">
                <a:defRPr kumimoji="1" sz="2400" b="1">
                  <a:solidFill>
                    <a:schemeClr val="tx1"/>
                  </a:solidFill>
                  <a:latin typeface="Tahoma" pitchFamily="34" charset="0"/>
                  <a:ea typeface="华文行楷" pitchFamily="2" charset="-122"/>
                </a:defRPr>
              </a:lvl2pPr>
              <a:lvl3pPr marL="1143000" indent="-228600" eaLnBrk="0" hangingPunct="0">
                <a:defRPr kumimoji="1" sz="2400" b="1">
                  <a:solidFill>
                    <a:schemeClr val="tx1"/>
                  </a:solidFill>
                  <a:latin typeface="Tahoma" pitchFamily="34" charset="0"/>
                  <a:ea typeface="华文行楷" pitchFamily="2" charset="-122"/>
                </a:defRPr>
              </a:lvl3pPr>
              <a:lvl4pPr marL="1600200" indent="-228600" eaLnBrk="0" hangingPunct="0">
                <a:defRPr kumimoji="1" sz="2400" b="1">
                  <a:solidFill>
                    <a:schemeClr val="tx1"/>
                  </a:solidFill>
                  <a:latin typeface="Tahoma" pitchFamily="34" charset="0"/>
                  <a:ea typeface="华文行楷" pitchFamily="2" charset="-122"/>
                </a:defRPr>
              </a:lvl4pPr>
              <a:lvl5pPr marL="2057400" indent="-228600" eaLnBrk="0" hangingPunct="0">
                <a:defRPr kumimoji="1" sz="2400" b="1">
                  <a:solidFill>
                    <a:schemeClr val="tx1"/>
                  </a:solidFill>
                  <a:latin typeface="Tahoma" pitchFamily="34" charset="0"/>
                  <a:ea typeface="华文行楷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 b="1">
                  <a:solidFill>
                    <a:schemeClr val="tx1"/>
                  </a:solidFill>
                  <a:latin typeface="Tahoma" pitchFamily="34" charset="0"/>
                  <a:ea typeface="华文行楷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 b="1">
                  <a:solidFill>
                    <a:schemeClr val="tx1"/>
                  </a:solidFill>
                  <a:latin typeface="Tahoma" pitchFamily="34" charset="0"/>
                  <a:ea typeface="华文行楷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 b="1">
                  <a:solidFill>
                    <a:schemeClr val="tx1"/>
                  </a:solidFill>
                  <a:latin typeface="Tahoma" pitchFamily="34" charset="0"/>
                  <a:ea typeface="华文行楷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 b="1">
                  <a:solidFill>
                    <a:schemeClr val="tx1"/>
                  </a:solidFill>
                  <a:latin typeface="Tahoma" pitchFamily="34" charset="0"/>
                  <a:ea typeface="华文行楷" pitchFamily="2" charset="-122"/>
                </a:defRPr>
              </a:lvl9pPr>
            </a:lstStyle>
            <a:p>
              <a:pPr eaLnBrk="1" hangingPunct="1">
                <a:defRPr/>
              </a:pPr>
              <a:endParaRPr lang="zh-CN" altLang="en-US" sz="2400" b="0">
                <a:ea typeface="宋体" pitchFamily="2" charset="-122"/>
              </a:endParaRPr>
            </a:p>
          </p:txBody>
        </p:sp>
        <p:sp>
          <p:nvSpPr>
            <p:cNvPr id="7" name="Rectangle 11"/>
            <p:cNvSpPr>
              <a:spLocks noChangeArrowheads="1"/>
            </p:cNvSpPr>
            <p:nvPr/>
          </p:nvSpPr>
          <p:spPr bwMode="auto">
            <a:xfrm flipV="1">
              <a:off x="151" y="2054"/>
              <a:ext cx="5524" cy="67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kumimoji="1" sz="2400" b="1">
                  <a:solidFill>
                    <a:schemeClr val="tx1"/>
                  </a:solidFill>
                  <a:latin typeface="Tahoma" pitchFamily="34" charset="0"/>
                  <a:ea typeface="华文行楷" pitchFamily="2" charset="-122"/>
                </a:defRPr>
              </a:lvl1pPr>
              <a:lvl2pPr marL="742950" indent="-285750" eaLnBrk="0" hangingPunct="0">
                <a:defRPr kumimoji="1" sz="2400" b="1">
                  <a:solidFill>
                    <a:schemeClr val="tx1"/>
                  </a:solidFill>
                  <a:latin typeface="Tahoma" pitchFamily="34" charset="0"/>
                  <a:ea typeface="华文行楷" pitchFamily="2" charset="-122"/>
                </a:defRPr>
              </a:lvl2pPr>
              <a:lvl3pPr marL="1143000" indent="-228600" eaLnBrk="0" hangingPunct="0">
                <a:defRPr kumimoji="1" sz="2400" b="1">
                  <a:solidFill>
                    <a:schemeClr val="tx1"/>
                  </a:solidFill>
                  <a:latin typeface="Tahoma" pitchFamily="34" charset="0"/>
                  <a:ea typeface="华文行楷" pitchFamily="2" charset="-122"/>
                </a:defRPr>
              </a:lvl3pPr>
              <a:lvl4pPr marL="1600200" indent="-228600" eaLnBrk="0" hangingPunct="0">
                <a:defRPr kumimoji="1" sz="2400" b="1">
                  <a:solidFill>
                    <a:schemeClr val="tx1"/>
                  </a:solidFill>
                  <a:latin typeface="Tahoma" pitchFamily="34" charset="0"/>
                  <a:ea typeface="华文行楷" pitchFamily="2" charset="-122"/>
                </a:defRPr>
              </a:lvl4pPr>
              <a:lvl5pPr marL="2057400" indent="-228600" eaLnBrk="0" hangingPunct="0">
                <a:defRPr kumimoji="1" sz="2400" b="1">
                  <a:solidFill>
                    <a:schemeClr val="tx1"/>
                  </a:solidFill>
                  <a:latin typeface="Tahoma" pitchFamily="34" charset="0"/>
                  <a:ea typeface="华文行楷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 b="1">
                  <a:solidFill>
                    <a:schemeClr val="tx1"/>
                  </a:solidFill>
                  <a:latin typeface="Tahoma" pitchFamily="34" charset="0"/>
                  <a:ea typeface="华文行楷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 b="1">
                  <a:solidFill>
                    <a:schemeClr val="tx1"/>
                  </a:solidFill>
                  <a:latin typeface="Tahoma" pitchFamily="34" charset="0"/>
                  <a:ea typeface="华文行楷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 b="1">
                  <a:solidFill>
                    <a:schemeClr val="tx1"/>
                  </a:solidFill>
                  <a:latin typeface="Tahoma" pitchFamily="34" charset="0"/>
                  <a:ea typeface="华文行楷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 b="1">
                  <a:solidFill>
                    <a:schemeClr val="tx1"/>
                  </a:solidFill>
                  <a:latin typeface="Tahoma" pitchFamily="34" charset="0"/>
                  <a:ea typeface="华文行楷" pitchFamily="2" charset="-122"/>
                </a:defRPr>
              </a:lvl9pPr>
            </a:lstStyle>
            <a:p>
              <a:pPr eaLnBrk="1" hangingPunct="1">
                <a:defRPr/>
              </a:pPr>
              <a:endParaRPr lang="zh-CN" altLang="en-US" sz="2400" b="0">
                <a:ea typeface="宋体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1483802"/>
      </p:ext>
    </p:extLst>
  </p:cSld>
  <p:clrMapOvr>
    <a:masterClrMapping/>
  </p:clrMapOvr>
  <p:hf hdr="0" ftr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ltGray">
          <a:xfrm>
            <a:off x="857251" y="233363"/>
            <a:ext cx="584200" cy="474662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kumimoji="1" sz="2400" b="1">
                <a:solidFill>
                  <a:schemeClr val="tx1"/>
                </a:solidFill>
                <a:latin typeface="Tahoma" pitchFamily="34" charset="0"/>
                <a:ea typeface="华文行楷" pitchFamily="2" charset="-122"/>
              </a:defRPr>
            </a:lvl1pPr>
            <a:lvl2pPr marL="742950" indent="-285750" eaLnBrk="0" hangingPunct="0">
              <a:defRPr kumimoji="1" sz="2400" b="1">
                <a:solidFill>
                  <a:schemeClr val="tx1"/>
                </a:solidFill>
                <a:latin typeface="Tahoma" pitchFamily="34" charset="0"/>
                <a:ea typeface="华文行楷" pitchFamily="2" charset="-122"/>
              </a:defRPr>
            </a:lvl2pPr>
            <a:lvl3pPr marL="1143000" indent="-228600" eaLnBrk="0" hangingPunct="0">
              <a:defRPr kumimoji="1" sz="2400" b="1">
                <a:solidFill>
                  <a:schemeClr val="tx1"/>
                </a:solidFill>
                <a:latin typeface="Tahoma" pitchFamily="34" charset="0"/>
                <a:ea typeface="华文行楷" pitchFamily="2" charset="-122"/>
              </a:defRPr>
            </a:lvl3pPr>
            <a:lvl4pPr marL="1600200" indent="-228600" eaLnBrk="0" hangingPunct="0">
              <a:defRPr kumimoji="1" sz="2400" b="1">
                <a:solidFill>
                  <a:schemeClr val="tx1"/>
                </a:solidFill>
                <a:latin typeface="Tahoma" pitchFamily="34" charset="0"/>
                <a:ea typeface="华文行楷" pitchFamily="2" charset="-122"/>
              </a:defRPr>
            </a:lvl4pPr>
            <a:lvl5pPr marL="2057400" indent="-228600" eaLnBrk="0" hangingPunct="0">
              <a:defRPr kumimoji="1" sz="2400" b="1">
                <a:solidFill>
                  <a:schemeClr val="tx1"/>
                </a:solidFill>
                <a:latin typeface="Tahoma" pitchFamily="34" charset="0"/>
                <a:ea typeface="华文行楷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ahoma" pitchFamily="34" charset="0"/>
                <a:ea typeface="华文行楷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ahoma" pitchFamily="34" charset="0"/>
                <a:ea typeface="华文行楷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ahoma" pitchFamily="34" charset="0"/>
                <a:ea typeface="华文行楷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ahoma" pitchFamily="34" charset="0"/>
                <a:ea typeface="华文行楷" pitchFamily="2" charset="-122"/>
              </a:defRPr>
            </a:lvl9pPr>
          </a:lstStyle>
          <a:p>
            <a:pPr algn="ctr" eaLnBrk="1" hangingPunct="1">
              <a:defRPr/>
            </a:pPr>
            <a:endParaRPr lang="zh-CN" altLang="zh-CN" sz="2400" b="0">
              <a:ea typeface="宋体" pitchFamily="2" charset="-122"/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ltGray">
          <a:xfrm>
            <a:off x="1066801" y="474663"/>
            <a:ext cx="438151" cy="474662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kumimoji="1" sz="2400" b="1">
                <a:solidFill>
                  <a:schemeClr val="tx1"/>
                </a:solidFill>
                <a:latin typeface="Tahoma" pitchFamily="34" charset="0"/>
                <a:ea typeface="华文行楷" pitchFamily="2" charset="-122"/>
              </a:defRPr>
            </a:lvl1pPr>
            <a:lvl2pPr marL="742950" indent="-285750" eaLnBrk="0" hangingPunct="0">
              <a:defRPr kumimoji="1" sz="2400" b="1">
                <a:solidFill>
                  <a:schemeClr val="tx1"/>
                </a:solidFill>
                <a:latin typeface="Tahoma" pitchFamily="34" charset="0"/>
                <a:ea typeface="华文行楷" pitchFamily="2" charset="-122"/>
              </a:defRPr>
            </a:lvl2pPr>
            <a:lvl3pPr marL="1143000" indent="-228600" eaLnBrk="0" hangingPunct="0">
              <a:defRPr kumimoji="1" sz="2400" b="1">
                <a:solidFill>
                  <a:schemeClr val="tx1"/>
                </a:solidFill>
                <a:latin typeface="Tahoma" pitchFamily="34" charset="0"/>
                <a:ea typeface="华文行楷" pitchFamily="2" charset="-122"/>
              </a:defRPr>
            </a:lvl3pPr>
            <a:lvl4pPr marL="1600200" indent="-228600" eaLnBrk="0" hangingPunct="0">
              <a:defRPr kumimoji="1" sz="2400" b="1">
                <a:solidFill>
                  <a:schemeClr val="tx1"/>
                </a:solidFill>
                <a:latin typeface="Tahoma" pitchFamily="34" charset="0"/>
                <a:ea typeface="华文行楷" pitchFamily="2" charset="-122"/>
              </a:defRPr>
            </a:lvl4pPr>
            <a:lvl5pPr marL="2057400" indent="-228600" eaLnBrk="0" hangingPunct="0">
              <a:defRPr kumimoji="1" sz="2400" b="1">
                <a:solidFill>
                  <a:schemeClr val="tx1"/>
                </a:solidFill>
                <a:latin typeface="Tahoma" pitchFamily="34" charset="0"/>
                <a:ea typeface="华文行楷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ahoma" pitchFamily="34" charset="0"/>
                <a:ea typeface="华文行楷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ahoma" pitchFamily="34" charset="0"/>
                <a:ea typeface="华文行楷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ahoma" pitchFamily="34" charset="0"/>
                <a:ea typeface="华文行楷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ahoma" pitchFamily="34" charset="0"/>
                <a:ea typeface="华文行楷" pitchFamily="2" charset="-122"/>
              </a:defRPr>
            </a:lvl9pPr>
          </a:lstStyle>
          <a:p>
            <a:pPr algn="ctr" eaLnBrk="1" hangingPunct="1">
              <a:defRPr/>
            </a:pPr>
            <a:endParaRPr lang="zh-CN" altLang="zh-CN" sz="2400" b="0">
              <a:ea typeface="宋体" pitchFamily="2" charset="-122"/>
            </a:endParaRP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ltGray">
          <a:xfrm>
            <a:off x="666752" y="447676"/>
            <a:ext cx="563033" cy="474663"/>
          </a:xfrm>
          <a:prstGeom prst="rect">
            <a:avLst/>
          </a:prstGeom>
          <a:solidFill>
            <a:schemeClr val="fol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kumimoji="1" sz="2400" b="1">
                <a:solidFill>
                  <a:schemeClr val="tx1"/>
                </a:solidFill>
                <a:latin typeface="Tahoma" pitchFamily="34" charset="0"/>
                <a:ea typeface="华文行楷" pitchFamily="2" charset="-122"/>
              </a:defRPr>
            </a:lvl1pPr>
            <a:lvl2pPr marL="742950" indent="-285750" eaLnBrk="0" hangingPunct="0">
              <a:defRPr kumimoji="1" sz="2400" b="1">
                <a:solidFill>
                  <a:schemeClr val="tx1"/>
                </a:solidFill>
                <a:latin typeface="Tahoma" pitchFamily="34" charset="0"/>
                <a:ea typeface="华文行楷" pitchFamily="2" charset="-122"/>
              </a:defRPr>
            </a:lvl2pPr>
            <a:lvl3pPr marL="1143000" indent="-228600" eaLnBrk="0" hangingPunct="0">
              <a:defRPr kumimoji="1" sz="2400" b="1">
                <a:solidFill>
                  <a:schemeClr val="tx1"/>
                </a:solidFill>
                <a:latin typeface="Tahoma" pitchFamily="34" charset="0"/>
                <a:ea typeface="华文行楷" pitchFamily="2" charset="-122"/>
              </a:defRPr>
            </a:lvl3pPr>
            <a:lvl4pPr marL="1600200" indent="-228600" eaLnBrk="0" hangingPunct="0">
              <a:defRPr kumimoji="1" sz="2400" b="1">
                <a:solidFill>
                  <a:schemeClr val="tx1"/>
                </a:solidFill>
                <a:latin typeface="Tahoma" pitchFamily="34" charset="0"/>
                <a:ea typeface="华文行楷" pitchFamily="2" charset="-122"/>
              </a:defRPr>
            </a:lvl4pPr>
            <a:lvl5pPr marL="2057400" indent="-228600" eaLnBrk="0" hangingPunct="0">
              <a:defRPr kumimoji="1" sz="2400" b="1">
                <a:solidFill>
                  <a:schemeClr val="tx1"/>
                </a:solidFill>
                <a:latin typeface="Tahoma" pitchFamily="34" charset="0"/>
                <a:ea typeface="华文行楷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ahoma" pitchFamily="34" charset="0"/>
                <a:ea typeface="华文行楷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ahoma" pitchFamily="34" charset="0"/>
                <a:ea typeface="华文行楷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ahoma" pitchFamily="34" charset="0"/>
                <a:ea typeface="华文行楷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ahoma" pitchFamily="34" charset="0"/>
                <a:ea typeface="华文行楷" pitchFamily="2" charset="-122"/>
              </a:defRPr>
            </a:lvl9pPr>
          </a:lstStyle>
          <a:p>
            <a:pPr algn="ctr" eaLnBrk="1" hangingPunct="1">
              <a:defRPr/>
            </a:pPr>
            <a:endParaRPr lang="zh-CN" altLang="zh-CN" sz="2400" b="0">
              <a:ea typeface="宋体" pitchFamily="2" charset="-122"/>
            </a:endParaRPr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ltGray">
          <a:xfrm>
            <a:off x="1143000" y="500063"/>
            <a:ext cx="491067" cy="474662"/>
          </a:xfrm>
          <a:prstGeom prst="rect">
            <a:avLst/>
          </a:prstGeom>
          <a:gradFill rotWithShape="0">
            <a:gsLst>
              <a:gs pos="0">
                <a:schemeClr val="folHlink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kumimoji="1" sz="2400" b="1">
                <a:solidFill>
                  <a:schemeClr val="tx1"/>
                </a:solidFill>
                <a:latin typeface="Tahoma" pitchFamily="34" charset="0"/>
                <a:ea typeface="华文行楷" pitchFamily="2" charset="-122"/>
              </a:defRPr>
            </a:lvl1pPr>
            <a:lvl2pPr marL="742950" indent="-285750" eaLnBrk="0" hangingPunct="0">
              <a:defRPr kumimoji="1" sz="2400" b="1">
                <a:solidFill>
                  <a:schemeClr val="tx1"/>
                </a:solidFill>
                <a:latin typeface="Tahoma" pitchFamily="34" charset="0"/>
                <a:ea typeface="华文行楷" pitchFamily="2" charset="-122"/>
              </a:defRPr>
            </a:lvl2pPr>
            <a:lvl3pPr marL="1143000" indent="-228600" eaLnBrk="0" hangingPunct="0">
              <a:defRPr kumimoji="1" sz="2400" b="1">
                <a:solidFill>
                  <a:schemeClr val="tx1"/>
                </a:solidFill>
                <a:latin typeface="Tahoma" pitchFamily="34" charset="0"/>
                <a:ea typeface="华文行楷" pitchFamily="2" charset="-122"/>
              </a:defRPr>
            </a:lvl3pPr>
            <a:lvl4pPr marL="1600200" indent="-228600" eaLnBrk="0" hangingPunct="0">
              <a:defRPr kumimoji="1" sz="2400" b="1">
                <a:solidFill>
                  <a:schemeClr val="tx1"/>
                </a:solidFill>
                <a:latin typeface="Tahoma" pitchFamily="34" charset="0"/>
                <a:ea typeface="华文行楷" pitchFamily="2" charset="-122"/>
              </a:defRPr>
            </a:lvl4pPr>
            <a:lvl5pPr marL="2057400" indent="-228600" eaLnBrk="0" hangingPunct="0">
              <a:defRPr kumimoji="1" sz="2400" b="1">
                <a:solidFill>
                  <a:schemeClr val="tx1"/>
                </a:solidFill>
                <a:latin typeface="Tahoma" pitchFamily="34" charset="0"/>
                <a:ea typeface="华文行楷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ahoma" pitchFamily="34" charset="0"/>
                <a:ea typeface="华文行楷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ahoma" pitchFamily="34" charset="0"/>
                <a:ea typeface="华文行楷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ahoma" pitchFamily="34" charset="0"/>
                <a:ea typeface="华文行楷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ahoma" pitchFamily="34" charset="0"/>
                <a:ea typeface="华文行楷" pitchFamily="2" charset="-122"/>
              </a:defRPr>
            </a:lvl9pPr>
          </a:lstStyle>
          <a:p>
            <a:pPr algn="ctr" eaLnBrk="1" hangingPunct="1">
              <a:defRPr/>
            </a:pPr>
            <a:endParaRPr lang="zh-CN" altLang="zh-CN" sz="2400" b="0">
              <a:ea typeface="宋体" pitchFamily="2" charset="-122"/>
            </a:endParaRP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ltGray">
          <a:xfrm>
            <a:off x="476251" y="642939"/>
            <a:ext cx="747183" cy="422275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kumimoji="1" sz="2400" b="1">
                <a:solidFill>
                  <a:schemeClr val="tx1"/>
                </a:solidFill>
                <a:latin typeface="Tahoma" pitchFamily="34" charset="0"/>
                <a:ea typeface="华文行楷" pitchFamily="2" charset="-122"/>
              </a:defRPr>
            </a:lvl1pPr>
            <a:lvl2pPr marL="742950" indent="-285750" eaLnBrk="0" hangingPunct="0">
              <a:defRPr kumimoji="1" sz="2400" b="1">
                <a:solidFill>
                  <a:schemeClr val="tx1"/>
                </a:solidFill>
                <a:latin typeface="Tahoma" pitchFamily="34" charset="0"/>
                <a:ea typeface="华文行楷" pitchFamily="2" charset="-122"/>
              </a:defRPr>
            </a:lvl2pPr>
            <a:lvl3pPr marL="1143000" indent="-228600" eaLnBrk="0" hangingPunct="0">
              <a:defRPr kumimoji="1" sz="2400" b="1">
                <a:solidFill>
                  <a:schemeClr val="tx1"/>
                </a:solidFill>
                <a:latin typeface="Tahoma" pitchFamily="34" charset="0"/>
                <a:ea typeface="华文行楷" pitchFamily="2" charset="-122"/>
              </a:defRPr>
            </a:lvl3pPr>
            <a:lvl4pPr marL="1600200" indent="-228600" eaLnBrk="0" hangingPunct="0">
              <a:defRPr kumimoji="1" sz="2400" b="1">
                <a:solidFill>
                  <a:schemeClr val="tx1"/>
                </a:solidFill>
                <a:latin typeface="Tahoma" pitchFamily="34" charset="0"/>
                <a:ea typeface="华文行楷" pitchFamily="2" charset="-122"/>
              </a:defRPr>
            </a:lvl4pPr>
            <a:lvl5pPr marL="2057400" indent="-228600" eaLnBrk="0" hangingPunct="0">
              <a:defRPr kumimoji="1" sz="2400" b="1">
                <a:solidFill>
                  <a:schemeClr val="tx1"/>
                </a:solidFill>
                <a:latin typeface="Tahoma" pitchFamily="34" charset="0"/>
                <a:ea typeface="华文行楷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ahoma" pitchFamily="34" charset="0"/>
                <a:ea typeface="华文行楷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ahoma" pitchFamily="34" charset="0"/>
                <a:ea typeface="华文行楷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ahoma" pitchFamily="34" charset="0"/>
                <a:ea typeface="华文行楷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ahoma" pitchFamily="34" charset="0"/>
                <a:ea typeface="华文行楷" pitchFamily="2" charset="-122"/>
              </a:defRPr>
            </a:lvl9pPr>
          </a:lstStyle>
          <a:p>
            <a:pPr algn="ctr" eaLnBrk="1" hangingPunct="1">
              <a:defRPr/>
            </a:pPr>
            <a:endParaRPr lang="zh-CN" altLang="zh-CN" sz="2400" b="0">
              <a:ea typeface="宋体" pitchFamily="2" charset="-122"/>
            </a:endParaRPr>
          </a:p>
        </p:txBody>
      </p:sp>
      <p:sp>
        <p:nvSpPr>
          <p:cNvPr id="9" name="Rectangle 7"/>
          <p:cNvSpPr>
            <a:spLocks noChangeArrowheads="1"/>
          </p:cNvSpPr>
          <p:nvPr/>
        </p:nvSpPr>
        <p:spPr bwMode="gray">
          <a:xfrm flipH="1">
            <a:off x="986367" y="214314"/>
            <a:ext cx="61384" cy="100012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kumimoji="1" sz="2400" b="1">
                <a:solidFill>
                  <a:schemeClr val="tx1"/>
                </a:solidFill>
                <a:latin typeface="Tahoma" pitchFamily="34" charset="0"/>
                <a:ea typeface="华文行楷" pitchFamily="2" charset="-122"/>
              </a:defRPr>
            </a:lvl1pPr>
            <a:lvl2pPr marL="742950" indent="-285750" eaLnBrk="0" hangingPunct="0">
              <a:defRPr kumimoji="1" sz="2400" b="1">
                <a:solidFill>
                  <a:schemeClr val="tx1"/>
                </a:solidFill>
                <a:latin typeface="Tahoma" pitchFamily="34" charset="0"/>
                <a:ea typeface="华文行楷" pitchFamily="2" charset="-122"/>
              </a:defRPr>
            </a:lvl2pPr>
            <a:lvl3pPr marL="1143000" indent="-228600" eaLnBrk="0" hangingPunct="0">
              <a:defRPr kumimoji="1" sz="2400" b="1">
                <a:solidFill>
                  <a:schemeClr val="tx1"/>
                </a:solidFill>
                <a:latin typeface="Tahoma" pitchFamily="34" charset="0"/>
                <a:ea typeface="华文行楷" pitchFamily="2" charset="-122"/>
              </a:defRPr>
            </a:lvl3pPr>
            <a:lvl4pPr marL="1600200" indent="-228600" eaLnBrk="0" hangingPunct="0">
              <a:defRPr kumimoji="1" sz="2400" b="1">
                <a:solidFill>
                  <a:schemeClr val="tx1"/>
                </a:solidFill>
                <a:latin typeface="Tahoma" pitchFamily="34" charset="0"/>
                <a:ea typeface="华文行楷" pitchFamily="2" charset="-122"/>
              </a:defRPr>
            </a:lvl4pPr>
            <a:lvl5pPr marL="2057400" indent="-228600" eaLnBrk="0" hangingPunct="0">
              <a:defRPr kumimoji="1" sz="2400" b="1">
                <a:solidFill>
                  <a:schemeClr val="tx1"/>
                </a:solidFill>
                <a:latin typeface="Tahoma" pitchFamily="34" charset="0"/>
                <a:ea typeface="华文行楷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ahoma" pitchFamily="34" charset="0"/>
                <a:ea typeface="华文行楷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ahoma" pitchFamily="34" charset="0"/>
                <a:ea typeface="华文行楷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ahoma" pitchFamily="34" charset="0"/>
                <a:ea typeface="华文行楷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ahoma" pitchFamily="34" charset="0"/>
                <a:ea typeface="华文行楷" pitchFamily="2" charset="-122"/>
              </a:defRPr>
            </a:lvl9pPr>
          </a:lstStyle>
          <a:p>
            <a:pPr algn="ctr" eaLnBrk="1" hangingPunct="1">
              <a:defRPr/>
            </a:pPr>
            <a:endParaRPr lang="zh-CN" altLang="zh-CN" sz="2400" b="0">
              <a:ea typeface="宋体" pitchFamily="2" charset="-122"/>
            </a:endParaRPr>
          </a:p>
        </p:txBody>
      </p:sp>
      <p:sp>
        <p:nvSpPr>
          <p:cNvPr id="10" name="Rectangle 8"/>
          <p:cNvSpPr>
            <a:spLocks noChangeArrowheads="1"/>
          </p:cNvSpPr>
          <p:nvPr/>
        </p:nvSpPr>
        <p:spPr bwMode="gray">
          <a:xfrm flipV="1">
            <a:off x="857251" y="857250"/>
            <a:ext cx="10953749" cy="71438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kumimoji="1" sz="2400" b="1">
                <a:solidFill>
                  <a:schemeClr val="tx1"/>
                </a:solidFill>
                <a:latin typeface="Tahoma" pitchFamily="34" charset="0"/>
                <a:ea typeface="华文行楷" pitchFamily="2" charset="-122"/>
              </a:defRPr>
            </a:lvl1pPr>
            <a:lvl2pPr marL="742950" indent="-285750" eaLnBrk="0" hangingPunct="0">
              <a:defRPr kumimoji="1" sz="2400" b="1">
                <a:solidFill>
                  <a:schemeClr val="tx1"/>
                </a:solidFill>
                <a:latin typeface="Tahoma" pitchFamily="34" charset="0"/>
                <a:ea typeface="华文行楷" pitchFamily="2" charset="-122"/>
              </a:defRPr>
            </a:lvl2pPr>
            <a:lvl3pPr marL="1143000" indent="-228600" eaLnBrk="0" hangingPunct="0">
              <a:defRPr kumimoji="1" sz="2400" b="1">
                <a:solidFill>
                  <a:schemeClr val="tx1"/>
                </a:solidFill>
                <a:latin typeface="Tahoma" pitchFamily="34" charset="0"/>
                <a:ea typeface="华文行楷" pitchFamily="2" charset="-122"/>
              </a:defRPr>
            </a:lvl3pPr>
            <a:lvl4pPr marL="1600200" indent="-228600" eaLnBrk="0" hangingPunct="0">
              <a:defRPr kumimoji="1" sz="2400" b="1">
                <a:solidFill>
                  <a:schemeClr val="tx1"/>
                </a:solidFill>
                <a:latin typeface="Tahoma" pitchFamily="34" charset="0"/>
                <a:ea typeface="华文行楷" pitchFamily="2" charset="-122"/>
              </a:defRPr>
            </a:lvl4pPr>
            <a:lvl5pPr marL="2057400" indent="-228600" eaLnBrk="0" hangingPunct="0">
              <a:defRPr kumimoji="1" sz="2400" b="1">
                <a:solidFill>
                  <a:schemeClr val="tx1"/>
                </a:solidFill>
                <a:latin typeface="Tahoma" pitchFamily="34" charset="0"/>
                <a:ea typeface="华文行楷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ahoma" pitchFamily="34" charset="0"/>
                <a:ea typeface="华文行楷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ahoma" pitchFamily="34" charset="0"/>
                <a:ea typeface="华文行楷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ahoma" pitchFamily="34" charset="0"/>
                <a:ea typeface="华文行楷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ahoma" pitchFamily="34" charset="0"/>
                <a:ea typeface="华文行楷" pitchFamily="2" charset="-122"/>
              </a:defRPr>
            </a:lvl9pPr>
          </a:lstStyle>
          <a:p>
            <a:pPr algn="ctr" eaLnBrk="1" hangingPunct="1">
              <a:defRPr/>
            </a:pPr>
            <a:endParaRPr lang="zh-CN" altLang="zh-CN" sz="2400" b="0">
              <a:ea typeface="宋体" pitchFamily="2" charset="-122"/>
            </a:endParaRPr>
          </a:p>
        </p:txBody>
      </p:sp>
      <p:sp>
        <p:nvSpPr>
          <p:cNvPr id="11" name="Line 17"/>
          <p:cNvSpPr>
            <a:spLocks noChangeShapeType="1"/>
          </p:cNvSpPr>
          <p:nvPr userDrawn="1"/>
        </p:nvSpPr>
        <p:spPr bwMode="auto">
          <a:xfrm>
            <a:off x="431800" y="6308725"/>
            <a:ext cx="11328400" cy="0"/>
          </a:xfrm>
          <a:prstGeom prst="line">
            <a:avLst/>
          </a:prstGeom>
          <a:noFill/>
          <a:ln w="19050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zh-CN" altLang="en-US" sz="2400"/>
          </a:p>
        </p:txBody>
      </p:sp>
      <p:sp>
        <p:nvSpPr>
          <p:cNvPr id="12" name="Rectangle 14"/>
          <p:cNvSpPr txBox="1">
            <a:spLocks noChangeArrowheads="1"/>
          </p:cNvSpPr>
          <p:nvPr userDrawn="1"/>
        </p:nvSpPr>
        <p:spPr bwMode="auto">
          <a:xfrm>
            <a:off x="762001" y="6429376"/>
            <a:ext cx="1536700" cy="276225"/>
          </a:xfrm>
          <a:prstGeom prst="rect">
            <a:avLst/>
          </a:prstGeom>
        </p:spPr>
        <p:txBody>
          <a:bodyPr anchor="b"/>
          <a:lstStyle>
            <a:lvl1pPr algn="l">
              <a:defRPr sz="1400">
                <a:solidFill>
                  <a:schemeClr val="bg2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E63089F6-2E04-498F-8CF6-056DF71160BD}" type="datetime1">
              <a:rPr lang="zh-CN" altLang="en-US" sz="1400" b="0" smtClean="0"/>
              <a:pPr>
                <a:defRPr/>
              </a:pPr>
              <a:t>2023/5/13</a:t>
            </a:fld>
            <a:endParaRPr lang="en-US" altLang="zh-CN" sz="1400" b="0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413153480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页脚占位符 5">
            <a:extLst>
              <a:ext uri="{FF2B5EF4-FFF2-40B4-BE49-F238E27FC236}">
                <a16:creationId xmlns:a16="http://schemas.microsoft.com/office/drawing/2014/main" id="{18DC74C8-8D11-45D5-B3EA-1E8729523902}"/>
              </a:ext>
            </a:extLst>
          </p:cNvPr>
          <p:cNvSpPr txBox="1">
            <a:spLocks/>
          </p:cNvSpPr>
          <p:nvPr userDrawn="1"/>
        </p:nvSpPr>
        <p:spPr>
          <a:xfrm>
            <a:off x="9768408" y="6568156"/>
            <a:ext cx="2423592" cy="289843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defPPr>
              <a:defRPr lang="zh-CN"/>
            </a:defPPr>
            <a:lvl1pPr marL="0" algn="r" defTabSz="914400" rtl="0" eaLnBrk="1" latinLnBrk="0" hangingPunct="1">
              <a:defRPr sz="1000" kern="120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中国科学院  空天信息创新研究院</a:t>
            </a:r>
          </a:p>
        </p:txBody>
      </p:sp>
      <p:sp>
        <p:nvSpPr>
          <p:cNvPr id="15" name="直接连接符 14">
            <a:extLst>
              <a:ext uri="{FF2B5EF4-FFF2-40B4-BE49-F238E27FC236}">
                <a16:creationId xmlns:a16="http://schemas.microsoft.com/office/drawing/2014/main" id="{1B8BA54C-2819-4884-A7E6-242D7562E021}"/>
              </a:ext>
            </a:extLst>
          </p:cNvPr>
          <p:cNvSpPr>
            <a:spLocks noChangeShapeType="1"/>
          </p:cNvSpPr>
          <p:nvPr userDrawn="1"/>
        </p:nvSpPr>
        <p:spPr bwMode="auto">
          <a:xfrm rot="5400000" flipV="1">
            <a:off x="6095997" y="-5566712"/>
            <a:ext cx="3" cy="12192000"/>
          </a:xfrm>
          <a:prstGeom prst="line">
            <a:avLst/>
          </a:prstGeom>
          <a:noFill/>
          <a:ln w="28575">
            <a:solidFill>
              <a:srgbClr val="1A3B8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1" name="TextBox 26">
            <a:extLst>
              <a:ext uri="{FF2B5EF4-FFF2-40B4-BE49-F238E27FC236}">
                <a16:creationId xmlns:a16="http://schemas.microsoft.com/office/drawing/2014/main" id="{F0389965-F66D-40DA-BEC8-F79D6B1D65DB}"/>
              </a:ext>
            </a:extLst>
          </p:cNvPr>
          <p:cNvSpPr txBox="1"/>
          <p:nvPr userDrawn="1"/>
        </p:nvSpPr>
        <p:spPr>
          <a:xfrm>
            <a:off x="0" y="6550223"/>
            <a:ext cx="12192000" cy="307777"/>
          </a:xfrm>
          <a:prstGeom prst="rect">
            <a:avLst/>
          </a:prstGeom>
          <a:solidFill>
            <a:srgbClr val="1A3B8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2023</a:t>
            </a:r>
            <a:r>
              <a:rPr lang="zh-CN" altLang="en-US" sz="1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年</a:t>
            </a:r>
            <a:r>
              <a:rPr lang="en-US" altLang="zh-CN" sz="1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r>
              <a:rPr lang="zh-CN" altLang="en-US" sz="1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月</a:t>
            </a:r>
            <a:r>
              <a:rPr lang="en-US" altLang="zh-CN" sz="1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12</a:t>
            </a:r>
            <a:r>
              <a:rPr lang="zh-CN" altLang="en-US" sz="1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日       </a:t>
            </a:r>
            <a:r>
              <a:rPr lang="en-US" altLang="zh-CN" sz="14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Institute of  high energy physics</a:t>
            </a:r>
            <a:endParaRPr lang="zh-CN" altLang="en-US" sz="1400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2" name="Picture 1" descr="C:\Users\dell\Desktop\8CBA2F889B4A376535F50EC3D792DECC\iheplogo\logol.jpg">
            <a:extLst>
              <a:ext uri="{FF2B5EF4-FFF2-40B4-BE49-F238E27FC236}">
                <a16:creationId xmlns:a16="http://schemas.microsoft.com/office/drawing/2014/main" id="{8B3FB3EE-9D0D-4449-A30A-8BC25D1611AB}"/>
              </a:ext>
            </a:extLst>
          </p:cNvPr>
          <p:cNvPicPr/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8593" y="35907"/>
            <a:ext cx="3924459" cy="47544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5050402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>
            <a:extLst>
              <a:ext uri="{FF2B5EF4-FFF2-40B4-BE49-F238E27FC236}">
                <a16:creationId xmlns:a16="http://schemas.microsoft.com/office/drawing/2014/main" id="{EC12BF24-ECE4-4715-9729-22944CB64108}"/>
              </a:ext>
            </a:extLst>
          </p:cNvPr>
          <p:cNvSpPr/>
          <p:nvPr userDrawn="1"/>
        </p:nvSpPr>
        <p:spPr>
          <a:xfrm>
            <a:off x="0" y="6369050"/>
            <a:ext cx="12192000" cy="287338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>
              <a:solidFill>
                <a:srgbClr val="00B0F0"/>
              </a:solidFill>
            </a:endParaRPr>
          </a:p>
        </p:txBody>
      </p:sp>
      <p:pic>
        <p:nvPicPr>
          <p:cNvPr id="16" name="图片 6">
            <a:extLst>
              <a:ext uri="{FF2B5EF4-FFF2-40B4-BE49-F238E27FC236}">
                <a16:creationId xmlns:a16="http://schemas.microsoft.com/office/drawing/2014/main" id="{BCBDACD7-D592-4A3E-B19F-FA13E0A91B6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486"/>
          <a:stretch>
            <a:fillRect/>
          </a:stretch>
        </p:blipFill>
        <p:spPr bwMode="auto">
          <a:xfrm>
            <a:off x="11763909" y="6129252"/>
            <a:ext cx="406299" cy="663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024363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AB37809-D96F-4208-A081-D2DAF50B76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2E9E00F-3411-49D4-A6AB-AA445C2327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CAE8547-779C-4902-9E3B-39E0617985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F537C-62D7-4625-AA81-C37727502A1C}" type="datetimeFigureOut">
              <a:rPr lang="zh-CN" altLang="en-US" smtClean="0"/>
              <a:t>2023/5/13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1AAD04E-1EB0-48A5-9915-79C035428F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D6E17C0-9A1E-4FDE-B124-8084E616D8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7B78F-4F54-471C-BAA1-4933BDAF775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9748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5EA83CD-796A-4DAF-BD74-DBCDB8795D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AC67B8A-2699-4F5E-8EC9-5C757043E8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96898CA-1FBF-44DF-9AF1-1A8F64D846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890DA8D-5E34-496F-9CC2-F92106531E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F537C-62D7-4625-AA81-C37727502A1C}" type="datetimeFigureOut">
              <a:rPr lang="zh-CN" altLang="en-US" smtClean="0"/>
              <a:t>2023/5/13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C3978F9-1533-4E4A-9B92-3D79B8E312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AEAB49D-7F66-45C8-95FC-AC9F8A89C6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7B78F-4F54-471C-BAA1-4933BDAF775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98263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92B9628-F25A-4A80-8A4A-1AFC38FFFE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C13BCF6-42A5-4BED-97CC-FBA21BE463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8644E54-8238-47A4-827D-A05A648BE1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88058C3-F362-4B2B-9038-510F61BA27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3E238FBE-83A4-44C6-A4B8-EF601A122DE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5C4E407B-A4DD-48E3-ADB2-A9532B804E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F537C-62D7-4625-AA81-C37727502A1C}" type="datetimeFigureOut">
              <a:rPr lang="zh-CN" altLang="en-US" smtClean="0"/>
              <a:t>2023/5/13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B33E8CA5-CAD7-4440-B0B3-A610865869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55D4674B-BBD6-4AA1-BFCB-9D34F0985E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7B78F-4F54-471C-BAA1-4933BDAF775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75700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9F589D5-4298-457E-A7CE-501D38B2F5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B7F6C35-9207-4A57-B530-3BB9D70CF2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F537C-62D7-4625-AA81-C37727502A1C}" type="datetimeFigureOut">
              <a:rPr lang="zh-CN" altLang="en-US" smtClean="0"/>
              <a:t>2023/5/13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71963DD7-A32D-4162-A239-88EC2CA622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2234C13-D02E-4A37-AD08-0A6BF3E685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7B78F-4F54-471C-BAA1-4933BDAF775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8871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F14C1FEA-96D3-41BC-B9AF-DB1A646C7D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F537C-62D7-4625-AA81-C37727502A1C}" type="datetimeFigureOut">
              <a:rPr lang="zh-CN" altLang="en-US" smtClean="0"/>
              <a:t>2023/5/13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A1211E0-0809-40E8-AF75-8D4F2B83C8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89CDE71-ABAE-4613-8D65-D1DD9A41A0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7B78F-4F54-471C-BAA1-4933BDAF775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14874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6F7A653-C3F9-4AA6-BE21-8EF624B31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C951E9D-2E08-4A49-BFAC-124F0249F8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57BF127-78D9-4423-8368-E63519E517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BE9FCEC-ED54-40E8-8B7F-8D5CA4E4F3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F537C-62D7-4625-AA81-C37727502A1C}" type="datetimeFigureOut">
              <a:rPr lang="zh-CN" altLang="en-US" smtClean="0"/>
              <a:t>2023/5/13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A20B9F9-68BB-4CD6-A821-3845D3C2A5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7A0B5D6-F031-44C8-B049-1EADE73422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7B78F-4F54-471C-BAA1-4933BDAF775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29935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1F9ED82-2699-43A7-B14F-2B27EC4669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05D4EDEA-1781-43DF-BDF5-C7259A0817F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D60E4C1-7B34-4A2A-A83E-621D14C501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7C6754E-B42A-44E9-AFA2-C66B9C16F5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F537C-62D7-4625-AA81-C37727502A1C}" type="datetimeFigureOut">
              <a:rPr lang="zh-CN" altLang="en-US" smtClean="0"/>
              <a:t>2023/5/13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98358F1-2603-4060-939E-F9B94F12FD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8844F42-9649-4679-8379-5D49EAB848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7B78F-4F54-471C-BAA1-4933BDAF775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57245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3513B338-FAEB-413F-B91B-E7D713F854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D7A58B4-2361-4A71-99FB-F8E6F12FB4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3B10F0C-B4BF-4E0C-9462-DE8D3C6EC5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CF537C-62D7-4625-AA81-C37727502A1C}" type="datetimeFigureOut">
              <a:rPr lang="zh-CN" altLang="en-US" smtClean="0"/>
              <a:t>2023/5/13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9094470-6832-4799-8C4E-5AB0EFC37E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E87BBB2-8089-4D58-8D10-421235810A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87B78F-4F54-471C-BAA1-4933BDAF775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91031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493A5B-15D2-433A-A750-E4ADE5DE42AF}" type="datetime1">
              <a:rPr lang="zh-CN" altLang="en-US" smtClean="0"/>
              <a:pPr/>
              <a:t>2023/5/13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7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66890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/>
  <p:hf hdr="0" ftr="0" dt="0"/>
  <p:txStyles>
    <p:titleStyle>
      <a:lvl1pPr algn="ctr" defTabSz="914377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1" indent="-342891" algn="l" defTabSz="914377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2" indent="-285744" algn="l" defTabSz="914377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1576917" y="2017713"/>
            <a:ext cx="10363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1034" name="Line 17"/>
          <p:cNvSpPr>
            <a:spLocks noChangeShapeType="1"/>
          </p:cNvSpPr>
          <p:nvPr userDrawn="1"/>
        </p:nvSpPr>
        <p:spPr bwMode="auto">
          <a:xfrm>
            <a:off x="431800" y="6308725"/>
            <a:ext cx="11328400" cy="0"/>
          </a:xfrm>
          <a:prstGeom prst="line">
            <a:avLst/>
          </a:prstGeom>
          <a:noFill/>
          <a:ln w="19050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zh-CN" altLang="en-US" sz="2400"/>
          </a:p>
        </p:txBody>
      </p:sp>
    </p:spTree>
    <p:extLst>
      <p:ext uri="{BB962C8B-B14F-4D97-AF65-F5344CB8AC3E}">
        <p14:creationId xmlns:p14="http://schemas.microsoft.com/office/powerpoint/2010/main" val="11328126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</p:sldLayoutIdLst>
  <p:hf sldNum="0" hdr="0" ftr="0"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ahoma" pitchFamily="34" charset="0"/>
          <a:ea typeface="宋体" pitchFamily="2" charset="-122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ahoma" pitchFamily="34" charset="0"/>
          <a:ea typeface="宋体" pitchFamily="2" charset="-122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ahoma" pitchFamily="34" charset="0"/>
          <a:ea typeface="宋体" pitchFamily="2" charset="-122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ahoma" pitchFamily="34" charset="0"/>
          <a:ea typeface="宋体" pitchFamily="2" charset="-122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ahoma" pitchFamily="34" charset="0"/>
          <a:ea typeface="宋体" pitchFamily="2" charset="-122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ahoma" pitchFamily="34" charset="0"/>
          <a:ea typeface="宋体" pitchFamily="2" charset="-122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ahoma" pitchFamily="34" charset="0"/>
          <a:ea typeface="宋体" pitchFamily="2" charset="-122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ahoma" pitchFamily="34" charset="0"/>
          <a:ea typeface="宋体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n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n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microsoft.com/office/2007/relationships/hdphoto" Target="../media/hdphoto2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Visio_Drawing7.vsdx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28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Visio_Drawing8.vsdx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30.emf"/><Relationship Id="rId5" Type="http://schemas.openxmlformats.org/officeDocument/2006/relationships/package" Target="../embeddings/Microsoft_Visio_Drawing9.vsdx"/><Relationship Id="rId4" Type="http://schemas.openxmlformats.org/officeDocument/2006/relationships/image" Target="../media/image29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33.tiff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5.xml"/><Relationship Id="rId1" Type="http://schemas.openxmlformats.org/officeDocument/2006/relationships/tags" Target="../tags/tag1.xml"/><Relationship Id="rId6" Type="http://schemas.openxmlformats.org/officeDocument/2006/relationships/image" Target="../media/image36.tiff"/><Relationship Id="rId5" Type="http://schemas.openxmlformats.org/officeDocument/2006/relationships/image" Target="../media/image35.tiff"/><Relationship Id="rId4" Type="http://schemas.openxmlformats.org/officeDocument/2006/relationships/image" Target="../media/image34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tiff"/><Relationship Id="rId7" Type="http://schemas.openxmlformats.org/officeDocument/2006/relationships/image" Target="../media/image39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5.x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38.emf"/><Relationship Id="rId4" Type="http://schemas.openxmlformats.org/officeDocument/2006/relationships/oleObject" Target="../embeddings/oleObject1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tiff"/><Relationship Id="rId7" Type="http://schemas.openxmlformats.org/officeDocument/2006/relationships/image" Target="../media/image43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5.x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42.tiff"/><Relationship Id="rId4" Type="http://schemas.openxmlformats.org/officeDocument/2006/relationships/image" Target="../media/image41.tif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tif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notesSlide" Target="../notesSlides/notesSlide17.xml"/><Relationship Id="rId7" Type="http://schemas.microsoft.com/office/2007/relationships/hdphoto" Target="../media/hdphoto4.wdp"/><Relationship Id="rId2" Type="http://schemas.openxmlformats.org/officeDocument/2006/relationships/slideLayout" Target="../slideLayouts/slideLayout25.xml"/><Relationship Id="rId1" Type="http://schemas.openxmlformats.org/officeDocument/2006/relationships/tags" Target="../tags/tag2.xml"/><Relationship Id="rId6" Type="http://schemas.openxmlformats.org/officeDocument/2006/relationships/image" Target="../media/image48.png"/><Relationship Id="rId5" Type="http://schemas.microsoft.com/office/2007/relationships/hdphoto" Target="../media/hdphoto3.wdp"/><Relationship Id="rId10" Type="http://schemas.openxmlformats.org/officeDocument/2006/relationships/image" Target="../media/image50.png"/><Relationship Id="rId4" Type="http://schemas.openxmlformats.org/officeDocument/2006/relationships/image" Target="../media/image47.png"/><Relationship Id="rId9" Type="http://schemas.microsoft.com/office/2007/relationships/hdphoto" Target="../media/hdphoto5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emf"/><Relationship Id="rId13" Type="http://schemas.openxmlformats.org/officeDocument/2006/relationships/oleObject" Target="../embeddings/oleObject9.bin"/><Relationship Id="rId18" Type="http://schemas.openxmlformats.org/officeDocument/2006/relationships/image" Target="../media/image58.emf"/><Relationship Id="rId3" Type="http://schemas.openxmlformats.org/officeDocument/2006/relationships/oleObject" Target="../embeddings/oleObject4.bin"/><Relationship Id="rId21" Type="http://schemas.openxmlformats.org/officeDocument/2006/relationships/oleObject" Target="../embeddings/oleObject13.bin"/><Relationship Id="rId7" Type="http://schemas.openxmlformats.org/officeDocument/2006/relationships/oleObject" Target="../embeddings/oleObject6.bin"/><Relationship Id="rId12" Type="http://schemas.openxmlformats.org/officeDocument/2006/relationships/image" Target="../media/image55.emf"/><Relationship Id="rId17" Type="http://schemas.openxmlformats.org/officeDocument/2006/relationships/oleObject" Target="../embeddings/oleObject11.bin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57.emf"/><Relationship Id="rId20" Type="http://schemas.openxmlformats.org/officeDocument/2006/relationships/image" Target="../media/image59.emf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52.emf"/><Relationship Id="rId11" Type="http://schemas.openxmlformats.org/officeDocument/2006/relationships/oleObject" Target="../embeddings/oleObject8.bin"/><Relationship Id="rId5" Type="http://schemas.openxmlformats.org/officeDocument/2006/relationships/oleObject" Target="../embeddings/oleObject5.bin"/><Relationship Id="rId15" Type="http://schemas.openxmlformats.org/officeDocument/2006/relationships/oleObject" Target="../embeddings/oleObject10.bin"/><Relationship Id="rId10" Type="http://schemas.openxmlformats.org/officeDocument/2006/relationships/image" Target="../media/image54.emf"/><Relationship Id="rId19" Type="http://schemas.openxmlformats.org/officeDocument/2006/relationships/oleObject" Target="../embeddings/oleObject12.bin"/><Relationship Id="rId4" Type="http://schemas.openxmlformats.org/officeDocument/2006/relationships/image" Target="../media/image51.emf"/><Relationship Id="rId9" Type="http://schemas.openxmlformats.org/officeDocument/2006/relationships/oleObject" Target="../embeddings/oleObject7.bin"/><Relationship Id="rId14" Type="http://schemas.openxmlformats.org/officeDocument/2006/relationships/image" Target="../media/image56.emf"/><Relationship Id="rId22" Type="http://schemas.openxmlformats.org/officeDocument/2006/relationships/image" Target="../media/image60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tiff"/><Relationship Id="rId7" Type="http://schemas.openxmlformats.org/officeDocument/2006/relationships/image" Target="../media/image10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63.tiff"/><Relationship Id="rId4" Type="http://schemas.openxmlformats.org/officeDocument/2006/relationships/image" Target="../media/image62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tif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68.png"/><Relationship Id="rId5" Type="http://schemas.openxmlformats.org/officeDocument/2006/relationships/image" Target="../media/image66.png"/><Relationship Id="rId4" Type="http://schemas.openxmlformats.org/officeDocument/2006/relationships/image" Target="../media/image65.tif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1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2.wdp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5.bin"/><Relationship Id="rId13" Type="http://schemas.openxmlformats.org/officeDocument/2006/relationships/image" Target="../media/image29.png"/><Relationship Id="rId3" Type="http://schemas.openxmlformats.org/officeDocument/2006/relationships/image" Target="../media/image67.png"/><Relationship Id="rId7" Type="http://schemas.openxmlformats.org/officeDocument/2006/relationships/image" Target="../media/image68.emf"/><Relationship Id="rId12" Type="http://schemas.openxmlformats.org/officeDocument/2006/relationships/image" Target="../media/image2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5.xml"/><Relationship Id="rId6" Type="http://schemas.openxmlformats.org/officeDocument/2006/relationships/oleObject" Target="../embeddings/oleObject14.bin"/><Relationship Id="rId11" Type="http://schemas.openxmlformats.org/officeDocument/2006/relationships/image" Target="../media/image70.emf"/><Relationship Id="rId5" Type="http://schemas.openxmlformats.org/officeDocument/2006/relationships/image" Target="../media/image71.png"/><Relationship Id="rId10" Type="http://schemas.openxmlformats.org/officeDocument/2006/relationships/oleObject" Target="../embeddings/oleObject16.bin"/><Relationship Id="rId4" Type="http://schemas.openxmlformats.org/officeDocument/2006/relationships/image" Target="../media/image70.png"/><Relationship Id="rId9" Type="http://schemas.openxmlformats.org/officeDocument/2006/relationships/image" Target="../media/image69.em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emf"/><Relationship Id="rId3" Type="http://schemas.openxmlformats.org/officeDocument/2006/relationships/image" Target="../media/image67.png"/><Relationship Id="rId7" Type="http://schemas.openxmlformats.org/officeDocument/2006/relationships/oleObject" Target="../embeddings/oleObject18.bin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71.emf"/><Relationship Id="rId5" Type="http://schemas.openxmlformats.org/officeDocument/2006/relationships/oleObject" Target="../embeddings/oleObject17.bin"/><Relationship Id="rId4" Type="http://schemas.openxmlformats.org/officeDocument/2006/relationships/image" Target="../media/image75.png"/><Relationship Id="rId9" Type="http://schemas.openxmlformats.org/officeDocument/2006/relationships/image" Target="../media/image73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notesSlide" Target="../notesSlides/notesSlide26.xml"/><Relationship Id="rId7" Type="http://schemas.openxmlformats.org/officeDocument/2006/relationships/image" Target="../media/image77.png"/><Relationship Id="rId12" Type="http://schemas.openxmlformats.org/officeDocument/2006/relationships/image" Target="../media/image80.png"/><Relationship Id="rId2" Type="http://schemas.openxmlformats.org/officeDocument/2006/relationships/slideLayout" Target="../slideLayouts/slideLayout25.xml"/><Relationship Id="rId1" Type="http://schemas.openxmlformats.org/officeDocument/2006/relationships/tags" Target="../tags/tag3.xml"/><Relationship Id="rId6" Type="http://schemas.openxmlformats.org/officeDocument/2006/relationships/image" Target="../media/image76.png"/><Relationship Id="rId11" Type="http://schemas.openxmlformats.org/officeDocument/2006/relationships/image" Target="../media/image38.png"/><Relationship Id="rId5" Type="http://schemas.openxmlformats.org/officeDocument/2006/relationships/image" Target="../media/image74.png"/><Relationship Id="rId10" Type="http://schemas.openxmlformats.org/officeDocument/2006/relationships/image" Target="../media/image37.png"/><Relationship Id="rId4" Type="http://schemas.openxmlformats.org/officeDocument/2006/relationships/image" Target="../media/image67.png"/><Relationship Id="rId9" Type="http://schemas.openxmlformats.org/officeDocument/2006/relationships/image" Target="../media/image79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67.png"/><Relationship Id="rId7" Type="http://schemas.openxmlformats.org/officeDocument/2006/relationships/image" Target="../media/image82.em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5.xml"/><Relationship Id="rId6" Type="http://schemas.openxmlformats.org/officeDocument/2006/relationships/package" Target="../embeddings/Microsoft_Visio_Drawing11.vsdx"/><Relationship Id="rId5" Type="http://schemas.openxmlformats.org/officeDocument/2006/relationships/image" Target="../media/image81.emf"/><Relationship Id="rId4" Type="http://schemas.openxmlformats.org/officeDocument/2006/relationships/package" Target="../embeddings/Microsoft_Visio_Drawing10.vsdx"/><Relationship Id="rId9" Type="http://schemas.openxmlformats.org/officeDocument/2006/relationships/image" Target="../media/image84.jp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notesSlide" Target="../notesSlides/notesSlide28.xml"/><Relationship Id="rId7" Type="http://schemas.openxmlformats.org/officeDocument/2006/relationships/image" Target="../media/image87.tiff"/><Relationship Id="rId2" Type="http://schemas.openxmlformats.org/officeDocument/2006/relationships/slideLayout" Target="../slideLayouts/slideLayout25.xml"/><Relationship Id="rId1" Type="http://schemas.openxmlformats.org/officeDocument/2006/relationships/tags" Target="../tags/tag4.xml"/><Relationship Id="rId6" Type="http://schemas.openxmlformats.org/officeDocument/2006/relationships/image" Target="../media/image67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package" Target="../embeddings/Microsoft_Visio_Drawing12.vsdx"/><Relationship Id="rId13" Type="http://schemas.openxmlformats.org/officeDocument/2006/relationships/image" Target="../media/image90.emf"/><Relationship Id="rId3" Type="http://schemas.openxmlformats.org/officeDocument/2006/relationships/image" Target="../media/image67.png"/><Relationship Id="rId7" Type="http://schemas.openxmlformats.org/officeDocument/2006/relationships/image" Target="../media/image670.png"/><Relationship Id="rId12" Type="http://schemas.openxmlformats.org/officeDocument/2006/relationships/package" Target="../embeddings/Microsoft_Visio_Drawing14.vsdx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660.png"/><Relationship Id="rId11" Type="http://schemas.openxmlformats.org/officeDocument/2006/relationships/image" Target="../media/image14.emf"/><Relationship Id="rId5" Type="http://schemas.openxmlformats.org/officeDocument/2006/relationships/image" Target="../media/image65.png"/><Relationship Id="rId10" Type="http://schemas.openxmlformats.org/officeDocument/2006/relationships/package" Target="../embeddings/Microsoft_Visio_Drawing13.vsdx"/><Relationship Id="rId4" Type="http://schemas.openxmlformats.org/officeDocument/2006/relationships/image" Target="../media/image640.png"/><Relationship Id="rId9" Type="http://schemas.openxmlformats.org/officeDocument/2006/relationships/image" Target="../media/image89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Visio_Drawing.vsdx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9.emf"/><Relationship Id="rId5" Type="http://schemas.openxmlformats.org/officeDocument/2006/relationships/package" Target="../embeddings/Microsoft_Visio_Drawing1.vsdx"/><Relationship Id="rId4" Type="http://schemas.openxmlformats.org/officeDocument/2006/relationships/image" Target="../media/image8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1.png"/><Relationship Id="rId7" Type="http://schemas.openxmlformats.org/officeDocument/2006/relationships/image" Target="../media/image14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5.xml"/><Relationship Id="rId6" Type="http://schemas.openxmlformats.org/officeDocument/2006/relationships/package" Target="../embeddings/Microsoft_Visio_Drawing2.vsdx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Visio_Drawing3.vsdx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7.png"/><Relationship Id="rId5" Type="http://schemas.openxmlformats.org/officeDocument/2006/relationships/image" Target="../media/image16.emf"/><Relationship Id="rId4" Type="http://schemas.openxmlformats.org/officeDocument/2006/relationships/image" Target="../media/image15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20.png"/><Relationship Id="rId4" Type="http://schemas.openxmlformats.org/officeDocument/2006/relationships/image" Target="../media/image19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Visio_Drawing4.vsdx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9.emf"/><Relationship Id="rId5" Type="http://schemas.openxmlformats.org/officeDocument/2006/relationships/package" Target="../embeddings/Microsoft_Visio_Drawing5.vsdx"/><Relationship Id="rId4" Type="http://schemas.openxmlformats.org/officeDocument/2006/relationships/image" Target="../media/image18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package" Target="../embeddings/Microsoft_Visio_Drawing6.vsdx"/><Relationship Id="rId3" Type="http://schemas.openxmlformats.org/officeDocument/2006/relationships/image" Target="../media/image22.jpg"/><Relationship Id="rId7" Type="http://schemas.openxmlformats.org/officeDocument/2006/relationships/image" Target="../media/image2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5.jpg"/><Relationship Id="rId5" Type="http://schemas.openxmlformats.org/officeDocument/2006/relationships/image" Target="../media/image24.jpeg"/><Relationship Id="rId4" Type="http://schemas.openxmlformats.org/officeDocument/2006/relationships/image" Target="../media/image23.png"/><Relationship Id="rId9" Type="http://schemas.openxmlformats.org/officeDocument/2006/relationships/image" Target="../media/image27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26">
            <a:extLst>
              <a:ext uri="{FF2B5EF4-FFF2-40B4-BE49-F238E27FC236}">
                <a16:creationId xmlns:a16="http://schemas.microsoft.com/office/drawing/2014/main" id="{7D08D617-DBA7-4E44-A961-4B92182E0597}"/>
              </a:ext>
            </a:extLst>
          </p:cNvPr>
          <p:cNvSpPr txBox="1"/>
          <p:nvPr/>
        </p:nvSpPr>
        <p:spPr>
          <a:xfrm>
            <a:off x="0" y="6550223"/>
            <a:ext cx="12192000" cy="307777"/>
          </a:xfrm>
          <a:prstGeom prst="rect">
            <a:avLst/>
          </a:prstGeom>
          <a:solidFill>
            <a:srgbClr val="1A3B8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2023</a:t>
            </a:r>
            <a:r>
              <a:rPr lang="zh-CN" altLang="en-US" sz="1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年</a:t>
            </a:r>
            <a:r>
              <a:rPr lang="en-US" altLang="zh-CN" sz="1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r>
              <a:rPr lang="zh-CN" altLang="en-US" sz="1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月</a:t>
            </a:r>
            <a:r>
              <a:rPr lang="en-US" altLang="zh-CN" sz="1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12</a:t>
            </a:r>
            <a:r>
              <a:rPr lang="zh-CN" altLang="en-US" sz="1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日       </a:t>
            </a:r>
            <a:endParaRPr lang="zh-CN" altLang="en-US" sz="1400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直接连接符 22">
            <a:extLst>
              <a:ext uri="{FF2B5EF4-FFF2-40B4-BE49-F238E27FC236}">
                <a16:creationId xmlns:a16="http://schemas.microsoft.com/office/drawing/2014/main" id="{3DA2CB77-AD8B-4567-B19C-2BB232652E7F}"/>
              </a:ext>
            </a:extLst>
          </p:cNvPr>
          <p:cNvSpPr>
            <a:spLocks noChangeShapeType="1"/>
          </p:cNvSpPr>
          <p:nvPr/>
        </p:nvSpPr>
        <p:spPr bwMode="auto">
          <a:xfrm rot="5400000" flipV="1">
            <a:off x="6080218" y="-5433264"/>
            <a:ext cx="13925" cy="12174365"/>
          </a:xfrm>
          <a:prstGeom prst="line">
            <a:avLst/>
          </a:prstGeom>
          <a:noFill/>
          <a:ln w="28575">
            <a:solidFill>
              <a:srgbClr val="1A3B8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" name="标题 1">
            <a:extLst>
              <a:ext uri="{FF2B5EF4-FFF2-40B4-BE49-F238E27FC236}">
                <a16:creationId xmlns:a16="http://schemas.microsoft.com/office/drawing/2014/main" id="{D3118689-11D7-250C-9CE2-98D433A4F8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00796" y="1040423"/>
            <a:ext cx="4390407" cy="1285334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zh-CN" altLang="en-US" sz="4000" dirty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第三届半导体辐射探测研讨会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72219AD1-6D17-3ACC-D395-604591404957}"/>
              </a:ext>
            </a:extLst>
          </p:cNvPr>
          <p:cNvSpPr txBox="1"/>
          <p:nvPr/>
        </p:nvSpPr>
        <p:spPr>
          <a:xfrm>
            <a:off x="495299" y="2594690"/>
            <a:ext cx="112014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48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金刚石</a:t>
            </a:r>
            <a:r>
              <a:rPr lang="en-US" altLang="zh-CN" sz="48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XBPM</a:t>
            </a:r>
            <a:r>
              <a:rPr lang="zh-CN" altLang="en-US" sz="48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探测器电子学系统研制进展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D0D9FED7-FC82-279E-B773-383A31595FD2}"/>
              </a:ext>
            </a:extLst>
          </p:cNvPr>
          <p:cNvSpPr txBox="1"/>
          <p:nvPr/>
        </p:nvSpPr>
        <p:spPr>
          <a:xfrm>
            <a:off x="4575737" y="3975178"/>
            <a:ext cx="3040523" cy="1308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8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贺静奎</a:t>
            </a:r>
            <a:endParaRPr lang="en-US" altLang="zh-CN" sz="2800" b="1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8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高能物理研究所</a:t>
            </a:r>
            <a:endParaRPr lang="en-US" altLang="zh-CN" sz="2800" b="1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2752AB29-385C-0E5E-9BAC-31D5AF41545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89" t="1063" r="1228"/>
          <a:stretch>
            <a:fillRect/>
          </a:stretch>
        </p:blipFill>
        <p:spPr>
          <a:xfrm>
            <a:off x="8254025" y="3804047"/>
            <a:ext cx="3937975" cy="2746176"/>
          </a:xfrm>
          <a:prstGeom prst="rect">
            <a:avLst/>
          </a:prstGeom>
        </p:spPr>
      </p:pic>
      <p:grpSp>
        <p:nvGrpSpPr>
          <p:cNvPr id="10" name="组合 9">
            <a:extLst>
              <a:ext uri="{FF2B5EF4-FFF2-40B4-BE49-F238E27FC236}">
                <a16:creationId xmlns:a16="http://schemas.microsoft.com/office/drawing/2014/main" id="{1C18E2F5-3C97-8567-10A1-BEC6C07FD5D5}"/>
              </a:ext>
            </a:extLst>
          </p:cNvPr>
          <p:cNvGrpSpPr/>
          <p:nvPr/>
        </p:nvGrpSpPr>
        <p:grpSpPr>
          <a:xfrm>
            <a:off x="8210550" y="13735"/>
            <a:ext cx="3896776" cy="649693"/>
            <a:chOff x="831355" y="297864"/>
            <a:chExt cx="3513616" cy="646331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F7F697AB-740F-67BA-A5B1-87A2843FDE7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11200"/>
                      </a14:imgEffect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1355" y="297864"/>
              <a:ext cx="1050670" cy="646331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E970625C-F862-632C-D185-2B594B5550B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biLevel thresh="75000"/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82025" y="390947"/>
              <a:ext cx="2462946" cy="434337"/>
            </a:xfrm>
            <a:prstGeom prst="rect">
              <a:avLst/>
            </a:prstGeom>
          </p:spPr>
        </p:pic>
      </p:grpSp>
      <p:sp>
        <p:nvSpPr>
          <p:cNvPr id="2" name="标题 1">
            <a:extLst>
              <a:ext uri="{FF2B5EF4-FFF2-40B4-BE49-F238E27FC236}">
                <a16:creationId xmlns:a16="http://schemas.microsoft.com/office/drawing/2014/main" id="{B67EDBD5-528D-35E5-D020-BAD3B5B8FE21}"/>
              </a:ext>
            </a:extLst>
          </p:cNvPr>
          <p:cNvSpPr txBox="1">
            <a:spLocks/>
          </p:cNvSpPr>
          <p:nvPr/>
        </p:nvSpPr>
        <p:spPr>
          <a:xfrm>
            <a:off x="4985145" y="-3662"/>
            <a:ext cx="2221708" cy="6426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377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3200" dirty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安徽</a:t>
            </a:r>
            <a:r>
              <a:rPr lang="en-US" altLang="zh-CN" sz="3200" dirty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·</a:t>
            </a:r>
            <a:r>
              <a:rPr lang="zh-CN" altLang="en-US" sz="3200" dirty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巢湖</a:t>
            </a:r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7255232A-04DA-1526-42F9-CDD2F7AEB0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0974" y="466"/>
            <a:ext cx="4456299" cy="523220"/>
          </a:xfrm>
          <a:prstGeom prst="rect">
            <a:avLst/>
          </a:prstGeom>
          <a:solidFill>
            <a:srgbClr val="1A3B86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70000"/>
              <a:buNone/>
            </a:pPr>
            <a:r>
              <a:rPr kumimoji="1" lang="zh-CN" altLang="en-US" sz="2800" b="1" dirty="0">
                <a:solidFill>
                  <a:schemeClr val="bg1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电子学硬件实现与固件开发</a:t>
            </a:r>
            <a:endParaRPr kumimoji="1" lang="en-US" altLang="zh-CN" sz="2800" b="1" dirty="0">
              <a:solidFill>
                <a:schemeClr val="bg1"/>
              </a:solidFill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0CD57E3B-3EDD-590E-B819-DED112D3F0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81199C5A-DB03-F3DB-6FAC-58866462114C}"/>
              </a:ext>
            </a:extLst>
          </p:cNvPr>
          <p:cNvSpPr txBox="1"/>
          <p:nvPr/>
        </p:nvSpPr>
        <p:spPr>
          <a:xfrm>
            <a:off x="127913" y="658788"/>
            <a:ext cx="3158626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sz="2600" b="1" dirty="0">
                <a:solidFill>
                  <a:srgbClr val="1A3B86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FPGA</a:t>
            </a:r>
            <a:r>
              <a:rPr lang="zh-CN" altLang="en-US" sz="2600" b="1" dirty="0">
                <a:solidFill>
                  <a:srgbClr val="1A3B86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固件整体架构</a:t>
            </a:r>
            <a:endParaRPr lang="en-US" altLang="zh-CN" sz="2600" b="1" dirty="0">
              <a:solidFill>
                <a:srgbClr val="1A3B86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aphicFrame>
        <p:nvGraphicFramePr>
          <p:cNvPr id="12" name="对象 11">
            <a:extLst>
              <a:ext uri="{FF2B5EF4-FFF2-40B4-BE49-F238E27FC236}">
                <a16:creationId xmlns:a16="http://schemas.microsoft.com/office/drawing/2014/main" id="{DF60388F-FEDB-D2D5-11B1-E3294F2467D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830340"/>
              </p:ext>
            </p:extLst>
          </p:nvPr>
        </p:nvGraphicFramePr>
        <p:xfrm>
          <a:off x="0" y="1423145"/>
          <a:ext cx="8342337" cy="47760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Visio" r:id="rId3" imgW="9759743" imgH="5581384" progId="Visio.Drawing.15">
                  <p:embed/>
                </p:oleObj>
              </mc:Choice>
              <mc:Fallback>
                <p:oleObj name="Visio" r:id="rId3" imgW="9759743" imgH="5581384" progId="Visio.Drawing.15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423145"/>
                        <a:ext cx="8342337" cy="477606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矩形 12">
            <a:extLst>
              <a:ext uri="{FF2B5EF4-FFF2-40B4-BE49-F238E27FC236}">
                <a16:creationId xmlns:a16="http://schemas.microsoft.com/office/drawing/2014/main" id="{586AF77A-7703-65E3-9547-943468C7ED51}"/>
              </a:ext>
            </a:extLst>
          </p:cNvPr>
          <p:cNvSpPr/>
          <p:nvPr/>
        </p:nvSpPr>
        <p:spPr>
          <a:xfrm>
            <a:off x="8342337" y="1198805"/>
            <a:ext cx="3687548" cy="50576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25000"/>
              </a:lnSpc>
              <a:buFont typeface="+mj-lt"/>
              <a:buAutoNum type="arabicPeriod"/>
            </a:pPr>
            <a:r>
              <a:rPr lang="en-US" altLang="zh-CN" sz="2000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FPGA</a:t>
            </a:r>
            <a:r>
              <a:rPr lang="zh-CN" altLang="en-US" sz="2000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驱动</a:t>
            </a:r>
            <a:r>
              <a:rPr lang="en-US" altLang="zh-CN" sz="2000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2</a:t>
            </a:r>
            <a:r>
              <a:rPr lang="zh-CN" altLang="en-US" sz="2000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片</a:t>
            </a:r>
            <a:r>
              <a:rPr lang="en-US" altLang="zh-CN" sz="2000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ADC</a:t>
            </a:r>
            <a:r>
              <a:rPr lang="zh-CN" altLang="en-US" sz="2000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完成双</a:t>
            </a:r>
            <a:r>
              <a:rPr lang="en-US" altLang="zh-CN" sz="2000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XBPM</a:t>
            </a:r>
            <a:r>
              <a:rPr lang="zh-CN" altLang="en-US" sz="2000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的</a:t>
            </a:r>
            <a:r>
              <a:rPr lang="en-US" altLang="zh-CN" sz="2000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8</a:t>
            </a:r>
            <a:r>
              <a:rPr lang="zh-CN" altLang="en-US" sz="2000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路信号采集；</a:t>
            </a:r>
            <a:endParaRPr lang="en-US" altLang="zh-CN" sz="2000" dirty="0">
              <a:solidFill>
                <a:prstClr val="black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25000"/>
              </a:lnSpc>
              <a:buFont typeface="+mj-lt"/>
              <a:buAutoNum type="arabicPeriod"/>
            </a:pPr>
            <a:r>
              <a:rPr lang="en-US" altLang="zh-CN" sz="2000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IIR</a:t>
            </a:r>
            <a:r>
              <a:rPr lang="zh-CN" altLang="en-US" sz="2000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低通滤波模块对数据滤波，提高信噪比；</a:t>
            </a:r>
            <a:endParaRPr lang="en-US" altLang="zh-CN" sz="2000" dirty="0">
              <a:solidFill>
                <a:prstClr val="black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25000"/>
              </a:lnSpc>
              <a:buFont typeface="+mj-lt"/>
              <a:buAutoNum type="arabicPeriod"/>
            </a:pPr>
            <a:r>
              <a:rPr lang="zh-CN" altLang="en-US" sz="2000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均值滤波，信号积分、降低数据速率；</a:t>
            </a:r>
            <a:endParaRPr lang="en-US" altLang="zh-CN" sz="2000" dirty="0">
              <a:solidFill>
                <a:prstClr val="black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25000"/>
              </a:lnSpc>
              <a:buFont typeface="+mj-lt"/>
              <a:buAutoNum type="arabicPeriod"/>
            </a:pPr>
            <a:r>
              <a:rPr lang="zh-CN" altLang="en-US" sz="2000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差和比位置计算得到束流位置信息；</a:t>
            </a:r>
            <a:endParaRPr lang="en-US" altLang="zh-CN" sz="2000" dirty="0">
              <a:solidFill>
                <a:prstClr val="black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25000"/>
              </a:lnSpc>
              <a:buFont typeface="+mj-lt"/>
              <a:buAutoNum type="arabicPeriod"/>
            </a:pPr>
            <a:r>
              <a:rPr lang="zh-CN" altLang="en-US" sz="2000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数据传输逻辑选择数据类型，写入</a:t>
            </a:r>
            <a:r>
              <a:rPr lang="en-US" altLang="zh-CN" sz="2000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DDR3</a:t>
            </a:r>
            <a:r>
              <a:rPr lang="zh-CN" altLang="en-US" sz="2000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缓存；</a:t>
            </a:r>
            <a:endParaRPr lang="en-US" altLang="zh-CN" sz="2000" dirty="0">
              <a:solidFill>
                <a:prstClr val="black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25000"/>
              </a:lnSpc>
              <a:buFont typeface="+mj-lt"/>
              <a:buAutoNum type="arabicPeriod"/>
            </a:pPr>
            <a:r>
              <a:rPr lang="zh-CN" altLang="en-US" sz="2000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从</a:t>
            </a:r>
            <a:r>
              <a:rPr lang="en-US" altLang="zh-CN" sz="2000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DDR3</a:t>
            </a:r>
            <a:r>
              <a:rPr lang="zh-CN" altLang="en-US" sz="2000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中读取数据，拼接包头，由</a:t>
            </a:r>
            <a:r>
              <a:rPr lang="en-US" altLang="zh-CN" sz="2000" dirty="0" err="1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SiTCP</a:t>
            </a:r>
            <a:r>
              <a:rPr lang="zh-CN" altLang="en-US" sz="2000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协议栈的千兆以太网传输至上位机。</a:t>
            </a:r>
            <a:endParaRPr lang="en-US" altLang="zh-CN" sz="2000" dirty="0">
              <a:solidFill>
                <a:prstClr val="black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4D71E716-BC75-3E09-7321-BF8307460927}"/>
              </a:ext>
            </a:extLst>
          </p:cNvPr>
          <p:cNvSpPr txBox="1"/>
          <p:nvPr/>
        </p:nvSpPr>
        <p:spPr>
          <a:xfrm>
            <a:off x="8342337" y="600115"/>
            <a:ext cx="2259402" cy="5986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600" b="1" dirty="0">
                <a:solidFill>
                  <a:srgbClr val="1A3B86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固件数据流向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37D291C9-947A-38F9-45BE-E91FE0EEAAC1}"/>
              </a:ext>
            </a:extLst>
          </p:cNvPr>
          <p:cNvSpPr txBox="1"/>
          <p:nvPr/>
        </p:nvSpPr>
        <p:spPr>
          <a:xfrm>
            <a:off x="2045805" y="1286799"/>
            <a:ext cx="18900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800" dirty="0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信号采集与处理</a:t>
            </a:r>
            <a:endParaRPr lang="zh-CN" altLang="en-US" dirty="0">
              <a:solidFill>
                <a:srgbClr val="C00000"/>
              </a:solidFill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03C6B46E-1A54-63DA-835B-54A22F3EA67A}"/>
              </a:ext>
            </a:extLst>
          </p:cNvPr>
          <p:cNvSpPr txBox="1"/>
          <p:nvPr/>
        </p:nvSpPr>
        <p:spPr>
          <a:xfrm>
            <a:off x="5895563" y="1454567"/>
            <a:ext cx="11148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800" dirty="0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数据缓存</a:t>
            </a:r>
            <a:endParaRPr lang="zh-CN" altLang="en-US" dirty="0">
              <a:solidFill>
                <a:srgbClr val="C00000"/>
              </a:solidFill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8DC1FAF5-778D-6BB8-A7A3-E218D818BD69}"/>
              </a:ext>
            </a:extLst>
          </p:cNvPr>
          <p:cNvSpPr txBox="1"/>
          <p:nvPr/>
        </p:nvSpPr>
        <p:spPr>
          <a:xfrm>
            <a:off x="4718603" y="3626512"/>
            <a:ext cx="137739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800" dirty="0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以太网传输</a:t>
            </a:r>
            <a:endParaRPr lang="zh-CN" altLang="en-US" dirty="0">
              <a:solidFill>
                <a:srgbClr val="C00000"/>
              </a:solidFill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103B8B68-E213-0202-D846-4819D99BB907}"/>
              </a:ext>
            </a:extLst>
          </p:cNvPr>
          <p:cNvSpPr txBox="1"/>
          <p:nvPr/>
        </p:nvSpPr>
        <p:spPr>
          <a:xfrm>
            <a:off x="7118950" y="3626512"/>
            <a:ext cx="11148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800" dirty="0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量程控制</a:t>
            </a:r>
            <a:endParaRPr lang="zh-CN" altLang="en-US" dirty="0">
              <a:solidFill>
                <a:srgbClr val="C00000"/>
              </a:solidFill>
            </a:endParaRP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E61CD638-9B6F-6D31-0208-F27DB84DD8B6}"/>
              </a:ext>
            </a:extLst>
          </p:cNvPr>
          <p:cNvSpPr/>
          <p:nvPr/>
        </p:nvSpPr>
        <p:spPr>
          <a:xfrm>
            <a:off x="3286539" y="611595"/>
            <a:ext cx="1506546" cy="4955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dirty="0">
                <a:solidFill>
                  <a:prstClr val="black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可变采样率</a:t>
            </a:r>
            <a:endParaRPr lang="en-US" altLang="zh-CN" sz="2000" dirty="0">
              <a:solidFill>
                <a:prstClr val="black"/>
              </a:solidFill>
              <a:highlight>
                <a:srgbClr val="FFFF00"/>
              </a:highlight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A9730204-A922-A8DC-234D-F4BBEB368466}"/>
              </a:ext>
            </a:extLst>
          </p:cNvPr>
          <p:cNvSpPr/>
          <p:nvPr/>
        </p:nvSpPr>
        <p:spPr>
          <a:xfrm>
            <a:off x="4718603" y="611595"/>
            <a:ext cx="1726562" cy="4955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dirty="0">
                <a:solidFill>
                  <a:prstClr val="black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多种数据模式</a:t>
            </a:r>
            <a:endParaRPr lang="en-US" altLang="zh-CN" sz="2000" dirty="0">
              <a:solidFill>
                <a:prstClr val="black"/>
              </a:solidFill>
              <a:highlight>
                <a:srgbClr val="FFFF00"/>
              </a:highlight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800B672B-18D7-BD50-8BA7-4F8E0C3A1ED2}"/>
              </a:ext>
            </a:extLst>
          </p:cNvPr>
          <p:cNvSpPr/>
          <p:nvPr/>
        </p:nvSpPr>
        <p:spPr>
          <a:xfrm>
            <a:off x="6452982" y="616513"/>
            <a:ext cx="1810942" cy="4955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dirty="0">
                <a:solidFill>
                  <a:prstClr val="black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内部</a:t>
            </a:r>
            <a:r>
              <a:rPr lang="en-US" altLang="zh-CN" sz="2000" dirty="0">
                <a:solidFill>
                  <a:prstClr val="black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/</a:t>
            </a:r>
            <a:r>
              <a:rPr lang="zh-CN" altLang="en-US" sz="2000" dirty="0">
                <a:solidFill>
                  <a:prstClr val="black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外部触发</a:t>
            </a:r>
            <a:endParaRPr lang="en-US" altLang="zh-CN" sz="2000" dirty="0">
              <a:solidFill>
                <a:prstClr val="black"/>
              </a:solidFill>
              <a:highlight>
                <a:srgbClr val="FFFF00"/>
              </a:highlight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97156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0E829B8C-4D53-74B4-B0C5-FC5295374553}"/>
              </a:ext>
            </a:extLst>
          </p:cNvPr>
          <p:cNvSpPr txBox="1"/>
          <p:nvPr/>
        </p:nvSpPr>
        <p:spPr>
          <a:xfrm>
            <a:off x="127915" y="658788"/>
            <a:ext cx="3523059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zh-CN" altLang="en-US" sz="2600" b="1" dirty="0">
                <a:solidFill>
                  <a:srgbClr val="1A3B86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数字信号处理流程</a:t>
            </a:r>
            <a:endParaRPr lang="en-US" altLang="zh-CN" sz="2600" b="1" dirty="0">
              <a:solidFill>
                <a:srgbClr val="1A3B86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092F1E17-2500-A0FB-9800-2A34C8164663}"/>
              </a:ext>
            </a:extLst>
          </p:cNvPr>
          <p:cNvSpPr/>
          <p:nvPr/>
        </p:nvSpPr>
        <p:spPr>
          <a:xfrm>
            <a:off x="6420314" y="1151231"/>
            <a:ext cx="5487826" cy="46505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kumimoji="1" lang="zh-CN" altLang="en-US" sz="2000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四种数据输出模式</a:t>
            </a:r>
            <a:endParaRPr kumimoji="1" lang="en-US" altLang="zh-CN" sz="2000" dirty="0">
              <a:solidFill>
                <a:prstClr val="black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kumimoji="1" lang="zh-CN" altLang="en-US" sz="2000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暂设</a:t>
            </a:r>
            <a:r>
              <a:rPr kumimoji="1" lang="en-US" altLang="zh-CN" sz="2000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4</a:t>
            </a:r>
            <a:r>
              <a:rPr kumimoji="1" lang="zh-CN" altLang="en-US" sz="2000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种</a:t>
            </a:r>
            <a:r>
              <a:rPr kumimoji="1" lang="en-US" altLang="zh-CN" sz="2000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ADC</a:t>
            </a:r>
            <a:r>
              <a:rPr kumimoji="1" lang="zh-CN" altLang="en-US" sz="2000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采样率：</a:t>
            </a:r>
            <a:r>
              <a:rPr kumimoji="1" lang="en-US" altLang="zh-CN" sz="2000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4M/2M/400K/40KHz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kumimoji="1" lang="en-US" altLang="zh-CN" sz="2000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IIR</a:t>
            </a:r>
            <a:r>
              <a:rPr kumimoji="1" lang="zh-CN" altLang="en-US" sz="2000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低通滤波截止频率：</a:t>
            </a:r>
            <a:r>
              <a:rPr kumimoji="1" lang="en-US" altLang="zh-CN" sz="2000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400K/200K/40K/4KHz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kumimoji="1" lang="zh-CN" altLang="en-US" sz="2000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千兆以太网满足</a:t>
            </a:r>
            <a:r>
              <a:rPr kumimoji="1" lang="en-US" altLang="zh-CN" sz="2000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XBPM</a:t>
            </a:r>
            <a:r>
              <a:rPr kumimoji="1" lang="zh-CN" altLang="en-US" sz="2000" dirty="0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位置监测与束流诊断实时传输需求</a:t>
            </a:r>
            <a:r>
              <a:rPr kumimoji="1" lang="zh-CN" altLang="en-US" sz="2000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，高速</a:t>
            </a:r>
            <a:r>
              <a:rPr kumimoji="1" lang="zh-CN" altLang="en-US" sz="2000" dirty="0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吸收谱实验</a:t>
            </a:r>
            <a:r>
              <a:rPr kumimoji="1" lang="zh-CN" altLang="en-US" sz="2000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数据由</a:t>
            </a:r>
            <a:r>
              <a:rPr kumimoji="1" lang="en-US" altLang="zh-CN" sz="2000" dirty="0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DDR3</a:t>
            </a:r>
            <a:r>
              <a:rPr kumimoji="1" lang="zh-CN" altLang="en-US" sz="2000" dirty="0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缓存</a:t>
            </a:r>
            <a:endParaRPr kumimoji="1" lang="en-US" altLang="zh-CN" sz="2000" dirty="0">
              <a:solidFill>
                <a:srgbClr val="C00000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kumimoji="1" lang="en-US" altLang="zh-CN" sz="2000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ADC/IIR/AVE</a:t>
            </a:r>
            <a:r>
              <a:rPr kumimoji="1" lang="zh-CN" altLang="en-US" sz="2000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数据格式相同，数据吞吐量最大</a:t>
            </a:r>
            <a:r>
              <a:rPr kumimoji="1" lang="en-US" altLang="zh-CN" sz="2000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512Mbps</a:t>
            </a:r>
            <a:r>
              <a:rPr kumimoji="1" lang="zh-CN" altLang="en-US" sz="2000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，千兆网可实时传输</a:t>
            </a:r>
            <a:endParaRPr kumimoji="1" lang="en-US" altLang="zh-CN" sz="2000" dirty="0">
              <a:solidFill>
                <a:prstClr val="black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kumimoji="1" lang="en-US" altLang="zh-CN" sz="2000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POS</a:t>
            </a:r>
            <a:r>
              <a:rPr kumimoji="1" lang="zh-CN" altLang="en-US" sz="2000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数据格式的数据吞吐量最大</a:t>
            </a:r>
            <a:r>
              <a:rPr kumimoji="1" lang="en-US" altLang="zh-CN" sz="2000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1536Mbps</a:t>
            </a:r>
            <a:r>
              <a:rPr kumimoji="1" lang="zh-CN" altLang="en-US" sz="2000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，均值滤波</a:t>
            </a:r>
            <a:r>
              <a:rPr kumimoji="1" lang="en-US" altLang="zh-CN" sz="2000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2</a:t>
            </a:r>
            <a:r>
              <a:rPr kumimoji="1" lang="zh-CN" altLang="en-US" sz="2000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点及以上，千兆网可实时传输</a:t>
            </a:r>
            <a:endParaRPr kumimoji="1" lang="en-US" altLang="zh-CN" sz="2000" dirty="0">
              <a:solidFill>
                <a:prstClr val="black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F9078457-A463-0573-7039-C724309E2F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0974" y="466"/>
            <a:ext cx="4456299" cy="523220"/>
          </a:xfrm>
          <a:prstGeom prst="rect">
            <a:avLst/>
          </a:prstGeom>
          <a:solidFill>
            <a:srgbClr val="1A3B86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70000"/>
              <a:buNone/>
            </a:pPr>
            <a:r>
              <a:rPr kumimoji="1" lang="zh-CN" altLang="en-US" sz="2800" b="1" dirty="0">
                <a:solidFill>
                  <a:schemeClr val="bg1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电子学硬件实现与固件开发</a:t>
            </a:r>
            <a:endParaRPr kumimoji="1" lang="en-US" altLang="zh-CN" sz="2800" b="1" dirty="0">
              <a:solidFill>
                <a:schemeClr val="bg1"/>
              </a:solidFill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graphicFrame>
        <p:nvGraphicFramePr>
          <p:cNvPr id="13" name="对象 12">
            <a:extLst>
              <a:ext uri="{FF2B5EF4-FFF2-40B4-BE49-F238E27FC236}">
                <a16:creationId xmlns:a16="http://schemas.microsoft.com/office/drawing/2014/main" id="{34507BAE-58C9-AC36-4439-772E293DA30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88106999"/>
              </p:ext>
            </p:extLst>
          </p:nvPr>
        </p:nvGraphicFramePr>
        <p:xfrm>
          <a:off x="526443" y="1249158"/>
          <a:ext cx="5743795" cy="29811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Visio" r:id="rId3" imgW="6927702" imgH="3593805" progId="Visio.Drawing.15">
                  <p:embed/>
                </p:oleObj>
              </mc:Choice>
              <mc:Fallback>
                <p:oleObj name="Visio" r:id="rId3" imgW="6927702" imgH="3593805" progId="Visio.Drawing.15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6443" y="1249158"/>
                        <a:ext cx="5743795" cy="298115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对象 3">
            <a:extLst>
              <a:ext uri="{FF2B5EF4-FFF2-40B4-BE49-F238E27FC236}">
                <a16:creationId xmlns:a16="http://schemas.microsoft.com/office/drawing/2014/main" id="{82195B84-D304-FBA1-2F7C-06B5358C157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08648639"/>
              </p:ext>
            </p:extLst>
          </p:nvPr>
        </p:nvGraphicFramePr>
        <p:xfrm>
          <a:off x="763114" y="4328239"/>
          <a:ext cx="5270451" cy="20842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Visio" r:id="rId5" imgW="6997641" imgH="2768718" progId="Visio.Drawing.15">
                  <p:embed/>
                </p:oleObj>
              </mc:Choice>
              <mc:Fallback>
                <p:oleObj name="Visio" r:id="rId5" imgW="6997641" imgH="2768718" progId="Visio.Drawing.15">
                  <p:embed/>
                  <p:pic>
                    <p:nvPicPr>
                      <p:cNvPr id="16" name="对象 15">
                        <a:extLst>
                          <a:ext uri="{FF2B5EF4-FFF2-40B4-BE49-F238E27FC236}">
                            <a16:creationId xmlns:a16="http://schemas.microsoft.com/office/drawing/2014/main" id="{FA3409D3-0F34-10AC-5456-4B28D4CA61D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3114" y="4328239"/>
                        <a:ext cx="5270451" cy="208428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9929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0E829B8C-4D53-74B4-B0C5-FC5295374553}"/>
              </a:ext>
            </a:extLst>
          </p:cNvPr>
          <p:cNvSpPr txBox="1"/>
          <p:nvPr/>
        </p:nvSpPr>
        <p:spPr>
          <a:xfrm>
            <a:off x="127915" y="658788"/>
            <a:ext cx="3470050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zh-CN" altLang="en-US" sz="2600" b="1" dirty="0">
                <a:solidFill>
                  <a:srgbClr val="1A3B86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前放动态范围与线性</a:t>
            </a:r>
            <a:endParaRPr lang="en-US" altLang="zh-CN" sz="2600" b="1" dirty="0">
              <a:solidFill>
                <a:srgbClr val="1A3B86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A965D712-B8D2-CFBD-8762-AFA5FD6847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88694" y="0"/>
            <a:ext cx="3414611" cy="523220"/>
          </a:xfrm>
          <a:prstGeom prst="rect">
            <a:avLst/>
          </a:prstGeom>
          <a:solidFill>
            <a:srgbClr val="1A3B86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70000"/>
              <a:buNone/>
            </a:pPr>
            <a:r>
              <a:rPr kumimoji="1" lang="zh-CN" altLang="en-US" sz="2800" b="1" dirty="0">
                <a:solidFill>
                  <a:schemeClr val="bg1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系统测试与实验结果</a:t>
            </a:r>
            <a:endParaRPr kumimoji="1" lang="en-US" altLang="zh-CN" sz="2800" b="1" dirty="0">
              <a:solidFill>
                <a:schemeClr val="bg1"/>
              </a:solidFill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11" name="图片 10" descr="图表, 折线图&#10;&#10;描述已自动生成">
            <a:extLst>
              <a:ext uri="{FF2B5EF4-FFF2-40B4-BE49-F238E27FC236}">
                <a16:creationId xmlns:a16="http://schemas.microsoft.com/office/drawing/2014/main" id="{D11DF3CB-2A0A-0F0B-4A5F-12FC151A041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6282" y="3666940"/>
            <a:ext cx="5040000" cy="2875019"/>
          </a:xfrm>
          <a:prstGeom prst="rect">
            <a:avLst/>
          </a:prstGeom>
        </p:spPr>
      </p:pic>
      <p:pic>
        <p:nvPicPr>
          <p:cNvPr id="5" name="图片 4" descr="电脑游戏的截图&#10;&#10;中度可信度描述已自动生成">
            <a:extLst>
              <a:ext uri="{FF2B5EF4-FFF2-40B4-BE49-F238E27FC236}">
                <a16:creationId xmlns:a16="http://schemas.microsoft.com/office/drawing/2014/main" id="{0E3C64AE-A779-56B0-1E01-530A7E8A6E2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671" b="2637"/>
          <a:stretch/>
        </p:blipFill>
        <p:spPr bwMode="auto">
          <a:xfrm>
            <a:off x="670666" y="1286799"/>
            <a:ext cx="5854595" cy="243731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aphicFrame>
        <p:nvGraphicFramePr>
          <p:cNvPr id="10" name="表格 9">
            <a:extLst>
              <a:ext uri="{FF2B5EF4-FFF2-40B4-BE49-F238E27FC236}">
                <a16:creationId xmlns:a16="http://schemas.microsoft.com/office/drawing/2014/main" id="{A55A0C39-93BB-F6BF-8C98-C6BC303E16D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3415797"/>
              </p:ext>
            </p:extLst>
          </p:nvPr>
        </p:nvGraphicFramePr>
        <p:xfrm>
          <a:off x="952809" y="3954805"/>
          <a:ext cx="5290311" cy="2299291"/>
        </p:xfrm>
        <a:graphic>
          <a:graphicData uri="http://schemas.openxmlformats.org/drawingml/2006/table">
            <a:tbl>
              <a:tblPr firstRow="1" firstCol="1" bandRow="1"/>
              <a:tblGrid>
                <a:gridCol w="1427303">
                  <a:extLst>
                    <a:ext uri="{9D8B030D-6E8A-4147-A177-3AD203B41FA5}">
                      <a16:colId xmlns:a16="http://schemas.microsoft.com/office/drawing/2014/main" val="1441997214"/>
                    </a:ext>
                  </a:extLst>
                </a:gridCol>
                <a:gridCol w="1458321">
                  <a:extLst>
                    <a:ext uri="{9D8B030D-6E8A-4147-A177-3AD203B41FA5}">
                      <a16:colId xmlns:a16="http://schemas.microsoft.com/office/drawing/2014/main" val="2967060649"/>
                    </a:ext>
                  </a:extLst>
                </a:gridCol>
                <a:gridCol w="1164263">
                  <a:extLst>
                    <a:ext uri="{9D8B030D-6E8A-4147-A177-3AD203B41FA5}">
                      <a16:colId xmlns:a16="http://schemas.microsoft.com/office/drawing/2014/main" val="1676116647"/>
                    </a:ext>
                  </a:extLst>
                </a:gridCol>
                <a:gridCol w="1240424">
                  <a:extLst>
                    <a:ext uri="{9D8B030D-6E8A-4147-A177-3AD203B41FA5}">
                      <a16:colId xmlns:a16="http://schemas.microsoft.com/office/drawing/2014/main" val="84975876"/>
                    </a:ext>
                  </a:extLst>
                </a:gridCol>
              </a:tblGrid>
              <a:tr h="367621">
                <a:tc>
                  <a:txBody>
                    <a:bodyPr/>
                    <a:lstStyle/>
                    <a:p>
                      <a:pPr indent="127000" algn="l">
                        <a:lnSpc>
                          <a:spcPct val="115000"/>
                        </a:lnSpc>
                      </a:pPr>
                      <a:r>
                        <a:rPr lang="zh-CN" sz="1600" kern="1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反馈电阻</a:t>
                      </a:r>
                      <a:r>
                        <a:rPr lang="en-US" sz="1600" kern="1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/kΩ</a:t>
                      </a:r>
                      <a:endParaRPr lang="zh-CN" sz="16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27000" algn="l">
                        <a:lnSpc>
                          <a:spcPct val="115000"/>
                        </a:lnSpc>
                      </a:pPr>
                      <a:r>
                        <a:rPr lang="zh-CN" sz="16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动态范围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US" sz="16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𝜇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A</a:t>
                      </a:r>
                      <a:endParaRPr lang="zh-CN" sz="16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27000" algn="l">
                        <a:lnSpc>
                          <a:spcPct val="115000"/>
                        </a:lnSpc>
                      </a:pPr>
                      <a:r>
                        <a:rPr lang="en-US" sz="1600" kern="1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R-square</a:t>
                      </a:r>
                      <a:endParaRPr lang="zh-CN" sz="16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27000" algn="l">
                        <a:lnSpc>
                          <a:spcPct val="115000"/>
                        </a:lnSpc>
                      </a:pP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RMSE</a:t>
                      </a:r>
                      <a:endParaRPr lang="zh-CN" sz="16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3146273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indent="127000" algn="l">
                        <a:lnSpc>
                          <a:spcPct val="150000"/>
                        </a:lnSpc>
                      </a:pPr>
                      <a:r>
                        <a:rPr lang="en-US" sz="1600" kern="1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200000</a:t>
                      </a:r>
                      <a:endParaRPr lang="zh-CN" sz="16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127000" algn="l">
                        <a:lnSpc>
                          <a:spcPct val="150000"/>
                        </a:lnSpc>
                      </a:pP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0.001 - 0.02</a:t>
                      </a:r>
                      <a:endParaRPr lang="zh-CN" sz="16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127000" algn="l">
                        <a:lnSpc>
                          <a:spcPct val="150000"/>
                        </a:lnSpc>
                      </a:pPr>
                      <a:r>
                        <a:rPr lang="en-US" sz="1600" kern="1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0.999985</a:t>
                      </a:r>
                      <a:endParaRPr lang="zh-CN" sz="16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127000" algn="l">
                        <a:lnSpc>
                          <a:spcPct val="150000"/>
                        </a:lnSpc>
                      </a:pP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0.005338</a:t>
                      </a:r>
                      <a:endParaRPr lang="zh-CN" sz="16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8888582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indent="127000" algn="l">
                        <a:lnSpc>
                          <a:spcPct val="150000"/>
                        </a:lnSpc>
                      </a:pPr>
                      <a:r>
                        <a:rPr lang="en-US" sz="1600" kern="1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20000</a:t>
                      </a:r>
                      <a:endParaRPr lang="zh-CN" sz="16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127000" algn="l">
                        <a:lnSpc>
                          <a:spcPct val="150000"/>
                        </a:lnSpc>
                      </a:pP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0.010 - 0.2</a:t>
                      </a:r>
                      <a:endParaRPr lang="zh-CN" sz="16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127000" algn="l">
                        <a:lnSpc>
                          <a:spcPct val="150000"/>
                        </a:lnSpc>
                      </a:pPr>
                      <a:r>
                        <a:rPr lang="en-US" sz="1600" kern="1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0.999985</a:t>
                      </a:r>
                      <a:endParaRPr lang="zh-CN" sz="16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127000" algn="l">
                        <a:lnSpc>
                          <a:spcPct val="150000"/>
                        </a:lnSpc>
                      </a:pPr>
                      <a:r>
                        <a:rPr lang="en-US" sz="1600" kern="1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0.005313</a:t>
                      </a:r>
                      <a:endParaRPr lang="zh-CN" sz="16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4435703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indent="127000" algn="l">
                        <a:lnSpc>
                          <a:spcPct val="150000"/>
                        </a:lnSpc>
                      </a:pPr>
                      <a:r>
                        <a:rPr lang="en-US" sz="1600" kern="1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2000</a:t>
                      </a:r>
                      <a:endParaRPr lang="zh-CN" sz="16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127000" algn="l">
                        <a:lnSpc>
                          <a:spcPct val="150000"/>
                        </a:lnSpc>
                      </a:pP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0.100 - 2</a:t>
                      </a:r>
                      <a:endParaRPr lang="zh-CN" sz="16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127000" algn="l">
                        <a:lnSpc>
                          <a:spcPct val="150000"/>
                        </a:lnSpc>
                      </a:pPr>
                      <a:r>
                        <a:rPr lang="en-US" sz="1600" kern="1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0.999986</a:t>
                      </a:r>
                      <a:endParaRPr lang="zh-CN" sz="16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127000" algn="l">
                        <a:lnSpc>
                          <a:spcPct val="150000"/>
                        </a:lnSpc>
                      </a:pP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0.005089</a:t>
                      </a:r>
                      <a:endParaRPr lang="zh-CN" sz="16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6888046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indent="127000" algn="l">
                        <a:lnSpc>
                          <a:spcPct val="150000"/>
                        </a:lnSpc>
                      </a:pPr>
                      <a:r>
                        <a:rPr lang="en-US" sz="1600" kern="1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200</a:t>
                      </a:r>
                      <a:endParaRPr lang="zh-CN" sz="16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127000" algn="l">
                        <a:lnSpc>
                          <a:spcPct val="150000"/>
                        </a:lnSpc>
                      </a:pP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1 - 20</a:t>
                      </a:r>
                      <a:endParaRPr lang="zh-CN" sz="16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127000" algn="l">
                        <a:lnSpc>
                          <a:spcPct val="150000"/>
                        </a:lnSpc>
                      </a:pPr>
                      <a:r>
                        <a:rPr lang="en-US" sz="1600" kern="1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0.999937</a:t>
                      </a:r>
                      <a:endParaRPr lang="zh-CN" sz="16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127000" algn="l">
                        <a:lnSpc>
                          <a:spcPct val="150000"/>
                        </a:lnSpc>
                      </a:pPr>
                      <a:r>
                        <a:rPr lang="en-US" sz="1600" kern="1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0.010740</a:t>
                      </a:r>
                      <a:endParaRPr lang="zh-CN" sz="16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9649497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indent="127000" algn="l">
                        <a:lnSpc>
                          <a:spcPct val="150000"/>
                        </a:lnSpc>
                      </a:pPr>
                      <a:r>
                        <a:rPr lang="en-US" sz="1600" kern="1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20</a:t>
                      </a:r>
                      <a:endParaRPr lang="zh-CN" sz="16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127000" algn="l">
                        <a:lnSpc>
                          <a:spcPct val="150000"/>
                        </a:lnSpc>
                      </a:pP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10 - 200</a:t>
                      </a:r>
                      <a:endParaRPr lang="zh-CN" sz="16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127000" algn="l">
                        <a:lnSpc>
                          <a:spcPct val="150000"/>
                        </a:lnSpc>
                      </a:pPr>
                      <a:r>
                        <a:rPr lang="en-US" sz="1600" kern="1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0.999983</a:t>
                      </a:r>
                      <a:endParaRPr lang="zh-CN" sz="16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127000" algn="l">
                        <a:lnSpc>
                          <a:spcPct val="150000"/>
                        </a:lnSpc>
                      </a:pP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0.005709</a:t>
                      </a:r>
                      <a:endParaRPr lang="zh-CN" sz="16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2365993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indent="127000" algn="l">
                        <a:lnSpc>
                          <a:spcPct val="150000"/>
                        </a:lnSpc>
                      </a:pPr>
                      <a:r>
                        <a:rPr lang="en-US" sz="1600" kern="1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</a:t>
                      </a:r>
                      <a:endParaRPr lang="zh-CN" sz="16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27000" algn="l">
                        <a:lnSpc>
                          <a:spcPct val="150000"/>
                        </a:lnSpc>
                      </a:pP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100 - 2000</a:t>
                      </a:r>
                      <a:endParaRPr lang="zh-CN" sz="16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27000" algn="l">
                        <a:lnSpc>
                          <a:spcPct val="150000"/>
                        </a:lnSpc>
                      </a:pPr>
                      <a:r>
                        <a:rPr lang="en-US" sz="1600" kern="1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0.999610</a:t>
                      </a:r>
                      <a:endParaRPr lang="zh-CN" sz="16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27000" algn="l">
                        <a:lnSpc>
                          <a:spcPct val="150000"/>
                        </a:lnSpc>
                      </a:pP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0.029105</a:t>
                      </a:r>
                      <a:endParaRPr lang="zh-CN" sz="16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26154380"/>
                  </a:ext>
                </a:extLst>
              </a:tr>
            </a:tbl>
          </a:graphicData>
        </a:graphic>
      </p:graphicFrame>
      <p:pic>
        <p:nvPicPr>
          <p:cNvPr id="13" name="图片 12" descr="图表, 折线图&#10;&#10;描述已自动生成">
            <a:extLst>
              <a:ext uri="{FF2B5EF4-FFF2-40B4-BE49-F238E27FC236}">
                <a16:creationId xmlns:a16="http://schemas.microsoft.com/office/drawing/2014/main" id="{2EA8094D-4C5A-3996-16B8-F0053A0B047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47"/>
          <a:stretch/>
        </p:blipFill>
        <p:spPr>
          <a:xfrm>
            <a:off x="6716282" y="1013547"/>
            <a:ext cx="5040000" cy="2712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4953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0E829B8C-4D53-74B4-B0C5-FC5295374553}"/>
              </a:ext>
            </a:extLst>
          </p:cNvPr>
          <p:cNvSpPr txBox="1"/>
          <p:nvPr/>
        </p:nvSpPr>
        <p:spPr>
          <a:xfrm>
            <a:off x="127915" y="658788"/>
            <a:ext cx="3470050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zh-CN" altLang="en-US" sz="2600" b="1" dirty="0">
                <a:solidFill>
                  <a:srgbClr val="1A3B86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前放带宽与噪声</a:t>
            </a:r>
            <a:endParaRPr lang="en-US" altLang="zh-CN" sz="2600" b="1" dirty="0">
              <a:solidFill>
                <a:srgbClr val="1A3B86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14" name="图片 13" descr="图表&#10;&#10;描述已自动生成">
            <a:extLst>
              <a:ext uri="{FF2B5EF4-FFF2-40B4-BE49-F238E27FC236}">
                <a16:creationId xmlns:a16="http://schemas.microsoft.com/office/drawing/2014/main" id="{15DC6FE3-E404-DEE2-8004-0355FCCB51C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6014" y="596676"/>
            <a:ext cx="5040000" cy="2983865"/>
          </a:xfrm>
          <a:prstGeom prst="rect">
            <a:avLst/>
          </a:prstGeom>
        </p:spPr>
      </p:pic>
      <p:pic>
        <p:nvPicPr>
          <p:cNvPr id="19" name="图片 18" descr="图表&#10;&#10;描述已自动生成">
            <a:extLst>
              <a:ext uri="{FF2B5EF4-FFF2-40B4-BE49-F238E27FC236}">
                <a16:creationId xmlns:a16="http://schemas.microsoft.com/office/drawing/2014/main" id="{9422414E-43C6-16E0-226A-D72B015191C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82"/>
          <a:stretch/>
        </p:blipFill>
        <p:spPr>
          <a:xfrm>
            <a:off x="6386014" y="3664225"/>
            <a:ext cx="5040000" cy="2847169"/>
          </a:xfrm>
          <a:prstGeom prst="rect">
            <a:avLst/>
          </a:prstGeom>
        </p:spPr>
      </p:pic>
      <p:pic>
        <p:nvPicPr>
          <p:cNvPr id="25" name="图片 24" descr="图表&#10;&#10;描述已自动生成">
            <a:extLst>
              <a:ext uri="{FF2B5EF4-FFF2-40B4-BE49-F238E27FC236}">
                <a16:creationId xmlns:a16="http://schemas.microsoft.com/office/drawing/2014/main" id="{B1E7EA06-CCA9-EABA-835C-E635F53506C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6014" y="596677"/>
            <a:ext cx="5040000" cy="2983864"/>
          </a:xfrm>
          <a:prstGeom prst="rect">
            <a:avLst/>
          </a:prstGeom>
        </p:spPr>
      </p:pic>
      <p:sp>
        <p:nvSpPr>
          <p:cNvPr id="27" name="矩形 26">
            <a:extLst>
              <a:ext uri="{FF2B5EF4-FFF2-40B4-BE49-F238E27FC236}">
                <a16:creationId xmlns:a16="http://schemas.microsoft.com/office/drawing/2014/main" id="{71ABFED7-2D85-50EB-16ED-D3FAEB739B38}"/>
              </a:ext>
            </a:extLst>
          </p:cNvPr>
          <p:cNvSpPr/>
          <p:nvPr/>
        </p:nvSpPr>
        <p:spPr>
          <a:xfrm>
            <a:off x="405771" y="1151231"/>
            <a:ext cx="5822751" cy="23614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25000"/>
              </a:lnSpc>
              <a:buFont typeface="Wingdings" panose="05000000000000000000" pitchFamily="2" charset="2"/>
              <a:buChar char="p"/>
            </a:pPr>
            <a:r>
              <a:rPr kumimoji="1" lang="zh-CN" altLang="en-US" sz="2000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以</a:t>
            </a:r>
            <a:r>
              <a:rPr kumimoji="1" lang="en-US" altLang="zh-CN" sz="2000" dirty="0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2MΩ</a:t>
            </a:r>
            <a:r>
              <a:rPr kumimoji="1" lang="zh-CN" altLang="en-US" sz="2000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和</a:t>
            </a:r>
            <a:r>
              <a:rPr kumimoji="1" lang="en-US" altLang="zh-CN" sz="2000" dirty="0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200KΩ</a:t>
            </a:r>
            <a:r>
              <a:rPr kumimoji="1" lang="zh-CN" altLang="en-US" sz="2000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反馈电阻为例，测试</a:t>
            </a:r>
            <a:r>
              <a:rPr kumimoji="1" lang="zh-CN" altLang="en-US" sz="2000" dirty="0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不同并联电容</a:t>
            </a:r>
            <a:r>
              <a:rPr kumimoji="1" lang="zh-CN" altLang="en-US" sz="2000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对</a:t>
            </a:r>
            <a:r>
              <a:rPr kumimoji="1" lang="en-US" altLang="zh-CN" sz="2000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TIA</a:t>
            </a:r>
            <a:r>
              <a:rPr kumimoji="1" lang="zh-CN" altLang="en-US" sz="2000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电路性能的影响</a:t>
            </a:r>
            <a:endParaRPr kumimoji="1" lang="en-US" altLang="zh-CN" sz="2000" dirty="0">
              <a:solidFill>
                <a:prstClr val="black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25000"/>
              </a:lnSpc>
              <a:buFont typeface="Wingdings" panose="05000000000000000000" pitchFamily="2" charset="2"/>
              <a:buChar char="p"/>
            </a:pPr>
            <a:r>
              <a:rPr kumimoji="1" lang="zh-CN" altLang="en-US" sz="2000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并联</a:t>
            </a:r>
            <a:r>
              <a:rPr kumimoji="1" lang="zh-CN" altLang="en-US" sz="2000" dirty="0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电容偏小</a:t>
            </a:r>
            <a:r>
              <a:rPr kumimoji="1" lang="zh-CN" altLang="en-US" sz="2000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时，输出存在</a:t>
            </a:r>
            <a:r>
              <a:rPr kumimoji="1" lang="zh-CN" altLang="en-US" sz="2000" dirty="0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振铃</a:t>
            </a:r>
            <a:endParaRPr kumimoji="1" lang="en-US" altLang="zh-CN" sz="2000" dirty="0">
              <a:solidFill>
                <a:srgbClr val="C00000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25000"/>
              </a:lnSpc>
              <a:buFont typeface="Wingdings" panose="05000000000000000000" pitchFamily="2" charset="2"/>
              <a:buChar char="p"/>
            </a:pPr>
            <a:r>
              <a:rPr kumimoji="1" lang="zh-CN" altLang="en-US" sz="2000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逐渐增大电容，振铃幅度降低，但响应时间增大，带宽相应降低</a:t>
            </a:r>
            <a:endParaRPr kumimoji="1" lang="en-US" altLang="zh-CN" sz="2000" dirty="0">
              <a:solidFill>
                <a:prstClr val="black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25000"/>
              </a:lnSpc>
              <a:buFont typeface="Wingdings" panose="05000000000000000000" pitchFamily="2" charset="2"/>
              <a:buChar char="p"/>
            </a:pPr>
            <a:r>
              <a:rPr kumimoji="1" lang="en-US" altLang="zh-CN" sz="2000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6</a:t>
            </a:r>
            <a:r>
              <a:rPr kumimoji="1" lang="zh-CN" altLang="en-US" sz="2000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档量程逐一更换电容测试，得到最佳电路参数</a:t>
            </a:r>
            <a:endParaRPr kumimoji="1" lang="en-US" altLang="zh-CN" sz="2000" dirty="0">
              <a:solidFill>
                <a:srgbClr val="C00000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graphicFrame>
        <p:nvGraphicFramePr>
          <p:cNvPr id="5" name="表格 4">
            <a:extLst>
              <a:ext uri="{FF2B5EF4-FFF2-40B4-BE49-F238E27FC236}">
                <a16:creationId xmlns:a16="http://schemas.microsoft.com/office/drawing/2014/main" id="{EB04896B-CAE6-7AED-0220-09B83DFC6D9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0360212"/>
              </p:ext>
            </p:extLst>
          </p:nvPr>
        </p:nvGraphicFramePr>
        <p:xfrm>
          <a:off x="803444" y="3739271"/>
          <a:ext cx="5027403" cy="2512695"/>
        </p:xfrm>
        <a:graphic>
          <a:graphicData uri="http://schemas.openxmlformats.org/drawingml/2006/table">
            <a:tbl>
              <a:tblPr firstRow="1" firstCol="1" bandRow="1"/>
              <a:tblGrid>
                <a:gridCol w="1396525">
                  <a:extLst>
                    <a:ext uri="{9D8B030D-6E8A-4147-A177-3AD203B41FA5}">
                      <a16:colId xmlns:a16="http://schemas.microsoft.com/office/drawing/2014/main" val="2059973117"/>
                    </a:ext>
                  </a:extLst>
                </a:gridCol>
                <a:gridCol w="1199321">
                  <a:extLst>
                    <a:ext uri="{9D8B030D-6E8A-4147-A177-3AD203B41FA5}">
                      <a16:colId xmlns:a16="http://schemas.microsoft.com/office/drawing/2014/main" val="2426161126"/>
                    </a:ext>
                  </a:extLst>
                </a:gridCol>
                <a:gridCol w="1133061">
                  <a:extLst>
                    <a:ext uri="{9D8B030D-6E8A-4147-A177-3AD203B41FA5}">
                      <a16:colId xmlns:a16="http://schemas.microsoft.com/office/drawing/2014/main" val="1059338122"/>
                    </a:ext>
                  </a:extLst>
                </a:gridCol>
                <a:gridCol w="1298496">
                  <a:extLst>
                    <a:ext uri="{9D8B030D-6E8A-4147-A177-3AD203B41FA5}">
                      <a16:colId xmlns:a16="http://schemas.microsoft.com/office/drawing/2014/main" val="3570281165"/>
                    </a:ext>
                  </a:extLst>
                </a:gridCol>
              </a:tblGrid>
              <a:tr h="292735">
                <a:tc>
                  <a:txBody>
                    <a:bodyPr/>
                    <a:lstStyle/>
                    <a:p>
                      <a:pPr indent="127000" algn="l">
                        <a:lnSpc>
                          <a:spcPct val="125000"/>
                        </a:lnSpc>
                      </a:pPr>
                      <a:r>
                        <a:rPr lang="zh-CN" sz="16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阻容值</a:t>
                      </a:r>
                    </a:p>
                    <a:p>
                      <a:pPr indent="127000" algn="l">
                        <a:lnSpc>
                          <a:spcPct val="125000"/>
                        </a:lnSpc>
                      </a:pP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kΩ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, pF</a:t>
                      </a:r>
                      <a:endParaRPr lang="zh-CN" sz="16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27000" algn="l">
                        <a:lnSpc>
                          <a:spcPct val="125000"/>
                        </a:lnSpc>
                      </a:pPr>
                      <a:r>
                        <a:rPr lang="zh-CN" sz="16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响应时间</a:t>
                      </a:r>
                    </a:p>
                    <a:p>
                      <a:pPr indent="127000" algn="l">
                        <a:lnSpc>
                          <a:spcPct val="125000"/>
                        </a:lnSpc>
                      </a:pP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ms</a:t>
                      </a:r>
                      <a:endParaRPr lang="zh-CN" sz="16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27000" algn="l">
                        <a:lnSpc>
                          <a:spcPct val="125000"/>
                        </a:lnSpc>
                      </a:pPr>
                      <a:r>
                        <a:rPr lang="zh-CN" sz="16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带宽</a:t>
                      </a:r>
                    </a:p>
                    <a:p>
                      <a:pPr indent="127000" algn="l">
                        <a:lnSpc>
                          <a:spcPct val="125000"/>
                        </a:lnSpc>
                      </a:pP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/kHz</a:t>
                      </a:r>
                      <a:endParaRPr lang="zh-CN" sz="16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127000" algn="l" defTabSz="914400" rtl="0" eaLnBrk="1" fontAlgn="auto" latinLnBrk="0" hangingPunct="1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6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电流分辨率</a:t>
                      </a:r>
                      <a:endParaRPr lang="en-US" altLang="zh-CN" sz="16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marL="0" marR="0" lvl="0" indent="127000" algn="l" defTabSz="914400" rtl="0" eaLnBrk="1" fontAlgn="auto" latinLnBrk="0" hangingPunct="1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US" altLang="zh-CN" sz="1600" kern="100" dirty="0" err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pA</a:t>
                      </a:r>
                      <a:endParaRPr lang="en-US" altLang="zh-CN" sz="16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8381359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indent="127000" algn="l">
                        <a:lnSpc>
                          <a:spcPct val="150000"/>
                        </a:lnSpc>
                      </a:pP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200000, 0.5</a:t>
                      </a:r>
                      <a:endParaRPr lang="zh-CN" sz="16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127000" algn="l">
                        <a:lnSpc>
                          <a:spcPct val="150000"/>
                        </a:lnSpc>
                      </a:pP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0.500</a:t>
                      </a:r>
                      <a:endParaRPr lang="zh-CN" sz="16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127000" algn="l">
                        <a:lnSpc>
                          <a:spcPct val="150000"/>
                        </a:lnSpc>
                      </a:pP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1.61</a:t>
                      </a:r>
                      <a:endParaRPr lang="zh-CN" sz="16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127000" algn="l">
                        <a:lnSpc>
                          <a:spcPct val="150000"/>
                        </a:lnSpc>
                      </a:pP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2.21</a:t>
                      </a:r>
                      <a:endParaRPr lang="zh-CN" sz="16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6658347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indent="127000" algn="l">
                        <a:lnSpc>
                          <a:spcPct val="150000"/>
                        </a:lnSpc>
                      </a:pPr>
                      <a:r>
                        <a:rPr lang="en-US" sz="1600" kern="1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20000, 1</a:t>
                      </a:r>
                      <a:endParaRPr lang="zh-CN" sz="16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127000" algn="l">
                        <a:lnSpc>
                          <a:spcPct val="150000"/>
                        </a:lnSpc>
                      </a:pP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0.100</a:t>
                      </a:r>
                      <a:endParaRPr lang="zh-CN" sz="16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127000" algn="l">
                        <a:lnSpc>
                          <a:spcPct val="150000"/>
                        </a:lnSpc>
                      </a:pPr>
                      <a:r>
                        <a:rPr lang="en-US" sz="1600" kern="1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8.19</a:t>
                      </a:r>
                      <a:endParaRPr lang="zh-CN" sz="16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127000" algn="l">
                        <a:lnSpc>
                          <a:spcPct val="150000"/>
                        </a:lnSpc>
                      </a:pP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18.34</a:t>
                      </a:r>
                      <a:endParaRPr lang="zh-CN" sz="16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113813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indent="127000" algn="l">
                        <a:lnSpc>
                          <a:spcPct val="150000"/>
                        </a:lnSpc>
                      </a:pPr>
                      <a:r>
                        <a:rPr lang="en-US" sz="1600" kern="1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2000, 13</a:t>
                      </a:r>
                      <a:endParaRPr lang="zh-CN" sz="16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127000" algn="l">
                        <a:lnSpc>
                          <a:spcPct val="150000"/>
                        </a:lnSpc>
                      </a:pP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0.130</a:t>
                      </a:r>
                      <a:endParaRPr lang="zh-CN" sz="16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127000" algn="l">
                        <a:lnSpc>
                          <a:spcPct val="150000"/>
                        </a:lnSpc>
                      </a:pP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6.07</a:t>
                      </a:r>
                      <a:endParaRPr lang="zh-CN" sz="16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127000" algn="l">
                        <a:lnSpc>
                          <a:spcPct val="150000"/>
                        </a:lnSpc>
                      </a:pP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161.99</a:t>
                      </a:r>
                      <a:endParaRPr lang="zh-CN" sz="16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1511361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indent="127000" algn="l">
                        <a:lnSpc>
                          <a:spcPct val="150000"/>
                        </a:lnSpc>
                      </a:pPr>
                      <a:r>
                        <a:rPr lang="en-US" sz="1600" kern="1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200, 39</a:t>
                      </a:r>
                      <a:endParaRPr lang="zh-CN" sz="16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127000" algn="l">
                        <a:lnSpc>
                          <a:spcPct val="150000"/>
                        </a:lnSpc>
                      </a:pP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0.039</a:t>
                      </a:r>
                      <a:endParaRPr lang="zh-CN" sz="16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127000" algn="l">
                        <a:lnSpc>
                          <a:spcPct val="150000"/>
                        </a:lnSpc>
                      </a:pP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20.38</a:t>
                      </a:r>
                      <a:endParaRPr lang="zh-CN" sz="16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127000" algn="l">
                        <a:lnSpc>
                          <a:spcPct val="150000"/>
                        </a:lnSpc>
                      </a:pP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1606.23</a:t>
                      </a:r>
                      <a:endParaRPr lang="zh-CN" sz="16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3363263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indent="127000" algn="l">
                        <a:lnSpc>
                          <a:spcPct val="150000"/>
                        </a:lnSpc>
                      </a:pPr>
                      <a:r>
                        <a:rPr lang="en-US" sz="1600" kern="1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20, 120</a:t>
                      </a:r>
                      <a:endParaRPr lang="zh-CN" sz="16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127000" algn="l">
                        <a:lnSpc>
                          <a:spcPct val="150000"/>
                        </a:lnSpc>
                      </a:pP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0.012</a:t>
                      </a:r>
                      <a:endParaRPr lang="zh-CN" sz="16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127000" algn="l">
                        <a:lnSpc>
                          <a:spcPct val="150000"/>
                        </a:lnSpc>
                      </a:pP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66.26</a:t>
                      </a:r>
                      <a:endParaRPr lang="zh-CN" sz="16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127000" algn="l">
                        <a:lnSpc>
                          <a:spcPct val="150000"/>
                        </a:lnSpc>
                      </a:pP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15929.32</a:t>
                      </a:r>
                      <a:endParaRPr lang="zh-CN" sz="16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1960844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indent="127000" algn="l">
                        <a:lnSpc>
                          <a:spcPct val="150000"/>
                        </a:lnSpc>
                      </a:pPr>
                      <a:r>
                        <a:rPr lang="en-US" sz="1600" kern="1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2, 200</a:t>
                      </a:r>
                      <a:endParaRPr lang="zh-CN" sz="16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27000" algn="l">
                        <a:lnSpc>
                          <a:spcPct val="150000"/>
                        </a:lnSpc>
                      </a:pP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0.002</a:t>
                      </a:r>
                      <a:endParaRPr lang="zh-CN" sz="16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27000" algn="l">
                        <a:lnSpc>
                          <a:spcPct val="150000"/>
                        </a:lnSpc>
                      </a:pP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389.16</a:t>
                      </a:r>
                      <a:endParaRPr lang="zh-CN" sz="16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27000" algn="l">
                        <a:lnSpc>
                          <a:spcPct val="150000"/>
                        </a:lnSpc>
                      </a:pP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159086.72</a:t>
                      </a:r>
                      <a:endParaRPr lang="zh-CN" sz="16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48174291"/>
                  </a:ext>
                </a:extLst>
              </a:tr>
            </a:tbl>
          </a:graphicData>
        </a:graphic>
      </p:graphicFrame>
      <p:sp>
        <p:nvSpPr>
          <p:cNvPr id="4" name="矩形 3">
            <a:extLst>
              <a:ext uri="{FF2B5EF4-FFF2-40B4-BE49-F238E27FC236}">
                <a16:creationId xmlns:a16="http://schemas.microsoft.com/office/drawing/2014/main" id="{B8ED4348-2BF9-9D94-4C96-95DCE2D489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88694" y="0"/>
            <a:ext cx="3414611" cy="523220"/>
          </a:xfrm>
          <a:prstGeom prst="rect">
            <a:avLst/>
          </a:prstGeom>
          <a:solidFill>
            <a:srgbClr val="1A3B86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70000"/>
              <a:buNone/>
            </a:pPr>
            <a:r>
              <a:rPr kumimoji="1" lang="zh-CN" altLang="en-US" sz="2800" b="1" dirty="0">
                <a:solidFill>
                  <a:schemeClr val="bg1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系统测试与实验结果</a:t>
            </a:r>
            <a:endParaRPr kumimoji="1" lang="en-US" altLang="zh-CN" sz="2800" b="1" dirty="0">
              <a:solidFill>
                <a:schemeClr val="bg1"/>
              </a:solidFill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07555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0E829B8C-4D53-74B4-B0C5-FC5295374553}"/>
              </a:ext>
            </a:extLst>
          </p:cNvPr>
          <p:cNvSpPr txBox="1"/>
          <p:nvPr/>
        </p:nvSpPr>
        <p:spPr>
          <a:xfrm>
            <a:off x="127915" y="658788"/>
            <a:ext cx="3470050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zh-CN" altLang="en-US" sz="2600" b="1" dirty="0">
                <a:solidFill>
                  <a:srgbClr val="1A3B86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采样通道线性度</a:t>
            </a:r>
            <a:endParaRPr lang="en-US" altLang="zh-CN" sz="2600" b="1" dirty="0">
              <a:solidFill>
                <a:srgbClr val="1A3B86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A965D712-B8D2-CFBD-8762-AFA5FD6847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88694" y="0"/>
            <a:ext cx="3414611" cy="523220"/>
          </a:xfrm>
          <a:prstGeom prst="rect">
            <a:avLst/>
          </a:prstGeom>
          <a:solidFill>
            <a:srgbClr val="1A3B86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70000"/>
              <a:buNone/>
            </a:pPr>
            <a:r>
              <a:rPr kumimoji="1" lang="zh-CN" altLang="en-US" sz="2800" b="1" dirty="0">
                <a:solidFill>
                  <a:schemeClr val="bg1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系统测试与实验结果</a:t>
            </a:r>
            <a:endParaRPr kumimoji="1" lang="en-US" altLang="zh-CN" sz="2800" b="1" dirty="0">
              <a:solidFill>
                <a:schemeClr val="bg1"/>
              </a:solidFill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12" name="图片 11" descr="图表, 折线图&#10;&#10;描述已自动生成">
            <a:extLst>
              <a:ext uri="{FF2B5EF4-FFF2-40B4-BE49-F238E27FC236}">
                <a16:creationId xmlns:a16="http://schemas.microsoft.com/office/drawing/2014/main" id="{0801E80F-CECD-4668-32B2-2F2BB653C69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1" t="5965" r="7214" b="540"/>
          <a:stretch/>
        </p:blipFill>
        <p:spPr>
          <a:xfrm>
            <a:off x="6754590" y="905009"/>
            <a:ext cx="4680000" cy="2943181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05078AD5-D6CE-84EE-7CA3-D709D47A2939}"/>
              </a:ext>
            </a:extLst>
          </p:cNvPr>
          <p:cNvSpPr txBox="1"/>
          <p:nvPr/>
        </p:nvSpPr>
        <p:spPr>
          <a:xfrm>
            <a:off x="372654" y="1226981"/>
            <a:ext cx="5955259" cy="15920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125000"/>
              </a:lnSpc>
              <a:buFont typeface="Wingdings" panose="05000000000000000000" pitchFamily="2" charset="2"/>
              <a:buChar char="p"/>
            </a:pPr>
            <a:r>
              <a:rPr lang="zh-CN" altLang="en-US" sz="2000" dirty="0"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采样通道包括前放、信号调理电路和</a:t>
            </a:r>
            <a:r>
              <a:rPr lang="en-US" altLang="zh-CN" sz="2000" dirty="0"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ADC</a:t>
            </a:r>
            <a:r>
              <a:rPr lang="zh-CN" altLang="en-US" sz="2000" dirty="0"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，整体的线性度影响</a:t>
            </a:r>
            <a:r>
              <a:rPr lang="en-US" altLang="zh-CN" sz="2000" dirty="0"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XBPM</a:t>
            </a:r>
            <a:r>
              <a:rPr lang="zh-CN" altLang="en-US" sz="2000" dirty="0"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探测器系统的位置准确性</a:t>
            </a:r>
            <a:endParaRPr lang="en-US" altLang="zh-CN" sz="2000" dirty="0">
              <a:latin typeface="Times New Roman" panose="02020603050405020304" pitchFamily="18" charset="0"/>
              <a:ea typeface="黑体" pitchFamily="49" charset="-122"/>
              <a:cs typeface="Times New Roman" panose="02020603050405020304" pitchFamily="18" charset="0"/>
            </a:endParaRPr>
          </a:p>
          <a:p>
            <a:pPr marL="457200" indent="-457200" algn="just">
              <a:lnSpc>
                <a:spcPct val="125000"/>
              </a:lnSpc>
              <a:buFont typeface="Wingdings" panose="05000000000000000000" pitchFamily="2" charset="2"/>
              <a:buChar char="p"/>
            </a:pPr>
            <a:r>
              <a:rPr lang="zh-CN" altLang="en-US" sz="2000" dirty="0"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以</a:t>
            </a:r>
            <a:r>
              <a:rPr lang="zh-CN" altLang="en-US" sz="2000" dirty="0">
                <a:solidFill>
                  <a:srgbClr val="C00000"/>
                </a:solidFill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积分非线性</a:t>
            </a:r>
            <a:r>
              <a:rPr lang="zh-CN" altLang="en-US" sz="2000" dirty="0"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（</a:t>
            </a:r>
            <a:r>
              <a:rPr lang="en-US" altLang="zh-CN" sz="2000" dirty="0"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Integral Nonlinearity, INL</a:t>
            </a:r>
            <a:r>
              <a:rPr lang="zh-CN" altLang="en-US" sz="2000" dirty="0"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）衡量采样通道的非线性误差：</a:t>
            </a:r>
            <a:endParaRPr lang="en-US" altLang="zh-CN" sz="2000" dirty="0">
              <a:latin typeface="Times New Roman" panose="02020603050405020304" pitchFamily="18" charset="0"/>
              <a:ea typeface="黑体" pitchFamily="49" charset="-122"/>
              <a:cs typeface="Times New Roman" panose="02020603050405020304" pitchFamily="18" charset="0"/>
            </a:endParaRPr>
          </a:p>
        </p:txBody>
      </p:sp>
      <p:graphicFrame>
        <p:nvGraphicFramePr>
          <p:cNvPr id="7" name="对象 6">
            <a:extLst>
              <a:ext uri="{FF2B5EF4-FFF2-40B4-BE49-F238E27FC236}">
                <a16:creationId xmlns:a16="http://schemas.microsoft.com/office/drawing/2014/main" id="{081F8C01-31B8-519C-80DE-D9B0499E98D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34852366"/>
              </p:ext>
            </p:extLst>
          </p:nvPr>
        </p:nvGraphicFramePr>
        <p:xfrm>
          <a:off x="2266525" y="2894771"/>
          <a:ext cx="2167517" cy="7121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332867" imgH="438105" progId="Equation.DSMT4">
                  <p:embed/>
                </p:oleObj>
              </mc:Choice>
              <mc:Fallback>
                <p:oleObj name="Equation" r:id="rId4" imgW="1332867" imgH="438105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266525" y="2894771"/>
                        <a:ext cx="2167517" cy="71218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表格 13">
            <a:extLst>
              <a:ext uri="{FF2B5EF4-FFF2-40B4-BE49-F238E27FC236}">
                <a16:creationId xmlns:a16="http://schemas.microsoft.com/office/drawing/2014/main" id="{DD8686C3-3E8C-2A69-14FF-4BD8EB934F3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5730082"/>
              </p:ext>
            </p:extLst>
          </p:nvPr>
        </p:nvGraphicFramePr>
        <p:xfrm>
          <a:off x="6423475" y="4046706"/>
          <a:ext cx="5342230" cy="2340075"/>
        </p:xfrm>
        <a:graphic>
          <a:graphicData uri="http://schemas.openxmlformats.org/drawingml/2006/table">
            <a:tbl>
              <a:tblPr firstRow="1" firstCol="1" bandRow="1"/>
              <a:tblGrid>
                <a:gridCol w="1426128">
                  <a:extLst>
                    <a:ext uri="{9D8B030D-6E8A-4147-A177-3AD203B41FA5}">
                      <a16:colId xmlns:a16="http://schemas.microsoft.com/office/drawing/2014/main" val="3718032839"/>
                    </a:ext>
                  </a:extLst>
                </a:gridCol>
                <a:gridCol w="1470992">
                  <a:extLst>
                    <a:ext uri="{9D8B030D-6E8A-4147-A177-3AD203B41FA5}">
                      <a16:colId xmlns:a16="http://schemas.microsoft.com/office/drawing/2014/main" val="2169459947"/>
                    </a:ext>
                  </a:extLst>
                </a:gridCol>
                <a:gridCol w="1262184">
                  <a:extLst>
                    <a:ext uri="{9D8B030D-6E8A-4147-A177-3AD203B41FA5}">
                      <a16:colId xmlns:a16="http://schemas.microsoft.com/office/drawing/2014/main" val="878379444"/>
                    </a:ext>
                  </a:extLst>
                </a:gridCol>
                <a:gridCol w="1182926">
                  <a:extLst>
                    <a:ext uri="{9D8B030D-6E8A-4147-A177-3AD203B41FA5}">
                      <a16:colId xmlns:a16="http://schemas.microsoft.com/office/drawing/2014/main" val="1489744466"/>
                    </a:ext>
                  </a:extLst>
                </a:gridCol>
              </a:tblGrid>
              <a:tr h="408405">
                <a:tc>
                  <a:txBody>
                    <a:bodyPr/>
                    <a:lstStyle/>
                    <a:p>
                      <a:pPr indent="127000" algn="l">
                        <a:lnSpc>
                          <a:spcPct val="125000"/>
                        </a:lnSpc>
                      </a:pPr>
                      <a:r>
                        <a:rPr lang="zh-CN" sz="1600" kern="1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反馈电阻</a:t>
                      </a:r>
                      <a:r>
                        <a:rPr lang="en-US" sz="1600" kern="1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/kΩ</a:t>
                      </a:r>
                      <a:endParaRPr lang="zh-CN" sz="16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27000" algn="l">
                        <a:lnSpc>
                          <a:spcPct val="125000"/>
                        </a:lnSpc>
                      </a:pPr>
                      <a:r>
                        <a:rPr lang="zh-CN" sz="16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积分非线性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27000" algn="l">
                        <a:lnSpc>
                          <a:spcPct val="125000"/>
                        </a:lnSpc>
                      </a:pP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R-square</a:t>
                      </a:r>
                      <a:endParaRPr lang="zh-CN" sz="16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27000" algn="l">
                        <a:lnSpc>
                          <a:spcPct val="125000"/>
                        </a:lnSpc>
                      </a:pPr>
                      <a:r>
                        <a:rPr lang="en-US" sz="1600" kern="1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RMSE</a:t>
                      </a:r>
                      <a:endParaRPr lang="zh-CN" sz="16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8439794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indent="127000" algn="l">
                        <a:lnSpc>
                          <a:spcPct val="150000"/>
                        </a:lnSpc>
                      </a:pPr>
                      <a:r>
                        <a:rPr lang="en-US" sz="1600" kern="1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200000</a:t>
                      </a:r>
                      <a:endParaRPr lang="zh-CN" sz="16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127000" algn="l">
                        <a:lnSpc>
                          <a:spcPct val="150000"/>
                        </a:lnSpc>
                      </a:pP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0.0396%</a:t>
                      </a:r>
                      <a:endParaRPr lang="zh-CN" sz="16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127000" algn="l">
                        <a:lnSpc>
                          <a:spcPct val="150000"/>
                        </a:lnSpc>
                      </a:pPr>
                      <a:r>
                        <a:rPr lang="en-US" sz="1600" kern="1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0.999999</a:t>
                      </a:r>
                      <a:endParaRPr lang="zh-CN" sz="16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127000" algn="l">
                        <a:lnSpc>
                          <a:spcPct val="150000"/>
                        </a:lnSpc>
                      </a:pPr>
                      <a:r>
                        <a:rPr lang="en-US" sz="1600" kern="1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0.001092</a:t>
                      </a:r>
                      <a:endParaRPr lang="zh-CN" sz="16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189189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indent="127000" algn="l">
                        <a:lnSpc>
                          <a:spcPct val="150000"/>
                        </a:lnSpc>
                      </a:pPr>
                      <a:r>
                        <a:rPr lang="en-US" sz="1600" kern="1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20000</a:t>
                      </a:r>
                      <a:endParaRPr lang="zh-CN" sz="16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127000" algn="l">
                        <a:lnSpc>
                          <a:spcPct val="150000"/>
                        </a:lnSpc>
                      </a:pP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0.0146%</a:t>
                      </a:r>
                      <a:endParaRPr lang="zh-CN" sz="16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127000" algn="l">
                        <a:lnSpc>
                          <a:spcPct val="150000"/>
                        </a:lnSpc>
                      </a:pP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0.999999</a:t>
                      </a:r>
                      <a:endParaRPr lang="zh-CN" sz="16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127000" algn="l">
                        <a:lnSpc>
                          <a:spcPct val="150000"/>
                        </a:lnSpc>
                      </a:pPr>
                      <a:r>
                        <a:rPr lang="en-US" sz="1600" kern="1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0.000340</a:t>
                      </a:r>
                      <a:endParaRPr lang="zh-CN" sz="16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6916320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indent="127000" algn="l">
                        <a:lnSpc>
                          <a:spcPct val="150000"/>
                        </a:lnSpc>
                      </a:pPr>
                      <a:r>
                        <a:rPr lang="en-US" sz="1600" kern="1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2000</a:t>
                      </a:r>
                      <a:endParaRPr lang="zh-CN" sz="16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127000" algn="l">
                        <a:lnSpc>
                          <a:spcPct val="150000"/>
                        </a:lnSpc>
                      </a:pP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0.0364%</a:t>
                      </a:r>
                      <a:endParaRPr lang="zh-CN" sz="16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127000" algn="l">
                        <a:lnSpc>
                          <a:spcPct val="150000"/>
                        </a:lnSpc>
                      </a:pP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0.999999</a:t>
                      </a:r>
                      <a:endParaRPr lang="zh-CN" sz="16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127000" algn="l">
                        <a:lnSpc>
                          <a:spcPct val="150000"/>
                        </a:lnSpc>
                      </a:pPr>
                      <a:r>
                        <a:rPr lang="en-US" sz="1600" kern="1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0.000565</a:t>
                      </a:r>
                      <a:endParaRPr lang="zh-CN" sz="16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6031534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indent="127000" algn="l">
                        <a:lnSpc>
                          <a:spcPct val="150000"/>
                        </a:lnSpc>
                      </a:pPr>
                      <a:r>
                        <a:rPr lang="en-US" sz="1600" kern="1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200</a:t>
                      </a:r>
                      <a:endParaRPr lang="zh-CN" sz="16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127000" algn="l">
                        <a:lnSpc>
                          <a:spcPct val="150000"/>
                        </a:lnSpc>
                      </a:pP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0.0444%</a:t>
                      </a:r>
                      <a:endParaRPr lang="zh-CN" sz="16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127000" algn="l">
                        <a:lnSpc>
                          <a:spcPct val="150000"/>
                        </a:lnSpc>
                      </a:pP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0.999999</a:t>
                      </a:r>
                      <a:endParaRPr lang="zh-CN" sz="16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127000" algn="l">
                        <a:lnSpc>
                          <a:spcPct val="150000"/>
                        </a:lnSpc>
                      </a:pPr>
                      <a:r>
                        <a:rPr lang="en-US" sz="1600" kern="1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0.000789</a:t>
                      </a:r>
                      <a:endParaRPr lang="zh-CN" sz="16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6461087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indent="127000" algn="l">
                        <a:lnSpc>
                          <a:spcPct val="150000"/>
                        </a:lnSpc>
                      </a:pPr>
                      <a:r>
                        <a:rPr lang="en-US" sz="1600" kern="1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20</a:t>
                      </a:r>
                      <a:endParaRPr lang="zh-CN" sz="16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127000" algn="l">
                        <a:lnSpc>
                          <a:spcPct val="150000"/>
                        </a:lnSpc>
                      </a:pP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0.1120%</a:t>
                      </a:r>
                      <a:endParaRPr lang="zh-CN" sz="16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127000" algn="l">
                        <a:lnSpc>
                          <a:spcPct val="150000"/>
                        </a:lnSpc>
                      </a:pP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0.999995</a:t>
                      </a:r>
                      <a:endParaRPr lang="zh-CN" sz="16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127000" algn="l">
                        <a:lnSpc>
                          <a:spcPct val="150000"/>
                        </a:lnSpc>
                      </a:pPr>
                      <a:r>
                        <a:rPr lang="en-US" sz="1600" kern="1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0.002703</a:t>
                      </a:r>
                      <a:endParaRPr lang="zh-CN" sz="16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2277178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indent="127000" algn="l">
                        <a:lnSpc>
                          <a:spcPct val="150000"/>
                        </a:lnSpc>
                      </a:pPr>
                      <a:r>
                        <a:rPr lang="en-US" sz="1600" kern="1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</a:t>
                      </a:r>
                      <a:endParaRPr lang="zh-CN" sz="16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27000" algn="l">
                        <a:lnSpc>
                          <a:spcPct val="150000"/>
                        </a:lnSpc>
                      </a:pP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0.9435%</a:t>
                      </a:r>
                      <a:endParaRPr lang="zh-CN" sz="16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27000" algn="l">
                        <a:lnSpc>
                          <a:spcPct val="150000"/>
                        </a:lnSpc>
                      </a:pP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0.999696</a:t>
                      </a:r>
                      <a:endParaRPr lang="zh-CN" sz="16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27000" algn="l">
                        <a:lnSpc>
                          <a:spcPct val="150000"/>
                        </a:lnSpc>
                      </a:pP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0.023746</a:t>
                      </a:r>
                      <a:endParaRPr lang="zh-CN" sz="16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26014424"/>
                  </a:ext>
                </a:extLst>
              </a:tr>
            </a:tbl>
          </a:graphicData>
        </a:graphic>
      </p:graphicFrame>
      <p:sp>
        <p:nvSpPr>
          <p:cNvPr id="3" name="文本框 2">
            <a:extLst>
              <a:ext uri="{FF2B5EF4-FFF2-40B4-BE49-F238E27FC236}">
                <a16:creationId xmlns:a16="http://schemas.microsoft.com/office/drawing/2014/main" id="{04BCCBA1-34FF-12BC-B306-272A9CB044BF}"/>
              </a:ext>
            </a:extLst>
          </p:cNvPr>
          <p:cNvSpPr txBox="1"/>
          <p:nvPr/>
        </p:nvSpPr>
        <p:spPr>
          <a:xfrm>
            <a:off x="372654" y="3522781"/>
            <a:ext cx="5955259" cy="8225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125000"/>
              </a:lnSpc>
              <a:buFont typeface="Wingdings" panose="05000000000000000000" pitchFamily="2" charset="2"/>
              <a:buChar char="p"/>
            </a:pPr>
            <a:r>
              <a:rPr lang="zh-CN" altLang="en-US" sz="2000" dirty="0"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以残差平方和</a:t>
            </a:r>
            <a:r>
              <a:rPr lang="en-US" altLang="zh-CN" sz="2000" dirty="0"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SSE / </a:t>
            </a:r>
            <a:r>
              <a:rPr lang="zh-CN" altLang="en-US" sz="2000" dirty="0"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总偏差平方和</a:t>
            </a:r>
            <a:r>
              <a:rPr lang="en-US" altLang="zh-CN" sz="2000" dirty="0"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SST</a:t>
            </a:r>
            <a:r>
              <a:rPr lang="zh-CN" altLang="en-US" sz="2000" dirty="0"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，表征系统线性的拟合优度：</a:t>
            </a:r>
          </a:p>
        </p:txBody>
      </p:sp>
      <p:graphicFrame>
        <p:nvGraphicFramePr>
          <p:cNvPr id="5" name="对象 4">
            <a:extLst>
              <a:ext uri="{FF2B5EF4-FFF2-40B4-BE49-F238E27FC236}">
                <a16:creationId xmlns:a16="http://schemas.microsoft.com/office/drawing/2014/main" id="{BCA8C4DB-2B26-3A34-1FF6-6F690C2D142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11653107"/>
              </p:ext>
            </p:extLst>
          </p:nvPr>
        </p:nvGraphicFramePr>
        <p:xfrm>
          <a:off x="2221642" y="4423619"/>
          <a:ext cx="2257282" cy="6869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313796" imgH="399946" progId="Equation.DSMT4">
                  <p:embed/>
                </p:oleObj>
              </mc:Choice>
              <mc:Fallback>
                <p:oleObj name="Equation" r:id="rId6" imgW="1313796" imgH="399946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221642" y="4423619"/>
                        <a:ext cx="2257282" cy="68699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文本框 7">
            <a:extLst>
              <a:ext uri="{FF2B5EF4-FFF2-40B4-BE49-F238E27FC236}">
                <a16:creationId xmlns:a16="http://schemas.microsoft.com/office/drawing/2014/main" id="{CD126A20-786E-D370-C00B-D290E4322136}"/>
              </a:ext>
            </a:extLst>
          </p:cNvPr>
          <p:cNvSpPr txBox="1"/>
          <p:nvPr/>
        </p:nvSpPr>
        <p:spPr>
          <a:xfrm>
            <a:off x="875576" y="5168909"/>
            <a:ext cx="494941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400" dirty="0">
                <a:highlight>
                  <a:srgbClr val="FFFF00"/>
                </a:highlight>
                <a:latin typeface="Cambria Math" panose="020405030504060302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INL&lt;1.0%</a:t>
            </a:r>
            <a:r>
              <a:rPr lang="zh-CN" altLang="en-US" sz="2400" dirty="0">
                <a:highlight>
                  <a:srgbClr val="FFFF00"/>
                </a:highlight>
                <a:latin typeface="Cambria Math" panose="020405030504060302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，满足</a:t>
            </a:r>
            <a:r>
              <a:rPr lang="en-US" altLang="zh-CN" sz="2400" dirty="0">
                <a:highlight>
                  <a:srgbClr val="FFFF00"/>
                </a:highlight>
                <a:latin typeface="Cambria Math" panose="020405030504060302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&lt;1.5%</a:t>
            </a:r>
            <a:r>
              <a:rPr lang="zh-CN" altLang="en-US" sz="2400" dirty="0">
                <a:highlight>
                  <a:srgbClr val="FFFF00"/>
                </a:highlight>
                <a:latin typeface="Cambria Math" panose="020405030504060302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的设计指标</a:t>
            </a:r>
            <a:endParaRPr lang="en-US" altLang="zh-CN" sz="2400" dirty="0">
              <a:highlight>
                <a:srgbClr val="FFFF00"/>
              </a:highlight>
              <a:latin typeface="Cambria Math" panose="020405030504060302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6CF45AE7-015E-6DCC-54F8-9A506E596335}"/>
              </a:ext>
            </a:extLst>
          </p:cNvPr>
          <p:cNvSpPr txBox="1"/>
          <p:nvPr/>
        </p:nvSpPr>
        <p:spPr>
          <a:xfrm>
            <a:off x="499989" y="5688866"/>
            <a:ext cx="570058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400" dirty="0">
                <a:highlight>
                  <a:srgbClr val="FFFF00"/>
                </a:highlight>
                <a:latin typeface="Cambria Math" panose="020405030504060302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SSE/SST&lt;0.04%</a:t>
            </a:r>
            <a:r>
              <a:rPr lang="zh-CN" altLang="en-US" sz="2400" dirty="0">
                <a:highlight>
                  <a:srgbClr val="FFFF00"/>
                </a:highlight>
                <a:latin typeface="Cambria Math" panose="020405030504060302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，满足</a:t>
            </a:r>
            <a:r>
              <a:rPr lang="en-US" altLang="zh-CN" sz="2400" dirty="0">
                <a:highlight>
                  <a:srgbClr val="FFFF00"/>
                </a:highlight>
                <a:latin typeface="Cambria Math" panose="020405030504060302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&lt;2.0%</a:t>
            </a:r>
            <a:r>
              <a:rPr lang="zh-CN" altLang="en-US" sz="2400" dirty="0">
                <a:highlight>
                  <a:srgbClr val="FFFF00"/>
                </a:highlight>
                <a:latin typeface="Cambria Math" panose="020405030504060302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的设计指标</a:t>
            </a:r>
            <a:endParaRPr lang="en-US" altLang="zh-CN" sz="2400" dirty="0">
              <a:highlight>
                <a:srgbClr val="FFFF00"/>
              </a:highlight>
              <a:latin typeface="Cambria Math" panose="020405030504060302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8425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0E829B8C-4D53-74B4-B0C5-FC5295374553}"/>
              </a:ext>
            </a:extLst>
          </p:cNvPr>
          <p:cNvSpPr txBox="1"/>
          <p:nvPr/>
        </p:nvSpPr>
        <p:spPr>
          <a:xfrm>
            <a:off x="127915" y="658788"/>
            <a:ext cx="3470050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zh-CN" altLang="en-US" sz="2600" b="1" dirty="0">
                <a:solidFill>
                  <a:srgbClr val="1A3B86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采样通道一致性</a:t>
            </a:r>
            <a:endParaRPr lang="en-US" altLang="zh-CN" sz="2600" b="1" dirty="0">
              <a:solidFill>
                <a:srgbClr val="1A3B86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A965D712-B8D2-CFBD-8762-AFA5FD6847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88694" y="0"/>
            <a:ext cx="3414611" cy="523220"/>
          </a:xfrm>
          <a:prstGeom prst="rect">
            <a:avLst/>
          </a:prstGeom>
          <a:solidFill>
            <a:srgbClr val="1A3B86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70000"/>
              <a:buNone/>
            </a:pPr>
            <a:r>
              <a:rPr kumimoji="1" lang="zh-CN" altLang="en-US" sz="2800" b="1" dirty="0">
                <a:solidFill>
                  <a:schemeClr val="bg1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系统测试与实验结果</a:t>
            </a:r>
            <a:endParaRPr kumimoji="1" lang="en-US" altLang="zh-CN" sz="2800" b="1" dirty="0">
              <a:solidFill>
                <a:schemeClr val="bg1"/>
              </a:solidFill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05078AD5-D6CE-84EE-7CA3-D709D47A2939}"/>
              </a:ext>
            </a:extLst>
          </p:cNvPr>
          <p:cNvSpPr txBox="1"/>
          <p:nvPr/>
        </p:nvSpPr>
        <p:spPr>
          <a:xfrm>
            <a:off x="372655" y="1226981"/>
            <a:ext cx="6017380" cy="23645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125000"/>
              </a:lnSpc>
              <a:buFont typeface="Wingdings" panose="05000000000000000000" pitchFamily="2" charset="2"/>
              <a:buChar char="p"/>
            </a:pPr>
            <a:r>
              <a:rPr lang="zh-CN" altLang="en-US" sz="2000" dirty="0"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金刚石</a:t>
            </a:r>
            <a:r>
              <a:rPr lang="en-US" altLang="zh-CN" sz="2000" dirty="0"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XBPM</a:t>
            </a:r>
            <a:r>
              <a:rPr lang="zh-CN" altLang="en-US" sz="2000" dirty="0"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探测器为</a:t>
            </a:r>
            <a:r>
              <a:rPr lang="zh-CN" altLang="en-US" sz="2000" dirty="0">
                <a:solidFill>
                  <a:srgbClr val="C00000"/>
                </a:solidFill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四象限读出结构</a:t>
            </a:r>
            <a:endParaRPr lang="en-US" altLang="zh-CN" sz="2000" dirty="0">
              <a:solidFill>
                <a:srgbClr val="C00000"/>
              </a:solidFill>
              <a:latin typeface="Times New Roman" panose="02020603050405020304" pitchFamily="18" charset="0"/>
              <a:ea typeface="黑体" pitchFamily="49" charset="-122"/>
              <a:cs typeface="Times New Roman" panose="02020603050405020304" pitchFamily="18" charset="0"/>
            </a:endParaRPr>
          </a:p>
          <a:p>
            <a:pPr marL="457200" indent="-457200" algn="just">
              <a:lnSpc>
                <a:spcPct val="125000"/>
              </a:lnSpc>
              <a:buFont typeface="Wingdings" panose="05000000000000000000" pitchFamily="2" charset="2"/>
              <a:buChar char="p"/>
            </a:pPr>
            <a:r>
              <a:rPr lang="zh-CN" altLang="en-US" sz="2000" dirty="0"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电子学系统由</a:t>
            </a:r>
            <a:r>
              <a:rPr lang="en-US" altLang="zh-CN" sz="2000" dirty="0">
                <a:solidFill>
                  <a:srgbClr val="C00000"/>
                </a:solidFill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4</a:t>
            </a:r>
            <a:r>
              <a:rPr lang="zh-CN" altLang="en-US" sz="2000" dirty="0">
                <a:solidFill>
                  <a:srgbClr val="C00000"/>
                </a:solidFill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个采样通道</a:t>
            </a:r>
            <a:r>
              <a:rPr lang="zh-CN" altLang="en-US" sz="2000" dirty="0"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采集</a:t>
            </a:r>
            <a:r>
              <a:rPr lang="en-US" altLang="zh-CN" sz="2000" dirty="0"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1</a:t>
            </a:r>
            <a:r>
              <a:rPr lang="zh-CN" altLang="en-US" sz="2000" dirty="0"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个</a:t>
            </a:r>
            <a:r>
              <a:rPr lang="en-US" altLang="zh-CN" sz="2000" dirty="0"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XBPM</a:t>
            </a:r>
            <a:r>
              <a:rPr lang="zh-CN" altLang="en-US" sz="2000" dirty="0"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的数据，并进行位置计算</a:t>
            </a:r>
            <a:endParaRPr lang="en-US" altLang="zh-CN" sz="2000" dirty="0">
              <a:latin typeface="Times New Roman" panose="02020603050405020304" pitchFamily="18" charset="0"/>
              <a:ea typeface="黑体" pitchFamily="49" charset="-122"/>
              <a:cs typeface="Times New Roman" panose="02020603050405020304" pitchFamily="18" charset="0"/>
            </a:endParaRPr>
          </a:p>
          <a:p>
            <a:pPr marL="457200" indent="-457200" algn="just">
              <a:lnSpc>
                <a:spcPct val="125000"/>
              </a:lnSpc>
              <a:buFont typeface="Wingdings" panose="05000000000000000000" pitchFamily="2" charset="2"/>
              <a:buChar char="p"/>
            </a:pPr>
            <a:r>
              <a:rPr lang="zh-CN" altLang="en-US" sz="2000" dirty="0"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前放</a:t>
            </a:r>
            <a:r>
              <a:rPr lang="zh-CN" altLang="en-US" sz="2000" dirty="0">
                <a:solidFill>
                  <a:srgbClr val="C00000"/>
                </a:solidFill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反馈电阻精度误差导致斜率差异</a:t>
            </a:r>
            <a:r>
              <a:rPr lang="zh-CN" altLang="en-US" sz="2000" dirty="0"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，采样通道</a:t>
            </a:r>
            <a:r>
              <a:rPr lang="zh-CN" altLang="en-US" sz="2000" dirty="0">
                <a:solidFill>
                  <a:srgbClr val="C00000"/>
                </a:solidFill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基线不同导致截距差异</a:t>
            </a:r>
            <a:endParaRPr lang="en-US" altLang="zh-CN" sz="2000" dirty="0">
              <a:latin typeface="Times New Roman" panose="02020603050405020304" pitchFamily="18" charset="0"/>
              <a:ea typeface="黑体" pitchFamily="49" charset="-122"/>
              <a:cs typeface="Times New Roman" panose="02020603050405020304" pitchFamily="18" charset="0"/>
            </a:endParaRPr>
          </a:p>
          <a:p>
            <a:pPr marL="457200" indent="-457200" algn="just">
              <a:lnSpc>
                <a:spcPct val="125000"/>
              </a:lnSpc>
              <a:buFont typeface="Wingdings" panose="05000000000000000000" pitchFamily="2" charset="2"/>
              <a:buChar char="p"/>
            </a:pPr>
            <a:r>
              <a:rPr lang="zh-CN" altLang="en-US" sz="2000" dirty="0"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扣除基线（</a:t>
            </a:r>
            <a:r>
              <a:rPr lang="en-US" altLang="zh-CN" sz="2000" dirty="0"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data-b</a:t>
            </a:r>
            <a:r>
              <a:rPr lang="zh-CN" altLang="en-US" sz="2000" dirty="0"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）、斜率校正（</a:t>
            </a:r>
            <a:r>
              <a:rPr lang="en-US" altLang="zh-CN" sz="2000" dirty="0"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data*0.002/a</a:t>
            </a:r>
            <a:r>
              <a:rPr lang="zh-CN" altLang="en-US" sz="2000" dirty="0"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）</a:t>
            </a:r>
            <a:endParaRPr lang="en-US" altLang="zh-CN" sz="2000" dirty="0">
              <a:latin typeface="Times New Roman" panose="02020603050405020304" pitchFamily="18" charset="0"/>
              <a:ea typeface="黑体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3" name="图片 2" descr="图表&#10;&#10;中度可信度描述已自动生成">
            <a:extLst>
              <a:ext uri="{FF2B5EF4-FFF2-40B4-BE49-F238E27FC236}">
                <a16:creationId xmlns:a16="http://schemas.microsoft.com/office/drawing/2014/main" id="{0DEC2498-A932-825D-C25C-4394ACB5BEF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82"/>
          <a:stretch/>
        </p:blipFill>
        <p:spPr bwMode="auto">
          <a:xfrm>
            <a:off x="6533322" y="908111"/>
            <a:ext cx="5040000" cy="268342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图片 4" descr="图表, 折线图&#10;&#10;描述已自动生成">
            <a:extLst>
              <a:ext uri="{FF2B5EF4-FFF2-40B4-BE49-F238E27FC236}">
                <a16:creationId xmlns:a16="http://schemas.microsoft.com/office/drawing/2014/main" id="{9F9883A5-2C49-9D83-DA68-F136681C42C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23"/>
          <a:stretch/>
        </p:blipFill>
        <p:spPr bwMode="auto">
          <a:xfrm>
            <a:off x="861345" y="3735606"/>
            <a:ext cx="5040000" cy="268766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图片 7" descr="图表, 折线图&#10;&#10;描述已自动生成">
            <a:extLst>
              <a:ext uri="{FF2B5EF4-FFF2-40B4-BE49-F238E27FC236}">
                <a16:creationId xmlns:a16="http://schemas.microsoft.com/office/drawing/2014/main" id="{B38B4F3A-8350-D7A0-8DF4-B74F800DDD7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11"/>
          <a:stretch/>
        </p:blipFill>
        <p:spPr bwMode="auto">
          <a:xfrm>
            <a:off x="6533322" y="3735606"/>
            <a:ext cx="5040000" cy="270713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aphicFrame>
        <p:nvGraphicFramePr>
          <p:cNvPr id="10" name="对象 9">
            <a:extLst>
              <a:ext uri="{FF2B5EF4-FFF2-40B4-BE49-F238E27FC236}">
                <a16:creationId xmlns:a16="http://schemas.microsoft.com/office/drawing/2014/main" id="{42860C12-4CE8-424C-D564-71159B90D73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07242329"/>
              </p:ext>
            </p:extLst>
          </p:nvPr>
        </p:nvGraphicFramePr>
        <p:xfrm>
          <a:off x="1975791" y="4639366"/>
          <a:ext cx="1084408" cy="3398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638006" imgH="200153" progId="Equation.DSMT4">
                  <p:embed/>
                </p:oleObj>
              </mc:Choice>
              <mc:Fallback>
                <p:oleObj name="Equation" r:id="rId6" imgW="638006" imgH="200153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975791" y="4639366"/>
                        <a:ext cx="1084408" cy="33988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546900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0E829B8C-4D53-74B4-B0C5-FC5295374553}"/>
              </a:ext>
            </a:extLst>
          </p:cNvPr>
          <p:cNvSpPr txBox="1"/>
          <p:nvPr/>
        </p:nvSpPr>
        <p:spPr>
          <a:xfrm>
            <a:off x="127915" y="658788"/>
            <a:ext cx="3676268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sz="2600" b="1" dirty="0">
                <a:solidFill>
                  <a:srgbClr val="1A3B86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IIR</a:t>
            </a:r>
            <a:r>
              <a:rPr lang="zh-CN" altLang="en-US" sz="2600" b="1" dirty="0">
                <a:solidFill>
                  <a:srgbClr val="1A3B86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低通滤波算法测试</a:t>
            </a:r>
            <a:endParaRPr lang="en-US" altLang="zh-CN" sz="2600" b="1" dirty="0">
              <a:solidFill>
                <a:srgbClr val="1A3B86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A965D712-B8D2-CFBD-8762-AFA5FD6847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88694" y="0"/>
            <a:ext cx="3414611" cy="523220"/>
          </a:xfrm>
          <a:prstGeom prst="rect">
            <a:avLst/>
          </a:prstGeom>
          <a:solidFill>
            <a:srgbClr val="1A3B86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70000"/>
              <a:buNone/>
            </a:pPr>
            <a:r>
              <a:rPr kumimoji="1" lang="zh-CN" altLang="en-US" sz="2800" b="1" dirty="0">
                <a:solidFill>
                  <a:schemeClr val="bg1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系统测试与实验结果</a:t>
            </a:r>
            <a:endParaRPr kumimoji="1" lang="en-US" altLang="zh-CN" sz="2800" b="1" dirty="0">
              <a:solidFill>
                <a:schemeClr val="bg1"/>
              </a:solidFill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6" name="图片 5" descr="图表&#10;&#10;描述已自动生成">
            <a:extLst>
              <a:ext uri="{FF2B5EF4-FFF2-40B4-BE49-F238E27FC236}">
                <a16:creationId xmlns:a16="http://schemas.microsoft.com/office/drawing/2014/main" id="{D83E79B6-7131-C668-BDEC-6487FFF6903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470" y="1122866"/>
            <a:ext cx="5227190" cy="3057763"/>
          </a:xfrm>
          <a:prstGeom prst="rect">
            <a:avLst/>
          </a:prstGeom>
        </p:spPr>
      </p:pic>
      <p:pic>
        <p:nvPicPr>
          <p:cNvPr id="15" name="图片 14" descr="图形用户界面&#10;&#10;低可信度描述已自动生成">
            <a:extLst>
              <a:ext uri="{FF2B5EF4-FFF2-40B4-BE49-F238E27FC236}">
                <a16:creationId xmlns:a16="http://schemas.microsoft.com/office/drawing/2014/main" id="{5E6FFDFE-D0C2-9E27-8125-6ED58B58685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3179" y="4782388"/>
            <a:ext cx="5864615" cy="1516214"/>
          </a:xfrm>
          <a:prstGeom prst="rect">
            <a:avLst/>
          </a:prstGeom>
        </p:spPr>
      </p:pic>
      <p:sp>
        <p:nvSpPr>
          <p:cNvPr id="16" name="文本框 15">
            <a:extLst>
              <a:ext uri="{FF2B5EF4-FFF2-40B4-BE49-F238E27FC236}">
                <a16:creationId xmlns:a16="http://schemas.microsoft.com/office/drawing/2014/main" id="{0EFD5507-F595-DD64-FB03-1E9AAFD2A741}"/>
              </a:ext>
            </a:extLst>
          </p:cNvPr>
          <p:cNvSpPr txBox="1"/>
          <p:nvPr/>
        </p:nvSpPr>
        <p:spPr>
          <a:xfrm>
            <a:off x="127915" y="4644707"/>
            <a:ext cx="3676268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zh-CN" altLang="en-US" sz="2600" b="1" dirty="0">
                <a:solidFill>
                  <a:srgbClr val="1A3B86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数据缓存与传输测试</a:t>
            </a:r>
            <a:endParaRPr lang="en-US" altLang="zh-CN" sz="2600" b="1" dirty="0">
              <a:solidFill>
                <a:srgbClr val="1A3B86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BF161A1D-2C80-7D7A-5FFD-48B0F403D9B0}"/>
              </a:ext>
            </a:extLst>
          </p:cNvPr>
          <p:cNvSpPr/>
          <p:nvPr/>
        </p:nvSpPr>
        <p:spPr>
          <a:xfrm>
            <a:off x="359388" y="5102618"/>
            <a:ext cx="5173395" cy="1207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25000"/>
              </a:lnSpc>
              <a:buFont typeface="Wingdings" panose="05000000000000000000" pitchFamily="2" charset="2"/>
              <a:buChar char="p"/>
            </a:pPr>
            <a:r>
              <a:rPr kumimoji="1" lang="zh-CN" altLang="en-US" sz="2000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信号发生器产生正弦信号，电子学系统采集，以太网发送至上位机，</a:t>
            </a:r>
            <a:r>
              <a:rPr kumimoji="1" lang="zh-CN" altLang="en-US" sz="2000" dirty="0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未出现数据丢失和乱码</a:t>
            </a:r>
            <a:r>
              <a:rPr kumimoji="1" lang="zh-CN" altLang="en-US" sz="2000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，数据缓存与传输功能正常</a:t>
            </a:r>
            <a:endParaRPr kumimoji="1" lang="en-US" altLang="zh-CN" sz="2000" dirty="0">
              <a:solidFill>
                <a:srgbClr val="C00000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5BEA5C2F-16D8-0500-3204-E3317E1578B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5114"/>
          <a:stretch/>
        </p:blipFill>
        <p:spPr>
          <a:xfrm>
            <a:off x="5814727" y="1122866"/>
            <a:ext cx="5921517" cy="3443772"/>
          </a:xfrm>
          <a:prstGeom prst="rect">
            <a:avLst/>
          </a:prstGeom>
        </p:spPr>
      </p:pic>
      <p:sp>
        <p:nvSpPr>
          <p:cNvPr id="19" name="文本框 18">
            <a:extLst>
              <a:ext uri="{FF2B5EF4-FFF2-40B4-BE49-F238E27FC236}">
                <a16:creationId xmlns:a16="http://schemas.microsoft.com/office/drawing/2014/main" id="{37065651-3FED-E364-93DE-144585E294D8}"/>
              </a:ext>
            </a:extLst>
          </p:cNvPr>
          <p:cNvSpPr txBox="1"/>
          <p:nvPr/>
        </p:nvSpPr>
        <p:spPr>
          <a:xfrm>
            <a:off x="743705" y="4176875"/>
            <a:ext cx="47247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400" dirty="0">
                <a:highlight>
                  <a:srgbClr val="FFFF00"/>
                </a:highlight>
                <a:latin typeface="Cambria Math" panose="020405030504060302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IIR</a:t>
            </a:r>
            <a:r>
              <a:rPr lang="zh-CN" altLang="en-US" sz="2400" dirty="0">
                <a:highlight>
                  <a:srgbClr val="FFFF00"/>
                </a:highlight>
                <a:latin typeface="Cambria Math" panose="020405030504060302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滤波后，信噪比约提高</a:t>
            </a:r>
            <a:r>
              <a:rPr lang="en-US" altLang="zh-CN" sz="2400" dirty="0">
                <a:highlight>
                  <a:srgbClr val="FFFF00"/>
                </a:highlight>
                <a:latin typeface="Cambria Math" panose="020405030504060302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2.19</a:t>
            </a:r>
            <a:r>
              <a:rPr lang="zh-CN" altLang="en-US" sz="2400" dirty="0">
                <a:highlight>
                  <a:srgbClr val="FFFF00"/>
                </a:highlight>
                <a:latin typeface="Cambria Math" panose="020405030504060302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倍</a:t>
            </a:r>
            <a:endParaRPr lang="en-US" altLang="zh-CN" sz="2400" dirty="0">
              <a:highlight>
                <a:srgbClr val="FFFF00"/>
              </a:highlight>
              <a:latin typeface="Cambria Math" panose="020405030504060302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13908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0E829B8C-4D53-74B4-B0C5-FC5295374553}"/>
              </a:ext>
            </a:extLst>
          </p:cNvPr>
          <p:cNvSpPr txBox="1"/>
          <p:nvPr/>
        </p:nvSpPr>
        <p:spPr>
          <a:xfrm>
            <a:off x="127915" y="658788"/>
            <a:ext cx="4503720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zh-CN" altLang="en-US" sz="2600" b="1" dirty="0">
                <a:solidFill>
                  <a:srgbClr val="1A3B86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与</a:t>
            </a:r>
            <a:r>
              <a:rPr lang="en-US" altLang="zh-CN" sz="2600" b="1" dirty="0">
                <a:solidFill>
                  <a:srgbClr val="1A3B86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Libera Photon</a:t>
            </a:r>
            <a:r>
              <a:rPr lang="zh-CN" altLang="en-US" sz="2600" b="1" dirty="0">
                <a:solidFill>
                  <a:srgbClr val="1A3B86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对比测试</a:t>
            </a:r>
            <a:endParaRPr lang="en-US" altLang="zh-CN" sz="2600" b="1" dirty="0">
              <a:solidFill>
                <a:srgbClr val="1A3B86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EE7AD67F-E992-D3B4-2062-333DE5C6B703}"/>
              </a:ext>
            </a:extLst>
          </p:cNvPr>
          <p:cNvGrpSpPr/>
          <p:nvPr/>
        </p:nvGrpSpPr>
        <p:grpSpPr>
          <a:xfrm>
            <a:off x="619403" y="3785958"/>
            <a:ext cx="5133662" cy="2661793"/>
            <a:chOff x="526475" y="3991366"/>
            <a:chExt cx="5133662" cy="2661793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8E8E26BA-D1CF-1957-86B4-33DCBFB039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rcRect r="3731"/>
            <a:stretch>
              <a:fillRect/>
            </a:stretch>
          </p:blipFill>
          <p:spPr>
            <a:xfrm>
              <a:off x="526475" y="4045849"/>
              <a:ext cx="5133662" cy="2607310"/>
            </a:xfrm>
            <a:prstGeom prst="rect">
              <a:avLst/>
            </a:prstGeom>
            <a:ln>
              <a:solidFill>
                <a:srgbClr val="FFFF00"/>
              </a:solidFill>
            </a:ln>
          </p:spPr>
        </p:pic>
        <p:sp>
          <p:nvSpPr>
            <p:cNvPr id="13" name="文本框 12">
              <a:extLst>
                <a:ext uri="{FF2B5EF4-FFF2-40B4-BE49-F238E27FC236}">
                  <a16:creationId xmlns:a16="http://schemas.microsoft.com/office/drawing/2014/main" id="{9FE384A5-5656-9A4D-806A-38AE6A4E60F9}"/>
                </a:ext>
              </a:extLst>
            </p:cNvPr>
            <p:cNvSpPr txBox="1"/>
            <p:nvPr/>
          </p:nvSpPr>
          <p:spPr>
            <a:xfrm>
              <a:off x="2488555" y="3991366"/>
              <a:ext cx="1571381" cy="369332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>
                  <a:ln>
                    <a:solidFill>
                      <a:schemeClr val="bg1"/>
                    </a:solidFill>
                  </a:ln>
                  <a:solidFill>
                    <a:srgbClr val="C00000"/>
                  </a:solidFill>
                  <a:latin typeface="Arial Black" panose="020B0A04020102020204" pitchFamily="34" charset="0"/>
                </a:defRPr>
              </a:lvl1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0" cap="none" spc="0" normalizeH="0" baseline="0" noProof="0" dirty="0">
                  <a:ln>
                    <a:solidFill>
                      <a:prstClr val="white"/>
                    </a:solidFill>
                  </a:ln>
                  <a:solidFill>
                    <a:srgbClr val="00B0F0"/>
                  </a:solidFill>
                  <a:effectLst/>
                  <a:uLnTx/>
                  <a:uFillTx/>
                  <a:latin typeface="Arial Black" panose="020B0A04020102020204" pitchFamily="34" charset="0"/>
                  <a:ea typeface="等线" panose="02010600030101010101" pitchFamily="2" charset="-122"/>
                  <a:cs typeface="+mn-cs"/>
                </a:rPr>
                <a:t>0.01uA</a:t>
              </a:r>
              <a:endParaRPr kumimoji="0" lang="zh-CN" altLang="en-US" sz="1800" b="0" i="0" u="none" strike="noStrike" kern="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00B0F0"/>
                </a:solidFill>
                <a:effectLst/>
                <a:uLnTx/>
                <a:uFillTx/>
                <a:latin typeface="Arial Black" panose="020B0A04020102020204" pitchFamily="34" charset="0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C0C8EAE9-7884-A248-091F-2F081ADA21B9}"/>
              </a:ext>
            </a:extLst>
          </p:cNvPr>
          <p:cNvGrpSpPr/>
          <p:nvPr/>
        </p:nvGrpSpPr>
        <p:grpSpPr>
          <a:xfrm>
            <a:off x="6413327" y="3840439"/>
            <a:ext cx="5172521" cy="2607311"/>
            <a:chOff x="6708415" y="879703"/>
            <a:chExt cx="5172521" cy="2984248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A4601764-BA6B-C78B-1308-DD4DEA64DF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rcRect r="27723"/>
            <a:stretch>
              <a:fillRect/>
            </a:stretch>
          </p:blipFill>
          <p:spPr>
            <a:xfrm>
              <a:off x="6708415" y="901289"/>
              <a:ext cx="5172521" cy="2962662"/>
            </a:xfrm>
            <a:prstGeom prst="rect">
              <a:avLst/>
            </a:prstGeom>
            <a:ln>
              <a:solidFill>
                <a:srgbClr val="FFFF00"/>
              </a:solidFill>
            </a:ln>
          </p:spPr>
        </p:pic>
        <p:sp>
          <p:nvSpPr>
            <p:cNvPr id="17" name="文本框 16">
              <a:extLst>
                <a:ext uri="{FF2B5EF4-FFF2-40B4-BE49-F238E27FC236}">
                  <a16:creationId xmlns:a16="http://schemas.microsoft.com/office/drawing/2014/main" id="{0FE75348-623E-F7FA-CEAD-86DE353BEEDB}"/>
                </a:ext>
              </a:extLst>
            </p:cNvPr>
            <p:cNvSpPr txBox="1"/>
            <p:nvPr/>
          </p:nvSpPr>
          <p:spPr>
            <a:xfrm>
              <a:off x="8151633" y="879703"/>
              <a:ext cx="3172349" cy="369332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altLang="zh-CN" dirty="0">
                  <a:ln>
                    <a:solidFill>
                      <a:schemeClr val="bg1"/>
                    </a:solidFill>
                  </a:ln>
                  <a:solidFill>
                    <a:srgbClr val="00B0F0"/>
                  </a:solidFill>
                  <a:latin typeface="Arial Black" panose="020B0A04020102020204" pitchFamily="34" charset="0"/>
                </a:rPr>
                <a:t>0.1uA</a:t>
              </a:r>
              <a:endParaRPr lang="zh-CN" altLang="en-US" dirty="0">
                <a:ln>
                  <a:solidFill>
                    <a:schemeClr val="bg1"/>
                  </a:solidFill>
                </a:ln>
                <a:solidFill>
                  <a:srgbClr val="00B0F0"/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3" name="组合 2">
            <a:extLst>
              <a:ext uri="{FF2B5EF4-FFF2-40B4-BE49-F238E27FC236}">
                <a16:creationId xmlns:a16="http://schemas.microsoft.com/office/drawing/2014/main" id="{BDA85920-10FE-B778-F131-339BFA7889B5}"/>
              </a:ext>
            </a:extLst>
          </p:cNvPr>
          <p:cNvGrpSpPr/>
          <p:nvPr/>
        </p:nvGrpSpPr>
        <p:grpSpPr>
          <a:xfrm>
            <a:off x="6435396" y="3813199"/>
            <a:ext cx="5172521" cy="2661793"/>
            <a:chOff x="6457032" y="3991366"/>
            <a:chExt cx="5172521" cy="2661793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56719DBE-FAE8-06FF-9614-20E7179EB1F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457032" y="4045849"/>
              <a:ext cx="5172521" cy="2607310"/>
            </a:xfrm>
            <a:prstGeom prst="rect">
              <a:avLst/>
            </a:prstGeom>
            <a:ln>
              <a:solidFill>
                <a:srgbClr val="FFFF00"/>
              </a:solidFill>
            </a:ln>
          </p:spPr>
        </p:pic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3C5EECD2-3AB5-6AD2-2EF5-F09AB4B0E0B5}"/>
                </a:ext>
              </a:extLst>
            </p:cNvPr>
            <p:cNvSpPr txBox="1"/>
            <p:nvPr/>
          </p:nvSpPr>
          <p:spPr>
            <a:xfrm>
              <a:off x="8314542" y="3991366"/>
              <a:ext cx="2036466" cy="369332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>
                  <a:ln>
                    <a:solidFill>
                      <a:schemeClr val="bg1"/>
                    </a:solidFill>
                  </a:ln>
                  <a:solidFill>
                    <a:srgbClr val="C00000"/>
                  </a:solidFill>
                  <a:latin typeface="Arial Black" panose="020B0A04020102020204" pitchFamily="34" charset="0"/>
                </a:defRPr>
              </a:lvl1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0" cap="none" spc="0" normalizeH="0" baseline="0" noProof="0" dirty="0">
                  <a:ln>
                    <a:solidFill>
                      <a:prstClr val="white"/>
                    </a:solidFill>
                  </a:ln>
                  <a:solidFill>
                    <a:srgbClr val="00B0F0"/>
                  </a:solidFill>
                  <a:effectLst/>
                  <a:uLnTx/>
                  <a:uFillTx/>
                  <a:latin typeface="Arial Black" panose="020B0A04020102020204" pitchFamily="34" charset="0"/>
                  <a:ea typeface="等线" panose="02010600030101010101" pitchFamily="2" charset="-122"/>
                  <a:cs typeface="+mn-cs"/>
                </a:rPr>
                <a:t>1uA</a:t>
              </a:r>
              <a:endParaRPr kumimoji="0" lang="zh-CN" altLang="en-US" sz="1800" b="0" i="0" u="none" strike="noStrike" kern="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00B0F0"/>
                </a:solidFill>
                <a:effectLst/>
                <a:uLnTx/>
                <a:uFillTx/>
                <a:latin typeface="Arial Black" panose="020B0A04020102020204" pitchFamily="34" charset="0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11" name="矩形 10">
            <a:extLst>
              <a:ext uri="{FF2B5EF4-FFF2-40B4-BE49-F238E27FC236}">
                <a16:creationId xmlns:a16="http://schemas.microsoft.com/office/drawing/2014/main" id="{750D219B-F432-91EC-950B-D21832F530E1}"/>
              </a:ext>
            </a:extLst>
          </p:cNvPr>
          <p:cNvSpPr/>
          <p:nvPr/>
        </p:nvSpPr>
        <p:spPr>
          <a:xfrm>
            <a:off x="6413327" y="905009"/>
            <a:ext cx="5363364" cy="14189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kumimoji="1" lang="zh-CN" altLang="en-US" sz="2000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国内外光源常用的光子束流位置监测仪器</a:t>
            </a:r>
            <a:endParaRPr kumimoji="1" lang="en-US" altLang="zh-CN" sz="2000" dirty="0">
              <a:solidFill>
                <a:prstClr val="black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kumimoji="1" lang="zh-CN" altLang="en-US" sz="2000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自研系统与其</a:t>
            </a:r>
            <a:r>
              <a:rPr kumimoji="1" lang="zh-CN" altLang="en-US" sz="2000" dirty="0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性能相近</a:t>
            </a:r>
            <a:r>
              <a:rPr kumimoji="1" lang="zh-CN" altLang="en-US" sz="2000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，同时更具</a:t>
            </a:r>
            <a:r>
              <a:rPr kumimoji="1" lang="zh-CN" altLang="en-US" sz="2000" dirty="0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灵活性</a:t>
            </a:r>
            <a:r>
              <a:rPr kumimoji="1" lang="zh-CN" altLang="en-US" sz="2000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，</a:t>
            </a:r>
            <a:r>
              <a:rPr kumimoji="1" lang="zh-CN" altLang="en-US" sz="2000" dirty="0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成本更低</a:t>
            </a:r>
            <a:endParaRPr kumimoji="1" lang="en-US" altLang="zh-CN" sz="2000" dirty="0">
              <a:solidFill>
                <a:srgbClr val="C00000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12" name="Picture 4" descr="See the source image">
            <a:extLst>
              <a:ext uri="{FF2B5EF4-FFF2-40B4-BE49-F238E27FC236}">
                <a16:creationId xmlns:a16="http://schemas.microsoft.com/office/drawing/2014/main" id="{48BE2036-19D5-541E-4CB5-2E6759A90A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4008" y="2403813"/>
            <a:ext cx="3515295" cy="1329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C25026BA-8DB3-D581-8BD8-DF8B5949AF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88694" y="0"/>
            <a:ext cx="3414611" cy="523220"/>
          </a:xfrm>
          <a:prstGeom prst="rect">
            <a:avLst/>
          </a:prstGeom>
          <a:solidFill>
            <a:srgbClr val="1A3B86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70000"/>
              <a:buNone/>
            </a:pPr>
            <a:r>
              <a:rPr kumimoji="1" lang="zh-CN" altLang="en-US" sz="2800" b="1" dirty="0">
                <a:solidFill>
                  <a:schemeClr val="bg1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系统测试与实验结果</a:t>
            </a:r>
            <a:endParaRPr kumimoji="1" lang="en-US" altLang="zh-CN" sz="2800" b="1" dirty="0">
              <a:solidFill>
                <a:schemeClr val="bg1"/>
              </a:solidFill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graphicFrame>
        <p:nvGraphicFramePr>
          <p:cNvPr id="4" name="表格 3">
            <a:extLst>
              <a:ext uri="{FF2B5EF4-FFF2-40B4-BE49-F238E27FC236}">
                <a16:creationId xmlns:a16="http://schemas.microsoft.com/office/drawing/2014/main" id="{CD3FCEE0-EA4F-2FAA-982C-678A56958B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7232036"/>
              </p:ext>
            </p:extLst>
          </p:nvPr>
        </p:nvGraphicFramePr>
        <p:xfrm>
          <a:off x="697535" y="1372838"/>
          <a:ext cx="4977398" cy="2145030"/>
        </p:xfrm>
        <a:graphic>
          <a:graphicData uri="http://schemas.openxmlformats.org/drawingml/2006/table">
            <a:tbl>
              <a:tblPr firstRow="1" firstCol="1" bandRow="1"/>
              <a:tblGrid>
                <a:gridCol w="712126">
                  <a:extLst>
                    <a:ext uri="{9D8B030D-6E8A-4147-A177-3AD203B41FA5}">
                      <a16:colId xmlns:a16="http://schemas.microsoft.com/office/drawing/2014/main" val="846829749"/>
                    </a:ext>
                  </a:extLst>
                </a:gridCol>
                <a:gridCol w="1248508">
                  <a:extLst>
                    <a:ext uri="{9D8B030D-6E8A-4147-A177-3AD203B41FA5}">
                      <a16:colId xmlns:a16="http://schemas.microsoft.com/office/drawing/2014/main" val="3043063021"/>
                    </a:ext>
                  </a:extLst>
                </a:gridCol>
                <a:gridCol w="1535723">
                  <a:extLst>
                    <a:ext uri="{9D8B030D-6E8A-4147-A177-3AD203B41FA5}">
                      <a16:colId xmlns:a16="http://schemas.microsoft.com/office/drawing/2014/main" val="4107309638"/>
                    </a:ext>
                  </a:extLst>
                </a:gridCol>
                <a:gridCol w="1481041">
                  <a:extLst>
                    <a:ext uri="{9D8B030D-6E8A-4147-A177-3AD203B41FA5}">
                      <a16:colId xmlns:a16="http://schemas.microsoft.com/office/drawing/2014/main" val="338223283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indent="127000" algn="l">
                        <a:lnSpc>
                          <a:spcPct val="114000"/>
                        </a:lnSpc>
                      </a:pP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16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27000" algn="l">
                        <a:lnSpc>
                          <a:spcPct val="100000"/>
                        </a:lnSpc>
                      </a:pPr>
                      <a:r>
                        <a:rPr lang="zh-CN" sz="16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输入电流</a:t>
                      </a:r>
                      <a:endParaRPr lang="en-US" altLang="zh-CN" sz="16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indent="127000" algn="l">
                        <a:lnSpc>
                          <a:spcPct val="100000"/>
                        </a:lnSpc>
                      </a:pP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nA</a:t>
                      </a:r>
                      <a:endParaRPr lang="zh-CN" sz="16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27000" algn="l">
                        <a:lnSpc>
                          <a:spcPct val="100000"/>
                        </a:lnSpc>
                      </a:pPr>
                      <a:r>
                        <a:rPr lang="zh-CN" altLang="en-US" sz="16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电流分辨率</a:t>
                      </a:r>
                      <a:r>
                        <a:rPr lang="en-US" altLang="zh-CN" sz="16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indent="127000" algn="l">
                        <a:lnSpc>
                          <a:spcPct val="100000"/>
                        </a:lnSpc>
                      </a:pP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pA</a:t>
                      </a:r>
                      <a:endParaRPr lang="zh-CN" sz="16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27000" algn="l">
                        <a:lnSpc>
                          <a:spcPct val="100000"/>
                        </a:lnSpc>
                      </a:pPr>
                      <a:r>
                        <a:rPr lang="zh-CN" altLang="en-US" sz="16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电流分辨率</a:t>
                      </a:r>
                      <a:r>
                        <a:rPr lang="en-US" altLang="zh-CN" sz="16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</a:t>
                      </a:r>
                    </a:p>
                    <a:p>
                      <a:pPr indent="127000" algn="l">
                        <a:lnSpc>
                          <a:spcPct val="100000"/>
                        </a:lnSpc>
                      </a:pP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pA</a:t>
                      </a:r>
                      <a:endParaRPr lang="zh-CN" sz="16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1620503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indent="127000" algn="l">
                        <a:lnSpc>
                          <a:spcPct val="125000"/>
                        </a:lnSpc>
                      </a:pPr>
                      <a:r>
                        <a:rPr lang="zh-CN" sz="1600" kern="10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自研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127000" algn="l">
                        <a:lnSpc>
                          <a:spcPct val="125000"/>
                        </a:lnSpc>
                      </a:pPr>
                      <a:r>
                        <a:rPr lang="en-US" sz="1600" kern="10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10</a:t>
                      </a:r>
                      <a:endParaRPr lang="zh-CN" sz="1600" kern="10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127000" algn="l">
                        <a:lnSpc>
                          <a:spcPct val="125000"/>
                        </a:lnSpc>
                      </a:pPr>
                      <a:r>
                        <a:rPr lang="en-US" sz="1600" kern="10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0.36</a:t>
                      </a:r>
                      <a:endParaRPr lang="zh-CN" sz="1600" kern="100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127000" algn="l">
                        <a:lnSpc>
                          <a:spcPct val="125000"/>
                        </a:lnSpc>
                      </a:pPr>
                      <a:r>
                        <a:rPr lang="en-US" sz="1600" kern="10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0.32</a:t>
                      </a:r>
                      <a:endParaRPr lang="zh-CN" sz="1600" kern="100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4559786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indent="127000" algn="l">
                        <a:lnSpc>
                          <a:spcPct val="125000"/>
                        </a:lnSpc>
                      </a:pPr>
                      <a:r>
                        <a:rPr lang="zh-CN" sz="1600" kern="1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商品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127000" algn="l">
                        <a:lnSpc>
                          <a:spcPct val="125000"/>
                        </a:lnSpc>
                      </a:pP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10</a:t>
                      </a:r>
                      <a:endParaRPr lang="zh-CN" sz="16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127000" algn="l">
                        <a:lnSpc>
                          <a:spcPct val="125000"/>
                        </a:lnSpc>
                      </a:pP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0.36</a:t>
                      </a:r>
                      <a:endParaRPr lang="zh-CN" sz="16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127000" algn="l">
                        <a:lnSpc>
                          <a:spcPct val="125000"/>
                        </a:lnSpc>
                      </a:pP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0.27</a:t>
                      </a:r>
                      <a:endParaRPr lang="zh-CN" sz="16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6063072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indent="127000" algn="l">
                        <a:lnSpc>
                          <a:spcPct val="125000"/>
                        </a:lnSpc>
                      </a:pPr>
                      <a:r>
                        <a:rPr lang="zh-CN" sz="1600" kern="10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自研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127000" algn="l">
                        <a:lnSpc>
                          <a:spcPct val="125000"/>
                        </a:lnSpc>
                      </a:pPr>
                      <a:r>
                        <a:rPr lang="en-US" sz="1600" kern="10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100</a:t>
                      </a:r>
                      <a:endParaRPr lang="zh-CN" sz="1600" kern="100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127000" algn="l">
                        <a:lnSpc>
                          <a:spcPct val="125000"/>
                        </a:lnSpc>
                      </a:pPr>
                      <a:r>
                        <a:rPr lang="en-US" sz="1600" kern="10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1.50</a:t>
                      </a:r>
                      <a:endParaRPr lang="zh-CN" sz="1600" kern="100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127000" algn="l">
                        <a:lnSpc>
                          <a:spcPct val="125000"/>
                        </a:lnSpc>
                      </a:pPr>
                      <a:r>
                        <a:rPr lang="en-US" sz="1600" kern="10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1.70</a:t>
                      </a:r>
                      <a:endParaRPr lang="zh-CN" sz="1600" kern="100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874639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indent="127000" algn="l">
                        <a:lnSpc>
                          <a:spcPct val="125000"/>
                        </a:lnSpc>
                      </a:pPr>
                      <a:r>
                        <a:rPr lang="zh-CN" sz="1600" kern="1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商品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127000" algn="l">
                        <a:lnSpc>
                          <a:spcPct val="125000"/>
                        </a:lnSpc>
                      </a:pP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100</a:t>
                      </a:r>
                      <a:endParaRPr lang="zh-CN" sz="16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127000" algn="l">
                        <a:lnSpc>
                          <a:spcPct val="125000"/>
                        </a:lnSpc>
                      </a:pP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0.80</a:t>
                      </a:r>
                      <a:endParaRPr lang="zh-CN" sz="16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127000" algn="l">
                        <a:lnSpc>
                          <a:spcPct val="125000"/>
                        </a:lnSpc>
                      </a:pP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0.70</a:t>
                      </a:r>
                      <a:endParaRPr lang="zh-CN" sz="16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5055675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indent="127000" algn="l">
                        <a:lnSpc>
                          <a:spcPct val="125000"/>
                        </a:lnSpc>
                      </a:pPr>
                      <a:r>
                        <a:rPr lang="zh-CN" sz="1600" kern="10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自研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127000" algn="l">
                        <a:lnSpc>
                          <a:spcPct val="125000"/>
                        </a:lnSpc>
                      </a:pPr>
                      <a:r>
                        <a:rPr lang="en-US" sz="1600" kern="10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1000</a:t>
                      </a:r>
                      <a:endParaRPr lang="zh-CN" sz="1600" kern="100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127000" algn="l">
                        <a:lnSpc>
                          <a:spcPct val="125000"/>
                        </a:lnSpc>
                      </a:pPr>
                      <a:r>
                        <a:rPr lang="en-US" sz="1600" kern="10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16.8</a:t>
                      </a:r>
                      <a:endParaRPr lang="zh-CN" sz="1600" kern="100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127000" algn="l">
                        <a:lnSpc>
                          <a:spcPct val="125000"/>
                        </a:lnSpc>
                      </a:pPr>
                      <a:r>
                        <a:rPr lang="en-US" sz="1600" kern="10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16.8</a:t>
                      </a:r>
                      <a:endParaRPr lang="zh-CN" sz="1600" kern="100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4513888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indent="127000" algn="l">
                        <a:lnSpc>
                          <a:spcPct val="125000"/>
                        </a:lnSpc>
                      </a:pPr>
                      <a:r>
                        <a:rPr lang="zh-CN" sz="1600" kern="1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商品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27000" algn="l">
                        <a:lnSpc>
                          <a:spcPct val="125000"/>
                        </a:lnSpc>
                      </a:pP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1000</a:t>
                      </a:r>
                      <a:endParaRPr lang="zh-CN" sz="16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27000" algn="l">
                        <a:lnSpc>
                          <a:spcPct val="125000"/>
                        </a:lnSpc>
                      </a:pP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13.4</a:t>
                      </a:r>
                      <a:endParaRPr lang="zh-CN" sz="16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27000" algn="l">
                        <a:lnSpc>
                          <a:spcPct val="125000"/>
                        </a:lnSpc>
                      </a:pP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17.7</a:t>
                      </a:r>
                      <a:endParaRPr lang="zh-CN" sz="16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03048319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2627223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对象 4">
            <a:extLst>
              <a:ext uri="{FF2B5EF4-FFF2-40B4-BE49-F238E27FC236}">
                <a16:creationId xmlns:a16="http://schemas.microsoft.com/office/drawing/2014/main" id="{951DBE53-1D1A-C58E-2E46-4EB3A6E8087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90171591"/>
              </p:ext>
            </p:extLst>
          </p:nvPr>
        </p:nvGraphicFramePr>
        <p:xfrm>
          <a:off x="-196334" y="308655"/>
          <a:ext cx="4715337" cy="36080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3" imgW="3919855" imgH="3005455" progId="Origin95.Graph">
                  <p:embed/>
                </p:oleObj>
              </mc:Choice>
              <mc:Fallback>
                <p:oleObj name="Graph" r:id="rId3" imgW="3919855" imgH="3005455" progId="Origin95.Graph">
                  <p:embed/>
                  <p:pic>
                    <p:nvPicPr>
                      <p:cNvPr id="6" name="对象 5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-196334" y="308655"/>
                        <a:ext cx="4715337" cy="360809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对象 5">
            <a:extLst>
              <a:ext uri="{FF2B5EF4-FFF2-40B4-BE49-F238E27FC236}">
                <a16:creationId xmlns:a16="http://schemas.microsoft.com/office/drawing/2014/main" id="{882490ED-7597-6C0E-2353-705AA9C2E63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42727373"/>
              </p:ext>
            </p:extLst>
          </p:nvPr>
        </p:nvGraphicFramePr>
        <p:xfrm>
          <a:off x="599044" y="1067079"/>
          <a:ext cx="2092108" cy="16008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5" imgW="3919855" imgH="3005455" progId="Origin95.Graph">
                  <p:embed/>
                </p:oleObj>
              </mc:Choice>
              <mc:Fallback>
                <p:oleObj name="Graph" r:id="rId5" imgW="3919855" imgH="3005455" progId="Origin95.Graph">
                  <p:embed/>
                  <p:pic>
                    <p:nvPicPr>
                      <p:cNvPr id="7" name="对象 6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99044" y="1067079"/>
                        <a:ext cx="2092108" cy="160084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文本框 10">
            <a:extLst>
              <a:ext uri="{FF2B5EF4-FFF2-40B4-BE49-F238E27FC236}">
                <a16:creationId xmlns:a16="http://schemas.microsoft.com/office/drawing/2014/main" id="{AA41EA40-10BF-C3B4-D9C7-7A190181FC3A}"/>
              </a:ext>
            </a:extLst>
          </p:cNvPr>
          <p:cNvSpPr txBox="1"/>
          <p:nvPr/>
        </p:nvSpPr>
        <p:spPr>
          <a:xfrm>
            <a:off x="896128" y="835263"/>
            <a:ext cx="14013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prstClr val="black"/>
                </a:solidFill>
                <a:latin typeface="等线"/>
                <a:ea typeface="等线" panose="02010600030101010101" pitchFamily="2" charset="-122"/>
              </a:rPr>
              <a:t>0-20nA</a:t>
            </a:r>
            <a:r>
              <a:rPr lang="zh-CN" altLang="en-US" dirty="0">
                <a:solidFill>
                  <a:prstClr val="black"/>
                </a:solidFill>
                <a:latin typeface="等线"/>
                <a:ea typeface="等线" panose="02010600030101010101" pitchFamily="2" charset="-122"/>
              </a:rPr>
              <a:t>量程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B9777772-1797-5E70-83F6-8623DB79CC39}"/>
              </a:ext>
            </a:extLst>
          </p:cNvPr>
          <p:cNvSpPr txBox="1"/>
          <p:nvPr/>
        </p:nvSpPr>
        <p:spPr>
          <a:xfrm>
            <a:off x="1453448" y="3473055"/>
            <a:ext cx="14157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电流测量精度</a:t>
            </a: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00B901A2-8060-79E8-A2C5-E1184EACF6DE}"/>
              </a:ext>
            </a:extLst>
          </p:cNvPr>
          <p:cNvSpPr txBox="1"/>
          <p:nvPr/>
        </p:nvSpPr>
        <p:spPr>
          <a:xfrm>
            <a:off x="958809" y="2589501"/>
            <a:ext cx="19800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 b="1" dirty="0">
                <a:solidFill>
                  <a:srgbClr val="FF0000"/>
                </a:solidFill>
                <a:latin typeface="等线"/>
                <a:ea typeface="等线" panose="02010600030101010101" pitchFamily="2" charset="-122"/>
              </a:rPr>
              <a:t>与离线结果基本一致！</a:t>
            </a: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E81A32C3-7E7F-0457-C7BA-3F93DE76B74A}"/>
              </a:ext>
            </a:extLst>
          </p:cNvPr>
          <p:cNvSpPr txBox="1"/>
          <p:nvPr/>
        </p:nvSpPr>
        <p:spPr>
          <a:xfrm>
            <a:off x="971362" y="1251745"/>
            <a:ext cx="14029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prstClr val="black"/>
                </a:solidFill>
                <a:latin typeface="等线"/>
                <a:ea typeface="等线" panose="02010600030101010101" pitchFamily="2" charset="-122"/>
              </a:rPr>
              <a:t>rms=0.16pA</a:t>
            </a:r>
          </a:p>
        </p:txBody>
      </p:sp>
      <p:graphicFrame>
        <p:nvGraphicFramePr>
          <p:cNvPr id="24" name="对象 23">
            <a:extLst>
              <a:ext uri="{FF2B5EF4-FFF2-40B4-BE49-F238E27FC236}">
                <a16:creationId xmlns:a16="http://schemas.microsoft.com/office/drawing/2014/main" id="{A015E1E6-D042-0735-C1D3-EE28A99D045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22862618"/>
              </p:ext>
            </p:extLst>
          </p:nvPr>
        </p:nvGraphicFramePr>
        <p:xfrm>
          <a:off x="144639" y="3636347"/>
          <a:ext cx="3921125" cy="3000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7" imgW="3919855" imgH="3005455" progId="Origin95.Graph">
                  <p:embed/>
                </p:oleObj>
              </mc:Choice>
              <mc:Fallback>
                <p:oleObj name="Graph" r:id="rId7" imgW="3919855" imgH="3005455" progId="Origin95.Graph">
                  <p:embed/>
                  <p:pic>
                    <p:nvPicPr>
                      <p:cNvPr id="10" name="对象 9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44639" y="3636347"/>
                        <a:ext cx="3921125" cy="30003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文本框 24">
            <a:extLst>
              <a:ext uri="{FF2B5EF4-FFF2-40B4-BE49-F238E27FC236}">
                <a16:creationId xmlns:a16="http://schemas.microsoft.com/office/drawing/2014/main" id="{AD942547-694B-BFEE-C846-F390CD024EE8}"/>
              </a:ext>
            </a:extLst>
          </p:cNvPr>
          <p:cNvSpPr txBox="1"/>
          <p:nvPr/>
        </p:nvSpPr>
        <p:spPr>
          <a:xfrm>
            <a:off x="971328" y="4119588"/>
            <a:ext cx="15231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prstClr val="black"/>
                </a:solidFill>
                <a:latin typeface="等线"/>
                <a:ea typeface="等线" panose="02010600030101010101" pitchFamily="2" charset="-122"/>
              </a:rPr>
              <a:t>0-200nA</a:t>
            </a:r>
            <a:r>
              <a:rPr lang="zh-CN" altLang="en-US" dirty="0">
                <a:solidFill>
                  <a:prstClr val="black"/>
                </a:solidFill>
                <a:latin typeface="等线"/>
                <a:ea typeface="等线" panose="02010600030101010101" pitchFamily="2" charset="-122"/>
              </a:rPr>
              <a:t>量程</a:t>
            </a: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2881092E-29AE-799D-8753-A96582EC4C86}"/>
              </a:ext>
            </a:extLst>
          </p:cNvPr>
          <p:cNvSpPr txBox="1"/>
          <p:nvPr/>
        </p:nvSpPr>
        <p:spPr>
          <a:xfrm>
            <a:off x="971328" y="4426913"/>
            <a:ext cx="14029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prstClr val="black"/>
                </a:solidFill>
                <a:latin typeface="等线"/>
                <a:ea typeface="等线" panose="02010600030101010101" pitchFamily="2" charset="-122"/>
              </a:rPr>
              <a:t>rms=1.38pA</a:t>
            </a: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739555D1-344C-7E2B-7703-1F5A8FE045E1}"/>
              </a:ext>
            </a:extLst>
          </p:cNvPr>
          <p:cNvSpPr txBox="1"/>
          <p:nvPr/>
        </p:nvSpPr>
        <p:spPr>
          <a:xfrm>
            <a:off x="959286" y="5552417"/>
            <a:ext cx="19800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 b="1" dirty="0">
                <a:solidFill>
                  <a:srgbClr val="FF0000"/>
                </a:solidFill>
                <a:latin typeface="等线"/>
                <a:ea typeface="等线" panose="02010600030101010101" pitchFamily="2" charset="-122"/>
              </a:rPr>
              <a:t>与离线结果基本一致！</a:t>
            </a:r>
          </a:p>
        </p:txBody>
      </p:sp>
      <p:graphicFrame>
        <p:nvGraphicFramePr>
          <p:cNvPr id="29" name="对象 28">
            <a:extLst>
              <a:ext uri="{FF2B5EF4-FFF2-40B4-BE49-F238E27FC236}">
                <a16:creationId xmlns:a16="http://schemas.microsoft.com/office/drawing/2014/main" id="{AFC34525-EBB2-2047-1EDD-B6C8EBBCE26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26843915"/>
              </p:ext>
            </p:extLst>
          </p:nvPr>
        </p:nvGraphicFramePr>
        <p:xfrm>
          <a:off x="3792347" y="391318"/>
          <a:ext cx="4607306" cy="35254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9" imgW="3919855" imgH="3005455" progId="Origin95.Graph">
                  <p:embed/>
                </p:oleObj>
              </mc:Choice>
              <mc:Fallback>
                <p:oleObj name="Graph" r:id="rId9" imgW="3919855" imgH="3005455" progId="Origin95.Graph">
                  <p:embed/>
                  <p:pic>
                    <p:nvPicPr>
                      <p:cNvPr id="13" name="对象 12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3792347" y="391318"/>
                        <a:ext cx="4607306" cy="352542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" name="对象 29">
            <a:extLst>
              <a:ext uri="{FF2B5EF4-FFF2-40B4-BE49-F238E27FC236}">
                <a16:creationId xmlns:a16="http://schemas.microsoft.com/office/drawing/2014/main" id="{77F016E3-F1A4-AD9A-24C7-9800E097554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16272495"/>
              </p:ext>
            </p:extLst>
          </p:nvPr>
        </p:nvGraphicFramePr>
        <p:xfrm>
          <a:off x="4801235" y="2089418"/>
          <a:ext cx="1786942" cy="13673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11" imgW="3919855" imgH="3005455" progId="Origin95.Graph">
                  <p:embed/>
                </p:oleObj>
              </mc:Choice>
              <mc:Fallback>
                <p:oleObj name="Graph" r:id="rId11" imgW="3919855" imgH="3005455" progId="Origin95.Graph">
                  <p:embed/>
                  <p:pic>
                    <p:nvPicPr>
                      <p:cNvPr id="15" name="对象 14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4801235" y="2089418"/>
                        <a:ext cx="1786942" cy="136733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" name="文本框 30">
            <a:extLst>
              <a:ext uri="{FF2B5EF4-FFF2-40B4-BE49-F238E27FC236}">
                <a16:creationId xmlns:a16="http://schemas.microsoft.com/office/drawing/2014/main" id="{F9FD65DC-B964-C525-6660-8DEF42DC12C2}"/>
              </a:ext>
            </a:extLst>
          </p:cNvPr>
          <p:cNvSpPr txBox="1"/>
          <p:nvPr/>
        </p:nvSpPr>
        <p:spPr>
          <a:xfrm>
            <a:off x="5686924" y="2545027"/>
            <a:ext cx="405880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700" dirty="0">
                <a:solidFill>
                  <a:prstClr val="black"/>
                </a:solidFill>
                <a:latin typeface="等线"/>
                <a:ea typeface="等线" panose="02010600030101010101" pitchFamily="2" charset="-122"/>
              </a:rPr>
              <a:t>10um</a:t>
            </a:r>
            <a:endParaRPr lang="zh-CN" altLang="en-US" sz="700" dirty="0">
              <a:solidFill>
                <a:prstClr val="black"/>
              </a:solidFill>
              <a:latin typeface="等线"/>
              <a:ea typeface="等线" panose="02010600030101010101" pitchFamily="2" charset="-122"/>
            </a:endParaRP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1879A88F-9B2B-3B4D-6599-A1E8B8DC0418}"/>
              </a:ext>
            </a:extLst>
          </p:cNvPr>
          <p:cNvSpPr txBox="1"/>
          <p:nvPr/>
        </p:nvSpPr>
        <p:spPr>
          <a:xfrm>
            <a:off x="5113477" y="2600640"/>
            <a:ext cx="627095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700" dirty="0">
                <a:solidFill>
                  <a:prstClr val="black"/>
                </a:solidFill>
                <a:latin typeface="等线"/>
                <a:ea typeface="等线" panose="02010600030101010101" pitchFamily="2" charset="-122"/>
              </a:rPr>
              <a:t>rms=0.5um</a:t>
            </a:r>
            <a:endParaRPr lang="zh-CN" altLang="en-US" sz="700" dirty="0">
              <a:solidFill>
                <a:prstClr val="black"/>
              </a:solidFill>
              <a:latin typeface="等线"/>
              <a:ea typeface="等线" panose="02010600030101010101" pitchFamily="2" charset="-122"/>
            </a:endParaRPr>
          </a:p>
        </p:txBody>
      </p:sp>
      <p:graphicFrame>
        <p:nvGraphicFramePr>
          <p:cNvPr id="33" name="对象 32">
            <a:extLst>
              <a:ext uri="{FF2B5EF4-FFF2-40B4-BE49-F238E27FC236}">
                <a16:creationId xmlns:a16="http://schemas.microsoft.com/office/drawing/2014/main" id="{000C1B88-0185-0306-E598-896ED581918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60343119"/>
              </p:ext>
            </p:extLst>
          </p:nvPr>
        </p:nvGraphicFramePr>
        <p:xfrm>
          <a:off x="5065728" y="1223794"/>
          <a:ext cx="1371456" cy="10494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13" imgW="3919855" imgH="3005455" progId="Origin95.Graph">
                  <p:embed/>
                </p:oleObj>
              </mc:Choice>
              <mc:Fallback>
                <p:oleObj name="Graph" r:id="rId13" imgW="3919855" imgH="3005455" progId="Origin95.Graph">
                  <p:embed/>
                  <p:pic>
                    <p:nvPicPr>
                      <p:cNvPr id="20" name="对象 19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5065728" y="1223794"/>
                        <a:ext cx="1371456" cy="104941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" name="文本框 33">
            <a:extLst>
              <a:ext uri="{FF2B5EF4-FFF2-40B4-BE49-F238E27FC236}">
                <a16:creationId xmlns:a16="http://schemas.microsoft.com/office/drawing/2014/main" id="{FB65C646-DD0F-7152-3D7D-4D5F77C35765}"/>
              </a:ext>
            </a:extLst>
          </p:cNvPr>
          <p:cNvSpPr txBox="1"/>
          <p:nvPr/>
        </p:nvSpPr>
        <p:spPr>
          <a:xfrm>
            <a:off x="5685775" y="1726254"/>
            <a:ext cx="405880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700" dirty="0">
                <a:solidFill>
                  <a:srgbClr val="FF0000"/>
                </a:solidFill>
                <a:latin typeface="等线"/>
                <a:ea typeface="等线" panose="02010600030101010101" pitchFamily="2" charset="-122"/>
              </a:rPr>
              <a:t>10um</a:t>
            </a:r>
            <a:endParaRPr lang="zh-CN" altLang="en-US" sz="700" dirty="0">
              <a:solidFill>
                <a:srgbClr val="FF0000"/>
              </a:solidFill>
              <a:latin typeface="等线"/>
              <a:ea typeface="等线" panose="02010600030101010101" pitchFamily="2" charset="-122"/>
            </a:endParaRPr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37369F57-2C41-BF12-647B-A83996482C1B}"/>
              </a:ext>
            </a:extLst>
          </p:cNvPr>
          <p:cNvSpPr txBox="1"/>
          <p:nvPr/>
        </p:nvSpPr>
        <p:spPr>
          <a:xfrm>
            <a:off x="5244066" y="1708962"/>
            <a:ext cx="502061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500" dirty="0">
                <a:solidFill>
                  <a:srgbClr val="FF0000"/>
                </a:solidFill>
                <a:latin typeface="等线"/>
                <a:ea typeface="等线" panose="02010600030101010101" pitchFamily="2" charset="-122"/>
              </a:rPr>
              <a:t>rms=0.8um</a:t>
            </a:r>
            <a:endParaRPr lang="zh-CN" altLang="en-US" sz="500" dirty="0">
              <a:solidFill>
                <a:srgbClr val="FF0000"/>
              </a:solidFill>
              <a:latin typeface="等线"/>
              <a:ea typeface="等线" panose="02010600030101010101" pitchFamily="2" charset="-122"/>
            </a:endParaRPr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B04C8A20-3E55-8F67-606D-590F99066796}"/>
              </a:ext>
            </a:extLst>
          </p:cNvPr>
          <p:cNvSpPr txBox="1"/>
          <p:nvPr/>
        </p:nvSpPr>
        <p:spPr>
          <a:xfrm>
            <a:off x="5473537" y="3473745"/>
            <a:ext cx="12362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XY</a:t>
            </a:r>
            <a:r>
              <a:rPr lang="zh-CN" altLang="en-US" sz="1600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位置扫描</a:t>
            </a:r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8569E943-37A9-A304-C324-9717B07BCDF1}"/>
              </a:ext>
            </a:extLst>
          </p:cNvPr>
          <p:cNvSpPr txBox="1"/>
          <p:nvPr/>
        </p:nvSpPr>
        <p:spPr>
          <a:xfrm>
            <a:off x="4498509" y="545634"/>
            <a:ext cx="133882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b="1" dirty="0" err="1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scCVD</a:t>
            </a:r>
            <a:r>
              <a:rPr lang="en-US" altLang="zh-CN" sz="1200" b="1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50um</a:t>
            </a:r>
            <a:r>
              <a:rPr lang="zh-CN" altLang="en-US" sz="1200" b="1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，</a:t>
            </a:r>
            <a:r>
              <a:rPr lang="en-US" altLang="zh-CN" sz="1200" b="1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5Hz</a:t>
            </a:r>
            <a:endParaRPr lang="zh-CN" altLang="en-US" sz="1200" b="1" dirty="0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aphicFrame>
        <p:nvGraphicFramePr>
          <p:cNvPr id="44" name="对象 43">
            <a:extLst>
              <a:ext uri="{FF2B5EF4-FFF2-40B4-BE49-F238E27FC236}">
                <a16:creationId xmlns:a16="http://schemas.microsoft.com/office/drawing/2014/main" id="{35BD43FB-3A56-2897-E965-328FAE09320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03100636"/>
              </p:ext>
            </p:extLst>
          </p:nvPr>
        </p:nvGraphicFramePr>
        <p:xfrm>
          <a:off x="7895137" y="562013"/>
          <a:ext cx="4152224" cy="31772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15" imgW="3919855" imgH="3005455" progId="Origin95.Graph">
                  <p:embed/>
                </p:oleObj>
              </mc:Choice>
              <mc:Fallback>
                <p:oleObj name="Graph" r:id="rId15" imgW="3919855" imgH="3005455" progId="Origin95.Graph">
                  <p:embed/>
                  <p:pic>
                    <p:nvPicPr>
                      <p:cNvPr id="14" name="对象 13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7895137" y="562013"/>
                        <a:ext cx="4152224" cy="317720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5" name="对象 44">
            <a:extLst>
              <a:ext uri="{FF2B5EF4-FFF2-40B4-BE49-F238E27FC236}">
                <a16:creationId xmlns:a16="http://schemas.microsoft.com/office/drawing/2014/main" id="{1502A595-75EA-3FA3-D32E-5E0C667FB81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8129368"/>
              </p:ext>
            </p:extLst>
          </p:nvPr>
        </p:nvGraphicFramePr>
        <p:xfrm>
          <a:off x="9147170" y="1294475"/>
          <a:ext cx="1338087" cy="10238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17" imgW="3919855" imgH="3005455" progId="Origin95.Graph">
                  <p:embed/>
                </p:oleObj>
              </mc:Choice>
              <mc:Fallback>
                <p:oleObj name="Graph" r:id="rId17" imgW="3919855" imgH="3005455" progId="Origin95.Graph">
                  <p:embed/>
                  <p:pic>
                    <p:nvPicPr>
                      <p:cNvPr id="25" name="对象 24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9147170" y="1294475"/>
                        <a:ext cx="1338087" cy="102388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6" name="椭圆 45">
            <a:extLst>
              <a:ext uri="{FF2B5EF4-FFF2-40B4-BE49-F238E27FC236}">
                <a16:creationId xmlns:a16="http://schemas.microsoft.com/office/drawing/2014/main" id="{DDE24609-DFCE-42E9-7CA5-DB33A7B09D71}"/>
              </a:ext>
            </a:extLst>
          </p:cNvPr>
          <p:cNvSpPr/>
          <p:nvPr/>
        </p:nvSpPr>
        <p:spPr>
          <a:xfrm>
            <a:off x="10921380" y="2015091"/>
            <a:ext cx="253643" cy="238949"/>
          </a:xfrm>
          <a:prstGeom prst="ellipse">
            <a:avLst/>
          </a:prstGeom>
          <a:noFill/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cxnSp>
        <p:nvCxnSpPr>
          <p:cNvPr id="47" name="直接箭头连接符 46">
            <a:extLst>
              <a:ext uri="{FF2B5EF4-FFF2-40B4-BE49-F238E27FC236}">
                <a16:creationId xmlns:a16="http://schemas.microsoft.com/office/drawing/2014/main" id="{855CEC24-D659-5597-1D77-E17B3B3637DC}"/>
              </a:ext>
            </a:extLst>
          </p:cNvPr>
          <p:cNvCxnSpPr/>
          <p:nvPr/>
        </p:nvCxnSpPr>
        <p:spPr>
          <a:xfrm flipH="1" flipV="1">
            <a:off x="10316007" y="1868300"/>
            <a:ext cx="596900" cy="266266"/>
          </a:xfrm>
          <a:prstGeom prst="straightConnector1">
            <a:avLst/>
          </a:prstGeom>
          <a:noFill/>
          <a:ln w="6350" cap="flat" cmpd="sng" algn="ctr">
            <a:solidFill>
              <a:srgbClr val="FF00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48" name="文本框 47">
            <a:extLst>
              <a:ext uri="{FF2B5EF4-FFF2-40B4-BE49-F238E27FC236}">
                <a16:creationId xmlns:a16="http://schemas.microsoft.com/office/drawing/2014/main" id="{37828E0C-8C28-1239-6BC2-B8C7AF1BF224}"/>
              </a:ext>
            </a:extLst>
          </p:cNvPr>
          <p:cNvSpPr txBox="1"/>
          <p:nvPr/>
        </p:nvSpPr>
        <p:spPr>
          <a:xfrm>
            <a:off x="9322780" y="3473055"/>
            <a:ext cx="14157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光斑位置轨迹</a:t>
            </a:r>
          </a:p>
        </p:txBody>
      </p:sp>
      <p:sp>
        <p:nvSpPr>
          <p:cNvPr id="49" name="文本框 48">
            <a:extLst>
              <a:ext uri="{FF2B5EF4-FFF2-40B4-BE49-F238E27FC236}">
                <a16:creationId xmlns:a16="http://schemas.microsoft.com/office/drawing/2014/main" id="{89DC7071-9E08-4439-E1DE-7DC0B4322A2E}"/>
              </a:ext>
            </a:extLst>
          </p:cNvPr>
          <p:cNvSpPr txBox="1"/>
          <p:nvPr/>
        </p:nvSpPr>
        <p:spPr>
          <a:xfrm>
            <a:off x="8594061" y="643438"/>
            <a:ext cx="133882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b="1" dirty="0" err="1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scCVD</a:t>
            </a:r>
            <a:r>
              <a:rPr lang="en-US" altLang="zh-CN" sz="1200" b="1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50um</a:t>
            </a:r>
            <a:r>
              <a:rPr lang="zh-CN" altLang="en-US" sz="1200" b="1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，</a:t>
            </a:r>
            <a:r>
              <a:rPr lang="en-US" altLang="zh-CN" sz="1200" b="1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5Hz</a:t>
            </a:r>
            <a:endParaRPr lang="zh-CN" altLang="en-US" sz="1200" b="1" dirty="0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aphicFrame>
        <p:nvGraphicFramePr>
          <p:cNvPr id="50" name="对象 49">
            <a:extLst>
              <a:ext uri="{FF2B5EF4-FFF2-40B4-BE49-F238E27FC236}">
                <a16:creationId xmlns:a16="http://schemas.microsoft.com/office/drawing/2014/main" id="{D5E0546E-493A-0CD2-0BCC-C47D7BFBF10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25489095"/>
              </p:ext>
            </p:extLst>
          </p:nvPr>
        </p:nvGraphicFramePr>
        <p:xfrm>
          <a:off x="3946525" y="3568700"/>
          <a:ext cx="4291013" cy="3282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19" imgW="3919855" imgH="3005455" progId="Origin95.Graph">
                  <p:embed/>
                </p:oleObj>
              </mc:Choice>
              <mc:Fallback>
                <p:oleObj name="Graph" r:id="rId19" imgW="3919855" imgH="3005455" progId="Origin95.Graph">
                  <p:embed/>
                  <p:pic>
                    <p:nvPicPr>
                      <p:cNvPr id="29" name="对象 28"/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3946525" y="3568700"/>
                        <a:ext cx="4291013" cy="32829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2" name="文本框 51">
            <a:extLst>
              <a:ext uri="{FF2B5EF4-FFF2-40B4-BE49-F238E27FC236}">
                <a16:creationId xmlns:a16="http://schemas.microsoft.com/office/drawing/2014/main" id="{C3A26C29-5131-A6FB-CC0A-388BF1723F27}"/>
              </a:ext>
            </a:extLst>
          </p:cNvPr>
          <p:cNvSpPr txBox="1"/>
          <p:nvPr/>
        </p:nvSpPr>
        <p:spPr>
          <a:xfrm>
            <a:off x="4640135" y="3714316"/>
            <a:ext cx="14157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b="1" dirty="0" err="1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scCVD</a:t>
            </a:r>
            <a:r>
              <a:rPr lang="en-US" altLang="zh-CN" sz="1200" b="1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50um</a:t>
            </a:r>
            <a:r>
              <a:rPr lang="zh-CN" altLang="en-US" sz="1200" b="1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，</a:t>
            </a:r>
            <a:r>
              <a:rPr lang="en-US" altLang="zh-CN" sz="1200" b="1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10Hz</a:t>
            </a:r>
            <a:endParaRPr lang="zh-CN" altLang="en-US" sz="1200" b="1" dirty="0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aphicFrame>
        <p:nvGraphicFramePr>
          <p:cNvPr id="55" name="对象 54">
            <a:extLst>
              <a:ext uri="{FF2B5EF4-FFF2-40B4-BE49-F238E27FC236}">
                <a16:creationId xmlns:a16="http://schemas.microsoft.com/office/drawing/2014/main" id="{5DCD76E8-9562-9537-2B1A-F8ED54426F5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15417618"/>
              </p:ext>
            </p:extLst>
          </p:nvPr>
        </p:nvGraphicFramePr>
        <p:xfrm>
          <a:off x="7937581" y="3688392"/>
          <a:ext cx="4068300" cy="31129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21" imgW="3919855" imgH="3005455" progId="Origin95.Graph">
                  <p:embed/>
                </p:oleObj>
              </mc:Choice>
              <mc:Fallback>
                <p:oleObj name="Graph" r:id="rId21" imgW="3919855" imgH="3005455" progId="Origin95.Graph">
                  <p:embed/>
                  <p:pic>
                    <p:nvPicPr>
                      <p:cNvPr id="31" name="对象 30"/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7937581" y="3688392"/>
                        <a:ext cx="4068300" cy="311299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6" name="文本框 55">
            <a:extLst>
              <a:ext uri="{FF2B5EF4-FFF2-40B4-BE49-F238E27FC236}">
                <a16:creationId xmlns:a16="http://schemas.microsoft.com/office/drawing/2014/main" id="{D70D9304-5511-48D6-7718-DBEBFC72BE0D}"/>
              </a:ext>
            </a:extLst>
          </p:cNvPr>
          <p:cNvSpPr txBox="1"/>
          <p:nvPr/>
        </p:nvSpPr>
        <p:spPr>
          <a:xfrm>
            <a:off x="8637134" y="3796243"/>
            <a:ext cx="14157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b="1" dirty="0" err="1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scCVD</a:t>
            </a:r>
            <a:r>
              <a:rPr lang="en-US" altLang="zh-CN" sz="1200" b="1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50um</a:t>
            </a:r>
            <a:r>
              <a:rPr lang="zh-CN" altLang="en-US" sz="1200" b="1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，</a:t>
            </a:r>
            <a:r>
              <a:rPr lang="en-US" altLang="zh-CN" sz="1200" b="1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10Hz</a:t>
            </a:r>
            <a:endParaRPr lang="zh-CN" altLang="en-US" sz="1200" b="1" dirty="0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9EB9BAF3-C107-B207-F98B-E5E855A886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88694" y="0"/>
            <a:ext cx="3414611" cy="523220"/>
          </a:xfrm>
          <a:prstGeom prst="rect">
            <a:avLst/>
          </a:prstGeom>
          <a:solidFill>
            <a:srgbClr val="1A3B86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70000"/>
              <a:buNone/>
            </a:pPr>
            <a:r>
              <a:rPr kumimoji="1" lang="zh-CN" altLang="en-US" sz="2800" b="1" dirty="0">
                <a:solidFill>
                  <a:schemeClr val="bg1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系统测试与实验结果</a:t>
            </a:r>
            <a:endParaRPr kumimoji="1" lang="en-US" altLang="zh-CN" sz="2800" b="1" dirty="0">
              <a:solidFill>
                <a:schemeClr val="bg1"/>
              </a:solidFill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24470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4E322F46-0A6D-FBE7-7C47-972EF4EB26B7}"/>
              </a:ext>
            </a:extLst>
          </p:cNvPr>
          <p:cNvSpPr/>
          <p:nvPr/>
        </p:nvSpPr>
        <p:spPr>
          <a:xfrm>
            <a:off x="405772" y="1151231"/>
            <a:ext cx="6471017" cy="14189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kumimoji="1" lang="zh-CN" altLang="en-US" sz="2000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测试环境：</a:t>
            </a:r>
            <a:r>
              <a:rPr kumimoji="1" lang="en-US" altLang="zh-CN" sz="2000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1W2B</a:t>
            </a:r>
            <a:r>
              <a:rPr kumimoji="1" lang="zh-CN" altLang="en-US" sz="2000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实验站，</a:t>
            </a:r>
            <a:r>
              <a:rPr kumimoji="1" lang="en-US" altLang="zh-CN" sz="2000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Top-up</a:t>
            </a:r>
            <a:r>
              <a:rPr kumimoji="1" lang="zh-CN" altLang="en-US" sz="2000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注入模式，</a:t>
            </a:r>
            <a:r>
              <a:rPr kumimoji="1" lang="en-US" altLang="zh-CN" sz="2000" dirty="0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1mm</a:t>
            </a:r>
            <a:r>
              <a:rPr kumimoji="1" lang="zh-CN" altLang="en-US" sz="2000" dirty="0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光斑</a:t>
            </a:r>
            <a:endParaRPr kumimoji="1" lang="en-US" altLang="zh-CN" sz="2000" dirty="0">
              <a:solidFill>
                <a:srgbClr val="C00000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kumimoji="1" lang="zh-CN" altLang="en-US" sz="2000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高帧率</a:t>
            </a:r>
            <a:r>
              <a:rPr kumimoji="1" lang="en-US" altLang="zh-CN" sz="2000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(</a:t>
            </a:r>
            <a:r>
              <a:rPr kumimoji="1" lang="en-US" altLang="zh-CN" sz="2000" dirty="0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6.25KHz</a:t>
            </a:r>
            <a:r>
              <a:rPr kumimoji="1" lang="en-US" altLang="zh-CN" sz="2000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)</a:t>
            </a:r>
            <a:r>
              <a:rPr kumimoji="1" lang="zh-CN" altLang="en-US" sz="2000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，低帧率</a:t>
            </a:r>
            <a:r>
              <a:rPr kumimoji="1" lang="en-US" altLang="zh-CN" sz="2000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(</a:t>
            </a:r>
            <a:r>
              <a:rPr kumimoji="1" lang="en-US" altLang="zh-CN" sz="2000" dirty="0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6.25Hz</a:t>
            </a:r>
            <a:r>
              <a:rPr kumimoji="1" lang="en-US" altLang="zh-CN" sz="2000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)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kumimoji="1" lang="zh-CN" altLang="en-US" sz="2000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电机以固定步长步进，测量</a:t>
            </a:r>
            <a:r>
              <a:rPr kumimoji="1" lang="en-US" altLang="zh-CN" sz="2000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XBPM</a:t>
            </a:r>
            <a:r>
              <a:rPr kumimoji="1" lang="zh-CN" altLang="en-US" sz="2000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系统的</a:t>
            </a:r>
            <a:r>
              <a:rPr kumimoji="1" lang="zh-CN" altLang="en-US" sz="2000" dirty="0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位置分辨率</a:t>
            </a:r>
            <a:endParaRPr kumimoji="1" lang="en-US" altLang="zh-CN" sz="2000" dirty="0">
              <a:solidFill>
                <a:srgbClr val="C00000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E16325C9-A220-89F4-0A7F-8B94A77D778D}"/>
              </a:ext>
            </a:extLst>
          </p:cNvPr>
          <p:cNvSpPr txBox="1"/>
          <p:nvPr/>
        </p:nvSpPr>
        <p:spPr>
          <a:xfrm>
            <a:off x="127915" y="658788"/>
            <a:ext cx="4205546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sz="2600" b="1" dirty="0">
                <a:solidFill>
                  <a:srgbClr val="1A3B86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BRSF</a:t>
            </a:r>
            <a:r>
              <a:rPr lang="zh-CN" altLang="en-US" sz="2600" b="1" dirty="0">
                <a:solidFill>
                  <a:srgbClr val="1A3B86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实验站束流实验</a:t>
            </a:r>
            <a:endParaRPr lang="en-US" altLang="zh-CN" sz="2600" b="1" dirty="0">
              <a:solidFill>
                <a:srgbClr val="1A3B86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6977685F-7707-9EBC-0BB9-54A5E2324C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88694" y="0"/>
            <a:ext cx="3414611" cy="523220"/>
          </a:xfrm>
          <a:prstGeom prst="rect">
            <a:avLst/>
          </a:prstGeom>
          <a:solidFill>
            <a:srgbClr val="1A3B86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70000"/>
              <a:buNone/>
            </a:pPr>
            <a:r>
              <a:rPr kumimoji="1" lang="zh-CN" altLang="en-US" sz="2800" b="1" dirty="0">
                <a:solidFill>
                  <a:schemeClr val="bg1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系统测试与实验结果</a:t>
            </a:r>
            <a:endParaRPr kumimoji="1" lang="en-US" altLang="zh-CN" sz="2800" b="1" dirty="0">
              <a:solidFill>
                <a:schemeClr val="bg1"/>
              </a:solidFill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8" name="图片 7" descr="图表&#10;&#10;描述已自动生成">
            <a:extLst>
              <a:ext uri="{FF2B5EF4-FFF2-40B4-BE49-F238E27FC236}">
                <a16:creationId xmlns:a16="http://schemas.microsoft.com/office/drawing/2014/main" id="{789DC15F-36EC-8E80-2C38-FCD598C5B7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7300" y="658788"/>
            <a:ext cx="5040000" cy="2893354"/>
          </a:xfrm>
          <a:prstGeom prst="rect">
            <a:avLst/>
          </a:prstGeom>
        </p:spPr>
      </p:pic>
      <p:pic>
        <p:nvPicPr>
          <p:cNvPr id="11" name="图片 10" descr="图表, 条形图, 直方图&#10;&#10;描述已自动生成">
            <a:extLst>
              <a:ext uri="{FF2B5EF4-FFF2-40B4-BE49-F238E27FC236}">
                <a16:creationId xmlns:a16="http://schemas.microsoft.com/office/drawing/2014/main" id="{A11317F2-3043-D0AD-E1D0-0ADF5C52BF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7300" y="3552142"/>
            <a:ext cx="5040000" cy="2893354"/>
          </a:xfrm>
          <a:prstGeom prst="rect">
            <a:avLst/>
          </a:prstGeom>
        </p:spPr>
      </p:pic>
      <p:pic>
        <p:nvPicPr>
          <p:cNvPr id="13" name="图片 12" descr="图表, 直方图&#10;&#10;描述已自动生成">
            <a:extLst>
              <a:ext uri="{FF2B5EF4-FFF2-40B4-BE49-F238E27FC236}">
                <a16:creationId xmlns:a16="http://schemas.microsoft.com/office/drawing/2014/main" id="{75DF457B-9079-ECDE-1658-AD5D69355F8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825" y="3552142"/>
            <a:ext cx="5040000" cy="289335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42F00015-EFDC-985B-8799-502541298E38}"/>
                  </a:ext>
                </a:extLst>
              </p:cNvPr>
              <p:cNvSpPr txBox="1"/>
              <p:nvPr/>
            </p:nvSpPr>
            <p:spPr>
              <a:xfrm>
                <a:off x="589227" y="2734259"/>
                <a:ext cx="6105196" cy="65376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zh-CN" alt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CN" alt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𝑎𝑣</m:t>
                          </m:r>
                          <m:sSub>
                            <m:sSubPr>
                              <m:ctrlPr>
                                <a:rPr lang="zh-CN" alt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CN" alt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b>
                              <m:r>
                                <a:rPr lang="zh-CN" alt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h𝑖𝑔h</m:t>
                              </m:r>
                            </m:sub>
                          </m:sSub>
                          <m:r>
                            <a:rPr lang="zh-CN" altLang="en-US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 </m:t>
                          </m:r>
                          <m:sSub>
                            <m:sSubPr>
                              <m:ctrlPr>
                                <a:rPr lang="zh-CN" alt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CN" alt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𝑎𝑣𝑒</m:t>
                              </m:r>
                            </m:e>
                            <m:sub>
                              <m:r>
                                <a:rPr lang="zh-CN" alt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𝑙𝑜𝑤</m:t>
                              </m:r>
                            </m:sub>
                          </m:sSub>
                        </m:num>
                        <m:den>
                          <m:r>
                            <a:rPr lang="zh-CN" alt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𝑠𝑡𝑒𝑝</m:t>
                          </m:r>
                          <m:r>
                            <m:rPr>
                              <m:lit/>
                            </m:rPr>
                            <a:rPr lang="zh-CN" altLang="en-US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_</m:t>
                          </m:r>
                          <m:r>
                            <a:rPr lang="zh-CN" alt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h𝑒𝑖𝑔h𝑡</m:t>
                          </m:r>
                        </m:den>
                      </m:f>
                      <m:r>
                        <a:rPr lang="zh-CN" altLang="en-US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zh-CN" alt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CN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CN" altLang="en-US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altLang="zh-CN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h𝑖𝑔h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zh-CN" alt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CN" alt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𝑝𝑜𝑠𝑖𝑡𝑖𝑜𝑛</m:t>
                              </m:r>
                              <m:r>
                                <m:rPr>
                                  <m:lit/>
                                </m:rPr>
                                <a:rPr lang="zh-CN" altLang="en-US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_</m:t>
                              </m:r>
                              <m:r>
                                <a:rPr lang="zh-CN" alt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𝑟𝑚𝑠</m:t>
                              </m:r>
                            </m:e>
                            <m:sub>
                              <m:r>
                                <a:rPr lang="zh-CN" alt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h𝑖𝑔h</m:t>
                              </m:r>
                            </m:sub>
                          </m:sSub>
                        </m:den>
                      </m:f>
                      <m:r>
                        <a:rPr lang="zh-CN" altLang="en-US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zh-CN" alt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CN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CN" altLang="en-US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altLang="zh-CN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𝑙𝑜𝑤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zh-CN" alt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CN" alt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𝑝𝑜𝑠𝑖𝑡𝑖𝑜𝑛</m:t>
                              </m:r>
                              <m:r>
                                <m:rPr>
                                  <m:lit/>
                                </m:rPr>
                                <a:rPr lang="zh-CN" altLang="en-US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_</m:t>
                              </m:r>
                              <m:r>
                                <a:rPr lang="zh-CN" alt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𝑟𝑚𝑠</m:t>
                              </m:r>
                            </m:e>
                            <m:sub>
                              <m:r>
                                <a:rPr lang="zh-CN" alt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𝑙𝑜𝑤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zh-CN" altLang="en-US" dirty="0">
                  <a:solidFill>
                    <a:prstClr val="black"/>
                  </a:solidFill>
                  <a:latin typeface="等线"/>
                  <a:ea typeface="等线" panose="02010600030101010101" pitchFamily="2" charset="-122"/>
                </a:endParaRPr>
              </a:p>
            </p:txBody>
          </p:sp>
        </mc:Choice>
        <mc:Fallback xmlns=""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42F00015-EFDC-985B-8799-502541298E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9227" y="2734259"/>
                <a:ext cx="6105196" cy="65376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104679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89" name="组合 12288">
            <a:extLst>
              <a:ext uri="{FF2B5EF4-FFF2-40B4-BE49-F238E27FC236}">
                <a16:creationId xmlns:a16="http://schemas.microsoft.com/office/drawing/2014/main" id="{2D03BC05-B9DE-4A84-BDAD-03EE962EE032}"/>
              </a:ext>
            </a:extLst>
          </p:cNvPr>
          <p:cNvGrpSpPr/>
          <p:nvPr/>
        </p:nvGrpSpPr>
        <p:grpSpPr>
          <a:xfrm>
            <a:off x="2565264" y="1637340"/>
            <a:ext cx="7061470" cy="522287"/>
            <a:chOff x="3370855" y="1119197"/>
            <a:chExt cx="7061470" cy="508000"/>
          </a:xfrm>
        </p:grpSpPr>
        <p:sp>
          <p:nvSpPr>
            <p:cNvPr id="12" name="AutoShape 51">
              <a:extLst>
                <a:ext uri="{FF2B5EF4-FFF2-40B4-BE49-F238E27FC236}">
                  <a16:creationId xmlns:a16="http://schemas.microsoft.com/office/drawing/2014/main" id="{B481B38B-C924-43F0-B2E8-B2AC7940DFAD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3770275" y="1119197"/>
              <a:ext cx="6662050" cy="508000"/>
            </a:xfrm>
            <a:prstGeom prst="roundRect">
              <a:avLst>
                <a:gd name="adj" fmla="val 50000"/>
              </a:avLst>
            </a:prstGeom>
            <a:noFill/>
            <a:ln w="28575" algn="ctr">
              <a:solidFill>
                <a:srgbClr val="C6E7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zh-CN" altLang="en-US" sz="2400" b="1" dirty="0">
                  <a:solidFill>
                    <a:srgbClr val="265297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研究背景</a:t>
              </a:r>
            </a:p>
          </p:txBody>
        </p:sp>
        <p:grpSp>
          <p:nvGrpSpPr>
            <p:cNvPr id="66" name="Group 67">
              <a:extLst>
                <a:ext uri="{FF2B5EF4-FFF2-40B4-BE49-F238E27FC236}">
                  <a16:creationId xmlns:a16="http://schemas.microsoft.com/office/drawing/2014/main" id="{F9AAC400-FE7C-4ED8-BD02-96D40755FBA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70855" y="1182697"/>
              <a:ext cx="423547" cy="381000"/>
              <a:chOff x="2078" y="1680"/>
              <a:chExt cx="1615" cy="1615"/>
            </a:xfrm>
          </p:grpSpPr>
          <p:sp>
            <p:nvSpPr>
              <p:cNvPr id="67" name="Oval 68">
                <a:extLst>
                  <a:ext uri="{FF2B5EF4-FFF2-40B4-BE49-F238E27FC236}">
                    <a16:creationId xmlns:a16="http://schemas.microsoft.com/office/drawing/2014/main" id="{75AA81CA-093C-45CC-AE61-8A8F4E6C425D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078" y="1680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5715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宋体" pitchFamily="2" charset="-122"/>
                  <a:cs typeface="+mn-cs"/>
                </a:endParaRPr>
              </a:p>
            </p:txBody>
          </p:sp>
          <p:sp>
            <p:nvSpPr>
              <p:cNvPr id="68" name="Oval 69">
                <a:extLst>
                  <a:ext uri="{FF2B5EF4-FFF2-40B4-BE49-F238E27FC236}">
                    <a16:creationId xmlns:a16="http://schemas.microsoft.com/office/drawing/2014/main" id="{0F8DDC24-0969-4985-A917-6FC66FFE679B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170" y="1771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宋体" pitchFamily="2" charset="-122"/>
                  <a:cs typeface="+mn-cs"/>
                </a:endParaRPr>
              </a:p>
            </p:txBody>
          </p:sp>
          <p:sp>
            <p:nvSpPr>
              <p:cNvPr id="69" name="Oval 70">
                <a:extLst>
                  <a:ext uri="{FF2B5EF4-FFF2-40B4-BE49-F238E27FC236}">
                    <a16:creationId xmlns:a16="http://schemas.microsoft.com/office/drawing/2014/main" id="{9B312CE5-561A-4A98-8245-A932BBF21BFE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3" y="1855"/>
                <a:ext cx="1265" cy="1265"/>
              </a:xfrm>
              <a:prstGeom prst="ellipse">
                <a:avLst/>
              </a:prstGeom>
              <a:gradFill rotWithShape="1">
                <a:gsLst>
                  <a:gs pos="0">
                    <a:srgbClr val="0080FF">
                      <a:gamma/>
                      <a:tint val="0"/>
                      <a:invGamma/>
                    </a:srgbClr>
                  </a:gs>
                  <a:gs pos="50000">
                    <a:srgbClr val="0080FF"/>
                  </a:gs>
                  <a:gs pos="100000">
                    <a:srgbClr val="0080FF">
                      <a:gamma/>
                      <a:tint val="0"/>
                      <a:invGamma/>
                    </a:srgb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宋体" pitchFamily="2" charset="-122"/>
                  <a:cs typeface="+mn-cs"/>
                </a:endParaRPr>
              </a:p>
            </p:txBody>
          </p:sp>
          <p:sp>
            <p:nvSpPr>
              <p:cNvPr id="70" name="Oval 71">
                <a:extLst>
                  <a:ext uri="{FF2B5EF4-FFF2-40B4-BE49-F238E27FC236}">
                    <a16:creationId xmlns:a16="http://schemas.microsoft.com/office/drawing/2014/main" id="{35CF5933-57DD-42ED-8B70-222A35C0FC56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4" y="1856"/>
                <a:ext cx="1262" cy="1264"/>
              </a:xfrm>
              <a:prstGeom prst="ellipse">
                <a:avLst/>
              </a:prstGeom>
              <a:gradFill rotWithShape="1">
                <a:gsLst>
                  <a:gs pos="0">
                    <a:srgbClr val="21B3E1"/>
                  </a:gs>
                  <a:gs pos="100000">
                    <a:srgbClr val="0F5368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宋体" pitchFamily="2" charset="-122"/>
                  <a:cs typeface="+mn-cs"/>
                </a:endParaRPr>
              </a:p>
            </p:txBody>
          </p:sp>
          <p:sp>
            <p:nvSpPr>
              <p:cNvPr id="71" name="Oval 72">
                <a:extLst>
                  <a:ext uri="{FF2B5EF4-FFF2-40B4-BE49-F238E27FC236}">
                    <a16:creationId xmlns:a16="http://schemas.microsoft.com/office/drawing/2014/main" id="{368ECC95-4F33-401B-818F-93DBAECAE0BD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4" y="1936"/>
                <a:ext cx="1097" cy="1104"/>
              </a:xfrm>
              <a:prstGeom prst="ellipse">
                <a:avLst/>
              </a:prstGeom>
              <a:gradFill rotWithShape="1">
                <a:gsLst>
                  <a:gs pos="0">
                    <a:srgbClr val="0080FF">
                      <a:gamma/>
                      <a:shade val="54118"/>
                      <a:invGamma/>
                    </a:srgbClr>
                  </a:gs>
                  <a:gs pos="50000">
                    <a:srgbClr val="0080FF"/>
                  </a:gs>
                  <a:gs pos="100000">
                    <a:srgbClr val="0080FF">
                      <a:gamma/>
                      <a:shade val="54118"/>
                      <a:invGamma/>
                    </a:srgb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宋体" pitchFamily="2" charset="-122"/>
                  <a:cs typeface="+mn-cs"/>
                </a:endParaRPr>
              </a:p>
            </p:txBody>
          </p:sp>
          <p:sp>
            <p:nvSpPr>
              <p:cNvPr id="72" name="Oval 73">
                <a:extLst>
                  <a:ext uri="{FF2B5EF4-FFF2-40B4-BE49-F238E27FC236}">
                    <a16:creationId xmlns:a16="http://schemas.microsoft.com/office/drawing/2014/main" id="{5D64FA7B-FBC8-46F0-879A-1491C6142A24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7" y="1939"/>
                <a:ext cx="1096" cy="1098"/>
              </a:xfrm>
              <a:prstGeom prst="ellipse">
                <a:avLst/>
              </a:prstGeom>
              <a:blipFill dpi="0"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宋体" pitchFamily="2" charset="-122"/>
                  <a:cs typeface="+mn-cs"/>
                </a:endParaRPr>
              </a:p>
            </p:txBody>
          </p:sp>
        </p:grpSp>
      </p:grpSp>
      <p:grpSp>
        <p:nvGrpSpPr>
          <p:cNvPr id="32" name="组合 31">
            <a:extLst>
              <a:ext uri="{FF2B5EF4-FFF2-40B4-BE49-F238E27FC236}">
                <a16:creationId xmlns:a16="http://schemas.microsoft.com/office/drawing/2014/main" id="{50B7F46E-ADC9-FE94-14AB-098C3CABAB91}"/>
              </a:ext>
            </a:extLst>
          </p:cNvPr>
          <p:cNvGrpSpPr/>
          <p:nvPr/>
        </p:nvGrpSpPr>
        <p:grpSpPr>
          <a:xfrm>
            <a:off x="2565265" y="2383696"/>
            <a:ext cx="7061470" cy="522287"/>
            <a:chOff x="3370855" y="1119197"/>
            <a:chExt cx="7061470" cy="508000"/>
          </a:xfrm>
        </p:grpSpPr>
        <p:sp>
          <p:nvSpPr>
            <p:cNvPr id="33" name="AutoShape 51">
              <a:extLst>
                <a:ext uri="{FF2B5EF4-FFF2-40B4-BE49-F238E27FC236}">
                  <a16:creationId xmlns:a16="http://schemas.microsoft.com/office/drawing/2014/main" id="{6B5436B0-823C-574E-91C4-EFF765CDF81D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3770275" y="1119197"/>
              <a:ext cx="6662050" cy="508000"/>
            </a:xfrm>
            <a:prstGeom prst="roundRect">
              <a:avLst>
                <a:gd name="adj" fmla="val 50000"/>
              </a:avLst>
            </a:prstGeom>
            <a:noFill/>
            <a:ln w="28575" algn="ctr">
              <a:solidFill>
                <a:srgbClr val="C6E7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2400" b="1" dirty="0">
                  <a:solidFill>
                    <a:srgbClr val="265297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性能指标与系统设计方案</a:t>
              </a:r>
            </a:p>
          </p:txBody>
        </p:sp>
        <p:grpSp>
          <p:nvGrpSpPr>
            <p:cNvPr id="34" name="Group 67">
              <a:extLst>
                <a:ext uri="{FF2B5EF4-FFF2-40B4-BE49-F238E27FC236}">
                  <a16:creationId xmlns:a16="http://schemas.microsoft.com/office/drawing/2014/main" id="{77BCAED3-14F1-D064-E967-DDEFB5AA89A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70855" y="1182697"/>
              <a:ext cx="423547" cy="381000"/>
              <a:chOff x="2078" y="1680"/>
              <a:chExt cx="1615" cy="1615"/>
            </a:xfrm>
          </p:grpSpPr>
          <p:sp>
            <p:nvSpPr>
              <p:cNvPr id="35" name="Oval 68">
                <a:extLst>
                  <a:ext uri="{FF2B5EF4-FFF2-40B4-BE49-F238E27FC236}">
                    <a16:creationId xmlns:a16="http://schemas.microsoft.com/office/drawing/2014/main" id="{812C8CA9-5B17-1D27-0F1D-67D615CC467E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078" y="1680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5715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宋体" pitchFamily="2" charset="-122"/>
                  <a:cs typeface="+mn-cs"/>
                </a:endParaRPr>
              </a:p>
            </p:txBody>
          </p:sp>
          <p:sp>
            <p:nvSpPr>
              <p:cNvPr id="36" name="Oval 69">
                <a:extLst>
                  <a:ext uri="{FF2B5EF4-FFF2-40B4-BE49-F238E27FC236}">
                    <a16:creationId xmlns:a16="http://schemas.microsoft.com/office/drawing/2014/main" id="{C029C9FC-6A05-7EEB-CD07-6D4DF3F49B7E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170" y="1771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宋体" pitchFamily="2" charset="-122"/>
                  <a:cs typeface="+mn-cs"/>
                </a:endParaRPr>
              </a:p>
            </p:txBody>
          </p:sp>
          <p:sp>
            <p:nvSpPr>
              <p:cNvPr id="37" name="Oval 70">
                <a:extLst>
                  <a:ext uri="{FF2B5EF4-FFF2-40B4-BE49-F238E27FC236}">
                    <a16:creationId xmlns:a16="http://schemas.microsoft.com/office/drawing/2014/main" id="{782D9413-7EB6-4D74-9357-64AF323B317E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3" y="1855"/>
                <a:ext cx="1265" cy="1265"/>
              </a:xfrm>
              <a:prstGeom prst="ellipse">
                <a:avLst/>
              </a:prstGeom>
              <a:gradFill rotWithShape="1">
                <a:gsLst>
                  <a:gs pos="0">
                    <a:srgbClr val="0080FF">
                      <a:gamma/>
                      <a:tint val="0"/>
                      <a:invGamma/>
                    </a:srgbClr>
                  </a:gs>
                  <a:gs pos="50000">
                    <a:srgbClr val="0080FF"/>
                  </a:gs>
                  <a:gs pos="100000">
                    <a:srgbClr val="0080FF">
                      <a:gamma/>
                      <a:tint val="0"/>
                      <a:invGamma/>
                    </a:srgb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宋体" pitchFamily="2" charset="-122"/>
                  <a:cs typeface="+mn-cs"/>
                </a:endParaRPr>
              </a:p>
            </p:txBody>
          </p:sp>
          <p:sp>
            <p:nvSpPr>
              <p:cNvPr id="38" name="Oval 71">
                <a:extLst>
                  <a:ext uri="{FF2B5EF4-FFF2-40B4-BE49-F238E27FC236}">
                    <a16:creationId xmlns:a16="http://schemas.microsoft.com/office/drawing/2014/main" id="{3E849211-D44E-39C2-97DE-1AB343F57BD0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4" y="1856"/>
                <a:ext cx="1262" cy="1264"/>
              </a:xfrm>
              <a:prstGeom prst="ellipse">
                <a:avLst/>
              </a:prstGeom>
              <a:gradFill rotWithShape="1">
                <a:gsLst>
                  <a:gs pos="0">
                    <a:srgbClr val="21B3E1"/>
                  </a:gs>
                  <a:gs pos="100000">
                    <a:srgbClr val="0F5368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宋体" pitchFamily="2" charset="-122"/>
                  <a:cs typeface="+mn-cs"/>
                </a:endParaRPr>
              </a:p>
            </p:txBody>
          </p:sp>
          <p:sp>
            <p:nvSpPr>
              <p:cNvPr id="39" name="Oval 72">
                <a:extLst>
                  <a:ext uri="{FF2B5EF4-FFF2-40B4-BE49-F238E27FC236}">
                    <a16:creationId xmlns:a16="http://schemas.microsoft.com/office/drawing/2014/main" id="{BB03CB35-1FD1-37A5-3C9F-764B42FE858D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4" y="1936"/>
                <a:ext cx="1097" cy="1104"/>
              </a:xfrm>
              <a:prstGeom prst="ellipse">
                <a:avLst/>
              </a:prstGeom>
              <a:gradFill rotWithShape="1">
                <a:gsLst>
                  <a:gs pos="0">
                    <a:srgbClr val="0080FF">
                      <a:gamma/>
                      <a:shade val="54118"/>
                      <a:invGamma/>
                    </a:srgbClr>
                  </a:gs>
                  <a:gs pos="50000">
                    <a:srgbClr val="0080FF"/>
                  </a:gs>
                  <a:gs pos="100000">
                    <a:srgbClr val="0080FF">
                      <a:gamma/>
                      <a:shade val="54118"/>
                      <a:invGamma/>
                    </a:srgb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宋体" pitchFamily="2" charset="-122"/>
                  <a:cs typeface="+mn-cs"/>
                </a:endParaRPr>
              </a:p>
            </p:txBody>
          </p:sp>
          <p:sp>
            <p:nvSpPr>
              <p:cNvPr id="40" name="Oval 73">
                <a:extLst>
                  <a:ext uri="{FF2B5EF4-FFF2-40B4-BE49-F238E27FC236}">
                    <a16:creationId xmlns:a16="http://schemas.microsoft.com/office/drawing/2014/main" id="{3D0040D2-3BA8-EF30-8F02-305F4932F3A1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7" y="1939"/>
                <a:ext cx="1096" cy="1098"/>
              </a:xfrm>
              <a:prstGeom prst="ellipse">
                <a:avLst/>
              </a:prstGeom>
              <a:blipFill dpi="0"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宋体" pitchFamily="2" charset="-122"/>
                  <a:cs typeface="+mn-cs"/>
                </a:endParaRPr>
              </a:p>
            </p:txBody>
          </p:sp>
        </p:grpSp>
      </p:grpSp>
      <p:grpSp>
        <p:nvGrpSpPr>
          <p:cNvPr id="41" name="组合 40">
            <a:extLst>
              <a:ext uri="{FF2B5EF4-FFF2-40B4-BE49-F238E27FC236}">
                <a16:creationId xmlns:a16="http://schemas.microsoft.com/office/drawing/2014/main" id="{FC5A2FAE-882F-3787-91AB-D74801027E0C}"/>
              </a:ext>
            </a:extLst>
          </p:cNvPr>
          <p:cNvGrpSpPr/>
          <p:nvPr/>
        </p:nvGrpSpPr>
        <p:grpSpPr>
          <a:xfrm>
            <a:off x="2565265" y="3130052"/>
            <a:ext cx="7061470" cy="522287"/>
            <a:chOff x="3370855" y="1119197"/>
            <a:chExt cx="7061470" cy="508000"/>
          </a:xfrm>
        </p:grpSpPr>
        <p:sp>
          <p:nvSpPr>
            <p:cNvPr id="42" name="AutoShape 51">
              <a:extLst>
                <a:ext uri="{FF2B5EF4-FFF2-40B4-BE49-F238E27FC236}">
                  <a16:creationId xmlns:a16="http://schemas.microsoft.com/office/drawing/2014/main" id="{2E5EF09D-B13B-5690-8664-D167B280BC5B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3770275" y="1119197"/>
              <a:ext cx="6662050" cy="508000"/>
            </a:xfrm>
            <a:prstGeom prst="roundRect">
              <a:avLst>
                <a:gd name="adj" fmla="val 50000"/>
              </a:avLst>
            </a:prstGeom>
            <a:noFill/>
            <a:ln w="28575" algn="ctr">
              <a:solidFill>
                <a:srgbClr val="C6E7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marR="0" lvl="0" indent="0" algn="ctr" fontAlgn="auto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zh-CN" altLang="en-US" sz="2400" b="1" dirty="0">
                  <a:solidFill>
                    <a:srgbClr val="265297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电子学硬件实现与固件开发</a:t>
              </a:r>
            </a:p>
          </p:txBody>
        </p:sp>
        <p:grpSp>
          <p:nvGrpSpPr>
            <p:cNvPr id="43" name="Group 67">
              <a:extLst>
                <a:ext uri="{FF2B5EF4-FFF2-40B4-BE49-F238E27FC236}">
                  <a16:creationId xmlns:a16="http://schemas.microsoft.com/office/drawing/2014/main" id="{46FC05F6-6128-DD85-FAD2-45A33F10E2D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70855" y="1182697"/>
              <a:ext cx="423547" cy="381000"/>
              <a:chOff x="2078" y="1680"/>
              <a:chExt cx="1615" cy="1615"/>
            </a:xfrm>
          </p:grpSpPr>
          <p:sp>
            <p:nvSpPr>
              <p:cNvPr id="53" name="Oval 68">
                <a:extLst>
                  <a:ext uri="{FF2B5EF4-FFF2-40B4-BE49-F238E27FC236}">
                    <a16:creationId xmlns:a16="http://schemas.microsoft.com/office/drawing/2014/main" id="{B2AD51C9-1070-ADBB-2CAF-2565A426A29C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078" y="1680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5715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宋体" pitchFamily="2" charset="-122"/>
                  <a:cs typeface="+mn-cs"/>
                </a:endParaRPr>
              </a:p>
            </p:txBody>
          </p:sp>
          <p:sp>
            <p:nvSpPr>
              <p:cNvPr id="54" name="Oval 69">
                <a:extLst>
                  <a:ext uri="{FF2B5EF4-FFF2-40B4-BE49-F238E27FC236}">
                    <a16:creationId xmlns:a16="http://schemas.microsoft.com/office/drawing/2014/main" id="{E0730E81-3253-0C1A-CB22-9949AE26A2F6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170" y="1771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宋体" pitchFamily="2" charset="-122"/>
                  <a:cs typeface="+mn-cs"/>
                </a:endParaRPr>
              </a:p>
            </p:txBody>
          </p:sp>
          <p:sp>
            <p:nvSpPr>
              <p:cNvPr id="55" name="Oval 70">
                <a:extLst>
                  <a:ext uri="{FF2B5EF4-FFF2-40B4-BE49-F238E27FC236}">
                    <a16:creationId xmlns:a16="http://schemas.microsoft.com/office/drawing/2014/main" id="{0179736E-D3FC-1DE1-A033-46A642274AA7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3" y="1855"/>
                <a:ext cx="1265" cy="1265"/>
              </a:xfrm>
              <a:prstGeom prst="ellipse">
                <a:avLst/>
              </a:prstGeom>
              <a:gradFill rotWithShape="1">
                <a:gsLst>
                  <a:gs pos="0">
                    <a:srgbClr val="0080FF">
                      <a:gamma/>
                      <a:tint val="0"/>
                      <a:invGamma/>
                    </a:srgbClr>
                  </a:gs>
                  <a:gs pos="50000">
                    <a:srgbClr val="0080FF"/>
                  </a:gs>
                  <a:gs pos="100000">
                    <a:srgbClr val="0080FF">
                      <a:gamma/>
                      <a:tint val="0"/>
                      <a:invGamma/>
                    </a:srgb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宋体" pitchFamily="2" charset="-122"/>
                  <a:cs typeface="+mn-cs"/>
                </a:endParaRPr>
              </a:p>
            </p:txBody>
          </p:sp>
          <p:sp>
            <p:nvSpPr>
              <p:cNvPr id="56" name="Oval 71">
                <a:extLst>
                  <a:ext uri="{FF2B5EF4-FFF2-40B4-BE49-F238E27FC236}">
                    <a16:creationId xmlns:a16="http://schemas.microsoft.com/office/drawing/2014/main" id="{26F3A347-C81D-B5B3-8FA9-139795ACB3E3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4" y="1856"/>
                <a:ext cx="1262" cy="1264"/>
              </a:xfrm>
              <a:prstGeom prst="ellipse">
                <a:avLst/>
              </a:prstGeom>
              <a:gradFill rotWithShape="1">
                <a:gsLst>
                  <a:gs pos="0">
                    <a:srgbClr val="21B3E1"/>
                  </a:gs>
                  <a:gs pos="100000">
                    <a:srgbClr val="0F5368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宋体" pitchFamily="2" charset="-122"/>
                  <a:cs typeface="+mn-cs"/>
                </a:endParaRPr>
              </a:p>
            </p:txBody>
          </p:sp>
          <p:sp>
            <p:nvSpPr>
              <p:cNvPr id="57" name="Oval 72">
                <a:extLst>
                  <a:ext uri="{FF2B5EF4-FFF2-40B4-BE49-F238E27FC236}">
                    <a16:creationId xmlns:a16="http://schemas.microsoft.com/office/drawing/2014/main" id="{7F02987F-75E1-BF25-7838-001D787B7169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4" y="1936"/>
                <a:ext cx="1097" cy="1104"/>
              </a:xfrm>
              <a:prstGeom prst="ellipse">
                <a:avLst/>
              </a:prstGeom>
              <a:gradFill rotWithShape="1">
                <a:gsLst>
                  <a:gs pos="0">
                    <a:srgbClr val="0080FF">
                      <a:gamma/>
                      <a:shade val="54118"/>
                      <a:invGamma/>
                    </a:srgbClr>
                  </a:gs>
                  <a:gs pos="50000">
                    <a:srgbClr val="0080FF"/>
                  </a:gs>
                  <a:gs pos="100000">
                    <a:srgbClr val="0080FF">
                      <a:gamma/>
                      <a:shade val="54118"/>
                      <a:invGamma/>
                    </a:srgb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宋体" pitchFamily="2" charset="-122"/>
                  <a:cs typeface="+mn-cs"/>
                </a:endParaRPr>
              </a:p>
            </p:txBody>
          </p:sp>
          <p:sp>
            <p:nvSpPr>
              <p:cNvPr id="58" name="Oval 73">
                <a:extLst>
                  <a:ext uri="{FF2B5EF4-FFF2-40B4-BE49-F238E27FC236}">
                    <a16:creationId xmlns:a16="http://schemas.microsoft.com/office/drawing/2014/main" id="{C7419264-79AC-C537-80A1-6630DEF33002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7" y="1939"/>
                <a:ext cx="1096" cy="1098"/>
              </a:xfrm>
              <a:prstGeom prst="ellipse">
                <a:avLst/>
              </a:prstGeom>
              <a:blipFill dpi="0"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宋体" pitchFamily="2" charset="-122"/>
                  <a:cs typeface="+mn-cs"/>
                </a:endParaRPr>
              </a:p>
            </p:txBody>
          </p:sp>
        </p:grpSp>
      </p:grpSp>
      <p:grpSp>
        <p:nvGrpSpPr>
          <p:cNvPr id="60" name="组合 59">
            <a:extLst>
              <a:ext uri="{FF2B5EF4-FFF2-40B4-BE49-F238E27FC236}">
                <a16:creationId xmlns:a16="http://schemas.microsoft.com/office/drawing/2014/main" id="{82694E74-C747-26B4-0780-E646F0D2D03F}"/>
              </a:ext>
            </a:extLst>
          </p:cNvPr>
          <p:cNvGrpSpPr/>
          <p:nvPr/>
        </p:nvGrpSpPr>
        <p:grpSpPr>
          <a:xfrm>
            <a:off x="2565265" y="3876408"/>
            <a:ext cx="7061470" cy="522287"/>
            <a:chOff x="3370855" y="1119197"/>
            <a:chExt cx="7061470" cy="508000"/>
          </a:xfrm>
        </p:grpSpPr>
        <p:sp>
          <p:nvSpPr>
            <p:cNvPr id="61" name="AutoShape 51">
              <a:extLst>
                <a:ext uri="{FF2B5EF4-FFF2-40B4-BE49-F238E27FC236}">
                  <a16:creationId xmlns:a16="http://schemas.microsoft.com/office/drawing/2014/main" id="{B5E7E7AE-5872-EFA0-256D-ADF8683857A1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3770275" y="1119197"/>
              <a:ext cx="6662050" cy="508000"/>
            </a:xfrm>
            <a:prstGeom prst="roundRect">
              <a:avLst>
                <a:gd name="adj" fmla="val 50000"/>
              </a:avLst>
            </a:prstGeom>
            <a:noFill/>
            <a:ln w="28575" algn="ctr">
              <a:solidFill>
                <a:srgbClr val="C6E7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2400" b="1" dirty="0">
                  <a:solidFill>
                    <a:srgbClr val="265297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系统测试与实验结果</a:t>
              </a:r>
            </a:p>
          </p:txBody>
        </p:sp>
        <p:grpSp>
          <p:nvGrpSpPr>
            <p:cNvPr id="63" name="Group 67">
              <a:extLst>
                <a:ext uri="{FF2B5EF4-FFF2-40B4-BE49-F238E27FC236}">
                  <a16:creationId xmlns:a16="http://schemas.microsoft.com/office/drawing/2014/main" id="{5535F260-255A-7559-0BCA-3F16929A0CE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70855" y="1182697"/>
              <a:ext cx="423547" cy="381000"/>
              <a:chOff x="2078" y="1680"/>
              <a:chExt cx="1615" cy="1615"/>
            </a:xfrm>
          </p:grpSpPr>
          <p:sp>
            <p:nvSpPr>
              <p:cNvPr id="73" name="Oval 68">
                <a:extLst>
                  <a:ext uri="{FF2B5EF4-FFF2-40B4-BE49-F238E27FC236}">
                    <a16:creationId xmlns:a16="http://schemas.microsoft.com/office/drawing/2014/main" id="{54DF96A3-F6F0-29FA-DC0C-7EDEEAEF23A8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078" y="1680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5715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宋体" pitchFamily="2" charset="-122"/>
                  <a:cs typeface="+mn-cs"/>
                </a:endParaRPr>
              </a:p>
            </p:txBody>
          </p:sp>
          <p:sp>
            <p:nvSpPr>
              <p:cNvPr id="74" name="Oval 69">
                <a:extLst>
                  <a:ext uri="{FF2B5EF4-FFF2-40B4-BE49-F238E27FC236}">
                    <a16:creationId xmlns:a16="http://schemas.microsoft.com/office/drawing/2014/main" id="{C6527EFB-56D8-5A57-88E6-85D8EE2646DE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170" y="1771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宋体" pitchFamily="2" charset="-122"/>
                  <a:cs typeface="+mn-cs"/>
                </a:endParaRPr>
              </a:p>
            </p:txBody>
          </p:sp>
          <p:sp>
            <p:nvSpPr>
              <p:cNvPr id="75" name="Oval 70">
                <a:extLst>
                  <a:ext uri="{FF2B5EF4-FFF2-40B4-BE49-F238E27FC236}">
                    <a16:creationId xmlns:a16="http://schemas.microsoft.com/office/drawing/2014/main" id="{DE448584-376A-0455-49A7-435B79F226A1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3" y="1855"/>
                <a:ext cx="1265" cy="1265"/>
              </a:xfrm>
              <a:prstGeom prst="ellipse">
                <a:avLst/>
              </a:prstGeom>
              <a:gradFill rotWithShape="1">
                <a:gsLst>
                  <a:gs pos="0">
                    <a:srgbClr val="0080FF">
                      <a:gamma/>
                      <a:tint val="0"/>
                      <a:invGamma/>
                    </a:srgbClr>
                  </a:gs>
                  <a:gs pos="50000">
                    <a:srgbClr val="0080FF"/>
                  </a:gs>
                  <a:gs pos="100000">
                    <a:srgbClr val="0080FF">
                      <a:gamma/>
                      <a:tint val="0"/>
                      <a:invGamma/>
                    </a:srgb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宋体" pitchFamily="2" charset="-122"/>
                  <a:cs typeface="+mn-cs"/>
                </a:endParaRPr>
              </a:p>
            </p:txBody>
          </p:sp>
          <p:sp>
            <p:nvSpPr>
              <p:cNvPr id="76" name="Oval 71">
                <a:extLst>
                  <a:ext uri="{FF2B5EF4-FFF2-40B4-BE49-F238E27FC236}">
                    <a16:creationId xmlns:a16="http://schemas.microsoft.com/office/drawing/2014/main" id="{D89669B2-3F4E-9BAB-2FF8-047DBDF59A8F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4" y="1856"/>
                <a:ext cx="1262" cy="1264"/>
              </a:xfrm>
              <a:prstGeom prst="ellipse">
                <a:avLst/>
              </a:prstGeom>
              <a:gradFill rotWithShape="1">
                <a:gsLst>
                  <a:gs pos="0">
                    <a:srgbClr val="21B3E1"/>
                  </a:gs>
                  <a:gs pos="100000">
                    <a:srgbClr val="0F5368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宋体" pitchFamily="2" charset="-122"/>
                  <a:cs typeface="+mn-cs"/>
                </a:endParaRPr>
              </a:p>
            </p:txBody>
          </p:sp>
          <p:sp>
            <p:nvSpPr>
              <p:cNvPr id="77" name="Oval 72">
                <a:extLst>
                  <a:ext uri="{FF2B5EF4-FFF2-40B4-BE49-F238E27FC236}">
                    <a16:creationId xmlns:a16="http://schemas.microsoft.com/office/drawing/2014/main" id="{57FE3387-6913-280E-6137-5DED77B38622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4" y="1936"/>
                <a:ext cx="1097" cy="1104"/>
              </a:xfrm>
              <a:prstGeom prst="ellipse">
                <a:avLst/>
              </a:prstGeom>
              <a:gradFill rotWithShape="1">
                <a:gsLst>
                  <a:gs pos="0">
                    <a:srgbClr val="0080FF">
                      <a:gamma/>
                      <a:shade val="54118"/>
                      <a:invGamma/>
                    </a:srgbClr>
                  </a:gs>
                  <a:gs pos="50000">
                    <a:srgbClr val="0080FF"/>
                  </a:gs>
                  <a:gs pos="100000">
                    <a:srgbClr val="0080FF">
                      <a:gamma/>
                      <a:shade val="54118"/>
                      <a:invGamma/>
                    </a:srgb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宋体" pitchFamily="2" charset="-122"/>
                  <a:cs typeface="+mn-cs"/>
                </a:endParaRPr>
              </a:p>
            </p:txBody>
          </p:sp>
          <p:sp>
            <p:nvSpPr>
              <p:cNvPr id="78" name="Oval 73">
                <a:extLst>
                  <a:ext uri="{FF2B5EF4-FFF2-40B4-BE49-F238E27FC236}">
                    <a16:creationId xmlns:a16="http://schemas.microsoft.com/office/drawing/2014/main" id="{B20BCADD-90C6-2FC9-A701-9CD7435D7809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7" y="1939"/>
                <a:ext cx="1096" cy="1098"/>
              </a:xfrm>
              <a:prstGeom prst="ellipse">
                <a:avLst/>
              </a:prstGeom>
              <a:blipFill dpi="0"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宋体" pitchFamily="2" charset="-122"/>
                  <a:cs typeface="+mn-cs"/>
                </a:endParaRPr>
              </a:p>
            </p:txBody>
          </p:sp>
        </p:grpSp>
      </p:grpSp>
      <p:grpSp>
        <p:nvGrpSpPr>
          <p:cNvPr id="112" name="组合 111">
            <a:extLst>
              <a:ext uri="{FF2B5EF4-FFF2-40B4-BE49-F238E27FC236}">
                <a16:creationId xmlns:a16="http://schemas.microsoft.com/office/drawing/2014/main" id="{A68E60C5-FFDF-3293-EF5D-9CB689916FCA}"/>
              </a:ext>
            </a:extLst>
          </p:cNvPr>
          <p:cNvGrpSpPr/>
          <p:nvPr/>
        </p:nvGrpSpPr>
        <p:grpSpPr>
          <a:xfrm>
            <a:off x="2565264" y="4622764"/>
            <a:ext cx="7061470" cy="522287"/>
            <a:chOff x="3370855" y="1119197"/>
            <a:chExt cx="7061470" cy="508000"/>
          </a:xfrm>
        </p:grpSpPr>
        <p:sp>
          <p:nvSpPr>
            <p:cNvPr id="113" name="AutoShape 51">
              <a:extLst>
                <a:ext uri="{FF2B5EF4-FFF2-40B4-BE49-F238E27FC236}">
                  <a16:creationId xmlns:a16="http://schemas.microsoft.com/office/drawing/2014/main" id="{0919CBA5-5D1D-9186-E2DF-19B1D992110F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3770275" y="1119197"/>
              <a:ext cx="6662050" cy="508000"/>
            </a:xfrm>
            <a:prstGeom prst="roundRect">
              <a:avLst>
                <a:gd name="adj" fmla="val 50000"/>
              </a:avLst>
            </a:prstGeom>
            <a:noFill/>
            <a:ln w="28575" algn="ctr">
              <a:solidFill>
                <a:srgbClr val="C6E7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marR="0" lvl="0" indent="0" algn="ctr" fontAlgn="auto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zh-CN" altLang="en-US" sz="2400" b="1" dirty="0">
                  <a:solidFill>
                    <a:srgbClr val="265297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总结与下一步工作</a:t>
              </a:r>
            </a:p>
          </p:txBody>
        </p:sp>
        <p:grpSp>
          <p:nvGrpSpPr>
            <p:cNvPr id="114" name="Group 67">
              <a:extLst>
                <a:ext uri="{FF2B5EF4-FFF2-40B4-BE49-F238E27FC236}">
                  <a16:creationId xmlns:a16="http://schemas.microsoft.com/office/drawing/2014/main" id="{D8D5734F-331B-B16C-8381-F27EC77EA18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70855" y="1182697"/>
              <a:ext cx="423547" cy="381000"/>
              <a:chOff x="2078" y="1680"/>
              <a:chExt cx="1615" cy="1615"/>
            </a:xfrm>
          </p:grpSpPr>
          <p:sp>
            <p:nvSpPr>
              <p:cNvPr id="115" name="Oval 68">
                <a:extLst>
                  <a:ext uri="{FF2B5EF4-FFF2-40B4-BE49-F238E27FC236}">
                    <a16:creationId xmlns:a16="http://schemas.microsoft.com/office/drawing/2014/main" id="{6B03EA9B-2FAF-09D9-1E90-00B46AE4A8CA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078" y="1680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5715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宋体" pitchFamily="2" charset="-122"/>
                  <a:cs typeface="+mn-cs"/>
                </a:endParaRPr>
              </a:p>
            </p:txBody>
          </p:sp>
          <p:sp>
            <p:nvSpPr>
              <p:cNvPr id="116" name="Oval 69">
                <a:extLst>
                  <a:ext uri="{FF2B5EF4-FFF2-40B4-BE49-F238E27FC236}">
                    <a16:creationId xmlns:a16="http://schemas.microsoft.com/office/drawing/2014/main" id="{4ED209CA-D69F-6800-ECF1-94ED556342F6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170" y="1771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宋体" pitchFamily="2" charset="-122"/>
                  <a:cs typeface="+mn-cs"/>
                </a:endParaRPr>
              </a:p>
            </p:txBody>
          </p:sp>
          <p:sp>
            <p:nvSpPr>
              <p:cNvPr id="117" name="Oval 70">
                <a:extLst>
                  <a:ext uri="{FF2B5EF4-FFF2-40B4-BE49-F238E27FC236}">
                    <a16:creationId xmlns:a16="http://schemas.microsoft.com/office/drawing/2014/main" id="{A2C88D02-FB4B-CA47-9330-2F25E9322F3F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3" y="1855"/>
                <a:ext cx="1265" cy="1265"/>
              </a:xfrm>
              <a:prstGeom prst="ellipse">
                <a:avLst/>
              </a:prstGeom>
              <a:gradFill rotWithShape="1">
                <a:gsLst>
                  <a:gs pos="0">
                    <a:srgbClr val="0080FF">
                      <a:gamma/>
                      <a:tint val="0"/>
                      <a:invGamma/>
                    </a:srgbClr>
                  </a:gs>
                  <a:gs pos="50000">
                    <a:srgbClr val="0080FF"/>
                  </a:gs>
                  <a:gs pos="100000">
                    <a:srgbClr val="0080FF">
                      <a:gamma/>
                      <a:tint val="0"/>
                      <a:invGamma/>
                    </a:srgb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宋体" pitchFamily="2" charset="-122"/>
                  <a:cs typeface="+mn-cs"/>
                </a:endParaRPr>
              </a:p>
            </p:txBody>
          </p:sp>
          <p:sp>
            <p:nvSpPr>
              <p:cNvPr id="118" name="Oval 71">
                <a:extLst>
                  <a:ext uri="{FF2B5EF4-FFF2-40B4-BE49-F238E27FC236}">
                    <a16:creationId xmlns:a16="http://schemas.microsoft.com/office/drawing/2014/main" id="{23A9E957-FCD4-12A9-632A-41559E35A0D9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4" y="1856"/>
                <a:ext cx="1262" cy="1264"/>
              </a:xfrm>
              <a:prstGeom prst="ellipse">
                <a:avLst/>
              </a:prstGeom>
              <a:gradFill rotWithShape="1">
                <a:gsLst>
                  <a:gs pos="0">
                    <a:srgbClr val="21B3E1"/>
                  </a:gs>
                  <a:gs pos="100000">
                    <a:srgbClr val="0F5368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宋体" pitchFamily="2" charset="-122"/>
                  <a:cs typeface="+mn-cs"/>
                </a:endParaRPr>
              </a:p>
            </p:txBody>
          </p:sp>
          <p:sp>
            <p:nvSpPr>
              <p:cNvPr id="119" name="Oval 72">
                <a:extLst>
                  <a:ext uri="{FF2B5EF4-FFF2-40B4-BE49-F238E27FC236}">
                    <a16:creationId xmlns:a16="http://schemas.microsoft.com/office/drawing/2014/main" id="{ED74467D-9E6F-C168-C1F7-EF4086F738BC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4" y="1936"/>
                <a:ext cx="1097" cy="1104"/>
              </a:xfrm>
              <a:prstGeom prst="ellipse">
                <a:avLst/>
              </a:prstGeom>
              <a:gradFill rotWithShape="1">
                <a:gsLst>
                  <a:gs pos="0">
                    <a:srgbClr val="0080FF">
                      <a:gamma/>
                      <a:shade val="54118"/>
                      <a:invGamma/>
                    </a:srgbClr>
                  </a:gs>
                  <a:gs pos="50000">
                    <a:srgbClr val="0080FF"/>
                  </a:gs>
                  <a:gs pos="100000">
                    <a:srgbClr val="0080FF">
                      <a:gamma/>
                      <a:shade val="54118"/>
                      <a:invGamma/>
                    </a:srgb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宋体" pitchFamily="2" charset="-122"/>
                  <a:cs typeface="+mn-cs"/>
                </a:endParaRPr>
              </a:p>
            </p:txBody>
          </p:sp>
          <p:sp>
            <p:nvSpPr>
              <p:cNvPr id="120" name="Oval 73">
                <a:extLst>
                  <a:ext uri="{FF2B5EF4-FFF2-40B4-BE49-F238E27FC236}">
                    <a16:creationId xmlns:a16="http://schemas.microsoft.com/office/drawing/2014/main" id="{4EF5DC34-A79F-5F25-702B-8F617A2EBFE9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7" y="1939"/>
                <a:ext cx="1096" cy="1098"/>
              </a:xfrm>
              <a:prstGeom prst="ellipse">
                <a:avLst/>
              </a:prstGeom>
              <a:blipFill dpi="0"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宋体" pitchFamily="2" charset="-122"/>
                  <a:cs typeface="+mn-cs"/>
                </a:endParaRPr>
              </a:p>
            </p:txBody>
          </p:sp>
        </p:grpSp>
      </p:grpSp>
      <p:sp>
        <p:nvSpPr>
          <p:cNvPr id="5" name="矩形 4">
            <a:extLst>
              <a:ext uri="{FF2B5EF4-FFF2-40B4-BE49-F238E27FC236}">
                <a16:creationId xmlns:a16="http://schemas.microsoft.com/office/drawing/2014/main" id="{85DF16B6-7BCA-322F-9ADB-8FD52AAD58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58367" y="0"/>
            <a:ext cx="1075265" cy="523220"/>
          </a:xfrm>
          <a:prstGeom prst="rect">
            <a:avLst/>
          </a:prstGeom>
          <a:solidFill>
            <a:srgbClr val="1A3B86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70000"/>
              <a:buNone/>
            </a:pPr>
            <a:r>
              <a:rPr kumimoji="1" lang="zh-CN" altLang="en-US" sz="2800" b="1" dirty="0">
                <a:solidFill>
                  <a:schemeClr val="bg1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目录</a:t>
            </a:r>
            <a:endParaRPr kumimoji="1" lang="en-US" altLang="zh-CN" sz="2800" b="1" dirty="0">
              <a:solidFill>
                <a:schemeClr val="bg1"/>
              </a:solidFill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00820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>
            <a:extLst>
              <a:ext uri="{FF2B5EF4-FFF2-40B4-BE49-F238E27FC236}">
                <a16:creationId xmlns:a16="http://schemas.microsoft.com/office/drawing/2014/main" id="{E16325C9-A220-89F4-0A7F-8B94A77D778D}"/>
              </a:ext>
            </a:extLst>
          </p:cNvPr>
          <p:cNvSpPr txBox="1"/>
          <p:nvPr/>
        </p:nvSpPr>
        <p:spPr>
          <a:xfrm>
            <a:off x="127915" y="658788"/>
            <a:ext cx="4205546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sz="2600" b="1" dirty="0">
                <a:solidFill>
                  <a:srgbClr val="1A3B86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BRSF</a:t>
            </a:r>
            <a:r>
              <a:rPr lang="zh-CN" altLang="en-US" sz="2600" b="1" dirty="0">
                <a:solidFill>
                  <a:srgbClr val="1A3B86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实验站束流实验</a:t>
            </a:r>
            <a:endParaRPr lang="en-US" altLang="zh-CN" sz="2600" b="1" dirty="0">
              <a:solidFill>
                <a:srgbClr val="1A3B86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6977685F-7707-9EBC-0BB9-54A5E2324C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88694" y="0"/>
            <a:ext cx="3414611" cy="523220"/>
          </a:xfrm>
          <a:prstGeom prst="rect">
            <a:avLst/>
          </a:prstGeom>
          <a:solidFill>
            <a:srgbClr val="1A3B86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70000"/>
              <a:buNone/>
            </a:pPr>
            <a:r>
              <a:rPr kumimoji="1" lang="zh-CN" altLang="en-US" sz="2800" b="1" dirty="0">
                <a:solidFill>
                  <a:schemeClr val="bg1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系统测试与实验结果</a:t>
            </a:r>
            <a:endParaRPr kumimoji="1" lang="en-US" altLang="zh-CN" sz="2800" b="1" dirty="0">
              <a:solidFill>
                <a:schemeClr val="bg1"/>
              </a:solidFill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9" name="图片 8" descr="图表&#10;&#10;描述已自动生成">
            <a:extLst>
              <a:ext uri="{FF2B5EF4-FFF2-40B4-BE49-F238E27FC236}">
                <a16:creationId xmlns:a16="http://schemas.microsoft.com/office/drawing/2014/main" id="{F10B59AB-C36D-A273-E580-FFA221EADFB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7878" y="3429000"/>
            <a:ext cx="5038844" cy="2966720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13BD6E66-96BD-010F-DEDA-4B6975A83322}"/>
              </a:ext>
            </a:extLst>
          </p:cNvPr>
          <p:cNvSpPr txBox="1"/>
          <p:nvPr/>
        </p:nvSpPr>
        <p:spPr>
          <a:xfrm>
            <a:off x="1046081" y="3695051"/>
            <a:ext cx="472472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2400" dirty="0">
                <a:highlight>
                  <a:srgbClr val="FFFF00"/>
                </a:highlight>
                <a:latin typeface="Cambria Math" panose="020405030504060302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两种帧率下满足位置分辨率小于光斑尺寸</a:t>
            </a:r>
            <a:r>
              <a:rPr lang="en-US" altLang="zh-CN" sz="2400" dirty="0">
                <a:highlight>
                  <a:srgbClr val="FFFF00"/>
                </a:highlight>
                <a:latin typeface="Cambria Math" panose="020405030504060302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0.1%</a:t>
            </a:r>
            <a:r>
              <a:rPr lang="zh-CN" altLang="en-US" sz="2400" dirty="0">
                <a:highlight>
                  <a:srgbClr val="FFFF00"/>
                </a:highlight>
                <a:latin typeface="Cambria Math" panose="020405030504060302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和</a:t>
            </a:r>
            <a:r>
              <a:rPr lang="en-US" altLang="zh-CN" sz="2400" dirty="0">
                <a:highlight>
                  <a:srgbClr val="FFFF00"/>
                </a:highlight>
                <a:latin typeface="Cambria Math" panose="020405030504060302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0.3%</a:t>
            </a:r>
            <a:r>
              <a:rPr lang="zh-CN" altLang="en-US" sz="2400" dirty="0">
                <a:highlight>
                  <a:srgbClr val="FFFF00"/>
                </a:highlight>
                <a:latin typeface="Cambria Math" panose="020405030504060302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的指标</a:t>
            </a:r>
            <a:endParaRPr lang="en-US" altLang="zh-CN" sz="2400" dirty="0">
              <a:highlight>
                <a:srgbClr val="FFFF00"/>
              </a:highlight>
              <a:latin typeface="Cambria Math" panose="020405030504060302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15" name="图片 14" descr="图表, 散点图&#10;&#10;描述已自动生成">
            <a:extLst>
              <a:ext uri="{FF2B5EF4-FFF2-40B4-BE49-F238E27FC236}">
                <a16:creationId xmlns:a16="http://schemas.microsoft.com/office/drawing/2014/main" id="{E8083A52-4510-A10E-AA83-A2C9DA82B9F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7878" y="658788"/>
            <a:ext cx="5040000" cy="29674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表格 4">
                <a:extLst>
                  <a:ext uri="{FF2B5EF4-FFF2-40B4-BE49-F238E27FC236}">
                    <a16:creationId xmlns:a16="http://schemas.microsoft.com/office/drawing/2014/main" id="{A720E16A-06A7-5A87-E1C2-99B862B1B01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296151328"/>
                  </p:ext>
                </p:extLst>
              </p:nvPr>
            </p:nvGraphicFramePr>
            <p:xfrm>
              <a:off x="770865" y="4781912"/>
              <a:ext cx="5741919" cy="1108901"/>
            </p:xfrm>
            <a:graphic>
              <a:graphicData uri="http://schemas.openxmlformats.org/drawingml/2006/table">
                <a:tbl>
                  <a:tblPr firstRow="1" firstCol="1" bandRow="1"/>
                  <a:tblGrid>
                    <a:gridCol w="1196423">
                      <a:extLst>
                        <a:ext uri="{9D8B030D-6E8A-4147-A177-3AD203B41FA5}">
                          <a16:colId xmlns:a16="http://schemas.microsoft.com/office/drawing/2014/main" val="1206634124"/>
                        </a:ext>
                      </a:extLst>
                    </a:gridCol>
                    <a:gridCol w="1808921">
                      <a:extLst>
                        <a:ext uri="{9D8B030D-6E8A-4147-A177-3AD203B41FA5}">
                          <a16:colId xmlns:a16="http://schemas.microsoft.com/office/drawing/2014/main" val="245974282"/>
                        </a:ext>
                      </a:extLst>
                    </a:gridCol>
                    <a:gridCol w="1717891">
                      <a:extLst>
                        <a:ext uri="{9D8B030D-6E8A-4147-A177-3AD203B41FA5}">
                          <a16:colId xmlns:a16="http://schemas.microsoft.com/office/drawing/2014/main" val="995536889"/>
                        </a:ext>
                      </a:extLst>
                    </a:gridCol>
                    <a:gridCol w="1018684">
                      <a:extLst>
                        <a:ext uri="{9D8B030D-6E8A-4147-A177-3AD203B41FA5}">
                          <a16:colId xmlns:a16="http://schemas.microsoft.com/office/drawing/2014/main" val="497129545"/>
                        </a:ext>
                      </a:extLst>
                    </a:gridCol>
                  </a:tblGrid>
                  <a:tr h="0">
                    <a:tc>
                      <a:txBody>
                        <a:bodyPr/>
                        <a:lstStyle/>
                        <a:p>
                          <a:pPr indent="127000" algn="l">
                            <a:lnSpc>
                              <a:spcPct val="114000"/>
                            </a:lnSpc>
                          </a:pPr>
                          <a:r>
                            <a:rPr lang="zh-CN" altLang="en-US" sz="1600" kern="100" dirty="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帧率</a:t>
                          </a:r>
                          <a:endParaRPr lang="en-US" altLang="zh-CN" sz="1600" kern="100" dirty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  <a:p>
                          <a:pPr indent="127000" algn="l">
                            <a:lnSpc>
                              <a:spcPct val="114000"/>
                            </a:lnSpc>
                          </a:pPr>
                          <a:r>
                            <a:rPr lang="en-US" sz="1600" kern="100" dirty="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/Hz</a:t>
                          </a:r>
                          <a:endParaRPr lang="zh-CN" sz="1600" kern="100" dirty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>
                          <a:noFill/>
                        </a:lnL>
                        <a:lnR>
                          <a:noFill/>
                        </a:lnR>
                        <a:lnT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indent="127000" algn="l">
                            <a:lnSpc>
                              <a:spcPct val="114000"/>
                            </a:lnSpc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zh-CN" sz="1600" i="1" kern="100">
                                        <a:effectLst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i="1" kern="100">
                                        <a:effectLst/>
                                        <a:latin typeface="Cambria Math" panose="02040503050406030204" pitchFamily="18" charset="0"/>
                                        <a:ea typeface="宋体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𝑝𝑜𝑠𝑖𝑡𝑖𝑜𝑛</m:t>
                                    </m:r>
                                    <m:r>
                                      <m:rPr>
                                        <m:lit/>
                                      </m:rPr>
                                      <a:rPr lang="en-US" sz="1600" i="1" kern="100">
                                        <a:effectLst/>
                                        <a:latin typeface="Cambria Math" panose="02040503050406030204" pitchFamily="18" charset="0"/>
                                        <a:ea typeface="宋体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_</m:t>
                                    </m:r>
                                    <m:r>
                                      <a:rPr lang="en-US" sz="1600" i="1" kern="100">
                                        <a:effectLst/>
                                        <a:latin typeface="Cambria Math" panose="02040503050406030204" pitchFamily="18" charset="0"/>
                                        <a:ea typeface="宋体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𝑟𝑚𝑠</m:t>
                                    </m:r>
                                  </m:e>
                                  <m:sub>
                                    <m:r>
                                      <a:rPr lang="en-US" sz="1600" i="1" kern="100">
                                        <a:effectLst/>
                                        <a:latin typeface="Cambria Math" panose="02040503050406030204" pitchFamily="18" charset="0"/>
                                        <a:ea typeface="宋体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h𝑖𝑔h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CN" sz="1600" kern="100" dirty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  <a:p>
                          <a:pPr indent="127000" algn="l">
                            <a:lnSpc>
                              <a:spcPct val="114000"/>
                            </a:lnSpc>
                          </a:pPr>
                          <a:r>
                            <a:rPr lang="en-US" sz="1600" kern="100" dirty="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/</a:t>
                          </a:r>
                          <a:r>
                            <a:rPr lang="en-US" sz="1600" kern="100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𝜇m</a:t>
                          </a:r>
                          <a:endParaRPr lang="zh-CN" sz="1600" kern="100" dirty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>
                          <a:noFill/>
                        </a:lnL>
                        <a:lnR>
                          <a:noFill/>
                        </a:lnR>
                        <a:lnT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indent="127000" algn="l">
                            <a:lnSpc>
                              <a:spcPct val="114000"/>
                            </a:lnSpc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zh-CN" sz="1600" i="1" kern="100">
                                        <a:effectLst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i="1" kern="100">
                                        <a:effectLst/>
                                        <a:latin typeface="Cambria Math" panose="02040503050406030204" pitchFamily="18" charset="0"/>
                                        <a:ea typeface="宋体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𝑝𝑜𝑠𝑖𝑡𝑖𝑜𝑛</m:t>
                                    </m:r>
                                    <m:r>
                                      <m:rPr>
                                        <m:lit/>
                                      </m:rPr>
                                      <a:rPr lang="en-US" sz="1600" i="1" kern="100">
                                        <a:effectLst/>
                                        <a:latin typeface="Cambria Math" panose="02040503050406030204" pitchFamily="18" charset="0"/>
                                        <a:ea typeface="宋体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_</m:t>
                                    </m:r>
                                    <m:r>
                                      <a:rPr lang="en-US" sz="1600" i="1" kern="100">
                                        <a:effectLst/>
                                        <a:latin typeface="Cambria Math" panose="02040503050406030204" pitchFamily="18" charset="0"/>
                                        <a:ea typeface="宋体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𝑟𝑚𝑠</m:t>
                                    </m:r>
                                  </m:e>
                                  <m:sub>
                                    <m:r>
                                      <a:rPr lang="en-US" sz="1600" i="1" kern="100">
                                        <a:effectLst/>
                                        <a:latin typeface="Cambria Math" panose="02040503050406030204" pitchFamily="18" charset="0"/>
                                        <a:ea typeface="宋体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𝑙𝑜𝑤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CN" sz="1600" kern="100" dirty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  <a:p>
                          <a:pPr indent="127000" algn="l">
                            <a:lnSpc>
                              <a:spcPct val="114000"/>
                            </a:lnSpc>
                          </a:pPr>
                          <a:r>
                            <a:rPr lang="en-US" sz="1600" kern="100" dirty="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/</a:t>
                          </a:r>
                          <a:r>
                            <a:rPr lang="en-US" sz="1600" kern="100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𝜇m</a:t>
                          </a:r>
                          <a:endParaRPr lang="zh-CN" sz="1600" kern="100" dirty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>
                          <a:noFill/>
                        </a:lnL>
                        <a:lnR>
                          <a:noFill/>
                        </a:lnR>
                        <a:lnT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indent="127000" algn="l">
                            <a:lnSpc>
                              <a:spcPct val="114000"/>
                            </a:lnSpc>
                          </a:pPr>
                          <a:r>
                            <a:rPr lang="en-US" sz="1600" kern="100" dirty="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Require</a:t>
                          </a:r>
                          <a:endParaRPr lang="zh-CN" sz="1600" kern="100" dirty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  <a:p>
                          <a:pPr indent="127000" algn="l">
                            <a:lnSpc>
                              <a:spcPct val="114000"/>
                            </a:lnSpc>
                          </a:pPr>
                          <a:r>
                            <a:rPr lang="en-US" sz="1600" kern="100" dirty="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/</a:t>
                          </a:r>
                          <a:r>
                            <a:rPr lang="en-US" sz="1600" kern="100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𝜇m</a:t>
                          </a:r>
                          <a:endParaRPr lang="zh-CN" sz="1600" kern="100" dirty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>
                          <a:noFill/>
                        </a:lnL>
                        <a:lnR>
                          <a:noFill/>
                        </a:lnR>
                        <a:lnT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743159863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indent="127000" algn="l">
                            <a:lnSpc>
                              <a:spcPct val="125000"/>
                            </a:lnSpc>
                          </a:pPr>
                          <a:r>
                            <a:rPr lang="en-US" sz="1600" kern="10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6.25</a:t>
                          </a:r>
                          <a:endParaRPr lang="zh-CN" sz="1600" kern="10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indent="127000" algn="l">
                            <a:lnSpc>
                              <a:spcPct val="125000"/>
                            </a:lnSpc>
                          </a:pPr>
                          <a:r>
                            <a:rPr lang="en-US" sz="1600" kern="100" dirty="0">
                              <a:solidFill>
                                <a:srgbClr val="00B050"/>
                              </a:solidFill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0.29208</a:t>
                          </a:r>
                          <a:endParaRPr lang="zh-CN" sz="1600" kern="100" dirty="0">
                            <a:solidFill>
                              <a:srgbClr val="00B050"/>
                            </a:solidFill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indent="127000" algn="l">
                            <a:lnSpc>
                              <a:spcPct val="125000"/>
                            </a:lnSpc>
                          </a:pPr>
                          <a:r>
                            <a:rPr lang="en-US" sz="1600" kern="100" dirty="0">
                              <a:solidFill>
                                <a:srgbClr val="00B050"/>
                              </a:solidFill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0.25222</a:t>
                          </a:r>
                          <a:endParaRPr lang="zh-CN" sz="1600" kern="100" dirty="0">
                            <a:solidFill>
                              <a:srgbClr val="00B050"/>
                            </a:solidFill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indent="127000" algn="l">
                            <a:lnSpc>
                              <a:spcPct val="125000"/>
                            </a:lnSpc>
                          </a:pPr>
                          <a:r>
                            <a:rPr lang="en-US" sz="1600" kern="100" dirty="0">
                              <a:solidFill>
                                <a:srgbClr val="FF0000"/>
                              </a:solidFill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&lt; 1.0</a:t>
                          </a:r>
                          <a:endParaRPr lang="zh-CN" sz="1600" kern="100" dirty="0">
                            <a:solidFill>
                              <a:srgbClr val="FF0000"/>
                            </a:solidFill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>
                          <a:noFill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896322232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indent="127000" algn="l">
                            <a:lnSpc>
                              <a:spcPct val="125000"/>
                            </a:lnSpc>
                          </a:pPr>
                          <a:r>
                            <a:rPr lang="en-US" sz="1600" kern="10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6250</a:t>
                          </a:r>
                          <a:endParaRPr lang="zh-CN" sz="1600" kern="10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indent="127000" algn="l">
                            <a:lnSpc>
                              <a:spcPct val="125000"/>
                            </a:lnSpc>
                          </a:pPr>
                          <a:r>
                            <a:rPr lang="en-US" sz="1600" kern="100" dirty="0">
                              <a:solidFill>
                                <a:srgbClr val="00B050"/>
                              </a:solidFill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0.93368</a:t>
                          </a:r>
                          <a:endParaRPr lang="zh-CN" sz="1600" kern="100" dirty="0">
                            <a:solidFill>
                              <a:srgbClr val="00B050"/>
                            </a:solidFill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indent="127000" algn="l">
                            <a:lnSpc>
                              <a:spcPct val="125000"/>
                            </a:lnSpc>
                          </a:pPr>
                          <a:r>
                            <a:rPr lang="en-US" sz="1600" kern="100" dirty="0">
                              <a:solidFill>
                                <a:srgbClr val="00B050"/>
                              </a:solidFill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0.84239</a:t>
                          </a:r>
                          <a:endParaRPr lang="zh-CN" sz="1600" kern="100" dirty="0">
                            <a:solidFill>
                              <a:srgbClr val="00B050"/>
                            </a:solidFill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indent="127000" algn="l">
                            <a:lnSpc>
                              <a:spcPct val="125000"/>
                            </a:lnSpc>
                          </a:pPr>
                          <a:r>
                            <a:rPr lang="en-US" sz="1600" kern="100" dirty="0">
                              <a:solidFill>
                                <a:srgbClr val="FF0000"/>
                              </a:solidFill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&lt; 3.0</a:t>
                          </a:r>
                          <a:endParaRPr lang="zh-CN" sz="1600" kern="100" dirty="0">
                            <a:solidFill>
                              <a:srgbClr val="FF0000"/>
                            </a:solidFill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14458136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表格 4">
                <a:extLst>
                  <a:ext uri="{FF2B5EF4-FFF2-40B4-BE49-F238E27FC236}">
                    <a16:creationId xmlns:a16="http://schemas.microsoft.com/office/drawing/2014/main" id="{A720E16A-06A7-5A87-E1C2-99B862B1B01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296151328"/>
                  </p:ext>
                </p:extLst>
              </p:nvPr>
            </p:nvGraphicFramePr>
            <p:xfrm>
              <a:off x="770865" y="4781912"/>
              <a:ext cx="5741919" cy="1108901"/>
            </p:xfrm>
            <a:graphic>
              <a:graphicData uri="http://schemas.openxmlformats.org/drawingml/2006/table">
                <a:tbl>
                  <a:tblPr firstRow="1" firstCol="1" bandRow="1"/>
                  <a:tblGrid>
                    <a:gridCol w="1196423">
                      <a:extLst>
                        <a:ext uri="{9D8B030D-6E8A-4147-A177-3AD203B41FA5}">
                          <a16:colId xmlns:a16="http://schemas.microsoft.com/office/drawing/2014/main" val="1206634124"/>
                        </a:ext>
                      </a:extLst>
                    </a:gridCol>
                    <a:gridCol w="1808921">
                      <a:extLst>
                        <a:ext uri="{9D8B030D-6E8A-4147-A177-3AD203B41FA5}">
                          <a16:colId xmlns:a16="http://schemas.microsoft.com/office/drawing/2014/main" val="245974282"/>
                        </a:ext>
                      </a:extLst>
                    </a:gridCol>
                    <a:gridCol w="1717891">
                      <a:extLst>
                        <a:ext uri="{9D8B030D-6E8A-4147-A177-3AD203B41FA5}">
                          <a16:colId xmlns:a16="http://schemas.microsoft.com/office/drawing/2014/main" val="995536889"/>
                        </a:ext>
                      </a:extLst>
                    </a:gridCol>
                    <a:gridCol w="1018684">
                      <a:extLst>
                        <a:ext uri="{9D8B030D-6E8A-4147-A177-3AD203B41FA5}">
                          <a16:colId xmlns:a16="http://schemas.microsoft.com/office/drawing/2014/main" val="497129545"/>
                        </a:ext>
                      </a:extLst>
                    </a:gridCol>
                  </a:tblGrid>
                  <a:tr h="556451">
                    <a:tc>
                      <a:txBody>
                        <a:bodyPr/>
                        <a:lstStyle/>
                        <a:p>
                          <a:pPr indent="127000" algn="l">
                            <a:lnSpc>
                              <a:spcPct val="114000"/>
                            </a:lnSpc>
                          </a:pPr>
                          <a:r>
                            <a:rPr lang="zh-CN" altLang="en-US" sz="1600" kern="100" dirty="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帧率</a:t>
                          </a:r>
                          <a:endParaRPr lang="en-US" altLang="zh-CN" sz="1600" kern="100" dirty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  <a:p>
                          <a:pPr indent="127000" algn="l">
                            <a:lnSpc>
                              <a:spcPct val="114000"/>
                            </a:lnSpc>
                          </a:pPr>
                          <a:r>
                            <a:rPr lang="en-US" sz="1600" kern="100" dirty="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/Hz</a:t>
                          </a:r>
                          <a:endParaRPr lang="zh-CN" sz="1600" kern="100" dirty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>
                          <a:noFill/>
                        </a:lnL>
                        <a:lnR>
                          <a:noFill/>
                        </a:lnR>
                        <a:lnT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8580" marR="68580" marT="0" marB="0">
                        <a:lnL>
                          <a:noFill/>
                        </a:lnL>
                        <a:lnR>
                          <a:noFill/>
                        </a:lnR>
                        <a:lnT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65772" t="-10870" r="-151007" b="-12173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8580" marR="68580" marT="0" marB="0">
                        <a:lnL>
                          <a:noFill/>
                        </a:lnL>
                        <a:lnR>
                          <a:noFill/>
                        </a:lnR>
                        <a:lnT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175177" t="-10870" r="-59574" b="-12173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indent="127000" algn="l">
                            <a:lnSpc>
                              <a:spcPct val="114000"/>
                            </a:lnSpc>
                          </a:pPr>
                          <a:r>
                            <a:rPr lang="en-US" sz="1600" kern="100" dirty="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Require</a:t>
                          </a:r>
                          <a:endParaRPr lang="zh-CN" sz="1600" kern="100" dirty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  <a:p>
                          <a:pPr indent="127000" algn="l">
                            <a:lnSpc>
                              <a:spcPct val="114000"/>
                            </a:lnSpc>
                          </a:pPr>
                          <a:r>
                            <a:rPr lang="en-US" sz="1600" kern="100" dirty="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/</a:t>
                          </a:r>
                          <a:r>
                            <a:rPr lang="en-US" sz="1600" kern="100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𝜇m</a:t>
                          </a:r>
                          <a:endParaRPr lang="zh-CN" sz="1600" kern="100" dirty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>
                          <a:noFill/>
                        </a:lnL>
                        <a:lnR>
                          <a:noFill/>
                        </a:lnR>
                        <a:lnT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743159863"/>
                      </a:ext>
                    </a:extLst>
                  </a:tr>
                  <a:tr h="276225">
                    <a:tc>
                      <a:txBody>
                        <a:bodyPr/>
                        <a:lstStyle/>
                        <a:p>
                          <a:pPr indent="127000" algn="l">
                            <a:lnSpc>
                              <a:spcPct val="125000"/>
                            </a:lnSpc>
                          </a:pPr>
                          <a:r>
                            <a:rPr lang="en-US" sz="1600" kern="10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6.25</a:t>
                          </a:r>
                          <a:endParaRPr lang="zh-CN" sz="1600" kern="10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indent="127000" algn="l">
                            <a:lnSpc>
                              <a:spcPct val="125000"/>
                            </a:lnSpc>
                          </a:pPr>
                          <a:r>
                            <a:rPr lang="en-US" sz="1600" kern="100" dirty="0">
                              <a:solidFill>
                                <a:srgbClr val="00B050"/>
                              </a:solidFill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0.29208</a:t>
                          </a:r>
                          <a:endParaRPr lang="zh-CN" sz="1600" kern="100" dirty="0">
                            <a:solidFill>
                              <a:srgbClr val="00B050"/>
                            </a:solidFill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indent="127000" algn="l">
                            <a:lnSpc>
                              <a:spcPct val="125000"/>
                            </a:lnSpc>
                          </a:pPr>
                          <a:r>
                            <a:rPr lang="en-US" sz="1600" kern="100" dirty="0">
                              <a:solidFill>
                                <a:srgbClr val="00B050"/>
                              </a:solidFill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0.25222</a:t>
                          </a:r>
                          <a:endParaRPr lang="zh-CN" sz="1600" kern="100" dirty="0">
                            <a:solidFill>
                              <a:srgbClr val="00B050"/>
                            </a:solidFill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indent="127000" algn="l">
                            <a:lnSpc>
                              <a:spcPct val="125000"/>
                            </a:lnSpc>
                          </a:pPr>
                          <a:r>
                            <a:rPr lang="en-US" sz="1600" kern="100" dirty="0">
                              <a:solidFill>
                                <a:srgbClr val="FF0000"/>
                              </a:solidFill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&lt; 1.0</a:t>
                          </a:r>
                          <a:endParaRPr lang="zh-CN" sz="1600" kern="100" dirty="0">
                            <a:solidFill>
                              <a:srgbClr val="FF0000"/>
                            </a:solidFill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>
                          <a:noFill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896322232"/>
                      </a:ext>
                    </a:extLst>
                  </a:tr>
                  <a:tr h="276225">
                    <a:tc>
                      <a:txBody>
                        <a:bodyPr/>
                        <a:lstStyle/>
                        <a:p>
                          <a:pPr indent="127000" algn="l">
                            <a:lnSpc>
                              <a:spcPct val="125000"/>
                            </a:lnSpc>
                          </a:pPr>
                          <a:r>
                            <a:rPr lang="en-US" sz="1600" kern="10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6250</a:t>
                          </a:r>
                          <a:endParaRPr lang="zh-CN" sz="1600" kern="10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indent="127000" algn="l">
                            <a:lnSpc>
                              <a:spcPct val="125000"/>
                            </a:lnSpc>
                          </a:pPr>
                          <a:r>
                            <a:rPr lang="en-US" sz="1600" kern="100" dirty="0">
                              <a:solidFill>
                                <a:srgbClr val="00B050"/>
                              </a:solidFill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0.93368</a:t>
                          </a:r>
                          <a:endParaRPr lang="zh-CN" sz="1600" kern="100" dirty="0">
                            <a:solidFill>
                              <a:srgbClr val="00B050"/>
                            </a:solidFill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indent="127000" algn="l">
                            <a:lnSpc>
                              <a:spcPct val="125000"/>
                            </a:lnSpc>
                          </a:pPr>
                          <a:r>
                            <a:rPr lang="en-US" sz="1600" kern="100" dirty="0">
                              <a:solidFill>
                                <a:srgbClr val="00B050"/>
                              </a:solidFill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0.84239</a:t>
                          </a:r>
                          <a:endParaRPr lang="zh-CN" sz="1600" kern="100" dirty="0">
                            <a:solidFill>
                              <a:srgbClr val="00B050"/>
                            </a:solidFill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indent="127000" algn="l">
                            <a:lnSpc>
                              <a:spcPct val="125000"/>
                            </a:lnSpc>
                          </a:pPr>
                          <a:r>
                            <a:rPr lang="en-US" sz="1600" kern="100" dirty="0">
                              <a:solidFill>
                                <a:srgbClr val="FF0000"/>
                              </a:solidFill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&lt; 3.0</a:t>
                          </a:r>
                          <a:endParaRPr lang="zh-CN" sz="1600" kern="100" dirty="0">
                            <a:solidFill>
                              <a:srgbClr val="FF0000"/>
                            </a:solidFill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144581366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6" name="矩形 5">
            <a:extLst>
              <a:ext uri="{FF2B5EF4-FFF2-40B4-BE49-F238E27FC236}">
                <a16:creationId xmlns:a16="http://schemas.microsoft.com/office/drawing/2014/main" id="{2320E4E1-0B4E-3595-EB12-F04335E463CB}"/>
              </a:ext>
            </a:extLst>
          </p:cNvPr>
          <p:cNvSpPr/>
          <p:nvPr/>
        </p:nvSpPr>
        <p:spPr>
          <a:xfrm>
            <a:off x="405772" y="1151231"/>
            <a:ext cx="6471017" cy="14189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kumimoji="1" lang="zh-CN" altLang="en-US" sz="2000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测试环境：</a:t>
            </a:r>
            <a:r>
              <a:rPr kumimoji="1" lang="en-US" altLang="zh-CN" sz="2000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1W2B</a:t>
            </a:r>
            <a:r>
              <a:rPr kumimoji="1" lang="zh-CN" altLang="en-US" sz="2000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实验站，</a:t>
            </a:r>
            <a:r>
              <a:rPr kumimoji="1" lang="en-US" altLang="zh-CN" sz="2000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Top-up</a:t>
            </a:r>
            <a:r>
              <a:rPr kumimoji="1" lang="zh-CN" altLang="en-US" sz="2000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注入模式，</a:t>
            </a:r>
            <a:r>
              <a:rPr kumimoji="1" lang="en-US" altLang="zh-CN" sz="2000" dirty="0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1mm</a:t>
            </a:r>
            <a:r>
              <a:rPr kumimoji="1" lang="zh-CN" altLang="en-US" sz="2000" dirty="0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光斑</a:t>
            </a:r>
            <a:endParaRPr kumimoji="1" lang="en-US" altLang="zh-CN" sz="2000" dirty="0">
              <a:solidFill>
                <a:srgbClr val="C00000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kumimoji="1" lang="zh-CN" altLang="en-US" sz="2000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高帧率</a:t>
            </a:r>
            <a:r>
              <a:rPr kumimoji="1" lang="en-US" altLang="zh-CN" sz="2000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(</a:t>
            </a:r>
            <a:r>
              <a:rPr kumimoji="1" lang="en-US" altLang="zh-CN" sz="2000" dirty="0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6.25KHz</a:t>
            </a:r>
            <a:r>
              <a:rPr kumimoji="1" lang="en-US" altLang="zh-CN" sz="2000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)</a:t>
            </a:r>
            <a:r>
              <a:rPr kumimoji="1" lang="zh-CN" altLang="en-US" sz="2000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，低帧率</a:t>
            </a:r>
            <a:r>
              <a:rPr kumimoji="1" lang="en-US" altLang="zh-CN" sz="2000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(</a:t>
            </a:r>
            <a:r>
              <a:rPr kumimoji="1" lang="en-US" altLang="zh-CN" sz="2000" dirty="0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6.25Hz</a:t>
            </a:r>
            <a:r>
              <a:rPr kumimoji="1" lang="en-US" altLang="zh-CN" sz="2000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)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kumimoji="1" lang="zh-CN" altLang="en-US" sz="2000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电机以固定步长步进，测量</a:t>
            </a:r>
            <a:r>
              <a:rPr kumimoji="1" lang="en-US" altLang="zh-CN" sz="2000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XBPM</a:t>
            </a:r>
            <a:r>
              <a:rPr kumimoji="1" lang="zh-CN" altLang="en-US" sz="2000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系统的</a:t>
            </a:r>
            <a:r>
              <a:rPr kumimoji="1" lang="zh-CN" altLang="en-US" sz="2000" dirty="0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位置分辨率</a:t>
            </a:r>
            <a:endParaRPr kumimoji="1" lang="en-US" altLang="zh-CN" sz="2000" dirty="0">
              <a:solidFill>
                <a:srgbClr val="C00000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A8DFDBCF-E38E-9A8B-FA5A-354A54D3DFE1}"/>
                  </a:ext>
                </a:extLst>
              </p:cNvPr>
              <p:cNvSpPr txBox="1"/>
              <p:nvPr/>
            </p:nvSpPr>
            <p:spPr>
              <a:xfrm>
                <a:off x="589227" y="2734259"/>
                <a:ext cx="6105196" cy="65376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zh-CN" alt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CN" alt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𝑎𝑣</m:t>
                          </m:r>
                          <m:sSub>
                            <m:sSubPr>
                              <m:ctrlPr>
                                <a:rPr lang="zh-CN" alt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CN" alt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b>
                              <m:r>
                                <a:rPr lang="zh-CN" alt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h𝑖𝑔h</m:t>
                              </m:r>
                            </m:sub>
                          </m:sSub>
                          <m:r>
                            <a:rPr lang="zh-CN" altLang="en-US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 </m:t>
                          </m:r>
                          <m:sSub>
                            <m:sSubPr>
                              <m:ctrlPr>
                                <a:rPr lang="zh-CN" alt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CN" alt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𝑎𝑣𝑒</m:t>
                              </m:r>
                            </m:e>
                            <m:sub>
                              <m:r>
                                <a:rPr lang="zh-CN" alt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𝑙𝑜𝑤</m:t>
                              </m:r>
                            </m:sub>
                          </m:sSub>
                        </m:num>
                        <m:den>
                          <m:r>
                            <a:rPr lang="zh-CN" alt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𝑠𝑡𝑒𝑝</m:t>
                          </m:r>
                          <m:r>
                            <m:rPr>
                              <m:lit/>
                            </m:rPr>
                            <a:rPr lang="zh-CN" altLang="en-US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_</m:t>
                          </m:r>
                          <m:r>
                            <a:rPr lang="zh-CN" alt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h𝑒𝑖𝑔h𝑡</m:t>
                          </m:r>
                        </m:den>
                      </m:f>
                      <m:r>
                        <a:rPr lang="zh-CN" altLang="en-US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zh-CN" alt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CN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CN" altLang="en-US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altLang="zh-CN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h𝑖𝑔h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zh-CN" alt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CN" alt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𝑝𝑜𝑠𝑖𝑡𝑖𝑜𝑛</m:t>
                              </m:r>
                              <m:r>
                                <m:rPr>
                                  <m:lit/>
                                </m:rPr>
                                <a:rPr lang="zh-CN" altLang="en-US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_</m:t>
                              </m:r>
                              <m:r>
                                <a:rPr lang="zh-CN" alt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𝑟𝑚𝑠</m:t>
                              </m:r>
                            </m:e>
                            <m:sub>
                              <m:r>
                                <a:rPr lang="zh-CN" alt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h𝑖𝑔h</m:t>
                              </m:r>
                            </m:sub>
                          </m:sSub>
                        </m:den>
                      </m:f>
                      <m:r>
                        <a:rPr lang="zh-CN" altLang="en-US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zh-CN" alt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CN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CN" altLang="en-US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altLang="zh-CN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𝑙𝑜𝑤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zh-CN" alt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CN" alt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𝑝𝑜𝑠𝑖𝑡𝑖𝑜𝑛</m:t>
                              </m:r>
                              <m:r>
                                <m:rPr>
                                  <m:lit/>
                                </m:rPr>
                                <a:rPr lang="zh-CN" altLang="en-US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_</m:t>
                              </m:r>
                              <m:r>
                                <a:rPr lang="zh-CN" alt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𝑟𝑚𝑠</m:t>
                              </m:r>
                            </m:e>
                            <m:sub>
                              <m:r>
                                <a:rPr lang="zh-CN" alt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𝑙𝑜𝑤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zh-CN" altLang="en-US" dirty="0">
                  <a:solidFill>
                    <a:prstClr val="black"/>
                  </a:solidFill>
                  <a:latin typeface="等线"/>
                  <a:ea typeface="等线" panose="02010600030101010101" pitchFamily="2" charset="-122"/>
                </a:endParaRPr>
              </a:p>
            </p:txBody>
          </p:sp>
        </mc:Choice>
        <mc:Fallback xmlns="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A8DFDBCF-E38E-9A8B-FA5A-354A54D3DF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9227" y="2734259"/>
                <a:ext cx="6105196" cy="65376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088551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4E322F46-0A6D-FBE7-7C47-972EF4EB26B7}"/>
              </a:ext>
            </a:extLst>
          </p:cNvPr>
          <p:cNvSpPr/>
          <p:nvPr/>
        </p:nvSpPr>
        <p:spPr>
          <a:xfrm>
            <a:off x="405772" y="1151231"/>
            <a:ext cx="5955271" cy="2345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kumimoji="1" lang="zh-CN" altLang="en-US" sz="2000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针对</a:t>
            </a:r>
            <a:r>
              <a:rPr kumimoji="1" lang="en-US" altLang="zh-CN" sz="2000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HEPS</a:t>
            </a:r>
            <a:r>
              <a:rPr kumimoji="1" lang="zh-CN" altLang="en-US" sz="2000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光束线的</a:t>
            </a:r>
            <a:r>
              <a:rPr kumimoji="1" lang="zh-CN" altLang="en-US" sz="2000" dirty="0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金刚石</a:t>
            </a:r>
            <a:r>
              <a:rPr kumimoji="1" lang="en-US" altLang="zh-CN" sz="2000" dirty="0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XBPM</a:t>
            </a:r>
            <a:r>
              <a:rPr kumimoji="1" lang="zh-CN" altLang="en-US" sz="2000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探测器</a:t>
            </a:r>
            <a:r>
              <a:rPr kumimoji="1" lang="zh-CN" altLang="en-US" sz="2000" dirty="0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应用目标</a:t>
            </a:r>
            <a:r>
              <a:rPr kumimoji="1" lang="zh-CN" altLang="en-US" sz="2000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，开展了电子学系统</a:t>
            </a:r>
            <a:r>
              <a:rPr kumimoji="1" lang="zh-CN" altLang="en-US" sz="2000" dirty="0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方案设计</a:t>
            </a:r>
            <a:r>
              <a:rPr kumimoji="1" lang="zh-CN" altLang="en-US" sz="2000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和</a:t>
            </a:r>
            <a:r>
              <a:rPr kumimoji="1" lang="zh-CN" altLang="en-US" sz="2000" dirty="0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关键技术研究</a:t>
            </a:r>
            <a:endParaRPr kumimoji="1" lang="en-US" altLang="zh-CN" sz="2000" dirty="0">
              <a:solidFill>
                <a:srgbClr val="C00000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kumimoji="1" lang="zh-CN" altLang="en-US" sz="2000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完成了</a:t>
            </a:r>
            <a:r>
              <a:rPr kumimoji="1" lang="zh-CN" altLang="en-US" sz="2000" dirty="0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电子学样机</a:t>
            </a:r>
            <a:r>
              <a:rPr kumimoji="1" lang="zh-CN" altLang="en-US" sz="2000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的研制</a:t>
            </a:r>
            <a:endParaRPr kumimoji="1" lang="en-US" altLang="zh-CN" sz="2000" dirty="0">
              <a:solidFill>
                <a:prstClr val="black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kumimoji="1" lang="zh-CN" altLang="en-US" sz="2000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自研电子学</a:t>
            </a:r>
            <a:r>
              <a:rPr kumimoji="1" lang="zh-CN" altLang="en-US" sz="2000" dirty="0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系统性能与</a:t>
            </a:r>
            <a:r>
              <a:rPr kumimoji="1" lang="en-US" altLang="zh-CN" sz="2000" dirty="0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Libera Photon</a:t>
            </a:r>
            <a:r>
              <a:rPr kumimoji="1" lang="zh-CN" altLang="en-US" sz="2000" dirty="0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相近</a:t>
            </a:r>
            <a:endParaRPr kumimoji="1" lang="en-US" altLang="zh-CN" sz="2000" dirty="0">
              <a:solidFill>
                <a:srgbClr val="C00000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kumimoji="1" lang="zh-CN" altLang="en-US" sz="2000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电子学各项指标</a:t>
            </a:r>
            <a:r>
              <a:rPr kumimoji="1" lang="zh-CN" altLang="en-US" sz="2000" dirty="0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满足</a:t>
            </a:r>
            <a:r>
              <a:rPr kumimoji="1" lang="en-US" altLang="zh-CN" sz="2000" dirty="0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HEPS</a:t>
            </a:r>
            <a:r>
              <a:rPr kumimoji="1" lang="zh-CN" altLang="en-US" sz="2000" dirty="0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光束线的需求</a:t>
            </a:r>
            <a:endParaRPr kumimoji="1" lang="en-US" altLang="zh-CN" sz="2000" dirty="0">
              <a:solidFill>
                <a:srgbClr val="C00000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E16325C9-A220-89F4-0A7F-8B94A77D778D}"/>
              </a:ext>
            </a:extLst>
          </p:cNvPr>
          <p:cNvSpPr txBox="1"/>
          <p:nvPr/>
        </p:nvSpPr>
        <p:spPr>
          <a:xfrm>
            <a:off x="127915" y="658788"/>
            <a:ext cx="2390080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zh-CN" altLang="en-US" sz="2600" b="1" dirty="0">
                <a:solidFill>
                  <a:srgbClr val="1A3B86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总结</a:t>
            </a:r>
            <a:endParaRPr lang="en-US" altLang="zh-CN" sz="2600" b="1" dirty="0">
              <a:solidFill>
                <a:srgbClr val="1A3B86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6977685F-7707-9EBC-0BB9-54A5E2324C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31926" y="0"/>
            <a:ext cx="3058234" cy="523220"/>
          </a:xfrm>
          <a:prstGeom prst="rect">
            <a:avLst/>
          </a:prstGeom>
          <a:solidFill>
            <a:srgbClr val="1A3B86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70000"/>
              <a:buNone/>
            </a:pPr>
            <a:r>
              <a:rPr kumimoji="1" lang="zh-CN" altLang="en-US" sz="2800" b="1" dirty="0">
                <a:solidFill>
                  <a:schemeClr val="bg1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总结与下一步工作</a:t>
            </a:r>
            <a:endParaRPr kumimoji="1" lang="en-US" altLang="zh-CN" sz="2800" b="1" dirty="0">
              <a:solidFill>
                <a:schemeClr val="bg1"/>
              </a:solidFill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E4416670-B1A0-C430-BB37-A28E367E9828}"/>
              </a:ext>
            </a:extLst>
          </p:cNvPr>
          <p:cNvSpPr txBox="1"/>
          <p:nvPr/>
        </p:nvSpPr>
        <p:spPr>
          <a:xfrm>
            <a:off x="6361043" y="663706"/>
            <a:ext cx="2390080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zh-CN" altLang="en-US" sz="2600" b="1" dirty="0">
                <a:solidFill>
                  <a:srgbClr val="1A3B86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下一步工作</a:t>
            </a:r>
            <a:endParaRPr lang="en-US" altLang="zh-CN" sz="2600" b="1" dirty="0">
              <a:solidFill>
                <a:srgbClr val="1A3B86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E2B35210-E3AC-0E95-10D6-456DBBEDB423}"/>
              </a:ext>
            </a:extLst>
          </p:cNvPr>
          <p:cNvSpPr/>
          <p:nvPr/>
        </p:nvSpPr>
        <p:spPr>
          <a:xfrm>
            <a:off x="6718852" y="1151231"/>
            <a:ext cx="5268178" cy="41889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kumimoji="1" lang="zh-CN" altLang="en-US" sz="2000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探究使用</a:t>
            </a:r>
            <a:r>
              <a:rPr kumimoji="1" lang="zh-CN" altLang="en-US" sz="2000" dirty="0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更高增益带宽积</a:t>
            </a:r>
            <a:r>
              <a:rPr kumimoji="1" lang="zh-CN" altLang="en-US" sz="2000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的运放设计</a:t>
            </a:r>
            <a:r>
              <a:rPr kumimoji="1" lang="en-US" altLang="zh-CN" sz="2000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TIA</a:t>
            </a:r>
            <a:r>
              <a:rPr kumimoji="1" lang="zh-CN" altLang="en-US" sz="2000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电路，提高前放的</a:t>
            </a:r>
            <a:r>
              <a:rPr kumimoji="1" lang="zh-CN" altLang="en-US" sz="2000" dirty="0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带宽，降低噪声水平</a:t>
            </a:r>
            <a:endParaRPr kumimoji="1" lang="en-US" altLang="zh-CN" sz="2000" dirty="0">
              <a:solidFill>
                <a:srgbClr val="C00000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kumimoji="1" lang="zh-CN" altLang="en-US" sz="2000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研究</a:t>
            </a:r>
            <a:r>
              <a:rPr kumimoji="1" lang="zh-CN" altLang="en-US" sz="2000" dirty="0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量程自动切换算法</a:t>
            </a:r>
            <a:r>
              <a:rPr kumimoji="1" lang="zh-CN" altLang="en-US" sz="2000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，提高系统</a:t>
            </a:r>
            <a:r>
              <a:rPr kumimoji="1" lang="zh-CN" altLang="en-US" sz="2000" dirty="0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自动化水平</a:t>
            </a:r>
            <a:endParaRPr kumimoji="1" lang="en-US" altLang="zh-CN" sz="2000" dirty="0">
              <a:solidFill>
                <a:srgbClr val="C00000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kumimoji="1" lang="zh-CN" altLang="en-US" sz="2000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开</a:t>
            </a:r>
            <a:r>
              <a:rPr kumimoji="1" lang="zh-CN" altLang="en-US" sz="20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发</a:t>
            </a:r>
            <a:r>
              <a:rPr kumimoji="1" lang="zh-CN" altLang="en-US" sz="2000" dirty="0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自适应滤波算法，</a:t>
            </a:r>
            <a:r>
              <a:rPr kumimoji="1" lang="zh-CN" altLang="en-US" sz="20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进一步提高系统灵活度</a:t>
            </a:r>
            <a:endParaRPr kumimoji="1" lang="en-US" altLang="zh-CN" sz="2000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kumimoji="1" lang="zh-CN" altLang="en-US" sz="2000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开展探测器系统</a:t>
            </a:r>
            <a:r>
              <a:rPr kumimoji="1" lang="zh-CN" altLang="en-US" sz="2000" dirty="0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束流刻度实验</a:t>
            </a:r>
            <a:endParaRPr kumimoji="1" lang="en-US" altLang="zh-CN" sz="2000" dirty="0">
              <a:solidFill>
                <a:prstClr val="black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kumimoji="1" lang="zh-CN" altLang="en-US" sz="2000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完善电子学系统</a:t>
            </a:r>
            <a:r>
              <a:rPr kumimoji="1" lang="zh-CN" altLang="en-US" sz="2000" dirty="0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自刻度算法</a:t>
            </a:r>
            <a:endParaRPr kumimoji="1" lang="en-US" altLang="zh-CN" sz="2000" dirty="0">
              <a:solidFill>
                <a:srgbClr val="C00000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kumimoji="1" lang="zh-CN" altLang="en-US" sz="2000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电子学系统大批量长时间稳定性测试</a:t>
            </a:r>
            <a:endParaRPr kumimoji="1" lang="en-US" altLang="zh-CN" sz="2000" dirty="0">
              <a:solidFill>
                <a:srgbClr val="C00000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表格 4">
                <a:extLst>
                  <a:ext uri="{FF2B5EF4-FFF2-40B4-BE49-F238E27FC236}">
                    <a16:creationId xmlns:a16="http://schemas.microsoft.com/office/drawing/2014/main" id="{54B6C980-E49F-495B-050A-9211C78277D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532715464"/>
                  </p:ext>
                </p:extLst>
              </p:nvPr>
            </p:nvGraphicFramePr>
            <p:xfrm>
              <a:off x="220680" y="3721057"/>
              <a:ext cx="6498172" cy="2540699"/>
            </p:xfrm>
            <a:graphic>
              <a:graphicData uri="http://schemas.openxmlformats.org/drawingml/2006/table">
                <a:tbl>
                  <a:tblPr firstRow="1" firstCol="1" bandRow="1"/>
                  <a:tblGrid>
                    <a:gridCol w="2098889">
                      <a:extLst>
                        <a:ext uri="{9D8B030D-6E8A-4147-A177-3AD203B41FA5}">
                          <a16:colId xmlns:a16="http://schemas.microsoft.com/office/drawing/2014/main" val="1821864431"/>
                        </a:ext>
                      </a:extLst>
                    </a:gridCol>
                    <a:gridCol w="1530626">
                      <a:extLst>
                        <a:ext uri="{9D8B030D-6E8A-4147-A177-3AD203B41FA5}">
                          <a16:colId xmlns:a16="http://schemas.microsoft.com/office/drawing/2014/main" val="270216543"/>
                        </a:ext>
                      </a:extLst>
                    </a:gridCol>
                    <a:gridCol w="2868657">
                      <a:extLst>
                        <a:ext uri="{9D8B030D-6E8A-4147-A177-3AD203B41FA5}">
                          <a16:colId xmlns:a16="http://schemas.microsoft.com/office/drawing/2014/main" val="737479639"/>
                        </a:ext>
                      </a:extLst>
                    </a:gridCol>
                  </a:tblGrid>
                  <a:tr h="0">
                    <a:tc>
                      <a:txBody>
                        <a:bodyPr/>
                        <a:lstStyle/>
                        <a:p>
                          <a:pPr indent="127000" algn="l">
                            <a:lnSpc>
                              <a:spcPct val="125000"/>
                            </a:lnSpc>
                          </a:pPr>
                          <a:r>
                            <a:rPr lang="zh-CN" sz="1600" kern="10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参数</a:t>
                          </a:r>
                        </a:p>
                      </a:txBody>
                      <a:tcPr marL="68580" marR="68580" marT="0" marB="0">
                        <a:lnL>
                          <a:noFill/>
                        </a:lnL>
                        <a:lnR>
                          <a:noFill/>
                        </a:lnR>
                        <a:lnT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indent="127000" algn="l">
                            <a:lnSpc>
                              <a:spcPct val="125000"/>
                            </a:lnSpc>
                          </a:pPr>
                          <a:r>
                            <a:rPr lang="zh-CN" sz="1600" kern="100" dirty="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设计指标</a:t>
                          </a:r>
                        </a:p>
                      </a:txBody>
                      <a:tcPr marL="68580" marR="68580" marT="0" marB="0">
                        <a:lnL>
                          <a:noFill/>
                        </a:lnL>
                        <a:lnR>
                          <a:noFill/>
                        </a:lnR>
                        <a:lnT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indent="127000" algn="l">
                            <a:lnSpc>
                              <a:spcPct val="125000"/>
                            </a:lnSpc>
                          </a:pPr>
                          <a:r>
                            <a:rPr lang="zh-CN" sz="1600" kern="100" dirty="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实现性能</a:t>
                          </a:r>
                        </a:p>
                      </a:txBody>
                      <a:tcPr marL="68580" marR="68580" marT="0" marB="0">
                        <a:lnL>
                          <a:noFill/>
                        </a:lnL>
                        <a:lnR>
                          <a:noFill/>
                        </a:lnR>
                        <a:lnT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853700204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indent="127000" algn="l">
                            <a:lnSpc>
                              <a:spcPct val="125000"/>
                            </a:lnSpc>
                          </a:pPr>
                          <a:r>
                            <a:rPr lang="zh-CN" sz="1600" kern="10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采样率</a:t>
                          </a:r>
                        </a:p>
                      </a:txBody>
                      <a:tcPr marL="68580" marR="68580" marT="0" marB="0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indent="127000" algn="l">
                            <a:lnSpc>
                              <a:spcPct val="125000"/>
                            </a:lnSpc>
                          </a:pPr>
                          <a:r>
                            <a:rPr lang="en-US" sz="1600" kern="100" dirty="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10 Hz / 500 Hz</a:t>
                          </a:r>
                          <a:endParaRPr lang="zh-CN" sz="1600" kern="100" dirty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indent="127000" algn="l">
                            <a:lnSpc>
                              <a:spcPct val="125000"/>
                            </a:lnSpc>
                          </a:pPr>
                          <a:r>
                            <a:rPr lang="en-US" sz="1600" kern="100" dirty="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4 MHz/2 MHz/400 kHz/40 kHz</a:t>
                          </a:r>
                          <a:endParaRPr lang="zh-CN" sz="1600" kern="100" dirty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>
                          <a:noFill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56348810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indent="127000" algn="l">
                            <a:lnSpc>
                              <a:spcPct val="125000"/>
                            </a:lnSpc>
                          </a:pPr>
                          <a:r>
                            <a:rPr lang="zh-CN" sz="1600" kern="10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模拟电路带宽</a:t>
                          </a:r>
                        </a:p>
                      </a:txBody>
                      <a:tcPr marL="68580" marR="6858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indent="127000" algn="l">
                            <a:lnSpc>
                              <a:spcPct val="125000"/>
                            </a:lnSpc>
                          </a:pPr>
                          <a:r>
                            <a:rPr lang="en-US" sz="1600" kern="100" dirty="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0.5 - 2 kHz</a:t>
                          </a:r>
                          <a:endParaRPr lang="zh-CN" sz="1600" kern="100" dirty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indent="127000" algn="l">
                            <a:lnSpc>
                              <a:spcPct val="125000"/>
                            </a:lnSpc>
                          </a:pPr>
                          <a:r>
                            <a:rPr lang="en-US" sz="1600" kern="100" dirty="0">
                              <a:solidFill>
                                <a:srgbClr val="C00000"/>
                              </a:solidFill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1.61 - 389.16 kHz</a:t>
                          </a:r>
                          <a:endParaRPr lang="zh-CN" sz="1600" kern="100" dirty="0">
                            <a:solidFill>
                              <a:srgbClr val="C00000"/>
                            </a:solidFill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964126207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indent="127000" algn="l">
                            <a:lnSpc>
                              <a:spcPct val="125000"/>
                            </a:lnSpc>
                          </a:pPr>
                          <a:r>
                            <a:rPr lang="zh-CN" sz="1600" kern="10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线性系数误差</a:t>
                          </a:r>
                        </a:p>
                      </a:txBody>
                      <a:tcPr marL="68580" marR="6858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indent="127000" algn="l">
                            <a:lnSpc>
                              <a:spcPct val="125000"/>
                            </a:lnSpc>
                          </a:pPr>
                          <a:r>
                            <a:rPr lang="en-US" sz="1600" kern="100" dirty="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2.0%</a:t>
                          </a:r>
                          <a:endParaRPr lang="zh-CN" sz="1600" kern="100" dirty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indent="127000" algn="l">
                            <a:lnSpc>
                              <a:spcPct val="125000"/>
                            </a:lnSpc>
                          </a:pPr>
                          <a:r>
                            <a:rPr lang="en-US" sz="1600" kern="100" dirty="0">
                              <a:solidFill>
                                <a:srgbClr val="C00000"/>
                              </a:solidFill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&lt; 0.04%</a:t>
                          </a:r>
                          <a:endParaRPr lang="zh-CN" sz="1600" kern="100" dirty="0">
                            <a:solidFill>
                              <a:srgbClr val="C00000"/>
                            </a:solidFill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88887665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indent="127000" algn="l">
                            <a:lnSpc>
                              <a:spcPct val="125000"/>
                            </a:lnSpc>
                          </a:pPr>
                          <a:r>
                            <a:rPr lang="zh-CN" sz="1600" kern="10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非线性误差</a:t>
                          </a:r>
                        </a:p>
                      </a:txBody>
                      <a:tcPr marL="68580" marR="6858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indent="127000" algn="l">
                            <a:lnSpc>
                              <a:spcPct val="125000"/>
                            </a:lnSpc>
                          </a:pPr>
                          <a:r>
                            <a:rPr lang="en-US" sz="1600" kern="100" dirty="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2.0% / 1.5%</a:t>
                          </a:r>
                          <a:endParaRPr lang="zh-CN" sz="1600" kern="100" dirty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indent="127000" algn="l">
                            <a:lnSpc>
                              <a:spcPct val="125000"/>
                            </a:lnSpc>
                          </a:pPr>
                          <a:r>
                            <a:rPr lang="en-US" sz="1600" kern="100" dirty="0">
                              <a:solidFill>
                                <a:srgbClr val="C00000"/>
                              </a:solidFill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&lt; 1.0%</a:t>
                          </a:r>
                          <a:endParaRPr lang="zh-CN" sz="1600" kern="100" dirty="0">
                            <a:solidFill>
                              <a:srgbClr val="C00000"/>
                            </a:solidFill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549262994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indent="127000" algn="l">
                            <a:lnSpc>
                              <a:spcPct val="125000"/>
                            </a:lnSpc>
                          </a:pPr>
                          <a:r>
                            <a:rPr lang="zh-CN" sz="1600" kern="10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灵敏度</a:t>
                          </a:r>
                        </a:p>
                      </a:txBody>
                      <a:tcPr marL="68580" marR="6858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indent="127000" algn="l">
                            <a:lnSpc>
                              <a:spcPct val="125000"/>
                            </a:lnSpc>
                          </a:pPr>
                          <a:r>
                            <a:rPr lang="en-US" sz="1600" kern="100" dirty="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1 </a:t>
                          </a:r>
                          <a:r>
                            <a:rPr lang="en-US" sz="1600" kern="100" dirty="0" err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nA</a:t>
                          </a:r>
                          <a:endParaRPr lang="zh-CN" sz="1600" kern="100" dirty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indent="127000" algn="l">
                            <a:lnSpc>
                              <a:spcPct val="125000"/>
                            </a:lnSpc>
                          </a:pPr>
                          <a:r>
                            <a:rPr lang="en-US" sz="1600" kern="100" dirty="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1 </a:t>
                          </a:r>
                          <a:r>
                            <a:rPr lang="en-US" sz="1600" kern="100" dirty="0" err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nA</a:t>
                          </a:r>
                          <a:endParaRPr lang="zh-CN" sz="1600" kern="100" dirty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751962469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indent="127000" algn="l">
                            <a:lnSpc>
                              <a:spcPct val="125000"/>
                            </a:lnSpc>
                          </a:pPr>
                          <a:r>
                            <a:rPr lang="zh-CN" sz="1600" kern="10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动态范围</a:t>
                          </a:r>
                        </a:p>
                      </a:txBody>
                      <a:tcPr marL="68580" marR="6858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indent="127000" algn="l">
                            <a:lnSpc>
                              <a:spcPct val="125000"/>
                            </a:lnSpc>
                          </a:pPr>
                          <a:r>
                            <a:rPr lang="en-US" sz="1600" kern="100" dirty="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1 </a:t>
                          </a:r>
                          <a:r>
                            <a:rPr lang="en-US" sz="1600" kern="100" dirty="0" err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nA</a:t>
                          </a:r>
                          <a:r>
                            <a:rPr lang="en-US" sz="1600" kern="100" dirty="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 - 2 mA</a:t>
                          </a:r>
                          <a:endParaRPr lang="zh-CN" sz="1600" kern="100" dirty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indent="127000" algn="l">
                            <a:lnSpc>
                              <a:spcPct val="125000"/>
                            </a:lnSpc>
                          </a:pPr>
                          <a:r>
                            <a:rPr lang="en-US" sz="1600" kern="100" dirty="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1 </a:t>
                          </a:r>
                          <a:r>
                            <a:rPr lang="en-US" sz="1600" kern="100" dirty="0" err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nA</a:t>
                          </a:r>
                          <a:r>
                            <a:rPr lang="en-US" sz="1600" kern="100" dirty="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 - 2 mA</a:t>
                          </a:r>
                          <a:endParaRPr lang="zh-CN" sz="1600" kern="100" dirty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439174290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indent="127000" algn="l">
                            <a:lnSpc>
                              <a:spcPct val="125000"/>
                            </a:lnSpc>
                          </a:pPr>
                          <a:r>
                            <a:rPr lang="zh-CN" sz="1600" kern="10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位置监测位置分辨率</a:t>
                          </a:r>
                        </a:p>
                      </a:txBody>
                      <a:tcPr marL="68580" marR="6858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indent="127000" algn="l">
                            <a:lnSpc>
                              <a:spcPct val="125000"/>
                            </a:lnSpc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en-US" sz="1600" i="1" kern="100">
                                    <a:effectLst/>
                                    <a:latin typeface="Cambria Math" panose="02040503050406030204" pitchFamily="18" charset="0"/>
                                    <a:ea typeface="宋体" panose="02010600030101010101" pitchFamily="2" charset="-122"/>
                                    <a:cs typeface="Times New Roman" panose="02020603050405020304" pitchFamily="18" charset="0"/>
                                  </a:rPr>
                                  <m:t>0.1%</m:t>
                                </m:r>
                              </m:oMath>
                            </m:oMathPara>
                          </a14:m>
                          <a:endParaRPr lang="zh-CN" sz="1600" kern="100" dirty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indent="127000" algn="l">
                            <a:lnSpc>
                              <a:spcPct val="125000"/>
                            </a:lnSpc>
                          </a:pPr>
                          <a:r>
                            <a:rPr lang="en-US" sz="1600" kern="100" dirty="0">
                              <a:solidFill>
                                <a:srgbClr val="C00000"/>
                              </a:solidFill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RMS &lt; 0.3𝜇m@1mm</a:t>
                          </a:r>
                          <a:endParaRPr lang="zh-CN" sz="1600" kern="100" dirty="0">
                            <a:solidFill>
                              <a:srgbClr val="C00000"/>
                            </a:solidFill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4230392813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indent="127000" algn="l">
                            <a:lnSpc>
                              <a:spcPct val="125000"/>
                            </a:lnSpc>
                          </a:pPr>
                          <a:r>
                            <a:rPr lang="zh-CN" sz="1600" kern="10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束流诊断位置分辨率</a:t>
                          </a:r>
                        </a:p>
                      </a:txBody>
                      <a:tcPr marL="68580" marR="6858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indent="127000" algn="l">
                            <a:lnSpc>
                              <a:spcPct val="125000"/>
                            </a:lnSpc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en-US" sz="1600" i="1" kern="100">
                                    <a:effectLst/>
                                    <a:latin typeface="Cambria Math" panose="02040503050406030204" pitchFamily="18" charset="0"/>
                                    <a:ea typeface="宋体" panose="02010600030101010101" pitchFamily="2" charset="-122"/>
                                    <a:cs typeface="Times New Roman" panose="02020603050405020304" pitchFamily="18" charset="0"/>
                                  </a:rPr>
                                  <m:t>0.3%</m:t>
                                </m:r>
                              </m:oMath>
                            </m:oMathPara>
                          </a14:m>
                          <a:endParaRPr lang="zh-CN" sz="1600" kern="100" dirty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indent="127000" algn="l">
                            <a:lnSpc>
                              <a:spcPct val="125000"/>
                            </a:lnSpc>
                          </a:pPr>
                          <a:r>
                            <a:rPr lang="en-US" sz="1600" kern="100" dirty="0">
                              <a:solidFill>
                                <a:srgbClr val="C00000"/>
                              </a:solidFill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RMS &lt; 1𝜇m@1mm</a:t>
                          </a:r>
                          <a:endParaRPr lang="zh-CN" sz="1600" kern="100" dirty="0">
                            <a:solidFill>
                              <a:srgbClr val="C00000"/>
                            </a:solidFill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98354869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表格 4">
                <a:extLst>
                  <a:ext uri="{FF2B5EF4-FFF2-40B4-BE49-F238E27FC236}">
                    <a16:creationId xmlns:a16="http://schemas.microsoft.com/office/drawing/2014/main" id="{54B6C980-E49F-495B-050A-9211C78277D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532715464"/>
                  </p:ext>
                </p:extLst>
              </p:nvPr>
            </p:nvGraphicFramePr>
            <p:xfrm>
              <a:off x="220680" y="3721057"/>
              <a:ext cx="6498172" cy="2540699"/>
            </p:xfrm>
            <a:graphic>
              <a:graphicData uri="http://schemas.openxmlformats.org/drawingml/2006/table">
                <a:tbl>
                  <a:tblPr firstRow="1" firstCol="1" bandRow="1"/>
                  <a:tblGrid>
                    <a:gridCol w="2098889">
                      <a:extLst>
                        <a:ext uri="{9D8B030D-6E8A-4147-A177-3AD203B41FA5}">
                          <a16:colId xmlns:a16="http://schemas.microsoft.com/office/drawing/2014/main" val="1821864431"/>
                        </a:ext>
                      </a:extLst>
                    </a:gridCol>
                    <a:gridCol w="1530626">
                      <a:extLst>
                        <a:ext uri="{9D8B030D-6E8A-4147-A177-3AD203B41FA5}">
                          <a16:colId xmlns:a16="http://schemas.microsoft.com/office/drawing/2014/main" val="270216543"/>
                        </a:ext>
                      </a:extLst>
                    </a:gridCol>
                    <a:gridCol w="2868657">
                      <a:extLst>
                        <a:ext uri="{9D8B030D-6E8A-4147-A177-3AD203B41FA5}">
                          <a16:colId xmlns:a16="http://schemas.microsoft.com/office/drawing/2014/main" val="737479639"/>
                        </a:ext>
                      </a:extLst>
                    </a:gridCol>
                  </a:tblGrid>
                  <a:tr h="273749">
                    <a:tc>
                      <a:txBody>
                        <a:bodyPr/>
                        <a:lstStyle/>
                        <a:p>
                          <a:pPr indent="127000" algn="l">
                            <a:lnSpc>
                              <a:spcPct val="125000"/>
                            </a:lnSpc>
                          </a:pPr>
                          <a:r>
                            <a:rPr lang="zh-CN" sz="1600" kern="10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参数</a:t>
                          </a:r>
                        </a:p>
                      </a:txBody>
                      <a:tcPr marL="68580" marR="68580" marT="0" marB="0">
                        <a:lnL>
                          <a:noFill/>
                        </a:lnL>
                        <a:lnR>
                          <a:noFill/>
                        </a:lnR>
                        <a:lnT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indent="127000" algn="l">
                            <a:lnSpc>
                              <a:spcPct val="125000"/>
                            </a:lnSpc>
                          </a:pPr>
                          <a:r>
                            <a:rPr lang="zh-CN" sz="1600" kern="100" dirty="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设计指标</a:t>
                          </a:r>
                        </a:p>
                      </a:txBody>
                      <a:tcPr marL="68580" marR="68580" marT="0" marB="0">
                        <a:lnL>
                          <a:noFill/>
                        </a:lnL>
                        <a:lnR>
                          <a:noFill/>
                        </a:lnR>
                        <a:lnT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indent="127000" algn="l">
                            <a:lnSpc>
                              <a:spcPct val="125000"/>
                            </a:lnSpc>
                          </a:pPr>
                          <a:r>
                            <a:rPr lang="zh-CN" sz="1600" kern="100" dirty="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实现性能</a:t>
                          </a:r>
                        </a:p>
                      </a:txBody>
                      <a:tcPr marL="68580" marR="68580" marT="0" marB="0">
                        <a:lnL>
                          <a:noFill/>
                        </a:lnL>
                        <a:lnR>
                          <a:noFill/>
                        </a:lnR>
                        <a:lnT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853700204"/>
                      </a:ext>
                    </a:extLst>
                  </a:tr>
                  <a:tr h="276225">
                    <a:tc>
                      <a:txBody>
                        <a:bodyPr/>
                        <a:lstStyle/>
                        <a:p>
                          <a:pPr indent="127000" algn="l">
                            <a:lnSpc>
                              <a:spcPct val="125000"/>
                            </a:lnSpc>
                          </a:pPr>
                          <a:r>
                            <a:rPr lang="zh-CN" sz="1600" kern="10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采样率</a:t>
                          </a:r>
                        </a:p>
                      </a:txBody>
                      <a:tcPr marL="68580" marR="68580" marT="0" marB="0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indent="127000" algn="l">
                            <a:lnSpc>
                              <a:spcPct val="125000"/>
                            </a:lnSpc>
                          </a:pPr>
                          <a:r>
                            <a:rPr lang="en-US" sz="1600" kern="100" dirty="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10 Hz / 500 Hz</a:t>
                          </a:r>
                          <a:endParaRPr lang="zh-CN" sz="1600" kern="100" dirty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indent="127000" algn="l">
                            <a:lnSpc>
                              <a:spcPct val="125000"/>
                            </a:lnSpc>
                          </a:pPr>
                          <a:r>
                            <a:rPr lang="en-US" sz="1600" kern="100" dirty="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4 MHz/2 MHz/400 kHz/40 kHz</a:t>
                          </a:r>
                          <a:endParaRPr lang="zh-CN" sz="1600" kern="100" dirty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>
                          <a:noFill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56348810"/>
                      </a:ext>
                    </a:extLst>
                  </a:tr>
                  <a:tr h="276225">
                    <a:tc>
                      <a:txBody>
                        <a:bodyPr/>
                        <a:lstStyle/>
                        <a:p>
                          <a:pPr indent="127000" algn="l">
                            <a:lnSpc>
                              <a:spcPct val="125000"/>
                            </a:lnSpc>
                          </a:pPr>
                          <a:r>
                            <a:rPr lang="zh-CN" sz="1600" kern="10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模拟电路带宽</a:t>
                          </a:r>
                        </a:p>
                      </a:txBody>
                      <a:tcPr marL="68580" marR="6858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indent="127000" algn="l">
                            <a:lnSpc>
                              <a:spcPct val="125000"/>
                            </a:lnSpc>
                          </a:pPr>
                          <a:r>
                            <a:rPr lang="en-US" sz="1600" kern="100" dirty="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0.5 - 2 kHz</a:t>
                          </a:r>
                          <a:endParaRPr lang="zh-CN" sz="1600" kern="100" dirty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indent="127000" algn="l">
                            <a:lnSpc>
                              <a:spcPct val="125000"/>
                            </a:lnSpc>
                          </a:pPr>
                          <a:r>
                            <a:rPr lang="en-US" sz="1600" kern="100" dirty="0">
                              <a:solidFill>
                                <a:srgbClr val="C00000"/>
                              </a:solidFill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1.61 - 389.16 kHz</a:t>
                          </a:r>
                          <a:endParaRPr lang="zh-CN" sz="1600" kern="100" dirty="0">
                            <a:solidFill>
                              <a:srgbClr val="C00000"/>
                            </a:solidFill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964126207"/>
                      </a:ext>
                    </a:extLst>
                  </a:tr>
                  <a:tr h="276225">
                    <a:tc>
                      <a:txBody>
                        <a:bodyPr/>
                        <a:lstStyle/>
                        <a:p>
                          <a:pPr indent="127000" algn="l">
                            <a:lnSpc>
                              <a:spcPct val="125000"/>
                            </a:lnSpc>
                          </a:pPr>
                          <a:r>
                            <a:rPr lang="zh-CN" sz="1600" kern="10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线性系数误差</a:t>
                          </a:r>
                        </a:p>
                      </a:txBody>
                      <a:tcPr marL="68580" marR="6858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indent="127000" algn="l">
                            <a:lnSpc>
                              <a:spcPct val="125000"/>
                            </a:lnSpc>
                          </a:pPr>
                          <a:r>
                            <a:rPr lang="en-US" sz="1600" kern="100" dirty="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2.0%</a:t>
                          </a:r>
                          <a:endParaRPr lang="zh-CN" sz="1600" kern="100" dirty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indent="127000" algn="l">
                            <a:lnSpc>
                              <a:spcPct val="125000"/>
                            </a:lnSpc>
                          </a:pPr>
                          <a:r>
                            <a:rPr lang="en-US" sz="1600" kern="100" dirty="0">
                              <a:solidFill>
                                <a:srgbClr val="C00000"/>
                              </a:solidFill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&lt; 0.04%</a:t>
                          </a:r>
                          <a:endParaRPr lang="zh-CN" sz="1600" kern="100" dirty="0">
                            <a:solidFill>
                              <a:srgbClr val="C00000"/>
                            </a:solidFill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88887665"/>
                      </a:ext>
                    </a:extLst>
                  </a:tr>
                  <a:tr h="276225">
                    <a:tc>
                      <a:txBody>
                        <a:bodyPr/>
                        <a:lstStyle/>
                        <a:p>
                          <a:pPr indent="127000" algn="l">
                            <a:lnSpc>
                              <a:spcPct val="125000"/>
                            </a:lnSpc>
                          </a:pPr>
                          <a:r>
                            <a:rPr lang="zh-CN" sz="1600" kern="10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非线性误差</a:t>
                          </a:r>
                        </a:p>
                      </a:txBody>
                      <a:tcPr marL="68580" marR="6858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indent="127000" algn="l">
                            <a:lnSpc>
                              <a:spcPct val="125000"/>
                            </a:lnSpc>
                          </a:pPr>
                          <a:r>
                            <a:rPr lang="en-US" sz="1600" kern="100" dirty="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2.0% / 1.5%</a:t>
                          </a:r>
                          <a:endParaRPr lang="zh-CN" sz="1600" kern="100" dirty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indent="127000" algn="l">
                            <a:lnSpc>
                              <a:spcPct val="125000"/>
                            </a:lnSpc>
                          </a:pPr>
                          <a:r>
                            <a:rPr lang="en-US" sz="1600" kern="100" dirty="0">
                              <a:solidFill>
                                <a:srgbClr val="C00000"/>
                              </a:solidFill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&lt; 1.0%</a:t>
                          </a:r>
                          <a:endParaRPr lang="zh-CN" sz="1600" kern="100" dirty="0">
                            <a:solidFill>
                              <a:srgbClr val="C00000"/>
                            </a:solidFill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549262994"/>
                      </a:ext>
                    </a:extLst>
                  </a:tr>
                  <a:tr h="276225">
                    <a:tc>
                      <a:txBody>
                        <a:bodyPr/>
                        <a:lstStyle/>
                        <a:p>
                          <a:pPr indent="127000" algn="l">
                            <a:lnSpc>
                              <a:spcPct val="125000"/>
                            </a:lnSpc>
                          </a:pPr>
                          <a:r>
                            <a:rPr lang="zh-CN" sz="1600" kern="10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灵敏度</a:t>
                          </a:r>
                        </a:p>
                      </a:txBody>
                      <a:tcPr marL="68580" marR="6858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indent="127000" algn="l">
                            <a:lnSpc>
                              <a:spcPct val="125000"/>
                            </a:lnSpc>
                          </a:pPr>
                          <a:r>
                            <a:rPr lang="en-US" sz="1600" kern="100" dirty="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1 </a:t>
                          </a:r>
                          <a:r>
                            <a:rPr lang="en-US" sz="1600" kern="100" dirty="0" err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nA</a:t>
                          </a:r>
                          <a:endParaRPr lang="zh-CN" sz="1600" kern="100" dirty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indent="127000" algn="l">
                            <a:lnSpc>
                              <a:spcPct val="125000"/>
                            </a:lnSpc>
                          </a:pPr>
                          <a:r>
                            <a:rPr lang="en-US" sz="1600" kern="100" dirty="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1 </a:t>
                          </a:r>
                          <a:r>
                            <a:rPr lang="en-US" sz="1600" kern="100" dirty="0" err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nA</a:t>
                          </a:r>
                          <a:endParaRPr lang="zh-CN" sz="1600" kern="100" dirty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751962469"/>
                      </a:ext>
                    </a:extLst>
                  </a:tr>
                  <a:tr h="276225">
                    <a:tc>
                      <a:txBody>
                        <a:bodyPr/>
                        <a:lstStyle/>
                        <a:p>
                          <a:pPr indent="127000" algn="l">
                            <a:lnSpc>
                              <a:spcPct val="125000"/>
                            </a:lnSpc>
                          </a:pPr>
                          <a:r>
                            <a:rPr lang="zh-CN" sz="1600" kern="10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动态范围</a:t>
                          </a:r>
                        </a:p>
                      </a:txBody>
                      <a:tcPr marL="68580" marR="6858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indent="127000" algn="l">
                            <a:lnSpc>
                              <a:spcPct val="125000"/>
                            </a:lnSpc>
                          </a:pPr>
                          <a:r>
                            <a:rPr lang="en-US" sz="1600" kern="100" dirty="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1 </a:t>
                          </a:r>
                          <a:r>
                            <a:rPr lang="en-US" sz="1600" kern="100" dirty="0" err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nA</a:t>
                          </a:r>
                          <a:r>
                            <a:rPr lang="en-US" sz="1600" kern="100" dirty="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 - 2 mA</a:t>
                          </a:r>
                          <a:endParaRPr lang="zh-CN" sz="1600" kern="100" dirty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indent="127000" algn="l">
                            <a:lnSpc>
                              <a:spcPct val="125000"/>
                            </a:lnSpc>
                          </a:pPr>
                          <a:r>
                            <a:rPr lang="en-US" sz="1600" kern="100" dirty="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1 </a:t>
                          </a:r>
                          <a:r>
                            <a:rPr lang="en-US" sz="1600" kern="100" dirty="0" err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nA</a:t>
                          </a:r>
                          <a:r>
                            <a:rPr lang="en-US" sz="1600" kern="100" dirty="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 - 2 mA</a:t>
                          </a:r>
                          <a:endParaRPr lang="zh-CN" sz="1600" kern="100" dirty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439174290"/>
                      </a:ext>
                    </a:extLst>
                  </a:tr>
                  <a:tr h="304800">
                    <a:tc>
                      <a:txBody>
                        <a:bodyPr/>
                        <a:lstStyle/>
                        <a:p>
                          <a:pPr indent="127000" algn="l">
                            <a:lnSpc>
                              <a:spcPct val="125000"/>
                            </a:lnSpc>
                          </a:pPr>
                          <a:r>
                            <a:rPr lang="zh-CN" sz="1600" kern="10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位置监测位置分辨率</a:t>
                          </a:r>
                        </a:p>
                      </a:txBody>
                      <a:tcPr marL="68580" marR="6858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8580" marR="6858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blipFill>
                          <a:blip r:embed="rId4"/>
                          <a:stretch>
                            <a:fillRect l="-137450" t="-648000" r="-188048" b="-132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indent="127000" algn="l">
                            <a:lnSpc>
                              <a:spcPct val="125000"/>
                            </a:lnSpc>
                          </a:pPr>
                          <a:r>
                            <a:rPr lang="en-US" sz="1600" kern="100" dirty="0">
                              <a:solidFill>
                                <a:srgbClr val="C00000"/>
                              </a:solidFill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RMS &lt; 0.3𝜇m@1mm</a:t>
                          </a:r>
                          <a:endParaRPr lang="zh-CN" sz="1600" kern="100" dirty="0">
                            <a:solidFill>
                              <a:srgbClr val="C00000"/>
                            </a:solidFill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4230392813"/>
                      </a:ext>
                    </a:extLst>
                  </a:tr>
                  <a:tr h="304800">
                    <a:tc>
                      <a:txBody>
                        <a:bodyPr/>
                        <a:lstStyle/>
                        <a:p>
                          <a:pPr indent="127000" algn="l">
                            <a:lnSpc>
                              <a:spcPct val="125000"/>
                            </a:lnSpc>
                          </a:pPr>
                          <a:r>
                            <a:rPr lang="zh-CN" sz="1600" kern="10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束流诊断位置分辨率</a:t>
                          </a:r>
                        </a:p>
                      </a:txBody>
                      <a:tcPr marL="68580" marR="6858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8580" marR="6858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137450" t="-748000" r="-188048" b="-32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indent="127000" algn="l">
                            <a:lnSpc>
                              <a:spcPct val="125000"/>
                            </a:lnSpc>
                          </a:pPr>
                          <a:r>
                            <a:rPr lang="en-US" sz="1600" kern="100" dirty="0">
                              <a:solidFill>
                                <a:srgbClr val="C00000"/>
                              </a:solidFill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RMS &lt; 1𝜇m@1mm</a:t>
                          </a:r>
                          <a:endParaRPr lang="zh-CN" sz="1600" kern="100" dirty="0">
                            <a:solidFill>
                              <a:srgbClr val="C00000"/>
                            </a:solidFill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983548693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41260743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26">
            <a:extLst>
              <a:ext uri="{FF2B5EF4-FFF2-40B4-BE49-F238E27FC236}">
                <a16:creationId xmlns:a16="http://schemas.microsoft.com/office/drawing/2014/main" id="{7D08D617-DBA7-4E44-A961-4B92182E0597}"/>
              </a:ext>
            </a:extLst>
          </p:cNvPr>
          <p:cNvSpPr txBox="1"/>
          <p:nvPr/>
        </p:nvSpPr>
        <p:spPr>
          <a:xfrm>
            <a:off x="0" y="6550223"/>
            <a:ext cx="12192000" cy="307777"/>
          </a:xfrm>
          <a:prstGeom prst="rect">
            <a:avLst/>
          </a:prstGeom>
          <a:solidFill>
            <a:srgbClr val="1A3B86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2023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年</a:t>
            </a:r>
            <a:r>
              <a:rPr lang="en-US" altLang="zh-CN" sz="1400" dirty="0">
                <a:solidFill>
                  <a:prstClr val="white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5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月</a:t>
            </a:r>
            <a:r>
              <a:rPr lang="en-US" altLang="zh-CN" sz="1400" dirty="0">
                <a:solidFill>
                  <a:prstClr val="white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12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日       </a:t>
            </a:r>
            <a:endParaRPr kumimoji="0" lang="zh-CN" altLang="en-US" sz="14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Times New Roman" pitchFamily="18" charset="0"/>
            </a:endParaRPr>
          </a:p>
        </p:txBody>
      </p:sp>
      <p:sp>
        <p:nvSpPr>
          <p:cNvPr id="11" name="TextBox 2">
            <a:extLst>
              <a:ext uri="{FF2B5EF4-FFF2-40B4-BE49-F238E27FC236}">
                <a16:creationId xmlns:a16="http://schemas.microsoft.com/office/drawing/2014/main" id="{C0793275-9634-498A-9050-987CA5F91E08}"/>
              </a:ext>
            </a:extLst>
          </p:cNvPr>
          <p:cNvSpPr txBox="1"/>
          <p:nvPr/>
        </p:nvSpPr>
        <p:spPr>
          <a:xfrm>
            <a:off x="3511973" y="2512274"/>
            <a:ext cx="5585644" cy="1819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800" dirty="0">
                <a:latin typeface="黑体" panose="02010609060101010101" pitchFamily="49" charset="-122"/>
                <a:ea typeface="黑体" panose="02010609060101010101" pitchFamily="49" charset="-122"/>
                <a:cs typeface="Times New Roman" pitchFamily="18" charset="0"/>
              </a:rPr>
              <a:t>感谢各位专家老师！</a:t>
            </a:r>
            <a:endParaRPr lang="en-US" altLang="zh-CN" sz="4800" dirty="0">
              <a:latin typeface="黑体" panose="02010609060101010101" pitchFamily="49" charset="-122"/>
              <a:ea typeface="黑体" panose="02010609060101010101" pitchFamily="49" charset="-122"/>
              <a:cs typeface="Times New Roman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zh-CN" altLang="en-US" sz="4800" dirty="0">
                <a:latin typeface="黑体" panose="02010609060101010101" pitchFamily="49" charset="-122"/>
                <a:ea typeface="黑体" panose="02010609060101010101" pitchFamily="49" charset="-122"/>
                <a:cs typeface="Times New Roman" pitchFamily="18" charset="0"/>
              </a:rPr>
              <a:t>敬请批评指正</a:t>
            </a:r>
            <a:r>
              <a:rPr lang="zh-CN" altLang="en-US" sz="4800" dirty="0">
                <a:latin typeface="华文楷体" pitchFamily="2" charset="-122"/>
                <a:ea typeface="华文楷体" pitchFamily="2" charset="-122"/>
                <a:cs typeface="Times New Roman" pitchFamily="18" charset="0"/>
              </a:rPr>
              <a:t>！</a:t>
            </a:r>
          </a:p>
        </p:txBody>
      </p:sp>
      <p:sp>
        <p:nvSpPr>
          <p:cNvPr id="2" name="直接连接符 1">
            <a:extLst>
              <a:ext uri="{FF2B5EF4-FFF2-40B4-BE49-F238E27FC236}">
                <a16:creationId xmlns:a16="http://schemas.microsoft.com/office/drawing/2014/main" id="{C3E13ED7-34FD-EA0A-93D9-FBBA1616D73C}"/>
              </a:ext>
            </a:extLst>
          </p:cNvPr>
          <p:cNvSpPr>
            <a:spLocks noChangeShapeType="1"/>
          </p:cNvSpPr>
          <p:nvPr/>
        </p:nvSpPr>
        <p:spPr bwMode="auto">
          <a:xfrm rot="5400000" flipV="1">
            <a:off x="6080218" y="-5433264"/>
            <a:ext cx="13925" cy="12174365"/>
          </a:xfrm>
          <a:prstGeom prst="line">
            <a:avLst/>
          </a:prstGeom>
          <a:noFill/>
          <a:ln w="28575">
            <a:solidFill>
              <a:srgbClr val="1A3B8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400"/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CC6D6A63-94A6-08D1-507D-C1D2FC98D3B0}"/>
              </a:ext>
            </a:extLst>
          </p:cNvPr>
          <p:cNvGrpSpPr/>
          <p:nvPr/>
        </p:nvGrpSpPr>
        <p:grpSpPr>
          <a:xfrm>
            <a:off x="8210550" y="13735"/>
            <a:ext cx="3896776" cy="649693"/>
            <a:chOff x="831355" y="297864"/>
            <a:chExt cx="3513616" cy="646331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38D9AD4E-553B-1167-8644-2B02ED6F290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11200"/>
                      </a14:imgEffect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1355" y="297864"/>
              <a:ext cx="1050670" cy="646331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5E0BD9EB-6C09-E01C-9D71-4C2360041E7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biLevel thresh="75000"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82025" y="390947"/>
              <a:ext cx="2462946" cy="434337"/>
            </a:xfrm>
            <a:prstGeom prst="rect">
              <a:avLst/>
            </a:prstGeom>
          </p:spPr>
        </p:pic>
      </p:grpSp>
      <p:sp>
        <p:nvSpPr>
          <p:cNvPr id="7" name="标题 1">
            <a:extLst>
              <a:ext uri="{FF2B5EF4-FFF2-40B4-BE49-F238E27FC236}">
                <a16:creationId xmlns:a16="http://schemas.microsoft.com/office/drawing/2014/main" id="{FC6331A8-9ABE-AC03-6FE7-980CF61E86E9}"/>
              </a:ext>
            </a:extLst>
          </p:cNvPr>
          <p:cNvSpPr txBox="1">
            <a:spLocks/>
          </p:cNvSpPr>
          <p:nvPr/>
        </p:nvSpPr>
        <p:spPr>
          <a:xfrm>
            <a:off x="4985145" y="-3662"/>
            <a:ext cx="2221708" cy="6426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377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3200" dirty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安徽</a:t>
            </a:r>
            <a:r>
              <a:rPr lang="en-US" altLang="zh-CN" sz="3200" dirty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·</a:t>
            </a:r>
            <a:r>
              <a:rPr lang="zh-CN" altLang="en-US" sz="3200" dirty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巢湖</a:t>
            </a:r>
          </a:p>
        </p:txBody>
      </p:sp>
    </p:spTree>
    <p:extLst>
      <p:ext uri="{BB962C8B-B14F-4D97-AF65-F5344CB8AC3E}">
        <p14:creationId xmlns:p14="http://schemas.microsoft.com/office/powerpoint/2010/main" val="1429707125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 descr="捕获859">
            <a:extLst>
              <a:ext uri="{FF2B5EF4-FFF2-40B4-BE49-F238E27FC236}">
                <a16:creationId xmlns:a16="http://schemas.microsoft.com/office/drawing/2014/main" id="{4694C70B-A50C-FDEB-7BD1-9304226238B6}"/>
              </a:ext>
            </a:extLst>
          </p:cNvPr>
          <p:cNvPicPr/>
          <p:nvPr/>
        </p:nvPicPr>
        <p:blipFill rotWithShape="1">
          <a:blip r:embed="rId3"/>
          <a:srcRect b="178"/>
          <a:stretch/>
        </p:blipFill>
        <p:spPr>
          <a:xfrm>
            <a:off x="0" y="933"/>
            <a:ext cx="2517995" cy="522287"/>
          </a:xfrm>
          <a:prstGeom prst="rect">
            <a:avLst/>
          </a:prstGeom>
        </p:spPr>
      </p:pic>
      <p:grpSp>
        <p:nvGrpSpPr>
          <p:cNvPr id="41" name="组合 40">
            <a:extLst>
              <a:ext uri="{FF2B5EF4-FFF2-40B4-BE49-F238E27FC236}">
                <a16:creationId xmlns:a16="http://schemas.microsoft.com/office/drawing/2014/main" id="{FC5A2FAE-882F-3787-91AB-D74801027E0C}"/>
              </a:ext>
            </a:extLst>
          </p:cNvPr>
          <p:cNvGrpSpPr/>
          <p:nvPr/>
        </p:nvGrpSpPr>
        <p:grpSpPr>
          <a:xfrm>
            <a:off x="2565265" y="2941714"/>
            <a:ext cx="7061470" cy="522287"/>
            <a:chOff x="3370855" y="1119197"/>
            <a:chExt cx="7061470" cy="508000"/>
          </a:xfrm>
        </p:grpSpPr>
        <p:sp>
          <p:nvSpPr>
            <p:cNvPr id="42" name="AutoShape 51">
              <a:extLst>
                <a:ext uri="{FF2B5EF4-FFF2-40B4-BE49-F238E27FC236}">
                  <a16:creationId xmlns:a16="http://schemas.microsoft.com/office/drawing/2014/main" id="{2E5EF09D-B13B-5690-8664-D167B280BC5B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3770275" y="1119197"/>
              <a:ext cx="6662050" cy="508000"/>
            </a:xfrm>
            <a:prstGeom prst="roundRect">
              <a:avLst>
                <a:gd name="adj" fmla="val 50000"/>
              </a:avLst>
            </a:prstGeom>
            <a:noFill/>
            <a:ln w="28575" algn="ctr">
              <a:solidFill>
                <a:srgbClr val="C6E7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2400" b="1" dirty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Backup</a:t>
              </a:r>
              <a:endParaRPr lang="zh-CN" altLang="en-US" sz="24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grpSp>
          <p:nvGrpSpPr>
            <p:cNvPr id="43" name="Group 67">
              <a:extLst>
                <a:ext uri="{FF2B5EF4-FFF2-40B4-BE49-F238E27FC236}">
                  <a16:creationId xmlns:a16="http://schemas.microsoft.com/office/drawing/2014/main" id="{46FC05F6-6128-DD85-FAD2-45A33F10E2D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70855" y="1182697"/>
              <a:ext cx="423547" cy="381000"/>
              <a:chOff x="2078" y="1680"/>
              <a:chExt cx="1615" cy="1615"/>
            </a:xfrm>
          </p:grpSpPr>
          <p:sp>
            <p:nvSpPr>
              <p:cNvPr id="53" name="Oval 68">
                <a:extLst>
                  <a:ext uri="{FF2B5EF4-FFF2-40B4-BE49-F238E27FC236}">
                    <a16:creationId xmlns:a16="http://schemas.microsoft.com/office/drawing/2014/main" id="{B2AD51C9-1070-ADBB-2CAF-2565A426A29C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078" y="1680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5715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宋体" pitchFamily="2" charset="-122"/>
                  <a:cs typeface="+mn-cs"/>
                </a:endParaRPr>
              </a:p>
            </p:txBody>
          </p:sp>
          <p:sp>
            <p:nvSpPr>
              <p:cNvPr id="54" name="Oval 69">
                <a:extLst>
                  <a:ext uri="{FF2B5EF4-FFF2-40B4-BE49-F238E27FC236}">
                    <a16:creationId xmlns:a16="http://schemas.microsoft.com/office/drawing/2014/main" id="{E0730E81-3253-0C1A-CB22-9949AE26A2F6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170" y="1771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宋体" pitchFamily="2" charset="-122"/>
                  <a:cs typeface="+mn-cs"/>
                </a:endParaRPr>
              </a:p>
            </p:txBody>
          </p:sp>
          <p:sp>
            <p:nvSpPr>
              <p:cNvPr id="55" name="Oval 70">
                <a:extLst>
                  <a:ext uri="{FF2B5EF4-FFF2-40B4-BE49-F238E27FC236}">
                    <a16:creationId xmlns:a16="http://schemas.microsoft.com/office/drawing/2014/main" id="{0179736E-D3FC-1DE1-A033-46A642274AA7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3" y="1855"/>
                <a:ext cx="1265" cy="1265"/>
              </a:xfrm>
              <a:prstGeom prst="ellipse">
                <a:avLst/>
              </a:prstGeom>
              <a:gradFill rotWithShape="1">
                <a:gsLst>
                  <a:gs pos="0">
                    <a:srgbClr val="0080FF">
                      <a:gamma/>
                      <a:tint val="0"/>
                      <a:invGamma/>
                    </a:srgbClr>
                  </a:gs>
                  <a:gs pos="50000">
                    <a:srgbClr val="0080FF"/>
                  </a:gs>
                  <a:gs pos="100000">
                    <a:srgbClr val="0080FF">
                      <a:gamma/>
                      <a:tint val="0"/>
                      <a:invGamma/>
                    </a:srgb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宋体" pitchFamily="2" charset="-122"/>
                  <a:cs typeface="+mn-cs"/>
                </a:endParaRPr>
              </a:p>
            </p:txBody>
          </p:sp>
          <p:sp>
            <p:nvSpPr>
              <p:cNvPr id="56" name="Oval 71">
                <a:extLst>
                  <a:ext uri="{FF2B5EF4-FFF2-40B4-BE49-F238E27FC236}">
                    <a16:creationId xmlns:a16="http://schemas.microsoft.com/office/drawing/2014/main" id="{26F3A347-C81D-B5B3-8FA9-139795ACB3E3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4" y="1856"/>
                <a:ext cx="1262" cy="1264"/>
              </a:xfrm>
              <a:prstGeom prst="ellipse">
                <a:avLst/>
              </a:prstGeom>
              <a:gradFill rotWithShape="1">
                <a:gsLst>
                  <a:gs pos="0">
                    <a:srgbClr val="21B3E1"/>
                  </a:gs>
                  <a:gs pos="100000">
                    <a:srgbClr val="0F5368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宋体" pitchFamily="2" charset="-122"/>
                  <a:cs typeface="+mn-cs"/>
                </a:endParaRPr>
              </a:p>
            </p:txBody>
          </p:sp>
          <p:sp>
            <p:nvSpPr>
              <p:cNvPr id="57" name="Oval 72">
                <a:extLst>
                  <a:ext uri="{FF2B5EF4-FFF2-40B4-BE49-F238E27FC236}">
                    <a16:creationId xmlns:a16="http://schemas.microsoft.com/office/drawing/2014/main" id="{7F02987F-75E1-BF25-7838-001D787B7169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4" y="1936"/>
                <a:ext cx="1097" cy="1104"/>
              </a:xfrm>
              <a:prstGeom prst="ellipse">
                <a:avLst/>
              </a:prstGeom>
              <a:gradFill rotWithShape="1">
                <a:gsLst>
                  <a:gs pos="0">
                    <a:srgbClr val="0080FF">
                      <a:gamma/>
                      <a:shade val="54118"/>
                      <a:invGamma/>
                    </a:srgbClr>
                  </a:gs>
                  <a:gs pos="50000">
                    <a:srgbClr val="0080FF"/>
                  </a:gs>
                  <a:gs pos="100000">
                    <a:srgbClr val="0080FF">
                      <a:gamma/>
                      <a:shade val="54118"/>
                      <a:invGamma/>
                    </a:srgb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宋体" pitchFamily="2" charset="-122"/>
                  <a:cs typeface="+mn-cs"/>
                </a:endParaRPr>
              </a:p>
            </p:txBody>
          </p:sp>
          <p:sp>
            <p:nvSpPr>
              <p:cNvPr id="58" name="Oval 73">
                <a:extLst>
                  <a:ext uri="{FF2B5EF4-FFF2-40B4-BE49-F238E27FC236}">
                    <a16:creationId xmlns:a16="http://schemas.microsoft.com/office/drawing/2014/main" id="{C7419264-79AC-C537-80A1-6630DEF33002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7" y="1939"/>
                <a:ext cx="1096" cy="1098"/>
              </a:xfrm>
              <a:prstGeom prst="ellipse">
                <a:avLst/>
              </a:prstGeom>
              <a:blipFill dpi="0"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宋体" pitchFamily="2" charset="-122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6974904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0E829B8C-4D53-74B4-B0C5-FC5295374553}"/>
              </a:ext>
            </a:extLst>
          </p:cNvPr>
          <p:cNvSpPr txBox="1"/>
          <p:nvPr/>
        </p:nvSpPr>
        <p:spPr>
          <a:xfrm>
            <a:off x="127915" y="658788"/>
            <a:ext cx="5451250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zh-CN" altLang="en-US" sz="2600" b="1" dirty="0">
                <a:solidFill>
                  <a:srgbClr val="1A3B86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金刚石</a:t>
            </a:r>
            <a:r>
              <a:rPr lang="en-US" altLang="zh-CN" sz="2600" b="1" dirty="0">
                <a:solidFill>
                  <a:srgbClr val="1A3B86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XBPM</a:t>
            </a:r>
            <a:r>
              <a:rPr lang="zh-CN" altLang="en-US" sz="2600" b="1" dirty="0">
                <a:solidFill>
                  <a:srgbClr val="1A3B86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探测器指标</a:t>
            </a:r>
            <a:endParaRPr lang="en-US" altLang="zh-CN" sz="2600" b="1" dirty="0">
              <a:solidFill>
                <a:srgbClr val="1A3B86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5" name="图片 4" descr="捕获859">
            <a:extLst>
              <a:ext uri="{FF2B5EF4-FFF2-40B4-BE49-F238E27FC236}">
                <a16:creationId xmlns:a16="http://schemas.microsoft.com/office/drawing/2014/main" id="{7CDDB441-09F5-F41B-8171-EDAB46D901C9}"/>
              </a:ext>
            </a:extLst>
          </p:cNvPr>
          <p:cNvPicPr/>
          <p:nvPr/>
        </p:nvPicPr>
        <p:blipFill rotWithShape="1">
          <a:blip r:embed="rId3"/>
          <a:srcRect b="178"/>
          <a:stretch/>
        </p:blipFill>
        <p:spPr>
          <a:xfrm>
            <a:off x="0" y="933"/>
            <a:ext cx="2517995" cy="52228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3" name="表格 12">
                <a:extLst>
                  <a:ext uri="{FF2B5EF4-FFF2-40B4-BE49-F238E27FC236}">
                    <a16:creationId xmlns:a16="http://schemas.microsoft.com/office/drawing/2014/main" id="{5EAB14AB-8505-40A7-CA0D-BA0801BCB3D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09875917"/>
                  </p:ext>
                </p:extLst>
              </p:nvPr>
            </p:nvGraphicFramePr>
            <p:xfrm>
              <a:off x="502881" y="1280064"/>
              <a:ext cx="5394333" cy="1953769"/>
            </p:xfrm>
            <a:graphic>
              <a:graphicData uri="http://schemas.openxmlformats.org/drawingml/2006/table">
                <a:tbl>
                  <a:tblPr firstRow="1" firstCol="1" bandRow="1"/>
                  <a:tblGrid>
                    <a:gridCol w="1531328">
                      <a:extLst>
                        <a:ext uri="{9D8B030D-6E8A-4147-A177-3AD203B41FA5}">
                          <a16:colId xmlns:a16="http://schemas.microsoft.com/office/drawing/2014/main" val="672120710"/>
                        </a:ext>
                      </a:extLst>
                    </a:gridCol>
                    <a:gridCol w="1934817">
                      <a:extLst>
                        <a:ext uri="{9D8B030D-6E8A-4147-A177-3AD203B41FA5}">
                          <a16:colId xmlns:a16="http://schemas.microsoft.com/office/drawing/2014/main" val="2219243256"/>
                        </a:ext>
                      </a:extLst>
                    </a:gridCol>
                    <a:gridCol w="1928188">
                      <a:extLst>
                        <a:ext uri="{9D8B030D-6E8A-4147-A177-3AD203B41FA5}">
                          <a16:colId xmlns:a16="http://schemas.microsoft.com/office/drawing/2014/main" val="864147302"/>
                        </a:ext>
                      </a:extLst>
                    </a:gridCol>
                  </a:tblGrid>
                  <a:tr h="302299">
                    <a:tc>
                      <a:txBody>
                        <a:bodyPr/>
                        <a:lstStyle/>
                        <a:p>
                          <a:pPr indent="127000" algn="l">
                            <a:lnSpc>
                              <a:spcPct val="125000"/>
                            </a:lnSpc>
                          </a:pPr>
                          <a:r>
                            <a:rPr lang="zh-CN" altLang="en-US" sz="1600" b="1" kern="100" dirty="0">
                              <a:solidFill>
                                <a:srgbClr val="C00000"/>
                              </a:solidFill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位置监测模式</a:t>
                          </a:r>
                          <a:endParaRPr lang="zh-CN" sz="1600" b="1" kern="100" dirty="0">
                            <a:solidFill>
                              <a:srgbClr val="C00000"/>
                            </a:solidFill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>
                          <a:noFill/>
                        </a:lnL>
                        <a:lnR>
                          <a:noFill/>
                        </a:lnR>
                        <a:lnT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indent="127000" algn="l">
                            <a:lnSpc>
                              <a:spcPct val="125000"/>
                            </a:lnSpc>
                          </a:pPr>
                          <a:r>
                            <a:rPr lang="zh-CN" altLang="en-US" sz="1600" kern="100" dirty="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光斑</a:t>
                          </a:r>
                          <a:r>
                            <a:rPr lang="zh-CN" sz="1600" kern="100" dirty="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尺寸</a:t>
                          </a:r>
                          <a14:m>
                            <m:oMath xmlns:m="http://schemas.openxmlformats.org/officeDocument/2006/math">
                              <m:r>
                                <a:rPr lang="en-US" sz="1600" i="1" kern="100">
                                  <a:effectLst/>
                                  <a:latin typeface="Cambria Math" panose="02040503050406030204" pitchFamily="18" charset="0"/>
                                  <a:ea typeface="宋体" panose="02010600030101010101" pitchFamily="2" charset="-122"/>
                                  <a:cs typeface="Times New Roman" panose="02020603050405020304" pitchFamily="18" charset="0"/>
                                </a:rPr>
                                <m:t>≥100</m:t>
                              </m:r>
                              <m:r>
                                <a:rPr lang="en-US" sz="1600" i="1" kern="100">
                                  <a:effectLst/>
                                  <a:latin typeface="Cambria Math" panose="02040503050406030204" pitchFamily="18" charset="0"/>
                                  <a:ea typeface="宋体" panose="02010600030101010101" pitchFamily="2" charset="-122"/>
                                  <a:cs typeface="Times New Roman" panose="02020603050405020304" pitchFamily="18" charset="0"/>
                                </a:rPr>
                                <m:t>𝜇</m:t>
                              </m:r>
                              <m:r>
                                <a:rPr lang="en-US" sz="1600" i="1" kern="100">
                                  <a:effectLst/>
                                  <a:latin typeface="Cambria Math" panose="02040503050406030204" pitchFamily="18" charset="0"/>
                                  <a:ea typeface="宋体" panose="02010600030101010101" pitchFamily="2" charset="-122"/>
                                  <a:cs typeface="Times New Roman" panose="02020603050405020304" pitchFamily="18" charset="0"/>
                                </a:rPr>
                                <m:t>𝑚</m:t>
                              </m:r>
                            </m:oMath>
                          </a14:m>
                          <a:endParaRPr lang="zh-CN" sz="1600" kern="100" dirty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>
                          <a:noFill/>
                        </a:lnL>
                        <a:lnR>
                          <a:noFill/>
                        </a:lnR>
                        <a:lnT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indent="127000" algn="l">
                            <a:lnSpc>
                              <a:spcPct val="125000"/>
                            </a:lnSpc>
                          </a:pPr>
                          <a:r>
                            <a:rPr lang="zh-CN" altLang="en-US" sz="1600" kern="100" dirty="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光斑</a:t>
                          </a:r>
                          <a:r>
                            <a:rPr lang="zh-CN" sz="1600" kern="100" dirty="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尺寸</a:t>
                          </a:r>
                          <a14:m>
                            <m:oMath xmlns:m="http://schemas.openxmlformats.org/officeDocument/2006/math">
                              <m:r>
                                <a:rPr lang="en-US" sz="1600" i="1" kern="100">
                                  <a:effectLst/>
                                  <a:latin typeface="Cambria Math" panose="02040503050406030204" pitchFamily="18" charset="0"/>
                                  <a:ea typeface="宋体" panose="02010600030101010101" pitchFamily="2" charset="-122"/>
                                  <a:cs typeface="Times New Roman" panose="02020603050405020304" pitchFamily="18" charset="0"/>
                                </a:rPr>
                                <m:t>&lt;100</m:t>
                              </m:r>
                              <m:r>
                                <a:rPr lang="en-US" sz="1600" i="1" kern="100">
                                  <a:effectLst/>
                                  <a:latin typeface="Cambria Math" panose="02040503050406030204" pitchFamily="18" charset="0"/>
                                  <a:ea typeface="宋体" panose="02010600030101010101" pitchFamily="2" charset="-122"/>
                                  <a:cs typeface="Times New Roman" panose="02020603050405020304" pitchFamily="18" charset="0"/>
                                </a:rPr>
                                <m:t>𝜇</m:t>
                              </m:r>
                              <m:r>
                                <a:rPr lang="en-US" sz="1600" i="1" kern="100">
                                  <a:effectLst/>
                                  <a:latin typeface="Cambria Math" panose="02040503050406030204" pitchFamily="18" charset="0"/>
                                  <a:ea typeface="宋体" panose="02010600030101010101" pitchFamily="2" charset="-122"/>
                                  <a:cs typeface="Times New Roman" panose="02020603050405020304" pitchFamily="18" charset="0"/>
                                </a:rPr>
                                <m:t>𝑚</m:t>
                              </m:r>
                            </m:oMath>
                          </a14:m>
                          <a:endParaRPr lang="zh-CN" sz="1600" kern="100" dirty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>
                          <a:noFill/>
                        </a:lnL>
                        <a:lnR>
                          <a:noFill/>
                        </a:lnR>
                        <a:lnT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126902358"/>
                      </a:ext>
                    </a:extLst>
                  </a:tr>
                  <a:tr h="336615">
                    <a:tc>
                      <a:txBody>
                        <a:bodyPr/>
                        <a:lstStyle/>
                        <a:p>
                          <a:pPr indent="127000" algn="l">
                            <a:lnSpc>
                              <a:spcPct val="125000"/>
                            </a:lnSpc>
                          </a:pPr>
                          <a:r>
                            <a:rPr lang="zh-CN" sz="1600" kern="100" dirty="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测量范围</a:t>
                          </a:r>
                        </a:p>
                      </a:txBody>
                      <a:tcPr marL="68580" marR="68580" marT="0" marB="0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indent="127000" algn="l">
                            <a:lnSpc>
                              <a:spcPct val="125000"/>
                            </a:lnSpc>
                          </a:pPr>
                          <a14:m>
                            <m:oMath xmlns:m="http://schemas.openxmlformats.org/officeDocument/2006/math">
                              <m:r>
                                <a:rPr lang="en-US" altLang="zh-CN" sz="1600" b="0" i="1" kern="100" smtClean="0">
                                  <a:effectLst/>
                                  <a:latin typeface="Cambria Math" panose="02040503050406030204" pitchFamily="18" charset="0"/>
                                  <a:ea typeface="宋体" panose="02010600030101010101" pitchFamily="2" charset="-122"/>
                                  <a:cs typeface="Times New Roman" panose="02020603050405020304" pitchFamily="18" charset="0"/>
                                </a:rPr>
                                <m:t>150%</m:t>
                              </m:r>
                            </m:oMath>
                          </a14:m>
                          <a:r>
                            <a:rPr lang="en-US" altLang="zh-CN" sz="1600" kern="100" dirty="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zh-CN" altLang="en-US" sz="1600" kern="100" dirty="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光斑尺寸</a:t>
                          </a:r>
                          <a:endParaRPr lang="zh-CN" sz="1600" kern="100" dirty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indent="127000" algn="l">
                            <a:lnSpc>
                              <a:spcPct val="125000"/>
                            </a:lnSpc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en-US" altLang="zh-CN" sz="1600" i="1" smtClean="0">
                                    <a:effectLst/>
                                    <a:latin typeface="Cambria Math" panose="02040503050406030204" pitchFamily="18" charset="0"/>
                                    <a:ea typeface="宋体" panose="02010600030101010101" pitchFamily="2" charset="-122"/>
                                    <a:cs typeface="Times New Roman" panose="02020603050405020304" pitchFamily="18" charset="0"/>
                                  </a:rPr>
                                  <m:t>50</m:t>
                                </m:r>
                                <m:r>
                                  <a:rPr lang="en-US" altLang="zh-CN" sz="1600" i="1" smtClean="0">
                                    <a:effectLst/>
                                    <a:latin typeface="Cambria Math" panose="02040503050406030204" pitchFamily="18" charset="0"/>
                                    <a:ea typeface="宋体" panose="02010600030101010101" pitchFamily="2" charset="-122"/>
                                    <a:cs typeface="Times New Roman" panose="02020603050405020304" pitchFamily="18" charset="0"/>
                                  </a:rPr>
                                  <m:t>𝜇</m:t>
                                </m:r>
                                <m:r>
                                  <a:rPr lang="en-US" altLang="zh-CN" sz="1600" i="1" smtClean="0">
                                    <a:effectLst/>
                                    <a:latin typeface="Cambria Math" panose="02040503050406030204" pitchFamily="18" charset="0"/>
                                    <a:ea typeface="宋体" panose="02010600030101010101" pitchFamily="2" charset="-122"/>
                                    <a:cs typeface="Times New Roman" panose="02020603050405020304" pitchFamily="18" charset="0"/>
                                  </a:rPr>
                                  <m:t>𝑚</m:t>
                                </m:r>
                              </m:oMath>
                            </m:oMathPara>
                          </a14:m>
                          <a:endParaRPr lang="zh-CN" sz="1600" kern="100" dirty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>
                          <a:noFill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94672900"/>
                      </a:ext>
                    </a:extLst>
                  </a:tr>
                  <a:tr h="336615">
                    <a:tc>
                      <a:txBody>
                        <a:bodyPr/>
                        <a:lstStyle/>
                        <a:p>
                          <a:pPr indent="127000" algn="l">
                            <a:lnSpc>
                              <a:spcPct val="125000"/>
                            </a:lnSpc>
                          </a:pPr>
                          <a:r>
                            <a:rPr lang="zh-CN" sz="1600" kern="100" dirty="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位置分辨率</a:t>
                          </a:r>
                        </a:p>
                      </a:txBody>
                      <a:tcPr marL="68580" marR="6858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indent="127000" algn="l">
                            <a:lnSpc>
                              <a:spcPct val="125000"/>
                            </a:lnSpc>
                          </a:pPr>
                          <a14:m>
                            <m:oMath xmlns:m="http://schemas.openxmlformats.org/officeDocument/2006/math">
                              <m:r>
                                <a:rPr lang="en-US" sz="1600" i="1" kern="100" smtClean="0">
                                  <a:effectLst/>
                                  <a:latin typeface="Cambria Math" panose="02040503050406030204" pitchFamily="18" charset="0"/>
                                  <a:ea typeface="宋体" panose="02010600030101010101" pitchFamily="2" charset="-122"/>
                                  <a:cs typeface="Times New Roman" panose="02020603050405020304" pitchFamily="18" charset="0"/>
                                </a:rPr>
                                <m:t>0.</m:t>
                              </m:r>
                              <m:r>
                                <a:rPr lang="en-US" sz="1600" b="0" i="1" kern="100" smtClean="0">
                                  <a:effectLst/>
                                  <a:latin typeface="Cambria Math" panose="02040503050406030204" pitchFamily="18" charset="0"/>
                                  <a:ea typeface="宋体" panose="02010600030101010101" pitchFamily="2" charset="-122"/>
                                  <a:cs typeface="Times New Roman" panose="02020603050405020304" pitchFamily="18" charset="0"/>
                                </a:rPr>
                                <m:t>1</m:t>
                              </m:r>
                              <m:r>
                                <a:rPr lang="en-US" sz="1600" i="1" kern="100">
                                  <a:effectLst/>
                                  <a:latin typeface="Cambria Math" panose="02040503050406030204" pitchFamily="18" charset="0"/>
                                  <a:ea typeface="宋体" panose="02010600030101010101" pitchFamily="2" charset="-122"/>
                                  <a:cs typeface="Times New Roman" panose="02020603050405020304" pitchFamily="18" charset="0"/>
                                </a:rPr>
                                <m:t>%</m:t>
                              </m:r>
                            </m:oMath>
                          </a14:m>
                          <a:r>
                            <a:rPr lang="en-US" altLang="zh-CN" sz="1600" kern="100" dirty="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zh-CN" altLang="en-US" sz="1600" kern="100" dirty="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光斑尺寸</a:t>
                          </a:r>
                          <a:endParaRPr lang="zh-CN" sz="1600" kern="100" dirty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indent="127000" algn="l">
                            <a:lnSpc>
                              <a:spcPct val="125000"/>
                            </a:lnSpc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en-US" sz="1600" i="1" kern="100" smtClean="0">
                                    <a:effectLst/>
                                    <a:latin typeface="Cambria Math" panose="02040503050406030204" pitchFamily="18" charset="0"/>
                                    <a:ea typeface="宋体" panose="02010600030101010101" pitchFamily="2" charset="-122"/>
                                    <a:cs typeface="Times New Roman" panose="02020603050405020304" pitchFamily="18" charset="0"/>
                                  </a:rPr>
                                  <m:t>1</m:t>
                                </m:r>
                                <m:r>
                                  <a:rPr lang="en-US" sz="1600" i="1" kern="100">
                                    <a:effectLst/>
                                    <a:latin typeface="Cambria Math" panose="02040503050406030204" pitchFamily="18" charset="0"/>
                                    <a:ea typeface="宋体" panose="02010600030101010101" pitchFamily="2" charset="-122"/>
                                    <a:cs typeface="Times New Roman" panose="02020603050405020304" pitchFamily="18" charset="0"/>
                                  </a:rPr>
                                  <m:t>00</m:t>
                                </m:r>
                                <m:r>
                                  <a:rPr lang="en-US" sz="1600" i="1" kern="100">
                                    <a:effectLst/>
                                    <a:latin typeface="Cambria Math" panose="02040503050406030204" pitchFamily="18" charset="0"/>
                                    <a:ea typeface="宋体" panose="02010600030101010101" pitchFamily="2" charset="-122"/>
                                    <a:cs typeface="Times New Roman" panose="02020603050405020304" pitchFamily="18" charset="0"/>
                                  </a:rPr>
                                  <m:t>𝑛𝑚</m:t>
                                </m:r>
                              </m:oMath>
                            </m:oMathPara>
                          </a14:m>
                          <a:endParaRPr lang="zh-CN" sz="1600" kern="100" dirty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674747350"/>
                      </a:ext>
                    </a:extLst>
                  </a:tr>
                  <a:tr h="336615">
                    <a:tc>
                      <a:txBody>
                        <a:bodyPr/>
                        <a:lstStyle/>
                        <a:p>
                          <a:pPr indent="127000" algn="l">
                            <a:lnSpc>
                              <a:spcPct val="125000"/>
                            </a:lnSpc>
                          </a:pPr>
                          <a:r>
                            <a:rPr lang="zh-CN" sz="1600" kern="10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线性系数误差</a:t>
                          </a:r>
                        </a:p>
                      </a:txBody>
                      <a:tcPr marL="68580" marR="6858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indent="127000" algn="l">
                            <a:lnSpc>
                              <a:spcPct val="125000"/>
                            </a:lnSpc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en-US" sz="1600" i="1" kern="100">
                                    <a:effectLst/>
                                    <a:latin typeface="Cambria Math" panose="02040503050406030204" pitchFamily="18" charset="0"/>
                                    <a:ea typeface="宋体" panose="02010600030101010101" pitchFamily="2" charset="-122"/>
                                    <a:cs typeface="Times New Roman" panose="02020603050405020304" pitchFamily="18" charset="0"/>
                                  </a:rPr>
                                  <m:t>2%</m:t>
                                </m:r>
                              </m:oMath>
                            </m:oMathPara>
                          </a14:m>
                          <a:endParaRPr lang="zh-CN" sz="1600" kern="100" dirty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indent="127000" algn="l">
                            <a:lnSpc>
                              <a:spcPct val="125000"/>
                            </a:lnSpc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en-US" sz="1600" i="1" kern="100">
                                    <a:effectLst/>
                                    <a:latin typeface="Cambria Math" panose="02040503050406030204" pitchFamily="18" charset="0"/>
                                    <a:ea typeface="宋体" panose="02010600030101010101" pitchFamily="2" charset="-122"/>
                                    <a:cs typeface="Times New Roman" panose="02020603050405020304" pitchFamily="18" charset="0"/>
                                  </a:rPr>
                                  <m:t>2%</m:t>
                                </m:r>
                              </m:oMath>
                            </m:oMathPara>
                          </a14:m>
                          <a:endParaRPr lang="zh-CN" sz="1600" kern="100" dirty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249474899"/>
                      </a:ext>
                    </a:extLst>
                  </a:tr>
                  <a:tr h="336615">
                    <a:tc>
                      <a:txBody>
                        <a:bodyPr/>
                        <a:lstStyle/>
                        <a:p>
                          <a:pPr indent="127000" algn="l">
                            <a:lnSpc>
                              <a:spcPct val="125000"/>
                            </a:lnSpc>
                          </a:pPr>
                          <a:r>
                            <a:rPr lang="zh-CN" sz="1600" kern="100" dirty="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非线性误差</a:t>
                          </a:r>
                        </a:p>
                      </a:txBody>
                      <a:tcPr marL="68580" marR="6858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indent="127000" algn="l">
                            <a:lnSpc>
                              <a:spcPct val="125000"/>
                            </a:lnSpc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en-US" sz="1600" i="1" kern="100" smtClean="0">
                                    <a:effectLst/>
                                    <a:latin typeface="Cambria Math" panose="02040503050406030204" pitchFamily="18" charset="0"/>
                                    <a:ea typeface="宋体" panose="02010600030101010101" pitchFamily="2" charset="-122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  <m:r>
                                  <a:rPr lang="en-US" sz="1600" i="1" kern="100">
                                    <a:effectLst/>
                                    <a:latin typeface="Cambria Math" panose="02040503050406030204" pitchFamily="18" charset="0"/>
                                    <a:ea typeface="宋体" panose="02010600030101010101" pitchFamily="2" charset="-122"/>
                                    <a:cs typeface="Times New Roman" panose="02020603050405020304" pitchFamily="18" charset="0"/>
                                  </a:rPr>
                                  <m:t>%</m:t>
                                </m:r>
                              </m:oMath>
                            </m:oMathPara>
                          </a14:m>
                          <a:endParaRPr lang="zh-CN" sz="1600" kern="100" dirty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indent="127000" algn="l">
                            <a:lnSpc>
                              <a:spcPct val="125000"/>
                            </a:lnSpc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en-US" sz="1600" i="1" kern="100" smtClean="0">
                                    <a:effectLst/>
                                    <a:latin typeface="Cambria Math" panose="02040503050406030204" pitchFamily="18" charset="0"/>
                                    <a:ea typeface="宋体" panose="02010600030101010101" pitchFamily="2" charset="-122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  <m:r>
                                  <a:rPr lang="en-US" sz="1600" i="1" kern="100">
                                    <a:effectLst/>
                                    <a:latin typeface="Cambria Math" panose="02040503050406030204" pitchFamily="18" charset="0"/>
                                    <a:ea typeface="宋体" panose="02010600030101010101" pitchFamily="2" charset="-122"/>
                                    <a:cs typeface="Times New Roman" panose="02020603050405020304" pitchFamily="18" charset="0"/>
                                  </a:rPr>
                                  <m:t>%</m:t>
                                </m:r>
                              </m:oMath>
                            </m:oMathPara>
                          </a14:m>
                          <a:endParaRPr lang="zh-CN" sz="1600" kern="100" dirty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543489544"/>
                      </a:ext>
                    </a:extLst>
                  </a:tr>
                  <a:tr h="305010">
                    <a:tc>
                      <a:txBody>
                        <a:bodyPr/>
                        <a:lstStyle/>
                        <a:p>
                          <a:pPr indent="127000" algn="l">
                            <a:lnSpc>
                              <a:spcPct val="125000"/>
                            </a:lnSpc>
                          </a:pPr>
                          <a:r>
                            <a:rPr lang="zh-CN" altLang="en-US" sz="1600" kern="100" dirty="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帧率</a:t>
                          </a:r>
                          <a:endParaRPr lang="zh-CN" sz="1600" kern="100" dirty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indent="127000" algn="l">
                            <a:lnSpc>
                              <a:spcPct val="125000"/>
                            </a:lnSpc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en-US" sz="1600" i="1" kern="100" smtClean="0">
                                    <a:effectLst/>
                                    <a:latin typeface="Cambria Math" panose="02040503050406030204" pitchFamily="18" charset="0"/>
                                    <a:ea typeface="宋体" panose="02010600030101010101" pitchFamily="2" charset="-122"/>
                                    <a:cs typeface="Times New Roman" panose="02020603050405020304" pitchFamily="18" charset="0"/>
                                  </a:rPr>
                                  <m:t>1</m:t>
                                </m:r>
                                <m:r>
                                  <a:rPr lang="en-US" sz="1600" i="1" kern="100">
                                    <a:effectLst/>
                                    <a:latin typeface="Cambria Math" panose="02040503050406030204" pitchFamily="18" charset="0"/>
                                    <a:ea typeface="宋体" panose="02010600030101010101" pitchFamily="2" charset="-122"/>
                                    <a:cs typeface="Times New Roman" panose="02020603050405020304" pitchFamily="18" charset="0"/>
                                  </a:rPr>
                                  <m:t>0</m:t>
                                </m:r>
                                <m:r>
                                  <a:rPr lang="en-US" sz="1600" i="1" kern="100">
                                    <a:effectLst/>
                                    <a:latin typeface="Cambria Math" panose="02040503050406030204" pitchFamily="18" charset="0"/>
                                    <a:ea typeface="宋体" panose="02010600030101010101" pitchFamily="2" charset="-122"/>
                                    <a:cs typeface="Times New Roman" panose="02020603050405020304" pitchFamily="18" charset="0"/>
                                  </a:rPr>
                                  <m:t>𝐻𝑧</m:t>
                                </m:r>
                              </m:oMath>
                            </m:oMathPara>
                          </a14:m>
                          <a:endParaRPr lang="zh-CN" sz="1600" kern="100" dirty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indent="127000" algn="l">
                            <a:lnSpc>
                              <a:spcPct val="125000"/>
                            </a:lnSpc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en-US" sz="1600" i="1" kern="100" smtClean="0">
                                    <a:effectLst/>
                                    <a:latin typeface="Cambria Math" panose="02040503050406030204" pitchFamily="18" charset="0"/>
                                    <a:ea typeface="宋体" panose="02010600030101010101" pitchFamily="2" charset="-122"/>
                                    <a:cs typeface="Times New Roman" panose="02020603050405020304" pitchFamily="18" charset="0"/>
                                  </a:rPr>
                                  <m:t>1</m:t>
                                </m:r>
                                <m:r>
                                  <a:rPr lang="en-US" sz="1600" i="1" kern="100">
                                    <a:effectLst/>
                                    <a:latin typeface="Cambria Math" panose="02040503050406030204" pitchFamily="18" charset="0"/>
                                    <a:ea typeface="宋体" panose="02010600030101010101" pitchFamily="2" charset="-122"/>
                                    <a:cs typeface="Times New Roman" panose="02020603050405020304" pitchFamily="18" charset="0"/>
                                  </a:rPr>
                                  <m:t>0</m:t>
                                </m:r>
                                <m:r>
                                  <a:rPr lang="en-US" sz="1600" i="1" kern="100">
                                    <a:effectLst/>
                                    <a:latin typeface="Cambria Math" panose="02040503050406030204" pitchFamily="18" charset="0"/>
                                    <a:ea typeface="宋体" panose="02010600030101010101" pitchFamily="2" charset="-122"/>
                                    <a:cs typeface="Times New Roman" panose="02020603050405020304" pitchFamily="18" charset="0"/>
                                  </a:rPr>
                                  <m:t>𝐻𝑧</m:t>
                                </m:r>
                              </m:oMath>
                            </m:oMathPara>
                          </a14:m>
                          <a:endParaRPr lang="zh-CN" sz="1600" kern="100" dirty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01555821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3" name="表格 12">
                <a:extLst>
                  <a:ext uri="{FF2B5EF4-FFF2-40B4-BE49-F238E27FC236}">
                    <a16:creationId xmlns:a16="http://schemas.microsoft.com/office/drawing/2014/main" id="{5EAB14AB-8505-40A7-CA0D-BA0801BCB3D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09875917"/>
                  </p:ext>
                </p:extLst>
              </p:nvPr>
            </p:nvGraphicFramePr>
            <p:xfrm>
              <a:off x="502881" y="1280064"/>
              <a:ext cx="5394333" cy="1953769"/>
            </p:xfrm>
            <a:graphic>
              <a:graphicData uri="http://schemas.openxmlformats.org/drawingml/2006/table">
                <a:tbl>
                  <a:tblPr firstRow="1" firstCol="1" bandRow="1"/>
                  <a:tblGrid>
                    <a:gridCol w="1531328">
                      <a:extLst>
                        <a:ext uri="{9D8B030D-6E8A-4147-A177-3AD203B41FA5}">
                          <a16:colId xmlns:a16="http://schemas.microsoft.com/office/drawing/2014/main" val="672120710"/>
                        </a:ext>
                      </a:extLst>
                    </a:gridCol>
                    <a:gridCol w="1934817">
                      <a:extLst>
                        <a:ext uri="{9D8B030D-6E8A-4147-A177-3AD203B41FA5}">
                          <a16:colId xmlns:a16="http://schemas.microsoft.com/office/drawing/2014/main" val="2219243256"/>
                        </a:ext>
                      </a:extLst>
                    </a:gridCol>
                    <a:gridCol w="1928188">
                      <a:extLst>
                        <a:ext uri="{9D8B030D-6E8A-4147-A177-3AD203B41FA5}">
                          <a16:colId xmlns:a16="http://schemas.microsoft.com/office/drawing/2014/main" val="864147302"/>
                        </a:ext>
                      </a:extLst>
                    </a:gridCol>
                  </a:tblGrid>
                  <a:tr h="302299">
                    <a:tc>
                      <a:txBody>
                        <a:bodyPr/>
                        <a:lstStyle/>
                        <a:p>
                          <a:pPr indent="127000" algn="l">
                            <a:lnSpc>
                              <a:spcPct val="125000"/>
                            </a:lnSpc>
                          </a:pPr>
                          <a:r>
                            <a:rPr lang="zh-CN" altLang="en-US" sz="1600" b="1" kern="100" dirty="0">
                              <a:solidFill>
                                <a:srgbClr val="C00000"/>
                              </a:solidFill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位置监测模式</a:t>
                          </a:r>
                          <a:endParaRPr lang="zh-CN" sz="1600" b="1" kern="100" dirty="0">
                            <a:solidFill>
                              <a:srgbClr val="C00000"/>
                            </a:solidFill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>
                          <a:noFill/>
                        </a:lnL>
                        <a:lnR>
                          <a:noFill/>
                        </a:lnR>
                        <a:lnT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8580" marR="68580" marT="0" marB="0">
                        <a:lnL>
                          <a:noFill/>
                        </a:lnL>
                        <a:lnR>
                          <a:noFill/>
                        </a:lnR>
                        <a:lnT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79495" t="-12000" r="-100315" b="-572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8580" marR="68580" marT="0" marB="0">
                        <a:lnL>
                          <a:noFill/>
                        </a:lnL>
                        <a:lnR>
                          <a:noFill/>
                        </a:lnR>
                        <a:lnT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179495" t="-12000" r="-315" b="-572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126902358"/>
                      </a:ext>
                    </a:extLst>
                  </a:tr>
                  <a:tr h="336615">
                    <a:tc>
                      <a:txBody>
                        <a:bodyPr/>
                        <a:lstStyle/>
                        <a:p>
                          <a:pPr indent="127000" algn="l">
                            <a:lnSpc>
                              <a:spcPct val="125000"/>
                            </a:lnSpc>
                          </a:pPr>
                          <a:r>
                            <a:rPr lang="zh-CN" sz="1600" kern="100" dirty="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测量范围</a:t>
                          </a:r>
                        </a:p>
                      </a:txBody>
                      <a:tcPr marL="68580" marR="68580" marT="0" marB="0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8580" marR="68580" marT="0" marB="0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>
                          <a:noFill/>
                        </a:lnB>
                        <a:blipFill>
                          <a:blip r:embed="rId4"/>
                          <a:stretch>
                            <a:fillRect l="-79495" t="-101818" r="-100315" b="-42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8580" marR="68580" marT="0" marB="0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>
                          <a:noFill/>
                        </a:lnB>
                        <a:blipFill>
                          <a:blip r:embed="rId4"/>
                          <a:stretch>
                            <a:fillRect l="-179495" t="-101818" r="-315" b="-42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94672900"/>
                      </a:ext>
                    </a:extLst>
                  </a:tr>
                  <a:tr h="336615">
                    <a:tc>
                      <a:txBody>
                        <a:bodyPr/>
                        <a:lstStyle/>
                        <a:p>
                          <a:pPr indent="127000" algn="l">
                            <a:lnSpc>
                              <a:spcPct val="125000"/>
                            </a:lnSpc>
                          </a:pPr>
                          <a:r>
                            <a:rPr lang="zh-CN" sz="1600" kern="100" dirty="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位置分辨率</a:t>
                          </a:r>
                        </a:p>
                      </a:txBody>
                      <a:tcPr marL="68580" marR="6858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8580" marR="6858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blipFill>
                          <a:blip r:embed="rId4"/>
                          <a:stretch>
                            <a:fillRect l="-79495" t="-198214" r="-100315" b="-3125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8580" marR="6858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blipFill>
                          <a:blip r:embed="rId4"/>
                          <a:stretch>
                            <a:fillRect l="-179495" t="-198214" r="-315" b="-3125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674747350"/>
                      </a:ext>
                    </a:extLst>
                  </a:tr>
                  <a:tr h="336615">
                    <a:tc>
                      <a:txBody>
                        <a:bodyPr/>
                        <a:lstStyle/>
                        <a:p>
                          <a:pPr indent="127000" algn="l">
                            <a:lnSpc>
                              <a:spcPct val="125000"/>
                            </a:lnSpc>
                          </a:pPr>
                          <a:r>
                            <a:rPr lang="zh-CN" sz="1600" kern="10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线性系数误差</a:t>
                          </a:r>
                        </a:p>
                      </a:txBody>
                      <a:tcPr marL="68580" marR="6858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8580" marR="6858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blipFill>
                          <a:blip r:embed="rId4"/>
                          <a:stretch>
                            <a:fillRect l="-79495" t="-303636" r="-100315" b="-21818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8580" marR="6858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blipFill>
                          <a:blip r:embed="rId4"/>
                          <a:stretch>
                            <a:fillRect l="-179495" t="-303636" r="-315" b="-21818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249474899"/>
                      </a:ext>
                    </a:extLst>
                  </a:tr>
                  <a:tr h="336615">
                    <a:tc>
                      <a:txBody>
                        <a:bodyPr/>
                        <a:lstStyle/>
                        <a:p>
                          <a:pPr indent="127000" algn="l">
                            <a:lnSpc>
                              <a:spcPct val="125000"/>
                            </a:lnSpc>
                          </a:pPr>
                          <a:r>
                            <a:rPr lang="zh-CN" sz="1600" kern="100" dirty="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非线性误差</a:t>
                          </a:r>
                        </a:p>
                      </a:txBody>
                      <a:tcPr marL="68580" marR="6858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8580" marR="6858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blipFill>
                          <a:blip r:embed="rId4"/>
                          <a:stretch>
                            <a:fillRect l="-79495" t="-396429" r="-100315" b="-11428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8580" marR="6858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blipFill>
                          <a:blip r:embed="rId4"/>
                          <a:stretch>
                            <a:fillRect l="-179495" t="-396429" r="-315" b="-11428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543489544"/>
                      </a:ext>
                    </a:extLst>
                  </a:tr>
                  <a:tr h="305010">
                    <a:tc>
                      <a:txBody>
                        <a:bodyPr/>
                        <a:lstStyle/>
                        <a:p>
                          <a:pPr indent="127000" algn="l">
                            <a:lnSpc>
                              <a:spcPct val="125000"/>
                            </a:lnSpc>
                          </a:pPr>
                          <a:r>
                            <a:rPr lang="zh-CN" altLang="en-US" sz="1600" kern="100" dirty="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帧率</a:t>
                          </a:r>
                          <a:endParaRPr lang="zh-CN" sz="1600" kern="100" dirty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8580" marR="6858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79495" t="-556000" r="-100315" b="-28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8580" marR="6858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179495" t="-556000" r="-315" b="-28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01555821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4" name="表格 13">
                <a:extLst>
                  <a:ext uri="{FF2B5EF4-FFF2-40B4-BE49-F238E27FC236}">
                    <a16:creationId xmlns:a16="http://schemas.microsoft.com/office/drawing/2014/main" id="{1D2662CD-D50E-DE15-66D2-12DC6A7936A0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92667347"/>
                  </p:ext>
                </p:extLst>
              </p:nvPr>
            </p:nvGraphicFramePr>
            <p:xfrm>
              <a:off x="6329900" y="1281293"/>
              <a:ext cx="5480009" cy="1953769"/>
            </p:xfrm>
            <a:graphic>
              <a:graphicData uri="http://schemas.openxmlformats.org/drawingml/2006/table">
                <a:tbl>
                  <a:tblPr firstRow="1" firstCol="1" bandRow="1"/>
                  <a:tblGrid>
                    <a:gridCol w="1530624">
                      <a:extLst>
                        <a:ext uri="{9D8B030D-6E8A-4147-A177-3AD203B41FA5}">
                          <a16:colId xmlns:a16="http://schemas.microsoft.com/office/drawing/2014/main" val="672120710"/>
                        </a:ext>
                      </a:extLst>
                    </a:gridCol>
                    <a:gridCol w="1967948">
                      <a:extLst>
                        <a:ext uri="{9D8B030D-6E8A-4147-A177-3AD203B41FA5}">
                          <a16:colId xmlns:a16="http://schemas.microsoft.com/office/drawing/2014/main" val="2219243256"/>
                        </a:ext>
                      </a:extLst>
                    </a:gridCol>
                    <a:gridCol w="1981437">
                      <a:extLst>
                        <a:ext uri="{9D8B030D-6E8A-4147-A177-3AD203B41FA5}">
                          <a16:colId xmlns:a16="http://schemas.microsoft.com/office/drawing/2014/main" val="864147302"/>
                        </a:ext>
                      </a:extLst>
                    </a:gridCol>
                  </a:tblGrid>
                  <a:tr h="302299">
                    <a:tc>
                      <a:txBody>
                        <a:bodyPr/>
                        <a:lstStyle/>
                        <a:p>
                          <a:pPr indent="127000" algn="l">
                            <a:lnSpc>
                              <a:spcPct val="125000"/>
                            </a:lnSpc>
                          </a:pPr>
                          <a:r>
                            <a:rPr lang="zh-CN" altLang="en-US" sz="1600" b="1" kern="100" dirty="0">
                              <a:solidFill>
                                <a:srgbClr val="C00000"/>
                              </a:solidFill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束流诊断模式</a:t>
                          </a:r>
                          <a:endParaRPr lang="zh-CN" sz="1600" b="1" kern="100" dirty="0">
                            <a:solidFill>
                              <a:srgbClr val="C00000"/>
                            </a:solidFill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>
                          <a:noFill/>
                        </a:lnL>
                        <a:lnR>
                          <a:noFill/>
                        </a:lnR>
                        <a:lnT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indent="127000" algn="l">
                            <a:lnSpc>
                              <a:spcPct val="125000"/>
                            </a:lnSpc>
                          </a:pPr>
                          <a:r>
                            <a:rPr lang="zh-CN" altLang="en-US" sz="1600" kern="100" dirty="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光斑</a:t>
                          </a:r>
                          <a:r>
                            <a:rPr lang="zh-CN" sz="1600" kern="100" dirty="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尺寸</a:t>
                          </a:r>
                          <a14:m>
                            <m:oMath xmlns:m="http://schemas.openxmlformats.org/officeDocument/2006/math">
                              <m:r>
                                <a:rPr lang="en-US" sz="1600" i="1" kern="100">
                                  <a:effectLst/>
                                  <a:latin typeface="Cambria Math" panose="02040503050406030204" pitchFamily="18" charset="0"/>
                                  <a:ea typeface="宋体" panose="02010600030101010101" pitchFamily="2" charset="-122"/>
                                  <a:cs typeface="Times New Roman" panose="02020603050405020304" pitchFamily="18" charset="0"/>
                                </a:rPr>
                                <m:t>≥100</m:t>
                              </m:r>
                              <m:r>
                                <a:rPr lang="en-US" sz="1600" i="1" kern="100">
                                  <a:effectLst/>
                                  <a:latin typeface="Cambria Math" panose="02040503050406030204" pitchFamily="18" charset="0"/>
                                  <a:ea typeface="宋体" panose="02010600030101010101" pitchFamily="2" charset="-122"/>
                                  <a:cs typeface="Times New Roman" panose="02020603050405020304" pitchFamily="18" charset="0"/>
                                </a:rPr>
                                <m:t>𝜇</m:t>
                              </m:r>
                              <m:r>
                                <a:rPr lang="en-US" sz="1600" i="1" kern="100">
                                  <a:effectLst/>
                                  <a:latin typeface="Cambria Math" panose="02040503050406030204" pitchFamily="18" charset="0"/>
                                  <a:ea typeface="宋体" panose="02010600030101010101" pitchFamily="2" charset="-122"/>
                                  <a:cs typeface="Times New Roman" panose="02020603050405020304" pitchFamily="18" charset="0"/>
                                </a:rPr>
                                <m:t>𝑚</m:t>
                              </m:r>
                            </m:oMath>
                          </a14:m>
                          <a:endParaRPr lang="zh-CN" sz="1600" kern="100" dirty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>
                          <a:noFill/>
                        </a:lnL>
                        <a:lnR>
                          <a:noFill/>
                        </a:lnR>
                        <a:lnT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indent="127000" algn="l">
                            <a:lnSpc>
                              <a:spcPct val="125000"/>
                            </a:lnSpc>
                          </a:pPr>
                          <a:r>
                            <a:rPr lang="zh-CN" altLang="en-US" sz="1600" kern="100" dirty="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光斑</a:t>
                          </a:r>
                          <a:r>
                            <a:rPr lang="zh-CN" sz="1600" kern="100" dirty="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尺寸</a:t>
                          </a:r>
                          <a14:m>
                            <m:oMath xmlns:m="http://schemas.openxmlformats.org/officeDocument/2006/math">
                              <m:r>
                                <a:rPr lang="en-US" sz="1600" i="1" kern="100">
                                  <a:effectLst/>
                                  <a:latin typeface="Cambria Math" panose="02040503050406030204" pitchFamily="18" charset="0"/>
                                  <a:ea typeface="宋体" panose="02010600030101010101" pitchFamily="2" charset="-122"/>
                                  <a:cs typeface="Times New Roman" panose="02020603050405020304" pitchFamily="18" charset="0"/>
                                </a:rPr>
                                <m:t>&lt;100</m:t>
                              </m:r>
                              <m:r>
                                <a:rPr lang="en-US" sz="1600" i="1" kern="100">
                                  <a:effectLst/>
                                  <a:latin typeface="Cambria Math" panose="02040503050406030204" pitchFamily="18" charset="0"/>
                                  <a:ea typeface="宋体" panose="02010600030101010101" pitchFamily="2" charset="-122"/>
                                  <a:cs typeface="Times New Roman" panose="02020603050405020304" pitchFamily="18" charset="0"/>
                                </a:rPr>
                                <m:t>𝜇</m:t>
                              </m:r>
                              <m:r>
                                <a:rPr lang="en-US" sz="1600" i="1" kern="100">
                                  <a:effectLst/>
                                  <a:latin typeface="Cambria Math" panose="02040503050406030204" pitchFamily="18" charset="0"/>
                                  <a:ea typeface="宋体" panose="02010600030101010101" pitchFamily="2" charset="-122"/>
                                  <a:cs typeface="Times New Roman" panose="02020603050405020304" pitchFamily="18" charset="0"/>
                                </a:rPr>
                                <m:t>𝑚</m:t>
                              </m:r>
                            </m:oMath>
                          </a14:m>
                          <a:endParaRPr lang="zh-CN" sz="1600" kern="100" dirty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>
                          <a:noFill/>
                        </a:lnL>
                        <a:lnR>
                          <a:noFill/>
                        </a:lnR>
                        <a:lnT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126902358"/>
                      </a:ext>
                    </a:extLst>
                  </a:tr>
                  <a:tr h="336615">
                    <a:tc>
                      <a:txBody>
                        <a:bodyPr/>
                        <a:lstStyle/>
                        <a:p>
                          <a:pPr indent="127000" algn="l">
                            <a:lnSpc>
                              <a:spcPct val="125000"/>
                            </a:lnSpc>
                          </a:pPr>
                          <a:r>
                            <a:rPr lang="zh-CN" sz="1600" kern="10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测量范围</a:t>
                          </a:r>
                        </a:p>
                      </a:txBody>
                      <a:tcPr marL="68580" marR="68580" marT="0" marB="0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indent="127000" algn="l">
                            <a:lnSpc>
                              <a:spcPct val="125000"/>
                            </a:lnSpc>
                          </a:pPr>
                          <a14:m>
                            <m:oMath xmlns:m="http://schemas.openxmlformats.org/officeDocument/2006/math">
                              <m:r>
                                <a:rPr lang="en-US" sz="1600" i="1" kern="100">
                                  <a:effectLst/>
                                  <a:latin typeface="Cambria Math" panose="02040503050406030204" pitchFamily="18" charset="0"/>
                                  <a:ea typeface="宋体" panose="02010600030101010101" pitchFamily="2" charset="-122"/>
                                  <a:cs typeface="Times New Roman" panose="02020603050405020304" pitchFamily="18" charset="0"/>
                                </a:rPr>
                                <m:t>10%</m:t>
                              </m:r>
                            </m:oMath>
                          </a14:m>
                          <a:r>
                            <a:rPr lang="en-US" altLang="zh-CN" sz="1600" kern="100" dirty="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zh-CN" altLang="en-US" sz="1600" kern="100" dirty="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光斑尺寸</a:t>
                          </a:r>
                          <a:endParaRPr lang="zh-CN" sz="1600" kern="100" dirty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indent="127000" algn="l">
                            <a:lnSpc>
                              <a:spcPct val="125000"/>
                            </a:lnSpc>
                          </a:pPr>
                          <a14:m>
                            <m:oMath xmlns:m="http://schemas.openxmlformats.org/officeDocument/2006/math">
                              <m:r>
                                <a:rPr lang="en-US" sz="1600" i="1" kern="100">
                                  <a:effectLst/>
                                  <a:latin typeface="Cambria Math" panose="02040503050406030204" pitchFamily="18" charset="0"/>
                                  <a:ea typeface="宋体" panose="02010600030101010101" pitchFamily="2" charset="-122"/>
                                  <a:cs typeface="Times New Roman" panose="02020603050405020304" pitchFamily="18" charset="0"/>
                                </a:rPr>
                                <m:t>10%</m:t>
                              </m:r>
                            </m:oMath>
                          </a14:m>
                          <a:r>
                            <a:rPr lang="en-US" altLang="zh-CN" sz="1600" kern="100" dirty="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zh-CN" altLang="en-US" sz="1600" kern="100" dirty="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光斑尺寸</a:t>
                          </a:r>
                          <a:endParaRPr lang="zh-CN" sz="1600" kern="100" dirty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>
                          <a:noFill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94672900"/>
                      </a:ext>
                    </a:extLst>
                  </a:tr>
                  <a:tr h="336615">
                    <a:tc>
                      <a:txBody>
                        <a:bodyPr/>
                        <a:lstStyle/>
                        <a:p>
                          <a:pPr indent="127000" algn="l">
                            <a:lnSpc>
                              <a:spcPct val="125000"/>
                            </a:lnSpc>
                          </a:pPr>
                          <a:r>
                            <a:rPr lang="zh-CN" sz="1600" kern="100" dirty="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位置分辨率</a:t>
                          </a:r>
                        </a:p>
                      </a:txBody>
                      <a:tcPr marL="68580" marR="6858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indent="127000" algn="l">
                            <a:lnSpc>
                              <a:spcPct val="125000"/>
                            </a:lnSpc>
                          </a:pPr>
                          <a14:m>
                            <m:oMath xmlns:m="http://schemas.openxmlformats.org/officeDocument/2006/math">
                              <m:r>
                                <a:rPr lang="en-US" sz="1600" i="1" kern="100">
                                  <a:effectLst/>
                                  <a:latin typeface="Cambria Math" panose="02040503050406030204" pitchFamily="18" charset="0"/>
                                  <a:ea typeface="宋体" panose="02010600030101010101" pitchFamily="2" charset="-122"/>
                                  <a:cs typeface="Times New Roman" panose="02020603050405020304" pitchFamily="18" charset="0"/>
                                </a:rPr>
                                <m:t>0.3%</m:t>
                              </m:r>
                            </m:oMath>
                          </a14:m>
                          <a:r>
                            <a:rPr lang="en-US" altLang="zh-CN" sz="1600" kern="100" dirty="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zh-CN" altLang="en-US" sz="1600" kern="100" dirty="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光斑尺寸</a:t>
                          </a:r>
                          <a:endParaRPr lang="zh-CN" sz="1600" kern="100" dirty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indent="127000" algn="l">
                            <a:lnSpc>
                              <a:spcPct val="125000"/>
                            </a:lnSpc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en-US" sz="1600" i="1" kern="100">
                                    <a:effectLst/>
                                    <a:latin typeface="Cambria Math" panose="02040503050406030204" pitchFamily="18" charset="0"/>
                                    <a:ea typeface="宋体" panose="02010600030101010101" pitchFamily="2" charset="-122"/>
                                    <a:cs typeface="Times New Roman" panose="02020603050405020304" pitchFamily="18" charset="0"/>
                                  </a:rPr>
                                  <m:t>300</m:t>
                                </m:r>
                                <m:r>
                                  <a:rPr lang="en-US" sz="1600" i="1" kern="100">
                                    <a:effectLst/>
                                    <a:latin typeface="Cambria Math" panose="02040503050406030204" pitchFamily="18" charset="0"/>
                                    <a:ea typeface="宋体" panose="02010600030101010101" pitchFamily="2" charset="-122"/>
                                    <a:cs typeface="Times New Roman" panose="02020603050405020304" pitchFamily="18" charset="0"/>
                                  </a:rPr>
                                  <m:t>𝑛𝑚</m:t>
                                </m:r>
                              </m:oMath>
                            </m:oMathPara>
                          </a14:m>
                          <a:endParaRPr lang="zh-CN" sz="1600" kern="100" dirty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674747350"/>
                      </a:ext>
                    </a:extLst>
                  </a:tr>
                  <a:tr h="336615">
                    <a:tc>
                      <a:txBody>
                        <a:bodyPr/>
                        <a:lstStyle/>
                        <a:p>
                          <a:pPr indent="127000" algn="l">
                            <a:lnSpc>
                              <a:spcPct val="125000"/>
                            </a:lnSpc>
                          </a:pPr>
                          <a:r>
                            <a:rPr lang="zh-CN" sz="1600" kern="10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线性系数误差</a:t>
                          </a:r>
                        </a:p>
                      </a:txBody>
                      <a:tcPr marL="68580" marR="6858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indent="127000" algn="l">
                            <a:lnSpc>
                              <a:spcPct val="125000"/>
                            </a:lnSpc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en-US" sz="1600" i="1" kern="100">
                                    <a:effectLst/>
                                    <a:latin typeface="Cambria Math" panose="02040503050406030204" pitchFamily="18" charset="0"/>
                                    <a:ea typeface="宋体" panose="02010600030101010101" pitchFamily="2" charset="-122"/>
                                    <a:cs typeface="Times New Roman" panose="02020603050405020304" pitchFamily="18" charset="0"/>
                                  </a:rPr>
                                  <m:t>2%</m:t>
                                </m:r>
                              </m:oMath>
                            </m:oMathPara>
                          </a14:m>
                          <a:endParaRPr lang="zh-CN" sz="1600" kern="100" dirty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indent="127000" algn="l">
                            <a:lnSpc>
                              <a:spcPct val="125000"/>
                            </a:lnSpc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en-US" sz="1600" i="1" kern="100">
                                    <a:effectLst/>
                                    <a:latin typeface="Cambria Math" panose="02040503050406030204" pitchFamily="18" charset="0"/>
                                    <a:ea typeface="宋体" panose="02010600030101010101" pitchFamily="2" charset="-122"/>
                                    <a:cs typeface="Times New Roman" panose="02020603050405020304" pitchFamily="18" charset="0"/>
                                  </a:rPr>
                                  <m:t>2%</m:t>
                                </m:r>
                              </m:oMath>
                            </m:oMathPara>
                          </a14:m>
                          <a:endParaRPr lang="zh-CN" sz="1600" kern="100" dirty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249474899"/>
                      </a:ext>
                    </a:extLst>
                  </a:tr>
                  <a:tr h="336615">
                    <a:tc>
                      <a:txBody>
                        <a:bodyPr/>
                        <a:lstStyle/>
                        <a:p>
                          <a:pPr indent="127000" algn="l">
                            <a:lnSpc>
                              <a:spcPct val="125000"/>
                            </a:lnSpc>
                          </a:pPr>
                          <a:r>
                            <a:rPr lang="zh-CN" sz="1600" kern="10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非线性误差</a:t>
                          </a:r>
                        </a:p>
                      </a:txBody>
                      <a:tcPr marL="68580" marR="6858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indent="127000" algn="l">
                            <a:lnSpc>
                              <a:spcPct val="125000"/>
                            </a:lnSpc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en-US" sz="1600" i="1" kern="100">
                                    <a:effectLst/>
                                    <a:latin typeface="Cambria Math" panose="02040503050406030204" pitchFamily="18" charset="0"/>
                                    <a:ea typeface="宋体" panose="02010600030101010101" pitchFamily="2" charset="-122"/>
                                    <a:cs typeface="Times New Roman" panose="02020603050405020304" pitchFamily="18" charset="0"/>
                                  </a:rPr>
                                  <m:t>1.5%</m:t>
                                </m:r>
                              </m:oMath>
                            </m:oMathPara>
                          </a14:m>
                          <a:endParaRPr lang="zh-CN" sz="1600" kern="100" dirty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indent="127000" algn="l">
                            <a:lnSpc>
                              <a:spcPct val="125000"/>
                            </a:lnSpc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en-US" sz="1600" i="1" kern="100">
                                    <a:effectLst/>
                                    <a:latin typeface="Cambria Math" panose="02040503050406030204" pitchFamily="18" charset="0"/>
                                    <a:ea typeface="宋体" panose="02010600030101010101" pitchFamily="2" charset="-122"/>
                                    <a:cs typeface="Times New Roman" panose="02020603050405020304" pitchFamily="18" charset="0"/>
                                  </a:rPr>
                                  <m:t>1.5%</m:t>
                                </m:r>
                              </m:oMath>
                            </m:oMathPara>
                          </a14:m>
                          <a:endParaRPr lang="zh-CN" sz="1600" kern="100" dirty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543489544"/>
                      </a:ext>
                    </a:extLst>
                  </a:tr>
                  <a:tr h="305010">
                    <a:tc>
                      <a:txBody>
                        <a:bodyPr/>
                        <a:lstStyle/>
                        <a:p>
                          <a:pPr indent="127000" algn="l">
                            <a:lnSpc>
                              <a:spcPct val="125000"/>
                            </a:lnSpc>
                          </a:pPr>
                          <a:r>
                            <a:rPr lang="zh-CN" altLang="en-US" sz="1600" kern="100" dirty="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帧率</a:t>
                          </a:r>
                          <a:endParaRPr lang="zh-CN" sz="1600" kern="100" dirty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indent="127000" algn="l">
                            <a:lnSpc>
                              <a:spcPct val="125000"/>
                            </a:lnSpc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en-US" sz="1600" i="1" kern="100">
                                    <a:effectLst/>
                                    <a:latin typeface="Cambria Math" panose="02040503050406030204" pitchFamily="18" charset="0"/>
                                    <a:ea typeface="宋体" panose="02010600030101010101" pitchFamily="2" charset="-122"/>
                                    <a:cs typeface="Times New Roman" panose="02020603050405020304" pitchFamily="18" charset="0"/>
                                  </a:rPr>
                                  <m:t>500</m:t>
                                </m:r>
                                <m:r>
                                  <a:rPr lang="en-US" sz="1600" i="1" kern="100">
                                    <a:effectLst/>
                                    <a:latin typeface="Cambria Math" panose="02040503050406030204" pitchFamily="18" charset="0"/>
                                    <a:ea typeface="宋体" panose="02010600030101010101" pitchFamily="2" charset="-122"/>
                                    <a:cs typeface="Times New Roman" panose="02020603050405020304" pitchFamily="18" charset="0"/>
                                  </a:rPr>
                                  <m:t>𝐻𝑧</m:t>
                                </m:r>
                              </m:oMath>
                            </m:oMathPara>
                          </a14:m>
                          <a:endParaRPr lang="zh-CN" sz="1600" kern="100" dirty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indent="127000" algn="l">
                            <a:lnSpc>
                              <a:spcPct val="125000"/>
                            </a:lnSpc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en-US" sz="1600" i="1" kern="100">
                                    <a:effectLst/>
                                    <a:latin typeface="Cambria Math" panose="02040503050406030204" pitchFamily="18" charset="0"/>
                                    <a:ea typeface="宋体" panose="02010600030101010101" pitchFamily="2" charset="-122"/>
                                    <a:cs typeface="Times New Roman" panose="02020603050405020304" pitchFamily="18" charset="0"/>
                                  </a:rPr>
                                  <m:t>500</m:t>
                                </m:r>
                                <m:r>
                                  <a:rPr lang="en-US" sz="1600" i="1" kern="100">
                                    <a:effectLst/>
                                    <a:latin typeface="Cambria Math" panose="02040503050406030204" pitchFamily="18" charset="0"/>
                                    <a:ea typeface="宋体" panose="02010600030101010101" pitchFamily="2" charset="-122"/>
                                    <a:cs typeface="Times New Roman" panose="02020603050405020304" pitchFamily="18" charset="0"/>
                                  </a:rPr>
                                  <m:t>𝐻𝑧</m:t>
                                </m:r>
                              </m:oMath>
                            </m:oMathPara>
                          </a14:m>
                          <a:endParaRPr lang="zh-CN" sz="1600" kern="100" dirty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01555821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4" name="表格 13">
                <a:extLst>
                  <a:ext uri="{FF2B5EF4-FFF2-40B4-BE49-F238E27FC236}">
                    <a16:creationId xmlns:a16="http://schemas.microsoft.com/office/drawing/2014/main" id="{1D2662CD-D50E-DE15-66D2-12DC6A7936A0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92667347"/>
                  </p:ext>
                </p:extLst>
              </p:nvPr>
            </p:nvGraphicFramePr>
            <p:xfrm>
              <a:off x="6329900" y="1281293"/>
              <a:ext cx="5480009" cy="1953769"/>
            </p:xfrm>
            <a:graphic>
              <a:graphicData uri="http://schemas.openxmlformats.org/drawingml/2006/table">
                <a:tbl>
                  <a:tblPr firstRow="1" firstCol="1" bandRow="1"/>
                  <a:tblGrid>
                    <a:gridCol w="1530624">
                      <a:extLst>
                        <a:ext uri="{9D8B030D-6E8A-4147-A177-3AD203B41FA5}">
                          <a16:colId xmlns:a16="http://schemas.microsoft.com/office/drawing/2014/main" val="672120710"/>
                        </a:ext>
                      </a:extLst>
                    </a:gridCol>
                    <a:gridCol w="1967948">
                      <a:extLst>
                        <a:ext uri="{9D8B030D-6E8A-4147-A177-3AD203B41FA5}">
                          <a16:colId xmlns:a16="http://schemas.microsoft.com/office/drawing/2014/main" val="2219243256"/>
                        </a:ext>
                      </a:extLst>
                    </a:gridCol>
                    <a:gridCol w="1981437">
                      <a:extLst>
                        <a:ext uri="{9D8B030D-6E8A-4147-A177-3AD203B41FA5}">
                          <a16:colId xmlns:a16="http://schemas.microsoft.com/office/drawing/2014/main" val="864147302"/>
                        </a:ext>
                      </a:extLst>
                    </a:gridCol>
                  </a:tblGrid>
                  <a:tr h="302299">
                    <a:tc>
                      <a:txBody>
                        <a:bodyPr/>
                        <a:lstStyle/>
                        <a:p>
                          <a:pPr indent="127000" algn="l">
                            <a:lnSpc>
                              <a:spcPct val="125000"/>
                            </a:lnSpc>
                          </a:pPr>
                          <a:r>
                            <a:rPr lang="zh-CN" altLang="en-US" sz="1600" b="1" kern="100" dirty="0">
                              <a:solidFill>
                                <a:srgbClr val="C00000"/>
                              </a:solidFill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束流诊断模式</a:t>
                          </a:r>
                          <a:endParaRPr lang="zh-CN" sz="1600" b="1" kern="100" dirty="0">
                            <a:solidFill>
                              <a:srgbClr val="C00000"/>
                            </a:solidFill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>
                          <a:noFill/>
                        </a:lnL>
                        <a:lnR>
                          <a:noFill/>
                        </a:lnR>
                        <a:lnT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8580" marR="68580" marT="0" marB="0">
                        <a:lnL>
                          <a:noFill/>
                        </a:lnL>
                        <a:lnR>
                          <a:noFill/>
                        </a:lnR>
                        <a:lnT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77469" t="-12000" r="-100617" b="-57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8580" marR="68580" marT="0" marB="0">
                        <a:lnL>
                          <a:noFill/>
                        </a:lnL>
                        <a:lnR>
                          <a:noFill/>
                        </a:lnR>
                        <a:lnT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176923" t="-12000" r="-308" b="-57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126902358"/>
                      </a:ext>
                    </a:extLst>
                  </a:tr>
                  <a:tr h="336615">
                    <a:tc>
                      <a:txBody>
                        <a:bodyPr/>
                        <a:lstStyle/>
                        <a:p>
                          <a:pPr indent="127000" algn="l">
                            <a:lnSpc>
                              <a:spcPct val="125000"/>
                            </a:lnSpc>
                          </a:pPr>
                          <a:r>
                            <a:rPr lang="zh-CN" sz="1600" kern="10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测量范围</a:t>
                          </a:r>
                        </a:p>
                      </a:txBody>
                      <a:tcPr marL="68580" marR="68580" marT="0" marB="0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8580" marR="68580" marT="0" marB="0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>
                          <a:noFill/>
                        </a:lnB>
                        <a:blipFill>
                          <a:blip r:embed="rId5"/>
                          <a:stretch>
                            <a:fillRect l="-77469" t="-101818" r="-100617" b="-41818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8580" marR="68580" marT="0" marB="0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>
                          <a:noFill/>
                        </a:lnB>
                        <a:blipFill>
                          <a:blip r:embed="rId5"/>
                          <a:stretch>
                            <a:fillRect l="-176923" t="-101818" r="-308" b="-41818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94672900"/>
                      </a:ext>
                    </a:extLst>
                  </a:tr>
                  <a:tr h="336615">
                    <a:tc>
                      <a:txBody>
                        <a:bodyPr/>
                        <a:lstStyle/>
                        <a:p>
                          <a:pPr indent="127000" algn="l">
                            <a:lnSpc>
                              <a:spcPct val="125000"/>
                            </a:lnSpc>
                          </a:pPr>
                          <a:r>
                            <a:rPr lang="zh-CN" sz="1600" kern="100" dirty="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位置分辨率</a:t>
                          </a:r>
                        </a:p>
                      </a:txBody>
                      <a:tcPr marL="68580" marR="6858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8580" marR="6858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blipFill>
                          <a:blip r:embed="rId5"/>
                          <a:stretch>
                            <a:fillRect l="-77469" t="-201818" r="-100617" b="-31818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8580" marR="6858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blipFill>
                          <a:blip r:embed="rId5"/>
                          <a:stretch>
                            <a:fillRect l="-176923" t="-201818" r="-308" b="-31818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674747350"/>
                      </a:ext>
                    </a:extLst>
                  </a:tr>
                  <a:tr h="336615">
                    <a:tc>
                      <a:txBody>
                        <a:bodyPr/>
                        <a:lstStyle/>
                        <a:p>
                          <a:pPr indent="127000" algn="l">
                            <a:lnSpc>
                              <a:spcPct val="125000"/>
                            </a:lnSpc>
                          </a:pPr>
                          <a:r>
                            <a:rPr lang="zh-CN" sz="1600" kern="10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线性系数误差</a:t>
                          </a:r>
                        </a:p>
                      </a:txBody>
                      <a:tcPr marL="68580" marR="6858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8580" marR="6858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blipFill>
                          <a:blip r:embed="rId5"/>
                          <a:stretch>
                            <a:fillRect l="-77469" t="-296429" r="-100617" b="-2125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8580" marR="6858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blipFill>
                          <a:blip r:embed="rId5"/>
                          <a:stretch>
                            <a:fillRect l="-176923" t="-296429" r="-308" b="-2125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249474899"/>
                      </a:ext>
                    </a:extLst>
                  </a:tr>
                  <a:tr h="336615">
                    <a:tc>
                      <a:txBody>
                        <a:bodyPr/>
                        <a:lstStyle/>
                        <a:p>
                          <a:pPr indent="127000" algn="l">
                            <a:lnSpc>
                              <a:spcPct val="125000"/>
                            </a:lnSpc>
                          </a:pPr>
                          <a:r>
                            <a:rPr lang="zh-CN" sz="1600" kern="10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非线性误差</a:t>
                          </a:r>
                        </a:p>
                      </a:txBody>
                      <a:tcPr marL="68580" marR="6858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8580" marR="6858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blipFill>
                          <a:blip r:embed="rId5"/>
                          <a:stretch>
                            <a:fillRect l="-77469" t="-403636" r="-100617" b="-11636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8580" marR="6858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blipFill>
                          <a:blip r:embed="rId5"/>
                          <a:stretch>
                            <a:fillRect l="-176923" t="-403636" r="-308" b="-11636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543489544"/>
                      </a:ext>
                    </a:extLst>
                  </a:tr>
                  <a:tr h="305010">
                    <a:tc>
                      <a:txBody>
                        <a:bodyPr/>
                        <a:lstStyle/>
                        <a:p>
                          <a:pPr indent="127000" algn="l">
                            <a:lnSpc>
                              <a:spcPct val="125000"/>
                            </a:lnSpc>
                          </a:pPr>
                          <a:r>
                            <a:rPr lang="zh-CN" altLang="en-US" sz="1600" kern="100" dirty="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帧率</a:t>
                          </a:r>
                          <a:endParaRPr lang="zh-CN" sz="1600" kern="100" dirty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8580" marR="6858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77469" t="-554000" r="-100617" b="-28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8580" marR="6858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176923" t="-554000" r="-308" b="-28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01555821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9" name="文本框 18">
            <a:extLst>
              <a:ext uri="{FF2B5EF4-FFF2-40B4-BE49-F238E27FC236}">
                <a16:creationId xmlns:a16="http://schemas.microsoft.com/office/drawing/2014/main" id="{E79BC9A2-64B0-567A-DAFD-6B8DB5F92367}"/>
              </a:ext>
            </a:extLst>
          </p:cNvPr>
          <p:cNvSpPr txBox="1"/>
          <p:nvPr/>
        </p:nvSpPr>
        <p:spPr>
          <a:xfrm>
            <a:off x="213392" y="3372328"/>
            <a:ext cx="5683822" cy="2829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125000"/>
              </a:lnSpc>
              <a:buFont typeface="Wingdings" panose="05000000000000000000" pitchFamily="2" charset="2"/>
              <a:buChar char="Ø"/>
            </a:pPr>
            <a:r>
              <a:rPr lang="zh-CN" altLang="en-US" dirty="0"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测量范围：金刚石探测器灵敏区间要大于光斑的</a:t>
            </a:r>
            <a:r>
              <a:rPr lang="en-US" altLang="zh-CN" dirty="0"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150%</a:t>
            </a:r>
            <a:r>
              <a:rPr lang="zh-CN" altLang="en-US" dirty="0"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或</a:t>
            </a:r>
            <a:r>
              <a:rPr lang="en-US" altLang="zh-CN" dirty="0"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10%</a:t>
            </a:r>
          </a:p>
          <a:p>
            <a:pPr marL="457200" indent="-457200" algn="just">
              <a:lnSpc>
                <a:spcPct val="125000"/>
              </a:lnSpc>
              <a:buFont typeface="Wingdings" panose="05000000000000000000" pitchFamily="2" charset="2"/>
              <a:buChar char="Ø"/>
            </a:pPr>
            <a:r>
              <a:rPr lang="zh-CN" altLang="en-US" dirty="0"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位置分辨率：与电子学系统的</a:t>
            </a:r>
            <a:r>
              <a:rPr lang="zh-CN" altLang="en-US" dirty="0">
                <a:solidFill>
                  <a:srgbClr val="C00000"/>
                </a:solidFill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电流分辨率</a:t>
            </a:r>
            <a:r>
              <a:rPr lang="zh-CN" altLang="en-US" dirty="0"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有关</a:t>
            </a:r>
            <a:endParaRPr lang="en-US" altLang="zh-CN" dirty="0">
              <a:latin typeface="Times New Roman" panose="02020603050405020304" pitchFamily="18" charset="0"/>
              <a:ea typeface="黑体" pitchFamily="49" charset="-122"/>
              <a:cs typeface="Times New Roman" panose="02020603050405020304" pitchFamily="18" charset="0"/>
            </a:endParaRPr>
          </a:p>
          <a:p>
            <a:pPr marL="457200" indent="-457200" algn="just">
              <a:lnSpc>
                <a:spcPct val="125000"/>
              </a:lnSpc>
              <a:buFont typeface="Wingdings" panose="05000000000000000000" pitchFamily="2" charset="2"/>
              <a:buChar char="Ø"/>
            </a:pPr>
            <a:r>
              <a:rPr lang="zh-CN" altLang="en-US" dirty="0"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线性系数误差：残差平方和</a:t>
            </a:r>
            <a:r>
              <a:rPr lang="en-US" altLang="zh-CN" dirty="0"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SSE / </a:t>
            </a:r>
            <a:r>
              <a:rPr lang="zh-CN" altLang="en-US" dirty="0"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总偏差平方和</a:t>
            </a:r>
            <a:r>
              <a:rPr lang="en-US" altLang="zh-CN" dirty="0"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SST</a:t>
            </a:r>
            <a:r>
              <a:rPr lang="zh-CN" altLang="en-US" dirty="0"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，表征系统线性的</a:t>
            </a:r>
            <a:r>
              <a:rPr lang="zh-CN" altLang="en-US" dirty="0">
                <a:solidFill>
                  <a:srgbClr val="C00000"/>
                </a:solidFill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拟合优度</a:t>
            </a:r>
            <a:endParaRPr lang="en-US" altLang="zh-CN" dirty="0">
              <a:solidFill>
                <a:srgbClr val="C00000"/>
              </a:solidFill>
              <a:latin typeface="Times New Roman" panose="02020603050405020304" pitchFamily="18" charset="0"/>
              <a:ea typeface="黑体" pitchFamily="49" charset="-122"/>
              <a:cs typeface="Times New Roman" panose="02020603050405020304" pitchFamily="18" charset="0"/>
            </a:endParaRPr>
          </a:p>
          <a:p>
            <a:pPr marL="457200" indent="-457200" algn="just">
              <a:lnSpc>
                <a:spcPct val="125000"/>
              </a:lnSpc>
              <a:buFont typeface="Wingdings" panose="05000000000000000000" pitchFamily="2" charset="2"/>
              <a:buChar char="Ø"/>
            </a:pPr>
            <a:r>
              <a:rPr lang="zh-CN" altLang="en-US" dirty="0"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非线性误差：系统实际输出响应与拟合直线的最大偏差 </a:t>
            </a:r>
            <a:r>
              <a:rPr lang="en-US" altLang="zh-CN" dirty="0"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/ </a:t>
            </a:r>
            <a:r>
              <a:rPr lang="zh-CN" altLang="en-US" dirty="0"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满量程输出，也即</a:t>
            </a:r>
            <a:r>
              <a:rPr lang="zh-CN" altLang="en-US" dirty="0">
                <a:solidFill>
                  <a:srgbClr val="C00000"/>
                </a:solidFill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积分非线性</a:t>
            </a:r>
            <a:endParaRPr lang="en-US" altLang="zh-CN" dirty="0">
              <a:solidFill>
                <a:srgbClr val="C00000"/>
              </a:solidFill>
              <a:latin typeface="Times New Roman" panose="02020603050405020304" pitchFamily="18" charset="0"/>
              <a:ea typeface="黑体" pitchFamily="49" charset="-122"/>
              <a:cs typeface="Times New Roman" panose="02020603050405020304" pitchFamily="18" charset="0"/>
            </a:endParaRPr>
          </a:p>
          <a:p>
            <a:pPr marL="457200" indent="-457200" algn="just">
              <a:lnSpc>
                <a:spcPct val="125000"/>
              </a:lnSpc>
              <a:buFont typeface="Wingdings" panose="05000000000000000000" pitchFamily="2" charset="2"/>
              <a:buChar char="Ø"/>
            </a:pPr>
            <a:r>
              <a:rPr lang="zh-CN" altLang="en-US" dirty="0"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帧率：线站要求电子学输出的数据速率</a:t>
            </a:r>
            <a:endParaRPr lang="en-US" altLang="zh-CN" dirty="0">
              <a:latin typeface="Times New Roman" panose="02020603050405020304" pitchFamily="18" charset="0"/>
              <a:ea typeface="黑体" pitchFamily="49" charset="-122"/>
              <a:cs typeface="Times New Roman" panose="02020603050405020304" pitchFamily="18" charset="0"/>
            </a:endParaRPr>
          </a:p>
        </p:txBody>
      </p:sp>
      <p:graphicFrame>
        <p:nvGraphicFramePr>
          <p:cNvPr id="3" name="对象 2">
            <a:extLst>
              <a:ext uri="{FF2B5EF4-FFF2-40B4-BE49-F238E27FC236}">
                <a16:creationId xmlns:a16="http://schemas.microsoft.com/office/drawing/2014/main" id="{3C34747A-E476-6630-FF81-D2B9D0AF058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096000" y="4122487"/>
          <a:ext cx="5917320" cy="598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4141461" imgH="419025" progId="Equation.DSMT4">
                  <p:embed/>
                </p:oleObj>
              </mc:Choice>
              <mc:Fallback>
                <p:oleObj name="Equation" r:id="rId6" imgW="4141461" imgH="419025" progId="Equation.DSMT4">
                  <p:embed/>
                  <p:pic>
                    <p:nvPicPr>
                      <p:cNvPr id="3" name="对象 2">
                        <a:extLst>
                          <a:ext uri="{FF2B5EF4-FFF2-40B4-BE49-F238E27FC236}">
                            <a16:creationId xmlns:a16="http://schemas.microsoft.com/office/drawing/2014/main" id="{3C34747A-E476-6630-FF81-D2B9D0AF058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096000" y="4122487"/>
                        <a:ext cx="5917320" cy="5987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对象 3">
            <a:extLst>
              <a:ext uri="{FF2B5EF4-FFF2-40B4-BE49-F238E27FC236}">
                <a16:creationId xmlns:a16="http://schemas.microsoft.com/office/drawing/2014/main" id="{7235D1C4-12BD-96B9-EB5E-FF8B713C356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886110" y="4608627"/>
          <a:ext cx="2474430" cy="598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1732656" imgH="419025" progId="Equation.DSMT4">
                  <p:embed/>
                </p:oleObj>
              </mc:Choice>
              <mc:Fallback>
                <p:oleObj name="Equation" r:id="rId8" imgW="1732656" imgH="419025" progId="Equation.DSMT4">
                  <p:embed/>
                  <p:pic>
                    <p:nvPicPr>
                      <p:cNvPr id="4" name="对象 3">
                        <a:extLst>
                          <a:ext uri="{FF2B5EF4-FFF2-40B4-BE49-F238E27FC236}">
                            <a16:creationId xmlns:a16="http://schemas.microsoft.com/office/drawing/2014/main" id="{7235D1C4-12BD-96B9-EB5E-FF8B713C356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7886110" y="4608627"/>
                        <a:ext cx="2474430" cy="5987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对象 5">
            <a:extLst>
              <a:ext uri="{FF2B5EF4-FFF2-40B4-BE49-F238E27FC236}">
                <a16:creationId xmlns:a16="http://schemas.microsoft.com/office/drawing/2014/main" id="{0A7CA0E4-15E8-81A6-7590-0F233829086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580671" y="5853135"/>
          <a:ext cx="978465" cy="598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638006" imgH="390586" progId="Equation.DSMT4">
                  <p:embed/>
                </p:oleObj>
              </mc:Choice>
              <mc:Fallback>
                <p:oleObj name="Equation" r:id="rId10" imgW="638006" imgH="390586" progId="Equation.DSMT4">
                  <p:embed/>
                  <p:pic>
                    <p:nvPicPr>
                      <p:cNvPr id="6" name="对象 5">
                        <a:extLst>
                          <a:ext uri="{FF2B5EF4-FFF2-40B4-BE49-F238E27FC236}">
                            <a16:creationId xmlns:a16="http://schemas.microsoft.com/office/drawing/2014/main" id="{0A7CA0E4-15E8-81A6-7590-0F233829086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8580671" y="5853135"/>
                        <a:ext cx="978465" cy="5987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27" name="文本框 26">
                <a:extLst>
                  <a:ext uri="{FF2B5EF4-FFF2-40B4-BE49-F238E27FC236}">
                    <a16:creationId xmlns:a16="http://schemas.microsoft.com/office/drawing/2014/main" id="{7235B3DB-FD15-FBE2-4A0E-253388EE5040}"/>
                  </a:ext>
                </a:extLst>
              </p:cNvPr>
              <p:cNvSpPr txBox="1"/>
              <p:nvPr/>
            </p:nvSpPr>
            <p:spPr>
              <a:xfrm>
                <a:off x="6164665" y="3372923"/>
                <a:ext cx="5630581" cy="7495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25000"/>
                  </a:lnSpc>
                </a:pPr>
                <a:r>
                  <a:rPr lang="zh-CN" altLang="en-US" dirty="0">
                    <a:latin typeface="Times New Roman" panose="02020603050405020304" pitchFamily="18" charset="0"/>
                    <a:ea typeface="黑体" pitchFamily="49" charset="-122"/>
                    <a:cs typeface="Times New Roman" panose="02020603050405020304" pitchFamily="18" charset="0"/>
                  </a:rPr>
                  <a:t>设光斑长为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  <a:ea typeface="黑体" pitchFamily="49" charset="-122"/>
                        <a:cs typeface="Times New Roman" panose="02020603050405020304" pitchFamily="18" charset="0"/>
                      </a:rPr>
                      <m:t>𝑎</m:t>
                    </m:r>
                  </m:oMath>
                </a14:m>
                <a:r>
                  <a:rPr lang="zh-CN" altLang="en-US" dirty="0">
                    <a:latin typeface="Times New Roman" panose="02020603050405020304" pitchFamily="18" charset="0"/>
                    <a:ea typeface="黑体" pitchFamily="49" charset="-122"/>
                    <a:cs typeface="Times New Roman" panose="02020603050405020304" pitchFamily="18" charset="0"/>
                  </a:rPr>
                  <a:t>、宽为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  <a:ea typeface="黑体" pitchFamily="49" charset="-122"/>
                        <a:cs typeface="Times New Roman" panose="02020603050405020304" pitchFamily="18" charset="0"/>
                      </a:rPr>
                      <m:t>𝑏</m:t>
                    </m:r>
                  </m:oMath>
                </a14:m>
                <a:r>
                  <a:rPr lang="zh-CN" altLang="en-US" dirty="0">
                    <a:latin typeface="Times New Roman" panose="02020603050405020304" pitchFamily="18" charset="0"/>
                    <a:ea typeface="黑体" pitchFamily="49" charset="-122"/>
                    <a:cs typeface="Times New Roman" panose="02020603050405020304" pitchFamily="18" charset="0"/>
                  </a:rPr>
                  <a:t>、光通量密度为</a:t>
                </a:r>
                <a14:m>
                  <m:oMath xmlns:m="http://schemas.openxmlformats.org/officeDocument/2006/math">
                    <m:r>
                      <a:rPr lang="zh-CN" altLang="en-US" i="1" dirty="0" smtClean="0">
                        <a:latin typeface="Cambria Math" panose="02040503050406030204" pitchFamily="18" charset="0"/>
                        <a:ea typeface="黑体" pitchFamily="49" charset="-122"/>
                        <a:cs typeface="Times New Roman" panose="02020603050405020304" pitchFamily="18" charset="0"/>
                      </a:rPr>
                      <m:t>𝜓</m:t>
                    </m:r>
                  </m:oMath>
                </a14:m>
                <a:r>
                  <a:rPr lang="zh-CN" altLang="en-US" dirty="0">
                    <a:latin typeface="Times New Roman" panose="02020603050405020304" pitchFamily="18" charset="0"/>
                    <a:ea typeface="黑体" pitchFamily="49" charset="-122"/>
                    <a:cs typeface="Times New Roman" panose="02020603050405020304" pitchFamily="18" charset="0"/>
                  </a:rPr>
                  <a:t>，金刚石厚度为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  <a:ea typeface="黑体" pitchFamily="49" charset="-122"/>
                        <a:cs typeface="Times New Roman" panose="02020603050405020304" pitchFamily="18" charset="0"/>
                      </a:rPr>
                      <m:t>𝑑</m:t>
                    </m:r>
                  </m:oMath>
                </a14:m>
                <a:r>
                  <a:rPr lang="zh-CN" altLang="en-US" dirty="0">
                    <a:latin typeface="Times New Roman" panose="02020603050405020304" pitchFamily="18" charset="0"/>
                    <a:ea typeface="黑体" pitchFamily="49" charset="-122"/>
                    <a:cs typeface="Times New Roman" panose="02020603050405020304" pitchFamily="18" charset="0"/>
                  </a:rPr>
                  <a:t>，总光强</a:t>
                </a:r>
                <a14:m>
                  <m:oMath xmlns:m="http://schemas.openxmlformats.org/officeDocument/2006/math">
                    <m:r>
                      <a:rPr lang="en-US" altLang="zh-CN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∆</m:t>
                    </m:r>
                    <m:r>
                      <a:rPr lang="en-US" altLang="zh-CN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𝐼</m:t>
                    </m:r>
                  </m:oMath>
                </a14:m>
                <a:r>
                  <a:rPr lang="zh-CN" altLang="en-US" dirty="0">
                    <a:latin typeface="Times New Roman" panose="02020603050405020304" pitchFamily="18" charset="0"/>
                    <a:ea typeface="黑体" pitchFamily="49" charset="-122"/>
                    <a:cs typeface="Times New Roman" panose="02020603050405020304" pitchFamily="18" charset="0"/>
                  </a:rPr>
                  <a:t>的变化应大于电子学系统的电流分辨率</a:t>
                </a:r>
                <a:r>
                  <a:rPr lang="en-US" altLang="zh-CN" dirty="0">
                    <a:latin typeface="Times New Roman" panose="02020603050405020304" pitchFamily="18" charset="0"/>
                    <a:ea typeface="黑体" pitchFamily="49" charset="-122"/>
                    <a:cs typeface="Times New Roman" panose="02020603050405020304" pitchFamily="18" charset="0"/>
                  </a:rPr>
                  <a:t>:</a:t>
                </a:r>
                <a:r>
                  <a:rPr lang="zh-CN" altLang="en-US" dirty="0">
                    <a:latin typeface="Times New Roman" panose="02020603050405020304" pitchFamily="18" charset="0"/>
                    <a:ea typeface="黑体" pitchFamily="49" charset="-122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27" name="文本框 26">
                <a:extLst>
                  <a:ext uri="{FF2B5EF4-FFF2-40B4-BE49-F238E27FC236}">
                    <a16:creationId xmlns:a16="http://schemas.microsoft.com/office/drawing/2014/main" id="{7235B3DB-FD15-FBE2-4A0E-253388EE50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64665" y="3372923"/>
                <a:ext cx="5630581" cy="749564"/>
              </a:xfrm>
              <a:prstGeom prst="rect">
                <a:avLst/>
              </a:prstGeom>
              <a:blipFill>
                <a:blip r:embed="rId12"/>
                <a:stretch>
                  <a:fillRect l="-866" t="-1626" r="-1840" b="-1219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文本框 28">
                <a:extLst>
                  <a:ext uri="{FF2B5EF4-FFF2-40B4-BE49-F238E27FC236}">
                    <a16:creationId xmlns:a16="http://schemas.microsoft.com/office/drawing/2014/main" id="{C256E394-8B26-566F-E3CF-64C644845F5F}"/>
                  </a:ext>
                </a:extLst>
              </p:cNvPr>
              <p:cNvSpPr txBox="1"/>
              <p:nvPr/>
            </p:nvSpPr>
            <p:spPr>
              <a:xfrm>
                <a:off x="6164664" y="5140816"/>
                <a:ext cx="5630581" cy="7763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25000"/>
                  </a:lnSpc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i="1" smtClean="0">
                        <a:latin typeface="Cambria Math" panose="02040503050406030204" pitchFamily="18" charset="0"/>
                        <a:ea typeface="黑体" pitchFamily="49" charset="-122"/>
                        <a:cs typeface="Times New Roman" panose="02020603050405020304" pitchFamily="18" charset="0"/>
                      </a:rPr>
                      <m:t>e</m:t>
                    </m:r>
                  </m:oMath>
                </a14:m>
                <a:r>
                  <a:rPr lang="zh-CN" altLang="en-US" dirty="0">
                    <a:latin typeface="Times New Roman" panose="02020603050405020304" pitchFamily="18" charset="0"/>
                    <a:ea typeface="黑体" pitchFamily="49" charset="-122"/>
                    <a:cs typeface="Times New Roman" panose="02020603050405020304" pitchFamily="18" charset="0"/>
                  </a:rPr>
                  <a:t>为电荷量，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 dirty="0" smtClean="0">
                            <a:latin typeface="Cambria Math" panose="02040503050406030204" pitchFamily="18" charset="0"/>
                            <a:ea typeface="黑体" pitchFamily="49" charset="-122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b="0" i="1" dirty="0" smtClean="0">
                            <a:latin typeface="Cambria Math" panose="02040503050406030204" pitchFamily="18" charset="0"/>
                            <a:ea typeface="黑体" pitchFamily="49" charset="-122"/>
                            <a:cs typeface="Times New Roman" panose="02020603050405020304" pitchFamily="18" charset="0"/>
                          </a:rPr>
                          <m:t>𝐸</m:t>
                        </m:r>
                      </m:e>
                      <m:sub>
                        <m:r>
                          <a:rPr lang="en-US" altLang="zh-CN" b="0" i="1" dirty="0" smtClean="0">
                            <a:latin typeface="Cambria Math" panose="02040503050406030204" pitchFamily="18" charset="0"/>
                            <a:ea typeface="黑体" pitchFamily="49" charset="-122"/>
                            <a:cs typeface="Times New Roman" panose="02020603050405020304" pitchFamily="18" charset="0"/>
                          </a:rPr>
                          <m:t>𝑝h</m:t>
                        </m:r>
                      </m:sub>
                    </m:sSub>
                  </m:oMath>
                </a14:m>
                <a:r>
                  <a:rPr lang="zh-CN" altLang="en-US" dirty="0">
                    <a:latin typeface="Times New Roman" panose="02020603050405020304" pitchFamily="18" charset="0"/>
                    <a:ea typeface="黑体" pitchFamily="49" charset="-122"/>
                    <a:cs typeface="Times New Roman" panose="02020603050405020304" pitchFamily="18" charset="0"/>
                  </a:rPr>
                  <a:t>为光子能量，</a:t>
                </a:r>
                <a14:m>
                  <m:oMath xmlns:m="http://schemas.openxmlformats.org/officeDocument/2006/math">
                    <m:r>
                      <a:rPr lang="zh-CN" altLang="en-US" i="1" dirty="0" smtClean="0">
                        <a:latin typeface="Cambria Math" panose="02040503050406030204" pitchFamily="18" charset="0"/>
                        <a:ea typeface="黑体" pitchFamily="49" charset="-122"/>
                        <a:cs typeface="Times New Roman" panose="02020603050405020304" pitchFamily="18" charset="0"/>
                      </a:rPr>
                      <m:t>𝜀</m:t>
                    </m:r>
                  </m:oMath>
                </a14:m>
                <a:r>
                  <a:rPr lang="zh-CN" altLang="en-US" dirty="0">
                    <a:latin typeface="Times New Roman" panose="02020603050405020304" pitchFamily="18" charset="0"/>
                    <a:ea typeface="黑体" pitchFamily="49" charset="-122"/>
                    <a:cs typeface="Times New Roman" panose="02020603050405020304" pitchFamily="18" charset="0"/>
                  </a:rPr>
                  <a:t>为平均电离能，</a:t>
                </a:r>
                <a14:m>
                  <m:oMath xmlns:m="http://schemas.openxmlformats.org/officeDocument/2006/math">
                    <m:r>
                      <a:rPr lang="zh-CN" altLang="en-US" i="1" dirty="0" smtClean="0">
                        <a:latin typeface="Cambria Math" panose="02040503050406030204" pitchFamily="18" charset="0"/>
                        <a:ea typeface="黑体" pitchFamily="49" charset="-122"/>
                        <a:cs typeface="Times New Roman" panose="02020603050405020304" pitchFamily="18" charset="0"/>
                      </a:rPr>
                      <m:t>𝜇</m:t>
                    </m:r>
                  </m:oMath>
                </a14:m>
                <a:r>
                  <a:rPr lang="zh-CN" altLang="en-US" dirty="0">
                    <a:latin typeface="Times New Roman" panose="02020603050405020304" pitchFamily="18" charset="0"/>
                    <a:ea typeface="黑体" pitchFamily="49" charset="-122"/>
                    <a:cs typeface="Times New Roman" panose="02020603050405020304" pitchFamily="18" charset="0"/>
                  </a:rPr>
                  <a:t>为质量衰减系数，</a:t>
                </a:r>
                <a14:m>
                  <m:oMath xmlns:m="http://schemas.openxmlformats.org/officeDocument/2006/math">
                    <m:r>
                      <a:rPr lang="zh-CN" altLang="en-US" i="1" dirty="0">
                        <a:latin typeface="Cambria Math" panose="02040503050406030204" pitchFamily="18" charset="0"/>
                        <a:ea typeface="黑体" pitchFamily="49" charset="-122"/>
                        <a:cs typeface="Times New Roman" panose="02020603050405020304" pitchFamily="18" charset="0"/>
                      </a:rPr>
                      <m:t>𝜂</m:t>
                    </m:r>
                  </m:oMath>
                </a14:m>
                <a:r>
                  <a:rPr lang="zh-CN" altLang="en-US" dirty="0">
                    <a:latin typeface="Times New Roman" panose="02020603050405020304" pitchFamily="18" charset="0"/>
                    <a:ea typeface="黑体" pitchFamily="49" charset="-122"/>
                    <a:cs typeface="Times New Roman" panose="02020603050405020304" pitchFamily="18" charset="0"/>
                  </a:rPr>
                  <a:t>为光电转换效率，可分辨的位置变化为：</a:t>
                </a:r>
              </a:p>
            </p:txBody>
          </p:sp>
        </mc:Choice>
        <mc:Fallback xmlns="">
          <p:sp>
            <p:nvSpPr>
              <p:cNvPr id="29" name="文本框 28">
                <a:extLst>
                  <a:ext uri="{FF2B5EF4-FFF2-40B4-BE49-F238E27FC236}">
                    <a16:creationId xmlns:a16="http://schemas.microsoft.com/office/drawing/2014/main" id="{C256E394-8B26-566F-E3CF-64C644845F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64664" y="5140816"/>
                <a:ext cx="5630581" cy="776366"/>
              </a:xfrm>
              <a:prstGeom prst="rect">
                <a:avLst/>
              </a:prstGeom>
              <a:blipFill>
                <a:blip r:embed="rId13"/>
                <a:stretch>
                  <a:fillRect l="-866" r="-4870" b="-937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矩形 6">
            <a:extLst>
              <a:ext uri="{FF2B5EF4-FFF2-40B4-BE49-F238E27FC236}">
                <a16:creationId xmlns:a16="http://schemas.microsoft.com/office/drawing/2014/main" id="{8327DD8A-6AD0-BF21-408D-48788ABFD0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39737" y="466"/>
            <a:ext cx="4112526" cy="523220"/>
          </a:xfrm>
          <a:prstGeom prst="rect">
            <a:avLst/>
          </a:prstGeom>
          <a:solidFill>
            <a:srgbClr val="1A3B86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70000"/>
              <a:buNone/>
            </a:pPr>
            <a:r>
              <a:rPr kumimoji="1" lang="zh-CN" altLang="en-US" sz="2800" b="1" dirty="0">
                <a:solidFill>
                  <a:schemeClr val="bg1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性能指标与系统设计方案</a:t>
            </a:r>
            <a:endParaRPr kumimoji="1" lang="en-US" altLang="zh-CN" sz="2800" b="1" dirty="0">
              <a:solidFill>
                <a:schemeClr val="bg1"/>
              </a:solidFill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33046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0E829B8C-4D53-74B4-B0C5-FC5295374553}"/>
              </a:ext>
            </a:extLst>
          </p:cNvPr>
          <p:cNvSpPr txBox="1"/>
          <p:nvPr/>
        </p:nvSpPr>
        <p:spPr>
          <a:xfrm>
            <a:off x="127915" y="658788"/>
            <a:ext cx="5451250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zh-CN" altLang="en-US" sz="2600" b="1" dirty="0">
                <a:solidFill>
                  <a:srgbClr val="1A3B86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金刚石</a:t>
            </a:r>
            <a:r>
              <a:rPr lang="en-US" altLang="zh-CN" sz="2600" b="1" dirty="0">
                <a:solidFill>
                  <a:srgbClr val="1A3B86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XBPM</a:t>
            </a:r>
            <a:r>
              <a:rPr lang="zh-CN" altLang="en-US" sz="2600" b="1" dirty="0">
                <a:solidFill>
                  <a:srgbClr val="1A3B86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探测器电子学指标</a:t>
            </a:r>
            <a:endParaRPr lang="en-US" altLang="zh-CN" sz="2600" b="1" dirty="0">
              <a:solidFill>
                <a:srgbClr val="1A3B86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5" name="图片 4" descr="捕获859">
            <a:extLst>
              <a:ext uri="{FF2B5EF4-FFF2-40B4-BE49-F238E27FC236}">
                <a16:creationId xmlns:a16="http://schemas.microsoft.com/office/drawing/2014/main" id="{7CDDB441-09F5-F41B-8171-EDAB46D901C9}"/>
              </a:ext>
            </a:extLst>
          </p:cNvPr>
          <p:cNvPicPr/>
          <p:nvPr/>
        </p:nvPicPr>
        <p:blipFill rotWithShape="1">
          <a:blip r:embed="rId3"/>
          <a:srcRect b="178"/>
          <a:stretch/>
        </p:blipFill>
        <p:spPr>
          <a:xfrm>
            <a:off x="0" y="933"/>
            <a:ext cx="2517995" cy="522287"/>
          </a:xfrm>
          <a:prstGeom prst="rect">
            <a:avLst/>
          </a:prstGeom>
        </p:spPr>
      </p:pic>
      <p:sp>
        <p:nvSpPr>
          <p:cNvPr id="19" name="文本框 18">
            <a:extLst>
              <a:ext uri="{FF2B5EF4-FFF2-40B4-BE49-F238E27FC236}">
                <a16:creationId xmlns:a16="http://schemas.microsoft.com/office/drawing/2014/main" id="{E79BC9A2-64B0-567A-DAFD-6B8DB5F92367}"/>
              </a:ext>
            </a:extLst>
          </p:cNvPr>
          <p:cNvSpPr txBox="1"/>
          <p:nvPr/>
        </p:nvSpPr>
        <p:spPr>
          <a:xfrm>
            <a:off x="255115" y="1151231"/>
            <a:ext cx="5324050" cy="21345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125000"/>
              </a:lnSpc>
              <a:buFont typeface="Wingdings" panose="05000000000000000000" pitchFamily="2" charset="2"/>
              <a:buChar char="p"/>
            </a:pPr>
            <a:r>
              <a:rPr lang="zh-CN" altLang="en-US" dirty="0"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电子学采样率：以高于线站要求的频率进行采样，以便后续的数字信号处理</a:t>
            </a:r>
            <a:endParaRPr lang="en-US" altLang="zh-CN" dirty="0">
              <a:latin typeface="Times New Roman" panose="02020603050405020304" pitchFamily="18" charset="0"/>
              <a:ea typeface="黑体" pitchFamily="49" charset="-122"/>
              <a:cs typeface="Times New Roman" panose="02020603050405020304" pitchFamily="18" charset="0"/>
            </a:endParaRPr>
          </a:p>
          <a:p>
            <a:pPr marL="457200" indent="-457200" algn="just">
              <a:lnSpc>
                <a:spcPct val="125000"/>
              </a:lnSpc>
              <a:buFont typeface="Wingdings" panose="05000000000000000000" pitchFamily="2" charset="2"/>
              <a:buChar char="p"/>
            </a:pPr>
            <a:r>
              <a:rPr lang="en-US" altLang="zh-CN" dirty="0"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ADC</a:t>
            </a:r>
            <a:r>
              <a:rPr lang="zh-CN" altLang="en-US" dirty="0">
                <a:solidFill>
                  <a:srgbClr val="C00000"/>
                </a:solidFill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位数越大</a:t>
            </a:r>
            <a:r>
              <a:rPr lang="zh-CN" altLang="en-US" dirty="0"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，量化噪声的均方根</a:t>
            </a:r>
            <a:r>
              <a:rPr lang="zh-CN" altLang="en-US" dirty="0">
                <a:solidFill>
                  <a:srgbClr val="C00000"/>
                </a:solidFill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信噪比越高</a:t>
            </a:r>
            <a:endParaRPr lang="en-US" altLang="zh-CN" dirty="0">
              <a:solidFill>
                <a:srgbClr val="C00000"/>
              </a:solidFill>
              <a:latin typeface="Times New Roman" panose="02020603050405020304" pitchFamily="18" charset="0"/>
              <a:ea typeface="黑体" pitchFamily="49" charset="-122"/>
              <a:cs typeface="Times New Roman" panose="02020603050405020304" pitchFamily="18" charset="0"/>
            </a:endParaRPr>
          </a:p>
          <a:p>
            <a:pPr marL="457200" indent="-457200" algn="just">
              <a:lnSpc>
                <a:spcPct val="125000"/>
              </a:lnSpc>
              <a:buFont typeface="Wingdings" panose="05000000000000000000" pitchFamily="2" charset="2"/>
              <a:buChar char="p"/>
            </a:pPr>
            <a:r>
              <a:rPr lang="zh-CN" altLang="en-US" dirty="0"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量化噪声近似高斯分布，均匀地分布于</a:t>
            </a:r>
            <a:r>
              <a:rPr lang="zh-CN" altLang="en-US" dirty="0">
                <a:solidFill>
                  <a:srgbClr val="C00000"/>
                </a:solidFill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奈奎斯特带宽</a:t>
            </a:r>
            <a:r>
              <a:rPr lang="zh-CN" altLang="en-US" dirty="0"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内</a:t>
            </a:r>
            <a:r>
              <a:rPr lang="en-US" altLang="zh-CN" baseline="30000" dirty="0"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[4]</a:t>
            </a:r>
          </a:p>
          <a:p>
            <a:pPr marL="457200" indent="-457200" algn="just">
              <a:lnSpc>
                <a:spcPct val="125000"/>
              </a:lnSpc>
              <a:buFont typeface="Wingdings" panose="05000000000000000000" pitchFamily="2" charset="2"/>
              <a:buChar char="p"/>
            </a:pPr>
            <a:r>
              <a:rPr lang="zh-CN" altLang="en-US" dirty="0"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理想</a:t>
            </a:r>
            <a:r>
              <a:rPr lang="en-US" altLang="zh-CN" dirty="0"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N</a:t>
            </a:r>
            <a:r>
              <a:rPr lang="zh-CN" altLang="en-US" dirty="0"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位转换器的均方根信噪比</a:t>
            </a:r>
            <a:r>
              <a:rPr lang="en-US" altLang="zh-CN" dirty="0"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SNR</a:t>
            </a:r>
            <a:r>
              <a:rPr lang="zh-CN" altLang="en-US" dirty="0"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：</a:t>
            </a:r>
            <a:endParaRPr lang="en-US" altLang="zh-CN" dirty="0">
              <a:latin typeface="Times New Roman" panose="02020603050405020304" pitchFamily="18" charset="0"/>
              <a:ea typeface="黑体" pitchFamily="49" charset="-122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0" name="表格 9">
                <a:extLst>
                  <a:ext uri="{FF2B5EF4-FFF2-40B4-BE49-F238E27FC236}">
                    <a16:creationId xmlns:a16="http://schemas.microsoft.com/office/drawing/2014/main" id="{E0F91CB7-E3EF-2F67-1F1C-03125E80AF6C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168437016"/>
                  </p:ext>
                </p:extLst>
              </p:nvPr>
            </p:nvGraphicFramePr>
            <p:xfrm>
              <a:off x="5706365" y="1081648"/>
              <a:ext cx="5866728" cy="2378774"/>
            </p:xfrm>
            <a:graphic>
              <a:graphicData uri="http://schemas.openxmlformats.org/drawingml/2006/table">
                <a:tbl>
                  <a:tblPr firstRow="1" firstCol="1" bandRow="1"/>
                  <a:tblGrid>
                    <a:gridCol w="1632659">
                      <a:extLst>
                        <a:ext uri="{9D8B030D-6E8A-4147-A177-3AD203B41FA5}">
                          <a16:colId xmlns:a16="http://schemas.microsoft.com/office/drawing/2014/main" val="1764975911"/>
                        </a:ext>
                      </a:extLst>
                    </a:gridCol>
                    <a:gridCol w="2153478">
                      <a:extLst>
                        <a:ext uri="{9D8B030D-6E8A-4147-A177-3AD203B41FA5}">
                          <a16:colId xmlns:a16="http://schemas.microsoft.com/office/drawing/2014/main" val="3265316792"/>
                        </a:ext>
                      </a:extLst>
                    </a:gridCol>
                    <a:gridCol w="2080591">
                      <a:extLst>
                        <a:ext uri="{9D8B030D-6E8A-4147-A177-3AD203B41FA5}">
                          <a16:colId xmlns:a16="http://schemas.microsoft.com/office/drawing/2014/main" val="2915372685"/>
                        </a:ext>
                      </a:extLst>
                    </a:gridCol>
                  </a:tblGrid>
                  <a:tr h="0">
                    <a:tc>
                      <a:txBody>
                        <a:bodyPr/>
                        <a:lstStyle/>
                        <a:p>
                          <a:pPr indent="127000" algn="l">
                            <a:lnSpc>
                              <a:spcPct val="125000"/>
                            </a:lnSpc>
                          </a:pPr>
                          <a:r>
                            <a:rPr lang="en-US" sz="1600" kern="10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zh-CN" sz="1600" kern="10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>
                          <a:noFill/>
                        </a:lnL>
                        <a:lnR>
                          <a:noFill/>
                        </a:lnR>
                        <a:lnT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indent="127000" algn="l">
                            <a:lnSpc>
                              <a:spcPct val="125000"/>
                            </a:lnSpc>
                          </a:pPr>
                          <a:r>
                            <a:rPr lang="zh-CN" sz="1600" kern="10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光束尺寸</a:t>
                          </a:r>
                          <a14:m>
                            <m:oMath xmlns:m="http://schemas.openxmlformats.org/officeDocument/2006/math">
                              <m:r>
                                <a:rPr lang="en-US" sz="1600" i="1" kern="100">
                                  <a:effectLst/>
                                  <a:latin typeface="Cambria Math" panose="02040503050406030204" pitchFamily="18" charset="0"/>
                                  <a:ea typeface="宋体" panose="02010600030101010101" pitchFamily="2" charset="-122"/>
                                  <a:cs typeface="Times New Roman" panose="02020603050405020304" pitchFamily="18" charset="0"/>
                                </a:rPr>
                                <m:t>≥100 </m:t>
                              </m:r>
                              <m:r>
                                <a:rPr lang="en-US" sz="1600" i="1" kern="100">
                                  <a:effectLst/>
                                  <a:latin typeface="Cambria Math" panose="02040503050406030204" pitchFamily="18" charset="0"/>
                                  <a:ea typeface="宋体" panose="02010600030101010101" pitchFamily="2" charset="-122"/>
                                  <a:cs typeface="Times New Roman" panose="02020603050405020304" pitchFamily="18" charset="0"/>
                                </a:rPr>
                                <m:t>𝜇</m:t>
                              </m:r>
                              <m:r>
                                <a:rPr lang="en-US" sz="1600" i="1" kern="100">
                                  <a:effectLst/>
                                  <a:latin typeface="Cambria Math" panose="02040503050406030204" pitchFamily="18" charset="0"/>
                                  <a:ea typeface="宋体" panose="02010600030101010101" pitchFamily="2" charset="-122"/>
                                  <a:cs typeface="Times New Roman" panose="02020603050405020304" pitchFamily="18" charset="0"/>
                                </a:rPr>
                                <m:t>𝑚</m:t>
                              </m:r>
                            </m:oMath>
                          </a14:m>
                          <a:endParaRPr lang="zh-CN" sz="1600" kern="10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>
                          <a:noFill/>
                        </a:lnL>
                        <a:lnR>
                          <a:noFill/>
                        </a:lnR>
                        <a:lnT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indent="127000" algn="l">
                            <a:lnSpc>
                              <a:spcPct val="125000"/>
                            </a:lnSpc>
                          </a:pPr>
                          <a:r>
                            <a:rPr lang="zh-CN" sz="1600" kern="10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光束尺寸</a:t>
                          </a:r>
                          <a14:m>
                            <m:oMath xmlns:m="http://schemas.openxmlformats.org/officeDocument/2006/math">
                              <m:r>
                                <a:rPr lang="en-US" sz="1600" i="1" kern="100">
                                  <a:effectLst/>
                                  <a:latin typeface="Cambria Math" panose="02040503050406030204" pitchFamily="18" charset="0"/>
                                  <a:ea typeface="宋体" panose="02010600030101010101" pitchFamily="2" charset="-122"/>
                                  <a:cs typeface="Times New Roman" panose="02020603050405020304" pitchFamily="18" charset="0"/>
                                </a:rPr>
                                <m:t>&lt;100 </m:t>
                              </m:r>
                              <m:r>
                                <a:rPr lang="en-US" sz="1600" i="1" kern="100">
                                  <a:effectLst/>
                                  <a:latin typeface="Cambria Math" panose="02040503050406030204" pitchFamily="18" charset="0"/>
                                  <a:ea typeface="宋体" panose="02010600030101010101" pitchFamily="2" charset="-122"/>
                                  <a:cs typeface="Times New Roman" panose="02020603050405020304" pitchFamily="18" charset="0"/>
                                </a:rPr>
                                <m:t>𝜇</m:t>
                              </m:r>
                              <m:r>
                                <a:rPr lang="en-US" sz="1600" i="1" kern="100">
                                  <a:effectLst/>
                                  <a:latin typeface="Cambria Math" panose="02040503050406030204" pitchFamily="18" charset="0"/>
                                  <a:ea typeface="宋体" panose="02010600030101010101" pitchFamily="2" charset="-122"/>
                                  <a:cs typeface="Times New Roman" panose="02020603050405020304" pitchFamily="18" charset="0"/>
                                </a:rPr>
                                <m:t>𝑚</m:t>
                              </m:r>
                            </m:oMath>
                          </a14:m>
                          <a:endParaRPr lang="zh-CN" sz="1600" kern="10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>
                          <a:noFill/>
                        </a:lnL>
                        <a:lnR>
                          <a:noFill/>
                        </a:lnR>
                        <a:lnT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895813482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indent="127000" algn="l">
                            <a:lnSpc>
                              <a:spcPct val="125000"/>
                            </a:lnSpc>
                          </a:pPr>
                          <a:r>
                            <a:rPr lang="zh-CN" sz="1600" kern="10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电流分辨率</a:t>
                          </a:r>
                        </a:p>
                      </a:txBody>
                      <a:tcPr marL="68580" marR="68580" marT="0" marB="0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indent="127000" algn="l">
                            <a:lnSpc>
                              <a:spcPct val="125000"/>
                            </a:lnSpc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en-US" sz="1600" i="1" kern="100">
                                    <a:effectLst/>
                                    <a:latin typeface="Cambria Math" panose="02040503050406030204" pitchFamily="18" charset="0"/>
                                    <a:ea typeface="宋体" panose="02010600030101010101" pitchFamily="2" charset="-122"/>
                                    <a:cs typeface="Times New Roman" panose="02020603050405020304" pitchFamily="18" charset="0"/>
                                  </a:rPr>
                                  <m:t>0.1%</m:t>
                                </m:r>
                              </m:oMath>
                            </m:oMathPara>
                          </a14:m>
                          <a:endParaRPr lang="zh-CN" sz="1600" kern="100" dirty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127000" algn="l" defTabSz="914400" rtl="0" eaLnBrk="1" fontAlgn="auto" latinLnBrk="0" hangingPunct="1">
                            <a:lnSpc>
                              <a:spcPct val="12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en-US" altLang="zh-CN" sz="1600" i="1" kern="100" smtClean="0">
                                    <a:effectLst/>
                                    <a:latin typeface="Cambria Math" panose="02040503050406030204" pitchFamily="18" charset="0"/>
                                    <a:ea typeface="宋体" panose="02010600030101010101" pitchFamily="2" charset="-122"/>
                                    <a:cs typeface="Times New Roman" panose="02020603050405020304" pitchFamily="18" charset="0"/>
                                  </a:rPr>
                                  <m:t>0.1%</m:t>
                                </m:r>
                              </m:oMath>
                            </m:oMathPara>
                          </a14:m>
                          <a:endParaRPr lang="zh-CN" altLang="zh-CN" sz="1600" kern="100" dirty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>
                          <a:noFill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4128019197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indent="127000" algn="l">
                            <a:lnSpc>
                              <a:spcPct val="125000"/>
                            </a:lnSpc>
                          </a:pPr>
                          <a:r>
                            <a:rPr lang="zh-CN" sz="1600" kern="10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线性系数误差</a:t>
                          </a:r>
                        </a:p>
                      </a:txBody>
                      <a:tcPr marL="68580" marR="6858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indent="127000" algn="l">
                            <a:lnSpc>
                              <a:spcPct val="125000"/>
                            </a:lnSpc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en-US" sz="1600" i="1" kern="100">
                                    <a:effectLst/>
                                    <a:latin typeface="Cambria Math" panose="02040503050406030204" pitchFamily="18" charset="0"/>
                                    <a:ea typeface="宋体" panose="02010600030101010101" pitchFamily="2" charset="-122"/>
                                    <a:cs typeface="Times New Roman" panose="02020603050405020304" pitchFamily="18" charset="0"/>
                                  </a:rPr>
                                  <m:t>&lt;2%</m:t>
                                </m:r>
                              </m:oMath>
                            </m:oMathPara>
                          </a14:m>
                          <a:endParaRPr lang="zh-CN" sz="1600" kern="100" dirty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indent="127000" algn="l">
                            <a:lnSpc>
                              <a:spcPct val="125000"/>
                            </a:lnSpc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en-US" sz="1600" i="1" kern="100">
                                    <a:effectLst/>
                                    <a:latin typeface="Cambria Math" panose="02040503050406030204" pitchFamily="18" charset="0"/>
                                    <a:ea typeface="宋体" panose="02010600030101010101" pitchFamily="2" charset="-122"/>
                                    <a:cs typeface="Times New Roman" panose="02020603050405020304" pitchFamily="18" charset="0"/>
                                  </a:rPr>
                                  <m:t>&lt;2%</m:t>
                                </m:r>
                              </m:oMath>
                            </m:oMathPara>
                          </a14:m>
                          <a:endParaRPr lang="zh-CN" sz="1600" kern="100" dirty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4137041022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indent="127000" algn="l">
                            <a:lnSpc>
                              <a:spcPct val="125000"/>
                            </a:lnSpc>
                          </a:pPr>
                          <a:r>
                            <a:rPr lang="zh-CN" sz="1600" kern="10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非线性误差</a:t>
                          </a:r>
                        </a:p>
                      </a:txBody>
                      <a:tcPr marL="68580" marR="6858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indent="127000" algn="l">
                            <a:lnSpc>
                              <a:spcPct val="125000"/>
                            </a:lnSpc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en-US" sz="1600" i="1" kern="100">
                                    <a:effectLst/>
                                    <a:latin typeface="Cambria Math" panose="02040503050406030204" pitchFamily="18" charset="0"/>
                                    <a:ea typeface="宋体" panose="02010600030101010101" pitchFamily="2" charset="-122"/>
                                    <a:cs typeface="Times New Roman" panose="02020603050405020304" pitchFamily="18" charset="0"/>
                                  </a:rPr>
                                  <m:t>&lt;1.5%</m:t>
                                </m:r>
                              </m:oMath>
                            </m:oMathPara>
                          </a14:m>
                          <a:endParaRPr lang="zh-CN" sz="1600" kern="100" dirty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indent="127000" algn="l">
                            <a:lnSpc>
                              <a:spcPct val="125000"/>
                            </a:lnSpc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en-US" sz="1600" i="1" kern="100">
                                    <a:effectLst/>
                                    <a:latin typeface="Cambria Math" panose="02040503050406030204" pitchFamily="18" charset="0"/>
                                    <a:ea typeface="宋体" panose="02010600030101010101" pitchFamily="2" charset="-122"/>
                                    <a:cs typeface="Times New Roman" panose="02020603050405020304" pitchFamily="18" charset="0"/>
                                  </a:rPr>
                                  <m:t>&lt;1.5%</m:t>
                                </m:r>
                              </m:oMath>
                            </m:oMathPara>
                          </a14:m>
                          <a:endParaRPr lang="zh-CN" sz="1600" kern="100" dirty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932092257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indent="127000" algn="l">
                            <a:lnSpc>
                              <a:spcPct val="125000"/>
                            </a:lnSpc>
                          </a:pPr>
                          <a:r>
                            <a:rPr lang="zh-CN" sz="1600" kern="10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采样率</a:t>
                          </a:r>
                        </a:p>
                      </a:txBody>
                      <a:tcPr marL="68580" marR="6858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indent="127000" algn="l">
                            <a:lnSpc>
                              <a:spcPct val="125000"/>
                            </a:lnSpc>
                          </a:pPr>
                          <a14:m>
                            <m:oMath xmlns:m="http://schemas.openxmlformats.org/officeDocument/2006/math">
                              <m:r>
                                <a:rPr lang="en-US" sz="1600" i="1" kern="100" smtClean="0">
                                  <a:effectLst/>
                                  <a:latin typeface="Cambria Math" panose="02040503050406030204" pitchFamily="18" charset="0"/>
                                  <a:ea typeface="宋体" panose="02010600030101010101" pitchFamily="2" charset="-122"/>
                                  <a:cs typeface="Times New Roman" panose="02020603050405020304" pitchFamily="18" charset="0"/>
                                </a:rPr>
                                <m:t>&gt;</m:t>
                              </m:r>
                              <m:r>
                                <a:rPr lang="en-US" sz="1600" b="0" i="1" kern="100" smtClean="0">
                                  <a:effectLst/>
                                  <a:latin typeface="Cambria Math" panose="02040503050406030204" pitchFamily="18" charset="0"/>
                                  <a:ea typeface="宋体" panose="02010600030101010101" pitchFamily="2" charset="-122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  <m:r>
                                <a:rPr lang="en-US" sz="1600" i="1" kern="100">
                                  <a:effectLst/>
                                  <a:latin typeface="Cambria Math" panose="02040503050406030204" pitchFamily="18" charset="0"/>
                                  <a:ea typeface="宋体" panose="02010600030101010101" pitchFamily="2" charset="-122"/>
                                  <a:cs typeface="Times New Roman" panose="02020603050405020304" pitchFamily="18" charset="0"/>
                                </a:rPr>
                                <m:t> </m:t>
                              </m:r>
                              <m:r>
                                <a:rPr lang="en-US" sz="1600" i="1" kern="100">
                                  <a:effectLst/>
                                  <a:latin typeface="Cambria Math" panose="02040503050406030204" pitchFamily="18" charset="0"/>
                                  <a:ea typeface="宋体" panose="02010600030101010101" pitchFamily="2" charset="-122"/>
                                  <a:cs typeface="Times New Roman" panose="02020603050405020304" pitchFamily="18" charset="0"/>
                                </a:rPr>
                                <m:t>𝑀𝐻𝑧</m:t>
                              </m:r>
                            </m:oMath>
                          </a14:m>
                          <a:r>
                            <a:rPr lang="en-US" sz="1600" kern="100" dirty="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 &amp; </a:t>
                          </a:r>
                          <a:r>
                            <a:rPr lang="zh-CN" sz="1600" kern="100" dirty="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可调</a:t>
                          </a:r>
                        </a:p>
                      </a:txBody>
                      <a:tcPr marL="68580" marR="6858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indent="127000" algn="l">
                            <a:lnSpc>
                              <a:spcPct val="125000"/>
                            </a:lnSpc>
                          </a:pPr>
                          <a14:m>
                            <m:oMath xmlns:m="http://schemas.openxmlformats.org/officeDocument/2006/math">
                              <m:r>
                                <a:rPr lang="en-US" sz="1600" i="1" kern="100" smtClean="0">
                                  <a:effectLst/>
                                  <a:latin typeface="Cambria Math" panose="02040503050406030204" pitchFamily="18" charset="0"/>
                                  <a:ea typeface="宋体" panose="02010600030101010101" pitchFamily="2" charset="-122"/>
                                  <a:cs typeface="Times New Roman" panose="02020603050405020304" pitchFamily="18" charset="0"/>
                                </a:rPr>
                                <m:t>&gt;</m:t>
                              </m:r>
                              <m:r>
                                <a:rPr lang="en-US" sz="1600" b="0" i="1" kern="100" smtClean="0">
                                  <a:effectLst/>
                                  <a:latin typeface="Cambria Math" panose="02040503050406030204" pitchFamily="18" charset="0"/>
                                  <a:ea typeface="宋体" panose="02010600030101010101" pitchFamily="2" charset="-122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  <m:r>
                                <a:rPr lang="en-US" sz="1600" i="1" kern="100">
                                  <a:effectLst/>
                                  <a:latin typeface="Cambria Math" panose="02040503050406030204" pitchFamily="18" charset="0"/>
                                  <a:ea typeface="宋体" panose="02010600030101010101" pitchFamily="2" charset="-122"/>
                                  <a:cs typeface="Times New Roman" panose="02020603050405020304" pitchFamily="18" charset="0"/>
                                </a:rPr>
                                <m:t> </m:t>
                              </m:r>
                              <m:r>
                                <a:rPr lang="en-US" sz="1600" i="1" kern="100">
                                  <a:effectLst/>
                                  <a:latin typeface="Cambria Math" panose="02040503050406030204" pitchFamily="18" charset="0"/>
                                  <a:ea typeface="宋体" panose="02010600030101010101" pitchFamily="2" charset="-122"/>
                                  <a:cs typeface="Times New Roman" panose="02020603050405020304" pitchFamily="18" charset="0"/>
                                </a:rPr>
                                <m:t>𝑀𝐻𝑧</m:t>
                              </m:r>
                            </m:oMath>
                          </a14:m>
                          <a:r>
                            <a:rPr lang="en-US" sz="1600" kern="100" dirty="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 &amp; </a:t>
                          </a:r>
                          <a:r>
                            <a:rPr lang="zh-CN" sz="1600" kern="100" dirty="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可调</a:t>
                          </a:r>
                        </a:p>
                      </a:txBody>
                      <a:tcPr marL="68580" marR="6858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95063020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indent="127000" algn="l">
                            <a:lnSpc>
                              <a:spcPct val="125000"/>
                            </a:lnSpc>
                          </a:pPr>
                          <a:r>
                            <a:rPr lang="zh-CN" sz="1600" kern="10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模拟电路带宽</a:t>
                          </a:r>
                        </a:p>
                      </a:txBody>
                      <a:tcPr marL="68580" marR="6858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indent="127000" algn="l">
                            <a:lnSpc>
                              <a:spcPct val="125000"/>
                            </a:lnSpc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en-US" sz="1600" i="1" kern="100">
                                    <a:effectLst/>
                                    <a:latin typeface="Cambria Math" panose="02040503050406030204" pitchFamily="18" charset="0"/>
                                    <a:ea typeface="宋体" panose="02010600030101010101" pitchFamily="2" charset="-122"/>
                                    <a:cs typeface="Times New Roman" panose="02020603050405020304" pitchFamily="18" charset="0"/>
                                  </a:rPr>
                                  <m:t>0.5−2 </m:t>
                                </m:r>
                                <m:r>
                                  <a:rPr lang="en-US" sz="1600" i="1" kern="100">
                                    <a:effectLst/>
                                    <a:latin typeface="Cambria Math" panose="02040503050406030204" pitchFamily="18" charset="0"/>
                                    <a:ea typeface="宋体" panose="02010600030101010101" pitchFamily="2" charset="-122"/>
                                    <a:cs typeface="Times New Roman" panose="02020603050405020304" pitchFamily="18" charset="0"/>
                                  </a:rPr>
                                  <m:t>𝑘𝐻𝑧</m:t>
                                </m:r>
                              </m:oMath>
                            </m:oMathPara>
                          </a14:m>
                          <a:endParaRPr lang="zh-CN" sz="1600" kern="100" dirty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indent="127000" algn="l">
                            <a:lnSpc>
                              <a:spcPct val="125000"/>
                            </a:lnSpc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en-US" sz="1600" i="1" kern="100">
                                    <a:effectLst/>
                                    <a:latin typeface="Cambria Math" panose="02040503050406030204" pitchFamily="18" charset="0"/>
                                    <a:ea typeface="宋体" panose="02010600030101010101" pitchFamily="2" charset="-122"/>
                                    <a:cs typeface="Times New Roman" panose="02020603050405020304" pitchFamily="18" charset="0"/>
                                  </a:rPr>
                                  <m:t>0.5−2 </m:t>
                                </m:r>
                                <m:r>
                                  <a:rPr lang="en-US" sz="1600" i="1" kern="100">
                                    <a:effectLst/>
                                    <a:latin typeface="Cambria Math" panose="02040503050406030204" pitchFamily="18" charset="0"/>
                                    <a:ea typeface="宋体" panose="02010600030101010101" pitchFamily="2" charset="-122"/>
                                    <a:cs typeface="Times New Roman" panose="02020603050405020304" pitchFamily="18" charset="0"/>
                                  </a:rPr>
                                  <m:t>𝑘𝐻𝑧</m:t>
                                </m:r>
                              </m:oMath>
                            </m:oMathPara>
                          </a14:m>
                          <a:endParaRPr lang="zh-CN" sz="1600" kern="100" dirty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213484730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indent="127000" algn="l">
                            <a:lnSpc>
                              <a:spcPct val="125000"/>
                            </a:lnSpc>
                          </a:pPr>
                          <a:r>
                            <a:rPr lang="zh-CN" sz="1600" kern="10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灵敏度</a:t>
                          </a:r>
                        </a:p>
                      </a:txBody>
                      <a:tcPr marL="68580" marR="6858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indent="127000" algn="l">
                            <a:lnSpc>
                              <a:spcPct val="125000"/>
                            </a:lnSpc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en-US" altLang="zh-CN" sz="1600" i="1" kern="100" smtClean="0">
                                    <a:effectLst/>
                                    <a:latin typeface="Cambria Math" panose="02040503050406030204" pitchFamily="18" charset="0"/>
                                    <a:ea typeface="宋体" panose="02010600030101010101" pitchFamily="2" charset="-122"/>
                                    <a:cs typeface="Times New Roman" panose="02020603050405020304" pitchFamily="18" charset="0"/>
                                  </a:rPr>
                                  <m:t>1</m:t>
                                </m:r>
                                <m:r>
                                  <a:rPr lang="en-US" altLang="zh-CN" sz="1600" b="0" i="1" kern="100" smtClean="0">
                                    <a:effectLst/>
                                    <a:latin typeface="Cambria Math" panose="02040503050406030204" pitchFamily="18" charset="0"/>
                                    <a:ea typeface="宋体" panose="02010600030101010101" pitchFamily="2" charset="-122"/>
                                    <a:cs typeface="Times New Roman" panose="02020603050405020304" pitchFamily="18" charset="0"/>
                                  </a:rPr>
                                  <m:t> </m:t>
                                </m:r>
                                <m:r>
                                  <a:rPr lang="en-US" altLang="zh-CN" sz="1600" b="0" i="1" kern="100" smtClean="0">
                                    <a:effectLst/>
                                    <a:latin typeface="Cambria Math" panose="02040503050406030204" pitchFamily="18" charset="0"/>
                                    <a:ea typeface="宋体" panose="02010600030101010101" pitchFamily="2" charset="-122"/>
                                    <a:cs typeface="Times New Roman" panose="02020603050405020304" pitchFamily="18" charset="0"/>
                                  </a:rPr>
                                  <m:t>𝑛𝐴</m:t>
                                </m:r>
                              </m:oMath>
                            </m:oMathPara>
                          </a14:m>
                          <a:endParaRPr lang="zh-CN" altLang="zh-CN" sz="1600" kern="100" dirty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indent="127000" algn="l">
                            <a:lnSpc>
                              <a:spcPct val="125000"/>
                            </a:lnSpc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en-US" altLang="zh-CN" sz="1600" i="1" kern="100" smtClean="0">
                                    <a:effectLst/>
                                    <a:latin typeface="Cambria Math" panose="02040503050406030204" pitchFamily="18" charset="0"/>
                                    <a:ea typeface="宋体" panose="02010600030101010101" pitchFamily="2" charset="-122"/>
                                    <a:cs typeface="Times New Roman" panose="02020603050405020304" pitchFamily="18" charset="0"/>
                                  </a:rPr>
                                  <m:t>1</m:t>
                                </m:r>
                                <m:r>
                                  <a:rPr lang="en-US" altLang="zh-CN" sz="1600" b="0" i="1" kern="100" smtClean="0">
                                    <a:effectLst/>
                                    <a:latin typeface="Cambria Math" panose="02040503050406030204" pitchFamily="18" charset="0"/>
                                    <a:ea typeface="宋体" panose="02010600030101010101" pitchFamily="2" charset="-122"/>
                                    <a:cs typeface="Times New Roman" panose="02020603050405020304" pitchFamily="18" charset="0"/>
                                  </a:rPr>
                                  <m:t> </m:t>
                                </m:r>
                                <m:r>
                                  <a:rPr lang="en-US" altLang="zh-CN" sz="1600" b="0" i="1" kern="100" smtClean="0">
                                    <a:effectLst/>
                                    <a:latin typeface="Cambria Math" panose="02040503050406030204" pitchFamily="18" charset="0"/>
                                    <a:ea typeface="宋体" panose="02010600030101010101" pitchFamily="2" charset="-122"/>
                                    <a:cs typeface="Times New Roman" panose="02020603050405020304" pitchFamily="18" charset="0"/>
                                  </a:rPr>
                                  <m:t>𝑛𝐴</m:t>
                                </m:r>
                              </m:oMath>
                            </m:oMathPara>
                          </a14:m>
                          <a:endParaRPr lang="zh-CN" altLang="zh-CN" sz="1600" kern="100" dirty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698113002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indent="127000" algn="l">
                            <a:lnSpc>
                              <a:spcPct val="125000"/>
                            </a:lnSpc>
                          </a:pPr>
                          <a:r>
                            <a:rPr lang="zh-CN" sz="1600" kern="10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电流动态范围</a:t>
                          </a:r>
                        </a:p>
                      </a:txBody>
                      <a:tcPr marL="68580" marR="6858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indent="127000" algn="l">
                            <a:lnSpc>
                              <a:spcPct val="125000"/>
                            </a:lnSpc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en-US" altLang="zh-CN" sz="1600" i="1" kern="100" smtClean="0">
                                    <a:effectLst/>
                                    <a:latin typeface="Cambria Math" panose="02040503050406030204" pitchFamily="18" charset="0"/>
                                    <a:ea typeface="宋体" panose="02010600030101010101" pitchFamily="2" charset="-122"/>
                                    <a:cs typeface="Times New Roman" panose="02020603050405020304" pitchFamily="18" charset="0"/>
                                  </a:rPr>
                                  <m:t>1</m:t>
                                </m:r>
                                <m:r>
                                  <a:rPr lang="en-US" altLang="zh-CN" sz="1600" b="0" i="1" kern="100" smtClean="0">
                                    <a:effectLst/>
                                    <a:latin typeface="Cambria Math" panose="02040503050406030204" pitchFamily="18" charset="0"/>
                                    <a:ea typeface="宋体" panose="02010600030101010101" pitchFamily="2" charset="-122"/>
                                    <a:cs typeface="Times New Roman" panose="02020603050405020304" pitchFamily="18" charset="0"/>
                                  </a:rPr>
                                  <m:t> </m:t>
                                </m:r>
                                <m:r>
                                  <a:rPr lang="en-US" altLang="zh-CN" sz="1600" b="0" i="1" kern="100" smtClean="0">
                                    <a:effectLst/>
                                    <a:latin typeface="Cambria Math" panose="02040503050406030204" pitchFamily="18" charset="0"/>
                                    <a:ea typeface="宋体" panose="02010600030101010101" pitchFamily="2" charset="-122"/>
                                    <a:cs typeface="Times New Roman" panose="02020603050405020304" pitchFamily="18" charset="0"/>
                                  </a:rPr>
                                  <m:t>𝑛𝐴</m:t>
                                </m:r>
                                <m:r>
                                  <a:rPr lang="en-US" altLang="zh-CN" sz="1600" i="1" kern="100" smtClean="0">
                                    <a:effectLst/>
                                    <a:latin typeface="Cambria Math" panose="02040503050406030204" pitchFamily="18" charset="0"/>
                                    <a:ea typeface="宋体" panose="02010600030101010101" pitchFamily="2" charset="-122"/>
                                    <a:cs typeface="Times New Roman" panose="02020603050405020304" pitchFamily="18" charset="0"/>
                                  </a:rPr>
                                  <m:t>−2 </m:t>
                                </m:r>
                                <m:r>
                                  <a:rPr lang="en-US" altLang="zh-CN" sz="1600" b="0" i="1" kern="100" smtClean="0">
                                    <a:effectLst/>
                                    <a:latin typeface="Cambria Math" panose="02040503050406030204" pitchFamily="18" charset="0"/>
                                    <a:ea typeface="宋体" panose="02010600030101010101" pitchFamily="2" charset="-122"/>
                                    <a:cs typeface="Times New Roman" panose="02020603050405020304" pitchFamily="18" charset="0"/>
                                  </a:rPr>
                                  <m:t>𝑚𝐴</m:t>
                                </m:r>
                              </m:oMath>
                            </m:oMathPara>
                          </a14:m>
                          <a:endParaRPr lang="zh-CN" altLang="zh-CN" sz="1600" kern="100" dirty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indent="127000" algn="l">
                            <a:lnSpc>
                              <a:spcPct val="125000"/>
                            </a:lnSpc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en-US" altLang="zh-CN" sz="1600" i="1" kern="100" smtClean="0">
                                    <a:effectLst/>
                                    <a:latin typeface="Cambria Math" panose="02040503050406030204" pitchFamily="18" charset="0"/>
                                    <a:ea typeface="宋体" panose="02010600030101010101" pitchFamily="2" charset="-122"/>
                                    <a:cs typeface="Times New Roman" panose="02020603050405020304" pitchFamily="18" charset="0"/>
                                  </a:rPr>
                                  <m:t>1</m:t>
                                </m:r>
                                <m:r>
                                  <a:rPr lang="en-US" altLang="zh-CN" sz="1600" b="0" i="1" kern="100" smtClean="0">
                                    <a:effectLst/>
                                    <a:latin typeface="Cambria Math" panose="02040503050406030204" pitchFamily="18" charset="0"/>
                                    <a:ea typeface="宋体" panose="02010600030101010101" pitchFamily="2" charset="-122"/>
                                    <a:cs typeface="Times New Roman" panose="02020603050405020304" pitchFamily="18" charset="0"/>
                                  </a:rPr>
                                  <m:t> </m:t>
                                </m:r>
                                <m:r>
                                  <a:rPr lang="en-US" altLang="zh-CN" sz="1600" b="0" i="1" kern="100" smtClean="0">
                                    <a:effectLst/>
                                    <a:latin typeface="Cambria Math" panose="02040503050406030204" pitchFamily="18" charset="0"/>
                                    <a:ea typeface="宋体" panose="02010600030101010101" pitchFamily="2" charset="-122"/>
                                    <a:cs typeface="Times New Roman" panose="02020603050405020304" pitchFamily="18" charset="0"/>
                                  </a:rPr>
                                  <m:t>𝑛𝐴</m:t>
                                </m:r>
                                <m:r>
                                  <a:rPr lang="en-US" altLang="zh-CN" sz="1600" i="1" kern="100" smtClean="0">
                                    <a:effectLst/>
                                    <a:latin typeface="Cambria Math" panose="02040503050406030204" pitchFamily="18" charset="0"/>
                                    <a:ea typeface="宋体" panose="02010600030101010101" pitchFamily="2" charset="-122"/>
                                    <a:cs typeface="Times New Roman" panose="02020603050405020304" pitchFamily="18" charset="0"/>
                                  </a:rPr>
                                  <m:t>−2 </m:t>
                                </m:r>
                                <m:r>
                                  <a:rPr lang="en-US" altLang="zh-CN" sz="1600" b="0" i="1" kern="100" smtClean="0">
                                    <a:effectLst/>
                                    <a:latin typeface="Cambria Math" panose="02040503050406030204" pitchFamily="18" charset="0"/>
                                    <a:ea typeface="宋体" panose="02010600030101010101" pitchFamily="2" charset="-122"/>
                                    <a:cs typeface="Times New Roman" panose="02020603050405020304" pitchFamily="18" charset="0"/>
                                  </a:rPr>
                                  <m:t>𝑚𝐴</m:t>
                                </m:r>
                              </m:oMath>
                            </m:oMathPara>
                          </a14:m>
                          <a:endParaRPr lang="zh-CN" altLang="zh-CN" sz="1600" kern="100" dirty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81396185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0" name="表格 9">
                <a:extLst>
                  <a:ext uri="{FF2B5EF4-FFF2-40B4-BE49-F238E27FC236}">
                    <a16:creationId xmlns:a16="http://schemas.microsoft.com/office/drawing/2014/main" id="{E0F91CB7-E3EF-2F67-1F1C-03125E80AF6C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168437016"/>
                  </p:ext>
                </p:extLst>
              </p:nvPr>
            </p:nvGraphicFramePr>
            <p:xfrm>
              <a:off x="5706365" y="1081648"/>
              <a:ext cx="5866728" cy="2378774"/>
            </p:xfrm>
            <a:graphic>
              <a:graphicData uri="http://schemas.openxmlformats.org/drawingml/2006/table">
                <a:tbl>
                  <a:tblPr firstRow="1" firstCol="1" bandRow="1"/>
                  <a:tblGrid>
                    <a:gridCol w="1632659">
                      <a:extLst>
                        <a:ext uri="{9D8B030D-6E8A-4147-A177-3AD203B41FA5}">
                          <a16:colId xmlns:a16="http://schemas.microsoft.com/office/drawing/2014/main" val="1764975911"/>
                        </a:ext>
                      </a:extLst>
                    </a:gridCol>
                    <a:gridCol w="2153478">
                      <a:extLst>
                        <a:ext uri="{9D8B030D-6E8A-4147-A177-3AD203B41FA5}">
                          <a16:colId xmlns:a16="http://schemas.microsoft.com/office/drawing/2014/main" val="3265316792"/>
                        </a:ext>
                      </a:extLst>
                    </a:gridCol>
                    <a:gridCol w="2080591">
                      <a:extLst>
                        <a:ext uri="{9D8B030D-6E8A-4147-A177-3AD203B41FA5}">
                          <a16:colId xmlns:a16="http://schemas.microsoft.com/office/drawing/2014/main" val="2915372685"/>
                        </a:ext>
                      </a:extLst>
                    </a:gridCol>
                  </a:tblGrid>
                  <a:tr h="276225">
                    <a:tc>
                      <a:txBody>
                        <a:bodyPr/>
                        <a:lstStyle/>
                        <a:p>
                          <a:pPr indent="127000" algn="l">
                            <a:lnSpc>
                              <a:spcPct val="125000"/>
                            </a:lnSpc>
                          </a:pPr>
                          <a:r>
                            <a:rPr lang="en-US" sz="1600" kern="10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zh-CN" sz="1600" kern="10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>
                          <a:noFill/>
                        </a:lnL>
                        <a:lnR>
                          <a:noFill/>
                        </a:lnR>
                        <a:lnT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8580" marR="68580" marT="0" marB="0">
                        <a:lnL>
                          <a:noFill/>
                        </a:lnL>
                        <a:lnR>
                          <a:noFill/>
                        </a:lnR>
                        <a:lnT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75921" t="-13333" r="-97450" b="-8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8580" marR="68580" marT="0" marB="0">
                        <a:lnL>
                          <a:noFill/>
                        </a:lnL>
                        <a:lnR>
                          <a:noFill/>
                        </a:lnR>
                        <a:lnT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181579" t="-13333" r="-585" b="-8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95813482"/>
                      </a:ext>
                    </a:extLst>
                  </a:tr>
                  <a:tr h="304800">
                    <a:tc>
                      <a:txBody>
                        <a:bodyPr/>
                        <a:lstStyle/>
                        <a:p>
                          <a:pPr indent="127000" algn="l">
                            <a:lnSpc>
                              <a:spcPct val="125000"/>
                            </a:lnSpc>
                          </a:pPr>
                          <a:r>
                            <a:rPr lang="zh-CN" sz="1600" kern="10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电流分辨率</a:t>
                          </a:r>
                        </a:p>
                      </a:txBody>
                      <a:tcPr marL="68580" marR="68580" marT="0" marB="0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8580" marR="68580" marT="0" marB="0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>
                          <a:noFill/>
                        </a:lnB>
                        <a:blipFill>
                          <a:blip r:embed="rId4"/>
                          <a:stretch>
                            <a:fillRect l="-75921" t="-100000" r="-97450" b="-60588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8580" marR="68580" marT="0" marB="0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>
                          <a:noFill/>
                        </a:lnB>
                        <a:blipFill>
                          <a:blip r:embed="rId4"/>
                          <a:stretch>
                            <a:fillRect l="-181579" t="-100000" r="-585" b="-60588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128019197"/>
                      </a:ext>
                    </a:extLst>
                  </a:tr>
                  <a:tr h="304800">
                    <a:tc>
                      <a:txBody>
                        <a:bodyPr/>
                        <a:lstStyle/>
                        <a:p>
                          <a:pPr indent="127000" algn="l">
                            <a:lnSpc>
                              <a:spcPct val="125000"/>
                            </a:lnSpc>
                          </a:pPr>
                          <a:r>
                            <a:rPr lang="zh-CN" sz="1600" kern="10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线性系数误差</a:t>
                          </a:r>
                        </a:p>
                      </a:txBody>
                      <a:tcPr marL="68580" marR="6858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8580" marR="6858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blipFill>
                          <a:blip r:embed="rId4"/>
                          <a:stretch>
                            <a:fillRect l="-75921" t="-204000" r="-97450" b="-518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8580" marR="6858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blipFill>
                          <a:blip r:embed="rId4"/>
                          <a:stretch>
                            <a:fillRect l="-181579" t="-204000" r="-585" b="-518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137041022"/>
                      </a:ext>
                    </a:extLst>
                  </a:tr>
                  <a:tr h="304800">
                    <a:tc>
                      <a:txBody>
                        <a:bodyPr/>
                        <a:lstStyle/>
                        <a:p>
                          <a:pPr indent="127000" algn="l">
                            <a:lnSpc>
                              <a:spcPct val="125000"/>
                            </a:lnSpc>
                          </a:pPr>
                          <a:r>
                            <a:rPr lang="zh-CN" sz="1600" kern="10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非线性误差</a:t>
                          </a:r>
                        </a:p>
                      </a:txBody>
                      <a:tcPr marL="68580" marR="6858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8580" marR="6858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blipFill>
                          <a:blip r:embed="rId4"/>
                          <a:stretch>
                            <a:fillRect l="-75921" t="-304000" r="-97450" b="-418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8580" marR="6858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blipFill>
                          <a:blip r:embed="rId4"/>
                          <a:stretch>
                            <a:fillRect l="-181579" t="-304000" r="-585" b="-418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932092257"/>
                      </a:ext>
                    </a:extLst>
                  </a:tr>
                  <a:tr h="273749">
                    <a:tc>
                      <a:txBody>
                        <a:bodyPr/>
                        <a:lstStyle/>
                        <a:p>
                          <a:pPr indent="127000" algn="l">
                            <a:lnSpc>
                              <a:spcPct val="125000"/>
                            </a:lnSpc>
                          </a:pPr>
                          <a:r>
                            <a:rPr lang="zh-CN" sz="1600" kern="10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采样率</a:t>
                          </a:r>
                        </a:p>
                      </a:txBody>
                      <a:tcPr marL="68580" marR="6858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8580" marR="6858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blipFill>
                          <a:blip r:embed="rId4"/>
                          <a:stretch>
                            <a:fillRect l="-75921" t="-448889" r="-97450" b="-36444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8580" marR="6858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blipFill>
                          <a:blip r:embed="rId4"/>
                          <a:stretch>
                            <a:fillRect l="-181579" t="-448889" r="-585" b="-36444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95063020"/>
                      </a:ext>
                    </a:extLst>
                  </a:tr>
                  <a:tr h="304800">
                    <a:tc>
                      <a:txBody>
                        <a:bodyPr/>
                        <a:lstStyle/>
                        <a:p>
                          <a:pPr indent="127000" algn="l">
                            <a:lnSpc>
                              <a:spcPct val="125000"/>
                            </a:lnSpc>
                          </a:pPr>
                          <a:r>
                            <a:rPr lang="zh-CN" sz="1600" kern="10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模拟电路带宽</a:t>
                          </a:r>
                        </a:p>
                      </a:txBody>
                      <a:tcPr marL="68580" marR="6858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8580" marR="6858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blipFill>
                          <a:blip r:embed="rId4"/>
                          <a:stretch>
                            <a:fillRect l="-75921" t="-494000" r="-97450" b="-228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8580" marR="6858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blipFill>
                          <a:blip r:embed="rId4"/>
                          <a:stretch>
                            <a:fillRect l="-181579" t="-494000" r="-585" b="-228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213484730"/>
                      </a:ext>
                    </a:extLst>
                  </a:tr>
                  <a:tr h="304800">
                    <a:tc>
                      <a:txBody>
                        <a:bodyPr/>
                        <a:lstStyle/>
                        <a:p>
                          <a:pPr indent="127000" algn="l">
                            <a:lnSpc>
                              <a:spcPct val="125000"/>
                            </a:lnSpc>
                          </a:pPr>
                          <a:r>
                            <a:rPr lang="zh-CN" sz="1600" kern="10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灵敏度</a:t>
                          </a:r>
                        </a:p>
                      </a:txBody>
                      <a:tcPr marL="68580" marR="6858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8580" marR="6858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blipFill>
                          <a:blip r:embed="rId4"/>
                          <a:stretch>
                            <a:fillRect l="-75921" t="-594000" r="-97450" b="-128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8580" marR="6858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blipFill>
                          <a:blip r:embed="rId4"/>
                          <a:stretch>
                            <a:fillRect l="-181579" t="-594000" r="-585" b="-128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698113002"/>
                      </a:ext>
                    </a:extLst>
                  </a:tr>
                  <a:tr h="304800">
                    <a:tc>
                      <a:txBody>
                        <a:bodyPr/>
                        <a:lstStyle/>
                        <a:p>
                          <a:pPr indent="127000" algn="l">
                            <a:lnSpc>
                              <a:spcPct val="125000"/>
                            </a:lnSpc>
                          </a:pPr>
                          <a:r>
                            <a:rPr lang="zh-CN" sz="1600" kern="10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电流动态范围</a:t>
                          </a:r>
                        </a:p>
                      </a:txBody>
                      <a:tcPr marL="68580" marR="6858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8580" marR="6858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75921" t="-694000" r="-97450" b="-28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8580" marR="6858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181579" t="-694000" r="-585" b="-28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81396185"/>
                      </a:ext>
                    </a:extLst>
                  </a:tr>
                </a:tbl>
              </a:graphicData>
            </a:graphic>
          </p:graphicFrame>
        </mc:Fallback>
      </mc:AlternateContent>
      <p:graphicFrame>
        <p:nvGraphicFramePr>
          <p:cNvPr id="11" name="对象 10">
            <a:extLst>
              <a:ext uri="{FF2B5EF4-FFF2-40B4-BE49-F238E27FC236}">
                <a16:creationId xmlns:a16="http://schemas.microsoft.com/office/drawing/2014/main" id="{F66C699A-3549-057B-B635-23230A1C85B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585016" y="3301866"/>
          <a:ext cx="2537048" cy="3213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428227" imgH="181074" progId="Equation.DSMT4">
                  <p:embed/>
                </p:oleObj>
              </mc:Choice>
              <mc:Fallback>
                <p:oleObj name="Equation" r:id="rId5" imgW="1428227" imgH="181074" progId="Equation.DSMT4">
                  <p:embed/>
                  <p:pic>
                    <p:nvPicPr>
                      <p:cNvPr id="11" name="对象 10">
                        <a:extLst>
                          <a:ext uri="{FF2B5EF4-FFF2-40B4-BE49-F238E27FC236}">
                            <a16:creationId xmlns:a16="http://schemas.microsoft.com/office/drawing/2014/main" id="{F66C699A-3549-057B-B635-23230A1C85B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5016" y="3301866"/>
                        <a:ext cx="2537048" cy="32135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文本框 14">
            <a:extLst>
              <a:ext uri="{FF2B5EF4-FFF2-40B4-BE49-F238E27FC236}">
                <a16:creationId xmlns:a16="http://schemas.microsoft.com/office/drawing/2014/main" id="{B54FF8D3-02EA-D2F7-7C51-DB01F0FE4E2E}"/>
              </a:ext>
            </a:extLst>
          </p:cNvPr>
          <p:cNvSpPr txBox="1"/>
          <p:nvPr/>
        </p:nvSpPr>
        <p:spPr>
          <a:xfrm>
            <a:off x="249232" y="3607149"/>
            <a:ext cx="5324050" cy="10986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125000"/>
              </a:lnSpc>
              <a:buFont typeface="Wingdings" panose="05000000000000000000" pitchFamily="2" charset="2"/>
              <a:buChar char="p"/>
            </a:pPr>
            <a:r>
              <a:rPr lang="zh-CN" altLang="en-US" dirty="0"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信号带宽小于奈奎斯特带宽时，采用</a:t>
            </a:r>
            <a:r>
              <a:rPr lang="zh-CN" altLang="en-US" dirty="0">
                <a:solidFill>
                  <a:srgbClr val="C00000"/>
                </a:solidFill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数字滤波器</a:t>
            </a:r>
            <a:r>
              <a:rPr lang="zh-CN" altLang="en-US" dirty="0"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滤除信号带宽以外的噪声成分，可为</a:t>
            </a:r>
            <a:r>
              <a:rPr lang="en-US" altLang="zh-CN" dirty="0"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SNR</a:t>
            </a:r>
            <a:r>
              <a:rPr lang="zh-CN" altLang="en-US" dirty="0"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带来</a:t>
            </a:r>
            <a:r>
              <a:rPr lang="zh-CN" altLang="en-US" dirty="0">
                <a:solidFill>
                  <a:srgbClr val="C00000"/>
                </a:solidFill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处理增益</a:t>
            </a:r>
            <a:r>
              <a:rPr lang="en-US" altLang="zh-CN" baseline="30000" dirty="0"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[5]</a:t>
            </a:r>
            <a:r>
              <a:rPr lang="zh-CN" altLang="en-US" dirty="0"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：</a:t>
            </a:r>
            <a:endParaRPr lang="en-US" altLang="zh-CN" dirty="0">
              <a:latin typeface="Times New Roman" panose="02020603050405020304" pitchFamily="18" charset="0"/>
              <a:ea typeface="黑体" pitchFamily="49" charset="-122"/>
              <a:cs typeface="Times New Roman" panose="02020603050405020304" pitchFamily="18" charset="0"/>
            </a:endParaRPr>
          </a:p>
        </p:txBody>
      </p:sp>
      <p:graphicFrame>
        <p:nvGraphicFramePr>
          <p:cNvPr id="16" name="对象 15">
            <a:extLst>
              <a:ext uri="{FF2B5EF4-FFF2-40B4-BE49-F238E27FC236}">
                <a16:creationId xmlns:a16="http://schemas.microsoft.com/office/drawing/2014/main" id="{B1B96619-FE5A-7248-5909-B34D5D390F0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48257" y="4581690"/>
          <a:ext cx="4325999" cy="6852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2466021" imgH="390586" progId="Equation.DSMT4">
                  <p:embed/>
                </p:oleObj>
              </mc:Choice>
              <mc:Fallback>
                <p:oleObj name="Equation" r:id="rId7" imgW="2466021" imgH="390586" progId="Equation.DSMT4">
                  <p:embed/>
                  <p:pic>
                    <p:nvPicPr>
                      <p:cNvPr id="16" name="对象 15">
                        <a:extLst>
                          <a:ext uri="{FF2B5EF4-FFF2-40B4-BE49-F238E27FC236}">
                            <a16:creationId xmlns:a16="http://schemas.microsoft.com/office/drawing/2014/main" id="{B1B96619-FE5A-7248-5909-B34D5D390F0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748257" y="4581690"/>
                        <a:ext cx="4325999" cy="68525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文本框 16">
            <a:extLst>
              <a:ext uri="{FF2B5EF4-FFF2-40B4-BE49-F238E27FC236}">
                <a16:creationId xmlns:a16="http://schemas.microsoft.com/office/drawing/2014/main" id="{2B4CED96-64CF-52F4-733C-A4A5BB2B4172}"/>
              </a:ext>
            </a:extLst>
          </p:cNvPr>
          <p:cNvSpPr txBox="1"/>
          <p:nvPr/>
        </p:nvSpPr>
        <p:spPr>
          <a:xfrm>
            <a:off x="249232" y="5918317"/>
            <a:ext cx="1079694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[4] W. R. Bennett, Spectra of Quantized Signals[J]. Bell System Technical Journal, Vol. 27, July 1948, pp. 446-471.</a:t>
            </a:r>
          </a:p>
          <a:p>
            <a:pPr algn="just"/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[5] MT-001: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揭开公式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(SNR=6.02N+1.76dB)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的神秘面纱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[DS]. Analog Devices. </a:t>
            </a:r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BC8ADDDA-42EB-D8AC-4834-0034241D3AC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91414" y="3488338"/>
            <a:ext cx="4896629" cy="2468802"/>
          </a:xfrm>
          <a:prstGeom prst="rect">
            <a:avLst/>
          </a:prstGeom>
        </p:spPr>
      </p:pic>
      <p:sp>
        <p:nvSpPr>
          <p:cNvPr id="21" name="文本框 20">
            <a:extLst>
              <a:ext uri="{FF2B5EF4-FFF2-40B4-BE49-F238E27FC236}">
                <a16:creationId xmlns:a16="http://schemas.microsoft.com/office/drawing/2014/main" id="{246CB17F-28B2-EA32-020F-6B1761F0E043}"/>
              </a:ext>
            </a:extLst>
          </p:cNvPr>
          <p:cNvSpPr txBox="1"/>
          <p:nvPr/>
        </p:nvSpPr>
        <p:spPr>
          <a:xfrm>
            <a:off x="249232" y="5204755"/>
            <a:ext cx="5324050" cy="7523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125000"/>
              </a:lnSpc>
              <a:buFont typeface="Wingdings" panose="05000000000000000000" pitchFamily="2" charset="2"/>
              <a:buChar char="p"/>
            </a:pPr>
            <a:r>
              <a:rPr lang="en-US" altLang="zh-CN" dirty="0"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HEPS</a:t>
            </a:r>
            <a:r>
              <a:rPr lang="zh-CN" altLang="en-US" dirty="0"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线站的光强动态范围大，金刚石</a:t>
            </a:r>
            <a:r>
              <a:rPr lang="en-US" altLang="zh-CN" dirty="0"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XBPM</a:t>
            </a:r>
            <a:r>
              <a:rPr lang="zh-CN" altLang="en-US" dirty="0"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输出电流信号覆盖</a:t>
            </a:r>
            <a:r>
              <a:rPr lang="en-US" altLang="zh-CN" dirty="0" err="1"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nA</a:t>
            </a:r>
            <a:r>
              <a:rPr lang="en-US" altLang="zh-CN" dirty="0"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 - mA</a:t>
            </a:r>
            <a:r>
              <a:rPr lang="zh-CN" altLang="en-US" dirty="0"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量级</a:t>
            </a:r>
            <a:endParaRPr lang="en-US" altLang="zh-CN" dirty="0">
              <a:latin typeface="Times New Roman" panose="02020603050405020304" pitchFamily="18" charset="0"/>
              <a:ea typeface="黑体" pitchFamily="49" charset="-122"/>
              <a:cs typeface="Times New Roman" panose="02020603050405020304" pitchFamily="18" charset="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7F0604B2-38E9-9CB9-F287-7B4776FE75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39737" y="466"/>
            <a:ext cx="4112526" cy="523220"/>
          </a:xfrm>
          <a:prstGeom prst="rect">
            <a:avLst/>
          </a:prstGeom>
          <a:solidFill>
            <a:srgbClr val="1A3B86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70000"/>
              <a:buNone/>
            </a:pPr>
            <a:r>
              <a:rPr kumimoji="1" lang="zh-CN" altLang="en-US" sz="2800" b="1" dirty="0">
                <a:solidFill>
                  <a:schemeClr val="bg1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性能指标与系统设计方案</a:t>
            </a:r>
            <a:endParaRPr kumimoji="1" lang="en-US" altLang="zh-CN" sz="2800" b="1" dirty="0">
              <a:solidFill>
                <a:schemeClr val="bg1"/>
              </a:solidFill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750306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7255232A-04DA-1526-42F9-CDD2F7AEB0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0974" y="466"/>
            <a:ext cx="4456299" cy="523220"/>
          </a:xfrm>
          <a:prstGeom prst="rect">
            <a:avLst/>
          </a:prstGeom>
          <a:solidFill>
            <a:srgbClr val="1A3B86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70000"/>
              <a:buNone/>
            </a:pPr>
            <a:r>
              <a:rPr kumimoji="1" lang="zh-CN" altLang="en-US" sz="2800" b="1" dirty="0">
                <a:solidFill>
                  <a:schemeClr val="bg1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电子学硬件实现与固件开发</a:t>
            </a:r>
            <a:endParaRPr kumimoji="1" lang="en-US" altLang="zh-CN" sz="2800" b="1" dirty="0">
              <a:solidFill>
                <a:schemeClr val="bg1"/>
              </a:solidFill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3" name="图片 2" descr="捕获859">
            <a:extLst>
              <a:ext uri="{FF2B5EF4-FFF2-40B4-BE49-F238E27FC236}">
                <a16:creationId xmlns:a16="http://schemas.microsoft.com/office/drawing/2014/main" id="{E1EA62C7-B077-CDDF-9053-D6B5239AECBE}"/>
              </a:ext>
            </a:extLst>
          </p:cNvPr>
          <p:cNvPicPr/>
          <p:nvPr/>
        </p:nvPicPr>
        <p:blipFill rotWithShape="1">
          <a:blip r:embed="rId4"/>
          <a:srcRect b="178"/>
          <a:stretch/>
        </p:blipFill>
        <p:spPr>
          <a:xfrm>
            <a:off x="0" y="933"/>
            <a:ext cx="2517995" cy="522287"/>
          </a:xfrm>
          <a:prstGeom prst="rect">
            <a:avLst/>
          </a:prstGeom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0CD57E3B-3EDD-590E-B819-DED112D3F0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pic>
        <p:nvPicPr>
          <p:cNvPr id="4" name="图片 3" descr="图示, 示意图&#10;&#10;描述已自动生成">
            <a:extLst>
              <a:ext uri="{FF2B5EF4-FFF2-40B4-BE49-F238E27FC236}">
                <a16:creationId xmlns:a16="http://schemas.microsoft.com/office/drawing/2014/main" id="{E14C9FF2-5333-6D85-5808-796388A76F8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3128" b="19580"/>
          <a:stretch/>
        </p:blipFill>
        <p:spPr bwMode="auto">
          <a:xfrm>
            <a:off x="40145" y="1120766"/>
            <a:ext cx="3959860" cy="236156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图片 7" descr="图表&#10;&#10;描述已自动生成">
            <a:extLst>
              <a:ext uri="{FF2B5EF4-FFF2-40B4-BE49-F238E27FC236}">
                <a16:creationId xmlns:a16="http://schemas.microsoft.com/office/drawing/2014/main" id="{0B5C4643-720C-5825-FDC0-C44191AA774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00005" y="1178552"/>
            <a:ext cx="3959860" cy="2245995"/>
          </a:xfrm>
          <a:prstGeom prst="rect">
            <a:avLst/>
          </a:prstGeom>
        </p:spPr>
      </p:pic>
      <p:pic>
        <p:nvPicPr>
          <p:cNvPr id="10" name="图片 9" descr="图表, 直方图&#10;&#10;描述已自动生成">
            <a:extLst>
              <a:ext uri="{FF2B5EF4-FFF2-40B4-BE49-F238E27FC236}">
                <a16:creationId xmlns:a16="http://schemas.microsoft.com/office/drawing/2014/main" id="{21A1D970-2E12-0618-B4BB-044E5933A70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2724"/>
          <a:stretch/>
        </p:blipFill>
        <p:spPr bwMode="auto">
          <a:xfrm>
            <a:off x="8052117" y="1178552"/>
            <a:ext cx="3979702" cy="22464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图片 11" descr="图表&#10;&#10;描述已自动生成">
            <a:extLst>
              <a:ext uri="{FF2B5EF4-FFF2-40B4-BE49-F238E27FC236}">
                <a16:creationId xmlns:a16="http://schemas.microsoft.com/office/drawing/2014/main" id="{10D6A5CC-3787-33A5-070A-6BEA728D6A4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3003"/>
          <a:stretch/>
        </p:blipFill>
        <p:spPr bwMode="auto">
          <a:xfrm>
            <a:off x="4000005" y="3806024"/>
            <a:ext cx="3959860" cy="222059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图片 12" descr="图表&#10;&#10;描述已自动生成">
            <a:extLst>
              <a:ext uri="{FF2B5EF4-FFF2-40B4-BE49-F238E27FC236}">
                <a16:creationId xmlns:a16="http://schemas.microsoft.com/office/drawing/2014/main" id="{1BF39278-DAEC-C0B6-D321-73A283EDCC6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52117" y="3806024"/>
            <a:ext cx="4088426" cy="2221200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81199C5A-DB03-F3DB-6FAC-58866462114C}"/>
              </a:ext>
            </a:extLst>
          </p:cNvPr>
          <p:cNvSpPr txBox="1"/>
          <p:nvPr/>
        </p:nvSpPr>
        <p:spPr>
          <a:xfrm>
            <a:off x="127915" y="658788"/>
            <a:ext cx="3784320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zh-CN" altLang="en-US" sz="2600" b="1" dirty="0">
                <a:solidFill>
                  <a:srgbClr val="1A3B86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前置放大器（</a:t>
            </a:r>
            <a:r>
              <a:rPr lang="en-US" altLang="zh-CN" sz="2600" b="1" dirty="0">
                <a:solidFill>
                  <a:srgbClr val="1A3B86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TIA</a:t>
            </a:r>
            <a:r>
              <a:rPr lang="zh-CN" altLang="en-US" sz="2600" b="1" dirty="0">
                <a:solidFill>
                  <a:srgbClr val="1A3B86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电路）</a:t>
            </a:r>
            <a:endParaRPr lang="en-US" altLang="zh-CN" sz="2600" b="1" dirty="0">
              <a:solidFill>
                <a:srgbClr val="1A3B86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768957DF-8F31-9CE0-995F-79FEAB7BC29E}"/>
              </a:ext>
            </a:extLst>
          </p:cNvPr>
          <p:cNvSpPr txBox="1"/>
          <p:nvPr/>
        </p:nvSpPr>
        <p:spPr>
          <a:xfrm>
            <a:off x="4621129" y="3431170"/>
            <a:ext cx="295239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并联不同</a:t>
            </a:r>
            <a:r>
              <a:rPr lang="zh-CN" altLang="zh-CN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电容</a:t>
            </a:r>
            <a:r>
              <a:rPr lang="zh-CN" altLang="en-US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后</a:t>
            </a:r>
            <a:r>
              <a:rPr lang="zh-CN" altLang="zh-CN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的暂态响应</a:t>
            </a:r>
            <a:endParaRPr lang="zh-CN" altLang="en-US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8AE589BA-4231-3A38-0EBD-552B49FD1185}"/>
              </a:ext>
            </a:extLst>
          </p:cNvPr>
          <p:cNvSpPr txBox="1"/>
          <p:nvPr/>
        </p:nvSpPr>
        <p:spPr>
          <a:xfrm>
            <a:off x="8620134" y="3431170"/>
            <a:ext cx="295239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并联</a:t>
            </a:r>
            <a:r>
              <a:rPr lang="zh-CN" altLang="zh-CN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不同电容</a:t>
            </a:r>
            <a:r>
              <a:rPr lang="zh-CN" altLang="en-US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后</a:t>
            </a:r>
            <a:r>
              <a:rPr lang="zh-CN" altLang="zh-CN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的增益曲线</a:t>
            </a:r>
            <a:endParaRPr lang="zh-CN" altLang="en-US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F5D1860E-4DB6-FA43-E97B-C10F13BC8C12}"/>
              </a:ext>
            </a:extLst>
          </p:cNvPr>
          <p:cNvSpPr txBox="1"/>
          <p:nvPr/>
        </p:nvSpPr>
        <p:spPr>
          <a:xfrm>
            <a:off x="4401602" y="6038764"/>
            <a:ext cx="338879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并联</a:t>
            </a:r>
            <a:r>
              <a:rPr lang="zh-CN" altLang="zh-CN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不同电容</a:t>
            </a:r>
            <a:r>
              <a:rPr lang="zh-CN" altLang="en-US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后</a:t>
            </a:r>
            <a:r>
              <a:rPr lang="zh-CN" altLang="zh-CN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的电压噪声频谱</a:t>
            </a:r>
            <a:endParaRPr lang="zh-CN" altLang="en-US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E4320B15-D84D-3CC3-6F21-FF1D367AE2FA}"/>
              </a:ext>
            </a:extLst>
          </p:cNvPr>
          <p:cNvSpPr txBox="1"/>
          <p:nvPr/>
        </p:nvSpPr>
        <p:spPr>
          <a:xfrm>
            <a:off x="8203753" y="6038764"/>
            <a:ext cx="37851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2M</a:t>
            </a:r>
            <a:r>
              <a:rPr lang="zh-CN" altLang="zh-CN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电阻</a:t>
            </a:r>
            <a:r>
              <a:rPr lang="en-US" altLang="zh-CN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3pF</a:t>
            </a:r>
            <a:r>
              <a:rPr lang="zh-CN" altLang="zh-CN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电容的</a:t>
            </a:r>
            <a:r>
              <a:rPr lang="en-US" altLang="zh-CN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TIA</a:t>
            </a:r>
            <a:r>
              <a:rPr lang="zh-CN" altLang="zh-CN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电路噪声频谱</a:t>
            </a:r>
            <a:endParaRPr lang="zh-CN" altLang="en-US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文本框 30">
                <a:extLst>
                  <a:ext uri="{FF2B5EF4-FFF2-40B4-BE49-F238E27FC236}">
                    <a16:creationId xmlns:a16="http://schemas.microsoft.com/office/drawing/2014/main" id="{8734C767-182A-D8F5-C405-6F79EC304330}"/>
                  </a:ext>
                </a:extLst>
              </p:cNvPr>
              <p:cNvSpPr txBox="1"/>
              <p:nvPr/>
            </p:nvSpPr>
            <p:spPr>
              <a:xfrm>
                <a:off x="351210" y="3664179"/>
                <a:ext cx="3337727" cy="65601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>
                          <a:latin typeface="Cambria Math" panose="020405030504060302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m:t>热噪声功率谱密度</m:t>
                      </m:r>
                      <m:sSub>
                        <m:sSubPr>
                          <m:ctrlPr>
                            <a:rPr lang="zh-CN" altLang="zh-CN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US" altLang="zh-CN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zh-CN" altLang="zh-CN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altLang="zh-CN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𝑘𝑇</m:t>
                          </m:r>
                          <m:sSub>
                            <m:sSubPr>
                              <m:ctrlPr>
                                <a:rPr lang="zh-CN" altLang="zh-CN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sub>
                          </m:sSub>
                        </m:e>
                      </m:rad>
                    </m:oMath>
                  </m:oMathPara>
                </a14:m>
                <a:endParaRPr lang="zh-CN" altLang="en-US" dirty="0"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1" name="文本框 30">
                <a:extLst>
                  <a:ext uri="{FF2B5EF4-FFF2-40B4-BE49-F238E27FC236}">
                    <a16:creationId xmlns:a16="http://schemas.microsoft.com/office/drawing/2014/main" id="{8734C767-182A-D8F5-C405-6F79EC3043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210" y="3664179"/>
                <a:ext cx="3337727" cy="656013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文本框 37">
                <a:extLst>
                  <a:ext uri="{FF2B5EF4-FFF2-40B4-BE49-F238E27FC236}">
                    <a16:creationId xmlns:a16="http://schemas.microsoft.com/office/drawing/2014/main" id="{854EF8B1-1DBC-3946-8145-8264BA032245}"/>
                  </a:ext>
                </a:extLst>
              </p:cNvPr>
              <p:cNvSpPr txBox="1"/>
              <p:nvPr/>
            </p:nvSpPr>
            <p:spPr>
              <a:xfrm>
                <a:off x="104305" y="4320192"/>
                <a:ext cx="3831535" cy="41428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i="1" smtClean="0">
                          <a:latin typeface="Cambria Math" panose="020405030504060302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m:t>闪烁</m:t>
                      </m:r>
                      <m:r>
                        <a:rPr lang="zh-CN" altLang="en-US">
                          <a:latin typeface="Cambria Math" panose="020405030504060302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m:t>噪声</m:t>
                      </m:r>
                      <m:r>
                        <a:rPr lang="zh-CN" altLang="en-US" i="1" smtClean="0">
                          <a:latin typeface="Cambria Math" panose="020405030504060302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m:t>功率谱</m:t>
                      </m:r>
                      <m:r>
                        <a:rPr lang="zh-CN" altLang="en-US" i="1">
                          <a:latin typeface="Cambria Math" panose="020405030504060302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m:t>密度</m:t>
                      </m:r>
                      <m:sSub>
                        <m:sSubPr>
                          <m:ctrlPr>
                            <a:rPr lang="zh-CN" altLang="en-US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i="1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zh-CN" altLang="en-US" i="1"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  <m:r>
                        <a:rPr lang="zh-CN" altLang="en-US" i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zh-CN" altLang="en-US" i="1">
                          <a:latin typeface="Cambria Math" panose="02040503050406030204" pitchFamily="18" charset="0"/>
                        </a:rPr>
                        <m:t>𝐾</m:t>
                      </m:r>
                      <m:sSubSup>
                        <m:sSubSupPr>
                          <m:ctrlPr>
                            <a:rPr lang="zh-CN" altLang="en-US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zh-CN" altLang="en-US" i="1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zh-CN" altLang="en-US" i="1">
                              <a:latin typeface="Cambria Math" panose="02040503050406030204" pitchFamily="18" charset="0"/>
                            </a:rPr>
                            <m:t>𝑑𝑐</m:t>
                          </m:r>
                        </m:sub>
                        <m:sup>
                          <m:r>
                            <a:rPr lang="zh-CN" altLang="en-US" i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f>
                        <m:fPr>
                          <m:type m:val="lin"/>
                          <m:ctrlPr>
                            <a:rPr lang="zh-CN" alt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zh-CN" altLang="en-US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zh-CN" altLang="en-US" i="1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zh-CN" altLang="en-US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sub>
                            <m:sup>
                              <m:r>
                                <a:rPr lang="zh-CN" altLang="en-US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num>
                        <m:den>
                          <m:r>
                            <a:rPr lang="zh-CN" altLang="en-US" i="1">
                              <a:latin typeface="Cambria Math" panose="02040503050406030204" pitchFamily="18" charset="0"/>
                            </a:rPr>
                            <m:t>𝑓</m:t>
                          </m:r>
                        </m:den>
                      </m:f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38" name="文本框 37">
                <a:extLst>
                  <a:ext uri="{FF2B5EF4-FFF2-40B4-BE49-F238E27FC236}">
                    <a16:creationId xmlns:a16="http://schemas.microsoft.com/office/drawing/2014/main" id="{854EF8B1-1DBC-3946-8145-8264BA0322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305" y="4320192"/>
                <a:ext cx="3831535" cy="414281"/>
              </a:xfrm>
              <a:prstGeom prst="rect">
                <a:avLst/>
              </a:prstGeom>
              <a:blipFill>
                <a:blip r:embed="rId11"/>
                <a:stretch>
                  <a:fillRect t="-100000" r="-12242" b="-15147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文本框 40">
            <a:extLst>
              <a:ext uri="{FF2B5EF4-FFF2-40B4-BE49-F238E27FC236}">
                <a16:creationId xmlns:a16="http://schemas.microsoft.com/office/drawing/2014/main" id="{32556A1C-513B-B5E0-281D-221E9ED70556}"/>
              </a:ext>
            </a:extLst>
          </p:cNvPr>
          <p:cNvSpPr txBox="1"/>
          <p:nvPr/>
        </p:nvSpPr>
        <p:spPr>
          <a:xfrm>
            <a:off x="127915" y="4916321"/>
            <a:ext cx="3872090" cy="13266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zh-CN" altLang="zh-CN" dirty="0">
                <a:latin typeface="Cambria Math" panose="020405030504060302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电路参数的设计宗旨</a:t>
            </a:r>
            <a:r>
              <a:rPr lang="zh-CN" altLang="en-US" dirty="0">
                <a:latin typeface="Cambria Math" panose="020405030504060302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：</a:t>
            </a:r>
            <a:endParaRPr lang="en-US" altLang="zh-CN" dirty="0">
              <a:latin typeface="Cambria Math" panose="020405030504060302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>
              <a:lnSpc>
                <a:spcPct val="114000"/>
              </a:lnSpc>
            </a:pPr>
            <a:r>
              <a:rPr lang="zh-CN" altLang="zh-CN" dirty="0">
                <a:latin typeface="Cambria Math" panose="020405030504060302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保证电路不产生</a:t>
            </a:r>
            <a:r>
              <a:rPr lang="zh-CN" altLang="zh-CN" dirty="0">
                <a:solidFill>
                  <a:srgbClr val="C00000"/>
                </a:solidFill>
                <a:latin typeface="Cambria Math" panose="020405030504060302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振铃</a:t>
            </a:r>
            <a:r>
              <a:rPr lang="zh-CN" altLang="zh-CN" dirty="0">
                <a:latin typeface="Cambria Math" panose="020405030504060302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，并且</a:t>
            </a:r>
            <a:r>
              <a:rPr lang="zh-CN" altLang="zh-CN" dirty="0">
                <a:solidFill>
                  <a:srgbClr val="C00000"/>
                </a:solidFill>
                <a:latin typeface="Cambria Math" panose="020405030504060302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噪声</a:t>
            </a:r>
            <a:r>
              <a:rPr lang="zh-CN" altLang="zh-CN" dirty="0">
                <a:latin typeface="Cambria Math" panose="020405030504060302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水平可接受的前提下，选择</a:t>
            </a:r>
            <a:r>
              <a:rPr lang="zh-CN" altLang="zh-CN" dirty="0">
                <a:solidFill>
                  <a:srgbClr val="C00000"/>
                </a:solidFill>
                <a:latin typeface="Cambria Math" panose="020405030504060302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更小的并联电容</a:t>
            </a:r>
            <a:r>
              <a:rPr lang="zh-CN" altLang="zh-CN" dirty="0">
                <a:latin typeface="Cambria Math" panose="020405030504060302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，</a:t>
            </a:r>
            <a:r>
              <a:rPr lang="zh-CN" altLang="zh-CN" dirty="0">
                <a:solidFill>
                  <a:srgbClr val="C00000"/>
                </a:solidFill>
                <a:latin typeface="Cambria Math" panose="020405030504060302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提高</a:t>
            </a:r>
            <a:r>
              <a:rPr lang="en-US" altLang="zh-CN" dirty="0">
                <a:solidFill>
                  <a:srgbClr val="C00000"/>
                </a:solidFill>
                <a:latin typeface="Cambria Math" panose="020405030504060302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TIA</a:t>
            </a:r>
            <a:r>
              <a:rPr lang="zh-CN" altLang="zh-CN" dirty="0">
                <a:solidFill>
                  <a:srgbClr val="C00000"/>
                </a:solidFill>
                <a:latin typeface="Cambria Math" panose="020405030504060302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电路的带宽</a:t>
            </a:r>
            <a:endParaRPr lang="zh-CN" altLang="en-US" dirty="0">
              <a:solidFill>
                <a:srgbClr val="C00000"/>
              </a:solidFill>
              <a:latin typeface="Cambria Math" panose="020405030504060302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43" name="文本框 42">
            <a:extLst>
              <a:ext uri="{FF2B5EF4-FFF2-40B4-BE49-F238E27FC236}">
                <a16:creationId xmlns:a16="http://schemas.microsoft.com/office/drawing/2014/main" id="{98AE198F-7313-467B-5184-79E5A6950412}"/>
              </a:ext>
            </a:extLst>
          </p:cNvPr>
          <p:cNvSpPr txBox="1"/>
          <p:nvPr/>
        </p:nvSpPr>
        <p:spPr>
          <a:xfrm>
            <a:off x="5423644" y="673925"/>
            <a:ext cx="507244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zh-CN" sz="2400" dirty="0">
                <a:highlight>
                  <a:srgbClr val="FFFF00"/>
                </a:highlight>
                <a:latin typeface="Cambria Math" panose="020405030504060302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输出电压噪声随并联电容增大而减小</a:t>
            </a:r>
            <a:endParaRPr lang="en-US" altLang="zh-CN" sz="2400" dirty="0">
              <a:highlight>
                <a:srgbClr val="FFFF00"/>
              </a:highlight>
              <a:latin typeface="Cambria Math" panose="020405030504060302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AC428E91-544F-BDEB-A0DB-ECB20ED7AD1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950319" y="2273515"/>
            <a:ext cx="6203594" cy="278132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02779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0E829B8C-4D53-74B4-B0C5-FC5295374553}"/>
              </a:ext>
            </a:extLst>
          </p:cNvPr>
          <p:cNvSpPr txBox="1"/>
          <p:nvPr/>
        </p:nvSpPr>
        <p:spPr>
          <a:xfrm>
            <a:off x="127915" y="658788"/>
            <a:ext cx="2390080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sz="2600" b="1" dirty="0">
                <a:solidFill>
                  <a:srgbClr val="1A3B86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I2C</a:t>
            </a:r>
            <a:r>
              <a:rPr lang="zh-CN" altLang="en-US" sz="2600" b="1" dirty="0">
                <a:solidFill>
                  <a:srgbClr val="1A3B86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芯片驱动</a:t>
            </a:r>
            <a:endParaRPr lang="en-US" altLang="zh-CN" sz="2600" b="1" dirty="0">
              <a:solidFill>
                <a:srgbClr val="1A3B86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6" name="内容占位符 2">
            <a:extLst>
              <a:ext uri="{FF2B5EF4-FFF2-40B4-BE49-F238E27FC236}">
                <a16:creationId xmlns:a16="http://schemas.microsoft.com/office/drawing/2014/main" id="{7F541C07-892F-4FB8-4DE1-25188BA5DD34}"/>
              </a:ext>
            </a:extLst>
          </p:cNvPr>
          <p:cNvSpPr txBox="1"/>
          <p:nvPr/>
        </p:nvSpPr>
        <p:spPr>
          <a:xfrm>
            <a:off x="213356" y="1185539"/>
            <a:ext cx="6794499" cy="2477846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latinLnBrk="1" hangingPunct="0">
              <a:spcBef>
                <a:spcPct val="20000"/>
              </a:spcBef>
              <a:spcAft>
                <a:spcPct val="0"/>
              </a:spcAft>
              <a:buChar char="•"/>
              <a:defRPr kumimoji="1" sz="2800">
                <a:solidFill>
                  <a:schemeClr val="tx1"/>
                </a:solidFill>
                <a:latin typeface="+mn-lt"/>
                <a:ea typeface="楷体" panose="02010609060101010101" pitchFamily="49" charset="-122"/>
                <a:cs typeface="+mn-cs"/>
              </a:defRPr>
            </a:lvl1pPr>
            <a:lvl2pPr marL="742950" indent="-285750" algn="l" rtl="0" eaLnBrk="0" fontAlgn="base" latinLnBrk="1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latinLnBrk="1" hangingPunct="0">
              <a:spcBef>
                <a:spcPct val="20000"/>
              </a:spcBef>
              <a:spcAft>
                <a:spcPct val="0"/>
              </a:spcAft>
              <a:buChar char="•"/>
              <a:defRPr kumimoji="1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latinLnBrk="1" hangingPunct="0">
              <a:spcBef>
                <a:spcPct val="20000"/>
              </a:spcBef>
              <a:spcAft>
                <a:spcPct val="0"/>
              </a:spcAft>
              <a:buChar char="•"/>
              <a:defRPr kumimoji="1" sz="16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latinLnBrk="1" hangingPunct="0">
              <a:spcBef>
                <a:spcPct val="20000"/>
              </a:spcBef>
              <a:spcAft>
                <a:spcPct val="0"/>
              </a:spcAft>
              <a:buChar char="•"/>
              <a:defRPr kumimoji="1" sz="14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 latinLnBrk="1">
              <a:spcBef>
                <a:spcPct val="20000"/>
              </a:spcBef>
              <a:spcAft>
                <a:spcPct val="0"/>
              </a:spcAft>
              <a:buChar char="•"/>
              <a:defRPr kumimoji="1" sz="1400">
                <a:solidFill>
                  <a:srgbClr val="B1C9A9"/>
                </a:solidFill>
                <a:latin typeface="+mn-lt"/>
                <a:ea typeface="+mn-ea"/>
              </a:defRPr>
            </a:lvl6pPr>
            <a:lvl7pPr marL="2971800" indent="-228600" algn="l" rtl="0" fontAlgn="base" latinLnBrk="1">
              <a:spcBef>
                <a:spcPct val="20000"/>
              </a:spcBef>
              <a:spcAft>
                <a:spcPct val="0"/>
              </a:spcAft>
              <a:buChar char="•"/>
              <a:defRPr kumimoji="1" sz="1400">
                <a:solidFill>
                  <a:srgbClr val="B1C9A9"/>
                </a:solidFill>
                <a:latin typeface="+mn-lt"/>
                <a:ea typeface="+mn-ea"/>
              </a:defRPr>
            </a:lvl7pPr>
            <a:lvl8pPr marL="3429000" indent="-228600" algn="l" rtl="0" fontAlgn="base" latinLnBrk="1">
              <a:spcBef>
                <a:spcPct val="20000"/>
              </a:spcBef>
              <a:spcAft>
                <a:spcPct val="0"/>
              </a:spcAft>
              <a:buChar char="•"/>
              <a:defRPr kumimoji="1" sz="1400">
                <a:solidFill>
                  <a:srgbClr val="B1C9A9"/>
                </a:solidFill>
                <a:latin typeface="+mn-lt"/>
                <a:ea typeface="+mn-ea"/>
              </a:defRPr>
            </a:lvl8pPr>
            <a:lvl9pPr marL="3886200" indent="-228600" algn="l" rtl="0" fontAlgn="base" latinLnBrk="1">
              <a:spcBef>
                <a:spcPct val="20000"/>
              </a:spcBef>
              <a:spcAft>
                <a:spcPct val="0"/>
              </a:spcAft>
              <a:buChar char="•"/>
              <a:defRPr kumimoji="1" sz="1400">
                <a:solidFill>
                  <a:srgbClr val="B1C9A9"/>
                </a:solidFill>
                <a:latin typeface="+mn-lt"/>
                <a:ea typeface="+mn-ea"/>
              </a:defRPr>
            </a:lvl9pPr>
          </a:lstStyle>
          <a:p>
            <a:pPr algn="just">
              <a:buFont typeface="Wingdings" panose="05000000000000000000" pitchFamily="2" charset="2"/>
              <a:buChar char="p"/>
            </a:pPr>
            <a:r>
              <a:rPr lang="en-US" altLang="zh-CN" sz="2000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I2C</a:t>
            </a:r>
            <a:r>
              <a:rPr lang="zh-CN" altLang="en-US" sz="2000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总线是</a:t>
            </a:r>
            <a:r>
              <a:rPr lang="zh-CN" altLang="en-US" sz="2000" dirty="0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半双工通信协议</a:t>
            </a:r>
            <a:r>
              <a:rPr lang="zh-CN" altLang="en-US" sz="2000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，采用</a:t>
            </a:r>
            <a:r>
              <a:rPr lang="zh-CN" altLang="en-US" sz="2000" dirty="0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一主多从</a:t>
            </a:r>
            <a:r>
              <a:rPr lang="zh-CN" altLang="en-US" sz="2000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通信模式，驱动两片</a:t>
            </a:r>
            <a:r>
              <a:rPr lang="en-US" altLang="zh-CN" sz="2000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PCF8575C I/0</a:t>
            </a:r>
            <a:r>
              <a:rPr lang="zh-CN" altLang="en-US" sz="2000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扩展芯片，输出</a:t>
            </a:r>
            <a:r>
              <a:rPr lang="en-US" altLang="zh-CN" sz="2000" dirty="0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32</a:t>
            </a:r>
            <a:r>
              <a:rPr lang="zh-CN" altLang="en-US" sz="2000" dirty="0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个电平</a:t>
            </a:r>
            <a:r>
              <a:rPr lang="zh-CN" altLang="en-US" sz="2000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控制</a:t>
            </a:r>
            <a:r>
              <a:rPr lang="zh-CN" altLang="en-US" sz="2000" dirty="0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前放量程切换</a:t>
            </a:r>
            <a:r>
              <a:rPr lang="zh-CN" altLang="en-US" sz="2000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，实现前放</a:t>
            </a:r>
            <a:r>
              <a:rPr lang="en-US" altLang="zh-CN" sz="2000" dirty="0" err="1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nA</a:t>
            </a:r>
            <a:r>
              <a:rPr lang="en-US" altLang="zh-CN" sz="2000" dirty="0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-mA</a:t>
            </a:r>
            <a:r>
              <a:rPr lang="zh-CN" altLang="en-US" sz="2000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的电流测量</a:t>
            </a:r>
            <a:r>
              <a:rPr lang="zh-CN" altLang="en-US" sz="2000" dirty="0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动态范围</a:t>
            </a:r>
            <a:endParaRPr lang="en-US" altLang="zh-CN" sz="2000" dirty="0">
              <a:solidFill>
                <a:srgbClr val="C00000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algn="just">
              <a:buFont typeface="Wingdings" panose="05000000000000000000" pitchFamily="2" charset="2"/>
              <a:buChar char="p"/>
            </a:pPr>
            <a:r>
              <a:rPr lang="en-US" altLang="zh-CN" sz="2000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I2C</a:t>
            </a:r>
            <a:r>
              <a:rPr lang="zh-CN" altLang="en-US" sz="2000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驱动使用</a:t>
            </a:r>
            <a:r>
              <a:rPr lang="en-US" altLang="zh-CN" sz="2000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Wishbone</a:t>
            </a:r>
            <a:r>
              <a:rPr lang="zh-CN" altLang="en-US" sz="2000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总线的开源</a:t>
            </a:r>
            <a:r>
              <a:rPr lang="en-US" altLang="zh-CN" sz="2000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IP</a:t>
            </a:r>
            <a:r>
              <a:rPr lang="zh-CN" altLang="en-US" sz="2000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核</a:t>
            </a:r>
            <a:r>
              <a:rPr lang="en-US" altLang="zh-CN" sz="2000" dirty="0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I2C-Master</a:t>
            </a:r>
            <a:r>
              <a:rPr lang="zh-CN" altLang="en-US" sz="2000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和</a:t>
            </a:r>
            <a:r>
              <a:rPr lang="en-US" altLang="zh-CN" sz="2000" dirty="0" err="1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SiTCP</a:t>
            </a:r>
            <a:r>
              <a:rPr lang="zh-CN" altLang="en-US" sz="2000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协议栈的远程总线控制协议</a:t>
            </a:r>
            <a:r>
              <a:rPr lang="en-US" altLang="zh-CN" sz="2000" dirty="0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RBCP</a:t>
            </a:r>
          </a:p>
          <a:p>
            <a:pPr algn="just">
              <a:buFont typeface="Wingdings" panose="05000000000000000000" pitchFamily="2" charset="2"/>
              <a:buChar char="p"/>
            </a:pPr>
            <a:r>
              <a:rPr lang="en-US" altLang="zh-CN" sz="20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DAQ</a:t>
            </a:r>
            <a:r>
              <a:rPr lang="zh-CN" altLang="en-US" sz="20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下发</a:t>
            </a:r>
            <a:r>
              <a:rPr lang="en-US" altLang="zh-CN" sz="20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2</a:t>
            </a:r>
            <a:r>
              <a:rPr lang="zh-CN" altLang="en-US" sz="20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次</a:t>
            </a:r>
            <a:r>
              <a:rPr lang="en-US" altLang="zh-CN" sz="2000" dirty="0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2Byte</a:t>
            </a:r>
            <a:r>
              <a:rPr lang="zh-CN" altLang="en-US" sz="20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配置数据，固件完成协议转换，</a:t>
            </a:r>
            <a:r>
              <a:rPr lang="en-US" altLang="zh-CN" sz="20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I2C-Master</a:t>
            </a:r>
            <a:r>
              <a:rPr lang="zh-CN" altLang="en-US" sz="20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产生</a:t>
            </a:r>
            <a:r>
              <a:rPr lang="en-US" altLang="zh-CN" sz="20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I2C</a:t>
            </a:r>
            <a:r>
              <a:rPr lang="zh-CN" altLang="en-US" sz="20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时序，</a:t>
            </a:r>
            <a:r>
              <a:rPr lang="en-US" altLang="zh-CN" sz="20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PCF8575C</a:t>
            </a:r>
            <a:r>
              <a:rPr lang="zh-CN" altLang="en-US" sz="20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输出</a:t>
            </a:r>
            <a:r>
              <a:rPr lang="en-US" altLang="zh-CN" sz="20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8</a:t>
            </a:r>
            <a:r>
              <a:rPr lang="zh-CN" altLang="en-US" sz="20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个前放的控制电平</a:t>
            </a:r>
            <a:endParaRPr lang="en-US" altLang="zh-CN" sz="2000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3" name="图片 2" descr="捕获859">
            <a:extLst>
              <a:ext uri="{FF2B5EF4-FFF2-40B4-BE49-F238E27FC236}">
                <a16:creationId xmlns:a16="http://schemas.microsoft.com/office/drawing/2014/main" id="{378FA1B0-A499-2833-D461-E9AF911A1442}"/>
              </a:ext>
            </a:extLst>
          </p:cNvPr>
          <p:cNvPicPr/>
          <p:nvPr/>
        </p:nvPicPr>
        <p:blipFill rotWithShape="1">
          <a:blip r:embed="rId3"/>
          <a:srcRect b="178"/>
          <a:stretch/>
        </p:blipFill>
        <p:spPr>
          <a:xfrm>
            <a:off x="0" y="933"/>
            <a:ext cx="2517995" cy="522287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8F384E5B-2817-627E-104B-3825F9DDE6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0974" y="466"/>
            <a:ext cx="4456299" cy="523220"/>
          </a:xfrm>
          <a:prstGeom prst="rect">
            <a:avLst/>
          </a:prstGeom>
          <a:solidFill>
            <a:srgbClr val="1A3B86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70000"/>
              <a:buNone/>
            </a:pPr>
            <a:r>
              <a:rPr kumimoji="1" lang="zh-CN" altLang="en-US" sz="2800" b="1" dirty="0">
                <a:solidFill>
                  <a:schemeClr val="bg1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电子学硬件实现与固件开发</a:t>
            </a:r>
            <a:endParaRPr kumimoji="1" lang="en-US" altLang="zh-CN" sz="2800" b="1" dirty="0">
              <a:solidFill>
                <a:schemeClr val="bg1"/>
              </a:solidFill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graphicFrame>
        <p:nvGraphicFramePr>
          <p:cNvPr id="7" name="对象 6">
            <a:extLst>
              <a:ext uri="{FF2B5EF4-FFF2-40B4-BE49-F238E27FC236}">
                <a16:creationId xmlns:a16="http://schemas.microsoft.com/office/drawing/2014/main" id="{4A674018-FAD6-0731-24E2-768F80705F4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131875" y="814906"/>
          <a:ext cx="4846769" cy="26415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Visio" r:id="rId4" imgW="5949980" imgH="3314523" progId="Visio.Drawing.15">
                  <p:embed/>
                </p:oleObj>
              </mc:Choice>
              <mc:Fallback>
                <p:oleObj name="Visio" r:id="rId4" imgW="5949980" imgH="3314523" progId="Visio.Drawing.15">
                  <p:embed/>
                  <p:pic>
                    <p:nvPicPr>
                      <p:cNvPr id="7" name="对象 6">
                        <a:extLst>
                          <a:ext uri="{FF2B5EF4-FFF2-40B4-BE49-F238E27FC236}">
                            <a16:creationId xmlns:a16="http://schemas.microsoft.com/office/drawing/2014/main" id="{4A674018-FAD6-0731-24E2-768F80705F4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b="1944"/>
                      <a:stretch>
                        <a:fillRect/>
                      </a:stretch>
                    </p:blipFill>
                    <p:spPr bwMode="auto">
                      <a:xfrm>
                        <a:off x="7131875" y="814906"/>
                        <a:ext cx="4846769" cy="264152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对象 10">
            <a:extLst>
              <a:ext uri="{FF2B5EF4-FFF2-40B4-BE49-F238E27FC236}">
                <a16:creationId xmlns:a16="http://schemas.microsoft.com/office/drawing/2014/main" id="{7A338D21-E7F6-98AB-7504-DE91A309B99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007855" y="3747656"/>
          <a:ext cx="4943061" cy="26415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Visio" r:id="rId6" imgW="5968882" imgH="3181261" progId="Visio.Drawing.15">
                  <p:embed/>
                </p:oleObj>
              </mc:Choice>
              <mc:Fallback>
                <p:oleObj name="Visio" r:id="rId6" imgW="5968882" imgH="3181261" progId="Visio.Drawing.15">
                  <p:embed/>
                  <p:pic>
                    <p:nvPicPr>
                      <p:cNvPr id="11" name="对象 10">
                        <a:extLst>
                          <a:ext uri="{FF2B5EF4-FFF2-40B4-BE49-F238E27FC236}">
                            <a16:creationId xmlns:a16="http://schemas.microsoft.com/office/drawing/2014/main" id="{7A338D21-E7F6-98AB-7504-DE91A309B99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07855" y="3747656"/>
                        <a:ext cx="4943061" cy="264153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" name="图片 11" descr="图示, 示意图&#10;&#10;描述已自动生成">
            <a:extLst>
              <a:ext uri="{FF2B5EF4-FFF2-40B4-BE49-F238E27FC236}">
                <a16:creationId xmlns:a16="http://schemas.microsoft.com/office/drawing/2014/main" id="{0A85B061-CFE0-D8A3-1C64-00E5FBB7D8E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16466" b="13950"/>
          <a:stretch/>
        </p:blipFill>
        <p:spPr>
          <a:xfrm>
            <a:off x="241084" y="3663850"/>
            <a:ext cx="6647642" cy="921403"/>
          </a:xfrm>
          <a:prstGeom prst="rect">
            <a:avLst/>
          </a:prstGeom>
        </p:spPr>
      </p:pic>
      <p:pic>
        <p:nvPicPr>
          <p:cNvPr id="14" name="图片 13" descr="图片包含 图表&#10;&#10;描述已自动生成">
            <a:extLst>
              <a:ext uri="{FF2B5EF4-FFF2-40B4-BE49-F238E27FC236}">
                <a16:creationId xmlns:a16="http://schemas.microsoft.com/office/drawing/2014/main" id="{A0E8BE00-2A14-0C45-FD8F-F22089AAA1BD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716"/>
          <a:stretch/>
        </p:blipFill>
        <p:spPr bwMode="auto">
          <a:xfrm>
            <a:off x="241084" y="4664187"/>
            <a:ext cx="6586828" cy="172499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5" name="矩形 14">
            <a:extLst>
              <a:ext uri="{FF2B5EF4-FFF2-40B4-BE49-F238E27FC236}">
                <a16:creationId xmlns:a16="http://schemas.microsoft.com/office/drawing/2014/main" id="{FB0A5D3A-5798-9711-4F80-796816245AD1}"/>
              </a:ext>
            </a:extLst>
          </p:cNvPr>
          <p:cNvSpPr/>
          <p:nvPr/>
        </p:nvSpPr>
        <p:spPr>
          <a:xfrm>
            <a:off x="3060994" y="5480050"/>
            <a:ext cx="2100728" cy="4955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dirty="0">
                <a:solidFill>
                  <a:prstClr val="black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设备地址</a:t>
            </a:r>
            <a:r>
              <a:rPr lang="en-US" altLang="zh-CN" sz="2000" dirty="0">
                <a:solidFill>
                  <a:prstClr val="black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0100000</a:t>
            </a:r>
          </a:p>
        </p:txBody>
      </p:sp>
    </p:spTree>
    <p:extLst>
      <p:ext uri="{BB962C8B-B14F-4D97-AF65-F5344CB8AC3E}">
        <p14:creationId xmlns:p14="http://schemas.microsoft.com/office/powerpoint/2010/main" val="160065244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0E829B8C-4D53-74B4-B0C5-FC5295374553}"/>
              </a:ext>
            </a:extLst>
          </p:cNvPr>
          <p:cNvSpPr txBox="1"/>
          <p:nvPr/>
        </p:nvSpPr>
        <p:spPr>
          <a:xfrm>
            <a:off x="127915" y="658788"/>
            <a:ext cx="3006224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sz="2600" b="1" dirty="0">
                <a:solidFill>
                  <a:srgbClr val="1A3B86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IIR</a:t>
            </a:r>
            <a:r>
              <a:rPr lang="zh-CN" altLang="en-US" sz="2600" b="1" dirty="0">
                <a:solidFill>
                  <a:srgbClr val="1A3B86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低通滤波算法</a:t>
            </a:r>
            <a:endParaRPr lang="en-US" altLang="zh-CN" sz="2600" b="1" dirty="0">
              <a:solidFill>
                <a:srgbClr val="1A3B86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0E8ACF55-6803-AA93-CD3E-D804276303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30156" y="598880"/>
            <a:ext cx="4434470" cy="2672592"/>
          </a:xfrm>
          <a:prstGeom prst="rect">
            <a:avLst/>
          </a:prstGeom>
          <a:ln>
            <a:solidFill>
              <a:srgbClr val="4472C4"/>
            </a:solidFill>
          </a:ln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0238BE79-DBCC-349C-3F3A-B8EEB4A3EF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30155" y="3548512"/>
            <a:ext cx="4434471" cy="2710608"/>
          </a:xfrm>
          <a:prstGeom prst="rect">
            <a:avLst/>
          </a:prstGeom>
          <a:ln>
            <a:solidFill>
              <a:srgbClr val="4472C4"/>
            </a:solidFill>
          </a:ln>
        </p:spPr>
      </p:pic>
      <p:sp>
        <p:nvSpPr>
          <p:cNvPr id="19" name="文本框 18">
            <a:extLst>
              <a:ext uri="{FF2B5EF4-FFF2-40B4-BE49-F238E27FC236}">
                <a16:creationId xmlns:a16="http://schemas.microsoft.com/office/drawing/2014/main" id="{25A530B3-ABB1-6323-BFDF-15CC3887E361}"/>
              </a:ext>
            </a:extLst>
          </p:cNvPr>
          <p:cNvSpPr txBox="1"/>
          <p:nvPr/>
        </p:nvSpPr>
        <p:spPr>
          <a:xfrm>
            <a:off x="7994272" y="3164148"/>
            <a:ext cx="3038757" cy="3650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sz="1400" b="1" u="sng" kern="0" dirty="0">
                <a:solidFill>
                  <a:srgbClr val="4472C4">
                    <a:lumMod val="75000"/>
                  </a:srgbClr>
                </a:solidFill>
                <a:latin typeface="宋体" panose="02010600030101010101" pitchFamily="2" charset="-122"/>
              </a:rPr>
              <a:t>FPGA</a:t>
            </a:r>
            <a:r>
              <a:rPr lang="zh-CN" altLang="en-US" sz="1400" b="1" u="sng" kern="0" dirty="0">
                <a:solidFill>
                  <a:srgbClr val="4472C4">
                    <a:lumMod val="75000"/>
                  </a:srgbClr>
                </a:solidFill>
                <a:latin typeface="宋体" panose="02010600030101010101" pitchFamily="2" charset="-122"/>
              </a:rPr>
              <a:t>中定点数量化与浮点数差异仿真</a:t>
            </a:r>
            <a:endParaRPr lang="en-US" altLang="zh-CN" sz="1400" b="1" u="sng" kern="0" dirty="0">
              <a:solidFill>
                <a:srgbClr val="4472C4">
                  <a:lumMod val="75000"/>
                </a:srgbClr>
              </a:solidFill>
              <a:latin typeface="宋体" panose="02010600030101010101" pitchFamily="2" charset="-122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D4FCF878-FD54-793A-9CFF-F20D6C9E1A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0974" y="466"/>
            <a:ext cx="4456299" cy="523220"/>
          </a:xfrm>
          <a:prstGeom prst="rect">
            <a:avLst/>
          </a:prstGeom>
          <a:solidFill>
            <a:srgbClr val="1A3B86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70000"/>
              <a:buNone/>
            </a:pPr>
            <a:r>
              <a:rPr kumimoji="1" lang="zh-CN" altLang="en-US" sz="2800" b="1" dirty="0">
                <a:solidFill>
                  <a:schemeClr val="bg1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电子学硬件实现与固件开发</a:t>
            </a:r>
            <a:endParaRPr kumimoji="1" lang="en-US" altLang="zh-CN" sz="2800" b="1" dirty="0">
              <a:solidFill>
                <a:schemeClr val="bg1"/>
              </a:solidFill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4" name="图片 3" descr="捕获859">
            <a:extLst>
              <a:ext uri="{FF2B5EF4-FFF2-40B4-BE49-F238E27FC236}">
                <a16:creationId xmlns:a16="http://schemas.microsoft.com/office/drawing/2014/main" id="{6638B428-A6B9-A6E6-8435-574AD5AEECED}"/>
              </a:ext>
            </a:extLst>
          </p:cNvPr>
          <p:cNvPicPr/>
          <p:nvPr/>
        </p:nvPicPr>
        <p:blipFill rotWithShape="1">
          <a:blip r:embed="rId6"/>
          <a:srcRect b="178"/>
          <a:stretch/>
        </p:blipFill>
        <p:spPr>
          <a:xfrm>
            <a:off x="0" y="933"/>
            <a:ext cx="2517995" cy="522287"/>
          </a:xfrm>
          <a:prstGeom prst="rect">
            <a:avLst/>
          </a:prstGeom>
        </p:spPr>
      </p:pic>
      <p:sp>
        <p:nvSpPr>
          <p:cNvPr id="7" name="内容占位符 2">
            <a:extLst>
              <a:ext uri="{FF2B5EF4-FFF2-40B4-BE49-F238E27FC236}">
                <a16:creationId xmlns:a16="http://schemas.microsoft.com/office/drawing/2014/main" id="{678C4054-C1E2-BCFC-EA47-CB75E1D4B428}"/>
              </a:ext>
            </a:extLst>
          </p:cNvPr>
          <p:cNvSpPr txBox="1"/>
          <p:nvPr/>
        </p:nvSpPr>
        <p:spPr>
          <a:xfrm>
            <a:off x="213356" y="1185538"/>
            <a:ext cx="6794499" cy="2710607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latinLnBrk="1" hangingPunct="0">
              <a:spcBef>
                <a:spcPct val="20000"/>
              </a:spcBef>
              <a:spcAft>
                <a:spcPct val="0"/>
              </a:spcAft>
              <a:buChar char="•"/>
              <a:defRPr kumimoji="1" sz="2800">
                <a:solidFill>
                  <a:schemeClr val="tx1"/>
                </a:solidFill>
                <a:latin typeface="+mn-lt"/>
                <a:ea typeface="楷体" panose="02010609060101010101" pitchFamily="49" charset="-122"/>
                <a:cs typeface="+mn-cs"/>
              </a:defRPr>
            </a:lvl1pPr>
            <a:lvl2pPr marL="742950" indent="-285750" algn="l" rtl="0" eaLnBrk="0" fontAlgn="base" latinLnBrk="1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latinLnBrk="1" hangingPunct="0">
              <a:spcBef>
                <a:spcPct val="20000"/>
              </a:spcBef>
              <a:spcAft>
                <a:spcPct val="0"/>
              </a:spcAft>
              <a:buChar char="•"/>
              <a:defRPr kumimoji="1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latinLnBrk="1" hangingPunct="0">
              <a:spcBef>
                <a:spcPct val="20000"/>
              </a:spcBef>
              <a:spcAft>
                <a:spcPct val="0"/>
              </a:spcAft>
              <a:buChar char="•"/>
              <a:defRPr kumimoji="1" sz="16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latinLnBrk="1" hangingPunct="0">
              <a:spcBef>
                <a:spcPct val="20000"/>
              </a:spcBef>
              <a:spcAft>
                <a:spcPct val="0"/>
              </a:spcAft>
              <a:buChar char="•"/>
              <a:defRPr kumimoji="1" sz="14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 latinLnBrk="1">
              <a:spcBef>
                <a:spcPct val="20000"/>
              </a:spcBef>
              <a:spcAft>
                <a:spcPct val="0"/>
              </a:spcAft>
              <a:buChar char="•"/>
              <a:defRPr kumimoji="1" sz="1400">
                <a:solidFill>
                  <a:srgbClr val="B1C9A9"/>
                </a:solidFill>
                <a:latin typeface="+mn-lt"/>
                <a:ea typeface="+mn-ea"/>
              </a:defRPr>
            </a:lvl6pPr>
            <a:lvl7pPr marL="2971800" indent="-228600" algn="l" rtl="0" fontAlgn="base" latinLnBrk="1">
              <a:spcBef>
                <a:spcPct val="20000"/>
              </a:spcBef>
              <a:spcAft>
                <a:spcPct val="0"/>
              </a:spcAft>
              <a:buChar char="•"/>
              <a:defRPr kumimoji="1" sz="1400">
                <a:solidFill>
                  <a:srgbClr val="B1C9A9"/>
                </a:solidFill>
                <a:latin typeface="+mn-lt"/>
                <a:ea typeface="+mn-ea"/>
              </a:defRPr>
            </a:lvl7pPr>
            <a:lvl8pPr marL="3429000" indent="-228600" algn="l" rtl="0" fontAlgn="base" latinLnBrk="1">
              <a:spcBef>
                <a:spcPct val="20000"/>
              </a:spcBef>
              <a:spcAft>
                <a:spcPct val="0"/>
              </a:spcAft>
              <a:buChar char="•"/>
              <a:defRPr kumimoji="1" sz="1400">
                <a:solidFill>
                  <a:srgbClr val="B1C9A9"/>
                </a:solidFill>
                <a:latin typeface="+mn-lt"/>
                <a:ea typeface="+mn-ea"/>
              </a:defRPr>
            </a:lvl8pPr>
            <a:lvl9pPr marL="3886200" indent="-228600" algn="l" rtl="0" fontAlgn="base" latinLnBrk="1">
              <a:spcBef>
                <a:spcPct val="20000"/>
              </a:spcBef>
              <a:spcAft>
                <a:spcPct val="0"/>
              </a:spcAft>
              <a:buChar char="•"/>
              <a:defRPr kumimoji="1" sz="1400">
                <a:solidFill>
                  <a:srgbClr val="B1C9A9"/>
                </a:solidFill>
                <a:latin typeface="+mn-lt"/>
                <a:ea typeface="+mn-ea"/>
              </a:defRPr>
            </a:lvl9pPr>
          </a:lstStyle>
          <a:p>
            <a:pPr algn="just">
              <a:buFont typeface="Wingdings" panose="05000000000000000000" pitchFamily="2" charset="2"/>
              <a:buChar char="p"/>
            </a:pPr>
            <a:r>
              <a:rPr lang="en-US" altLang="zh-CN" sz="2000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FIR</a:t>
            </a:r>
            <a:r>
              <a:rPr lang="zh-CN" altLang="en-US" sz="2000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滤波器</a:t>
            </a:r>
            <a:r>
              <a:rPr lang="zh-CN" altLang="en-US" sz="2000" dirty="0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阶数较高</a:t>
            </a:r>
            <a:r>
              <a:rPr lang="zh-CN" altLang="en-US" sz="2000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，乘加运算，截位丧失精度，长时间束流监测产生</a:t>
            </a:r>
            <a:r>
              <a:rPr lang="zh-CN" altLang="en-US" sz="2000" dirty="0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极大的原始数据量</a:t>
            </a:r>
            <a:endParaRPr lang="en-US" altLang="zh-CN" sz="2000" dirty="0">
              <a:solidFill>
                <a:srgbClr val="C00000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algn="just">
              <a:buFont typeface="Wingdings" panose="05000000000000000000" pitchFamily="2" charset="2"/>
              <a:buChar char="p"/>
            </a:pPr>
            <a:r>
              <a:rPr lang="en-US" altLang="zh-CN" sz="20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IIR</a:t>
            </a:r>
            <a:r>
              <a:rPr lang="zh-CN" altLang="en-US" sz="20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滤波器</a:t>
            </a:r>
            <a:r>
              <a:rPr lang="zh-CN" altLang="en-US" sz="2000" dirty="0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阶数较低</a:t>
            </a:r>
            <a:r>
              <a:rPr lang="zh-CN" altLang="en-US" sz="20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，具有</a:t>
            </a:r>
            <a:r>
              <a:rPr lang="zh-CN" altLang="en-US" sz="2000" dirty="0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反馈结构</a:t>
            </a:r>
            <a:r>
              <a:rPr lang="zh-CN" altLang="en-US" sz="20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，输出截位，可保持输出位宽不变</a:t>
            </a:r>
            <a:endParaRPr lang="en-US" altLang="zh-CN" sz="2000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algn="just">
              <a:buFont typeface="Wingdings" panose="05000000000000000000" pitchFamily="2" charset="2"/>
              <a:buChar char="p"/>
            </a:pPr>
            <a:r>
              <a:rPr lang="zh-CN" altLang="en-US" sz="20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对采样率、过渡带、阻带纹波、量化系数</a:t>
            </a:r>
            <a:r>
              <a:rPr lang="zh-CN" altLang="en-US" sz="2000" dirty="0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折中设计</a:t>
            </a:r>
            <a:r>
              <a:rPr lang="zh-CN" altLang="en-US" sz="20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，优先保证</a:t>
            </a:r>
            <a:r>
              <a:rPr lang="zh-CN" altLang="en-US" sz="2000" dirty="0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通带纹波</a:t>
            </a:r>
            <a:r>
              <a:rPr lang="zh-CN" altLang="en-US" sz="20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足够低</a:t>
            </a:r>
            <a:endParaRPr lang="en-US" altLang="zh-CN" sz="2000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algn="just">
              <a:buFont typeface="Wingdings" panose="05000000000000000000" pitchFamily="2" charset="2"/>
              <a:buChar char="p"/>
            </a:pPr>
            <a:r>
              <a:rPr lang="zh-CN" altLang="en-US" sz="20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设计宗旨：以</a:t>
            </a:r>
            <a:r>
              <a:rPr lang="zh-CN" altLang="en-US" sz="2000" dirty="0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较小输出位宽和量化系数</a:t>
            </a:r>
            <a:r>
              <a:rPr lang="zh-CN" altLang="en-US" sz="20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的幅频响应曲线逼近全精度幅频响应曲线</a:t>
            </a:r>
            <a:endParaRPr lang="en-US" altLang="zh-CN" sz="2000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90E623D3-0CCE-41BA-5E30-B2C2246BDA79}"/>
              </a:ext>
            </a:extLst>
          </p:cNvPr>
          <p:cNvSpPr txBox="1"/>
          <p:nvPr/>
        </p:nvSpPr>
        <p:spPr>
          <a:xfrm>
            <a:off x="8197444" y="6169646"/>
            <a:ext cx="2632411" cy="365036"/>
          </a:xfrm>
          <a:prstGeom prst="rect">
            <a:avLst/>
          </a:prstGeom>
          <a:noFill/>
          <a:ln>
            <a:solidFill>
              <a:sysClr val="window" lastClr="FFFFFF"/>
            </a:solidFill>
          </a:ln>
        </p:spPr>
        <p:txBody>
          <a:bodyPr wrap="square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1" i="0" u="sng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宋体" panose="02010600030101010101" pitchFamily="2" charset="-122"/>
              </a:rPr>
              <a:t>IIR</a:t>
            </a:r>
            <a:r>
              <a:rPr kumimoji="0" lang="zh-CN" altLang="en-US" sz="1400" b="1" i="0" u="sng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宋体" panose="02010600030101010101" pitchFamily="2" charset="-122"/>
              </a:rPr>
              <a:t>低通滤波器滤除了高频噪声</a:t>
            </a:r>
            <a:endParaRPr kumimoji="0" lang="en-US" altLang="zh-CN" sz="1400" b="1" i="0" u="sng" strike="noStrike" kern="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宋体" panose="02010600030101010101" pitchFamily="2" charset="-122"/>
            </a:endParaRPr>
          </a:p>
        </p:txBody>
      </p:sp>
      <p:graphicFrame>
        <p:nvGraphicFramePr>
          <p:cNvPr id="9" name="表格 8">
            <a:extLst>
              <a:ext uri="{FF2B5EF4-FFF2-40B4-BE49-F238E27FC236}">
                <a16:creationId xmlns:a16="http://schemas.microsoft.com/office/drawing/2014/main" id="{796B1261-DE0A-DF02-AE5A-3A0D4D057655}"/>
              </a:ext>
            </a:extLst>
          </p:cNvPr>
          <p:cNvGraphicFramePr>
            <a:graphicFrameLocks noGrp="1"/>
          </p:cNvGraphicFramePr>
          <p:nvPr/>
        </p:nvGraphicFramePr>
        <p:xfrm>
          <a:off x="687308" y="4253192"/>
          <a:ext cx="5927331" cy="1692963"/>
        </p:xfrm>
        <a:graphic>
          <a:graphicData uri="http://schemas.openxmlformats.org/drawingml/2006/table">
            <a:tbl>
              <a:tblPr firstRow="1" firstCol="1" bandRow="1"/>
              <a:tblGrid>
                <a:gridCol w="967375">
                  <a:extLst>
                    <a:ext uri="{9D8B030D-6E8A-4147-A177-3AD203B41FA5}">
                      <a16:colId xmlns:a16="http://schemas.microsoft.com/office/drawing/2014/main" val="2622553594"/>
                    </a:ext>
                  </a:extLst>
                </a:gridCol>
                <a:gridCol w="1375700">
                  <a:extLst>
                    <a:ext uri="{9D8B030D-6E8A-4147-A177-3AD203B41FA5}">
                      <a16:colId xmlns:a16="http://schemas.microsoft.com/office/drawing/2014/main" val="931800993"/>
                    </a:ext>
                  </a:extLst>
                </a:gridCol>
                <a:gridCol w="1345954">
                  <a:extLst>
                    <a:ext uri="{9D8B030D-6E8A-4147-A177-3AD203B41FA5}">
                      <a16:colId xmlns:a16="http://schemas.microsoft.com/office/drawing/2014/main" val="1272672235"/>
                    </a:ext>
                  </a:extLst>
                </a:gridCol>
                <a:gridCol w="1085688">
                  <a:extLst>
                    <a:ext uri="{9D8B030D-6E8A-4147-A177-3AD203B41FA5}">
                      <a16:colId xmlns:a16="http://schemas.microsoft.com/office/drawing/2014/main" val="1998441296"/>
                    </a:ext>
                  </a:extLst>
                </a:gridCol>
                <a:gridCol w="1152614">
                  <a:extLst>
                    <a:ext uri="{9D8B030D-6E8A-4147-A177-3AD203B41FA5}">
                      <a16:colId xmlns:a16="http://schemas.microsoft.com/office/drawing/2014/main" val="1451021854"/>
                    </a:ext>
                  </a:extLst>
                </a:gridCol>
              </a:tblGrid>
              <a:tr h="391555">
                <a:tc>
                  <a:txBody>
                    <a:bodyPr/>
                    <a:lstStyle/>
                    <a:p>
                      <a:pPr indent="127000" algn="l">
                        <a:lnSpc>
                          <a:spcPct val="150000"/>
                        </a:lnSpc>
                      </a:pPr>
                      <a:r>
                        <a:rPr lang="zh-CN" sz="1400" b="1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采样率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27000" algn="l">
                        <a:lnSpc>
                          <a:spcPct val="150000"/>
                        </a:lnSpc>
                      </a:pPr>
                      <a:r>
                        <a:rPr lang="zh-CN" sz="1400" b="1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通带截止频率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27000" algn="l">
                        <a:lnSpc>
                          <a:spcPct val="150000"/>
                        </a:lnSpc>
                      </a:pPr>
                      <a:r>
                        <a:rPr lang="zh-CN" sz="1400" b="1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阻带截止频率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27000" algn="l">
                        <a:lnSpc>
                          <a:spcPct val="150000"/>
                        </a:lnSpc>
                      </a:pPr>
                      <a:r>
                        <a:rPr lang="zh-CN" sz="1400" b="1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通带纹波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27000" algn="l">
                        <a:lnSpc>
                          <a:spcPct val="150000"/>
                        </a:lnSpc>
                      </a:pPr>
                      <a:r>
                        <a:rPr lang="zh-CN" sz="1400" b="1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阻带纹波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50516651"/>
                  </a:ext>
                </a:extLst>
              </a:tr>
              <a:tr h="325352">
                <a:tc>
                  <a:txBody>
                    <a:bodyPr/>
                    <a:lstStyle/>
                    <a:p>
                      <a:pPr indent="127000" algn="l">
                        <a:lnSpc>
                          <a:spcPct val="150000"/>
                        </a:lnSpc>
                      </a:pPr>
                      <a:r>
                        <a:rPr lang="en-US" sz="1400" kern="1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4MHz</a:t>
                      </a:r>
                      <a:endParaRPr lang="zh-CN" sz="14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127000" algn="l">
                        <a:lnSpc>
                          <a:spcPct val="150000"/>
                        </a:lnSpc>
                      </a:pPr>
                      <a:r>
                        <a:rPr lang="en-US" sz="14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400KHz</a:t>
                      </a:r>
                      <a:endParaRPr lang="zh-CN" sz="14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127000" algn="l">
                        <a:lnSpc>
                          <a:spcPct val="150000"/>
                        </a:lnSpc>
                      </a:pPr>
                      <a:r>
                        <a:rPr lang="en-US" sz="14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800KHz</a:t>
                      </a:r>
                      <a:endParaRPr lang="zh-CN" sz="14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127000" algn="l">
                        <a:lnSpc>
                          <a:spcPct val="150000"/>
                        </a:lnSpc>
                      </a:pPr>
                      <a:r>
                        <a:rPr lang="en-US" sz="14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0.0001dB</a:t>
                      </a:r>
                      <a:endParaRPr lang="zh-CN" sz="14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127000" algn="l">
                        <a:lnSpc>
                          <a:spcPct val="150000"/>
                        </a:lnSpc>
                      </a:pPr>
                      <a:r>
                        <a:rPr lang="en-US" sz="14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40dB</a:t>
                      </a:r>
                      <a:endParaRPr lang="zh-CN" sz="14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11386450"/>
                  </a:ext>
                </a:extLst>
              </a:tr>
              <a:tr h="325352">
                <a:tc>
                  <a:txBody>
                    <a:bodyPr/>
                    <a:lstStyle/>
                    <a:p>
                      <a:pPr indent="127000" algn="l">
                        <a:lnSpc>
                          <a:spcPct val="150000"/>
                        </a:lnSpc>
                      </a:pPr>
                      <a:r>
                        <a:rPr lang="en-US" sz="1400" kern="1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2MHz</a:t>
                      </a:r>
                      <a:endParaRPr lang="zh-CN" sz="14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127000" algn="l">
                        <a:lnSpc>
                          <a:spcPct val="150000"/>
                        </a:lnSpc>
                      </a:pPr>
                      <a:r>
                        <a:rPr lang="en-US" sz="14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200KHz</a:t>
                      </a:r>
                      <a:endParaRPr lang="zh-CN" sz="14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127000" algn="l">
                        <a:lnSpc>
                          <a:spcPct val="150000"/>
                        </a:lnSpc>
                      </a:pPr>
                      <a:r>
                        <a:rPr lang="en-US" sz="14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800KHz</a:t>
                      </a:r>
                      <a:endParaRPr lang="zh-CN" sz="14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127000" algn="l">
                        <a:lnSpc>
                          <a:spcPct val="150000"/>
                        </a:lnSpc>
                      </a:pPr>
                      <a:r>
                        <a:rPr lang="en-US" sz="14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0.0001dB</a:t>
                      </a:r>
                      <a:endParaRPr lang="zh-CN" sz="14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127000" algn="l">
                        <a:lnSpc>
                          <a:spcPct val="150000"/>
                        </a:lnSpc>
                      </a:pPr>
                      <a:r>
                        <a:rPr lang="en-US" sz="14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40dB</a:t>
                      </a:r>
                      <a:endParaRPr lang="zh-CN" sz="14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5358990"/>
                  </a:ext>
                </a:extLst>
              </a:tr>
              <a:tr h="325352">
                <a:tc>
                  <a:txBody>
                    <a:bodyPr/>
                    <a:lstStyle/>
                    <a:p>
                      <a:pPr indent="127000" algn="l">
                        <a:lnSpc>
                          <a:spcPct val="150000"/>
                        </a:lnSpc>
                      </a:pPr>
                      <a:r>
                        <a:rPr lang="en-US" sz="1400" kern="1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400KHz</a:t>
                      </a:r>
                      <a:endParaRPr lang="zh-CN" sz="14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127000" algn="l">
                        <a:lnSpc>
                          <a:spcPct val="150000"/>
                        </a:lnSpc>
                      </a:pPr>
                      <a:r>
                        <a:rPr lang="en-US" sz="14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40KHz</a:t>
                      </a:r>
                      <a:endParaRPr lang="zh-CN" sz="14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127000" algn="l">
                        <a:lnSpc>
                          <a:spcPct val="150000"/>
                        </a:lnSpc>
                      </a:pPr>
                      <a:r>
                        <a:rPr lang="en-US" sz="14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80KHz</a:t>
                      </a:r>
                      <a:endParaRPr lang="zh-CN" sz="14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127000" algn="l">
                        <a:lnSpc>
                          <a:spcPct val="150000"/>
                        </a:lnSpc>
                      </a:pPr>
                      <a:r>
                        <a:rPr lang="en-US" sz="14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0.0001dB</a:t>
                      </a:r>
                      <a:endParaRPr lang="zh-CN" sz="14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127000" algn="l">
                        <a:lnSpc>
                          <a:spcPct val="150000"/>
                        </a:lnSpc>
                      </a:pPr>
                      <a:r>
                        <a:rPr lang="en-US" sz="14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40dB</a:t>
                      </a:r>
                      <a:endParaRPr lang="zh-CN" sz="14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12836731"/>
                  </a:ext>
                </a:extLst>
              </a:tr>
              <a:tr h="325352">
                <a:tc>
                  <a:txBody>
                    <a:bodyPr/>
                    <a:lstStyle/>
                    <a:p>
                      <a:pPr indent="127000" algn="l">
                        <a:lnSpc>
                          <a:spcPct val="150000"/>
                        </a:lnSpc>
                      </a:pPr>
                      <a:r>
                        <a:rPr lang="en-US" sz="1400" kern="1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40KHz</a:t>
                      </a:r>
                      <a:endParaRPr lang="zh-CN" sz="14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27000" algn="l">
                        <a:lnSpc>
                          <a:spcPct val="150000"/>
                        </a:lnSpc>
                      </a:pPr>
                      <a:r>
                        <a:rPr lang="en-US" sz="14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4KHz</a:t>
                      </a:r>
                      <a:endParaRPr lang="zh-CN" sz="14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27000" algn="l">
                        <a:lnSpc>
                          <a:spcPct val="150000"/>
                        </a:lnSpc>
                      </a:pPr>
                      <a:r>
                        <a:rPr lang="en-US" sz="14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8KHz</a:t>
                      </a:r>
                      <a:endParaRPr lang="zh-CN" sz="14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27000" algn="l">
                        <a:lnSpc>
                          <a:spcPct val="150000"/>
                        </a:lnSpc>
                      </a:pPr>
                      <a:r>
                        <a:rPr lang="en-US" sz="14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0.0001dB</a:t>
                      </a:r>
                      <a:endParaRPr lang="zh-CN" sz="14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27000" algn="l">
                        <a:lnSpc>
                          <a:spcPct val="150000"/>
                        </a:lnSpc>
                      </a:pPr>
                      <a:r>
                        <a:rPr lang="en-US" sz="14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40dB</a:t>
                      </a:r>
                      <a:endParaRPr lang="zh-CN" sz="14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12524641"/>
                  </a:ext>
                </a:extLst>
              </a:tr>
            </a:tbl>
          </a:graphicData>
        </a:graphic>
      </p:graphicFrame>
      <p:sp>
        <p:nvSpPr>
          <p:cNvPr id="11" name="文本框 10">
            <a:extLst>
              <a:ext uri="{FF2B5EF4-FFF2-40B4-BE49-F238E27FC236}">
                <a16:creationId xmlns:a16="http://schemas.microsoft.com/office/drawing/2014/main" id="{4275E350-813C-E202-D01E-27D4B5F7EAF0}"/>
              </a:ext>
            </a:extLst>
          </p:cNvPr>
          <p:cNvSpPr txBox="1"/>
          <p:nvPr/>
        </p:nvSpPr>
        <p:spPr>
          <a:xfrm>
            <a:off x="3061252" y="696994"/>
            <a:ext cx="416890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dirty="0">
                <a:highlight>
                  <a:srgbClr val="FFFF00"/>
                </a:highlight>
                <a:latin typeface="Cambria Math" panose="020405030504060302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分时复用思想，节省固件资源</a:t>
            </a:r>
            <a:endParaRPr lang="en-US" altLang="zh-CN" sz="2400" dirty="0">
              <a:highlight>
                <a:srgbClr val="FFFF00"/>
              </a:highlight>
              <a:latin typeface="Cambria Math" panose="020405030504060302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12" name="图片 11" descr="图表, 折线图&#10;&#10;描述已自动生成">
            <a:extLst>
              <a:ext uri="{FF2B5EF4-FFF2-40B4-BE49-F238E27FC236}">
                <a16:creationId xmlns:a16="http://schemas.microsoft.com/office/drawing/2014/main" id="{14BDA8DA-DFC4-10C2-12CB-1EC0EF9406F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5" t="4587" r="7403"/>
          <a:stretch/>
        </p:blipFill>
        <p:spPr>
          <a:xfrm>
            <a:off x="7230155" y="598880"/>
            <a:ext cx="4434470" cy="2672592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5F7EDBE4-93E7-C698-9273-FBD03998F10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960" t="644" r="1481" b="1609"/>
          <a:stretch/>
        </p:blipFill>
        <p:spPr>
          <a:xfrm>
            <a:off x="281446" y="2601954"/>
            <a:ext cx="6760454" cy="393272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59946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0E829B8C-4D53-74B4-B0C5-FC5295374553}"/>
              </a:ext>
            </a:extLst>
          </p:cNvPr>
          <p:cNvSpPr txBox="1"/>
          <p:nvPr/>
        </p:nvSpPr>
        <p:spPr>
          <a:xfrm>
            <a:off x="127915" y="658788"/>
            <a:ext cx="4456299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zh-CN" altLang="en-US" sz="2600" b="1" dirty="0">
                <a:solidFill>
                  <a:srgbClr val="1A3B86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均值滤波与差和比位置计算</a:t>
            </a:r>
            <a:endParaRPr lang="en-US" altLang="zh-CN" sz="2600" b="1" dirty="0">
              <a:solidFill>
                <a:srgbClr val="1A3B86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F9078457-A463-0573-7039-C724309E2F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0974" y="466"/>
            <a:ext cx="4456299" cy="523220"/>
          </a:xfrm>
          <a:prstGeom prst="rect">
            <a:avLst/>
          </a:prstGeom>
          <a:solidFill>
            <a:srgbClr val="1A3B86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70000"/>
              <a:buNone/>
            </a:pPr>
            <a:r>
              <a:rPr kumimoji="1" lang="zh-CN" altLang="en-US" sz="2800" b="1" dirty="0">
                <a:solidFill>
                  <a:schemeClr val="bg1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电子学硬件实现与固件开发</a:t>
            </a:r>
            <a:endParaRPr kumimoji="1" lang="en-US" altLang="zh-CN" sz="2800" b="1" dirty="0">
              <a:solidFill>
                <a:schemeClr val="bg1"/>
              </a:solidFill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9" name="图片 8" descr="捕获859">
            <a:extLst>
              <a:ext uri="{FF2B5EF4-FFF2-40B4-BE49-F238E27FC236}">
                <a16:creationId xmlns:a16="http://schemas.microsoft.com/office/drawing/2014/main" id="{1CC17A74-AA98-2A3A-E77A-5E46A18779CA}"/>
              </a:ext>
            </a:extLst>
          </p:cNvPr>
          <p:cNvPicPr/>
          <p:nvPr/>
        </p:nvPicPr>
        <p:blipFill rotWithShape="1">
          <a:blip r:embed="rId3"/>
          <a:srcRect b="178"/>
          <a:stretch/>
        </p:blipFill>
        <p:spPr>
          <a:xfrm>
            <a:off x="0" y="933"/>
            <a:ext cx="2517995" cy="52228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646C00B7-6A8D-25E4-DD54-79959E6B58E6}"/>
                  </a:ext>
                </a:extLst>
              </p:cNvPr>
              <p:cNvSpPr txBox="1"/>
              <p:nvPr/>
            </p:nvSpPr>
            <p:spPr>
              <a:xfrm>
                <a:off x="429949" y="1600911"/>
                <a:ext cx="1830456" cy="65954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zh-CN" altLang="en-US" i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zh-CN" altLang="en-US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i="1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zh-CN" alt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f>
                        <m:fPr>
                          <m:ctrlPr>
                            <a:rPr lang="zh-CN" altLang="en-US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zh-CN" altLang="en-US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CN" altLang="en-US" i="0">
                                  <a:latin typeface="Cambria Math" panose="02040503050406030204" pitchFamily="18" charset="0"/>
                                </a:rPr>
                                <m:t>∆</m:t>
                              </m:r>
                            </m:e>
                            <m:sub>
                              <m:r>
                                <a:rPr lang="zh-CN" altLang="en-US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zh-CN" altLang="en-US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zh-CN" altLang="en-US" i="0">
                                  <a:latin typeface="Cambria Math" panose="02040503050406030204" pitchFamily="18" charset="0"/>
                                </a:rPr>
                                <m:t>Σ</m:t>
                              </m:r>
                            </m:e>
                            <m:sub>
                              <m:r>
                                <a:rPr lang="zh-CN" altLang="en-US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</m:den>
                      </m:f>
                      <m:r>
                        <a:rPr lang="zh-CN" altLang="en-US" i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zh-CN" altLang="en-US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zh-CN" altLang="en-US" i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646C00B7-6A8D-25E4-DD54-79959E6B58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9949" y="1600911"/>
                <a:ext cx="1830456" cy="65954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96FCF6F6-8102-7548-6AD0-19FC7B496F6B}"/>
                  </a:ext>
                </a:extLst>
              </p:cNvPr>
              <p:cNvSpPr txBox="1"/>
              <p:nvPr/>
            </p:nvSpPr>
            <p:spPr>
              <a:xfrm>
                <a:off x="429949" y="2465104"/>
                <a:ext cx="1830456" cy="69807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zh-CN" altLang="en-US" i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zh-CN" altLang="en-US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i="1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zh-CN" altLang="en-US" i="1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f>
                        <m:fPr>
                          <m:ctrlPr>
                            <a:rPr lang="zh-CN" altLang="en-US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zh-CN" altLang="en-US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CN" altLang="en-US" i="0">
                                  <a:latin typeface="Cambria Math" panose="02040503050406030204" pitchFamily="18" charset="0"/>
                                </a:rPr>
                                <m:t>∆</m:t>
                              </m:r>
                            </m:e>
                            <m:sub>
                              <m:r>
                                <a:rPr lang="zh-CN" altLang="en-US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zh-CN" altLang="en-US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zh-CN" altLang="en-US" i="0">
                                  <a:latin typeface="Cambria Math" panose="02040503050406030204" pitchFamily="18" charset="0"/>
                                </a:rPr>
                                <m:t>Σ</m:t>
                              </m:r>
                            </m:e>
                            <m:sub>
                              <m:r>
                                <a:rPr lang="zh-CN" altLang="en-US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</m:den>
                      </m:f>
                      <m:r>
                        <a:rPr lang="zh-CN" altLang="en-US" i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zh-CN" altLang="en-US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zh-CN" altLang="en-US" i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96FCF6F6-8102-7548-6AD0-19FC7B496F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9949" y="2465104"/>
                <a:ext cx="1830456" cy="69807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本框 16">
                <a:extLst>
                  <a:ext uri="{FF2B5EF4-FFF2-40B4-BE49-F238E27FC236}">
                    <a16:creationId xmlns:a16="http://schemas.microsoft.com/office/drawing/2014/main" id="{E1487CB0-9C78-2EC2-1B3D-ADE1B41DBD35}"/>
                  </a:ext>
                </a:extLst>
              </p:cNvPr>
              <p:cNvSpPr txBox="1"/>
              <p:nvPr/>
            </p:nvSpPr>
            <p:spPr>
              <a:xfrm>
                <a:off x="716108" y="3614544"/>
                <a:ext cx="3964056" cy="124835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zh-CN" altLang="en-US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zh-CN" altLang="en-US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zh-CN" altLang="en-US">
                                  <a:latin typeface="Cambria Math" panose="02040503050406030204" pitchFamily="18" charset="0"/>
                                </a:rPr>
                                <m:t>&amp;</m:t>
                              </m:r>
                              <m:sSub>
                                <m:sSubPr>
                                  <m:ctrlPr>
                                    <a:rPr lang="zh-CN" altLang="en-US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zh-CN" altLang="en-US" i="0">
                                      <a:latin typeface="Cambria Math" panose="02040503050406030204" pitchFamily="18" charset="0"/>
                                    </a:rPr>
                                    <m:t>Δ</m:t>
                                  </m:r>
                                </m:e>
                                <m:sub>
                                  <m:r>
                                    <a:rPr lang="zh-CN" altLang="en-US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</m:sSub>
                            </m:e>
                            <m:e>
                              <m:r>
                                <a:rPr lang="zh-CN" altLang="en-US" i="0">
                                  <a:latin typeface="Cambria Math" panose="02040503050406030204" pitchFamily="18" charset="0"/>
                                </a:rPr>
                                <m:t>&amp;</m:t>
                              </m:r>
                              <m:sSub>
                                <m:sSubPr>
                                  <m:ctrlPr>
                                    <a:rPr lang="zh-CN" altLang="en-US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zh-CN" altLang="en-US" i="0">
                                      <a:latin typeface="Cambria Math" panose="02040503050406030204" pitchFamily="18" charset="0"/>
                                    </a:rPr>
                                    <m:t>Σ</m:t>
                                  </m:r>
                                </m:e>
                                <m:sub>
                                  <m:r>
                                    <a:rPr lang="zh-CN" altLang="en-US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</m:sSub>
                            </m:e>
                            <m:e>
                              <m:r>
                                <a:rPr lang="zh-CN" altLang="en-US" i="0">
                                  <a:latin typeface="Cambria Math" panose="02040503050406030204" pitchFamily="18" charset="0"/>
                                </a:rPr>
                                <m:t>&amp;</m:t>
                              </m:r>
                              <m:sSub>
                                <m:sSubPr>
                                  <m:ctrlPr>
                                    <a:rPr lang="zh-CN" altLang="en-US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zh-CN" altLang="en-US" i="0">
                                      <a:latin typeface="Cambria Math" panose="02040503050406030204" pitchFamily="18" charset="0"/>
                                    </a:rPr>
                                    <m:t>Δ</m:t>
                                  </m:r>
                                </m:e>
                                <m:sub>
                                  <m:r>
                                    <a:rPr lang="zh-CN" altLang="en-US" i="1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sub>
                              </m:sSub>
                            </m:e>
                            <m:e>
                              <m:r>
                                <a:rPr lang="zh-CN" altLang="en-US" i="0">
                                  <a:latin typeface="Cambria Math" panose="02040503050406030204" pitchFamily="18" charset="0"/>
                                </a:rPr>
                                <m:t>&amp;</m:t>
                              </m:r>
                              <m:sSub>
                                <m:sSubPr>
                                  <m:ctrlPr>
                                    <a:rPr lang="zh-CN" altLang="en-US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zh-CN" altLang="en-US" i="0">
                                      <a:latin typeface="Cambria Math" panose="02040503050406030204" pitchFamily="18" charset="0"/>
                                    </a:rPr>
                                    <m:t>Σ</m:t>
                                  </m:r>
                                </m:e>
                                <m:sub>
                                  <m:r>
                                    <a:rPr lang="zh-CN" altLang="en-US" i="1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sub>
                              </m:sSub>
                            </m:e>
                          </m:eqArr>
                        </m:e>
                      </m:d>
                      <m:r>
                        <a:rPr lang="zh-CN" altLang="en-US" i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zh-CN" altLang="en-US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zh-CN" altLang="en-US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zh-CN" altLang="en-US" i="0">
                                  <a:latin typeface="Cambria Math" panose="02040503050406030204" pitchFamily="18" charset="0"/>
                                </a:rPr>
                                <m:t>&amp;</m:t>
                              </m:r>
                              <m:sSub>
                                <m:sSubPr>
                                  <m:ctrlPr>
                                    <a:rPr lang="zh-CN" altLang="en-US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CN" altLang="en-US" i="1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zh-CN" altLang="en-US" i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  <m:r>
                                    <a:rPr lang="zh-CN" altLang="en-US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</m:sSub>
                              <m:r>
                                <a:rPr lang="zh-CN" altLang="en-US" i="0">
                                  <a:latin typeface="Cambria Math" panose="02040503050406030204" pitchFamily="18" charset="0"/>
                                </a:rPr>
                                <m:t>    &amp;&amp;</m:t>
                              </m:r>
                              <m:sSub>
                                <m:sSubPr>
                                  <m:ctrlPr>
                                    <a:rPr lang="zh-CN" altLang="en-US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CN" altLang="en-US" i="1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  <m:sub>
                                  <m:r>
                                    <a:rPr lang="zh-CN" altLang="en-US" i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  <m:r>
                                    <a:rPr lang="zh-CN" altLang="en-US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</m:sSub>
                              <m:r>
                                <a:rPr lang="zh-CN" altLang="en-US" i="0">
                                  <a:latin typeface="Cambria Math" panose="02040503050406030204" pitchFamily="18" charset="0"/>
                                </a:rPr>
                                <m:t>    &amp;&amp;</m:t>
                              </m:r>
                              <m:sSub>
                                <m:sSubPr>
                                  <m:ctrlPr>
                                    <a:rPr lang="zh-CN" altLang="en-US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CN" altLang="en-US" i="1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zh-CN" altLang="en-US" i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  <m:r>
                                    <a:rPr lang="zh-CN" altLang="en-US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</m:sSub>
                              <m:r>
                                <a:rPr lang="zh-CN" altLang="en-US" i="0">
                                  <a:latin typeface="Cambria Math" panose="02040503050406030204" pitchFamily="18" charset="0"/>
                                </a:rPr>
                                <m:t>    &amp;&amp;</m:t>
                              </m:r>
                              <m:sSub>
                                <m:sSubPr>
                                  <m:ctrlPr>
                                    <a:rPr lang="zh-CN" altLang="en-US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CN" altLang="en-US" i="1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sub>
                                  <m:r>
                                    <a:rPr lang="zh-CN" altLang="en-US" i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  <m:r>
                                    <a:rPr lang="zh-CN" altLang="en-US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</m:sSub>
                            </m:e>
                            <m:e>
                              <m:r>
                                <a:rPr lang="zh-CN" altLang="en-US" i="0">
                                  <a:latin typeface="Cambria Math" panose="02040503050406030204" pitchFamily="18" charset="0"/>
                                </a:rPr>
                                <m:t>&amp;</m:t>
                              </m:r>
                              <m:sSub>
                                <m:sSubPr>
                                  <m:ctrlPr>
                                    <a:rPr lang="zh-CN" altLang="en-US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CN" altLang="en-US" i="1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zh-CN" altLang="en-US" i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  <m:r>
                                    <a:rPr lang="zh-CN" altLang="en-US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</m:sSub>
                              <m:r>
                                <a:rPr lang="zh-CN" altLang="en-US" i="0">
                                  <a:latin typeface="Cambria Math" panose="02040503050406030204" pitchFamily="18" charset="0"/>
                                </a:rPr>
                                <m:t>    &amp;&amp;</m:t>
                              </m:r>
                              <m:sSub>
                                <m:sSubPr>
                                  <m:ctrlPr>
                                    <a:rPr lang="zh-CN" altLang="en-US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CN" altLang="en-US" i="1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  <m:sub>
                                  <m:r>
                                    <a:rPr lang="zh-CN" altLang="en-US" i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  <m:r>
                                    <a:rPr lang="zh-CN" altLang="en-US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</m:sSub>
                              <m:r>
                                <a:rPr lang="zh-CN" altLang="en-US" i="0">
                                  <a:latin typeface="Cambria Math" panose="02040503050406030204" pitchFamily="18" charset="0"/>
                                </a:rPr>
                                <m:t>    &amp;&amp;</m:t>
                              </m:r>
                              <m:sSub>
                                <m:sSubPr>
                                  <m:ctrlPr>
                                    <a:rPr lang="zh-CN" altLang="en-US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CN" altLang="en-US" i="1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zh-CN" altLang="en-US" i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  <m:r>
                                    <a:rPr lang="zh-CN" altLang="en-US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</m:sSub>
                              <m:r>
                                <a:rPr lang="zh-CN" altLang="en-US" i="0">
                                  <a:latin typeface="Cambria Math" panose="02040503050406030204" pitchFamily="18" charset="0"/>
                                </a:rPr>
                                <m:t>    &amp;&amp;</m:t>
                              </m:r>
                              <m:sSub>
                                <m:sSubPr>
                                  <m:ctrlPr>
                                    <a:rPr lang="zh-CN" altLang="en-US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CN" altLang="en-US" i="1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sub>
                                  <m:r>
                                    <a:rPr lang="zh-CN" altLang="en-US" i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  <m:r>
                                    <a:rPr lang="zh-CN" altLang="en-US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</m:sSub>
                            </m:e>
                            <m:e>
                              <m:r>
                                <a:rPr lang="zh-CN" altLang="en-US" i="0">
                                  <a:latin typeface="Cambria Math" panose="02040503050406030204" pitchFamily="18" charset="0"/>
                                </a:rPr>
                                <m:t>&amp;</m:t>
                              </m:r>
                              <m:sSub>
                                <m:sSubPr>
                                  <m:ctrlPr>
                                    <a:rPr lang="zh-CN" altLang="en-US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CN" altLang="en-US" i="1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zh-CN" altLang="en-US" i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  <m:r>
                                    <a:rPr lang="zh-CN" altLang="en-US" i="1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sub>
                              </m:sSub>
                              <m:r>
                                <a:rPr lang="zh-CN" altLang="en-US" i="0">
                                  <a:latin typeface="Cambria Math" panose="02040503050406030204" pitchFamily="18" charset="0"/>
                                </a:rPr>
                                <m:t>    &amp;&amp;</m:t>
                              </m:r>
                              <m:sSub>
                                <m:sSubPr>
                                  <m:ctrlPr>
                                    <a:rPr lang="zh-CN" altLang="en-US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CN" altLang="en-US" i="1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  <m:sub>
                                  <m:r>
                                    <a:rPr lang="zh-CN" altLang="en-US" i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  <m:r>
                                    <a:rPr lang="zh-CN" altLang="en-US" i="1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sub>
                              </m:sSub>
                              <m:r>
                                <a:rPr lang="zh-CN" altLang="en-US" i="0">
                                  <a:latin typeface="Cambria Math" panose="02040503050406030204" pitchFamily="18" charset="0"/>
                                </a:rPr>
                                <m:t>    &amp;&amp;</m:t>
                              </m:r>
                              <m:sSub>
                                <m:sSubPr>
                                  <m:ctrlPr>
                                    <a:rPr lang="zh-CN" altLang="en-US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CN" altLang="en-US" i="1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zh-CN" altLang="en-US" i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  <m:r>
                                    <a:rPr lang="zh-CN" altLang="en-US" i="1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sub>
                              </m:sSub>
                              <m:r>
                                <a:rPr lang="zh-CN" altLang="en-US" i="0">
                                  <a:latin typeface="Cambria Math" panose="02040503050406030204" pitchFamily="18" charset="0"/>
                                </a:rPr>
                                <m:t>    &amp;&amp;</m:t>
                              </m:r>
                              <m:sSub>
                                <m:sSubPr>
                                  <m:ctrlPr>
                                    <a:rPr lang="zh-CN" altLang="en-US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CN" altLang="en-US" i="1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sub>
                                  <m:r>
                                    <a:rPr lang="zh-CN" altLang="en-US" i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  <m:r>
                                    <a:rPr lang="zh-CN" altLang="en-US" i="1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sub>
                              </m:sSub>
                            </m:e>
                            <m:e>
                              <m:r>
                                <a:rPr lang="zh-CN" altLang="en-US" i="0">
                                  <a:latin typeface="Cambria Math" panose="02040503050406030204" pitchFamily="18" charset="0"/>
                                </a:rPr>
                                <m:t>&amp;</m:t>
                              </m:r>
                              <m:sSub>
                                <m:sSubPr>
                                  <m:ctrlPr>
                                    <a:rPr lang="zh-CN" altLang="en-US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CN" altLang="en-US" i="1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zh-CN" altLang="en-US" i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  <m:r>
                                    <a:rPr lang="zh-CN" altLang="en-US" i="1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sub>
                              </m:sSub>
                              <m:r>
                                <a:rPr lang="zh-CN" altLang="en-US" i="0">
                                  <a:latin typeface="Cambria Math" panose="02040503050406030204" pitchFamily="18" charset="0"/>
                                </a:rPr>
                                <m:t>    &amp;&amp;</m:t>
                              </m:r>
                              <m:sSub>
                                <m:sSubPr>
                                  <m:ctrlPr>
                                    <a:rPr lang="zh-CN" altLang="en-US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CN" altLang="en-US" i="1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  <m:sub>
                                  <m:r>
                                    <a:rPr lang="zh-CN" altLang="en-US" i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  <m:r>
                                    <a:rPr lang="zh-CN" altLang="en-US" i="1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sub>
                              </m:sSub>
                              <m:r>
                                <a:rPr lang="zh-CN" altLang="en-US" i="0">
                                  <a:latin typeface="Cambria Math" panose="02040503050406030204" pitchFamily="18" charset="0"/>
                                </a:rPr>
                                <m:t>    &amp;&amp;</m:t>
                              </m:r>
                              <m:sSub>
                                <m:sSubPr>
                                  <m:ctrlPr>
                                    <a:rPr lang="zh-CN" altLang="en-US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CN" altLang="en-US" i="1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zh-CN" altLang="en-US" i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  <m:r>
                                    <a:rPr lang="zh-CN" altLang="en-US" i="1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sub>
                              </m:sSub>
                              <m:r>
                                <a:rPr lang="zh-CN" altLang="en-US" i="0">
                                  <a:latin typeface="Cambria Math" panose="02040503050406030204" pitchFamily="18" charset="0"/>
                                </a:rPr>
                                <m:t>    &amp;&amp;</m:t>
                              </m:r>
                              <m:sSub>
                                <m:sSubPr>
                                  <m:ctrlPr>
                                    <a:rPr lang="zh-CN" altLang="en-US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CN" altLang="en-US" i="1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sub>
                                  <m:r>
                                    <a:rPr lang="zh-CN" altLang="en-US" i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  <m:r>
                                    <a:rPr lang="zh-CN" altLang="en-US" i="1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sub>
                              </m:sSub>
                            </m:e>
                          </m:eqArr>
                        </m:e>
                      </m:d>
                      <m:r>
                        <a:rPr lang="zh-CN" altLang="en-US" i="0">
                          <a:latin typeface="Cambria Math" panose="02040503050406030204" pitchFamily="18" charset="0"/>
                        </a:rPr>
                        <m:t>∗</m:t>
                      </m:r>
                      <m:d>
                        <m:dPr>
                          <m:begChr m:val="["/>
                          <m:endChr m:val="]"/>
                          <m:ctrlPr>
                            <a:rPr lang="zh-CN" altLang="en-US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zh-CN" altLang="en-US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zh-CN" altLang="en-US" i="0">
                                  <a:latin typeface="Cambria Math" panose="02040503050406030204" pitchFamily="18" charset="0"/>
                                </a:rPr>
                                <m:t>&amp;</m:t>
                              </m:r>
                              <m:r>
                                <a:rPr lang="zh-CN" altLang="en-US" i="1">
                                  <a:latin typeface="Cambria Math" panose="02040503050406030204" pitchFamily="18" charset="0"/>
                                </a:rPr>
                                <m:t>𝑉𝐴</m:t>
                              </m:r>
                            </m:e>
                            <m:e>
                              <m:r>
                                <a:rPr lang="zh-CN" altLang="en-US" i="0">
                                  <a:latin typeface="Cambria Math" panose="02040503050406030204" pitchFamily="18" charset="0"/>
                                </a:rPr>
                                <m:t>&amp;</m:t>
                              </m:r>
                              <m:r>
                                <a:rPr lang="zh-CN" altLang="en-US" i="1">
                                  <a:latin typeface="Cambria Math" panose="02040503050406030204" pitchFamily="18" charset="0"/>
                                </a:rPr>
                                <m:t>𝑉𝐵</m:t>
                              </m:r>
                            </m:e>
                            <m:e>
                              <m:r>
                                <a:rPr lang="zh-CN" altLang="en-US" i="0">
                                  <a:latin typeface="Cambria Math" panose="02040503050406030204" pitchFamily="18" charset="0"/>
                                </a:rPr>
                                <m:t>&amp;</m:t>
                              </m:r>
                              <m:r>
                                <a:rPr lang="zh-CN" altLang="en-US" i="1">
                                  <a:latin typeface="Cambria Math" panose="02040503050406030204" pitchFamily="18" charset="0"/>
                                </a:rPr>
                                <m:t>𝑉𝐶</m:t>
                              </m:r>
                            </m:e>
                            <m:e>
                              <m:r>
                                <a:rPr lang="zh-CN" altLang="en-US" i="0">
                                  <a:latin typeface="Cambria Math" panose="02040503050406030204" pitchFamily="18" charset="0"/>
                                </a:rPr>
                                <m:t>&amp;</m:t>
                              </m:r>
                              <m:r>
                                <a:rPr lang="zh-CN" altLang="en-US" i="1">
                                  <a:latin typeface="Cambria Math" panose="02040503050406030204" pitchFamily="18" charset="0"/>
                                </a:rPr>
                                <m:t>𝑉𝐷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7" name="文本框 16">
                <a:extLst>
                  <a:ext uri="{FF2B5EF4-FFF2-40B4-BE49-F238E27FC236}">
                    <a16:creationId xmlns:a16="http://schemas.microsoft.com/office/drawing/2014/main" id="{E1487CB0-9C78-2EC2-1B3D-ADE1B41DBD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6108" y="3614544"/>
                <a:ext cx="3964056" cy="124835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64E84928-ECFE-E395-35BC-89B68FC3209D}"/>
                  </a:ext>
                </a:extLst>
              </p:cNvPr>
              <p:cNvSpPr txBox="1"/>
              <p:nvPr/>
            </p:nvSpPr>
            <p:spPr>
              <a:xfrm>
                <a:off x="381490" y="5037812"/>
                <a:ext cx="4633291" cy="124835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zh-CN" altLang="en-US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zh-CN" altLang="en-US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zh-CN" altLang="en-US">
                                  <a:latin typeface="Cambria Math" panose="02040503050406030204" pitchFamily="18" charset="0"/>
                                </a:rPr>
                                <m:t>&amp;</m:t>
                              </m:r>
                              <m:sSub>
                                <m:sSubPr>
                                  <m:ctrlPr>
                                    <a:rPr lang="zh-CN" altLang="en-US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CN" altLang="en-US" i="1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zh-CN" altLang="en-US" i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  <m:r>
                                    <a:rPr lang="zh-CN" altLang="en-US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</m:sSub>
                              <m:r>
                                <a:rPr lang="zh-CN" altLang="en-US" i="0">
                                  <a:latin typeface="Cambria Math" panose="02040503050406030204" pitchFamily="18" charset="0"/>
                                </a:rPr>
                                <m:t>    &amp;&amp;</m:t>
                              </m:r>
                              <m:sSub>
                                <m:sSubPr>
                                  <m:ctrlPr>
                                    <a:rPr lang="zh-CN" altLang="en-US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CN" altLang="en-US" i="1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  <m:sub>
                                  <m:r>
                                    <a:rPr lang="zh-CN" altLang="en-US" i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  <m:r>
                                    <a:rPr lang="zh-CN" altLang="en-US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</m:sSub>
                              <m:r>
                                <a:rPr lang="zh-CN" altLang="en-US" i="0">
                                  <a:latin typeface="Cambria Math" panose="02040503050406030204" pitchFamily="18" charset="0"/>
                                </a:rPr>
                                <m:t>    &amp;&amp;</m:t>
                              </m:r>
                              <m:sSub>
                                <m:sSubPr>
                                  <m:ctrlPr>
                                    <a:rPr lang="zh-CN" altLang="en-US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CN" altLang="en-US" i="1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zh-CN" altLang="en-US" i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  <m:r>
                                    <a:rPr lang="zh-CN" altLang="en-US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</m:sSub>
                              <m:r>
                                <a:rPr lang="zh-CN" altLang="en-US" i="0">
                                  <a:latin typeface="Cambria Math" panose="02040503050406030204" pitchFamily="18" charset="0"/>
                                </a:rPr>
                                <m:t>    &amp;&amp;</m:t>
                              </m:r>
                              <m:sSub>
                                <m:sSubPr>
                                  <m:ctrlPr>
                                    <a:rPr lang="zh-CN" altLang="en-US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CN" altLang="en-US" i="1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sub>
                                  <m:r>
                                    <a:rPr lang="zh-CN" altLang="en-US" i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  <m:r>
                                    <a:rPr lang="zh-CN" altLang="en-US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</m:sSub>
                            </m:e>
                            <m:e>
                              <m:r>
                                <a:rPr lang="zh-CN" altLang="en-US" i="0">
                                  <a:latin typeface="Cambria Math" panose="02040503050406030204" pitchFamily="18" charset="0"/>
                                </a:rPr>
                                <m:t>&amp;</m:t>
                              </m:r>
                              <m:sSub>
                                <m:sSubPr>
                                  <m:ctrlPr>
                                    <a:rPr lang="zh-CN" altLang="en-US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CN" altLang="en-US" i="1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zh-CN" altLang="en-US" i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  <m:r>
                                    <a:rPr lang="zh-CN" altLang="en-US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</m:sSub>
                              <m:r>
                                <a:rPr lang="zh-CN" altLang="en-US" i="0">
                                  <a:latin typeface="Cambria Math" panose="02040503050406030204" pitchFamily="18" charset="0"/>
                                </a:rPr>
                                <m:t>    &amp;&amp;</m:t>
                              </m:r>
                              <m:sSub>
                                <m:sSubPr>
                                  <m:ctrlPr>
                                    <a:rPr lang="zh-CN" altLang="en-US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CN" altLang="en-US" i="1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  <m:sub>
                                  <m:r>
                                    <a:rPr lang="zh-CN" altLang="en-US" i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  <m:r>
                                    <a:rPr lang="zh-CN" altLang="en-US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</m:sSub>
                              <m:r>
                                <a:rPr lang="zh-CN" altLang="en-US" i="0">
                                  <a:latin typeface="Cambria Math" panose="02040503050406030204" pitchFamily="18" charset="0"/>
                                </a:rPr>
                                <m:t>    &amp;&amp;</m:t>
                              </m:r>
                              <m:sSub>
                                <m:sSubPr>
                                  <m:ctrlPr>
                                    <a:rPr lang="zh-CN" altLang="en-US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CN" altLang="en-US" i="1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zh-CN" altLang="en-US" i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  <m:r>
                                    <a:rPr lang="zh-CN" altLang="en-US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</m:sSub>
                              <m:r>
                                <a:rPr lang="zh-CN" altLang="en-US" i="0">
                                  <a:latin typeface="Cambria Math" panose="02040503050406030204" pitchFamily="18" charset="0"/>
                                </a:rPr>
                                <m:t>    &amp;&amp;</m:t>
                              </m:r>
                              <m:sSub>
                                <m:sSubPr>
                                  <m:ctrlPr>
                                    <a:rPr lang="zh-CN" altLang="en-US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CN" altLang="en-US" i="1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sub>
                                  <m:r>
                                    <a:rPr lang="zh-CN" altLang="en-US" i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  <m:r>
                                    <a:rPr lang="zh-CN" altLang="en-US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</m:sSub>
                            </m:e>
                            <m:e>
                              <m:r>
                                <a:rPr lang="zh-CN" altLang="en-US" i="0">
                                  <a:latin typeface="Cambria Math" panose="02040503050406030204" pitchFamily="18" charset="0"/>
                                </a:rPr>
                                <m:t>&amp;</m:t>
                              </m:r>
                              <m:sSub>
                                <m:sSubPr>
                                  <m:ctrlPr>
                                    <a:rPr lang="zh-CN" altLang="en-US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CN" altLang="en-US" i="1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zh-CN" altLang="en-US" i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  <m:r>
                                    <a:rPr lang="zh-CN" altLang="en-US" i="1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sub>
                              </m:sSub>
                              <m:r>
                                <a:rPr lang="zh-CN" altLang="en-US" i="0">
                                  <a:latin typeface="Cambria Math" panose="02040503050406030204" pitchFamily="18" charset="0"/>
                                </a:rPr>
                                <m:t>    &amp;&amp;</m:t>
                              </m:r>
                              <m:sSub>
                                <m:sSubPr>
                                  <m:ctrlPr>
                                    <a:rPr lang="zh-CN" altLang="en-US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CN" altLang="en-US" i="1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  <m:sub>
                                  <m:r>
                                    <a:rPr lang="zh-CN" altLang="en-US" i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  <m:r>
                                    <a:rPr lang="zh-CN" altLang="en-US" i="1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sub>
                              </m:sSub>
                              <m:r>
                                <a:rPr lang="zh-CN" altLang="en-US" i="0">
                                  <a:latin typeface="Cambria Math" panose="02040503050406030204" pitchFamily="18" charset="0"/>
                                </a:rPr>
                                <m:t>    &amp;&amp;</m:t>
                              </m:r>
                              <m:sSub>
                                <m:sSubPr>
                                  <m:ctrlPr>
                                    <a:rPr lang="zh-CN" altLang="en-US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CN" altLang="en-US" i="1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zh-CN" altLang="en-US" i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  <m:r>
                                    <a:rPr lang="zh-CN" altLang="en-US" i="1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sub>
                              </m:sSub>
                              <m:r>
                                <a:rPr lang="zh-CN" altLang="en-US" i="0">
                                  <a:latin typeface="Cambria Math" panose="02040503050406030204" pitchFamily="18" charset="0"/>
                                </a:rPr>
                                <m:t>    &amp;&amp;</m:t>
                              </m:r>
                              <m:sSub>
                                <m:sSubPr>
                                  <m:ctrlPr>
                                    <a:rPr lang="zh-CN" altLang="en-US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CN" altLang="en-US" i="1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sub>
                                  <m:r>
                                    <a:rPr lang="zh-CN" altLang="en-US" i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  <m:r>
                                    <a:rPr lang="zh-CN" altLang="en-US" i="1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sub>
                              </m:sSub>
                            </m:e>
                            <m:e>
                              <m:r>
                                <a:rPr lang="zh-CN" altLang="en-US" i="0">
                                  <a:latin typeface="Cambria Math" panose="02040503050406030204" pitchFamily="18" charset="0"/>
                                </a:rPr>
                                <m:t>&amp;</m:t>
                              </m:r>
                              <m:sSub>
                                <m:sSubPr>
                                  <m:ctrlPr>
                                    <a:rPr lang="zh-CN" altLang="en-US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CN" altLang="en-US" i="1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zh-CN" altLang="en-US" i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  <m:r>
                                    <a:rPr lang="zh-CN" altLang="en-US" i="1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sub>
                              </m:sSub>
                              <m:r>
                                <a:rPr lang="zh-CN" altLang="en-US" i="0">
                                  <a:latin typeface="Cambria Math" panose="02040503050406030204" pitchFamily="18" charset="0"/>
                                </a:rPr>
                                <m:t>    &amp;&amp;</m:t>
                              </m:r>
                              <m:sSub>
                                <m:sSubPr>
                                  <m:ctrlPr>
                                    <a:rPr lang="zh-CN" altLang="en-US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CN" altLang="en-US" i="1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  <m:sub>
                                  <m:r>
                                    <a:rPr lang="zh-CN" altLang="en-US" i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  <m:r>
                                    <a:rPr lang="zh-CN" altLang="en-US" i="1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sub>
                              </m:sSub>
                              <m:r>
                                <a:rPr lang="zh-CN" altLang="en-US" i="0">
                                  <a:latin typeface="Cambria Math" panose="02040503050406030204" pitchFamily="18" charset="0"/>
                                </a:rPr>
                                <m:t>    &amp;&amp;</m:t>
                              </m:r>
                              <m:sSub>
                                <m:sSubPr>
                                  <m:ctrlPr>
                                    <a:rPr lang="zh-CN" altLang="en-US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CN" altLang="en-US" i="1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zh-CN" altLang="en-US" i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  <m:r>
                                    <a:rPr lang="zh-CN" altLang="en-US" i="1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sub>
                              </m:sSub>
                              <m:r>
                                <a:rPr lang="zh-CN" altLang="en-US" i="0">
                                  <a:latin typeface="Cambria Math" panose="02040503050406030204" pitchFamily="18" charset="0"/>
                                </a:rPr>
                                <m:t>    &amp;&amp;</m:t>
                              </m:r>
                              <m:sSub>
                                <m:sSubPr>
                                  <m:ctrlPr>
                                    <a:rPr lang="zh-CN" altLang="en-US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CN" altLang="en-US" i="1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sub>
                                  <m:r>
                                    <a:rPr lang="zh-CN" altLang="en-US" i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  <m:r>
                                    <a:rPr lang="zh-CN" altLang="en-US" i="1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sub>
                              </m:sSub>
                            </m:e>
                          </m:eqArr>
                        </m:e>
                      </m:d>
                      <m:r>
                        <a:rPr lang="zh-CN" altLang="en-US" i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zh-CN" altLang="en-US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plcHide m:val="on"/>
                              <m:mcs>
                                <m:mc>
                                  <m:mcPr>
                                    <m:count m:val="4"/>
                                    <m:mcJc m:val="center"/>
                                  </m:mcPr>
                                </m:mc>
                              </m:mcs>
                              <m:ctrlPr>
                                <a:rPr lang="zh-CN" altLang="en-US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zh-CN" altLang="en-US" i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zh-CN" altLang="en-US" i="0"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e>
                              <m:e>
                                <m:r>
                                  <a:rPr lang="zh-CN" altLang="en-US" i="0"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e>
                              <m:e>
                                <m:r>
                                  <a:rPr lang="zh-CN" altLang="en-US" i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r>
                                  <a:rPr lang="zh-CN" altLang="en-US" i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zh-CN" altLang="en-US" i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zh-CN" altLang="en-US" i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zh-CN" altLang="en-US" i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r>
                                  <a:rPr lang="zh-CN" altLang="en-US" i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zh-CN" altLang="en-US" i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zh-CN" altLang="en-US" i="0"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e>
                              <m:e>
                                <m:r>
                                  <a:rPr lang="zh-CN" altLang="en-US" i="0"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e>
                            </m:mr>
                            <m:mr>
                              <m:e>
                                <m:r>
                                  <a:rPr lang="zh-CN" altLang="en-US" i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zh-CN" altLang="en-US" i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zh-CN" altLang="en-US" i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zh-CN" altLang="en-US" i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64E84928-ECFE-E395-35BC-89B68FC320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490" y="5037812"/>
                <a:ext cx="4633291" cy="124835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23" name="对象 22">
            <a:extLst>
              <a:ext uri="{FF2B5EF4-FFF2-40B4-BE49-F238E27FC236}">
                <a16:creationId xmlns:a16="http://schemas.microsoft.com/office/drawing/2014/main" id="{2338905D-EB73-232C-5221-B85F023D626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014781" y="1050781"/>
          <a:ext cx="6444403" cy="2612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Visio" r:id="rId8" imgW="6622902" imgH="2730441" progId="Visio.Drawing.15">
                  <p:embed/>
                </p:oleObj>
              </mc:Choice>
              <mc:Fallback>
                <p:oleObj name="Visio" r:id="rId8" imgW="6622902" imgH="2730441" progId="Visio.Drawing.15">
                  <p:embed/>
                  <p:pic>
                    <p:nvPicPr>
                      <p:cNvPr id="23" name="对象 22">
                        <a:extLst>
                          <a:ext uri="{FF2B5EF4-FFF2-40B4-BE49-F238E27FC236}">
                            <a16:creationId xmlns:a16="http://schemas.microsoft.com/office/drawing/2014/main" id="{2338905D-EB73-232C-5221-B85F023D626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2501" t="1846" b="2373"/>
                      <a:stretch>
                        <a:fillRect/>
                      </a:stretch>
                    </p:blipFill>
                    <p:spPr bwMode="auto">
                      <a:xfrm>
                        <a:off x="5014781" y="1050781"/>
                        <a:ext cx="6444403" cy="261235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对象 25">
            <a:extLst>
              <a:ext uri="{FF2B5EF4-FFF2-40B4-BE49-F238E27FC236}">
                <a16:creationId xmlns:a16="http://schemas.microsoft.com/office/drawing/2014/main" id="{9CD5013E-772D-358E-E64A-F09EB3EA964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356064" y="1274281"/>
          <a:ext cx="2324100" cy="2165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Visio" r:id="rId10" imgW="2622225" imgH="2597180" progId="Visio.Drawing.15">
                  <p:embed/>
                </p:oleObj>
              </mc:Choice>
              <mc:Fallback>
                <p:oleObj name="Visio" r:id="rId10" imgW="2622225" imgH="2597180" progId="Visio.Drawing.15">
                  <p:embed/>
                  <p:pic>
                    <p:nvPicPr>
                      <p:cNvPr id="26" name="对象 25">
                        <a:extLst>
                          <a:ext uri="{FF2B5EF4-FFF2-40B4-BE49-F238E27FC236}">
                            <a16:creationId xmlns:a16="http://schemas.microsoft.com/office/drawing/2014/main" id="{9CD5013E-772D-358E-E64A-F09EB3EA964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3326" b="2634"/>
                      <a:stretch>
                        <a:fillRect/>
                      </a:stretch>
                    </p:blipFill>
                    <p:spPr bwMode="auto">
                      <a:xfrm>
                        <a:off x="2356064" y="1274281"/>
                        <a:ext cx="2324100" cy="21653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" name="对象 28">
            <a:extLst>
              <a:ext uri="{FF2B5EF4-FFF2-40B4-BE49-F238E27FC236}">
                <a16:creationId xmlns:a16="http://schemas.microsoft.com/office/drawing/2014/main" id="{E3336689-BE0E-4902-9A38-9513D9AFD00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370138" y="3770753"/>
          <a:ext cx="6089046" cy="25341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Visio" r:id="rId12" imgW="7969220" imgH="3562143" progId="Visio.Drawing.15">
                  <p:embed/>
                </p:oleObj>
              </mc:Choice>
              <mc:Fallback>
                <p:oleObj name="Visio" r:id="rId12" imgW="7969220" imgH="3562143" progId="Visio.Drawing.15">
                  <p:embed/>
                  <p:pic>
                    <p:nvPicPr>
                      <p:cNvPr id="29" name="对象 28">
                        <a:extLst>
                          <a:ext uri="{FF2B5EF4-FFF2-40B4-BE49-F238E27FC236}">
                            <a16:creationId xmlns:a16="http://schemas.microsoft.com/office/drawing/2014/main" id="{E3336689-BE0E-4902-9A38-9513D9AFD00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b="7277"/>
                      <a:stretch>
                        <a:fillRect/>
                      </a:stretch>
                    </p:blipFill>
                    <p:spPr bwMode="auto">
                      <a:xfrm>
                        <a:off x="5370138" y="3770753"/>
                        <a:ext cx="6089046" cy="253411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902247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46828C18-9597-4A0A-88B9-5A1FCFF894C5}"/>
              </a:ext>
            </a:extLst>
          </p:cNvPr>
          <p:cNvSpPr txBox="1"/>
          <p:nvPr/>
        </p:nvSpPr>
        <p:spPr>
          <a:xfrm>
            <a:off x="70219" y="624786"/>
            <a:ext cx="41439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HEPS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束流位置监测系统：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4001691C-D35C-4232-B7B0-4D0F20F76F7B}"/>
              </a:ext>
            </a:extLst>
          </p:cNvPr>
          <p:cNvSpPr txBox="1"/>
          <p:nvPr/>
        </p:nvSpPr>
        <p:spPr>
          <a:xfrm>
            <a:off x="756523" y="1609447"/>
            <a:ext cx="10312861" cy="20443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150000"/>
              </a:lnSpc>
              <a:buFont typeface="+mj-lt"/>
              <a:buAutoNum type="arabicPeriod"/>
            </a:pPr>
            <a:r>
              <a:rPr lang="zh-CN" altLang="en-US" sz="2200" dirty="0">
                <a:latin typeface="黑体" pitchFamily="49" charset="-122"/>
                <a:ea typeface="黑体" pitchFamily="49" charset="-122"/>
              </a:rPr>
              <a:t>探测光束截面强度分布，</a:t>
            </a:r>
            <a:r>
              <a:rPr lang="zh-CN" altLang="en-US" sz="2200" dirty="0">
                <a:solidFill>
                  <a:srgbClr val="C00000"/>
                </a:solidFill>
                <a:latin typeface="黑体" pitchFamily="49" charset="-122"/>
                <a:ea typeface="黑体" pitchFamily="49" charset="-122"/>
              </a:rPr>
              <a:t>确定光束轴线</a:t>
            </a:r>
            <a:r>
              <a:rPr lang="zh-CN" altLang="en-US" sz="2200" dirty="0">
                <a:latin typeface="黑体" pitchFamily="49" charset="-122"/>
                <a:ea typeface="黑体" pitchFamily="49" charset="-122"/>
              </a:rPr>
              <a:t>，为束线光学元件的安装提供准直标靶</a:t>
            </a:r>
            <a:endParaRPr lang="en-US" altLang="zh-CN" sz="2200" dirty="0">
              <a:latin typeface="黑体" pitchFamily="49" charset="-122"/>
              <a:ea typeface="黑体" pitchFamily="49" charset="-122"/>
            </a:endParaRPr>
          </a:p>
          <a:p>
            <a:pPr marL="457200" indent="-457200" algn="just">
              <a:lnSpc>
                <a:spcPct val="150000"/>
              </a:lnSpc>
              <a:buFont typeface="+mj-lt"/>
              <a:buAutoNum type="arabicPeriod"/>
            </a:pPr>
            <a:r>
              <a:rPr lang="zh-CN" altLang="en-US" sz="2200" dirty="0">
                <a:latin typeface="黑体" pitchFamily="49" charset="-122"/>
                <a:ea typeface="黑体" pitchFamily="49" charset="-122"/>
              </a:rPr>
              <a:t>在线监测束线的动态变化，测量光源及光束线传输过程中的漂移量，为</a:t>
            </a:r>
            <a:r>
              <a:rPr lang="zh-CN" altLang="en-US" sz="2200" dirty="0">
                <a:solidFill>
                  <a:srgbClr val="C00000"/>
                </a:solidFill>
                <a:latin typeface="黑体" pitchFamily="49" charset="-122"/>
                <a:ea typeface="黑体" pitchFamily="49" charset="-122"/>
              </a:rPr>
              <a:t>校正电子轨道和束线光学元件姿态</a:t>
            </a:r>
            <a:r>
              <a:rPr lang="zh-CN" altLang="en-US" sz="2200" dirty="0">
                <a:latin typeface="黑体" pitchFamily="49" charset="-122"/>
                <a:ea typeface="黑体" pitchFamily="49" charset="-122"/>
              </a:rPr>
              <a:t>提供反馈信息</a:t>
            </a:r>
            <a:r>
              <a:rPr lang="en-US" altLang="zh-CN" sz="2200" baseline="30000" dirty="0">
                <a:latin typeface="黑体" pitchFamily="49" charset="-122"/>
                <a:ea typeface="黑体" pitchFamily="49" charset="-122"/>
              </a:rPr>
              <a:t>[1]</a:t>
            </a:r>
            <a:endParaRPr lang="zh-CN" altLang="en-US" sz="2200" baseline="30000" dirty="0">
              <a:latin typeface="黑体" pitchFamily="49" charset="-122"/>
              <a:ea typeface="黑体" pitchFamily="49" charset="-122"/>
            </a:endParaRPr>
          </a:p>
          <a:p>
            <a:pPr marL="457200" indent="-457200" algn="just">
              <a:lnSpc>
                <a:spcPct val="150000"/>
              </a:lnSpc>
              <a:buFont typeface="+mj-lt"/>
              <a:buAutoNum type="arabicPeriod"/>
            </a:pPr>
            <a:r>
              <a:rPr lang="zh-CN" altLang="en-US" sz="2200" dirty="0">
                <a:latin typeface="黑体" pitchFamily="49" charset="-122"/>
                <a:ea typeface="黑体" pitchFamily="49" charset="-122"/>
              </a:rPr>
              <a:t>吸收谱实验</a:t>
            </a:r>
            <a:r>
              <a:rPr lang="zh-CN" altLang="en-US" sz="2200" dirty="0">
                <a:solidFill>
                  <a:srgbClr val="C00000"/>
                </a:solidFill>
                <a:latin typeface="黑体" pitchFamily="49" charset="-122"/>
                <a:ea typeface="黑体" pitchFamily="49" charset="-122"/>
              </a:rPr>
              <a:t>光强测量</a:t>
            </a:r>
            <a:r>
              <a:rPr lang="zh-CN" altLang="en-US" sz="2200" dirty="0">
                <a:latin typeface="黑体" pitchFamily="49" charset="-122"/>
                <a:ea typeface="黑体" pitchFamily="49" charset="-122"/>
              </a:rPr>
              <a:t>，例如：</a:t>
            </a:r>
            <a:r>
              <a:rPr lang="en-US" altLang="zh-CN" sz="2200" dirty="0"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XAFS</a:t>
            </a:r>
            <a:r>
              <a:rPr lang="zh-CN" altLang="en-US" sz="2200" dirty="0"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（</a:t>
            </a:r>
            <a:r>
              <a:rPr lang="en-US" altLang="zh-CN" sz="2200" dirty="0"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X-ray Absorption Fine-Structure</a:t>
            </a:r>
            <a:r>
              <a:rPr lang="zh-CN" altLang="en-US" sz="2200" dirty="0"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）</a:t>
            </a:r>
            <a:endParaRPr lang="zh-CN" altLang="en-US" sz="2200" dirty="0">
              <a:solidFill>
                <a:srgbClr val="C00000"/>
              </a:solidFill>
              <a:latin typeface="Times New Roman" panose="02020603050405020304" pitchFamily="18" charset="0"/>
              <a:ea typeface="黑体" pitchFamily="49" charset="-122"/>
              <a:cs typeface="Times New Roman" panose="02020603050405020304" pitchFamily="18" charset="0"/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C2AB9CB8-9FCF-45DC-9CAB-56575008E10E}"/>
              </a:ext>
            </a:extLst>
          </p:cNvPr>
          <p:cNvSpPr txBox="1"/>
          <p:nvPr/>
        </p:nvSpPr>
        <p:spPr>
          <a:xfrm>
            <a:off x="70217" y="1138734"/>
            <a:ext cx="8467776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sz="2600" b="1" dirty="0">
                <a:solidFill>
                  <a:srgbClr val="1A3B86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XBPM</a:t>
            </a:r>
            <a:r>
              <a:rPr lang="zh-CN" altLang="en-US" sz="2600" b="1" dirty="0">
                <a:solidFill>
                  <a:srgbClr val="1A3B86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（</a:t>
            </a:r>
            <a:r>
              <a:rPr lang="en-US" altLang="zh-CN" sz="2600" b="1" dirty="0">
                <a:solidFill>
                  <a:srgbClr val="1A3B86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X-ray Beam Position Monitor</a:t>
            </a:r>
            <a:r>
              <a:rPr lang="zh-CN" altLang="en-US" sz="2600" b="1" dirty="0">
                <a:solidFill>
                  <a:srgbClr val="1A3B86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）</a:t>
            </a:r>
            <a:r>
              <a:rPr lang="zh-CN" altLang="en-US" sz="2600" b="1" dirty="0">
                <a:solidFill>
                  <a:srgbClr val="1A3B86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三大应用场景</a:t>
            </a:r>
            <a:endParaRPr lang="en-US" altLang="zh-CN" sz="2600" b="1" dirty="0">
              <a:solidFill>
                <a:srgbClr val="1A3B86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AC020C41-EE7D-C0B4-6B6D-D84C7FD7FB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70648" y="-7834"/>
            <a:ext cx="1684610" cy="523220"/>
          </a:xfrm>
          <a:prstGeom prst="rect">
            <a:avLst/>
          </a:prstGeom>
          <a:solidFill>
            <a:srgbClr val="1A3B86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70000"/>
              <a:buNone/>
            </a:pPr>
            <a:r>
              <a:rPr kumimoji="1" lang="zh-CN" altLang="en-US" sz="2800" b="1" dirty="0">
                <a:solidFill>
                  <a:schemeClr val="bg1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研究背景</a:t>
            </a:r>
            <a:endParaRPr kumimoji="1" lang="en-US" altLang="zh-CN" sz="2800" b="1" dirty="0">
              <a:solidFill>
                <a:schemeClr val="bg1"/>
              </a:solidFill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B7051289-D43B-895A-0222-2567CE347BC7}"/>
              </a:ext>
            </a:extLst>
          </p:cNvPr>
          <p:cNvSpPr txBox="1"/>
          <p:nvPr/>
        </p:nvSpPr>
        <p:spPr>
          <a:xfrm>
            <a:off x="238450" y="5537952"/>
            <a:ext cx="628170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800" b="1" dirty="0">
                <a:highlight>
                  <a:srgbClr val="FFFF00"/>
                </a:highlight>
                <a:latin typeface="黑体" panose="02010609060101010101" pitchFamily="49" charset="-122"/>
                <a:ea typeface="黑体" panose="02010609060101010101" pitchFamily="49" charset="-122"/>
              </a:rPr>
              <a:t>XBPM</a:t>
            </a:r>
            <a:r>
              <a:rPr lang="zh-CN" altLang="en-US" sz="2800" b="1" dirty="0">
                <a:highlight>
                  <a:srgbClr val="FFFF00"/>
                </a:highlight>
                <a:latin typeface="黑体" panose="02010609060101010101" pitchFamily="49" charset="-122"/>
                <a:ea typeface="黑体" panose="02010609060101010101" pitchFamily="49" charset="-122"/>
              </a:rPr>
              <a:t>监测入射光束，判断不稳定性来源</a:t>
            </a: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2CF80329-8E04-900E-F6F2-8962BD9FA03D}"/>
              </a:ext>
            </a:extLst>
          </p:cNvPr>
          <p:cNvSpPr txBox="1"/>
          <p:nvPr/>
        </p:nvSpPr>
        <p:spPr>
          <a:xfrm>
            <a:off x="4140313" y="486204"/>
            <a:ext cx="6083739" cy="6568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b="1" dirty="0">
                <a:highlight>
                  <a:srgbClr val="FFFF00"/>
                </a:highlight>
                <a:latin typeface="黑体" panose="02010609060101010101" pitchFamily="49" charset="-122"/>
                <a:ea typeface="黑体" panose="02010609060101010101" pitchFamily="49" charset="-122"/>
              </a:rPr>
              <a:t>中科院院装备项目、</a:t>
            </a:r>
            <a:r>
              <a:rPr lang="en-US" altLang="zh-CN" sz="2800" b="1" dirty="0">
                <a:highlight>
                  <a:srgbClr val="FFFF00"/>
                </a:highligh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PAPS</a:t>
            </a:r>
            <a:r>
              <a:rPr lang="zh-CN" altLang="en-US" sz="2800" b="1" dirty="0">
                <a:highlight>
                  <a:srgbClr val="FFFF00"/>
                </a:highlight>
                <a:latin typeface="黑体" panose="02010609060101010101" pitchFamily="49" charset="-122"/>
                <a:ea typeface="黑体" panose="02010609060101010101" pitchFamily="49" charset="-122"/>
              </a:rPr>
              <a:t>探测器平台</a:t>
            </a:r>
          </a:p>
        </p:txBody>
      </p:sp>
      <p:graphicFrame>
        <p:nvGraphicFramePr>
          <p:cNvPr id="12" name="对象 11">
            <a:extLst>
              <a:ext uri="{FF2B5EF4-FFF2-40B4-BE49-F238E27FC236}">
                <a16:creationId xmlns:a16="http://schemas.microsoft.com/office/drawing/2014/main" id="{78243FC5-4962-23E8-C87F-3955F027908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39364186"/>
              </p:ext>
            </p:extLst>
          </p:nvPr>
        </p:nvGraphicFramePr>
        <p:xfrm>
          <a:off x="6684341" y="3759952"/>
          <a:ext cx="4813300" cy="1835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Visio" r:id="rId3" imgW="4813005" imgH="1834943" progId="Visio.Drawing.15">
                  <p:embed/>
                </p:oleObj>
              </mc:Choice>
              <mc:Fallback>
                <p:oleObj name="Visio" r:id="rId3" imgW="4813005" imgH="1834943" progId="Visio.Drawing.15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684341" y="3759952"/>
                        <a:ext cx="4813300" cy="18351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文本框 12">
            <a:extLst>
              <a:ext uri="{FF2B5EF4-FFF2-40B4-BE49-F238E27FC236}">
                <a16:creationId xmlns:a16="http://schemas.microsoft.com/office/drawing/2014/main" id="{ED57C0E8-6CD1-5C5B-E93C-66C88515AA75}"/>
              </a:ext>
            </a:extLst>
          </p:cNvPr>
          <p:cNvSpPr txBox="1"/>
          <p:nvPr/>
        </p:nvSpPr>
        <p:spPr>
          <a:xfrm>
            <a:off x="7672920" y="5537952"/>
            <a:ext cx="227283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2800" b="1" dirty="0">
                <a:highlight>
                  <a:srgbClr val="FFFF00"/>
                </a:highlight>
                <a:latin typeface="黑体" panose="02010609060101010101" pitchFamily="49" charset="-122"/>
                <a:ea typeface="黑体" panose="02010609060101010101" pitchFamily="49" charset="-122"/>
              </a:rPr>
              <a:t>吸收谱实验</a:t>
            </a:r>
          </a:p>
        </p:txBody>
      </p:sp>
      <p:graphicFrame>
        <p:nvGraphicFramePr>
          <p:cNvPr id="14" name="对象 13">
            <a:extLst>
              <a:ext uri="{FF2B5EF4-FFF2-40B4-BE49-F238E27FC236}">
                <a16:creationId xmlns:a16="http://schemas.microsoft.com/office/drawing/2014/main" id="{04B13FFA-DE6D-877B-3DF3-A7FC6CC07B2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94879389"/>
              </p:ext>
            </p:extLst>
          </p:nvPr>
        </p:nvGraphicFramePr>
        <p:xfrm>
          <a:off x="845653" y="3759952"/>
          <a:ext cx="5067300" cy="177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Visio" r:id="rId5" imgW="5067241" imgH="1777764" progId="Visio.Drawing.15">
                  <p:embed/>
                </p:oleObj>
              </mc:Choice>
              <mc:Fallback>
                <p:oleObj name="Visio" r:id="rId5" imgW="5067241" imgH="1777764" progId="Visio.Drawing.15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845653" y="3759952"/>
                        <a:ext cx="5067300" cy="177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文本框 16">
            <a:extLst>
              <a:ext uri="{FF2B5EF4-FFF2-40B4-BE49-F238E27FC236}">
                <a16:creationId xmlns:a16="http://schemas.microsoft.com/office/drawing/2014/main" id="{2211ECBA-9985-32E0-4188-78B4E34FE87B}"/>
              </a:ext>
            </a:extLst>
          </p:cNvPr>
          <p:cNvSpPr txBox="1"/>
          <p:nvPr/>
        </p:nvSpPr>
        <p:spPr>
          <a:xfrm>
            <a:off x="845653" y="6128292"/>
            <a:ext cx="793473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[1] 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宋盼盼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同步辐射光束位置探测器的研制及标定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[D]. 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中国科学院大学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2015.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箭头: 右 2">
            <a:extLst>
              <a:ext uri="{FF2B5EF4-FFF2-40B4-BE49-F238E27FC236}">
                <a16:creationId xmlns:a16="http://schemas.microsoft.com/office/drawing/2014/main" id="{4CF9D32D-522A-697F-2C2A-941826FCCA8C}"/>
              </a:ext>
            </a:extLst>
          </p:cNvPr>
          <p:cNvSpPr/>
          <p:nvPr/>
        </p:nvSpPr>
        <p:spPr bwMode="auto">
          <a:xfrm rot="10800000">
            <a:off x="3061745" y="3807880"/>
            <a:ext cx="635113" cy="215037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CN" alt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宋体" pitchFamily="2" charset="-122"/>
            </a:endParaRPr>
          </a:p>
        </p:txBody>
      </p:sp>
      <p:sp>
        <p:nvSpPr>
          <p:cNvPr id="5" name="箭头: 右 4">
            <a:extLst>
              <a:ext uri="{FF2B5EF4-FFF2-40B4-BE49-F238E27FC236}">
                <a16:creationId xmlns:a16="http://schemas.microsoft.com/office/drawing/2014/main" id="{6DE8586D-54D7-EE50-0612-5F45DFCD5C81}"/>
              </a:ext>
            </a:extLst>
          </p:cNvPr>
          <p:cNvSpPr/>
          <p:nvPr/>
        </p:nvSpPr>
        <p:spPr bwMode="auto">
          <a:xfrm rot="10800000">
            <a:off x="8491781" y="3807880"/>
            <a:ext cx="635113" cy="215037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CN" alt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宋体" pitchFamily="2" charset="-122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D23429A2-EE4D-2A34-6EA2-E718AA9D813B}"/>
              </a:ext>
            </a:extLst>
          </p:cNvPr>
          <p:cNvSpPr txBox="1"/>
          <p:nvPr/>
        </p:nvSpPr>
        <p:spPr>
          <a:xfrm>
            <a:off x="9117299" y="3735718"/>
            <a:ext cx="7809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X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光束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621F6083-B20C-1D89-19AF-5C6B8E9FC23F}"/>
              </a:ext>
            </a:extLst>
          </p:cNvPr>
          <p:cNvSpPr txBox="1"/>
          <p:nvPr/>
        </p:nvSpPr>
        <p:spPr>
          <a:xfrm>
            <a:off x="3678459" y="3723843"/>
            <a:ext cx="7809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X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光束</a:t>
            </a:r>
          </a:p>
        </p:txBody>
      </p:sp>
    </p:spTree>
    <p:extLst>
      <p:ext uri="{BB962C8B-B14F-4D97-AF65-F5344CB8AC3E}">
        <p14:creationId xmlns:p14="http://schemas.microsoft.com/office/powerpoint/2010/main" val="12916054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46828C18-9597-4A0A-88B9-5A1FCFF894C5}"/>
              </a:ext>
            </a:extLst>
          </p:cNvPr>
          <p:cNvSpPr txBox="1"/>
          <p:nvPr/>
        </p:nvSpPr>
        <p:spPr>
          <a:xfrm>
            <a:off x="70219" y="624786"/>
            <a:ext cx="41439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HEPS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束流位置监测系统：</a:t>
            </a: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C2AB9CB8-9FCF-45DC-9CAB-56575008E10E}"/>
              </a:ext>
            </a:extLst>
          </p:cNvPr>
          <p:cNvSpPr txBox="1"/>
          <p:nvPr/>
        </p:nvSpPr>
        <p:spPr>
          <a:xfrm>
            <a:off x="70217" y="1138734"/>
            <a:ext cx="8467776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sz="2600" b="1" dirty="0">
                <a:solidFill>
                  <a:srgbClr val="1A3B86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XBPM</a:t>
            </a:r>
            <a:r>
              <a:rPr lang="zh-CN" altLang="en-US" sz="2600" b="1" dirty="0">
                <a:solidFill>
                  <a:srgbClr val="1A3B86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（</a:t>
            </a:r>
            <a:r>
              <a:rPr lang="en-US" altLang="zh-CN" sz="2600" b="1" dirty="0">
                <a:solidFill>
                  <a:srgbClr val="1A3B86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X-ray Beam Position Monitor</a:t>
            </a:r>
            <a:r>
              <a:rPr lang="zh-CN" altLang="en-US" sz="2600" b="1" dirty="0">
                <a:solidFill>
                  <a:srgbClr val="1A3B86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）</a:t>
            </a:r>
            <a:r>
              <a:rPr lang="zh-CN" altLang="en-US" sz="2600" b="1" dirty="0">
                <a:solidFill>
                  <a:srgbClr val="1A3B86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三大应用场景</a:t>
            </a:r>
            <a:endParaRPr lang="en-US" altLang="zh-CN" sz="2600" b="1" dirty="0">
              <a:solidFill>
                <a:srgbClr val="1A3B86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B7051289-D43B-895A-0222-2567CE347BC7}"/>
              </a:ext>
            </a:extLst>
          </p:cNvPr>
          <p:cNvSpPr txBox="1"/>
          <p:nvPr/>
        </p:nvSpPr>
        <p:spPr>
          <a:xfrm>
            <a:off x="3193888" y="5914376"/>
            <a:ext cx="5970995" cy="6376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800" b="1" dirty="0">
                <a:highlight>
                  <a:srgbClr val="FFFF00"/>
                </a:highlight>
                <a:latin typeface="黑体" panose="02010609060101010101" pitchFamily="49" charset="-122"/>
                <a:ea typeface="黑体" panose="02010609060101010101" pitchFamily="49" charset="-122"/>
              </a:rPr>
              <a:t>应用在</a:t>
            </a:r>
            <a:r>
              <a:rPr lang="en-US" altLang="zh-CN" sz="2800" b="1" dirty="0">
                <a:highlight>
                  <a:srgbClr val="FFFF00"/>
                </a:highlight>
                <a:latin typeface="黑体" panose="02010609060101010101" pitchFamily="49" charset="-122"/>
                <a:ea typeface="黑体" panose="02010609060101010101" pitchFamily="49" charset="-122"/>
              </a:rPr>
              <a:t>HEPS</a:t>
            </a:r>
            <a:r>
              <a:rPr lang="zh-CN" altLang="en-US" sz="2800" b="1" dirty="0">
                <a:highlight>
                  <a:srgbClr val="FFFF00"/>
                </a:highlight>
                <a:latin typeface="黑体" panose="02010609060101010101" pitchFamily="49" charset="-122"/>
                <a:ea typeface="黑体" panose="02010609060101010101" pitchFamily="49" charset="-122"/>
              </a:rPr>
              <a:t>光源上，实现国产化替代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0B9C5951-B995-C816-E9EB-8EB4417582A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t="7894" b="6589"/>
          <a:stretch>
            <a:fillRect/>
          </a:stretch>
        </p:blipFill>
        <p:spPr>
          <a:xfrm>
            <a:off x="0" y="3551165"/>
            <a:ext cx="12192000" cy="2584174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F81642E9-E7A9-FA30-8BDF-4AC0EA7696B4}"/>
              </a:ext>
            </a:extLst>
          </p:cNvPr>
          <p:cNvSpPr txBox="1"/>
          <p:nvPr/>
        </p:nvSpPr>
        <p:spPr>
          <a:xfrm>
            <a:off x="2913175" y="4825636"/>
            <a:ext cx="6365649" cy="4955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dirty="0"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HEPS</a:t>
            </a:r>
            <a:r>
              <a:rPr lang="zh-CN" altLang="en-US" sz="2000" dirty="0"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线站</a:t>
            </a:r>
            <a:r>
              <a:rPr lang="en-US" altLang="zh-CN" sz="2000" dirty="0">
                <a:solidFill>
                  <a:srgbClr val="C00000"/>
                </a:solidFill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XBPM</a:t>
            </a:r>
            <a:r>
              <a:rPr lang="zh-CN" altLang="en-US" sz="2000" dirty="0"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具有大量需求：</a:t>
            </a:r>
            <a:r>
              <a:rPr lang="zh-CN" altLang="en-US" sz="2000" dirty="0">
                <a:solidFill>
                  <a:srgbClr val="C00000"/>
                </a:solidFill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首期</a:t>
            </a:r>
            <a:r>
              <a:rPr lang="en-US" altLang="zh-CN" sz="2000" dirty="0">
                <a:solidFill>
                  <a:srgbClr val="C00000"/>
                </a:solidFill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14</a:t>
            </a:r>
            <a:r>
              <a:rPr lang="zh-CN" altLang="en-US" sz="2000" dirty="0">
                <a:solidFill>
                  <a:srgbClr val="C00000"/>
                </a:solidFill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条线站需求</a:t>
            </a:r>
            <a:r>
              <a:rPr lang="en-US" altLang="zh-CN" sz="2000" dirty="0">
                <a:solidFill>
                  <a:srgbClr val="C00000"/>
                </a:solidFill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60</a:t>
            </a:r>
            <a:r>
              <a:rPr lang="zh-CN" altLang="en-US" sz="2000" dirty="0">
                <a:solidFill>
                  <a:srgbClr val="C00000"/>
                </a:solidFill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套</a:t>
            </a:r>
          </a:p>
        </p:txBody>
      </p:sp>
      <p:sp>
        <p:nvSpPr>
          <p:cNvPr id="8" name="椭圆 7">
            <a:extLst>
              <a:ext uri="{FF2B5EF4-FFF2-40B4-BE49-F238E27FC236}">
                <a16:creationId xmlns:a16="http://schemas.microsoft.com/office/drawing/2014/main" id="{B1F7C670-7E21-CC8E-EFE2-46737BA3E097}"/>
              </a:ext>
            </a:extLst>
          </p:cNvPr>
          <p:cNvSpPr/>
          <p:nvPr/>
        </p:nvSpPr>
        <p:spPr bwMode="auto">
          <a:xfrm>
            <a:off x="6179386" y="3876073"/>
            <a:ext cx="564314" cy="946793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CN" alt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宋体" pitchFamily="2" charset="-122"/>
            </a:endParaRPr>
          </a:p>
        </p:txBody>
      </p:sp>
      <p:sp>
        <p:nvSpPr>
          <p:cNvPr id="9" name="椭圆 8">
            <a:extLst>
              <a:ext uri="{FF2B5EF4-FFF2-40B4-BE49-F238E27FC236}">
                <a16:creationId xmlns:a16="http://schemas.microsoft.com/office/drawing/2014/main" id="{E7600B87-BD58-DDF4-923F-EEF23F72CAB8}"/>
              </a:ext>
            </a:extLst>
          </p:cNvPr>
          <p:cNvSpPr/>
          <p:nvPr/>
        </p:nvSpPr>
        <p:spPr bwMode="auto">
          <a:xfrm>
            <a:off x="8537993" y="3876073"/>
            <a:ext cx="564314" cy="946793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CN" alt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宋体" pitchFamily="2" charset="-122"/>
            </a:endParaRPr>
          </a:p>
        </p:txBody>
      </p:sp>
      <p:sp>
        <p:nvSpPr>
          <p:cNvPr id="18" name="椭圆 17">
            <a:extLst>
              <a:ext uri="{FF2B5EF4-FFF2-40B4-BE49-F238E27FC236}">
                <a16:creationId xmlns:a16="http://schemas.microsoft.com/office/drawing/2014/main" id="{CC5FDAC2-B060-7326-0C4E-C7B84C0911D0}"/>
              </a:ext>
            </a:extLst>
          </p:cNvPr>
          <p:cNvSpPr/>
          <p:nvPr/>
        </p:nvSpPr>
        <p:spPr bwMode="auto">
          <a:xfrm>
            <a:off x="10568609" y="3876073"/>
            <a:ext cx="564314" cy="946793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CN" alt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宋体" pitchFamily="2" charset="-122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2CF80329-8E04-900E-F6F2-8962BD9FA03D}"/>
              </a:ext>
            </a:extLst>
          </p:cNvPr>
          <p:cNvSpPr txBox="1"/>
          <p:nvPr/>
        </p:nvSpPr>
        <p:spPr>
          <a:xfrm>
            <a:off x="4140313" y="486204"/>
            <a:ext cx="6083739" cy="6568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b="1" dirty="0">
                <a:highlight>
                  <a:srgbClr val="FFFF00"/>
                </a:highlight>
                <a:latin typeface="黑体" panose="02010609060101010101" pitchFamily="49" charset="-122"/>
                <a:ea typeface="黑体" panose="02010609060101010101" pitchFamily="49" charset="-122"/>
              </a:rPr>
              <a:t>中科院院装备项目、</a:t>
            </a:r>
            <a:r>
              <a:rPr lang="en-US" altLang="zh-CN" sz="2800" b="1" dirty="0">
                <a:highlight>
                  <a:srgbClr val="FFFF00"/>
                </a:highligh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PAPS</a:t>
            </a:r>
            <a:r>
              <a:rPr lang="zh-CN" altLang="en-US" sz="2800" b="1" dirty="0">
                <a:highlight>
                  <a:srgbClr val="FFFF00"/>
                </a:highlight>
                <a:latin typeface="黑体" panose="02010609060101010101" pitchFamily="49" charset="-122"/>
                <a:ea typeface="黑体" panose="02010609060101010101" pitchFamily="49" charset="-122"/>
              </a:rPr>
              <a:t>探测器平台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1A675B34-3A26-C528-7DA4-ACAF0FED5A3C}"/>
              </a:ext>
            </a:extLst>
          </p:cNvPr>
          <p:cNvSpPr txBox="1"/>
          <p:nvPr/>
        </p:nvSpPr>
        <p:spPr>
          <a:xfrm>
            <a:off x="756523" y="1609447"/>
            <a:ext cx="10312861" cy="20443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150000"/>
              </a:lnSpc>
              <a:buFont typeface="+mj-lt"/>
              <a:buAutoNum type="arabicPeriod"/>
            </a:pPr>
            <a:r>
              <a:rPr lang="zh-CN" altLang="en-US" sz="2200" dirty="0">
                <a:latin typeface="黑体" pitchFamily="49" charset="-122"/>
                <a:ea typeface="黑体" pitchFamily="49" charset="-122"/>
              </a:rPr>
              <a:t>探测光束截面强度分布，</a:t>
            </a:r>
            <a:r>
              <a:rPr lang="zh-CN" altLang="en-US" sz="2200" dirty="0">
                <a:solidFill>
                  <a:srgbClr val="C00000"/>
                </a:solidFill>
                <a:latin typeface="黑体" pitchFamily="49" charset="-122"/>
                <a:ea typeface="黑体" pitchFamily="49" charset="-122"/>
              </a:rPr>
              <a:t>确定光束轴线</a:t>
            </a:r>
            <a:r>
              <a:rPr lang="zh-CN" altLang="en-US" sz="2200" dirty="0">
                <a:latin typeface="黑体" pitchFamily="49" charset="-122"/>
                <a:ea typeface="黑体" pitchFamily="49" charset="-122"/>
              </a:rPr>
              <a:t>，为束线光学元件的安装提供准直标靶</a:t>
            </a:r>
            <a:endParaRPr lang="en-US" altLang="zh-CN" sz="2200" dirty="0">
              <a:latin typeface="黑体" pitchFamily="49" charset="-122"/>
              <a:ea typeface="黑体" pitchFamily="49" charset="-122"/>
            </a:endParaRPr>
          </a:p>
          <a:p>
            <a:pPr marL="457200" indent="-457200" algn="just">
              <a:lnSpc>
                <a:spcPct val="150000"/>
              </a:lnSpc>
              <a:buFont typeface="+mj-lt"/>
              <a:buAutoNum type="arabicPeriod"/>
            </a:pPr>
            <a:r>
              <a:rPr lang="zh-CN" altLang="en-US" sz="2200" dirty="0">
                <a:latin typeface="黑体" pitchFamily="49" charset="-122"/>
                <a:ea typeface="黑体" pitchFamily="49" charset="-122"/>
              </a:rPr>
              <a:t>在线监测束线的动态变化，测量光源及光束线传输过程中的漂移量，为</a:t>
            </a:r>
            <a:r>
              <a:rPr lang="zh-CN" altLang="en-US" sz="2200" dirty="0">
                <a:solidFill>
                  <a:srgbClr val="C00000"/>
                </a:solidFill>
                <a:latin typeface="黑体" pitchFamily="49" charset="-122"/>
                <a:ea typeface="黑体" pitchFamily="49" charset="-122"/>
              </a:rPr>
              <a:t>校正电子轨道和束线光学元件姿态</a:t>
            </a:r>
            <a:r>
              <a:rPr lang="zh-CN" altLang="en-US" sz="2200" dirty="0">
                <a:latin typeface="黑体" pitchFamily="49" charset="-122"/>
                <a:ea typeface="黑体" pitchFamily="49" charset="-122"/>
              </a:rPr>
              <a:t>提供反馈信息</a:t>
            </a:r>
          </a:p>
          <a:p>
            <a:pPr marL="457200" indent="-457200" algn="just">
              <a:lnSpc>
                <a:spcPct val="150000"/>
              </a:lnSpc>
              <a:buFont typeface="+mj-lt"/>
              <a:buAutoNum type="arabicPeriod"/>
            </a:pPr>
            <a:r>
              <a:rPr lang="zh-CN" altLang="en-US" sz="2200" dirty="0">
                <a:latin typeface="黑体" pitchFamily="49" charset="-122"/>
                <a:ea typeface="黑体" pitchFamily="49" charset="-122"/>
              </a:rPr>
              <a:t>吸收谱实验</a:t>
            </a:r>
            <a:r>
              <a:rPr lang="zh-CN" altLang="en-US" sz="2200" dirty="0">
                <a:solidFill>
                  <a:srgbClr val="C00000"/>
                </a:solidFill>
                <a:latin typeface="黑体" pitchFamily="49" charset="-122"/>
                <a:ea typeface="黑体" pitchFamily="49" charset="-122"/>
              </a:rPr>
              <a:t>光强测量</a:t>
            </a:r>
            <a:r>
              <a:rPr lang="zh-CN" altLang="en-US" sz="2200" dirty="0">
                <a:latin typeface="黑体" pitchFamily="49" charset="-122"/>
                <a:ea typeface="黑体" pitchFamily="49" charset="-122"/>
              </a:rPr>
              <a:t>，例如：</a:t>
            </a:r>
            <a:r>
              <a:rPr lang="en-US" altLang="zh-CN" sz="2200" dirty="0"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XAFS</a:t>
            </a:r>
            <a:r>
              <a:rPr lang="zh-CN" altLang="en-US" sz="2200" dirty="0"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（</a:t>
            </a:r>
            <a:r>
              <a:rPr lang="en-US" altLang="zh-CN" sz="2200" dirty="0"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X-ray Absorption Fine-Structure</a:t>
            </a:r>
            <a:r>
              <a:rPr lang="zh-CN" altLang="en-US" sz="2200" dirty="0"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）</a:t>
            </a:r>
            <a:endParaRPr lang="zh-CN" altLang="en-US" sz="2200" dirty="0">
              <a:solidFill>
                <a:srgbClr val="C00000"/>
              </a:solidFill>
              <a:latin typeface="Times New Roman" panose="02020603050405020304" pitchFamily="18" charset="0"/>
              <a:ea typeface="黑体" pitchFamily="49" charset="-122"/>
              <a:cs typeface="Times New Roman" panose="02020603050405020304" pitchFamily="18" charset="0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E8CF3BB4-8E5A-7B26-08FB-900437384F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70648" y="-7834"/>
            <a:ext cx="1684610" cy="523220"/>
          </a:xfrm>
          <a:prstGeom prst="rect">
            <a:avLst/>
          </a:prstGeom>
          <a:solidFill>
            <a:srgbClr val="1A3B86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70000"/>
              <a:buNone/>
            </a:pPr>
            <a:r>
              <a:rPr kumimoji="1" lang="zh-CN" altLang="en-US" sz="2800" b="1" dirty="0">
                <a:solidFill>
                  <a:schemeClr val="bg1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研究背景</a:t>
            </a:r>
            <a:endParaRPr kumimoji="1" lang="en-US" altLang="zh-CN" sz="2800" b="1" dirty="0">
              <a:solidFill>
                <a:schemeClr val="bg1"/>
              </a:solidFill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86929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>
            <a:extLst>
              <a:ext uri="{FF2B5EF4-FFF2-40B4-BE49-F238E27FC236}">
                <a16:creationId xmlns:a16="http://schemas.microsoft.com/office/drawing/2014/main" id="{4001691C-D35C-4232-B7B0-4D0F20F76F7B}"/>
              </a:ext>
            </a:extLst>
          </p:cNvPr>
          <p:cNvSpPr txBox="1"/>
          <p:nvPr/>
        </p:nvSpPr>
        <p:spPr>
          <a:xfrm>
            <a:off x="76842" y="912669"/>
            <a:ext cx="11619857" cy="535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200" dirty="0"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金刚石探测器优点：</a:t>
            </a:r>
            <a:r>
              <a:rPr lang="zh-CN" altLang="en-US" sz="2200" dirty="0">
                <a:solidFill>
                  <a:srgbClr val="7030A0"/>
                </a:solidFill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抗辐照</a:t>
            </a:r>
            <a:r>
              <a:rPr lang="zh-CN" altLang="en-US" sz="2200" dirty="0"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、</a:t>
            </a:r>
            <a:r>
              <a:rPr lang="en-US" altLang="zh-CN" sz="2200" dirty="0">
                <a:solidFill>
                  <a:srgbClr val="7030A0"/>
                </a:solidFill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X</a:t>
            </a:r>
            <a:r>
              <a:rPr lang="zh-CN" altLang="en-US" sz="2200" dirty="0">
                <a:solidFill>
                  <a:srgbClr val="7030A0"/>
                </a:solidFill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射线可透过</a:t>
            </a:r>
            <a:r>
              <a:rPr lang="zh-CN" altLang="en-US" sz="2200" dirty="0"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、</a:t>
            </a:r>
            <a:r>
              <a:rPr lang="zh-CN" altLang="en-US" sz="2200" dirty="0">
                <a:solidFill>
                  <a:srgbClr val="0070C0"/>
                </a:solidFill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低暗电流</a:t>
            </a:r>
            <a:r>
              <a:rPr lang="zh-CN" altLang="en-US" sz="2200" dirty="0"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、</a:t>
            </a:r>
            <a:r>
              <a:rPr lang="zh-CN" altLang="en-US" sz="2200" dirty="0">
                <a:solidFill>
                  <a:srgbClr val="0070C0"/>
                </a:solidFill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低噪声</a:t>
            </a:r>
            <a:r>
              <a:rPr lang="zh-CN" altLang="en-US" sz="2200" dirty="0"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、</a:t>
            </a:r>
            <a:r>
              <a:rPr lang="zh-CN" altLang="en-US" sz="2200" dirty="0">
                <a:solidFill>
                  <a:srgbClr val="0070C0"/>
                </a:solidFill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快响应</a:t>
            </a:r>
            <a:r>
              <a:rPr lang="zh-CN" altLang="en-US" sz="2200" dirty="0"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、探测灵敏区均匀</a:t>
            </a:r>
            <a:endParaRPr lang="en-US" altLang="zh-CN" sz="2200" dirty="0">
              <a:latin typeface="Times New Roman" panose="02020603050405020304" pitchFamily="18" charset="0"/>
              <a:ea typeface="黑体" pitchFamily="49" charset="-122"/>
              <a:cs typeface="Times New Roman" panose="02020603050405020304" pitchFamily="18" charset="0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0E829B8C-4D53-74B4-B0C5-FC5295374553}"/>
              </a:ext>
            </a:extLst>
          </p:cNvPr>
          <p:cNvSpPr txBox="1"/>
          <p:nvPr/>
        </p:nvSpPr>
        <p:spPr>
          <a:xfrm>
            <a:off x="76842" y="558623"/>
            <a:ext cx="5126572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zh-CN" altLang="en-US" sz="2600" b="1" dirty="0">
                <a:solidFill>
                  <a:srgbClr val="1A3B86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高通量同步辐射金刚石探测器</a:t>
            </a:r>
            <a:r>
              <a:rPr lang="en-US" altLang="zh-CN" sz="2600" b="1" baseline="30000" dirty="0">
                <a:solidFill>
                  <a:srgbClr val="1A3B86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[2]</a:t>
            </a:r>
          </a:p>
        </p:txBody>
      </p:sp>
      <p:pic>
        <p:nvPicPr>
          <p:cNvPr id="43" name="图片 42">
            <a:extLst>
              <a:ext uri="{FF2B5EF4-FFF2-40B4-BE49-F238E27FC236}">
                <a16:creationId xmlns:a16="http://schemas.microsoft.com/office/drawing/2014/main" id="{A80123C0-337D-73B1-E0C8-E33309DE1D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539" y="3938881"/>
            <a:ext cx="3874511" cy="2130831"/>
          </a:xfrm>
          <a:prstGeom prst="rect">
            <a:avLst/>
          </a:prstGeom>
        </p:spPr>
      </p:pic>
      <p:pic>
        <p:nvPicPr>
          <p:cNvPr id="52" name="图片 51">
            <a:extLst>
              <a:ext uri="{FF2B5EF4-FFF2-40B4-BE49-F238E27FC236}">
                <a16:creationId xmlns:a16="http://schemas.microsoft.com/office/drawing/2014/main" id="{7C7161DA-6F7E-031C-1A68-DA68A1D3988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45" t="3506" r="1531" b="1663"/>
          <a:stretch/>
        </p:blipFill>
        <p:spPr>
          <a:xfrm>
            <a:off x="171286" y="1850129"/>
            <a:ext cx="4434767" cy="2130831"/>
          </a:xfrm>
          <a:prstGeom prst="rect">
            <a:avLst/>
          </a:prstGeom>
        </p:spPr>
      </p:pic>
      <p:sp>
        <p:nvSpPr>
          <p:cNvPr id="55" name="文本框 54">
            <a:extLst>
              <a:ext uri="{FF2B5EF4-FFF2-40B4-BE49-F238E27FC236}">
                <a16:creationId xmlns:a16="http://schemas.microsoft.com/office/drawing/2014/main" id="{4F5D0BC1-EF91-EFEF-6337-598E3C966459}"/>
              </a:ext>
            </a:extLst>
          </p:cNvPr>
          <p:cNvSpPr txBox="1"/>
          <p:nvPr/>
        </p:nvSpPr>
        <p:spPr>
          <a:xfrm>
            <a:off x="4215500" y="3329783"/>
            <a:ext cx="4183879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</a:rPr>
              <a:t>Solid-state detector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</a:rPr>
              <a:t>Semiconductor: electrons and holes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</a:rPr>
              <a:t>Insensitive to visible light  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</a:rPr>
              <a:t>Temperature insensitive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</a:rPr>
              <a:t>Low dark current (</a:t>
            </a:r>
            <a:r>
              <a:rPr kumimoji="0" lang="en-US" altLang="zh-CN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</a:rPr>
              <a:t>pA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</a:rPr>
              <a:t>) 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</a:rPr>
              <a:t>Intrinsically low noise 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</a:rPr>
              <a:t>Fast response (v</a:t>
            </a:r>
            <a:r>
              <a:rPr kumimoji="0" lang="pt-BR" altLang="zh-CN" sz="18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</a:rPr>
              <a:t>sat</a:t>
            </a:r>
            <a:r>
              <a:rPr kumimoji="0" lang="pt-BR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</a:rPr>
              <a:t> = 1e5 m/s)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</a:rPr>
              <a:t>Very robust 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</a:rPr>
              <a:t>Used for fast beam loss monitors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</a:endParaRPr>
          </a:p>
        </p:txBody>
      </p:sp>
      <p:sp>
        <p:nvSpPr>
          <p:cNvPr id="56" name="文本框 55">
            <a:extLst>
              <a:ext uri="{FF2B5EF4-FFF2-40B4-BE49-F238E27FC236}">
                <a16:creationId xmlns:a16="http://schemas.microsoft.com/office/drawing/2014/main" id="{E56A7275-577C-BC49-7308-FA2361CA05D1}"/>
              </a:ext>
            </a:extLst>
          </p:cNvPr>
          <p:cNvSpPr txBox="1"/>
          <p:nvPr/>
        </p:nvSpPr>
        <p:spPr>
          <a:xfrm>
            <a:off x="76842" y="1295773"/>
            <a:ext cx="11379662" cy="535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200" dirty="0"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XBPM</a:t>
            </a:r>
            <a:r>
              <a:rPr lang="zh-CN" altLang="en-US" sz="2200" dirty="0"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原理：</a:t>
            </a:r>
            <a:r>
              <a:rPr lang="en-US" altLang="zh-CN" sz="2200" dirty="0"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X</a:t>
            </a:r>
            <a:r>
              <a:rPr lang="zh-CN" altLang="en-US" sz="2200" dirty="0"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射线与金刚石发生</a:t>
            </a:r>
            <a:r>
              <a:rPr lang="zh-CN" altLang="en-US" sz="2200" dirty="0">
                <a:solidFill>
                  <a:srgbClr val="FF0000"/>
                </a:solidFill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相互作用</a:t>
            </a:r>
            <a:r>
              <a:rPr lang="zh-CN" altLang="en-US" sz="2200" dirty="0"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，</a:t>
            </a:r>
            <a:r>
              <a:rPr lang="zh-CN" altLang="en-US" sz="2200" dirty="0">
                <a:solidFill>
                  <a:srgbClr val="FF0000"/>
                </a:solidFill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四象限电极</a:t>
            </a:r>
            <a:r>
              <a:rPr lang="zh-CN" altLang="en-US" sz="2200" dirty="0"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上产生的</a:t>
            </a:r>
            <a:r>
              <a:rPr lang="zh-CN" altLang="en-US" sz="2200" dirty="0">
                <a:solidFill>
                  <a:srgbClr val="FF0000"/>
                </a:solidFill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电子空穴对</a:t>
            </a:r>
            <a:r>
              <a:rPr lang="zh-CN" altLang="en-US" sz="2200" dirty="0"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受偏压收集</a:t>
            </a:r>
            <a:endParaRPr lang="en-US" altLang="zh-CN" sz="2200" dirty="0">
              <a:latin typeface="Times New Roman" panose="02020603050405020304" pitchFamily="18" charset="0"/>
              <a:ea typeface="黑体" pitchFamily="49" charset="-122"/>
              <a:cs typeface="Times New Roman" panose="02020603050405020304" pitchFamily="18" charset="0"/>
            </a:endParaRPr>
          </a:p>
        </p:txBody>
      </p:sp>
      <p:grpSp>
        <p:nvGrpSpPr>
          <p:cNvPr id="63" name="组合 62">
            <a:extLst>
              <a:ext uri="{FF2B5EF4-FFF2-40B4-BE49-F238E27FC236}">
                <a16:creationId xmlns:a16="http://schemas.microsoft.com/office/drawing/2014/main" id="{C2A6F3E5-665C-3593-44C3-87D25C5B75BA}"/>
              </a:ext>
            </a:extLst>
          </p:cNvPr>
          <p:cNvGrpSpPr/>
          <p:nvPr/>
        </p:nvGrpSpPr>
        <p:grpSpPr>
          <a:xfrm>
            <a:off x="8008826" y="1609238"/>
            <a:ext cx="4228888" cy="2013738"/>
            <a:chOff x="7902811" y="1906607"/>
            <a:chExt cx="4228888" cy="2013738"/>
          </a:xfrm>
        </p:grpSpPr>
        <p:pic>
          <p:nvPicPr>
            <p:cNvPr id="53" name="Picture 4">
              <a:extLst>
                <a:ext uri="{FF2B5EF4-FFF2-40B4-BE49-F238E27FC236}">
                  <a16:creationId xmlns:a16="http://schemas.microsoft.com/office/drawing/2014/main" id="{FE3E7904-1FF8-04EE-BBC7-AEDB0630C77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02811" y="2062288"/>
              <a:ext cx="4117904" cy="18580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59" name="直接箭头连接符 58">
              <a:extLst>
                <a:ext uri="{FF2B5EF4-FFF2-40B4-BE49-F238E27FC236}">
                  <a16:creationId xmlns:a16="http://schemas.microsoft.com/office/drawing/2014/main" id="{57557BA0-0611-6049-B8AC-09C63C15ED5D}"/>
                </a:ext>
              </a:extLst>
            </p:cNvPr>
            <p:cNvCxnSpPr/>
            <p:nvPr/>
          </p:nvCxnSpPr>
          <p:spPr bwMode="auto">
            <a:xfrm flipH="1">
              <a:off x="11303000" y="2157286"/>
              <a:ext cx="203200" cy="579564"/>
            </a:xfrm>
            <a:prstGeom prst="straightConnector1">
              <a:avLst/>
            </a:prstGeom>
            <a:solidFill>
              <a:schemeClr val="accent1"/>
            </a:solidFill>
            <a:ln w="6350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triangle"/>
            </a:ln>
            <a:effectLst/>
          </p:spPr>
        </p:cxnSp>
        <p:sp>
          <p:nvSpPr>
            <p:cNvPr id="62" name="文本框 61">
              <a:extLst>
                <a:ext uri="{FF2B5EF4-FFF2-40B4-BE49-F238E27FC236}">
                  <a16:creationId xmlns:a16="http://schemas.microsoft.com/office/drawing/2014/main" id="{129BF4DA-B89E-49A6-7000-FA69B4112EEC}"/>
                </a:ext>
              </a:extLst>
            </p:cNvPr>
            <p:cNvSpPr txBox="1"/>
            <p:nvPr/>
          </p:nvSpPr>
          <p:spPr>
            <a:xfrm>
              <a:off x="10880701" y="1906607"/>
              <a:ext cx="1250998" cy="36503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400" dirty="0">
                  <a:latin typeface="宋体" panose="02010600030101010101" pitchFamily="2" charset="-122"/>
                  <a:ea typeface="宋体" panose="02010600030101010101" pitchFamily="2" charset="-122"/>
                  <a:cs typeface="Times New Roman" panose="02020603050405020304" pitchFamily="18" charset="0"/>
                </a:rPr>
                <a:t>对面三明治型</a:t>
              </a:r>
              <a:endParaRPr lang="en-US" altLang="zh-CN" sz="1400" dirty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66" name="矩形 65">
            <a:extLst>
              <a:ext uri="{FF2B5EF4-FFF2-40B4-BE49-F238E27FC236}">
                <a16:creationId xmlns:a16="http://schemas.microsoft.com/office/drawing/2014/main" id="{25920DB1-FF8A-A321-74DD-F40430DFA4D2}"/>
              </a:ext>
            </a:extLst>
          </p:cNvPr>
          <p:cNvSpPr/>
          <p:nvPr/>
        </p:nvSpPr>
        <p:spPr>
          <a:xfrm>
            <a:off x="1997244" y="4489420"/>
            <a:ext cx="20890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solidFill>
                  <a:prstClr val="black"/>
                </a:solidFill>
                <a:latin typeface="等线"/>
                <a:ea typeface="等线" panose="02010600030101010101" pitchFamily="2" charset="-122"/>
              </a:rPr>
              <a:t>Transmission rate</a:t>
            </a:r>
            <a:endParaRPr lang="zh-CN" altLang="en-US" b="1" dirty="0">
              <a:solidFill>
                <a:prstClr val="black"/>
              </a:solidFill>
              <a:latin typeface="等线"/>
              <a:ea typeface="等线" panose="02010600030101010101" pitchFamily="2" charset="-122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FC232612-4B8D-5B02-CA14-C582BEB95638}"/>
              </a:ext>
            </a:extLst>
          </p:cNvPr>
          <p:cNvSpPr txBox="1"/>
          <p:nvPr/>
        </p:nvSpPr>
        <p:spPr>
          <a:xfrm>
            <a:off x="4522168" y="2073040"/>
            <a:ext cx="3570542" cy="10120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zh-CN" altLang="en-US" b="1" dirty="0">
                <a:solidFill>
                  <a:srgbClr val="1A3B86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材料：单晶</a:t>
            </a:r>
            <a:r>
              <a:rPr lang="en-US" altLang="zh-CN" b="1" dirty="0">
                <a:solidFill>
                  <a:srgbClr val="1A3B86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CVD</a:t>
            </a:r>
            <a:r>
              <a:rPr lang="zh-CN" altLang="en-US" b="1" dirty="0">
                <a:solidFill>
                  <a:srgbClr val="1A3B86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金刚石</a:t>
            </a:r>
            <a:endParaRPr lang="en-US" altLang="zh-CN" b="1" dirty="0">
              <a:solidFill>
                <a:srgbClr val="1A3B86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>
              <a:lnSpc>
                <a:spcPct val="114000"/>
              </a:lnSpc>
            </a:pPr>
            <a:r>
              <a:rPr lang="zh-CN" altLang="en-US" b="1" dirty="0">
                <a:solidFill>
                  <a:srgbClr val="1A3B86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厚度：</a:t>
            </a:r>
            <a:r>
              <a:rPr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50</a:t>
            </a:r>
            <a:r>
              <a:rPr lang="en-US" altLang="zh-CN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𝜇</a:t>
            </a:r>
            <a:r>
              <a:rPr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m</a:t>
            </a:r>
            <a:r>
              <a:rPr lang="zh-CN" altLang="en-US" b="1" dirty="0">
                <a:solidFill>
                  <a:srgbClr val="1A3B86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、</a:t>
            </a:r>
            <a:r>
              <a:rPr lang="en-US" altLang="zh-CN" b="1" dirty="0">
                <a:solidFill>
                  <a:srgbClr val="1A3B86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500</a:t>
            </a:r>
            <a:r>
              <a:rPr lang="zh-CN" altLang="en-US" b="1" dirty="0">
                <a:solidFill>
                  <a:srgbClr val="1A3B86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𝜇</a:t>
            </a:r>
            <a:r>
              <a:rPr lang="en-US" altLang="zh-CN" b="1" dirty="0">
                <a:solidFill>
                  <a:srgbClr val="1A3B86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m</a:t>
            </a:r>
          </a:p>
          <a:p>
            <a:pPr>
              <a:lnSpc>
                <a:spcPct val="114000"/>
              </a:lnSpc>
            </a:pPr>
            <a:r>
              <a:rPr lang="zh-CN" altLang="en-US" b="1" dirty="0">
                <a:solidFill>
                  <a:srgbClr val="1A3B86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尺寸：</a:t>
            </a:r>
            <a:r>
              <a:rPr lang="en-US" altLang="zh-CN" b="1" dirty="0">
                <a:solidFill>
                  <a:srgbClr val="1A3B86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2mm×2mm</a:t>
            </a:r>
            <a:r>
              <a:rPr lang="zh-CN" altLang="en-US" b="1" dirty="0">
                <a:solidFill>
                  <a:srgbClr val="1A3B86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、</a:t>
            </a:r>
            <a:r>
              <a:rPr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4mm×4mm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6D22CA32-A20A-1490-A052-04D9FF2DDEC7}"/>
              </a:ext>
            </a:extLst>
          </p:cNvPr>
          <p:cNvSpPr txBox="1"/>
          <p:nvPr/>
        </p:nvSpPr>
        <p:spPr>
          <a:xfrm>
            <a:off x="1038037" y="5979896"/>
            <a:ext cx="1003614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[2] Li </a:t>
            </a:r>
            <a:r>
              <a:rPr lang="en-US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Zhenjie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et al. Detection of high flux synchrotron radiation based on diamond detector for HEPS[J]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．</a:t>
            </a: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Nuclear Instruments &amp; Methods in Physics Research, 2019, 924(APRa21): 305-308.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B9A1F3C8-28BF-7F0A-3222-BB4977D578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70648" y="-7834"/>
            <a:ext cx="1684610" cy="523220"/>
          </a:xfrm>
          <a:prstGeom prst="rect">
            <a:avLst/>
          </a:prstGeom>
          <a:solidFill>
            <a:srgbClr val="1A3B86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70000"/>
              <a:buNone/>
            </a:pPr>
            <a:r>
              <a:rPr kumimoji="1" lang="zh-CN" altLang="en-US" sz="2800" b="1" dirty="0">
                <a:solidFill>
                  <a:schemeClr val="bg1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研究背景</a:t>
            </a:r>
            <a:endParaRPr kumimoji="1" lang="en-US" altLang="zh-CN" sz="2800" b="1" dirty="0">
              <a:solidFill>
                <a:schemeClr val="bg1"/>
              </a:solidFill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graphicFrame>
        <p:nvGraphicFramePr>
          <p:cNvPr id="5" name="对象 4">
            <a:extLst>
              <a:ext uri="{FF2B5EF4-FFF2-40B4-BE49-F238E27FC236}">
                <a16:creationId xmlns:a16="http://schemas.microsoft.com/office/drawing/2014/main" id="{94D82C33-F903-2CE5-8E08-DF44FADFE10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93711786"/>
              </p:ext>
            </p:extLst>
          </p:nvPr>
        </p:nvGraphicFramePr>
        <p:xfrm>
          <a:off x="9695513" y="3661445"/>
          <a:ext cx="2324100" cy="2165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Visio" r:id="rId6" imgW="2622225" imgH="2597180" progId="Visio.Drawing.15">
                  <p:embed/>
                </p:oleObj>
              </mc:Choice>
              <mc:Fallback>
                <p:oleObj name="Visio" r:id="rId6" imgW="2622225" imgH="2597180" progId="Visio.Drawing.15">
                  <p:embed/>
                  <p:pic>
                    <p:nvPicPr>
                      <p:cNvPr id="26" name="对象 25">
                        <a:extLst>
                          <a:ext uri="{FF2B5EF4-FFF2-40B4-BE49-F238E27FC236}">
                            <a16:creationId xmlns:a16="http://schemas.microsoft.com/office/drawing/2014/main" id="{9CD5013E-772D-358E-E64A-F09EB3EA964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3326" b="2634"/>
                      <a:stretch>
                        <a:fillRect/>
                      </a:stretch>
                    </p:blipFill>
                    <p:spPr bwMode="auto">
                      <a:xfrm>
                        <a:off x="9695513" y="3661445"/>
                        <a:ext cx="2324100" cy="21653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B5DABD7B-5253-E796-4C1A-0A57FBD6C612}"/>
                  </a:ext>
                </a:extLst>
              </p:cNvPr>
              <p:cNvSpPr txBox="1"/>
              <p:nvPr/>
            </p:nvSpPr>
            <p:spPr>
              <a:xfrm>
                <a:off x="8092711" y="4084580"/>
                <a:ext cx="1830456" cy="65954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zh-CN" altLang="en-US" i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zh-CN" altLang="en-US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i="1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zh-CN" alt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f>
                        <m:fPr>
                          <m:ctrlPr>
                            <a:rPr lang="zh-CN" altLang="en-US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zh-CN" altLang="en-US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CN" altLang="en-US" i="0">
                                  <a:latin typeface="Cambria Math" panose="02040503050406030204" pitchFamily="18" charset="0"/>
                                </a:rPr>
                                <m:t>∆</m:t>
                              </m:r>
                            </m:e>
                            <m:sub>
                              <m:r>
                                <a:rPr lang="zh-CN" altLang="en-US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zh-CN" altLang="en-US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zh-CN" altLang="en-US" i="0">
                                  <a:latin typeface="Cambria Math" panose="02040503050406030204" pitchFamily="18" charset="0"/>
                                </a:rPr>
                                <m:t>Σ</m:t>
                              </m:r>
                            </m:e>
                            <m:sub>
                              <m:r>
                                <a:rPr lang="zh-CN" altLang="en-US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</m:den>
                      </m:f>
                      <m:r>
                        <a:rPr lang="zh-CN" altLang="en-US" i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zh-CN" altLang="en-US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zh-CN" altLang="en-US" i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B5DABD7B-5253-E796-4C1A-0A57FBD6C6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92711" y="4084580"/>
                <a:ext cx="1830456" cy="65954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2EE12F00-8AA4-B17E-7DFE-F5D492010E47}"/>
                  </a:ext>
                </a:extLst>
              </p:cNvPr>
              <p:cNvSpPr txBox="1"/>
              <p:nvPr/>
            </p:nvSpPr>
            <p:spPr>
              <a:xfrm>
                <a:off x="8092711" y="4858752"/>
                <a:ext cx="1830456" cy="69807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zh-CN" altLang="en-US" i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zh-CN" altLang="en-US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i="1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zh-CN" altLang="en-US" i="1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f>
                        <m:fPr>
                          <m:ctrlPr>
                            <a:rPr lang="zh-CN" altLang="en-US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zh-CN" altLang="en-US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CN" altLang="en-US" i="0">
                                  <a:latin typeface="Cambria Math" panose="02040503050406030204" pitchFamily="18" charset="0"/>
                                </a:rPr>
                                <m:t>∆</m:t>
                              </m:r>
                            </m:e>
                            <m:sub>
                              <m:r>
                                <a:rPr lang="zh-CN" altLang="en-US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zh-CN" altLang="en-US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zh-CN" altLang="en-US" i="0">
                                  <a:latin typeface="Cambria Math" panose="02040503050406030204" pitchFamily="18" charset="0"/>
                                </a:rPr>
                                <m:t>Σ</m:t>
                              </m:r>
                            </m:e>
                            <m:sub>
                              <m:r>
                                <a:rPr lang="zh-CN" altLang="en-US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</m:den>
                      </m:f>
                      <m:r>
                        <a:rPr lang="zh-CN" altLang="en-US" i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zh-CN" altLang="en-US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zh-CN" altLang="en-US" i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2EE12F00-8AA4-B17E-7DFE-F5D492010E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92711" y="4858752"/>
                <a:ext cx="1830456" cy="698076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715537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:a16="http://schemas.microsoft.com/office/drawing/2014/main" id="{B155EA5F-DEF8-50AB-1F7D-1DB059E95EA4}"/>
              </a:ext>
            </a:extLst>
          </p:cNvPr>
          <p:cNvSpPr/>
          <p:nvPr/>
        </p:nvSpPr>
        <p:spPr>
          <a:xfrm>
            <a:off x="197793" y="1050372"/>
            <a:ext cx="523220" cy="2741336"/>
          </a:xfrm>
          <a:prstGeom prst="rect">
            <a:avLst/>
          </a:prstGeom>
          <a:solidFill>
            <a:srgbClr val="0070C0"/>
          </a:solidFill>
        </p:spPr>
        <p:txBody>
          <a:bodyPr vert="eaVert"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22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国外商品电子学</a:t>
            </a:r>
            <a:endParaRPr kumimoji="0" lang="zh-CN" altLang="en-US" sz="2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9CC6EB88-FB97-D8A2-876A-DC4058F4C781}"/>
              </a:ext>
            </a:extLst>
          </p:cNvPr>
          <p:cNvSpPr/>
          <p:nvPr/>
        </p:nvSpPr>
        <p:spPr>
          <a:xfrm>
            <a:off x="796619" y="1045507"/>
            <a:ext cx="5415717" cy="2746201"/>
          </a:xfrm>
          <a:prstGeom prst="rect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p"/>
              <a:tabLst/>
              <a:defRPr/>
            </a:pPr>
            <a:r>
              <a:rPr lang="en-US" altLang="zh-CN" sz="2000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Libera Photon</a:t>
            </a:r>
            <a:r>
              <a:rPr lang="zh-CN" altLang="en-US" sz="2000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：基于</a:t>
            </a:r>
            <a:r>
              <a:rPr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FPGA</a:t>
            </a:r>
            <a:r>
              <a:rPr lang="zh-CN" altLang="en-US" sz="2000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和</a:t>
            </a:r>
            <a:r>
              <a:rPr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ARM</a:t>
            </a:r>
            <a:r>
              <a:rPr lang="zh-CN" altLang="en-US" sz="2000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开发的同步光位置信号处理器</a:t>
            </a:r>
            <a:endParaRPr lang="en-US" altLang="zh-CN" sz="2000" dirty="0">
              <a:solidFill>
                <a:prstClr val="black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p"/>
              <a:tabLst/>
              <a:defRPr/>
            </a:pPr>
            <a:r>
              <a:rPr lang="zh-CN" altLang="en-US" sz="2000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跨阻放大器，</a:t>
            </a:r>
            <a:r>
              <a:rPr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18bit 2MHz </a:t>
            </a:r>
            <a:r>
              <a:rPr lang="en-US" altLang="zh-CN" sz="2000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ADC</a:t>
            </a:r>
            <a:r>
              <a:rPr lang="zh-CN" altLang="en-US" sz="2000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，</a:t>
            </a:r>
            <a:r>
              <a:rPr lang="en-US" altLang="zh-CN" sz="2000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ZYNQ</a:t>
            </a:r>
            <a:r>
              <a:rPr lang="zh-CN" altLang="en-US" sz="2000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主控芯片，</a:t>
            </a:r>
            <a:r>
              <a:rPr lang="en-US" altLang="zh-CN" sz="2000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1GB DDR</a:t>
            </a:r>
            <a:r>
              <a:rPr lang="zh-CN" altLang="en-US" sz="2000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缓存，千兆以太网传输</a:t>
            </a:r>
            <a:r>
              <a:rPr lang="en-US" altLang="zh-CN" sz="2000" baseline="30000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[3]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p"/>
              <a:tabLst/>
              <a:defRPr/>
            </a:pPr>
            <a:r>
              <a:rPr lang="zh-CN" altLang="en-US" sz="2000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差和比方法位置计算，</a:t>
            </a:r>
            <a:r>
              <a:rPr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IIR</a:t>
            </a:r>
            <a:r>
              <a:rPr lang="zh-CN" alt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低通</a:t>
            </a:r>
            <a:r>
              <a:rPr lang="zh-CN" altLang="en-US" sz="2000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滤波、抽取降频</a:t>
            </a:r>
            <a:endParaRPr lang="en-US" altLang="zh-CN" sz="2000" dirty="0">
              <a:solidFill>
                <a:prstClr val="black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p"/>
              <a:tabLst/>
              <a:defRPr/>
            </a:pPr>
            <a:r>
              <a:rPr lang="en-US" altLang="zh-CN" sz="2000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ADC</a:t>
            </a:r>
            <a:r>
              <a:rPr lang="zh-CN" altLang="en-US" sz="2000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数据、逐圈数据、快轨数据、慢轨数据</a:t>
            </a:r>
            <a:endParaRPr lang="en-US" altLang="zh-CN" sz="2000" dirty="0">
              <a:solidFill>
                <a:prstClr val="black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2AA7235E-DAD9-F5C6-380C-2F26C5D43BC4}"/>
              </a:ext>
            </a:extLst>
          </p:cNvPr>
          <p:cNvSpPr txBox="1"/>
          <p:nvPr/>
        </p:nvSpPr>
        <p:spPr>
          <a:xfrm>
            <a:off x="48592" y="523220"/>
            <a:ext cx="3814418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sz="2600" b="1" dirty="0">
                <a:solidFill>
                  <a:srgbClr val="1A3B86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Libera Photon</a:t>
            </a:r>
            <a:r>
              <a:rPr lang="zh-CN" altLang="en-US" sz="2600" b="1" dirty="0">
                <a:solidFill>
                  <a:srgbClr val="1A3B86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电子学</a:t>
            </a:r>
            <a:endParaRPr lang="en-US" altLang="zh-CN" sz="2600" b="1" dirty="0">
              <a:solidFill>
                <a:srgbClr val="1A3B86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0A3B60ED-9C5F-0554-A659-39FF1FBAB4B1}"/>
              </a:ext>
            </a:extLst>
          </p:cNvPr>
          <p:cNvSpPr txBox="1"/>
          <p:nvPr/>
        </p:nvSpPr>
        <p:spPr>
          <a:xfrm>
            <a:off x="309167" y="6150114"/>
            <a:ext cx="1096589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[3] Peter L. Beam Position Processor for Photon Beams[M]. </a:t>
            </a:r>
            <a:r>
              <a:rPr lang="en-US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Solkan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Slovenia: Instrument Technologies, 2016: 28-46.</a:t>
            </a:r>
          </a:p>
        </p:txBody>
      </p:sp>
      <p:graphicFrame>
        <p:nvGraphicFramePr>
          <p:cNvPr id="10" name="对象 9">
            <a:extLst>
              <a:ext uri="{FF2B5EF4-FFF2-40B4-BE49-F238E27FC236}">
                <a16:creationId xmlns:a16="http://schemas.microsoft.com/office/drawing/2014/main" id="{4F7B7AB1-8A70-9344-3172-4916D169802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09381593"/>
              </p:ext>
            </p:extLst>
          </p:nvPr>
        </p:nvGraphicFramePr>
        <p:xfrm>
          <a:off x="6287942" y="1010956"/>
          <a:ext cx="5869617" cy="4643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Visio" r:id="rId3" imgW="7918184" imgH="6267539" progId="Visio.Drawing.15">
                  <p:embed/>
                </p:oleObj>
              </mc:Choice>
              <mc:Fallback>
                <p:oleObj name="Visio" r:id="rId3" imgW="7918184" imgH="6267539" progId="Visio.Drawing.15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87942" y="1010956"/>
                        <a:ext cx="5869617" cy="464358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表格 17">
            <a:extLst>
              <a:ext uri="{FF2B5EF4-FFF2-40B4-BE49-F238E27FC236}">
                <a16:creationId xmlns:a16="http://schemas.microsoft.com/office/drawing/2014/main" id="{B2CB1ABD-100E-CDE5-08F1-AF0E6A175BC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3628418"/>
              </p:ext>
            </p:extLst>
          </p:nvPr>
        </p:nvGraphicFramePr>
        <p:xfrm>
          <a:off x="529747" y="3990539"/>
          <a:ext cx="5625407" cy="2159575"/>
        </p:xfrm>
        <a:graphic>
          <a:graphicData uri="http://schemas.openxmlformats.org/drawingml/2006/table">
            <a:tbl>
              <a:tblPr firstRow="1" firstCol="1" bandRow="1"/>
              <a:tblGrid>
                <a:gridCol w="1105350">
                  <a:extLst>
                    <a:ext uri="{9D8B030D-6E8A-4147-A177-3AD203B41FA5}">
                      <a16:colId xmlns:a16="http://schemas.microsoft.com/office/drawing/2014/main" val="826425498"/>
                    </a:ext>
                  </a:extLst>
                </a:gridCol>
                <a:gridCol w="1013791">
                  <a:extLst>
                    <a:ext uri="{9D8B030D-6E8A-4147-A177-3AD203B41FA5}">
                      <a16:colId xmlns:a16="http://schemas.microsoft.com/office/drawing/2014/main" val="2353703709"/>
                    </a:ext>
                  </a:extLst>
                </a:gridCol>
                <a:gridCol w="1080052">
                  <a:extLst>
                    <a:ext uri="{9D8B030D-6E8A-4147-A177-3AD203B41FA5}">
                      <a16:colId xmlns:a16="http://schemas.microsoft.com/office/drawing/2014/main" val="2027469480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2051003385"/>
                    </a:ext>
                  </a:extLst>
                </a:gridCol>
                <a:gridCol w="1359414">
                  <a:extLst>
                    <a:ext uri="{9D8B030D-6E8A-4147-A177-3AD203B41FA5}">
                      <a16:colId xmlns:a16="http://schemas.microsoft.com/office/drawing/2014/main" val="505745955"/>
                    </a:ext>
                  </a:extLst>
                </a:gridCol>
              </a:tblGrid>
              <a:tr h="67863">
                <a:tc>
                  <a:txBody>
                    <a:bodyPr/>
                    <a:lstStyle/>
                    <a:p>
                      <a:pPr indent="127000" algn="l">
                        <a:lnSpc>
                          <a:spcPct val="114000"/>
                        </a:lnSpc>
                      </a:pPr>
                      <a:r>
                        <a:rPr lang="zh-CN" sz="14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量程</a:t>
                      </a:r>
                    </a:p>
                    <a:p>
                      <a:pPr indent="127000" algn="l">
                        <a:lnSpc>
                          <a:spcPct val="114000"/>
                        </a:lnSpc>
                      </a:pPr>
                      <a:r>
                        <a:rPr lang="en-US" sz="14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US" sz="1400" kern="100" dirty="0" err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nA</a:t>
                      </a:r>
                      <a:endParaRPr lang="zh-CN" sz="14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127000" algn="l" defTabSz="914400" rtl="0" eaLnBrk="1" latinLnBrk="0" hangingPunct="1">
                        <a:lnSpc>
                          <a:spcPct val="114000"/>
                        </a:lnSpc>
                      </a:pPr>
                      <a:r>
                        <a:rPr lang="zh-CN" altLang="en-US" sz="14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典型带宽</a:t>
                      </a:r>
                      <a:endParaRPr lang="en-US" altLang="zh-CN" sz="14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marL="0" indent="127000" algn="l" defTabSz="914400" rtl="0" eaLnBrk="1" latinLnBrk="0" hangingPunct="1">
                        <a:lnSpc>
                          <a:spcPct val="114000"/>
                        </a:lnSpc>
                      </a:pPr>
                      <a:r>
                        <a:rPr lang="en-US" altLang="zh-CN" sz="14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/kHz</a:t>
                      </a:r>
                      <a:endParaRPr lang="zh-CN" altLang="en-US" sz="14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27000" algn="l">
                        <a:lnSpc>
                          <a:spcPct val="114000"/>
                        </a:lnSpc>
                      </a:pPr>
                      <a:r>
                        <a:rPr lang="zh-CN" sz="14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电流分辨</a:t>
                      </a:r>
                    </a:p>
                    <a:p>
                      <a:pPr indent="127000" algn="l">
                        <a:lnSpc>
                          <a:spcPct val="114000"/>
                        </a:lnSpc>
                      </a:pPr>
                      <a:r>
                        <a:rPr lang="en-US" sz="14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US" sz="1400" kern="100" dirty="0" err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pA</a:t>
                      </a:r>
                      <a:endParaRPr lang="zh-CN" sz="14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27000" algn="l">
                        <a:lnSpc>
                          <a:spcPct val="114000"/>
                        </a:lnSpc>
                      </a:pPr>
                      <a:r>
                        <a:rPr lang="zh-CN" sz="14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位置分辨</a:t>
                      </a:r>
                    </a:p>
                    <a:p>
                      <a:pPr indent="127000" algn="l">
                        <a:lnSpc>
                          <a:spcPct val="114000"/>
                        </a:lnSpc>
                      </a:pPr>
                      <a:r>
                        <a:rPr lang="en-US" sz="14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US" sz="14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𝜇m</a:t>
                      </a:r>
                      <a:endParaRPr lang="zh-CN" sz="14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27000" algn="l">
                        <a:lnSpc>
                          <a:spcPct val="114000"/>
                        </a:lnSpc>
                      </a:pPr>
                      <a:r>
                        <a:rPr lang="zh-CN" sz="14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位置分辨与</a:t>
                      </a:r>
                    </a:p>
                    <a:p>
                      <a:pPr indent="127000" algn="l">
                        <a:lnSpc>
                          <a:spcPct val="114000"/>
                        </a:lnSpc>
                      </a:pPr>
                      <a:r>
                        <a:rPr lang="zh-CN" sz="14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电流依赖</a:t>
                      </a:r>
                      <a:r>
                        <a:rPr lang="en-US" sz="14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US" sz="14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𝜇m</a:t>
                      </a:r>
                      <a:endParaRPr lang="zh-CN" sz="14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7565702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indent="127000" algn="l">
                        <a:lnSpc>
                          <a:spcPct val="125000"/>
                        </a:lnSpc>
                      </a:pPr>
                      <a:r>
                        <a:rPr lang="zh-CN" sz="14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±</a:t>
                      </a:r>
                      <a:r>
                        <a:rPr lang="en-US" sz="14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</a:t>
                      </a:r>
                      <a:endParaRPr lang="zh-CN" sz="14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127000" algn="l">
                        <a:lnSpc>
                          <a:spcPct val="125000"/>
                        </a:lnSpc>
                      </a:pPr>
                      <a:r>
                        <a:rPr lang="en-US" sz="14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0.5</a:t>
                      </a:r>
                      <a:endParaRPr lang="zh-CN" sz="14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127000" algn="l">
                        <a:lnSpc>
                          <a:spcPct val="125000"/>
                        </a:lnSpc>
                      </a:pPr>
                      <a:r>
                        <a:rPr lang="en-US" sz="14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3</a:t>
                      </a:r>
                      <a:endParaRPr lang="zh-CN" sz="14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127000" algn="l">
                        <a:lnSpc>
                          <a:spcPct val="125000"/>
                        </a:lnSpc>
                      </a:pPr>
                      <a:r>
                        <a:rPr lang="en-US" sz="14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3</a:t>
                      </a:r>
                      <a:endParaRPr lang="zh-CN" sz="14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127000" algn="l">
                        <a:lnSpc>
                          <a:spcPct val="125000"/>
                        </a:lnSpc>
                      </a:pPr>
                      <a:r>
                        <a:rPr lang="en-US" sz="14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1.2</a:t>
                      </a:r>
                      <a:endParaRPr lang="zh-CN" sz="14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2727182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indent="127000" algn="l">
                        <a:lnSpc>
                          <a:spcPct val="125000"/>
                        </a:lnSpc>
                      </a:pPr>
                      <a:r>
                        <a:rPr lang="zh-CN" sz="1400" kern="1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±</a:t>
                      </a:r>
                      <a:r>
                        <a:rPr lang="en-US" sz="1400" kern="1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20</a:t>
                      </a:r>
                      <a:endParaRPr lang="zh-CN" sz="14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127000" algn="l">
                        <a:lnSpc>
                          <a:spcPct val="125000"/>
                        </a:lnSpc>
                      </a:pPr>
                      <a:r>
                        <a:rPr lang="en-US" sz="14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</a:t>
                      </a:r>
                      <a:endParaRPr lang="zh-CN" sz="14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127000" algn="l">
                        <a:lnSpc>
                          <a:spcPct val="125000"/>
                        </a:lnSpc>
                      </a:pPr>
                      <a:r>
                        <a:rPr lang="en-US" sz="14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4</a:t>
                      </a:r>
                      <a:endParaRPr lang="zh-CN" sz="14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127000" algn="l">
                        <a:lnSpc>
                          <a:spcPct val="125000"/>
                        </a:lnSpc>
                      </a:pPr>
                      <a:r>
                        <a:rPr lang="en-US" sz="14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0.3</a:t>
                      </a:r>
                      <a:endParaRPr lang="zh-CN" sz="14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127000" algn="l">
                        <a:lnSpc>
                          <a:spcPct val="125000"/>
                        </a:lnSpc>
                      </a:pPr>
                      <a:r>
                        <a:rPr lang="en-US" sz="14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0.8</a:t>
                      </a:r>
                      <a:endParaRPr lang="zh-CN" sz="14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0634671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indent="127000" algn="l">
                        <a:lnSpc>
                          <a:spcPct val="125000"/>
                        </a:lnSpc>
                      </a:pPr>
                      <a:r>
                        <a:rPr lang="zh-CN" sz="1400" kern="1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±</a:t>
                      </a:r>
                      <a:r>
                        <a:rPr lang="en-US" sz="1400" kern="1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200</a:t>
                      </a:r>
                      <a:endParaRPr lang="zh-CN" sz="14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127000" algn="l">
                        <a:lnSpc>
                          <a:spcPct val="125000"/>
                        </a:lnSpc>
                      </a:pPr>
                      <a:r>
                        <a:rPr lang="en-US" sz="14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</a:t>
                      </a:r>
                      <a:endParaRPr lang="zh-CN" sz="14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127000" algn="l">
                        <a:lnSpc>
                          <a:spcPct val="125000"/>
                        </a:lnSpc>
                      </a:pPr>
                      <a:r>
                        <a:rPr lang="en-US" sz="14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7</a:t>
                      </a:r>
                      <a:endParaRPr lang="zh-CN" sz="14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127000" algn="l">
                        <a:lnSpc>
                          <a:spcPct val="125000"/>
                        </a:lnSpc>
                      </a:pPr>
                      <a:r>
                        <a:rPr lang="en-US" sz="14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0.07</a:t>
                      </a:r>
                      <a:endParaRPr lang="zh-CN" sz="14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127000" algn="l">
                        <a:lnSpc>
                          <a:spcPct val="125000"/>
                        </a:lnSpc>
                      </a:pPr>
                      <a:r>
                        <a:rPr lang="en-US" sz="14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0.7</a:t>
                      </a:r>
                      <a:endParaRPr lang="zh-CN" sz="14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886597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indent="127000" algn="l">
                        <a:lnSpc>
                          <a:spcPct val="125000"/>
                        </a:lnSpc>
                      </a:pPr>
                      <a:r>
                        <a:rPr lang="zh-CN" sz="1400" kern="1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±</a:t>
                      </a:r>
                      <a:r>
                        <a:rPr lang="en-US" sz="1400" kern="1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2000</a:t>
                      </a:r>
                      <a:endParaRPr lang="zh-CN" sz="14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127000" algn="l">
                        <a:lnSpc>
                          <a:spcPct val="125000"/>
                        </a:lnSpc>
                      </a:pPr>
                      <a:r>
                        <a:rPr lang="en-US" sz="14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</a:t>
                      </a:r>
                      <a:endParaRPr lang="zh-CN" sz="14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127000" algn="l">
                        <a:lnSpc>
                          <a:spcPct val="125000"/>
                        </a:lnSpc>
                      </a:pPr>
                      <a:r>
                        <a:rPr lang="en-US" sz="14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20</a:t>
                      </a:r>
                      <a:endParaRPr lang="zh-CN" sz="14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127000" algn="l">
                        <a:lnSpc>
                          <a:spcPct val="125000"/>
                        </a:lnSpc>
                      </a:pPr>
                      <a:r>
                        <a:rPr lang="en-US" sz="14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0.02</a:t>
                      </a:r>
                      <a:endParaRPr lang="zh-CN" sz="14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127000" algn="l">
                        <a:lnSpc>
                          <a:spcPct val="125000"/>
                        </a:lnSpc>
                      </a:pPr>
                      <a:r>
                        <a:rPr lang="en-US" sz="14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0.6</a:t>
                      </a:r>
                      <a:endParaRPr lang="zh-CN" sz="14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2675733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indent="127000" algn="l">
                        <a:lnSpc>
                          <a:spcPct val="125000"/>
                        </a:lnSpc>
                      </a:pPr>
                      <a:r>
                        <a:rPr lang="zh-CN" sz="1400" kern="1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±</a:t>
                      </a:r>
                      <a:r>
                        <a:rPr lang="en-US" sz="1400" kern="1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20000</a:t>
                      </a:r>
                      <a:endParaRPr lang="zh-CN" sz="14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127000" algn="l">
                        <a:lnSpc>
                          <a:spcPct val="125000"/>
                        </a:lnSpc>
                      </a:pPr>
                      <a:r>
                        <a:rPr lang="en-US" sz="14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</a:t>
                      </a:r>
                      <a:endParaRPr lang="zh-CN" sz="14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127000" algn="l">
                        <a:lnSpc>
                          <a:spcPct val="125000"/>
                        </a:lnSpc>
                      </a:pPr>
                      <a:r>
                        <a:rPr lang="en-US" sz="14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180</a:t>
                      </a:r>
                      <a:endParaRPr lang="zh-CN" sz="14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127000" algn="l">
                        <a:lnSpc>
                          <a:spcPct val="125000"/>
                        </a:lnSpc>
                      </a:pPr>
                      <a:r>
                        <a:rPr lang="en-US" sz="14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0.02</a:t>
                      </a:r>
                      <a:endParaRPr lang="zh-CN" sz="14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127000" algn="l">
                        <a:lnSpc>
                          <a:spcPct val="125000"/>
                        </a:lnSpc>
                      </a:pPr>
                      <a:r>
                        <a:rPr lang="en-US" sz="14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0.5</a:t>
                      </a:r>
                      <a:endParaRPr lang="zh-CN" sz="14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2215514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indent="127000" algn="l">
                        <a:lnSpc>
                          <a:spcPct val="125000"/>
                        </a:lnSpc>
                      </a:pPr>
                      <a:r>
                        <a:rPr lang="zh-CN" sz="1400" kern="1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±</a:t>
                      </a:r>
                      <a:r>
                        <a:rPr lang="en-US" sz="1400" kern="1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200000</a:t>
                      </a:r>
                      <a:endParaRPr lang="zh-CN" sz="14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127000" algn="l">
                        <a:lnSpc>
                          <a:spcPct val="125000"/>
                        </a:lnSpc>
                      </a:pPr>
                      <a:r>
                        <a:rPr lang="en-US" sz="14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</a:t>
                      </a:r>
                      <a:endParaRPr lang="zh-CN" sz="14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127000" algn="l">
                        <a:lnSpc>
                          <a:spcPct val="125000"/>
                        </a:lnSpc>
                      </a:pPr>
                      <a:r>
                        <a:rPr lang="en-US" sz="14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1800</a:t>
                      </a:r>
                      <a:endParaRPr lang="zh-CN" sz="14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127000" algn="l">
                        <a:lnSpc>
                          <a:spcPct val="125000"/>
                        </a:lnSpc>
                      </a:pPr>
                      <a:r>
                        <a:rPr lang="en-US" sz="14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0.02</a:t>
                      </a:r>
                      <a:endParaRPr lang="zh-CN" sz="14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127000" algn="l">
                        <a:lnSpc>
                          <a:spcPct val="125000"/>
                        </a:lnSpc>
                      </a:pPr>
                      <a:r>
                        <a:rPr lang="en-US" sz="14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0.3</a:t>
                      </a:r>
                      <a:endParaRPr lang="zh-CN" sz="14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7710184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indent="127000" algn="l">
                        <a:lnSpc>
                          <a:spcPct val="125000"/>
                        </a:lnSpc>
                      </a:pPr>
                      <a:r>
                        <a:rPr lang="zh-CN" sz="14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±</a:t>
                      </a:r>
                      <a:r>
                        <a:rPr lang="en-US" sz="14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1850000</a:t>
                      </a:r>
                      <a:endParaRPr lang="zh-CN" sz="14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27000" algn="l">
                        <a:lnSpc>
                          <a:spcPct val="125000"/>
                        </a:lnSpc>
                      </a:pPr>
                      <a:r>
                        <a:rPr lang="en-US" sz="14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</a:t>
                      </a:r>
                      <a:endParaRPr lang="zh-CN" sz="14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27000" algn="l">
                        <a:lnSpc>
                          <a:spcPct val="125000"/>
                        </a:lnSpc>
                      </a:pPr>
                      <a:r>
                        <a:rPr lang="en-US" sz="14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18000</a:t>
                      </a:r>
                      <a:endParaRPr lang="zh-CN" sz="14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27000" algn="l">
                        <a:lnSpc>
                          <a:spcPct val="125000"/>
                        </a:lnSpc>
                      </a:pPr>
                      <a:r>
                        <a:rPr lang="en-US" sz="14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0.01</a:t>
                      </a:r>
                      <a:endParaRPr lang="zh-CN" sz="14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27000" algn="l">
                        <a:lnSpc>
                          <a:spcPct val="125000"/>
                        </a:lnSpc>
                      </a:pPr>
                      <a:r>
                        <a:rPr lang="en-US" sz="14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0</a:t>
                      </a:r>
                      <a:endParaRPr lang="zh-CN" sz="14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26316232"/>
                  </a:ext>
                </a:extLst>
              </a:tr>
            </a:tbl>
          </a:graphicData>
        </a:graphic>
      </p:graphicFrame>
      <p:pic>
        <p:nvPicPr>
          <p:cNvPr id="19" name="图片 18">
            <a:extLst>
              <a:ext uri="{FF2B5EF4-FFF2-40B4-BE49-F238E27FC236}">
                <a16:creationId xmlns:a16="http://schemas.microsoft.com/office/drawing/2014/main" id="{3A23DFEC-9C33-6EC2-B019-2D72F332E2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49298" y="4848147"/>
            <a:ext cx="3498728" cy="998897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FF61F192-298E-DBA6-40D9-5CBCBF6640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70648" y="-7834"/>
            <a:ext cx="1684610" cy="523220"/>
          </a:xfrm>
          <a:prstGeom prst="rect">
            <a:avLst/>
          </a:prstGeom>
          <a:solidFill>
            <a:srgbClr val="1A3B86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70000"/>
              <a:buNone/>
            </a:pPr>
            <a:r>
              <a:rPr kumimoji="1" lang="zh-CN" altLang="en-US" sz="2800" b="1" dirty="0">
                <a:solidFill>
                  <a:schemeClr val="bg1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研究背景</a:t>
            </a:r>
            <a:endParaRPr kumimoji="1" lang="en-US" altLang="zh-CN" sz="2800" b="1" dirty="0">
              <a:solidFill>
                <a:schemeClr val="bg1"/>
              </a:solidFill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094E4D2E-6B5F-6865-0B78-856843480A7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163" r="5728"/>
          <a:stretch/>
        </p:blipFill>
        <p:spPr>
          <a:xfrm>
            <a:off x="4911284" y="3990539"/>
            <a:ext cx="7246275" cy="2154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351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0E829B8C-4D53-74B4-B0C5-FC5295374553}"/>
              </a:ext>
            </a:extLst>
          </p:cNvPr>
          <p:cNvSpPr txBox="1"/>
          <p:nvPr/>
        </p:nvSpPr>
        <p:spPr>
          <a:xfrm>
            <a:off x="127915" y="658788"/>
            <a:ext cx="5451250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zh-CN" altLang="en-US" sz="2600" b="1" dirty="0">
                <a:solidFill>
                  <a:srgbClr val="1A3B86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金刚石</a:t>
            </a:r>
            <a:r>
              <a:rPr lang="en-US" altLang="zh-CN" sz="2600" b="1" dirty="0">
                <a:solidFill>
                  <a:srgbClr val="1A3B86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XBPM</a:t>
            </a:r>
            <a:r>
              <a:rPr lang="zh-CN" altLang="en-US" sz="2600" b="1" dirty="0">
                <a:solidFill>
                  <a:srgbClr val="1A3B86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探测器指标</a:t>
            </a:r>
            <a:endParaRPr lang="en-US" altLang="zh-CN" sz="2600" b="1" dirty="0">
              <a:solidFill>
                <a:srgbClr val="1A3B86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97DA0E8C-3E5D-35D4-B9AB-B4A91D3407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39737" y="466"/>
            <a:ext cx="4112526" cy="523220"/>
          </a:xfrm>
          <a:prstGeom prst="rect">
            <a:avLst/>
          </a:prstGeom>
          <a:solidFill>
            <a:srgbClr val="1A3B86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70000"/>
              <a:buNone/>
            </a:pPr>
            <a:r>
              <a:rPr kumimoji="1" lang="zh-CN" altLang="en-US" sz="2800" b="1" dirty="0">
                <a:solidFill>
                  <a:schemeClr val="bg1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性能指标与系统设计方案</a:t>
            </a:r>
            <a:endParaRPr kumimoji="1" lang="en-US" altLang="zh-CN" sz="2800" b="1" dirty="0">
              <a:solidFill>
                <a:schemeClr val="bg1"/>
              </a:solidFill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3" name="表格 12">
                <a:extLst>
                  <a:ext uri="{FF2B5EF4-FFF2-40B4-BE49-F238E27FC236}">
                    <a16:creationId xmlns:a16="http://schemas.microsoft.com/office/drawing/2014/main" id="{5EAB14AB-8505-40A7-CA0D-BA0801BCB3D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632878618"/>
                  </p:ext>
                </p:extLst>
              </p:nvPr>
            </p:nvGraphicFramePr>
            <p:xfrm>
              <a:off x="502881" y="1280064"/>
              <a:ext cx="5394333" cy="1953769"/>
            </p:xfrm>
            <a:graphic>
              <a:graphicData uri="http://schemas.openxmlformats.org/drawingml/2006/table">
                <a:tbl>
                  <a:tblPr firstRow="1" firstCol="1" bandRow="1"/>
                  <a:tblGrid>
                    <a:gridCol w="1531328">
                      <a:extLst>
                        <a:ext uri="{9D8B030D-6E8A-4147-A177-3AD203B41FA5}">
                          <a16:colId xmlns:a16="http://schemas.microsoft.com/office/drawing/2014/main" val="672120710"/>
                        </a:ext>
                      </a:extLst>
                    </a:gridCol>
                    <a:gridCol w="1934817">
                      <a:extLst>
                        <a:ext uri="{9D8B030D-6E8A-4147-A177-3AD203B41FA5}">
                          <a16:colId xmlns:a16="http://schemas.microsoft.com/office/drawing/2014/main" val="2219243256"/>
                        </a:ext>
                      </a:extLst>
                    </a:gridCol>
                    <a:gridCol w="1928188">
                      <a:extLst>
                        <a:ext uri="{9D8B030D-6E8A-4147-A177-3AD203B41FA5}">
                          <a16:colId xmlns:a16="http://schemas.microsoft.com/office/drawing/2014/main" val="864147302"/>
                        </a:ext>
                      </a:extLst>
                    </a:gridCol>
                  </a:tblGrid>
                  <a:tr h="302299">
                    <a:tc>
                      <a:txBody>
                        <a:bodyPr/>
                        <a:lstStyle/>
                        <a:p>
                          <a:pPr indent="127000" algn="l">
                            <a:lnSpc>
                              <a:spcPct val="125000"/>
                            </a:lnSpc>
                          </a:pPr>
                          <a:r>
                            <a:rPr lang="zh-CN" altLang="en-US" sz="1600" b="1" kern="100" dirty="0">
                              <a:solidFill>
                                <a:srgbClr val="C00000"/>
                              </a:solidFill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位置监测模式</a:t>
                          </a:r>
                          <a:endParaRPr lang="zh-CN" sz="1600" b="1" kern="100" dirty="0">
                            <a:solidFill>
                              <a:srgbClr val="C00000"/>
                            </a:solidFill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>
                          <a:noFill/>
                        </a:lnL>
                        <a:lnR>
                          <a:noFill/>
                        </a:lnR>
                        <a:lnT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indent="127000" algn="l">
                            <a:lnSpc>
                              <a:spcPct val="125000"/>
                            </a:lnSpc>
                          </a:pPr>
                          <a:r>
                            <a:rPr lang="zh-CN" altLang="en-US" sz="1600" kern="100" dirty="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光斑</a:t>
                          </a:r>
                          <a:r>
                            <a:rPr lang="zh-CN" sz="1600" kern="100" dirty="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尺寸</a:t>
                          </a:r>
                          <a14:m>
                            <m:oMath xmlns:m="http://schemas.openxmlformats.org/officeDocument/2006/math">
                              <m:r>
                                <a:rPr lang="en-US" sz="1600" i="1" kern="100">
                                  <a:effectLst/>
                                  <a:latin typeface="Cambria Math" panose="02040503050406030204" pitchFamily="18" charset="0"/>
                                  <a:ea typeface="宋体" panose="02010600030101010101" pitchFamily="2" charset="-122"/>
                                  <a:cs typeface="Times New Roman" panose="02020603050405020304" pitchFamily="18" charset="0"/>
                                </a:rPr>
                                <m:t>≥100</m:t>
                              </m:r>
                              <m:r>
                                <a:rPr lang="en-US" sz="1600" i="1" kern="100">
                                  <a:effectLst/>
                                  <a:latin typeface="Cambria Math" panose="02040503050406030204" pitchFamily="18" charset="0"/>
                                  <a:ea typeface="宋体" panose="02010600030101010101" pitchFamily="2" charset="-122"/>
                                  <a:cs typeface="Times New Roman" panose="02020603050405020304" pitchFamily="18" charset="0"/>
                                </a:rPr>
                                <m:t>𝜇</m:t>
                              </m:r>
                              <m:r>
                                <a:rPr lang="en-US" sz="1600" i="1" kern="100">
                                  <a:effectLst/>
                                  <a:latin typeface="Cambria Math" panose="02040503050406030204" pitchFamily="18" charset="0"/>
                                  <a:ea typeface="宋体" panose="02010600030101010101" pitchFamily="2" charset="-122"/>
                                  <a:cs typeface="Times New Roman" panose="02020603050405020304" pitchFamily="18" charset="0"/>
                                </a:rPr>
                                <m:t>𝑚</m:t>
                              </m:r>
                            </m:oMath>
                          </a14:m>
                          <a:endParaRPr lang="zh-CN" sz="1600" kern="100" dirty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>
                          <a:noFill/>
                        </a:lnL>
                        <a:lnR>
                          <a:noFill/>
                        </a:lnR>
                        <a:lnT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indent="127000" algn="l">
                            <a:lnSpc>
                              <a:spcPct val="125000"/>
                            </a:lnSpc>
                          </a:pPr>
                          <a:r>
                            <a:rPr lang="zh-CN" altLang="en-US" sz="1600" kern="100" dirty="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光斑</a:t>
                          </a:r>
                          <a:r>
                            <a:rPr lang="zh-CN" sz="1600" kern="100" dirty="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尺寸</a:t>
                          </a:r>
                          <a14:m>
                            <m:oMath xmlns:m="http://schemas.openxmlformats.org/officeDocument/2006/math">
                              <m:r>
                                <a:rPr lang="en-US" sz="1600" i="1" kern="100">
                                  <a:effectLst/>
                                  <a:latin typeface="Cambria Math" panose="02040503050406030204" pitchFamily="18" charset="0"/>
                                  <a:ea typeface="宋体" panose="02010600030101010101" pitchFamily="2" charset="-122"/>
                                  <a:cs typeface="Times New Roman" panose="02020603050405020304" pitchFamily="18" charset="0"/>
                                </a:rPr>
                                <m:t>&lt;100</m:t>
                              </m:r>
                              <m:r>
                                <a:rPr lang="en-US" sz="1600" i="1" kern="100">
                                  <a:effectLst/>
                                  <a:latin typeface="Cambria Math" panose="02040503050406030204" pitchFamily="18" charset="0"/>
                                  <a:ea typeface="宋体" panose="02010600030101010101" pitchFamily="2" charset="-122"/>
                                  <a:cs typeface="Times New Roman" panose="02020603050405020304" pitchFamily="18" charset="0"/>
                                </a:rPr>
                                <m:t>𝜇</m:t>
                              </m:r>
                              <m:r>
                                <a:rPr lang="en-US" sz="1600" i="1" kern="100">
                                  <a:effectLst/>
                                  <a:latin typeface="Cambria Math" panose="02040503050406030204" pitchFamily="18" charset="0"/>
                                  <a:ea typeface="宋体" panose="02010600030101010101" pitchFamily="2" charset="-122"/>
                                  <a:cs typeface="Times New Roman" panose="02020603050405020304" pitchFamily="18" charset="0"/>
                                </a:rPr>
                                <m:t>𝑚</m:t>
                              </m:r>
                            </m:oMath>
                          </a14:m>
                          <a:endParaRPr lang="zh-CN" sz="1600" kern="100" dirty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>
                          <a:noFill/>
                        </a:lnL>
                        <a:lnR>
                          <a:noFill/>
                        </a:lnR>
                        <a:lnT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126902358"/>
                      </a:ext>
                    </a:extLst>
                  </a:tr>
                  <a:tr h="336615">
                    <a:tc>
                      <a:txBody>
                        <a:bodyPr/>
                        <a:lstStyle/>
                        <a:p>
                          <a:pPr indent="127000" algn="l">
                            <a:lnSpc>
                              <a:spcPct val="125000"/>
                            </a:lnSpc>
                          </a:pPr>
                          <a:r>
                            <a:rPr lang="zh-CN" sz="1600" kern="100" dirty="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测量范围</a:t>
                          </a:r>
                        </a:p>
                      </a:txBody>
                      <a:tcPr marL="68580" marR="68580" marT="0" marB="0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indent="127000" algn="l">
                            <a:lnSpc>
                              <a:spcPct val="125000"/>
                            </a:lnSpc>
                          </a:pPr>
                          <a14:m>
                            <m:oMath xmlns:m="http://schemas.openxmlformats.org/officeDocument/2006/math">
                              <m:r>
                                <a:rPr lang="en-US" altLang="zh-CN" sz="1600" b="0" i="1" kern="100" smtClean="0">
                                  <a:effectLst/>
                                  <a:latin typeface="Cambria Math" panose="02040503050406030204" pitchFamily="18" charset="0"/>
                                  <a:ea typeface="宋体" panose="02010600030101010101" pitchFamily="2" charset="-122"/>
                                  <a:cs typeface="Times New Roman" panose="02020603050405020304" pitchFamily="18" charset="0"/>
                                </a:rPr>
                                <m:t>150%</m:t>
                              </m:r>
                            </m:oMath>
                          </a14:m>
                          <a:r>
                            <a:rPr lang="en-US" altLang="zh-CN" sz="1600" kern="100" dirty="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zh-CN" altLang="en-US" sz="1600" kern="100" dirty="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光斑尺寸</a:t>
                          </a:r>
                          <a:endParaRPr lang="zh-CN" sz="1600" kern="100" dirty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indent="127000" algn="l">
                            <a:lnSpc>
                              <a:spcPct val="125000"/>
                            </a:lnSpc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en-US" altLang="zh-CN" sz="1600" i="1" smtClean="0">
                                    <a:effectLst/>
                                    <a:latin typeface="Cambria Math" panose="02040503050406030204" pitchFamily="18" charset="0"/>
                                    <a:ea typeface="宋体" panose="02010600030101010101" pitchFamily="2" charset="-122"/>
                                    <a:cs typeface="Times New Roman" panose="02020603050405020304" pitchFamily="18" charset="0"/>
                                  </a:rPr>
                                  <m:t>50</m:t>
                                </m:r>
                                <m:r>
                                  <a:rPr lang="en-US" altLang="zh-CN" sz="1600" i="1" smtClean="0">
                                    <a:effectLst/>
                                    <a:latin typeface="Cambria Math" panose="02040503050406030204" pitchFamily="18" charset="0"/>
                                    <a:ea typeface="宋体" panose="02010600030101010101" pitchFamily="2" charset="-122"/>
                                    <a:cs typeface="Times New Roman" panose="02020603050405020304" pitchFamily="18" charset="0"/>
                                  </a:rPr>
                                  <m:t>𝜇</m:t>
                                </m:r>
                                <m:r>
                                  <a:rPr lang="en-US" altLang="zh-CN" sz="1600" i="1" smtClean="0">
                                    <a:effectLst/>
                                    <a:latin typeface="Cambria Math" panose="02040503050406030204" pitchFamily="18" charset="0"/>
                                    <a:ea typeface="宋体" panose="02010600030101010101" pitchFamily="2" charset="-122"/>
                                    <a:cs typeface="Times New Roman" panose="02020603050405020304" pitchFamily="18" charset="0"/>
                                  </a:rPr>
                                  <m:t>𝑚</m:t>
                                </m:r>
                              </m:oMath>
                            </m:oMathPara>
                          </a14:m>
                          <a:endParaRPr lang="zh-CN" sz="1600" kern="100" dirty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>
                          <a:noFill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94672900"/>
                      </a:ext>
                    </a:extLst>
                  </a:tr>
                  <a:tr h="336615">
                    <a:tc>
                      <a:txBody>
                        <a:bodyPr/>
                        <a:lstStyle/>
                        <a:p>
                          <a:pPr indent="127000" algn="l">
                            <a:lnSpc>
                              <a:spcPct val="125000"/>
                            </a:lnSpc>
                          </a:pPr>
                          <a:r>
                            <a:rPr lang="zh-CN" sz="1600" kern="100" dirty="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位置分辨率</a:t>
                          </a:r>
                        </a:p>
                      </a:txBody>
                      <a:tcPr marL="68580" marR="6858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indent="127000" algn="l">
                            <a:lnSpc>
                              <a:spcPct val="125000"/>
                            </a:lnSpc>
                          </a:pPr>
                          <a14:m>
                            <m:oMath xmlns:m="http://schemas.openxmlformats.org/officeDocument/2006/math">
                              <m:r>
                                <a:rPr lang="en-US" sz="1600" i="1" kern="100" smtClean="0">
                                  <a:effectLst/>
                                  <a:latin typeface="Cambria Math" panose="02040503050406030204" pitchFamily="18" charset="0"/>
                                  <a:ea typeface="宋体" panose="02010600030101010101" pitchFamily="2" charset="-122"/>
                                  <a:cs typeface="Times New Roman" panose="02020603050405020304" pitchFamily="18" charset="0"/>
                                </a:rPr>
                                <m:t>0.</m:t>
                              </m:r>
                              <m:r>
                                <a:rPr lang="en-US" sz="1600" b="0" i="1" kern="100" smtClean="0">
                                  <a:effectLst/>
                                  <a:latin typeface="Cambria Math" panose="02040503050406030204" pitchFamily="18" charset="0"/>
                                  <a:ea typeface="宋体" panose="02010600030101010101" pitchFamily="2" charset="-122"/>
                                  <a:cs typeface="Times New Roman" panose="02020603050405020304" pitchFamily="18" charset="0"/>
                                </a:rPr>
                                <m:t>1</m:t>
                              </m:r>
                              <m:r>
                                <a:rPr lang="en-US" sz="1600" i="1" kern="100">
                                  <a:effectLst/>
                                  <a:latin typeface="Cambria Math" panose="02040503050406030204" pitchFamily="18" charset="0"/>
                                  <a:ea typeface="宋体" panose="02010600030101010101" pitchFamily="2" charset="-122"/>
                                  <a:cs typeface="Times New Roman" panose="02020603050405020304" pitchFamily="18" charset="0"/>
                                </a:rPr>
                                <m:t>%</m:t>
                              </m:r>
                            </m:oMath>
                          </a14:m>
                          <a:r>
                            <a:rPr lang="en-US" altLang="zh-CN" sz="1600" kern="100" dirty="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zh-CN" altLang="en-US" sz="1600" kern="100" dirty="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光斑尺寸</a:t>
                          </a:r>
                          <a:endParaRPr lang="zh-CN" sz="1600" kern="100" dirty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indent="127000" algn="l">
                            <a:lnSpc>
                              <a:spcPct val="125000"/>
                            </a:lnSpc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en-US" sz="1600" i="1" kern="100" smtClean="0">
                                    <a:effectLst/>
                                    <a:latin typeface="Cambria Math" panose="02040503050406030204" pitchFamily="18" charset="0"/>
                                    <a:ea typeface="宋体" panose="02010600030101010101" pitchFamily="2" charset="-122"/>
                                    <a:cs typeface="Times New Roman" panose="02020603050405020304" pitchFamily="18" charset="0"/>
                                  </a:rPr>
                                  <m:t>1</m:t>
                                </m:r>
                                <m:r>
                                  <a:rPr lang="en-US" sz="1600" i="1" kern="100">
                                    <a:effectLst/>
                                    <a:latin typeface="Cambria Math" panose="02040503050406030204" pitchFamily="18" charset="0"/>
                                    <a:ea typeface="宋体" panose="02010600030101010101" pitchFamily="2" charset="-122"/>
                                    <a:cs typeface="Times New Roman" panose="02020603050405020304" pitchFamily="18" charset="0"/>
                                  </a:rPr>
                                  <m:t>00</m:t>
                                </m:r>
                                <m:r>
                                  <a:rPr lang="en-US" sz="1600" i="1" kern="100">
                                    <a:effectLst/>
                                    <a:latin typeface="Cambria Math" panose="02040503050406030204" pitchFamily="18" charset="0"/>
                                    <a:ea typeface="宋体" panose="02010600030101010101" pitchFamily="2" charset="-122"/>
                                    <a:cs typeface="Times New Roman" panose="02020603050405020304" pitchFamily="18" charset="0"/>
                                  </a:rPr>
                                  <m:t>𝑛𝑚</m:t>
                                </m:r>
                              </m:oMath>
                            </m:oMathPara>
                          </a14:m>
                          <a:endParaRPr lang="zh-CN" sz="1600" kern="100" dirty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674747350"/>
                      </a:ext>
                    </a:extLst>
                  </a:tr>
                  <a:tr h="336615">
                    <a:tc>
                      <a:txBody>
                        <a:bodyPr/>
                        <a:lstStyle/>
                        <a:p>
                          <a:pPr indent="127000" algn="l">
                            <a:lnSpc>
                              <a:spcPct val="125000"/>
                            </a:lnSpc>
                          </a:pPr>
                          <a:r>
                            <a:rPr lang="zh-CN" sz="1600" kern="10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线性系数误差</a:t>
                          </a:r>
                        </a:p>
                      </a:txBody>
                      <a:tcPr marL="68580" marR="6858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indent="127000" algn="l">
                            <a:lnSpc>
                              <a:spcPct val="125000"/>
                            </a:lnSpc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en-US" sz="1600" i="1" kern="100" smtClean="0">
                                    <a:effectLst/>
                                    <a:latin typeface="Cambria Math" panose="02040503050406030204" pitchFamily="18" charset="0"/>
                                    <a:ea typeface="宋体" panose="02010600030101010101" pitchFamily="2" charset="-122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  <m:r>
                                  <a:rPr lang="en-US" sz="1600" b="0" i="1" kern="100" smtClean="0">
                                    <a:effectLst/>
                                    <a:latin typeface="Cambria Math" panose="02040503050406030204" pitchFamily="18" charset="0"/>
                                    <a:ea typeface="宋体" panose="02010600030101010101" pitchFamily="2" charset="-122"/>
                                    <a:cs typeface="Times New Roman" panose="02020603050405020304" pitchFamily="18" charset="0"/>
                                  </a:rPr>
                                  <m:t>.0</m:t>
                                </m:r>
                                <m:r>
                                  <a:rPr lang="en-US" sz="1600" i="1" kern="100">
                                    <a:effectLst/>
                                    <a:latin typeface="Cambria Math" panose="02040503050406030204" pitchFamily="18" charset="0"/>
                                    <a:ea typeface="宋体" panose="02010600030101010101" pitchFamily="2" charset="-122"/>
                                    <a:cs typeface="Times New Roman" panose="02020603050405020304" pitchFamily="18" charset="0"/>
                                  </a:rPr>
                                  <m:t>%</m:t>
                                </m:r>
                              </m:oMath>
                            </m:oMathPara>
                          </a14:m>
                          <a:endParaRPr lang="zh-CN" sz="1600" kern="100" dirty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indent="127000" algn="l">
                            <a:lnSpc>
                              <a:spcPct val="125000"/>
                            </a:lnSpc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en-US" sz="1600" i="1" kern="100" smtClean="0">
                                    <a:effectLst/>
                                    <a:latin typeface="Cambria Math" panose="02040503050406030204" pitchFamily="18" charset="0"/>
                                    <a:ea typeface="宋体" panose="02010600030101010101" pitchFamily="2" charset="-122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  <m:r>
                                  <a:rPr lang="en-US" sz="1600" b="0" i="1" kern="100" smtClean="0">
                                    <a:effectLst/>
                                    <a:latin typeface="Cambria Math" panose="02040503050406030204" pitchFamily="18" charset="0"/>
                                    <a:ea typeface="宋体" panose="02010600030101010101" pitchFamily="2" charset="-122"/>
                                    <a:cs typeface="Times New Roman" panose="02020603050405020304" pitchFamily="18" charset="0"/>
                                  </a:rPr>
                                  <m:t>.0</m:t>
                                </m:r>
                                <m:r>
                                  <a:rPr lang="en-US" sz="1600" i="1" kern="100">
                                    <a:effectLst/>
                                    <a:latin typeface="Cambria Math" panose="02040503050406030204" pitchFamily="18" charset="0"/>
                                    <a:ea typeface="宋体" panose="02010600030101010101" pitchFamily="2" charset="-122"/>
                                    <a:cs typeface="Times New Roman" panose="02020603050405020304" pitchFamily="18" charset="0"/>
                                  </a:rPr>
                                  <m:t>%</m:t>
                                </m:r>
                              </m:oMath>
                            </m:oMathPara>
                          </a14:m>
                          <a:endParaRPr lang="zh-CN" sz="1600" kern="100" dirty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249474899"/>
                      </a:ext>
                    </a:extLst>
                  </a:tr>
                  <a:tr h="336615">
                    <a:tc>
                      <a:txBody>
                        <a:bodyPr/>
                        <a:lstStyle/>
                        <a:p>
                          <a:pPr indent="127000" algn="l">
                            <a:lnSpc>
                              <a:spcPct val="125000"/>
                            </a:lnSpc>
                          </a:pPr>
                          <a:r>
                            <a:rPr lang="zh-CN" sz="1600" kern="100" dirty="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非线性误差</a:t>
                          </a:r>
                        </a:p>
                      </a:txBody>
                      <a:tcPr marL="68580" marR="6858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indent="127000" algn="l">
                            <a:lnSpc>
                              <a:spcPct val="125000"/>
                            </a:lnSpc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en-US" sz="1600" i="1" kern="100" smtClean="0">
                                    <a:effectLst/>
                                    <a:latin typeface="Cambria Math" panose="02040503050406030204" pitchFamily="18" charset="0"/>
                                    <a:ea typeface="宋体" panose="02010600030101010101" pitchFamily="2" charset="-122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  <m:r>
                                  <a:rPr lang="en-US" sz="1600" b="0" i="1" kern="100" smtClean="0">
                                    <a:effectLst/>
                                    <a:latin typeface="Cambria Math" panose="02040503050406030204" pitchFamily="18" charset="0"/>
                                    <a:ea typeface="宋体" panose="02010600030101010101" pitchFamily="2" charset="-122"/>
                                    <a:cs typeface="Times New Roman" panose="02020603050405020304" pitchFamily="18" charset="0"/>
                                  </a:rPr>
                                  <m:t>.0</m:t>
                                </m:r>
                                <m:r>
                                  <a:rPr lang="en-US" sz="1600" i="1" kern="100">
                                    <a:effectLst/>
                                    <a:latin typeface="Cambria Math" panose="02040503050406030204" pitchFamily="18" charset="0"/>
                                    <a:ea typeface="宋体" panose="02010600030101010101" pitchFamily="2" charset="-122"/>
                                    <a:cs typeface="Times New Roman" panose="02020603050405020304" pitchFamily="18" charset="0"/>
                                  </a:rPr>
                                  <m:t>%</m:t>
                                </m:r>
                              </m:oMath>
                            </m:oMathPara>
                          </a14:m>
                          <a:endParaRPr lang="zh-CN" sz="1600" kern="100" dirty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indent="127000" algn="l">
                            <a:lnSpc>
                              <a:spcPct val="125000"/>
                            </a:lnSpc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en-US" sz="1600" i="1" kern="100" smtClean="0">
                                    <a:effectLst/>
                                    <a:latin typeface="Cambria Math" panose="02040503050406030204" pitchFamily="18" charset="0"/>
                                    <a:ea typeface="宋体" panose="02010600030101010101" pitchFamily="2" charset="-122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  <m:r>
                                  <a:rPr lang="en-US" sz="1600" b="0" i="1" kern="100" smtClean="0">
                                    <a:effectLst/>
                                    <a:latin typeface="Cambria Math" panose="02040503050406030204" pitchFamily="18" charset="0"/>
                                    <a:ea typeface="宋体" panose="02010600030101010101" pitchFamily="2" charset="-122"/>
                                    <a:cs typeface="Times New Roman" panose="02020603050405020304" pitchFamily="18" charset="0"/>
                                  </a:rPr>
                                  <m:t>.0</m:t>
                                </m:r>
                                <m:r>
                                  <a:rPr lang="en-US" sz="1600" i="1" kern="100">
                                    <a:effectLst/>
                                    <a:latin typeface="Cambria Math" panose="02040503050406030204" pitchFamily="18" charset="0"/>
                                    <a:ea typeface="宋体" panose="02010600030101010101" pitchFamily="2" charset="-122"/>
                                    <a:cs typeface="Times New Roman" panose="02020603050405020304" pitchFamily="18" charset="0"/>
                                  </a:rPr>
                                  <m:t>%</m:t>
                                </m:r>
                              </m:oMath>
                            </m:oMathPara>
                          </a14:m>
                          <a:endParaRPr lang="zh-CN" sz="1600" kern="100" dirty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543489544"/>
                      </a:ext>
                    </a:extLst>
                  </a:tr>
                  <a:tr h="305010">
                    <a:tc>
                      <a:txBody>
                        <a:bodyPr/>
                        <a:lstStyle/>
                        <a:p>
                          <a:pPr indent="127000" algn="l">
                            <a:lnSpc>
                              <a:spcPct val="125000"/>
                            </a:lnSpc>
                          </a:pPr>
                          <a:r>
                            <a:rPr lang="zh-CN" altLang="en-US" sz="1600" kern="100" dirty="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典型帧率</a:t>
                          </a:r>
                          <a:endParaRPr lang="zh-CN" sz="1600" kern="100" dirty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indent="127000" algn="l">
                            <a:lnSpc>
                              <a:spcPct val="125000"/>
                            </a:lnSpc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en-US" sz="1600" i="1" kern="100" smtClean="0">
                                    <a:effectLst/>
                                    <a:latin typeface="Cambria Math" panose="02040503050406030204" pitchFamily="18" charset="0"/>
                                    <a:ea typeface="宋体" panose="02010600030101010101" pitchFamily="2" charset="-122"/>
                                    <a:cs typeface="Times New Roman" panose="02020603050405020304" pitchFamily="18" charset="0"/>
                                  </a:rPr>
                                  <m:t>1</m:t>
                                </m:r>
                                <m:r>
                                  <a:rPr lang="en-US" sz="1600" i="1" kern="100">
                                    <a:effectLst/>
                                    <a:latin typeface="Cambria Math" panose="02040503050406030204" pitchFamily="18" charset="0"/>
                                    <a:ea typeface="宋体" panose="02010600030101010101" pitchFamily="2" charset="-122"/>
                                    <a:cs typeface="Times New Roman" panose="02020603050405020304" pitchFamily="18" charset="0"/>
                                  </a:rPr>
                                  <m:t>0</m:t>
                                </m:r>
                                <m:r>
                                  <a:rPr lang="en-US" sz="1600" i="1" kern="100">
                                    <a:effectLst/>
                                    <a:latin typeface="Cambria Math" panose="02040503050406030204" pitchFamily="18" charset="0"/>
                                    <a:ea typeface="宋体" panose="02010600030101010101" pitchFamily="2" charset="-122"/>
                                    <a:cs typeface="Times New Roman" panose="02020603050405020304" pitchFamily="18" charset="0"/>
                                  </a:rPr>
                                  <m:t>𝐻𝑧</m:t>
                                </m:r>
                              </m:oMath>
                            </m:oMathPara>
                          </a14:m>
                          <a:endParaRPr lang="zh-CN" sz="1600" kern="100" dirty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indent="127000" algn="l">
                            <a:lnSpc>
                              <a:spcPct val="125000"/>
                            </a:lnSpc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en-US" sz="1600" i="1" kern="100" smtClean="0">
                                    <a:effectLst/>
                                    <a:latin typeface="Cambria Math" panose="02040503050406030204" pitchFamily="18" charset="0"/>
                                    <a:ea typeface="宋体" panose="02010600030101010101" pitchFamily="2" charset="-122"/>
                                    <a:cs typeface="Times New Roman" panose="02020603050405020304" pitchFamily="18" charset="0"/>
                                  </a:rPr>
                                  <m:t>1</m:t>
                                </m:r>
                                <m:r>
                                  <a:rPr lang="en-US" sz="1600" i="1" kern="100">
                                    <a:effectLst/>
                                    <a:latin typeface="Cambria Math" panose="02040503050406030204" pitchFamily="18" charset="0"/>
                                    <a:ea typeface="宋体" panose="02010600030101010101" pitchFamily="2" charset="-122"/>
                                    <a:cs typeface="Times New Roman" panose="02020603050405020304" pitchFamily="18" charset="0"/>
                                  </a:rPr>
                                  <m:t>0</m:t>
                                </m:r>
                                <m:r>
                                  <a:rPr lang="en-US" sz="1600" i="1" kern="100">
                                    <a:effectLst/>
                                    <a:latin typeface="Cambria Math" panose="02040503050406030204" pitchFamily="18" charset="0"/>
                                    <a:ea typeface="宋体" panose="02010600030101010101" pitchFamily="2" charset="-122"/>
                                    <a:cs typeface="Times New Roman" panose="02020603050405020304" pitchFamily="18" charset="0"/>
                                  </a:rPr>
                                  <m:t>𝐻𝑧</m:t>
                                </m:r>
                              </m:oMath>
                            </m:oMathPara>
                          </a14:m>
                          <a:endParaRPr lang="zh-CN" sz="1600" kern="100" dirty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01555821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3" name="表格 12">
                <a:extLst>
                  <a:ext uri="{FF2B5EF4-FFF2-40B4-BE49-F238E27FC236}">
                    <a16:creationId xmlns:a16="http://schemas.microsoft.com/office/drawing/2014/main" id="{5EAB14AB-8505-40A7-CA0D-BA0801BCB3D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632878618"/>
                  </p:ext>
                </p:extLst>
              </p:nvPr>
            </p:nvGraphicFramePr>
            <p:xfrm>
              <a:off x="502881" y="1280064"/>
              <a:ext cx="5394333" cy="1953769"/>
            </p:xfrm>
            <a:graphic>
              <a:graphicData uri="http://schemas.openxmlformats.org/drawingml/2006/table">
                <a:tbl>
                  <a:tblPr firstRow="1" firstCol="1" bandRow="1"/>
                  <a:tblGrid>
                    <a:gridCol w="1531328">
                      <a:extLst>
                        <a:ext uri="{9D8B030D-6E8A-4147-A177-3AD203B41FA5}">
                          <a16:colId xmlns:a16="http://schemas.microsoft.com/office/drawing/2014/main" val="672120710"/>
                        </a:ext>
                      </a:extLst>
                    </a:gridCol>
                    <a:gridCol w="1934817">
                      <a:extLst>
                        <a:ext uri="{9D8B030D-6E8A-4147-A177-3AD203B41FA5}">
                          <a16:colId xmlns:a16="http://schemas.microsoft.com/office/drawing/2014/main" val="2219243256"/>
                        </a:ext>
                      </a:extLst>
                    </a:gridCol>
                    <a:gridCol w="1928188">
                      <a:extLst>
                        <a:ext uri="{9D8B030D-6E8A-4147-A177-3AD203B41FA5}">
                          <a16:colId xmlns:a16="http://schemas.microsoft.com/office/drawing/2014/main" val="864147302"/>
                        </a:ext>
                      </a:extLst>
                    </a:gridCol>
                  </a:tblGrid>
                  <a:tr h="302299">
                    <a:tc>
                      <a:txBody>
                        <a:bodyPr/>
                        <a:lstStyle/>
                        <a:p>
                          <a:pPr indent="127000" algn="l">
                            <a:lnSpc>
                              <a:spcPct val="125000"/>
                            </a:lnSpc>
                          </a:pPr>
                          <a:r>
                            <a:rPr lang="zh-CN" altLang="en-US" sz="1600" b="1" kern="100" dirty="0">
                              <a:solidFill>
                                <a:srgbClr val="C00000"/>
                              </a:solidFill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位置监测模式</a:t>
                          </a:r>
                          <a:endParaRPr lang="zh-CN" sz="1600" b="1" kern="100" dirty="0">
                            <a:solidFill>
                              <a:srgbClr val="C00000"/>
                            </a:solidFill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>
                          <a:noFill/>
                        </a:lnL>
                        <a:lnR>
                          <a:noFill/>
                        </a:lnR>
                        <a:lnT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8580" marR="68580" marT="0" marB="0">
                        <a:lnL>
                          <a:noFill/>
                        </a:lnL>
                        <a:lnR>
                          <a:noFill/>
                        </a:lnR>
                        <a:lnT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79495" t="-12000" r="-100315" b="-572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8580" marR="68580" marT="0" marB="0">
                        <a:lnL>
                          <a:noFill/>
                        </a:lnL>
                        <a:lnR>
                          <a:noFill/>
                        </a:lnR>
                        <a:lnT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179495" t="-12000" r="-315" b="-572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126902358"/>
                      </a:ext>
                    </a:extLst>
                  </a:tr>
                  <a:tr h="336615">
                    <a:tc>
                      <a:txBody>
                        <a:bodyPr/>
                        <a:lstStyle/>
                        <a:p>
                          <a:pPr indent="127000" algn="l">
                            <a:lnSpc>
                              <a:spcPct val="125000"/>
                            </a:lnSpc>
                          </a:pPr>
                          <a:r>
                            <a:rPr lang="zh-CN" sz="1600" kern="100" dirty="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测量范围</a:t>
                          </a:r>
                        </a:p>
                      </a:txBody>
                      <a:tcPr marL="68580" marR="68580" marT="0" marB="0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8580" marR="68580" marT="0" marB="0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>
                          <a:noFill/>
                        </a:lnB>
                        <a:blipFill>
                          <a:blip r:embed="rId3"/>
                          <a:stretch>
                            <a:fillRect l="-79495" t="-101818" r="-100315" b="-42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8580" marR="68580" marT="0" marB="0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>
                          <a:noFill/>
                        </a:lnB>
                        <a:blipFill>
                          <a:blip r:embed="rId3"/>
                          <a:stretch>
                            <a:fillRect l="-179495" t="-101818" r="-315" b="-42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94672900"/>
                      </a:ext>
                    </a:extLst>
                  </a:tr>
                  <a:tr h="336615">
                    <a:tc>
                      <a:txBody>
                        <a:bodyPr/>
                        <a:lstStyle/>
                        <a:p>
                          <a:pPr indent="127000" algn="l">
                            <a:lnSpc>
                              <a:spcPct val="125000"/>
                            </a:lnSpc>
                          </a:pPr>
                          <a:r>
                            <a:rPr lang="zh-CN" sz="1600" kern="100" dirty="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位置分辨率</a:t>
                          </a:r>
                        </a:p>
                      </a:txBody>
                      <a:tcPr marL="68580" marR="6858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8580" marR="6858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blipFill>
                          <a:blip r:embed="rId3"/>
                          <a:stretch>
                            <a:fillRect l="-79495" t="-198214" r="-100315" b="-3125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8580" marR="6858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blipFill>
                          <a:blip r:embed="rId3"/>
                          <a:stretch>
                            <a:fillRect l="-179495" t="-198214" r="-315" b="-3125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674747350"/>
                      </a:ext>
                    </a:extLst>
                  </a:tr>
                  <a:tr h="336615">
                    <a:tc>
                      <a:txBody>
                        <a:bodyPr/>
                        <a:lstStyle/>
                        <a:p>
                          <a:pPr indent="127000" algn="l">
                            <a:lnSpc>
                              <a:spcPct val="125000"/>
                            </a:lnSpc>
                          </a:pPr>
                          <a:r>
                            <a:rPr lang="zh-CN" sz="1600" kern="10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线性系数误差</a:t>
                          </a:r>
                        </a:p>
                      </a:txBody>
                      <a:tcPr marL="68580" marR="6858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8580" marR="6858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blipFill>
                          <a:blip r:embed="rId3"/>
                          <a:stretch>
                            <a:fillRect l="-79495" t="-303636" r="-100315" b="-21818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8580" marR="6858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blipFill>
                          <a:blip r:embed="rId3"/>
                          <a:stretch>
                            <a:fillRect l="-179495" t="-303636" r="-315" b="-21818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249474899"/>
                      </a:ext>
                    </a:extLst>
                  </a:tr>
                  <a:tr h="336615">
                    <a:tc>
                      <a:txBody>
                        <a:bodyPr/>
                        <a:lstStyle/>
                        <a:p>
                          <a:pPr indent="127000" algn="l">
                            <a:lnSpc>
                              <a:spcPct val="125000"/>
                            </a:lnSpc>
                          </a:pPr>
                          <a:r>
                            <a:rPr lang="zh-CN" sz="1600" kern="100" dirty="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非线性误差</a:t>
                          </a:r>
                        </a:p>
                      </a:txBody>
                      <a:tcPr marL="68580" marR="6858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8580" marR="6858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blipFill>
                          <a:blip r:embed="rId3"/>
                          <a:stretch>
                            <a:fillRect l="-79495" t="-396429" r="-100315" b="-11428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8580" marR="6858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blipFill>
                          <a:blip r:embed="rId3"/>
                          <a:stretch>
                            <a:fillRect l="-179495" t="-396429" r="-315" b="-11428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543489544"/>
                      </a:ext>
                    </a:extLst>
                  </a:tr>
                  <a:tr h="305010">
                    <a:tc>
                      <a:txBody>
                        <a:bodyPr/>
                        <a:lstStyle/>
                        <a:p>
                          <a:pPr indent="127000" algn="l">
                            <a:lnSpc>
                              <a:spcPct val="125000"/>
                            </a:lnSpc>
                          </a:pPr>
                          <a:r>
                            <a:rPr lang="zh-CN" altLang="en-US" sz="1600" kern="100" dirty="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典型帧率</a:t>
                          </a:r>
                          <a:endParaRPr lang="zh-CN" sz="1600" kern="100" dirty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8580" marR="6858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79495" t="-556000" r="-100315" b="-28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8580" marR="6858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179495" t="-556000" r="-315" b="-28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01555821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4" name="表格 13">
                <a:extLst>
                  <a:ext uri="{FF2B5EF4-FFF2-40B4-BE49-F238E27FC236}">
                    <a16:creationId xmlns:a16="http://schemas.microsoft.com/office/drawing/2014/main" id="{1D2662CD-D50E-DE15-66D2-12DC6A7936A0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851322247"/>
                  </p:ext>
                </p:extLst>
              </p:nvPr>
            </p:nvGraphicFramePr>
            <p:xfrm>
              <a:off x="6329900" y="1281293"/>
              <a:ext cx="5480009" cy="1953769"/>
            </p:xfrm>
            <a:graphic>
              <a:graphicData uri="http://schemas.openxmlformats.org/drawingml/2006/table">
                <a:tbl>
                  <a:tblPr firstRow="1" firstCol="1" bandRow="1"/>
                  <a:tblGrid>
                    <a:gridCol w="1530624">
                      <a:extLst>
                        <a:ext uri="{9D8B030D-6E8A-4147-A177-3AD203B41FA5}">
                          <a16:colId xmlns:a16="http://schemas.microsoft.com/office/drawing/2014/main" val="672120710"/>
                        </a:ext>
                      </a:extLst>
                    </a:gridCol>
                    <a:gridCol w="1967948">
                      <a:extLst>
                        <a:ext uri="{9D8B030D-6E8A-4147-A177-3AD203B41FA5}">
                          <a16:colId xmlns:a16="http://schemas.microsoft.com/office/drawing/2014/main" val="2219243256"/>
                        </a:ext>
                      </a:extLst>
                    </a:gridCol>
                    <a:gridCol w="1981437">
                      <a:extLst>
                        <a:ext uri="{9D8B030D-6E8A-4147-A177-3AD203B41FA5}">
                          <a16:colId xmlns:a16="http://schemas.microsoft.com/office/drawing/2014/main" val="864147302"/>
                        </a:ext>
                      </a:extLst>
                    </a:gridCol>
                  </a:tblGrid>
                  <a:tr h="302299">
                    <a:tc>
                      <a:txBody>
                        <a:bodyPr/>
                        <a:lstStyle/>
                        <a:p>
                          <a:pPr indent="127000" algn="l">
                            <a:lnSpc>
                              <a:spcPct val="125000"/>
                            </a:lnSpc>
                          </a:pPr>
                          <a:r>
                            <a:rPr lang="zh-CN" altLang="en-US" sz="1600" b="1" kern="100" dirty="0">
                              <a:solidFill>
                                <a:srgbClr val="C00000"/>
                              </a:solidFill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束流诊断模式</a:t>
                          </a:r>
                          <a:endParaRPr lang="zh-CN" sz="1600" b="1" kern="100" dirty="0">
                            <a:solidFill>
                              <a:srgbClr val="C00000"/>
                            </a:solidFill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>
                          <a:noFill/>
                        </a:lnL>
                        <a:lnR>
                          <a:noFill/>
                        </a:lnR>
                        <a:lnT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indent="127000" algn="l">
                            <a:lnSpc>
                              <a:spcPct val="125000"/>
                            </a:lnSpc>
                          </a:pPr>
                          <a:r>
                            <a:rPr lang="zh-CN" altLang="en-US" sz="1600" kern="100" dirty="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光斑</a:t>
                          </a:r>
                          <a:r>
                            <a:rPr lang="zh-CN" sz="1600" kern="100" dirty="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尺寸</a:t>
                          </a:r>
                          <a14:m>
                            <m:oMath xmlns:m="http://schemas.openxmlformats.org/officeDocument/2006/math">
                              <m:r>
                                <a:rPr lang="en-US" sz="1600" i="1" kern="100">
                                  <a:effectLst/>
                                  <a:latin typeface="Cambria Math" panose="02040503050406030204" pitchFamily="18" charset="0"/>
                                  <a:ea typeface="宋体" panose="02010600030101010101" pitchFamily="2" charset="-122"/>
                                  <a:cs typeface="Times New Roman" panose="02020603050405020304" pitchFamily="18" charset="0"/>
                                </a:rPr>
                                <m:t>≥100</m:t>
                              </m:r>
                              <m:r>
                                <a:rPr lang="en-US" sz="1600" i="1" kern="100">
                                  <a:effectLst/>
                                  <a:latin typeface="Cambria Math" panose="02040503050406030204" pitchFamily="18" charset="0"/>
                                  <a:ea typeface="宋体" panose="02010600030101010101" pitchFamily="2" charset="-122"/>
                                  <a:cs typeface="Times New Roman" panose="02020603050405020304" pitchFamily="18" charset="0"/>
                                </a:rPr>
                                <m:t>𝜇</m:t>
                              </m:r>
                              <m:r>
                                <a:rPr lang="en-US" sz="1600" i="1" kern="100">
                                  <a:effectLst/>
                                  <a:latin typeface="Cambria Math" panose="02040503050406030204" pitchFamily="18" charset="0"/>
                                  <a:ea typeface="宋体" panose="02010600030101010101" pitchFamily="2" charset="-122"/>
                                  <a:cs typeface="Times New Roman" panose="02020603050405020304" pitchFamily="18" charset="0"/>
                                </a:rPr>
                                <m:t>𝑚</m:t>
                              </m:r>
                            </m:oMath>
                          </a14:m>
                          <a:endParaRPr lang="zh-CN" sz="1600" kern="100" dirty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>
                          <a:noFill/>
                        </a:lnL>
                        <a:lnR>
                          <a:noFill/>
                        </a:lnR>
                        <a:lnT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indent="127000" algn="l">
                            <a:lnSpc>
                              <a:spcPct val="125000"/>
                            </a:lnSpc>
                          </a:pPr>
                          <a:r>
                            <a:rPr lang="zh-CN" altLang="en-US" sz="1600" kern="100" dirty="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光斑</a:t>
                          </a:r>
                          <a:r>
                            <a:rPr lang="zh-CN" sz="1600" kern="100" dirty="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尺寸</a:t>
                          </a:r>
                          <a14:m>
                            <m:oMath xmlns:m="http://schemas.openxmlformats.org/officeDocument/2006/math">
                              <m:r>
                                <a:rPr lang="en-US" sz="1600" i="1" kern="100">
                                  <a:effectLst/>
                                  <a:latin typeface="Cambria Math" panose="02040503050406030204" pitchFamily="18" charset="0"/>
                                  <a:ea typeface="宋体" panose="02010600030101010101" pitchFamily="2" charset="-122"/>
                                  <a:cs typeface="Times New Roman" panose="02020603050405020304" pitchFamily="18" charset="0"/>
                                </a:rPr>
                                <m:t>&lt;100</m:t>
                              </m:r>
                              <m:r>
                                <a:rPr lang="en-US" sz="1600" i="1" kern="100">
                                  <a:effectLst/>
                                  <a:latin typeface="Cambria Math" panose="02040503050406030204" pitchFamily="18" charset="0"/>
                                  <a:ea typeface="宋体" panose="02010600030101010101" pitchFamily="2" charset="-122"/>
                                  <a:cs typeface="Times New Roman" panose="02020603050405020304" pitchFamily="18" charset="0"/>
                                </a:rPr>
                                <m:t>𝜇</m:t>
                              </m:r>
                              <m:r>
                                <a:rPr lang="en-US" sz="1600" i="1" kern="100">
                                  <a:effectLst/>
                                  <a:latin typeface="Cambria Math" panose="02040503050406030204" pitchFamily="18" charset="0"/>
                                  <a:ea typeface="宋体" panose="02010600030101010101" pitchFamily="2" charset="-122"/>
                                  <a:cs typeface="Times New Roman" panose="02020603050405020304" pitchFamily="18" charset="0"/>
                                </a:rPr>
                                <m:t>𝑚</m:t>
                              </m:r>
                            </m:oMath>
                          </a14:m>
                          <a:endParaRPr lang="zh-CN" sz="1600" kern="100" dirty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>
                          <a:noFill/>
                        </a:lnL>
                        <a:lnR>
                          <a:noFill/>
                        </a:lnR>
                        <a:lnT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126902358"/>
                      </a:ext>
                    </a:extLst>
                  </a:tr>
                  <a:tr h="336615">
                    <a:tc>
                      <a:txBody>
                        <a:bodyPr/>
                        <a:lstStyle/>
                        <a:p>
                          <a:pPr indent="127000" algn="l">
                            <a:lnSpc>
                              <a:spcPct val="125000"/>
                            </a:lnSpc>
                          </a:pPr>
                          <a:r>
                            <a:rPr lang="zh-CN" sz="1600" kern="10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测量范围</a:t>
                          </a:r>
                        </a:p>
                      </a:txBody>
                      <a:tcPr marL="68580" marR="68580" marT="0" marB="0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indent="127000" algn="l">
                            <a:lnSpc>
                              <a:spcPct val="125000"/>
                            </a:lnSpc>
                          </a:pPr>
                          <a14:m>
                            <m:oMath xmlns:m="http://schemas.openxmlformats.org/officeDocument/2006/math">
                              <m:r>
                                <a:rPr lang="en-US" sz="1600" i="1" kern="100">
                                  <a:effectLst/>
                                  <a:latin typeface="Cambria Math" panose="02040503050406030204" pitchFamily="18" charset="0"/>
                                  <a:ea typeface="宋体" panose="02010600030101010101" pitchFamily="2" charset="-122"/>
                                  <a:cs typeface="Times New Roman" panose="02020603050405020304" pitchFamily="18" charset="0"/>
                                </a:rPr>
                                <m:t>10%</m:t>
                              </m:r>
                            </m:oMath>
                          </a14:m>
                          <a:r>
                            <a:rPr lang="en-US" altLang="zh-CN" sz="1600" kern="100" dirty="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zh-CN" altLang="en-US" sz="1600" kern="100" dirty="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光斑尺寸</a:t>
                          </a:r>
                          <a:endParaRPr lang="zh-CN" sz="1600" kern="100" dirty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indent="127000" algn="l">
                            <a:lnSpc>
                              <a:spcPct val="125000"/>
                            </a:lnSpc>
                          </a:pPr>
                          <a14:m>
                            <m:oMath xmlns:m="http://schemas.openxmlformats.org/officeDocument/2006/math">
                              <m:r>
                                <a:rPr lang="en-US" sz="1600" i="1" kern="100" smtClean="0">
                                  <a:effectLst/>
                                  <a:latin typeface="Cambria Math" panose="02040503050406030204" pitchFamily="18" charset="0"/>
                                  <a:ea typeface="宋体" panose="02010600030101010101" pitchFamily="2" charset="-122"/>
                                  <a:cs typeface="Times New Roman" panose="02020603050405020304" pitchFamily="18" charset="0"/>
                                </a:rPr>
                                <m:t>10%</m:t>
                              </m:r>
                            </m:oMath>
                          </a14:m>
                          <a:r>
                            <a:rPr lang="en-US" altLang="zh-CN" sz="1600" kern="100" dirty="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zh-CN" altLang="en-US" sz="1600" kern="100" dirty="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光斑尺寸</a:t>
                          </a:r>
                          <a:endParaRPr lang="zh-CN" sz="1600" kern="100" dirty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>
                          <a:noFill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94672900"/>
                      </a:ext>
                    </a:extLst>
                  </a:tr>
                  <a:tr h="336615">
                    <a:tc>
                      <a:txBody>
                        <a:bodyPr/>
                        <a:lstStyle/>
                        <a:p>
                          <a:pPr indent="127000" algn="l">
                            <a:lnSpc>
                              <a:spcPct val="125000"/>
                            </a:lnSpc>
                          </a:pPr>
                          <a:r>
                            <a:rPr lang="zh-CN" sz="1600" kern="100" dirty="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位置分辨率</a:t>
                          </a:r>
                        </a:p>
                      </a:txBody>
                      <a:tcPr marL="68580" marR="6858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indent="127000" algn="l">
                            <a:lnSpc>
                              <a:spcPct val="125000"/>
                            </a:lnSpc>
                          </a:pPr>
                          <a14:m>
                            <m:oMath xmlns:m="http://schemas.openxmlformats.org/officeDocument/2006/math">
                              <m:r>
                                <a:rPr lang="en-US" sz="1600" i="1" kern="100">
                                  <a:effectLst/>
                                  <a:latin typeface="Cambria Math" panose="02040503050406030204" pitchFamily="18" charset="0"/>
                                  <a:ea typeface="宋体" panose="02010600030101010101" pitchFamily="2" charset="-122"/>
                                  <a:cs typeface="Times New Roman" panose="02020603050405020304" pitchFamily="18" charset="0"/>
                                </a:rPr>
                                <m:t>0.3%</m:t>
                              </m:r>
                            </m:oMath>
                          </a14:m>
                          <a:r>
                            <a:rPr lang="en-US" altLang="zh-CN" sz="1600" kern="100" dirty="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zh-CN" altLang="en-US" sz="1600" kern="100" dirty="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光斑尺寸</a:t>
                          </a:r>
                          <a:endParaRPr lang="zh-CN" sz="1600" kern="100" dirty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indent="127000" algn="l">
                            <a:lnSpc>
                              <a:spcPct val="125000"/>
                            </a:lnSpc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en-US" sz="1600" i="1" kern="100">
                                    <a:effectLst/>
                                    <a:latin typeface="Cambria Math" panose="02040503050406030204" pitchFamily="18" charset="0"/>
                                    <a:ea typeface="宋体" panose="02010600030101010101" pitchFamily="2" charset="-122"/>
                                    <a:cs typeface="Times New Roman" panose="02020603050405020304" pitchFamily="18" charset="0"/>
                                  </a:rPr>
                                  <m:t>300</m:t>
                                </m:r>
                                <m:r>
                                  <a:rPr lang="en-US" sz="1600" i="1" kern="100">
                                    <a:effectLst/>
                                    <a:latin typeface="Cambria Math" panose="02040503050406030204" pitchFamily="18" charset="0"/>
                                    <a:ea typeface="宋体" panose="02010600030101010101" pitchFamily="2" charset="-122"/>
                                    <a:cs typeface="Times New Roman" panose="02020603050405020304" pitchFamily="18" charset="0"/>
                                  </a:rPr>
                                  <m:t>𝑛𝑚</m:t>
                                </m:r>
                              </m:oMath>
                            </m:oMathPara>
                          </a14:m>
                          <a:endParaRPr lang="zh-CN" sz="1600" kern="100" dirty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674747350"/>
                      </a:ext>
                    </a:extLst>
                  </a:tr>
                  <a:tr h="336615">
                    <a:tc>
                      <a:txBody>
                        <a:bodyPr/>
                        <a:lstStyle/>
                        <a:p>
                          <a:pPr indent="127000" algn="l">
                            <a:lnSpc>
                              <a:spcPct val="125000"/>
                            </a:lnSpc>
                          </a:pPr>
                          <a:r>
                            <a:rPr lang="zh-CN" sz="1600" kern="10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线性系数误差</a:t>
                          </a:r>
                        </a:p>
                      </a:txBody>
                      <a:tcPr marL="68580" marR="6858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indent="127000" algn="l">
                            <a:lnSpc>
                              <a:spcPct val="125000"/>
                            </a:lnSpc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en-US" sz="1600" i="1" kern="100" smtClean="0">
                                    <a:effectLst/>
                                    <a:latin typeface="Cambria Math" panose="02040503050406030204" pitchFamily="18" charset="0"/>
                                    <a:ea typeface="宋体" panose="02010600030101010101" pitchFamily="2" charset="-122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  <m:r>
                                  <a:rPr lang="en-US" sz="1600" b="0" i="1" kern="100" smtClean="0">
                                    <a:effectLst/>
                                    <a:latin typeface="Cambria Math" panose="02040503050406030204" pitchFamily="18" charset="0"/>
                                    <a:ea typeface="宋体" panose="02010600030101010101" pitchFamily="2" charset="-122"/>
                                    <a:cs typeface="Times New Roman" panose="02020603050405020304" pitchFamily="18" charset="0"/>
                                  </a:rPr>
                                  <m:t>.0</m:t>
                                </m:r>
                                <m:r>
                                  <a:rPr lang="en-US" sz="1600" i="1" kern="100">
                                    <a:effectLst/>
                                    <a:latin typeface="Cambria Math" panose="02040503050406030204" pitchFamily="18" charset="0"/>
                                    <a:ea typeface="宋体" panose="02010600030101010101" pitchFamily="2" charset="-122"/>
                                    <a:cs typeface="Times New Roman" panose="02020603050405020304" pitchFamily="18" charset="0"/>
                                  </a:rPr>
                                  <m:t>%</m:t>
                                </m:r>
                              </m:oMath>
                            </m:oMathPara>
                          </a14:m>
                          <a:endParaRPr lang="zh-CN" sz="1600" kern="100" dirty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indent="127000" algn="l">
                            <a:lnSpc>
                              <a:spcPct val="125000"/>
                            </a:lnSpc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en-US" sz="1600" i="1" kern="100" smtClean="0">
                                    <a:effectLst/>
                                    <a:latin typeface="Cambria Math" panose="02040503050406030204" pitchFamily="18" charset="0"/>
                                    <a:ea typeface="宋体" panose="02010600030101010101" pitchFamily="2" charset="-122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  <m:r>
                                  <a:rPr lang="en-US" sz="1600" b="0" i="1" kern="100" smtClean="0">
                                    <a:effectLst/>
                                    <a:latin typeface="Cambria Math" panose="02040503050406030204" pitchFamily="18" charset="0"/>
                                    <a:ea typeface="宋体" panose="02010600030101010101" pitchFamily="2" charset="-122"/>
                                    <a:cs typeface="Times New Roman" panose="02020603050405020304" pitchFamily="18" charset="0"/>
                                  </a:rPr>
                                  <m:t>.0</m:t>
                                </m:r>
                                <m:r>
                                  <a:rPr lang="en-US" sz="1600" i="1" kern="100">
                                    <a:effectLst/>
                                    <a:latin typeface="Cambria Math" panose="02040503050406030204" pitchFamily="18" charset="0"/>
                                    <a:ea typeface="宋体" panose="02010600030101010101" pitchFamily="2" charset="-122"/>
                                    <a:cs typeface="Times New Roman" panose="02020603050405020304" pitchFamily="18" charset="0"/>
                                  </a:rPr>
                                  <m:t>%</m:t>
                                </m:r>
                              </m:oMath>
                            </m:oMathPara>
                          </a14:m>
                          <a:endParaRPr lang="zh-CN" sz="1600" kern="100" dirty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249474899"/>
                      </a:ext>
                    </a:extLst>
                  </a:tr>
                  <a:tr h="336615">
                    <a:tc>
                      <a:txBody>
                        <a:bodyPr/>
                        <a:lstStyle/>
                        <a:p>
                          <a:pPr indent="127000" algn="l">
                            <a:lnSpc>
                              <a:spcPct val="125000"/>
                            </a:lnSpc>
                          </a:pPr>
                          <a:r>
                            <a:rPr lang="zh-CN" sz="1600" kern="10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非线性误差</a:t>
                          </a:r>
                        </a:p>
                      </a:txBody>
                      <a:tcPr marL="68580" marR="6858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indent="127000" algn="l">
                            <a:lnSpc>
                              <a:spcPct val="125000"/>
                            </a:lnSpc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en-US" sz="1600" i="1" kern="100">
                                    <a:effectLst/>
                                    <a:latin typeface="Cambria Math" panose="02040503050406030204" pitchFamily="18" charset="0"/>
                                    <a:ea typeface="宋体" panose="02010600030101010101" pitchFamily="2" charset="-122"/>
                                    <a:cs typeface="Times New Roman" panose="02020603050405020304" pitchFamily="18" charset="0"/>
                                  </a:rPr>
                                  <m:t>1.5%</m:t>
                                </m:r>
                              </m:oMath>
                            </m:oMathPara>
                          </a14:m>
                          <a:endParaRPr lang="zh-CN" sz="1600" kern="100" dirty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indent="127000" algn="l">
                            <a:lnSpc>
                              <a:spcPct val="125000"/>
                            </a:lnSpc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en-US" sz="1600" i="1" kern="100">
                                    <a:effectLst/>
                                    <a:latin typeface="Cambria Math" panose="02040503050406030204" pitchFamily="18" charset="0"/>
                                    <a:ea typeface="宋体" panose="02010600030101010101" pitchFamily="2" charset="-122"/>
                                    <a:cs typeface="Times New Roman" panose="02020603050405020304" pitchFamily="18" charset="0"/>
                                  </a:rPr>
                                  <m:t>1.5%</m:t>
                                </m:r>
                              </m:oMath>
                            </m:oMathPara>
                          </a14:m>
                          <a:endParaRPr lang="zh-CN" sz="1600" kern="100" dirty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543489544"/>
                      </a:ext>
                    </a:extLst>
                  </a:tr>
                  <a:tr h="305010">
                    <a:tc>
                      <a:txBody>
                        <a:bodyPr/>
                        <a:lstStyle/>
                        <a:p>
                          <a:pPr indent="127000" algn="l">
                            <a:lnSpc>
                              <a:spcPct val="125000"/>
                            </a:lnSpc>
                          </a:pPr>
                          <a:r>
                            <a:rPr lang="zh-CN" altLang="en-US" sz="1600" kern="100" dirty="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典型帧率</a:t>
                          </a:r>
                          <a:endParaRPr lang="zh-CN" sz="1600" kern="100" dirty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indent="127000" algn="l">
                            <a:lnSpc>
                              <a:spcPct val="125000"/>
                            </a:lnSpc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en-US" sz="1600" i="1" kern="100">
                                    <a:effectLst/>
                                    <a:latin typeface="Cambria Math" panose="02040503050406030204" pitchFamily="18" charset="0"/>
                                    <a:ea typeface="宋体" panose="02010600030101010101" pitchFamily="2" charset="-122"/>
                                    <a:cs typeface="Times New Roman" panose="02020603050405020304" pitchFamily="18" charset="0"/>
                                  </a:rPr>
                                  <m:t>500</m:t>
                                </m:r>
                                <m:r>
                                  <a:rPr lang="en-US" sz="1600" i="1" kern="100">
                                    <a:effectLst/>
                                    <a:latin typeface="Cambria Math" panose="02040503050406030204" pitchFamily="18" charset="0"/>
                                    <a:ea typeface="宋体" panose="02010600030101010101" pitchFamily="2" charset="-122"/>
                                    <a:cs typeface="Times New Roman" panose="02020603050405020304" pitchFamily="18" charset="0"/>
                                  </a:rPr>
                                  <m:t>𝐻𝑧</m:t>
                                </m:r>
                              </m:oMath>
                            </m:oMathPara>
                          </a14:m>
                          <a:endParaRPr lang="zh-CN" sz="1600" kern="100" dirty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indent="127000" algn="l">
                            <a:lnSpc>
                              <a:spcPct val="125000"/>
                            </a:lnSpc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en-US" sz="1600" i="1" kern="100">
                                    <a:effectLst/>
                                    <a:latin typeface="Cambria Math" panose="02040503050406030204" pitchFamily="18" charset="0"/>
                                    <a:ea typeface="宋体" panose="02010600030101010101" pitchFamily="2" charset="-122"/>
                                    <a:cs typeface="Times New Roman" panose="02020603050405020304" pitchFamily="18" charset="0"/>
                                  </a:rPr>
                                  <m:t>500</m:t>
                                </m:r>
                                <m:r>
                                  <a:rPr lang="en-US" sz="1600" i="1" kern="100">
                                    <a:effectLst/>
                                    <a:latin typeface="Cambria Math" panose="02040503050406030204" pitchFamily="18" charset="0"/>
                                    <a:ea typeface="宋体" panose="02010600030101010101" pitchFamily="2" charset="-122"/>
                                    <a:cs typeface="Times New Roman" panose="02020603050405020304" pitchFamily="18" charset="0"/>
                                  </a:rPr>
                                  <m:t>𝐻𝑧</m:t>
                                </m:r>
                              </m:oMath>
                            </m:oMathPara>
                          </a14:m>
                          <a:endParaRPr lang="zh-CN" sz="1600" kern="100" dirty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01555821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4" name="表格 13">
                <a:extLst>
                  <a:ext uri="{FF2B5EF4-FFF2-40B4-BE49-F238E27FC236}">
                    <a16:creationId xmlns:a16="http://schemas.microsoft.com/office/drawing/2014/main" id="{1D2662CD-D50E-DE15-66D2-12DC6A7936A0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851322247"/>
                  </p:ext>
                </p:extLst>
              </p:nvPr>
            </p:nvGraphicFramePr>
            <p:xfrm>
              <a:off x="6329900" y="1281293"/>
              <a:ext cx="5480009" cy="1953769"/>
            </p:xfrm>
            <a:graphic>
              <a:graphicData uri="http://schemas.openxmlformats.org/drawingml/2006/table">
                <a:tbl>
                  <a:tblPr firstRow="1" firstCol="1" bandRow="1"/>
                  <a:tblGrid>
                    <a:gridCol w="1530624">
                      <a:extLst>
                        <a:ext uri="{9D8B030D-6E8A-4147-A177-3AD203B41FA5}">
                          <a16:colId xmlns:a16="http://schemas.microsoft.com/office/drawing/2014/main" val="672120710"/>
                        </a:ext>
                      </a:extLst>
                    </a:gridCol>
                    <a:gridCol w="1967948">
                      <a:extLst>
                        <a:ext uri="{9D8B030D-6E8A-4147-A177-3AD203B41FA5}">
                          <a16:colId xmlns:a16="http://schemas.microsoft.com/office/drawing/2014/main" val="2219243256"/>
                        </a:ext>
                      </a:extLst>
                    </a:gridCol>
                    <a:gridCol w="1981437">
                      <a:extLst>
                        <a:ext uri="{9D8B030D-6E8A-4147-A177-3AD203B41FA5}">
                          <a16:colId xmlns:a16="http://schemas.microsoft.com/office/drawing/2014/main" val="864147302"/>
                        </a:ext>
                      </a:extLst>
                    </a:gridCol>
                  </a:tblGrid>
                  <a:tr h="302299">
                    <a:tc>
                      <a:txBody>
                        <a:bodyPr/>
                        <a:lstStyle/>
                        <a:p>
                          <a:pPr indent="127000" algn="l">
                            <a:lnSpc>
                              <a:spcPct val="125000"/>
                            </a:lnSpc>
                          </a:pPr>
                          <a:r>
                            <a:rPr lang="zh-CN" altLang="en-US" sz="1600" b="1" kern="100" dirty="0">
                              <a:solidFill>
                                <a:srgbClr val="C00000"/>
                              </a:solidFill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束流诊断模式</a:t>
                          </a:r>
                          <a:endParaRPr lang="zh-CN" sz="1600" b="1" kern="100" dirty="0">
                            <a:solidFill>
                              <a:srgbClr val="C00000"/>
                            </a:solidFill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>
                          <a:noFill/>
                        </a:lnL>
                        <a:lnR>
                          <a:noFill/>
                        </a:lnR>
                        <a:lnT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8580" marR="68580" marT="0" marB="0">
                        <a:lnL>
                          <a:noFill/>
                        </a:lnL>
                        <a:lnR>
                          <a:noFill/>
                        </a:lnR>
                        <a:lnT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77469" t="-12000" r="-100617" b="-57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8580" marR="68580" marT="0" marB="0">
                        <a:lnL>
                          <a:noFill/>
                        </a:lnL>
                        <a:lnR>
                          <a:noFill/>
                        </a:lnR>
                        <a:lnT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176923" t="-12000" r="-308" b="-57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126902358"/>
                      </a:ext>
                    </a:extLst>
                  </a:tr>
                  <a:tr h="336615">
                    <a:tc>
                      <a:txBody>
                        <a:bodyPr/>
                        <a:lstStyle/>
                        <a:p>
                          <a:pPr indent="127000" algn="l">
                            <a:lnSpc>
                              <a:spcPct val="125000"/>
                            </a:lnSpc>
                          </a:pPr>
                          <a:r>
                            <a:rPr lang="zh-CN" sz="1600" kern="10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测量范围</a:t>
                          </a:r>
                        </a:p>
                      </a:txBody>
                      <a:tcPr marL="68580" marR="68580" marT="0" marB="0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8580" marR="68580" marT="0" marB="0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>
                          <a:noFill/>
                        </a:lnB>
                        <a:blipFill>
                          <a:blip r:embed="rId4"/>
                          <a:stretch>
                            <a:fillRect l="-77469" t="-101818" r="-100617" b="-41818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8580" marR="68580" marT="0" marB="0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>
                          <a:noFill/>
                        </a:lnB>
                        <a:blipFill>
                          <a:blip r:embed="rId4"/>
                          <a:stretch>
                            <a:fillRect l="-176923" t="-101818" r="-308" b="-41818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94672900"/>
                      </a:ext>
                    </a:extLst>
                  </a:tr>
                  <a:tr h="336615">
                    <a:tc>
                      <a:txBody>
                        <a:bodyPr/>
                        <a:lstStyle/>
                        <a:p>
                          <a:pPr indent="127000" algn="l">
                            <a:lnSpc>
                              <a:spcPct val="125000"/>
                            </a:lnSpc>
                          </a:pPr>
                          <a:r>
                            <a:rPr lang="zh-CN" sz="1600" kern="100" dirty="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位置分辨率</a:t>
                          </a:r>
                        </a:p>
                      </a:txBody>
                      <a:tcPr marL="68580" marR="6858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8580" marR="6858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blipFill>
                          <a:blip r:embed="rId4"/>
                          <a:stretch>
                            <a:fillRect l="-77469" t="-201818" r="-100617" b="-31818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8580" marR="6858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blipFill>
                          <a:blip r:embed="rId4"/>
                          <a:stretch>
                            <a:fillRect l="-176923" t="-201818" r="-308" b="-31818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674747350"/>
                      </a:ext>
                    </a:extLst>
                  </a:tr>
                  <a:tr h="336615">
                    <a:tc>
                      <a:txBody>
                        <a:bodyPr/>
                        <a:lstStyle/>
                        <a:p>
                          <a:pPr indent="127000" algn="l">
                            <a:lnSpc>
                              <a:spcPct val="125000"/>
                            </a:lnSpc>
                          </a:pPr>
                          <a:r>
                            <a:rPr lang="zh-CN" sz="1600" kern="10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线性系数误差</a:t>
                          </a:r>
                        </a:p>
                      </a:txBody>
                      <a:tcPr marL="68580" marR="6858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8580" marR="6858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blipFill>
                          <a:blip r:embed="rId4"/>
                          <a:stretch>
                            <a:fillRect l="-77469" t="-296429" r="-100617" b="-2125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8580" marR="6858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blipFill>
                          <a:blip r:embed="rId4"/>
                          <a:stretch>
                            <a:fillRect l="-176923" t="-296429" r="-308" b="-2125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249474899"/>
                      </a:ext>
                    </a:extLst>
                  </a:tr>
                  <a:tr h="336615">
                    <a:tc>
                      <a:txBody>
                        <a:bodyPr/>
                        <a:lstStyle/>
                        <a:p>
                          <a:pPr indent="127000" algn="l">
                            <a:lnSpc>
                              <a:spcPct val="125000"/>
                            </a:lnSpc>
                          </a:pPr>
                          <a:r>
                            <a:rPr lang="zh-CN" sz="1600" kern="10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非线性误差</a:t>
                          </a:r>
                        </a:p>
                      </a:txBody>
                      <a:tcPr marL="68580" marR="6858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8580" marR="6858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blipFill>
                          <a:blip r:embed="rId4"/>
                          <a:stretch>
                            <a:fillRect l="-77469" t="-403636" r="-100617" b="-11636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8580" marR="6858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blipFill>
                          <a:blip r:embed="rId4"/>
                          <a:stretch>
                            <a:fillRect l="-176923" t="-403636" r="-308" b="-11636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543489544"/>
                      </a:ext>
                    </a:extLst>
                  </a:tr>
                  <a:tr h="305010">
                    <a:tc>
                      <a:txBody>
                        <a:bodyPr/>
                        <a:lstStyle/>
                        <a:p>
                          <a:pPr indent="127000" algn="l">
                            <a:lnSpc>
                              <a:spcPct val="125000"/>
                            </a:lnSpc>
                          </a:pPr>
                          <a:r>
                            <a:rPr lang="zh-CN" altLang="en-US" sz="1600" kern="100" dirty="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典型帧率</a:t>
                          </a:r>
                          <a:endParaRPr lang="zh-CN" sz="1600" kern="100" dirty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8580" marR="6858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77469" t="-554000" r="-100617" b="-28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8580" marR="6858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176923" t="-554000" r="-308" b="-28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01555821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" name="表格 6">
                <a:extLst>
                  <a:ext uri="{FF2B5EF4-FFF2-40B4-BE49-F238E27FC236}">
                    <a16:creationId xmlns:a16="http://schemas.microsoft.com/office/drawing/2014/main" id="{8222E0AC-E146-D16F-E2BC-B155A40195E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85667800"/>
                  </p:ext>
                </p:extLst>
              </p:nvPr>
            </p:nvGraphicFramePr>
            <p:xfrm>
              <a:off x="3162636" y="3983942"/>
              <a:ext cx="5866728" cy="2378774"/>
            </p:xfrm>
            <a:graphic>
              <a:graphicData uri="http://schemas.openxmlformats.org/drawingml/2006/table">
                <a:tbl>
                  <a:tblPr firstRow="1" firstCol="1" bandRow="1"/>
                  <a:tblGrid>
                    <a:gridCol w="1632659">
                      <a:extLst>
                        <a:ext uri="{9D8B030D-6E8A-4147-A177-3AD203B41FA5}">
                          <a16:colId xmlns:a16="http://schemas.microsoft.com/office/drawing/2014/main" val="1764975911"/>
                        </a:ext>
                      </a:extLst>
                    </a:gridCol>
                    <a:gridCol w="2153478">
                      <a:extLst>
                        <a:ext uri="{9D8B030D-6E8A-4147-A177-3AD203B41FA5}">
                          <a16:colId xmlns:a16="http://schemas.microsoft.com/office/drawing/2014/main" val="3265316792"/>
                        </a:ext>
                      </a:extLst>
                    </a:gridCol>
                    <a:gridCol w="2080591">
                      <a:extLst>
                        <a:ext uri="{9D8B030D-6E8A-4147-A177-3AD203B41FA5}">
                          <a16:colId xmlns:a16="http://schemas.microsoft.com/office/drawing/2014/main" val="2915372685"/>
                        </a:ext>
                      </a:extLst>
                    </a:gridCol>
                  </a:tblGrid>
                  <a:tr h="0">
                    <a:tc>
                      <a:txBody>
                        <a:bodyPr/>
                        <a:lstStyle/>
                        <a:p>
                          <a:pPr indent="127000" algn="l">
                            <a:lnSpc>
                              <a:spcPct val="125000"/>
                            </a:lnSpc>
                          </a:pPr>
                          <a:r>
                            <a:rPr lang="en-US" sz="1600" kern="10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zh-CN" sz="1600" kern="10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>
                          <a:noFill/>
                        </a:lnL>
                        <a:lnR>
                          <a:noFill/>
                        </a:lnR>
                        <a:lnT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indent="127000" algn="l">
                            <a:lnSpc>
                              <a:spcPct val="125000"/>
                            </a:lnSpc>
                          </a:pPr>
                          <a:r>
                            <a:rPr lang="zh-CN" altLang="en-US" sz="1600" kern="100" dirty="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光斑</a:t>
                          </a:r>
                          <a:r>
                            <a:rPr lang="zh-CN" sz="1600" kern="100" dirty="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尺寸</a:t>
                          </a:r>
                          <a14:m>
                            <m:oMath xmlns:m="http://schemas.openxmlformats.org/officeDocument/2006/math">
                              <m:r>
                                <a:rPr lang="en-US" sz="1600" i="1" kern="100">
                                  <a:effectLst/>
                                  <a:latin typeface="Cambria Math" panose="02040503050406030204" pitchFamily="18" charset="0"/>
                                  <a:ea typeface="宋体" panose="02010600030101010101" pitchFamily="2" charset="-122"/>
                                  <a:cs typeface="Times New Roman" panose="02020603050405020304" pitchFamily="18" charset="0"/>
                                </a:rPr>
                                <m:t>≥100 </m:t>
                              </m:r>
                              <m:r>
                                <a:rPr lang="en-US" sz="1600" i="1" kern="100">
                                  <a:effectLst/>
                                  <a:latin typeface="Cambria Math" panose="02040503050406030204" pitchFamily="18" charset="0"/>
                                  <a:ea typeface="宋体" panose="02010600030101010101" pitchFamily="2" charset="-122"/>
                                  <a:cs typeface="Times New Roman" panose="02020603050405020304" pitchFamily="18" charset="0"/>
                                </a:rPr>
                                <m:t>𝜇</m:t>
                              </m:r>
                              <m:r>
                                <a:rPr lang="en-US" sz="1600" i="1" kern="100">
                                  <a:effectLst/>
                                  <a:latin typeface="Cambria Math" panose="02040503050406030204" pitchFamily="18" charset="0"/>
                                  <a:ea typeface="宋体" panose="02010600030101010101" pitchFamily="2" charset="-122"/>
                                  <a:cs typeface="Times New Roman" panose="02020603050405020304" pitchFamily="18" charset="0"/>
                                </a:rPr>
                                <m:t>𝑚</m:t>
                              </m:r>
                            </m:oMath>
                          </a14:m>
                          <a:endParaRPr lang="zh-CN" sz="1600" kern="100" dirty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>
                          <a:noFill/>
                        </a:lnL>
                        <a:lnR>
                          <a:noFill/>
                        </a:lnR>
                        <a:lnT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indent="127000" algn="l">
                            <a:lnSpc>
                              <a:spcPct val="125000"/>
                            </a:lnSpc>
                          </a:pPr>
                          <a:r>
                            <a:rPr lang="zh-CN" altLang="en-US" sz="1600" kern="100" dirty="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光斑</a:t>
                          </a:r>
                          <a:r>
                            <a:rPr lang="zh-CN" sz="1600" kern="100" dirty="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尺寸</a:t>
                          </a:r>
                          <a14:m>
                            <m:oMath xmlns:m="http://schemas.openxmlformats.org/officeDocument/2006/math">
                              <m:r>
                                <a:rPr lang="en-US" sz="1600" i="1" kern="100">
                                  <a:effectLst/>
                                  <a:latin typeface="Cambria Math" panose="02040503050406030204" pitchFamily="18" charset="0"/>
                                  <a:ea typeface="宋体" panose="02010600030101010101" pitchFamily="2" charset="-122"/>
                                  <a:cs typeface="Times New Roman" panose="02020603050405020304" pitchFamily="18" charset="0"/>
                                </a:rPr>
                                <m:t>&lt;100 </m:t>
                              </m:r>
                              <m:r>
                                <a:rPr lang="en-US" sz="1600" i="1" kern="100">
                                  <a:effectLst/>
                                  <a:latin typeface="Cambria Math" panose="02040503050406030204" pitchFamily="18" charset="0"/>
                                  <a:ea typeface="宋体" panose="02010600030101010101" pitchFamily="2" charset="-122"/>
                                  <a:cs typeface="Times New Roman" panose="02020603050405020304" pitchFamily="18" charset="0"/>
                                </a:rPr>
                                <m:t>𝜇</m:t>
                              </m:r>
                              <m:r>
                                <a:rPr lang="en-US" sz="1600" i="1" kern="100">
                                  <a:effectLst/>
                                  <a:latin typeface="Cambria Math" panose="02040503050406030204" pitchFamily="18" charset="0"/>
                                  <a:ea typeface="宋体" panose="02010600030101010101" pitchFamily="2" charset="-122"/>
                                  <a:cs typeface="Times New Roman" panose="02020603050405020304" pitchFamily="18" charset="0"/>
                                </a:rPr>
                                <m:t>𝑚</m:t>
                              </m:r>
                            </m:oMath>
                          </a14:m>
                          <a:endParaRPr lang="zh-CN" sz="1600" kern="100" dirty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>
                          <a:noFill/>
                        </a:lnL>
                        <a:lnR>
                          <a:noFill/>
                        </a:lnR>
                        <a:lnT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895813482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indent="127000" algn="l">
                            <a:lnSpc>
                              <a:spcPct val="125000"/>
                            </a:lnSpc>
                          </a:pPr>
                          <a:r>
                            <a:rPr lang="zh-CN" sz="1600" kern="10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电流分辨率</a:t>
                          </a:r>
                        </a:p>
                      </a:txBody>
                      <a:tcPr marL="68580" marR="68580" marT="0" marB="0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indent="127000" algn="l">
                            <a:lnSpc>
                              <a:spcPct val="125000"/>
                            </a:lnSpc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en-US" sz="1600" i="1" kern="100">
                                    <a:effectLst/>
                                    <a:latin typeface="Cambria Math" panose="02040503050406030204" pitchFamily="18" charset="0"/>
                                    <a:ea typeface="宋体" panose="02010600030101010101" pitchFamily="2" charset="-122"/>
                                    <a:cs typeface="Times New Roman" panose="02020603050405020304" pitchFamily="18" charset="0"/>
                                  </a:rPr>
                                  <m:t>0.1%</m:t>
                                </m:r>
                              </m:oMath>
                            </m:oMathPara>
                          </a14:m>
                          <a:endParaRPr lang="zh-CN" sz="1600" kern="100" dirty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indent="127000" algn="l">
                            <a:lnSpc>
                              <a:spcPct val="125000"/>
                            </a:lnSpc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en-US" altLang="zh-CN" sz="1600" i="1" kern="100" smtClean="0">
                                    <a:effectLst/>
                                    <a:latin typeface="Cambria Math" panose="02040503050406030204" pitchFamily="18" charset="0"/>
                                    <a:ea typeface="宋体" panose="02010600030101010101" pitchFamily="2" charset="-122"/>
                                    <a:cs typeface="Times New Roman" panose="02020603050405020304" pitchFamily="18" charset="0"/>
                                  </a:rPr>
                                  <m:t>0.1%</m:t>
                                </m:r>
                              </m:oMath>
                            </m:oMathPara>
                          </a14:m>
                          <a:endParaRPr lang="zh-CN" altLang="zh-CN" sz="1600" kern="100" dirty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>
                          <a:noFill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4128019197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indent="127000" algn="l">
                            <a:lnSpc>
                              <a:spcPct val="125000"/>
                            </a:lnSpc>
                          </a:pPr>
                          <a:r>
                            <a:rPr lang="zh-CN" sz="1600" kern="10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线性系数误差</a:t>
                          </a:r>
                        </a:p>
                      </a:txBody>
                      <a:tcPr marL="68580" marR="6858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indent="127000" algn="l">
                            <a:lnSpc>
                              <a:spcPct val="125000"/>
                            </a:lnSpc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en-US" sz="1600" i="1" kern="100" smtClean="0">
                                    <a:effectLst/>
                                    <a:latin typeface="Cambria Math" panose="02040503050406030204" pitchFamily="18" charset="0"/>
                                    <a:ea typeface="宋体" panose="02010600030101010101" pitchFamily="2" charset="-122"/>
                                    <a:cs typeface="Times New Roman" panose="02020603050405020304" pitchFamily="18" charset="0"/>
                                  </a:rPr>
                                  <m:t>&lt;2</m:t>
                                </m:r>
                                <m:r>
                                  <a:rPr lang="en-US" sz="1600" b="0" i="1" kern="100" smtClean="0">
                                    <a:effectLst/>
                                    <a:latin typeface="Cambria Math" panose="02040503050406030204" pitchFamily="18" charset="0"/>
                                    <a:ea typeface="宋体" panose="02010600030101010101" pitchFamily="2" charset="-122"/>
                                    <a:cs typeface="Times New Roman" panose="02020603050405020304" pitchFamily="18" charset="0"/>
                                  </a:rPr>
                                  <m:t>.0</m:t>
                                </m:r>
                                <m:r>
                                  <a:rPr lang="en-US" sz="1600" i="1" kern="100">
                                    <a:effectLst/>
                                    <a:latin typeface="Cambria Math" panose="02040503050406030204" pitchFamily="18" charset="0"/>
                                    <a:ea typeface="宋体" panose="02010600030101010101" pitchFamily="2" charset="-122"/>
                                    <a:cs typeface="Times New Roman" panose="02020603050405020304" pitchFamily="18" charset="0"/>
                                  </a:rPr>
                                  <m:t>%</m:t>
                                </m:r>
                              </m:oMath>
                            </m:oMathPara>
                          </a14:m>
                          <a:endParaRPr lang="zh-CN" sz="1600" kern="100" dirty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indent="127000" algn="l">
                            <a:lnSpc>
                              <a:spcPct val="125000"/>
                            </a:lnSpc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en-US" sz="1600" i="1" kern="100" smtClean="0">
                                    <a:effectLst/>
                                    <a:latin typeface="Cambria Math" panose="02040503050406030204" pitchFamily="18" charset="0"/>
                                    <a:ea typeface="宋体" panose="02010600030101010101" pitchFamily="2" charset="-122"/>
                                    <a:cs typeface="Times New Roman" panose="02020603050405020304" pitchFamily="18" charset="0"/>
                                  </a:rPr>
                                  <m:t>&lt;2</m:t>
                                </m:r>
                                <m:r>
                                  <a:rPr lang="en-US" sz="1600" b="0" i="1" kern="100" smtClean="0">
                                    <a:effectLst/>
                                    <a:latin typeface="Cambria Math" panose="02040503050406030204" pitchFamily="18" charset="0"/>
                                    <a:ea typeface="宋体" panose="02010600030101010101" pitchFamily="2" charset="-122"/>
                                    <a:cs typeface="Times New Roman" panose="02020603050405020304" pitchFamily="18" charset="0"/>
                                  </a:rPr>
                                  <m:t>.0</m:t>
                                </m:r>
                                <m:r>
                                  <a:rPr lang="en-US" sz="1600" i="1" kern="100">
                                    <a:effectLst/>
                                    <a:latin typeface="Cambria Math" panose="02040503050406030204" pitchFamily="18" charset="0"/>
                                    <a:ea typeface="宋体" panose="02010600030101010101" pitchFamily="2" charset="-122"/>
                                    <a:cs typeface="Times New Roman" panose="02020603050405020304" pitchFamily="18" charset="0"/>
                                  </a:rPr>
                                  <m:t>%</m:t>
                                </m:r>
                              </m:oMath>
                            </m:oMathPara>
                          </a14:m>
                          <a:endParaRPr lang="zh-CN" sz="1600" kern="100" dirty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4137041022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indent="127000" algn="l">
                            <a:lnSpc>
                              <a:spcPct val="125000"/>
                            </a:lnSpc>
                          </a:pPr>
                          <a:r>
                            <a:rPr lang="zh-CN" sz="1600" kern="10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非线性误差</a:t>
                          </a:r>
                        </a:p>
                      </a:txBody>
                      <a:tcPr marL="68580" marR="6858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indent="127000" algn="l">
                            <a:lnSpc>
                              <a:spcPct val="125000"/>
                            </a:lnSpc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en-US" sz="1600" i="1" kern="100">
                                    <a:effectLst/>
                                    <a:latin typeface="Cambria Math" panose="02040503050406030204" pitchFamily="18" charset="0"/>
                                    <a:ea typeface="宋体" panose="02010600030101010101" pitchFamily="2" charset="-122"/>
                                    <a:cs typeface="Times New Roman" panose="02020603050405020304" pitchFamily="18" charset="0"/>
                                  </a:rPr>
                                  <m:t>&lt;1.5%</m:t>
                                </m:r>
                              </m:oMath>
                            </m:oMathPara>
                          </a14:m>
                          <a:endParaRPr lang="zh-CN" sz="1600" kern="100" dirty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indent="127000" algn="l">
                            <a:lnSpc>
                              <a:spcPct val="125000"/>
                            </a:lnSpc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en-US" sz="1600" i="1" kern="100">
                                    <a:effectLst/>
                                    <a:latin typeface="Cambria Math" panose="02040503050406030204" pitchFamily="18" charset="0"/>
                                    <a:ea typeface="宋体" panose="02010600030101010101" pitchFamily="2" charset="-122"/>
                                    <a:cs typeface="Times New Roman" panose="02020603050405020304" pitchFamily="18" charset="0"/>
                                  </a:rPr>
                                  <m:t>&lt;1.5%</m:t>
                                </m:r>
                              </m:oMath>
                            </m:oMathPara>
                          </a14:m>
                          <a:endParaRPr lang="zh-CN" sz="1600" kern="100" dirty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932092257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indent="127000" algn="l">
                            <a:lnSpc>
                              <a:spcPct val="125000"/>
                            </a:lnSpc>
                          </a:pPr>
                          <a:r>
                            <a:rPr lang="zh-CN" sz="1600" kern="10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采样率</a:t>
                          </a:r>
                        </a:p>
                      </a:txBody>
                      <a:tcPr marL="68580" marR="6858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indent="127000" algn="l">
                            <a:lnSpc>
                              <a:spcPct val="125000"/>
                            </a:lnSpc>
                          </a:pPr>
                          <a14:m>
                            <m:oMath xmlns:m="http://schemas.openxmlformats.org/officeDocument/2006/math">
                              <m:r>
                                <a:rPr lang="en-US" sz="1600" i="1" kern="100" smtClean="0">
                                  <a:effectLst/>
                                  <a:latin typeface="Cambria Math" panose="02040503050406030204" pitchFamily="18" charset="0"/>
                                  <a:ea typeface="宋体" panose="02010600030101010101" pitchFamily="2" charset="-122"/>
                                  <a:cs typeface="Times New Roman" panose="02020603050405020304" pitchFamily="18" charset="0"/>
                                </a:rPr>
                                <m:t>&gt;</m:t>
                              </m:r>
                              <m:r>
                                <a:rPr lang="en-US" sz="1600" b="0" i="1" kern="100" smtClean="0">
                                  <a:effectLst/>
                                  <a:latin typeface="Cambria Math" panose="02040503050406030204" pitchFamily="18" charset="0"/>
                                  <a:ea typeface="宋体" panose="02010600030101010101" pitchFamily="2" charset="-122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  <m:r>
                                <a:rPr lang="en-US" sz="1600" i="1" kern="100">
                                  <a:effectLst/>
                                  <a:latin typeface="Cambria Math" panose="02040503050406030204" pitchFamily="18" charset="0"/>
                                  <a:ea typeface="宋体" panose="02010600030101010101" pitchFamily="2" charset="-122"/>
                                  <a:cs typeface="Times New Roman" panose="02020603050405020304" pitchFamily="18" charset="0"/>
                                </a:rPr>
                                <m:t> </m:t>
                              </m:r>
                              <m:r>
                                <a:rPr lang="en-US" sz="1600" i="1" kern="100">
                                  <a:effectLst/>
                                  <a:latin typeface="Cambria Math" panose="02040503050406030204" pitchFamily="18" charset="0"/>
                                  <a:ea typeface="宋体" panose="02010600030101010101" pitchFamily="2" charset="-122"/>
                                  <a:cs typeface="Times New Roman" panose="02020603050405020304" pitchFamily="18" charset="0"/>
                                </a:rPr>
                                <m:t>𝑀𝐻𝑧</m:t>
                              </m:r>
                            </m:oMath>
                          </a14:m>
                          <a:r>
                            <a:rPr lang="en-US" sz="1600" kern="100" dirty="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 &amp; </a:t>
                          </a:r>
                          <a:r>
                            <a:rPr lang="zh-CN" sz="1600" kern="100" dirty="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可调</a:t>
                          </a:r>
                        </a:p>
                      </a:txBody>
                      <a:tcPr marL="68580" marR="6858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indent="127000" algn="l">
                            <a:lnSpc>
                              <a:spcPct val="125000"/>
                            </a:lnSpc>
                          </a:pPr>
                          <a14:m>
                            <m:oMath xmlns:m="http://schemas.openxmlformats.org/officeDocument/2006/math">
                              <m:r>
                                <a:rPr lang="en-US" sz="1600" i="1" kern="100" smtClean="0">
                                  <a:effectLst/>
                                  <a:latin typeface="Cambria Math" panose="02040503050406030204" pitchFamily="18" charset="0"/>
                                  <a:ea typeface="宋体" panose="02010600030101010101" pitchFamily="2" charset="-122"/>
                                  <a:cs typeface="Times New Roman" panose="02020603050405020304" pitchFamily="18" charset="0"/>
                                </a:rPr>
                                <m:t>&gt;</m:t>
                              </m:r>
                              <m:r>
                                <a:rPr lang="en-US" sz="1600" b="0" i="1" kern="100" smtClean="0">
                                  <a:effectLst/>
                                  <a:latin typeface="Cambria Math" panose="02040503050406030204" pitchFamily="18" charset="0"/>
                                  <a:ea typeface="宋体" panose="02010600030101010101" pitchFamily="2" charset="-122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  <m:r>
                                <a:rPr lang="en-US" sz="1600" i="1" kern="100">
                                  <a:effectLst/>
                                  <a:latin typeface="Cambria Math" panose="02040503050406030204" pitchFamily="18" charset="0"/>
                                  <a:ea typeface="宋体" panose="02010600030101010101" pitchFamily="2" charset="-122"/>
                                  <a:cs typeface="Times New Roman" panose="02020603050405020304" pitchFamily="18" charset="0"/>
                                </a:rPr>
                                <m:t> </m:t>
                              </m:r>
                              <m:r>
                                <a:rPr lang="en-US" sz="1600" i="1" kern="100">
                                  <a:effectLst/>
                                  <a:latin typeface="Cambria Math" panose="02040503050406030204" pitchFamily="18" charset="0"/>
                                  <a:ea typeface="宋体" panose="02010600030101010101" pitchFamily="2" charset="-122"/>
                                  <a:cs typeface="Times New Roman" panose="02020603050405020304" pitchFamily="18" charset="0"/>
                                </a:rPr>
                                <m:t>𝑀𝐻𝑧</m:t>
                              </m:r>
                            </m:oMath>
                          </a14:m>
                          <a:r>
                            <a:rPr lang="en-US" sz="1600" kern="100" dirty="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 &amp; </a:t>
                          </a:r>
                          <a:r>
                            <a:rPr lang="zh-CN" sz="1600" kern="100" dirty="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可调</a:t>
                          </a:r>
                        </a:p>
                      </a:txBody>
                      <a:tcPr marL="68580" marR="6858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95063020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indent="127000" algn="l">
                            <a:lnSpc>
                              <a:spcPct val="125000"/>
                            </a:lnSpc>
                          </a:pPr>
                          <a:r>
                            <a:rPr lang="zh-CN" sz="1600" kern="10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模拟电路带宽</a:t>
                          </a:r>
                        </a:p>
                      </a:txBody>
                      <a:tcPr marL="68580" marR="6858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indent="127000" algn="l">
                            <a:lnSpc>
                              <a:spcPct val="125000"/>
                            </a:lnSpc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en-US" sz="1600" i="1" kern="100">
                                    <a:effectLst/>
                                    <a:latin typeface="Cambria Math" panose="02040503050406030204" pitchFamily="18" charset="0"/>
                                    <a:ea typeface="宋体" panose="02010600030101010101" pitchFamily="2" charset="-122"/>
                                    <a:cs typeface="Times New Roman" panose="02020603050405020304" pitchFamily="18" charset="0"/>
                                  </a:rPr>
                                  <m:t>0.5−2 </m:t>
                                </m:r>
                                <m:r>
                                  <a:rPr lang="en-US" sz="1600" i="1" kern="100">
                                    <a:effectLst/>
                                    <a:latin typeface="Cambria Math" panose="02040503050406030204" pitchFamily="18" charset="0"/>
                                    <a:ea typeface="宋体" panose="02010600030101010101" pitchFamily="2" charset="-122"/>
                                    <a:cs typeface="Times New Roman" panose="02020603050405020304" pitchFamily="18" charset="0"/>
                                  </a:rPr>
                                  <m:t>𝑘𝐻𝑧</m:t>
                                </m:r>
                              </m:oMath>
                            </m:oMathPara>
                          </a14:m>
                          <a:endParaRPr lang="zh-CN" sz="1600" kern="100" dirty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indent="127000" algn="l">
                            <a:lnSpc>
                              <a:spcPct val="125000"/>
                            </a:lnSpc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en-US" sz="1600" i="1" kern="100">
                                    <a:effectLst/>
                                    <a:latin typeface="Cambria Math" panose="02040503050406030204" pitchFamily="18" charset="0"/>
                                    <a:ea typeface="宋体" panose="02010600030101010101" pitchFamily="2" charset="-122"/>
                                    <a:cs typeface="Times New Roman" panose="02020603050405020304" pitchFamily="18" charset="0"/>
                                  </a:rPr>
                                  <m:t>0.5−2 </m:t>
                                </m:r>
                                <m:r>
                                  <a:rPr lang="en-US" sz="1600" i="1" kern="100">
                                    <a:effectLst/>
                                    <a:latin typeface="Cambria Math" panose="02040503050406030204" pitchFamily="18" charset="0"/>
                                    <a:ea typeface="宋体" panose="02010600030101010101" pitchFamily="2" charset="-122"/>
                                    <a:cs typeface="Times New Roman" panose="02020603050405020304" pitchFamily="18" charset="0"/>
                                  </a:rPr>
                                  <m:t>𝑘𝐻𝑧</m:t>
                                </m:r>
                              </m:oMath>
                            </m:oMathPara>
                          </a14:m>
                          <a:endParaRPr lang="zh-CN" sz="1600" kern="100" dirty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213484730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indent="127000" algn="l">
                            <a:lnSpc>
                              <a:spcPct val="125000"/>
                            </a:lnSpc>
                          </a:pPr>
                          <a:r>
                            <a:rPr lang="zh-CN" sz="1600" kern="10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灵敏度</a:t>
                          </a:r>
                        </a:p>
                      </a:txBody>
                      <a:tcPr marL="68580" marR="6858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indent="127000" algn="l">
                            <a:lnSpc>
                              <a:spcPct val="125000"/>
                            </a:lnSpc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en-US" altLang="zh-CN" sz="1600" i="1" kern="100" smtClean="0">
                                    <a:effectLst/>
                                    <a:latin typeface="Cambria Math" panose="02040503050406030204" pitchFamily="18" charset="0"/>
                                    <a:ea typeface="宋体" panose="02010600030101010101" pitchFamily="2" charset="-122"/>
                                    <a:cs typeface="Times New Roman" panose="02020603050405020304" pitchFamily="18" charset="0"/>
                                  </a:rPr>
                                  <m:t>1</m:t>
                                </m:r>
                                <m:r>
                                  <a:rPr lang="en-US" altLang="zh-CN" sz="1600" b="0" i="1" kern="100" smtClean="0">
                                    <a:effectLst/>
                                    <a:latin typeface="Cambria Math" panose="02040503050406030204" pitchFamily="18" charset="0"/>
                                    <a:ea typeface="宋体" panose="02010600030101010101" pitchFamily="2" charset="-122"/>
                                    <a:cs typeface="Times New Roman" panose="02020603050405020304" pitchFamily="18" charset="0"/>
                                  </a:rPr>
                                  <m:t> </m:t>
                                </m:r>
                                <m:r>
                                  <a:rPr lang="en-US" altLang="zh-CN" sz="1600" b="0" i="1" kern="100" smtClean="0">
                                    <a:effectLst/>
                                    <a:latin typeface="Cambria Math" panose="02040503050406030204" pitchFamily="18" charset="0"/>
                                    <a:ea typeface="宋体" panose="02010600030101010101" pitchFamily="2" charset="-122"/>
                                    <a:cs typeface="Times New Roman" panose="02020603050405020304" pitchFamily="18" charset="0"/>
                                  </a:rPr>
                                  <m:t>𝑛𝐴</m:t>
                                </m:r>
                              </m:oMath>
                            </m:oMathPara>
                          </a14:m>
                          <a:endParaRPr lang="zh-CN" altLang="zh-CN" sz="1600" kern="100" dirty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indent="127000" algn="l">
                            <a:lnSpc>
                              <a:spcPct val="125000"/>
                            </a:lnSpc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en-US" altLang="zh-CN" sz="1600" i="1" kern="100" smtClean="0">
                                    <a:effectLst/>
                                    <a:latin typeface="Cambria Math" panose="02040503050406030204" pitchFamily="18" charset="0"/>
                                    <a:ea typeface="宋体" panose="02010600030101010101" pitchFamily="2" charset="-122"/>
                                    <a:cs typeface="Times New Roman" panose="02020603050405020304" pitchFamily="18" charset="0"/>
                                  </a:rPr>
                                  <m:t>1</m:t>
                                </m:r>
                                <m:r>
                                  <a:rPr lang="en-US" altLang="zh-CN" sz="1600" b="0" i="1" kern="100" smtClean="0">
                                    <a:effectLst/>
                                    <a:latin typeface="Cambria Math" panose="02040503050406030204" pitchFamily="18" charset="0"/>
                                    <a:ea typeface="宋体" panose="02010600030101010101" pitchFamily="2" charset="-122"/>
                                    <a:cs typeface="Times New Roman" panose="02020603050405020304" pitchFamily="18" charset="0"/>
                                  </a:rPr>
                                  <m:t> </m:t>
                                </m:r>
                                <m:r>
                                  <a:rPr lang="en-US" altLang="zh-CN" sz="1600" b="0" i="1" kern="100" smtClean="0">
                                    <a:effectLst/>
                                    <a:latin typeface="Cambria Math" panose="02040503050406030204" pitchFamily="18" charset="0"/>
                                    <a:ea typeface="宋体" panose="02010600030101010101" pitchFamily="2" charset="-122"/>
                                    <a:cs typeface="Times New Roman" panose="02020603050405020304" pitchFamily="18" charset="0"/>
                                  </a:rPr>
                                  <m:t>𝑛𝐴</m:t>
                                </m:r>
                              </m:oMath>
                            </m:oMathPara>
                          </a14:m>
                          <a:endParaRPr lang="zh-CN" altLang="zh-CN" sz="1600" kern="100" dirty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698113002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indent="127000" algn="l">
                            <a:lnSpc>
                              <a:spcPct val="125000"/>
                            </a:lnSpc>
                          </a:pPr>
                          <a:r>
                            <a:rPr lang="zh-CN" sz="1600" kern="10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电流动态范围</a:t>
                          </a:r>
                        </a:p>
                      </a:txBody>
                      <a:tcPr marL="68580" marR="6858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indent="127000" algn="l">
                            <a:lnSpc>
                              <a:spcPct val="125000"/>
                            </a:lnSpc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en-US" altLang="zh-CN" sz="1600" i="1" kern="100" smtClean="0">
                                    <a:effectLst/>
                                    <a:latin typeface="Cambria Math" panose="02040503050406030204" pitchFamily="18" charset="0"/>
                                    <a:ea typeface="宋体" panose="02010600030101010101" pitchFamily="2" charset="-122"/>
                                    <a:cs typeface="Times New Roman" panose="02020603050405020304" pitchFamily="18" charset="0"/>
                                  </a:rPr>
                                  <m:t>1</m:t>
                                </m:r>
                                <m:r>
                                  <a:rPr lang="en-US" altLang="zh-CN" sz="1600" b="0" i="1" kern="100" smtClean="0">
                                    <a:effectLst/>
                                    <a:latin typeface="Cambria Math" panose="02040503050406030204" pitchFamily="18" charset="0"/>
                                    <a:ea typeface="宋体" panose="02010600030101010101" pitchFamily="2" charset="-122"/>
                                    <a:cs typeface="Times New Roman" panose="02020603050405020304" pitchFamily="18" charset="0"/>
                                  </a:rPr>
                                  <m:t> </m:t>
                                </m:r>
                                <m:r>
                                  <a:rPr lang="en-US" altLang="zh-CN" sz="1600" b="0" i="1" kern="100" smtClean="0">
                                    <a:effectLst/>
                                    <a:latin typeface="Cambria Math" panose="02040503050406030204" pitchFamily="18" charset="0"/>
                                    <a:ea typeface="宋体" panose="02010600030101010101" pitchFamily="2" charset="-122"/>
                                    <a:cs typeface="Times New Roman" panose="02020603050405020304" pitchFamily="18" charset="0"/>
                                  </a:rPr>
                                  <m:t>𝑛𝐴</m:t>
                                </m:r>
                                <m:r>
                                  <a:rPr lang="en-US" altLang="zh-CN" sz="1600" i="1" kern="100" smtClean="0">
                                    <a:effectLst/>
                                    <a:latin typeface="Cambria Math" panose="02040503050406030204" pitchFamily="18" charset="0"/>
                                    <a:ea typeface="宋体" panose="02010600030101010101" pitchFamily="2" charset="-122"/>
                                    <a:cs typeface="Times New Roman" panose="02020603050405020304" pitchFamily="18" charset="0"/>
                                  </a:rPr>
                                  <m:t>−2 </m:t>
                                </m:r>
                                <m:r>
                                  <a:rPr lang="en-US" altLang="zh-CN" sz="1600" b="0" i="1" kern="100" smtClean="0">
                                    <a:effectLst/>
                                    <a:latin typeface="Cambria Math" panose="02040503050406030204" pitchFamily="18" charset="0"/>
                                    <a:ea typeface="宋体" panose="02010600030101010101" pitchFamily="2" charset="-122"/>
                                    <a:cs typeface="Times New Roman" panose="02020603050405020304" pitchFamily="18" charset="0"/>
                                  </a:rPr>
                                  <m:t>𝑚𝐴</m:t>
                                </m:r>
                              </m:oMath>
                            </m:oMathPara>
                          </a14:m>
                          <a:endParaRPr lang="zh-CN" altLang="zh-CN" sz="1600" kern="100" dirty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indent="127000" algn="l">
                            <a:lnSpc>
                              <a:spcPct val="125000"/>
                            </a:lnSpc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en-US" altLang="zh-CN" sz="1600" i="1" kern="100" smtClean="0">
                                    <a:effectLst/>
                                    <a:latin typeface="Cambria Math" panose="02040503050406030204" pitchFamily="18" charset="0"/>
                                    <a:ea typeface="宋体" panose="02010600030101010101" pitchFamily="2" charset="-122"/>
                                    <a:cs typeface="Times New Roman" panose="02020603050405020304" pitchFamily="18" charset="0"/>
                                  </a:rPr>
                                  <m:t>1</m:t>
                                </m:r>
                                <m:r>
                                  <a:rPr lang="en-US" altLang="zh-CN" sz="1600" b="0" i="1" kern="100" smtClean="0">
                                    <a:effectLst/>
                                    <a:latin typeface="Cambria Math" panose="02040503050406030204" pitchFamily="18" charset="0"/>
                                    <a:ea typeface="宋体" panose="02010600030101010101" pitchFamily="2" charset="-122"/>
                                    <a:cs typeface="Times New Roman" panose="02020603050405020304" pitchFamily="18" charset="0"/>
                                  </a:rPr>
                                  <m:t> </m:t>
                                </m:r>
                                <m:r>
                                  <a:rPr lang="en-US" altLang="zh-CN" sz="1600" b="0" i="1" kern="100" smtClean="0">
                                    <a:effectLst/>
                                    <a:latin typeface="Cambria Math" panose="02040503050406030204" pitchFamily="18" charset="0"/>
                                    <a:ea typeface="宋体" panose="02010600030101010101" pitchFamily="2" charset="-122"/>
                                    <a:cs typeface="Times New Roman" panose="02020603050405020304" pitchFamily="18" charset="0"/>
                                  </a:rPr>
                                  <m:t>𝑛𝐴</m:t>
                                </m:r>
                                <m:r>
                                  <a:rPr lang="en-US" altLang="zh-CN" sz="1600" i="1" kern="100" smtClean="0">
                                    <a:effectLst/>
                                    <a:latin typeface="Cambria Math" panose="02040503050406030204" pitchFamily="18" charset="0"/>
                                    <a:ea typeface="宋体" panose="02010600030101010101" pitchFamily="2" charset="-122"/>
                                    <a:cs typeface="Times New Roman" panose="02020603050405020304" pitchFamily="18" charset="0"/>
                                  </a:rPr>
                                  <m:t>−2 </m:t>
                                </m:r>
                                <m:r>
                                  <a:rPr lang="en-US" altLang="zh-CN" sz="1600" b="0" i="1" kern="100" smtClean="0">
                                    <a:effectLst/>
                                    <a:latin typeface="Cambria Math" panose="02040503050406030204" pitchFamily="18" charset="0"/>
                                    <a:ea typeface="宋体" panose="02010600030101010101" pitchFamily="2" charset="-122"/>
                                    <a:cs typeface="Times New Roman" panose="02020603050405020304" pitchFamily="18" charset="0"/>
                                  </a:rPr>
                                  <m:t>𝑚𝐴</m:t>
                                </m:r>
                              </m:oMath>
                            </m:oMathPara>
                          </a14:m>
                          <a:endParaRPr lang="zh-CN" altLang="zh-CN" sz="1600" kern="100" dirty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81396185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7" name="表格 6">
                <a:extLst>
                  <a:ext uri="{FF2B5EF4-FFF2-40B4-BE49-F238E27FC236}">
                    <a16:creationId xmlns:a16="http://schemas.microsoft.com/office/drawing/2014/main" id="{8222E0AC-E146-D16F-E2BC-B155A40195E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85667800"/>
                  </p:ext>
                </p:extLst>
              </p:nvPr>
            </p:nvGraphicFramePr>
            <p:xfrm>
              <a:off x="3162636" y="3983942"/>
              <a:ext cx="5866728" cy="2378774"/>
            </p:xfrm>
            <a:graphic>
              <a:graphicData uri="http://schemas.openxmlformats.org/drawingml/2006/table">
                <a:tbl>
                  <a:tblPr firstRow="1" firstCol="1" bandRow="1"/>
                  <a:tblGrid>
                    <a:gridCol w="1632659">
                      <a:extLst>
                        <a:ext uri="{9D8B030D-6E8A-4147-A177-3AD203B41FA5}">
                          <a16:colId xmlns:a16="http://schemas.microsoft.com/office/drawing/2014/main" val="1764975911"/>
                        </a:ext>
                      </a:extLst>
                    </a:gridCol>
                    <a:gridCol w="2153478">
                      <a:extLst>
                        <a:ext uri="{9D8B030D-6E8A-4147-A177-3AD203B41FA5}">
                          <a16:colId xmlns:a16="http://schemas.microsoft.com/office/drawing/2014/main" val="3265316792"/>
                        </a:ext>
                      </a:extLst>
                    </a:gridCol>
                    <a:gridCol w="2080591">
                      <a:extLst>
                        <a:ext uri="{9D8B030D-6E8A-4147-A177-3AD203B41FA5}">
                          <a16:colId xmlns:a16="http://schemas.microsoft.com/office/drawing/2014/main" val="2915372685"/>
                        </a:ext>
                      </a:extLst>
                    </a:gridCol>
                  </a:tblGrid>
                  <a:tr h="276225">
                    <a:tc>
                      <a:txBody>
                        <a:bodyPr/>
                        <a:lstStyle/>
                        <a:p>
                          <a:pPr indent="127000" algn="l">
                            <a:lnSpc>
                              <a:spcPct val="125000"/>
                            </a:lnSpc>
                          </a:pPr>
                          <a:r>
                            <a:rPr lang="en-US" sz="1600" kern="10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zh-CN" sz="1600" kern="10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>
                          <a:noFill/>
                        </a:lnL>
                        <a:lnR>
                          <a:noFill/>
                        </a:lnR>
                        <a:lnT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8580" marR="68580" marT="0" marB="0">
                        <a:lnL>
                          <a:noFill/>
                        </a:lnL>
                        <a:lnR>
                          <a:noFill/>
                        </a:lnR>
                        <a:lnT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75706" t="-13333" r="-96893" b="-8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8580" marR="68580" marT="0" marB="0">
                        <a:lnL>
                          <a:noFill/>
                        </a:lnL>
                        <a:lnR>
                          <a:noFill/>
                        </a:lnR>
                        <a:lnT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181871" t="-13333" r="-292" b="-8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95813482"/>
                      </a:ext>
                    </a:extLst>
                  </a:tr>
                  <a:tr h="304800">
                    <a:tc>
                      <a:txBody>
                        <a:bodyPr/>
                        <a:lstStyle/>
                        <a:p>
                          <a:pPr indent="127000" algn="l">
                            <a:lnSpc>
                              <a:spcPct val="125000"/>
                            </a:lnSpc>
                          </a:pPr>
                          <a:r>
                            <a:rPr lang="zh-CN" sz="1600" kern="10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电流分辨率</a:t>
                          </a:r>
                        </a:p>
                      </a:txBody>
                      <a:tcPr marL="68580" marR="68580" marT="0" marB="0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8580" marR="68580" marT="0" marB="0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>
                          <a:noFill/>
                        </a:lnB>
                        <a:blipFill>
                          <a:blip r:embed="rId5"/>
                          <a:stretch>
                            <a:fillRect l="-75706" t="-100000" r="-96893" b="-60588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8580" marR="68580" marT="0" marB="0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>
                          <a:noFill/>
                        </a:lnB>
                        <a:blipFill>
                          <a:blip r:embed="rId5"/>
                          <a:stretch>
                            <a:fillRect l="-181871" t="-100000" r="-292" b="-60588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128019197"/>
                      </a:ext>
                    </a:extLst>
                  </a:tr>
                  <a:tr h="304800">
                    <a:tc>
                      <a:txBody>
                        <a:bodyPr/>
                        <a:lstStyle/>
                        <a:p>
                          <a:pPr indent="127000" algn="l">
                            <a:lnSpc>
                              <a:spcPct val="125000"/>
                            </a:lnSpc>
                          </a:pPr>
                          <a:r>
                            <a:rPr lang="zh-CN" sz="1600" kern="10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线性系数误差</a:t>
                          </a:r>
                        </a:p>
                      </a:txBody>
                      <a:tcPr marL="68580" marR="6858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8580" marR="6858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blipFill>
                          <a:blip r:embed="rId5"/>
                          <a:stretch>
                            <a:fillRect l="-75706" t="-204000" r="-96893" b="-518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8580" marR="6858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blipFill>
                          <a:blip r:embed="rId5"/>
                          <a:stretch>
                            <a:fillRect l="-181871" t="-204000" r="-292" b="-518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137041022"/>
                      </a:ext>
                    </a:extLst>
                  </a:tr>
                  <a:tr h="304800">
                    <a:tc>
                      <a:txBody>
                        <a:bodyPr/>
                        <a:lstStyle/>
                        <a:p>
                          <a:pPr indent="127000" algn="l">
                            <a:lnSpc>
                              <a:spcPct val="125000"/>
                            </a:lnSpc>
                          </a:pPr>
                          <a:r>
                            <a:rPr lang="zh-CN" sz="1600" kern="10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非线性误差</a:t>
                          </a:r>
                        </a:p>
                      </a:txBody>
                      <a:tcPr marL="68580" marR="6858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8580" marR="6858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blipFill>
                          <a:blip r:embed="rId5"/>
                          <a:stretch>
                            <a:fillRect l="-75706" t="-304000" r="-96893" b="-418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8580" marR="6858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blipFill>
                          <a:blip r:embed="rId5"/>
                          <a:stretch>
                            <a:fillRect l="-181871" t="-304000" r="-292" b="-418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932092257"/>
                      </a:ext>
                    </a:extLst>
                  </a:tr>
                  <a:tr h="273749">
                    <a:tc>
                      <a:txBody>
                        <a:bodyPr/>
                        <a:lstStyle/>
                        <a:p>
                          <a:pPr indent="127000" algn="l">
                            <a:lnSpc>
                              <a:spcPct val="125000"/>
                            </a:lnSpc>
                          </a:pPr>
                          <a:r>
                            <a:rPr lang="zh-CN" sz="1600" kern="10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采样率</a:t>
                          </a:r>
                        </a:p>
                      </a:txBody>
                      <a:tcPr marL="68580" marR="6858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8580" marR="6858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blipFill>
                          <a:blip r:embed="rId5"/>
                          <a:stretch>
                            <a:fillRect l="-75706" t="-448889" r="-96893" b="-36444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8580" marR="6858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blipFill>
                          <a:blip r:embed="rId5"/>
                          <a:stretch>
                            <a:fillRect l="-181871" t="-448889" r="-292" b="-36444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95063020"/>
                      </a:ext>
                    </a:extLst>
                  </a:tr>
                  <a:tr h="304800">
                    <a:tc>
                      <a:txBody>
                        <a:bodyPr/>
                        <a:lstStyle/>
                        <a:p>
                          <a:pPr indent="127000" algn="l">
                            <a:lnSpc>
                              <a:spcPct val="125000"/>
                            </a:lnSpc>
                          </a:pPr>
                          <a:r>
                            <a:rPr lang="zh-CN" sz="1600" kern="10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模拟电路带宽</a:t>
                          </a:r>
                        </a:p>
                      </a:txBody>
                      <a:tcPr marL="68580" marR="6858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8580" marR="6858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blipFill>
                          <a:blip r:embed="rId5"/>
                          <a:stretch>
                            <a:fillRect l="-75706" t="-494000" r="-96893" b="-228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8580" marR="6858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blipFill>
                          <a:blip r:embed="rId5"/>
                          <a:stretch>
                            <a:fillRect l="-181871" t="-494000" r="-292" b="-228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213484730"/>
                      </a:ext>
                    </a:extLst>
                  </a:tr>
                  <a:tr h="304800">
                    <a:tc>
                      <a:txBody>
                        <a:bodyPr/>
                        <a:lstStyle/>
                        <a:p>
                          <a:pPr indent="127000" algn="l">
                            <a:lnSpc>
                              <a:spcPct val="125000"/>
                            </a:lnSpc>
                          </a:pPr>
                          <a:r>
                            <a:rPr lang="zh-CN" sz="1600" kern="10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灵敏度</a:t>
                          </a:r>
                        </a:p>
                      </a:txBody>
                      <a:tcPr marL="68580" marR="6858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8580" marR="6858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blipFill>
                          <a:blip r:embed="rId5"/>
                          <a:stretch>
                            <a:fillRect l="-75706" t="-594000" r="-96893" b="-128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8580" marR="6858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blipFill>
                          <a:blip r:embed="rId5"/>
                          <a:stretch>
                            <a:fillRect l="-181871" t="-594000" r="-292" b="-128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698113002"/>
                      </a:ext>
                    </a:extLst>
                  </a:tr>
                  <a:tr h="304800">
                    <a:tc>
                      <a:txBody>
                        <a:bodyPr/>
                        <a:lstStyle/>
                        <a:p>
                          <a:pPr indent="127000" algn="l">
                            <a:lnSpc>
                              <a:spcPct val="125000"/>
                            </a:lnSpc>
                          </a:pPr>
                          <a:r>
                            <a:rPr lang="zh-CN" sz="1600" kern="10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电流动态范围</a:t>
                          </a:r>
                        </a:p>
                      </a:txBody>
                      <a:tcPr marL="68580" marR="6858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8580" marR="6858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75706" t="-694000" r="-96893" b="-28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8580" marR="6858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181871" t="-694000" r="-292" b="-28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81396185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9" name="文本框 8">
            <a:extLst>
              <a:ext uri="{FF2B5EF4-FFF2-40B4-BE49-F238E27FC236}">
                <a16:creationId xmlns:a16="http://schemas.microsoft.com/office/drawing/2014/main" id="{76BE1BD5-6F69-062A-0253-3D95D1515EFD}"/>
              </a:ext>
            </a:extLst>
          </p:cNvPr>
          <p:cNvSpPr txBox="1"/>
          <p:nvPr/>
        </p:nvSpPr>
        <p:spPr>
          <a:xfrm>
            <a:off x="127915" y="3362666"/>
            <a:ext cx="5451250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zh-CN" altLang="en-US" sz="2600" b="1" dirty="0">
                <a:solidFill>
                  <a:srgbClr val="1A3B86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金刚石</a:t>
            </a:r>
            <a:r>
              <a:rPr lang="en-US" altLang="zh-CN" sz="2600" b="1" dirty="0">
                <a:solidFill>
                  <a:srgbClr val="1A3B86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XBPM</a:t>
            </a:r>
            <a:r>
              <a:rPr lang="zh-CN" altLang="en-US" sz="2600" b="1" dirty="0">
                <a:solidFill>
                  <a:srgbClr val="1A3B86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探测器电子学指标</a:t>
            </a:r>
            <a:endParaRPr lang="en-US" altLang="zh-CN" sz="2600" b="1" dirty="0">
              <a:solidFill>
                <a:srgbClr val="1A3B86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571111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DC144A39-57D1-3D93-FD20-6EEBAC9648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39737" y="466"/>
            <a:ext cx="4112526" cy="523220"/>
          </a:xfrm>
          <a:prstGeom prst="rect">
            <a:avLst/>
          </a:prstGeom>
          <a:solidFill>
            <a:srgbClr val="1A3B86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70000"/>
              <a:buNone/>
            </a:pPr>
            <a:r>
              <a:rPr kumimoji="1" lang="zh-CN" altLang="en-US" sz="2800" b="1" dirty="0">
                <a:solidFill>
                  <a:schemeClr val="bg1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性能指标与系统设计方案</a:t>
            </a:r>
            <a:endParaRPr kumimoji="1" lang="en-US" altLang="zh-CN" sz="2800" b="1" dirty="0">
              <a:solidFill>
                <a:schemeClr val="bg1"/>
              </a:solidFill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2AA7235E-DAD9-F5C6-380C-2F26C5D43BC4}"/>
              </a:ext>
            </a:extLst>
          </p:cNvPr>
          <p:cNvSpPr txBox="1"/>
          <p:nvPr/>
        </p:nvSpPr>
        <p:spPr>
          <a:xfrm>
            <a:off x="127915" y="658788"/>
            <a:ext cx="4636242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zh-CN" altLang="en-US" sz="2600" b="1" dirty="0">
                <a:solidFill>
                  <a:srgbClr val="1A3B86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前端电子学</a:t>
            </a:r>
            <a:r>
              <a:rPr lang="en-US" altLang="zh-CN" sz="2600" b="1" dirty="0">
                <a:solidFill>
                  <a:srgbClr val="1A3B86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&amp;</a:t>
            </a:r>
            <a:r>
              <a:rPr lang="zh-CN" altLang="en-US" sz="2600" b="1" dirty="0">
                <a:solidFill>
                  <a:srgbClr val="1A3B86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读出电子学方案</a:t>
            </a:r>
            <a:endParaRPr lang="en-US" altLang="zh-CN" sz="2600" b="1" dirty="0">
              <a:solidFill>
                <a:srgbClr val="1A3B86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aphicFrame>
        <p:nvGraphicFramePr>
          <p:cNvPr id="7" name="对象 6">
            <a:extLst>
              <a:ext uri="{FF2B5EF4-FFF2-40B4-BE49-F238E27FC236}">
                <a16:creationId xmlns:a16="http://schemas.microsoft.com/office/drawing/2014/main" id="{FF60898D-3FB1-96F3-3BB8-12E8B771A6B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13857713"/>
              </p:ext>
            </p:extLst>
          </p:nvPr>
        </p:nvGraphicFramePr>
        <p:xfrm>
          <a:off x="5797908" y="4017884"/>
          <a:ext cx="6341252" cy="23477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Visio" r:id="rId3" imgW="7759405" imgH="2704923" progId="Visio.Drawing.15">
                  <p:embed/>
                </p:oleObj>
              </mc:Choice>
              <mc:Fallback>
                <p:oleObj name="Visio" r:id="rId3" imgW="7759405" imgH="2704923" progId="Visio.Drawing.15">
                  <p:embed/>
                  <p:pic>
                    <p:nvPicPr>
                      <p:cNvPr id="17" name="对象 16">
                        <a:extLst>
                          <a:ext uri="{FF2B5EF4-FFF2-40B4-BE49-F238E27FC236}">
                            <a16:creationId xmlns:a16="http://schemas.microsoft.com/office/drawing/2014/main" id="{2580BFEA-66E0-D834-C632-F4DBF90CCD4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97908" y="4017884"/>
                        <a:ext cx="6341252" cy="234775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文本框 7">
            <a:extLst>
              <a:ext uri="{FF2B5EF4-FFF2-40B4-BE49-F238E27FC236}">
                <a16:creationId xmlns:a16="http://schemas.microsoft.com/office/drawing/2014/main" id="{BC5E89AA-5E6E-DD58-1EFB-61F45F84A2BC}"/>
              </a:ext>
            </a:extLst>
          </p:cNvPr>
          <p:cNvSpPr txBox="1"/>
          <p:nvPr/>
        </p:nvSpPr>
        <p:spPr>
          <a:xfrm>
            <a:off x="372654" y="1094864"/>
            <a:ext cx="5213954" cy="23614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5000"/>
              </a:lnSpc>
            </a:pPr>
            <a:r>
              <a:rPr lang="zh-CN" altLang="en-US" sz="2000" dirty="0"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前端电子学：</a:t>
            </a:r>
            <a:endParaRPr lang="en-US" altLang="zh-CN" sz="2000" dirty="0">
              <a:latin typeface="Times New Roman" panose="02020603050405020304" pitchFamily="18" charset="0"/>
              <a:ea typeface="黑体" pitchFamily="49" charset="-122"/>
              <a:cs typeface="Times New Roman" panose="02020603050405020304" pitchFamily="18" charset="0"/>
            </a:endParaRPr>
          </a:p>
          <a:p>
            <a:pPr marL="457200" indent="-457200" algn="just">
              <a:lnSpc>
                <a:spcPct val="125000"/>
              </a:lnSpc>
              <a:buFont typeface="Wingdings" panose="05000000000000000000" pitchFamily="2" charset="2"/>
              <a:buChar char="p"/>
            </a:pPr>
            <a:r>
              <a:rPr lang="zh-CN" altLang="en-US" sz="2000" dirty="0"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跨阻放大器（</a:t>
            </a:r>
            <a:r>
              <a:rPr lang="en-US" altLang="zh-CN" sz="2000" dirty="0"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TIA</a:t>
            </a:r>
            <a:r>
              <a:rPr lang="zh-CN" altLang="en-US" sz="2000" dirty="0"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）：</a:t>
            </a:r>
            <a:r>
              <a:rPr lang="en-US" altLang="zh-CN" sz="2000" dirty="0">
                <a:solidFill>
                  <a:srgbClr val="C00000"/>
                </a:solidFill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I-V</a:t>
            </a:r>
            <a:r>
              <a:rPr lang="zh-CN" altLang="en-US" sz="2000" dirty="0">
                <a:solidFill>
                  <a:srgbClr val="C00000"/>
                </a:solidFill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转换</a:t>
            </a:r>
            <a:endParaRPr lang="en-US" altLang="zh-CN" sz="2000" dirty="0">
              <a:latin typeface="Times New Roman" panose="02020603050405020304" pitchFamily="18" charset="0"/>
              <a:ea typeface="黑体" pitchFamily="49" charset="-122"/>
              <a:cs typeface="Times New Roman" panose="02020603050405020304" pitchFamily="18" charset="0"/>
            </a:endParaRPr>
          </a:p>
          <a:p>
            <a:pPr marL="457200" indent="-457200" algn="just">
              <a:lnSpc>
                <a:spcPct val="125000"/>
              </a:lnSpc>
              <a:buFont typeface="Wingdings" panose="05000000000000000000" pitchFamily="2" charset="2"/>
              <a:buChar char="p"/>
            </a:pPr>
            <a:r>
              <a:rPr lang="zh-CN" altLang="en-US" sz="2000" dirty="0"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模拟开关和继电器：</a:t>
            </a:r>
            <a:r>
              <a:rPr lang="en-US" altLang="zh-CN" sz="2000" dirty="0">
                <a:solidFill>
                  <a:srgbClr val="C00000"/>
                </a:solidFill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6</a:t>
            </a:r>
            <a:r>
              <a:rPr lang="zh-CN" altLang="en-US" sz="2000" dirty="0">
                <a:solidFill>
                  <a:srgbClr val="C00000"/>
                </a:solidFill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档量程切换</a:t>
            </a:r>
            <a:endParaRPr lang="en-US" altLang="zh-CN" sz="2000" dirty="0">
              <a:solidFill>
                <a:srgbClr val="C00000"/>
              </a:solidFill>
              <a:latin typeface="Times New Roman" panose="02020603050405020304" pitchFamily="18" charset="0"/>
              <a:ea typeface="黑体" pitchFamily="49" charset="-122"/>
              <a:cs typeface="Times New Roman" panose="02020603050405020304" pitchFamily="18" charset="0"/>
            </a:endParaRPr>
          </a:p>
          <a:p>
            <a:pPr marL="457200" indent="-457200" algn="just">
              <a:lnSpc>
                <a:spcPct val="125000"/>
              </a:lnSpc>
              <a:buFont typeface="Wingdings" panose="05000000000000000000" pitchFamily="2" charset="2"/>
              <a:buChar char="p"/>
            </a:pPr>
            <a:r>
              <a:rPr lang="en-US" altLang="zh-CN" sz="2000" dirty="0"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200MΩ/20MΩ/2MΩ/200kΩ/20kΩ/2kΩ</a:t>
            </a:r>
            <a:r>
              <a:rPr lang="zh-CN" altLang="en-US" sz="2000" dirty="0"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对应</a:t>
            </a:r>
            <a:r>
              <a:rPr lang="en-US" altLang="zh-CN" sz="2000" dirty="0"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1nA-2mA</a:t>
            </a:r>
            <a:r>
              <a:rPr lang="zh-CN" altLang="en-US" sz="2000" dirty="0"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电流测量动态范围</a:t>
            </a:r>
            <a:endParaRPr lang="en-US" altLang="zh-CN" sz="2000" dirty="0">
              <a:latin typeface="Times New Roman" panose="02020603050405020304" pitchFamily="18" charset="0"/>
              <a:ea typeface="黑体" pitchFamily="49" charset="-122"/>
              <a:cs typeface="Times New Roman" panose="02020603050405020304" pitchFamily="18" charset="0"/>
            </a:endParaRPr>
          </a:p>
          <a:p>
            <a:pPr marL="457200" indent="-457200" algn="just">
              <a:lnSpc>
                <a:spcPct val="125000"/>
              </a:lnSpc>
              <a:buFont typeface="Wingdings" panose="05000000000000000000" pitchFamily="2" charset="2"/>
              <a:buChar char="p"/>
            </a:pPr>
            <a:r>
              <a:rPr lang="en-US" altLang="zh-CN" sz="2000" dirty="0"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I</a:t>
            </a:r>
            <a:r>
              <a:rPr lang="en-US" altLang="zh-CN" sz="2000" baseline="30000" dirty="0"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2</a:t>
            </a:r>
            <a:r>
              <a:rPr lang="en-US" altLang="zh-CN" sz="2000" dirty="0"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C I/O</a:t>
            </a:r>
            <a:r>
              <a:rPr lang="zh-CN" altLang="en-US" sz="2000" dirty="0"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扩展芯片：</a:t>
            </a:r>
            <a:r>
              <a:rPr lang="en-US" altLang="zh-CN" sz="2000" dirty="0">
                <a:solidFill>
                  <a:srgbClr val="C00000"/>
                </a:solidFill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1</a:t>
            </a:r>
            <a:r>
              <a:rPr lang="zh-CN" altLang="en-US" sz="2000" dirty="0">
                <a:solidFill>
                  <a:srgbClr val="C00000"/>
                </a:solidFill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对</a:t>
            </a:r>
            <a:r>
              <a:rPr lang="en-US" altLang="zh-CN" sz="2000" dirty="0">
                <a:solidFill>
                  <a:srgbClr val="C00000"/>
                </a:solidFill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4</a:t>
            </a:r>
            <a:r>
              <a:rPr lang="zh-CN" altLang="en-US" sz="2000" dirty="0"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控制前放量程切换</a:t>
            </a:r>
            <a:endParaRPr lang="en-US" altLang="zh-CN" sz="2000" dirty="0">
              <a:latin typeface="Times New Roman" panose="02020603050405020304" pitchFamily="18" charset="0"/>
              <a:ea typeface="黑体" pitchFamily="49" charset="-122"/>
              <a:cs typeface="Times New Roman" panose="02020603050405020304" pitchFamily="18" charset="0"/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29A37F7E-2D9E-0236-FD1D-BAD9BC930755}"/>
              </a:ext>
            </a:extLst>
          </p:cNvPr>
          <p:cNvSpPr txBox="1"/>
          <p:nvPr/>
        </p:nvSpPr>
        <p:spPr>
          <a:xfrm>
            <a:off x="372654" y="3425157"/>
            <a:ext cx="5213954" cy="31309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5000"/>
              </a:lnSpc>
            </a:pPr>
            <a:r>
              <a:rPr lang="zh-CN" altLang="en-US" sz="2000" dirty="0"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读出电子学：</a:t>
            </a:r>
            <a:endParaRPr lang="en-US" altLang="zh-CN" sz="2000" dirty="0">
              <a:latin typeface="Times New Roman" panose="02020603050405020304" pitchFamily="18" charset="0"/>
              <a:ea typeface="黑体" pitchFamily="49" charset="-122"/>
              <a:cs typeface="Times New Roman" panose="02020603050405020304" pitchFamily="18" charset="0"/>
            </a:endParaRPr>
          </a:p>
          <a:p>
            <a:pPr marL="457200" indent="-457200" algn="just">
              <a:lnSpc>
                <a:spcPct val="125000"/>
              </a:lnSpc>
              <a:buFont typeface="Wingdings" panose="05000000000000000000" pitchFamily="2" charset="2"/>
              <a:buChar char="p"/>
            </a:pPr>
            <a:r>
              <a:rPr lang="zh-CN" altLang="en-US" sz="2000" dirty="0"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信号调理电路对前放输出信号进行</a:t>
            </a:r>
            <a:r>
              <a:rPr lang="zh-CN" altLang="en-US" sz="2000" dirty="0">
                <a:solidFill>
                  <a:srgbClr val="C00000"/>
                </a:solidFill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放大</a:t>
            </a:r>
            <a:r>
              <a:rPr lang="zh-CN" altLang="en-US" sz="2000" dirty="0"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、</a:t>
            </a:r>
            <a:r>
              <a:rPr lang="zh-CN" altLang="en-US" sz="2000" dirty="0">
                <a:solidFill>
                  <a:srgbClr val="C00000"/>
                </a:solidFill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抗混叠滤波</a:t>
            </a:r>
            <a:r>
              <a:rPr lang="zh-CN" altLang="en-US" sz="2000" dirty="0"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、</a:t>
            </a:r>
            <a:r>
              <a:rPr lang="zh-CN" altLang="en-US" sz="2000" dirty="0">
                <a:solidFill>
                  <a:srgbClr val="C00000"/>
                </a:solidFill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单端转差分</a:t>
            </a:r>
            <a:endParaRPr lang="en-US" altLang="zh-CN" sz="2000" dirty="0">
              <a:solidFill>
                <a:srgbClr val="C00000"/>
              </a:solidFill>
              <a:latin typeface="Times New Roman" panose="02020603050405020304" pitchFamily="18" charset="0"/>
              <a:ea typeface="黑体" pitchFamily="49" charset="-122"/>
              <a:cs typeface="Times New Roman" panose="02020603050405020304" pitchFamily="18" charset="0"/>
            </a:endParaRPr>
          </a:p>
          <a:p>
            <a:pPr marL="457200" indent="-457200" algn="just">
              <a:lnSpc>
                <a:spcPct val="125000"/>
              </a:lnSpc>
              <a:buFont typeface="Wingdings" panose="05000000000000000000" pitchFamily="2" charset="2"/>
              <a:buChar char="p"/>
            </a:pPr>
            <a:r>
              <a:rPr lang="en-US" altLang="zh-CN" sz="2000" dirty="0"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4</a:t>
            </a:r>
            <a:r>
              <a:rPr lang="zh-CN" altLang="en-US" sz="2000" dirty="0"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通道并行采样</a:t>
            </a:r>
            <a:r>
              <a:rPr lang="en-US" altLang="zh-CN" sz="2000" dirty="0"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ADC</a:t>
            </a:r>
            <a:r>
              <a:rPr lang="zh-CN" altLang="en-US" sz="2000" dirty="0"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，最高</a:t>
            </a:r>
            <a:r>
              <a:rPr lang="en-US" altLang="zh-CN" sz="2000" dirty="0">
                <a:solidFill>
                  <a:srgbClr val="C00000"/>
                </a:solidFill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4MHz</a:t>
            </a:r>
            <a:r>
              <a:rPr lang="zh-CN" altLang="en-US" sz="2000" dirty="0"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，</a:t>
            </a:r>
            <a:r>
              <a:rPr lang="en-US" altLang="zh-CN" sz="2000" dirty="0">
                <a:solidFill>
                  <a:srgbClr val="C00000"/>
                </a:solidFill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16bit</a:t>
            </a:r>
          </a:p>
          <a:p>
            <a:pPr marL="457200" indent="-457200" algn="just">
              <a:lnSpc>
                <a:spcPct val="125000"/>
              </a:lnSpc>
              <a:buFont typeface="Wingdings" panose="05000000000000000000" pitchFamily="2" charset="2"/>
              <a:buChar char="p"/>
            </a:pPr>
            <a:r>
              <a:rPr lang="en-US" altLang="zh-CN" sz="2000" dirty="0"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FPGA</a:t>
            </a:r>
            <a:r>
              <a:rPr lang="zh-CN" altLang="en-US" sz="2000" dirty="0"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中开发</a:t>
            </a:r>
            <a:r>
              <a:rPr lang="zh-CN" altLang="en-US" sz="2000" dirty="0">
                <a:solidFill>
                  <a:srgbClr val="C00000"/>
                </a:solidFill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数字信号处理算法</a:t>
            </a:r>
            <a:r>
              <a:rPr lang="zh-CN" altLang="en-US" sz="2000" dirty="0"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，提高信噪比；多种数据读出格式和数据速率</a:t>
            </a:r>
            <a:endParaRPr lang="en-US" altLang="zh-CN" sz="2000" dirty="0">
              <a:latin typeface="Times New Roman" panose="02020603050405020304" pitchFamily="18" charset="0"/>
              <a:ea typeface="黑体" pitchFamily="49" charset="-122"/>
              <a:cs typeface="Times New Roman" panose="02020603050405020304" pitchFamily="18" charset="0"/>
            </a:endParaRPr>
          </a:p>
          <a:p>
            <a:pPr marL="457200" indent="-457200" algn="just">
              <a:lnSpc>
                <a:spcPct val="125000"/>
              </a:lnSpc>
              <a:buFont typeface="Wingdings" panose="05000000000000000000" pitchFamily="2" charset="2"/>
              <a:buChar char="p"/>
            </a:pPr>
            <a:r>
              <a:rPr lang="zh-CN" altLang="en-US" sz="2000" dirty="0"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板载</a:t>
            </a:r>
            <a:r>
              <a:rPr lang="en-US" altLang="zh-CN" sz="2000" dirty="0">
                <a:solidFill>
                  <a:srgbClr val="C00000"/>
                </a:solidFill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DDR3</a:t>
            </a:r>
            <a:r>
              <a:rPr lang="zh-CN" altLang="en-US" sz="2000" dirty="0"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缓存，</a:t>
            </a:r>
            <a:r>
              <a:rPr lang="en-US" altLang="zh-CN" sz="2000" dirty="0" err="1">
                <a:solidFill>
                  <a:srgbClr val="C00000"/>
                </a:solidFill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SiTCP</a:t>
            </a:r>
            <a:r>
              <a:rPr lang="zh-CN" altLang="en-US" sz="2000" dirty="0"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协议栈</a:t>
            </a:r>
            <a:r>
              <a:rPr lang="zh-CN" altLang="en-US" sz="2000" dirty="0">
                <a:solidFill>
                  <a:srgbClr val="C00000"/>
                </a:solidFill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千兆以太网</a:t>
            </a:r>
            <a:r>
              <a:rPr lang="zh-CN" altLang="en-US" sz="2000" dirty="0"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传输</a:t>
            </a:r>
          </a:p>
        </p:txBody>
      </p:sp>
      <p:graphicFrame>
        <p:nvGraphicFramePr>
          <p:cNvPr id="3" name="对象 2">
            <a:extLst>
              <a:ext uri="{FF2B5EF4-FFF2-40B4-BE49-F238E27FC236}">
                <a16:creationId xmlns:a16="http://schemas.microsoft.com/office/drawing/2014/main" id="{45AC277D-C0BE-D8F1-8226-A509F4ED2BE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48863579"/>
              </p:ext>
            </p:extLst>
          </p:nvPr>
        </p:nvGraphicFramePr>
        <p:xfrm>
          <a:off x="6721563" y="1231102"/>
          <a:ext cx="3674147" cy="22709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Visio" r:id="rId5" imgW="3797005" imgH="2540000" progId="Visio.Drawing.15">
                  <p:embed/>
                </p:oleObj>
              </mc:Choice>
              <mc:Fallback>
                <p:oleObj name="Visio" r:id="rId5" imgW="3797005" imgH="2540000" progId="Visio.Drawing.15">
                  <p:embed/>
                  <p:pic>
                    <p:nvPicPr>
                      <p:cNvPr id="9" name="对象 8">
                        <a:extLst>
                          <a:ext uri="{FF2B5EF4-FFF2-40B4-BE49-F238E27FC236}">
                            <a16:creationId xmlns:a16="http://schemas.microsoft.com/office/drawing/2014/main" id="{E883514A-5205-41FC-4070-BB098B96262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6944"/>
                      <a:stretch>
                        <a:fillRect/>
                      </a:stretch>
                    </p:blipFill>
                    <p:spPr bwMode="auto">
                      <a:xfrm>
                        <a:off x="6721563" y="1231102"/>
                        <a:ext cx="3674147" cy="227099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图片 9">
            <a:extLst>
              <a:ext uri="{FF2B5EF4-FFF2-40B4-BE49-F238E27FC236}">
                <a16:creationId xmlns:a16="http://schemas.microsoft.com/office/drawing/2014/main" id="{488A9AD2-8418-8F12-DA0E-598B4661AF5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10550" y="963178"/>
            <a:ext cx="5296172" cy="2806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624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>
            <a:extLst>
              <a:ext uri="{FF2B5EF4-FFF2-40B4-BE49-F238E27FC236}">
                <a16:creationId xmlns:a16="http://schemas.microsoft.com/office/drawing/2014/main" id="{6747FF88-1CFE-5023-BF49-80C57DA66A41}"/>
              </a:ext>
            </a:extLst>
          </p:cNvPr>
          <p:cNvSpPr txBox="1"/>
          <p:nvPr/>
        </p:nvSpPr>
        <p:spPr>
          <a:xfrm>
            <a:off x="127915" y="658788"/>
            <a:ext cx="3494516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zh-CN" altLang="en-US" sz="2600" b="1" dirty="0">
                <a:solidFill>
                  <a:srgbClr val="1A3B86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电子学硬件实现框图</a:t>
            </a:r>
            <a:endParaRPr lang="en-US" altLang="zh-CN" sz="2600" b="1" dirty="0">
              <a:solidFill>
                <a:srgbClr val="1A3B86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9B6D2D0A-7AD9-DD38-ACF2-46B5031C39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0974" y="466"/>
            <a:ext cx="4456299" cy="523220"/>
          </a:xfrm>
          <a:prstGeom prst="rect">
            <a:avLst/>
          </a:prstGeom>
          <a:solidFill>
            <a:srgbClr val="1A3B86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70000"/>
              <a:buNone/>
            </a:pPr>
            <a:r>
              <a:rPr kumimoji="1" lang="zh-CN" altLang="en-US" sz="2800" b="1" dirty="0">
                <a:solidFill>
                  <a:schemeClr val="bg1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电子学硬件实现与固件开发</a:t>
            </a:r>
            <a:endParaRPr kumimoji="1" lang="en-US" altLang="zh-CN" sz="2800" b="1" dirty="0">
              <a:solidFill>
                <a:schemeClr val="bg1"/>
              </a:solidFill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26" name="圆角矩形 33">
            <a:extLst>
              <a:ext uri="{FF2B5EF4-FFF2-40B4-BE49-F238E27FC236}">
                <a16:creationId xmlns:a16="http://schemas.microsoft.com/office/drawing/2014/main" id="{D6B97365-EB10-D178-E787-6980EA6C74C5}"/>
              </a:ext>
            </a:extLst>
          </p:cNvPr>
          <p:cNvSpPr/>
          <p:nvPr/>
        </p:nvSpPr>
        <p:spPr>
          <a:xfrm>
            <a:off x="6012238" y="1556249"/>
            <a:ext cx="6096000" cy="4244305"/>
          </a:xfrm>
          <a:prstGeom prst="roundRect">
            <a:avLst/>
          </a:prstGeom>
          <a:solidFill>
            <a:srgbClr val="F8D7CD"/>
          </a:solidFill>
          <a:ln>
            <a:solidFill>
              <a:srgbClr val="F8D7CD"/>
            </a:solidFill>
            <a:prstDash val="dash"/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8" name="图片 27" descr="图片包含 游戏机, 电子, 电路&#10;&#10;描述已自动生成">
            <a:extLst>
              <a:ext uri="{FF2B5EF4-FFF2-40B4-BE49-F238E27FC236}">
                <a16:creationId xmlns:a16="http://schemas.microsoft.com/office/drawing/2014/main" id="{34F83DF7-B8CC-4481-6418-6CF003191BF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36" t="5042" r="3182" b="6655"/>
          <a:stretch/>
        </p:blipFill>
        <p:spPr>
          <a:xfrm>
            <a:off x="7577648" y="4505493"/>
            <a:ext cx="1845299" cy="858703"/>
          </a:xfrm>
          <a:prstGeom prst="rect">
            <a:avLst/>
          </a:prstGeom>
        </p:spPr>
      </p:pic>
      <p:grpSp>
        <p:nvGrpSpPr>
          <p:cNvPr id="29" name="组合 28">
            <a:extLst>
              <a:ext uri="{FF2B5EF4-FFF2-40B4-BE49-F238E27FC236}">
                <a16:creationId xmlns:a16="http://schemas.microsoft.com/office/drawing/2014/main" id="{04BE3B93-0DD6-7A2D-6CD9-7584469886A2}"/>
              </a:ext>
            </a:extLst>
          </p:cNvPr>
          <p:cNvGrpSpPr/>
          <p:nvPr/>
        </p:nvGrpSpPr>
        <p:grpSpPr>
          <a:xfrm>
            <a:off x="5968013" y="1337941"/>
            <a:ext cx="5593706" cy="4462613"/>
            <a:chOff x="-273535" y="1686003"/>
            <a:chExt cx="6102225" cy="4462613"/>
          </a:xfrm>
        </p:grpSpPr>
        <p:grpSp>
          <p:nvGrpSpPr>
            <p:cNvPr id="31" name="组合 30">
              <a:extLst>
                <a:ext uri="{FF2B5EF4-FFF2-40B4-BE49-F238E27FC236}">
                  <a16:creationId xmlns:a16="http://schemas.microsoft.com/office/drawing/2014/main" id="{81181185-CAA7-CC9F-FF22-75A89283CD21}"/>
                </a:ext>
              </a:extLst>
            </p:cNvPr>
            <p:cNvGrpSpPr/>
            <p:nvPr/>
          </p:nvGrpSpPr>
          <p:grpSpPr>
            <a:xfrm>
              <a:off x="-273535" y="1686003"/>
              <a:ext cx="6102225" cy="4462613"/>
              <a:chOff x="-473343" y="149934"/>
              <a:chExt cx="7938495" cy="5942017"/>
            </a:xfrm>
          </p:grpSpPr>
          <p:sp>
            <p:nvSpPr>
              <p:cNvPr id="34" name="任意多边形 44">
                <a:extLst>
                  <a:ext uri="{FF2B5EF4-FFF2-40B4-BE49-F238E27FC236}">
                    <a16:creationId xmlns:a16="http://schemas.microsoft.com/office/drawing/2014/main" id="{0915A6EC-5D62-9947-D91D-405704E18403}"/>
                  </a:ext>
                </a:extLst>
              </p:cNvPr>
              <p:cNvSpPr/>
              <p:nvPr/>
            </p:nvSpPr>
            <p:spPr>
              <a:xfrm>
                <a:off x="-473343" y="1385785"/>
                <a:ext cx="2288036" cy="655971"/>
              </a:xfrm>
              <a:custGeom>
                <a:avLst/>
                <a:gdLst>
                  <a:gd name="connsiteX0" fmla="*/ 0 w 1576594"/>
                  <a:gd name="connsiteY0" fmla="*/ 0 h 1051063"/>
                  <a:gd name="connsiteX1" fmla="*/ 1576594 w 1576594"/>
                  <a:gd name="connsiteY1" fmla="*/ 0 h 1051063"/>
                  <a:gd name="connsiteX2" fmla="*/ 1576594 w 1576594"/>
                  <a:gd name="connsiteY2" fmla="*/ 1051063 h 1051063"/>
                  <a:gd name="connsiteX3" fmla="*/ 0 w 1576594"/>
                  <a:gd name="connsiteY3" fmla="*/ 1051063 h 1051063"/>
                  <a:gd name="connsiteX4" fmla="*/ 0 w 1576594"/>
                  <a:gd name="connsiteY4" fmla="*/ 0 h 10510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76594" h="1051063">
                    <a:moveTo>
                      <a:pt x="0" y="0"/>
                    </a:moveTo>
                    <a:lnTo>
                      <a:pt x="1576594" y="0"/>
                    </a:lnTo>
                    <a:lnTo>
                      <a:pt x="1576594" y="1051063"/>
                    </a:lnTo>
                    <a:lnTo>
                      <a:pt x="0" y="1051063"/>
                    </a:lnTo>
                    <a:lnTo>
                      <a:pt x="0" y="0"/>
                    </a:lnTo>
                    <a:close/>
                  </a:path>
                </a:pathLst>
              </a:custGeom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95250" tIns="95250" rIns="95250" bIns="95250" numCol="1" spcCol="1270" anchor="ctr" anchorCtr="0">
                <a:noAutofit/>
              </a:bodyPr>
              <a:lstStyle/>
              <a:p>
                <a:pPr marL="0" marR="0" lvl="0" indent="0" algn="ctr" defTabSz="111125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357FC2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rPr>
                  <a:t>金刚石传感器</a:t>
                </a:r>
              </a:p>
            </p:txBody>
          </p:sp>
          <p:sp>
            <p:nvSpPr>
              <p:cNvPr id="35" name="任意多边形 46">
                <a:extLst>
                  <a:ext uri="{FF2B5EF4-FFF2-40B4-BE49-F238E27FC236}">
                    <a16:creationId xmlns:a16="http://schemas.microsoft.com/office/drawing/2014/main" id="{663862C7-1CBC-E935-5919-3176534258E3}"/>
                  </a:ext>
                </a:extLst>
              </p:cNvPr>
              <p:cNvSpPr/>
              <p:nvPr/>
            </p:nvSpPr>
            <p:spPr>
              <a:xfrm>
                <a:off x="-275858" y="2964087"/>
                <a:ext cx="1920308" cy="655971"/>
              </a:xfrm>
              <a:custGeom>
                <a:avLst/>
                <a:gdLst>
                  <a:gd name="connsiteX0" fmla="*/ 0 w 1576594"/>
                  <a:gd name="connsiteY0" fmla="*/ 0 h 1051063"/>
                  <a:gd name="connsiteX1" fmla="*/ 1576594 w 1576594"/>
                  <a:gd name="connsiteY1" fmla="*/ 0 h 1051063"/>
                  <a:gd name="connsiteX2" fmla="*/ 1576594 w 1576594"/>
                  <a:gd name="connsiteY2" fmla="*/ 1051063 h 1051063"/>
                  <a:gd name="connsiteX3" fmla="*/ 0 w 1576594"/>
                  <a:gd name="connsiteY3" fmla="*/ 1051063 h 1051063"/>
                  <a:gd name="connsiteX4" fmla="*/ 0 w 1576594"/>
                  <a:gd name="connsiteY4" fmla="*/ 0 h 10510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76594" h="1051063">
                    <a:moveTo>
                      <a:pt x="0" y="0"/>
                    </a:moveTo>
                    <a:lnTo>
                      <a:pt x="1576594" y="0"/>
                    </a:lnTo>
                    <a:lnTo>
                      <a:pt x="1576594" y="1051063"/>
                    </a:lnTo>
                    <a:lnTo>
                      <a:pt x="0" y="1051063"/>
                    </a:lnTo>
                    <a:lnTo>
                      <a:pt x="0" y="0"/>
                    </a:lnTo>
                    <a:close/>
                  </a:path>
                </a:pathLst>
              </a:custGeom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95250" tIns="95250" rIns="95250" bIns="95250" numCol="1" spcCol="1270" anchor="ctr" anchorCtr="0">
                <a:noAutofit/>
              </a:bodyPr>
              <a:lstStyle/>
              <a:p>
                <a:pPr marL="0" marR="0" lvl="0" indent="0" algn="ctr" defTabSz="111125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357FC2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rPr>
                  <a:t>前端电子学</a:t>
                </a:r>
              </a:p>
            </p:txBody>
          </p:sp>
          <p:sp>
            <p:nvSpPr>
              <p:cNvPr id="36" name="任意多边形 51">
                <a:extLst>
                  <a:ext uri="{FF2B5EF4-FFF2-40B4-BE49-F238E27FC236}">
                    <a16:creationId xmlns:a16="http://schemas.microsoft.com/office/drawing/2014/main" id="{70E840D2-629C-AB84-F0AB-02E7217CDC3D}"/>
                  </a:ext>
                </a:extLst>
              </p:cNvPr>
              <p:cNvSpPr/>
              <p:nvPr/>
            </p:nvSpPr>
            <p:spPr>
              <a:xfrm>
                <a:off x="-459721" y="4706155"/>
                <a:ext cx="2288034" cy="420821"/>
              </a:xfrm>
              <a:custGeom>
                <a:avLst/>
                <a:gdLst>
                  <a:gd name="connsiteX0" fmla="*/ 0 w 1576594"/>
                  <a:gd name="connsiteY0" fmla="*/ 0 h 1051063"/>
                  <a:gd name="connsiteX1" fmla="*/ 1576594 w 1576594"/>
                  <a:gd name="connsiteY1" fmla="*/ 0 h 1051063"/>
                  <a:gd name="connsiteX2" fmla="*/ 1576594 w 1576594"/>
                  <a:gd name="connsiteY2" fmla="*/ 1051063 h 1051063"/>
                  <a:gd name="connsiteX3" fmla="*/ 0 w 1576594"/>
                  <a:gd name="connsiteY3" fmla="*/ 1051063 h 1051063"/>
                  <a:gd name="connsiteX4" fmla="*/ 0 w 1576594"/>
                  <a:gd name="connsiteY4" fmla="*/ 0 h 10510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76594" h="1051063">
                    <a:moveTo>
                      <a:pt x="0" y="0"/>
                    </a:moveTo>
                    <a:lnTo>
                      <a:pt x="1576594" y="0"/>
                    </a:lnTo>
                    <a:lnTo>
                      <a:pt x="1576594" y="1051063"/>
                    </a:lnTo>
                    <a:lnTo>
                      <a:pt x="0" y="1051063"/>
                    </a:lnTo>
                    <a:lnTo>
                      <a:pt x="0" y="0"/>
                    </a:lnTo>
                    <a:close/>
                  </a:path>
                </a:pathLst>
              </a:cu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95250" tIns="95250" rIns="95250" bIns="95250" numCol="1" spcCol="1270" anchor="ctr" anchorCtr="0">
                <a:noAutofit/>
              </a:bodyPr>
              <a:lstStyle/>
              <a:p>
                <a:pPr marL="0" marR="0" lvl="0" indent="0" algn="ctr" defTabSz="111125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357FC2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rPr>
                  <a:t>读出电子学</a:t>
                </a:r>
              </a:p>
            </p:txBody>
          </p:sp>
          <p:pic>
            <p:nvPicPr>
              <p:cNvPr id="37" name="图片 36">
                <a:extLst>
                  <a:ext uri="{FF2B5EF4-FFF2-40B4-BE49-F238E27FC236}">
                    <a16:creationId xmlns:a16="http://schemas.microsoft.com/office/drawing/2014/main" id="{06412981-7900-41DD-E1CF-7229E3A4DEB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64615" t="15193" b="12483"/>
              <a:stretch/>
            </p:blipFill>
            <p:spPr>
              <a:xfrm>
                <a:off x="5677729" y="4514923"/>
                <a:ext cx="928455" cy="980791"/>
              </a:xfrm>
              <a:prstGeom prst="rect">
                <a:avLst/>
              </a:prstGeom>
              <a:ln w="38100">
                <a:tailEnd type="triangle"/>
              </a:ln>
            </p:spPr>
          </p:pic>
          <p:cxnSp>
            <p:nvCxnSpPr>
              <p:cNvPr id="38" name="直接连接符 37">
                <a:extLst>
                  <a:ext uri="{FF2B5EF4-FFF2-40B4-BE49-F238E27FC236}">
                    <a16:creationId xmlns:a16="http://schemas.microsoft.com/office/drawing/2014/main" id="{5B49C502-08AE-1D68-972E-0E72BA4ACAE1}"/>
                  </a:ext>
                </a:extLst>
              </p:cNvPr>
              <p:cNvCxnSpPr>
                <a:cxnSpLocks/>
                <a:stCxn id="49" idx="2"/>
                <a:endCxn id="50" idx="0"/>
              </p:cNvCxnSpPr>
              <p:nvPr/>
            </p:nvCxnSpPr>
            <p:spPr>
              <a:xfrm>
                <a:off x="3109354" y="2224337"/>
                <a:ext cx="9010" cy="437403"/>
              </a:xfrm>
              <a:prstGeom prst="line">
                <a:avLst/>
              </a:prstGeom>
              <a:ln w="38100">
                <a:solidFill>
                  <a:schemeClr val="accent2">
                    <a:lumMod val="75000"/>
                  </a:schemeClr>
                </a:solidFill>
                <a:tailEnd type="triangle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sp>
            <p:nvSpPr>
              <p:cNvPr id="40" name="右箭头 58">
                <a:extLst>
                  <a:ext uri="{FF2B5EF4-FFF2-40B4-BE49-F238E27FC236}">
                    <a16:creationId xmlns:a16="http://schemas.microsoft.com/office/drawing/2014/main" id="{A7962BD8-AB34-25E0-307B-7EBEEBA84775}"/>
                  </a:ext>
                </a:extLst>
              </p:cNvPr>
              <p:cNvSpPr/>
              <p:nvPr/>
            </p:nvSpPr>
            <p:spPr>
              <a:xfrm>
                <a:off x="4567562" y="4804044"/>
                <a:ext cx="972182" cy="353123"/>
              </a:xfrm>
              <a:prstGeom prst="rightArrow">
                <a:avLst>
                  <a:gd name="adj1" fmla="val 50000"/>
                  <a:gd name="adj2" fmla="val 121929"/>
                </a:avLst>
              </a:prstGeom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41" name="文本框 40">
                <a:extLst>
                  <a:ext uri="{FF2B5EF4-FFF2-40B4-BE49-F238E27FC236}">
                    <a16:creationId xmlns:a16="http://schemas.microsoft.com/office/drawing/2014/main" id="{4891B26E-D03C-F8C3-BA1D-70BF8C1243D2}"/>
                  </a:ext>
                </a:extLst>
              </p:cNvPr>
              <p:cNvSpPr txBox="1"/>
              <p:nvPr/>
            </p:nvSpPr>
            <p:spPr>
              <a:xfrm>
                <a:off x="4818761" y="5600181"/>
                <a:ext cx="2646391" cy="4917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357FC2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rPr>
                  <a:t>数据获取</a:t>
                </a:r>
                <a:r>
                  <a:rPr kumimoji="0" lang="en-US" altLang="zh-CN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357FC2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rPr>
                  <a:t>(DAQ)</a:t>
                </a:r>
                <a:endParaRPr kumimoji="0" lang="zh-CN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357FC2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42" name="文本框 41">
                <a:extLst>
                  <a:ext uri="{FF2B5EF4-FFF2-40B4-BE49-F238E27FC236}">
                    <a16:creationId xmlns:a16="http://schemas.microsoft.com/office/drawing/2014/main" id="{5CAF6C9D-B8AB-0E98-5EC3-87C7C41C10F0}"/>
                  </a:ext>
                </a:extLst>
              </p:cNvPr>
              <p:cNvSpPr txBox="1"/>
              <p:nvPr/>
            </p:nvSpPr>
            <p:spPr>
              <a:xfrm>
                <a:off x="4485402" y="5186473"/>
                <a:ext cx="1564953" cy="4098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rPr>
                  <a:t>TCP/IP</a:t>
                </a:r>
                <a:endParaRPr kumimoji="0" lang="zh-CN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43" name="文本框 42">
                <a:extLst>
                  <a:ext uri="{FF2B5EF4-FFF2-40B4-BE49-F238E27FC236}">
                    <a16:creationId xmlns:a16="http://schemas.microsoft.com/office/drawing/2014/main" id="{1927B04F-C654-D693-C971-95FE8D98EB70}"/>
                  </a:ext>
                </a:extLst>
              </p:cNvPr>
              <p:cNvSpPr txBox="1"/>
              <p:nvPr/>
            </p:nvSpPr>
            <p:spPr>
              <a:xfrm>
                <a:off x="1716721" y="149934"/>
                <a:ext cx="3444800" cy="696673"/>
              </a:xfrm>
              <a:prstGeom prst="rect">
                <a:avLst/>
              </a:prstGeom>
              <a:solidFill>
                <a:srgbClr val="4D71AC"/>
              </a:solidFill>
              <a:scene3d>
                <a:camera prst="orthographicFront"/>
                <a:lightRig rig="threePt" dir="t"/>
              </a:scene3d>
              <a:sp3d>
                <a:bevelT w="152400" h="50800" prst="softRound"/>
              </a:sp3d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dobe 黑体 Std R" panose="020B0400000000000000" pitchFamily="34" charset="-122"/>
                    <a:ea typeface="Adobe 黑体 Std R" panose="020B0400000000000000" pitchFamily="34" charset="-122"/>
                    <a:cs typeface="+mn-cs"/>
                  </a:rPr>
                  <a:t>探测器系统</a:t>
                </a:r>
              </a:p>
            </p:txBody>
          </p:sp>
        </p:grpSp>
        <p:cxnSp>
          <p:nvCxnSpPr>
            <p:cNvPr id="33" name="肘形连接符 40">
              <a:extLst>
                <a:ext uri="{FF2B5EF4-FFF2-40B4-BE49-F238E27FC236}">
                  <a16:creationId xmlns:a16="http://schemas.microsoft.com/office/drawing/2014/main" id="{E6D4233B-00AF-FAD9-D0C4-F6AAD5E9A137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332195" y="2306493"/>
              <a:ext cx="339384" cy="492"/>
            </a:xfrm>
            <a:prstGeom prst="bentConnector3">
              <a:avLst>
                <a:gd name="adj1" fmla="val 50000"/>
              </a:avLst>
            </a:prstGeom>
            <a:ln w="38100">
              <a:solidFill>
                <a:schemeClr val="accent2">
                  <a:lumMod val="75000"/>
                </a:schemeClr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44" name="文本框 43">
            <a:extLst>
              <a:ext uri="{FF2B5EF4-FFF2-40B4-BE49-F238E27FC236}">
                <a16:creationId xmlns:a16="http://schemas.microsoft.com/office/drawing/2014/main" id="{9E863BB7-ADA7-DA7E-BBF0-7AFE9D8497B8}"/>
              </a:ext>
            </a:extLst>
          </p:cNvPr>
          <p:cNvSpPr txBox="1"/>
          <p:nvPr/>
        </p:nvSpPr>
        <p:spPr>
          <a:xfrm>
            <a:off x="7264069" y="5424113"/>
            <a:ext cx="24957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357FC2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内嵌数字信号处理算法</a:t>
            </a:r>
          </a:p>
        </p:txBody>
      </p:sp>
      <p:cxnSp>
        <p:nvCxnSpPr>
          <p:cNvPr id="45" name="直接连接符 44">
            <a:extLst>
              <a:ext uri="{FF2B5EF4-FFF2-40B4-BE49-F238E27FC236}">
                <a16:creationId xmlns:a16="http://schemas.microsoft.com/office/drawing/2014/main" id="{A0E93C4A-E59B-8CC3-7881-EB94DEF903CE}"/>
              </a:ext>
            </a:extLst>
          </p:cNvPr>
          <p:cNvCxnSpPr>
            <a:cxnSpLocks/>
            <a:stCxn id="46" idx="2"/>
          </p:cNvCxnSpPr>
          <p:nvPr/>
        </p:nvCxnSpPr>
        <p:spPr>
          <a:xfrm>
            <a:off x="8538954" y="5135027"/>
            <a:ext cx="0" cy="435109"/>
          </a:xfrm>
          <a:prstGeom prst="line">
            <a:avLst/>
          </a:prstGeom>
          <a:ln w="3810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6" name="矩形 45">
            <a:extLst>
              <a:ext uri="{FF2B5EF4-FFF2-40B4-BE49-F238E27FC236}">
                <a16:creationId xmlns:a16="http://schemas.microsoft.com/office/drawing/2014/main" id="{FE01FD62-9755-6F2E-668E-011ED5472DFA}"/>
              </a:ext>
            </a:extLst>
          </p:cNvPr>
          <p:cNvSpPr/>
          <p:nvPr/>
        </p:nvSpPr>
        <p:spPr>
          <a:xfrm>
            <a:off x="8396461" y="4850088"/>
            <a:ext cx="284986" cy="284939"/>
          </a:xfrm>
          <a:prstGeom prst="rect">
            <a:avLst/>
          </a:prstGeom>
          <a:noFill/>
          <a:ln w="28575">
            <a:solidFill>
              <a:srgbClr val="BD080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7" name="左大括号 46">
            <a:extLst>
              <a:ext uri="{FF2B5EF4-FFF2-40B4-BE49-F238E27FC236}">
                <a16:creationId xmlns:a16="http://schemas.microsoft.com/office/drawing/2014/main" id="{42EB5944-CA76-3732-3FFD-91DCCF6B17E8}"/>
              </a:ext>
            </a:extLst>
          </p:cNvPr>
          <p:cNvSpPr/>
          <p:nvPr/>
        </p:nvSpPr>
        <p:spPr>
          <a:xfrm rot="10800000">
            <a:off x="9537405" y="2718855"/>
            <a:ext cx="267226" cy="1897308"/>
          </a:xfrm>
          <a:prstGeom prst="leftBrace">
            <a:avLst>
              <a:gd name="adj1" fmla="val 8333"/>
              <a:gd name="adj2" fmla="val 48668"/>
            </a:avLst>
          </a:prstGeom>
          <a:noFill/>
          <a:ln w="28575">
            <a:solidFill>
              <a:srgbClr val="C55A1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C55A11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cxnSp>
        <p:nvCxnSpPr>
          <p:cNvPr id="48" name="直接连接符 47">
            <a:extLst>
              <a:ext uri="{FF2B5EF4-FFF2-40B4-BE49-F238E27FC236}">
                <a16:creationId xmlns:a16="http://schemas.microsoft.com/office/drawing/2014/main" id="{E54FD57F-E9CE-ACE4-269C-F0AACC3640D7}"/>
              </a:ext>
            </a:extLst>
          </p:cNvPr>
          <p:cNvCxnSpPr>
            <a:cxnSpLocks/>
            <a:stCxn id="50" idx="2"/>
            <a:endCxn id="28" idx="0"/>
          </p:cNvCxnSpPr>
          <p:nvPr/>
        </p:nvCxnSpPr>
        <p:spPr>
          <a:xfrm>
            <a:off x="8498840" y="4176992"/>
            <a:ext cx="1458" cy="328501"/>
          </a:xfrm>
          <a:prstGeom prst="line">
            <a:avLst/>
          </a:prstGeom>
          <a:ln w="3810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49" name="图片 48" descr="图片包含 室内, 桌子, 挂, 各种&#10;&#10;描述已自动生成">
            <a:extLst>
              <a:ext uri="{FF2B5EF4-FFF2-40B4-BE49-F238E27FC236}">
                <a16:creationId xmlns:a16="http://schemas.microsoft.com/office/drawing/2014/main" id="{A99C176E-FCDB-DF48-2945-3A940EAB74A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12" b="17113"/>
          <a:stretch/>
        </p:blipFill>
        <p:spPr>
          <a:xfrm>
            <a:off x="7960353" y="2128975"/>
            <a:ext cx="1064275" cy="766898"/>
          </a:xfrm>
          <a:prstGeom prst="rect">
            <a:avLst/>
          </a:prstGeom>
        </p:spPr>
      </p:pic>
      <p:pic>
        <p:nvPicPr>
          <p:cNvPr id="50" name="图片 49" descr="图片包含 游戏机, 电子, 电路&#10;&#10;描述已自动生成">
            <a:extLst>
              <a:ext uri="{FF2B5EF4-FFF2-40B4-BE49-F238E27FC236}">
                <a16:creationId xmlns:a16="http://schemas.microsoft.com/office/drawing/2014/main" id="{9A89593D-6AA2-1378-4D13-2F3DDA14221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4" t="31545" r="3272"/>
          <a:stretch/>
        </p:blipFill>
        <p:spPr>
          <a:xfrm>
            <a:off x="7690712" y="3224374"/>
            <a:ext cx="1616256" cy="952618"/>
          </a:xfrm>
          <a:prstGeom prst="rect">
            <a:avLst/>
          </a:prstGeom>
        </p:spPr>
      </p:pic>
      <p:pic>
        <p:nvPicPr>
          <p:cNvPr id="51" name="图片 50" descr="电子零件&#10;&#10;中度可信度描述已自动生成">
            <a:extLst>
              <a:ext uri="{FF2B5EF4-FFF2-40B4-BE49-F238E27FC236}">
                <a16:creationId xmlns:a16="http://schemas.microsoft.com/office/drawing/2014/main" id="{387D4960-FFC2-DBAA-6EAF-C32DE4824D9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6313" y="2948422"/>
            <a:ext cx="2167152" cy="1498699"/>
          </a:xfrm>
          <a:prstGeom prst="rect">
            <a:avLst/>
          </a:prstGeom>
        </p:spPr>
      </p:pic>
      <p:sp>
        <p:nvSpPr>
          <p:cNvPr id="53" name="任意多边形 44">
            <a:extLst>
              <a:ext uri="{FF2B5EF4-FFF2-40B4-BE49-F238E27FC236}">
                <a16:creationId xmlns:a16="http://schemas.microsoft.com/office/drawing/2014/main" id="{F6A16D31-E189-F4C7-1D17-BC68C25C99B0}"/>
              </a:ext>
            </a:extLst>
          </p:cNvPr>
          <p:cNvSpPr/>
          <p:nvPr/>
        </p:nvSpPr>
        <p:spPr>
          <a:xfrm>
            <a:off x="10128605" y="2219443"/>
            <a:ext cx="1655717" cy="585962"/>
          </a:xfrm>
          <a:custGeom>
            <a:avLst/>
            <a:gdLst>
              <a:gd name="connsiteX0" fmla="*/ 0 w 1576594"/>
              <a:gd name="connsiteY0" fmla="*/ 0 h 1051063"/>
              <a:gd name="connsiteX1" fmla="*/ 1576594 w 1576594"/>
              <a:gd name="connsiteY1" fmla="*/ 0 h 1051063"/>
              <a:gd name="connsiteX2" fmla="*/ 1576594 w 1576594"/>
              <a:gd name="connsiteY2" fmla="*/ 1051063 h 1051063"/>
              <a:gd name="connsiteX3" fmla="*/ 0 w 1576594"/>
              <a:gd name="connsiteY3" fmla="*/ 1051063 h 1051063"/>
              <a:gd name="connsiteX4" fmla="*/ 0 w 1576594"/>
              <a:gd name="connsiteY4" fmla="*/ 0 h 1051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76594" h="1051063">
                <a:moveTo>
                  <a:pt x="0" y="0"/>
                </a:moveTo>
                <a:lnTo>
                  <a:pt x="1576594" y="0"/>
                </a:lnTo>
                <a:lnTo>
                  <a:pt x="1576594" y="1051063"/>
                </a:lnTo>
                <a:lnTo>
                  <a:pt x="0" y="1051063"/>
                </a:lnTo>
                <a:lnTo>
                  <a:pt x="0" y="0"/>
                </a:lnTo>
                <a:close/>
              </a:path>
            </a:pathLst>
          </a:custGeom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95250" tIns="95250" rIns="95250" bIns="95250" numCol="1" spcCol="1270" anchor="ctr" anchorCtr="0">
            <a:noAutofit/>
          </a:bodyPr>
          <a:lstStyle/>
          <a:p>
            <a:pPr marL="0" marR="0" lvl="0" indent="0" algn="ctr" defTabSz="11112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357FC2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金刚石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357FC2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XBPM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357FC2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探测器系统</a:t>
            </a:r>
          </a:p>
        </p:txBody>
      </p:sp>
      <p:graphicFrame>
        <p:nvGraphicFramePr>
          <p:cNvPr id="58" name="对象 57">
            <a:extLst>
              <a:ext uri="{FF2B5EF4-FFF2-40B4-BE49-F238E27FC236}">
                <a16:creationId xmlns:a16="http://schemas.microsoft.com/office/drawing/2014/main" id="{508263CA-0BD0-DE22-2CA8-BAB43C6C424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15755628"/>
              </p:ext>
            </p:extLst>
          </p:nvPr>
        </p:nvGraphicFramePr>
        <p:xfrm>
          <a:off x="19626" y="1556248"/>
          <a:ext cx="6127658" cy="42443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Visio" r:id="rId8" imgW="7632759" imgH="5283200" progId="Visio.Drawing.15">
                  <p:embed/>
                </p:oleObj>
              </mc:Choice>
              <mc:Fallback>
                <p:oleObj name="Visio" r:id="rId8" imgW="7632759" imgH="5283200" progId="Visio.Drawing.15">
                  <p:embed/>
                  <p:pic>
                    <p:nvPicPr>
                      <p:cNvPr id="24" name="对象 23">
                        <a:extLst>
                          <a:ext uri="{FF2B5EF4-FFF2-40B4-BE49-F238E27FC236}">
                            <a16:creationId xmlns:a16="http://schemas.microsoft.com/office/drawing/2014/main" id="{632233B7-C68A-F20E-5BF5-67B4815BA3F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626" y="1556248"/>
                        <a:ext cx="6127658" cy="424430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9" name="文本框 58">
            <a:extLst>
              <a:ext uri="{FF2B5EF4-FFF2-40B4-BE49-F238E27FC236}">
                <a16:creationId xmlns:a16="http://schemas.microsoft.com/office/drawing/2014/main" id="{7E260C9B-F0AB-8E71-D7CA-6838D1E2D4ED}"/>
              </a:ext>
            </a:extLst>
          </p:cNvPr>
          <p:cNvSpPr txBox="1"/>
          <p:nvPr/>
        </p:nvSpPr>
        <p:spPr>
          <a:xfrm>
            <a:off x="5957868" y="683677"/>
            <a:ext cx="3801911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zh-CN" altLang="en-US" sz="2600" b="1" dirty="0">
                <a:solidFill>
                  <a:srgbClr val="1A3B86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金刚石</a:t>
            </a:r>
            <a:r>
              <a:rPr lang="en-US" altLang="zh-CN" sz="2600" b="1" dirty="0">
                <a:solidFill>
                  <a:srgbClr val="1A3B86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XBPM</a:t>
            </a:r>
            <a:r>
              <a:rPr lang="zh-CN" altLang="en-US" sz="2600" b="1" dirty="0">
                <a:solidFill>
                  <a:srgbClr val="1A3B86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探测器系统</a:t>
            </a:r>
            <a:endParaRPr lang="en-US" altLang="zh-CN" sz="2600" b="1" dirty="0">
              <a:solidFill>
                <a:srgbClr val="1A3B86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9939632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5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8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6.1|47.7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Blends">
  <a:themeElements>
    <a:clrScheme name="Blends 2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Blends">
      <a:majorFont>
        <a:latin typeface="Tahoma"/>
        <a:ea typeface="宋体"/>
        <a:cs typeface=""/>
      </a:majorFont>
      <a:minorFont>
        <a:latin typeface="Tahoma"/>
        <a:ea typeface="宋体"/>
        <a:cs typeface=""/>
      </a:minorFont>
    </a:fontScheme>
    <a:fmtScheme name="模块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CN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CN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  <a:ea typeface="宋体" pitchFamily="2" charset="-122"/>
          </a:defRPr>
        </a:defPPr>
      </a:lstStyle>
    </a:lnDef>
  </a:objectDefaults>
  <a:extraClrSchemeLst>
    <a:extraClrScheme>
      <a:clrScheme name="Blends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12980</TotalTime>
  <Words>3020</Words>
  <Application>Microsoft Office PowerPoint</Application>
  <PresentationFormat>宽屏</PresentationFormat>
  <Paragraphs>627</Paragraphs>
  <Slides>29</Slides>
  <Notes>29</Notes>
  <HiddenSlides>0</HiddenSlides>
  <MMClips>0</MMClips>
  <ScaleCrop>false</ScaleCrop>
  <HeadingPairs>
    <vt:vector size="8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3</vt:i4>
      </vt:variant>
      <vt:variant>
        <vt:lpstr>嵌入 OLE 服务器</vt:lpstr>
      </vt:variant>
      <vt:variant>
        <vt:i4>3</vt:i4>
      </vt:variant>
      <vt:variant>
        <vt:lpstr>幻灯片标题</vt:lpstr>
      </vt:variant>
      <vt:variant>
        <vt:i4>29</vt:i4>
      </vt:variant>
    </vt:vector>
  </HeadingPairs>
  <TitlesOfParts>
    <vt:vector size="50" baseType="lpstr">
      <vt:lpstr>Adobe 黑体 Std R</vt:lpstr>
      <vt:lpstr>等线</vt:lpstr>
      <vt:lpstr>等线 Light</vt:lpstr>
      <vt:lpstr>黑体</vt:lpstr>
      <vt:lpstr>华文楷体</vt:lpstr>
      <vt:lpstr>楷体</vt:lpstr>
      <vt:lpstr>宋体</vt:lpstr>
      <vt:lpstr>微软雅黑</vt:lpstr>
      <vt:lpstr>Arial</vt:lpstr>
      <vt:lpstr>Arial Black</vt:lpstr>
      <vt:lpstr>Calibri</vt:lpstr>
      <vt:lpstr>Cambria Math</vt:lpstr>
      <vt:lpstr>Tahoma</vt:lpstr>
      <vt:lpstr>Times New Roman</vt:lpstr>
      <vt:lpstr>Wingdings</vt:lpstr>
      <vt:lpstr>Office 主题​​</vt:lpstr>
      <vt:lpstr>Office 主题</vt:lpstr>
      <vt:lpstr>Blends</vt:lpstr>
      <vt:lpstr>Visio</vt:lpstr>
      <vt:lpstr>Equation</vt:lpstr>
      <vt:lpstr>Graph</vt:lpstr>
      <vt:lpstr>第三届半导体辐射探测研讨会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博士研究生复试        个人简介</dc:title>
  <dc:creator>Sherry_Bao</dc:creator>
  <cp:lastModifiedBy>he jingkui</cp:lastModifiedBy>
  <cp:revision>1965</cp:revision>
  <dcterms:created xsi:type="dcterms:W3CDTF">2022-05-02T01:02:15Z</dcterms:created>
  <dcterms:modified xsi:type="dcterms:W3CDTF">2023-05-13T07:03:13Z</dcterms:modified>
</cp:coreProperties>
</file>