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>
        <p:scale>
          <a:sx n="170" d="100"/>
          <a:sy n="170" d="100"/>
        </p:scale>
        <p:origin x="45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C1E2B-9995-4474-A6DD-F79C36C3170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FAD28-43CF-42FE-8A9A-70BDC6E6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4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AD28-43CF-42FE-8A9A-70BDC6E69F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2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AD28-43CF-42FE-8A9A-70BDC6E69F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2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5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9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9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1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1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2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1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0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3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7338-0176-4170-BBBE-ADDB88C2B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3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Injection facility for Novosibirsk Super Charm Tau Factory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933343"/>
            <a:ext cx="6858000" cy="1655762"/>
          </a:xfrm>
        </p:spPr>
        <p:txBody>
          <a:bodyPr/>
          <a:lstStyle/>
          <a:p>
            <a:r>
              <a:rPr lang="en-US" dirty="0" smtClean="0"/>
              <a:t>Dmitriy Berkaev</a:t>
            </a:r>
          </a:p>
          <a:p>
            <a:r>
              <a:rPr lang="en-US" dirty="0" smtClean="0"/>
              <a:t>Budker Institute of Nuclear Physics SB RAS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58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326" y="161074"/>
            <a:ext cx="7886700" cy="857814"/>
          </a:xfrm>
        </p:spPr>
        <p:txBody>
          <a:bodyPr/>
          <a:lstStyle/>
          <a:p>
            <a:r>
              <a:rPr lang="en-US" dirty="0" smtClean="0"/>
              <a:t>VEPP-5 Injection Complex at BINP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10</a:t>
            </a:fld>
            <a:endParaRPr lang="ru-RU"/>
          </a:p>
        </p:txBody>
      </p:sp>
      <p:pic>
        <p:nvPicPr>
          <p:cNvPr id="6" name="Picture 2" descr="D:\AStar\Work\IMG_8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950" y="1217752"/>
            <a:ext cx="5996885" cy="401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43" y="869500"/>
            <a:ext cx="2498724" cy="226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1253007">
            <a:off x="2392631" y="2847110"/>
            <a:ext cx="1496844" cy="17961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7326" y="5255605"/>
            <a:ext cx="6339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Number of</a:t>
            </a:r>
            <a:r>
              <a:rPr lang="ru-RU" sz="1400" dirty="0" smtClean="0"/>
              <a:t> </a:t>
            </a:r>
            <a:r>
              <a:rPr lang="ru-RU" sz="1400" dirty="0"/>
              <a:t>е</a:t>
            </a:r>
            <a:r>
              <a:rPr lang="ru-RU" sz="1400" baseline="30000" dirty="0"/>
              <a:t>-</a:t>
            </a:r>
            <a:r>
              <a:rPr lang="ru-RU" sz="1400" dirty="0"/>
              <a:t> </a:t>
            </a:r>
            <a:r>
              <a:rPr lang="en-US" sz="1400" dirty="0" smtClean="0"/>
              <a:t>at the conversion system per pulse </a:t>
            </a:r>
            <a:r>
              <a:rPr lang="ru-RU" sz="1400" dirty="0" smtClean="0"/>
              <a:t>– </a:t>
            </a:r>
            <a:r>
              <a:rPr lang="ru-RU" sz="1400" dirty="0"/>
              <a:t>3.5∙</a:t>
            </a:r>
            <a:r>
              <a:rPr lang="ru-RU" sz="1400" dirty="0" smtClean="0"/>
              <a:t>10</a:t>
            </a:r>
            <a:r>
              <a:rPr lang="ru-RU" sz="1400" baseline="30000" dirty="0" smtClean="0"/>
              <a:t>10</a:t>
            </a:r>
            <a:r>
              <a:rPr lang="ru-RU" sz="1400" dirty="0" smtClean="0"/>
              <a:t> </a:t>
            </a:r>
            <a:endParaRPr lang="ru-RU" sz="1400" dirty="0"/>
          </a:p>
          <a:p>
            <a:r>
              <a:rPr lang="en-US" sz="1400" dirty="0" smtClean="0"/>
              <a:t>Energy of </a:t>
            </a:r>
            <a:r>
              <a:rPr lang="ru-RU" sz="1400" dirty="0" smtClean="0"/>
              <a:t>е</a:t>
            </a:r>
            <a:r>
              <a:rPr lang="ru-RU" sz="1400" baseline="30000" dirty="0" smtClean="0"/>
              <a:t>-</a:t>
            </a:r>
            <a:r>
              <a:rPr lang="ru-RU" sz="1400" dirty="0" smtClean="0"/>
              <a:t> </a:t>
            </a:r>
            <a:r>
              <a:rPr lang="en-US" sz="1400" dirty="0" smtClean="0"/>
              <a:t>at the </a:t>
            </a:r>
            <a:r>
              <a:rPr lang="en-US" sz="1400" dirty="0"/>
              <a:t>conversion system </a:t>
            </a:r>
            <a:r>
              <a:rPr lang="ru-RU" sz="1400" dirty="0" smtClean="0"/>
              <a:t>– </a:t>
            </a:r>
            <a:r>
              <a:rPr lang="ru-RU" sz="1400" dirty="0"/>
              <a:t>270 </a:t>
            </a:r>
            <a:r>
              <a:rPr lang="en-US" sz="1400" dirty="0" smtClean="0"/>
              <a:t>MeV</a:t>
            </a:r>
            <a:endParaRPr lang="ru-RU" sz="1400" dirty="0"/>
          </a:p>
          <a:p>
            <a:r>
              <a:rPr lang="en-US" sz="1400" dirty="0" smtClean="0"/>
              <a:t>Energy of e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at the end of </a:t>
            </a:r>
            <a:r>
              <a:rPr lang="en-US" sz="1400" dirty="0" err="1" smtClean="0"/>
              <a:t>Linac</a:t>
            </a:r>
            <a:r>
              <a:rPr lang="en-US" sz="1400" dirty="0" smtClean="0"/>
              <a:t> – </a:t>
            </a:r>
            <a:r>
              <a:rPr lang="en-US" sz="1400" dirty="0" smtClean="0"/>
              <a:t>400 </a:t>
            </a:r>
            <a:r>
              <a:rPr lang="en-US" sz="1400" dirty="0" smtClean="0"/>
              <a:t>MeV</a:t>
            </a:r>
          </a:p>
          <a:p>
            <a:r>
              <a:rPr lang="en-US" sz="1400" dirty="0" smtClean="0"/>
              <a:t>Number of e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per pulse at the end of </a:t>
            </a:r>
            <a:r>
              <a:rPr lang="en-US" sz="1400" dirty="0" err="1" smtClean="0"/>
              <a:t>Linac</a:t>
            </a:r>
            <a:r>
              <a:rPr lang="en-US" sz="1400" dirty="0" smtClean="0"/>
              <a:t> – 3.5</a:t>
            </a:r>
            <a:r>
              <a:rPr lang="ru-RU" sz="1400" dirty="0" smtClean="0"/>
              <a:t>∙10</a:t>
            </a:r>
            <a:r>
              <a:rPr lang="ru-RU" sz="1400" baseline="30000" dirty="0" smtClean="0"/>
              <a:t>9</a:t>
            </a:r>
            <a:endParaRPr lang="en-US" sz="1400" baseline="30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87326" y="3297353"/>
            <a:ext cx="280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operation and since the end of 2015 provides both e</a:t>
            </a:r>
            <a:r>
              <a:rPr lang="en-US" baseline="30000" dirty="0" smtClean="0"/>
              <a:t>+</a:t>
            </a:r>
            <a:r>
              <a:rPr lang="en-US" dirty="0" smtClean="0"/>
              <a:t> and e</a:t>
            </a:r>
            <a:r>
              <a:rPr lang="en-US" baseline="30000" dirty="0" smtClean="0"/>
              <a:t>-</a:t>
            </a:r>
            <a:r>
              <a:rPr lang="en-US" dirty="0" smtClean="0"/>
              <a:t> to VEPP-2000 and VEPP-4M colliders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18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145256" y="232569"/>
            <a:ext cx="5272883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Super-CT </a:t>
            </a:r>
            <a:r>
              <a:rPr lang="en-US" sz="4000" dirty="0" smtClean="0"/>
              <a:t>Project Injector</a:t>
            </a:r>
            <a:endParaRPr lang="ru-RU" sz="4000" dirty="0"/>
          </a:p>
        </p:txBody>
      </p:sp>
      <p:pic>
        <p:nvPicPr>
          <p:cNvPr id="13314" name="Picture 2" descr="D:\Users Documents\Berkaev\Documents\Rabota\Accelerators\CT-Factory\CT-Injector\A. Levichev\sct_layout_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1557338"/>
            <a:ext cx="8928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203325" y="5311776"/>
            <a:ext cx="890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Thermionic</a:t>
            </a:r>
          </a:p>
          <a:p>
            <a:r>
              <a:rPr lang="en-US" sz="1200" dirty="0">
                <a:latin typeface="Calibri" pitchFamily="34" charset="0"/>
              </a:rPr>
              <a:t> Gun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82627" y="3521075"/>
            <a:ext cx="1127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Polarized e- Gun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2227" y="4240215"/>
            <a:ext cx="955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e- Photogun</a:t>
            </a:r>
          </a:p>
          <a:p>
            <a:r>
              <a:rPr lang="en-US" sz="1100">
                <a:latin typeface="Calibri" pitchFamily="34" charset="0"/>
              </a:rPr>
              <a:t>1 nC, 3 ps</a:t>
            </a:r>
          </a:p>
          <a:p>
            <a:r>
              <a:rPr lang="el-GR" sz="1100">
                <a:latin typeface="Calibri" pitchFamily="34" charset="0"/>
              </a:rPr>
              <a:t>Δ</a:t>
            </a:r>
            <a:r>
              <a:rPr lang="en-US" sz="1100">
                <a:latin typeface="Calibri" pitchFamily="34" charset="0"/>
              </a:rPr>
              <a:t>E/E ~ 0.5 % </a:t>
            </a:r>
          </a:p>
          <a:p>
            <a:r>
              <a:rPr lang="en-US" sz="1100">
                <a:latin typeface="Calibri" pitchFamily="34" charset="0"/>
              </a:rPr>
              <a:t>(total charge)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42069" y="5686427"/>
            <a:ext cx="16240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Calibri" pitchFamily="34" charset="0"/>
              </a:rPr>
              <a:t>e- 1 GeV + 1.5 </a:t>
            </a:r>
            <a:r>
              <a:rPr lang="en-US" sz="1100" dirty="0" err="1">
                <a:solidFill>
                  <a:srgbClr val="0070C0"/>
                </a:solidFill>
                <a:latin typeface="Calibri" pitchFamily="34" charset="0"/>
              </a:rPr>
              <a:t>Gev</a:t>
            </a:r>
            <a:r>
              <a:rPr lang="en-US" sz="11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Calibri" pitchFamily="34" charset="0"/>
              </a:rPr>
              <a:t>Linacs</a:t>
            </a:r>
            <a:endParaRPr lang="en-US" sz="11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1100" i="1" dirty="0">
                <a:solidFill>
                  <a:srgbClr val="0070C0"/>
                </a:solidFill>
                <a:latin typeface="Calibri" pitchFamily="34" charset="0"/>
              </a:rPr>
              <a:t>AS – 16 + 24</a:t>
            </a:r>
            <a:endParaRPr lang="ru-RU" sz="1100" i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1100" i="1" dirty="0">
                <a:solidFill>
                  <a:srgbClr val="0070C0"/>
                </a:solidFill>
                <a:latin typeface="Calibri" pitchFamily="34" charset="0"/>
              </a:rPr>
              <a:t>Klystron – 8 + 12</a:t>
            </a:r>
            <a:endParaRPr lang="ru-RU" sz="1100" i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1100" i="1" dirty="0">
                <a:solidFill>
                  <a:srgbClr val="0070C0"/>
                </a:solidFill>
                <a:latin typeface="Calibri" pitchFamily="34" charset="0"/>
              </a:rPr>
              <a:t>Length</a:t>
            </a:r>
            <a:r>
              <a:rPr lang="ru-RU" sz="1100" i="1" dirty="0">
                <a:solidFill>
                  <a:srgbClr val="0070C0"/>
                </a:solidFill>
                <a:latin typeface="Calibri" pitchFamily="34" charset="0"/>
              </a:rPr>
              <a:t> – </a:t>
            </a:r>
            <a:r>
              <a:rPr lang="en-US" sz="1100" i="1" dirty="0">
                <a:solidFill>
                  <a:srgbClr val="0070C0"/>
                </a:solidFill>
                <a:latin typeface="Calibri" pitchFamily="34" charset="0"/>
              </a:rPr>
              <a:t>72 m + 96 m</a:t>
            </a:r>
            <a:endParaRPr lang="ru-RU" sz="11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2527300" y="3074990"/>
            <a:ext cx="11064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0070C0"/>
                </a:solidFill>
                <a:latin typeface="Calibri" pitchFamily="34" charset="0"/>
              </a:rPr>
              <a:t>e- 1.5 GeV Linac</a:t>
            </a:r>
          </a:p>
          <a:p>
            <a:r>
              <a:rPr lang="en-US" sz="1100" i="1">
                <a:solidFill>
                  <a:srgbClr val="0070C0"/>
                </a:solidFill>
                <a:latin typeface="Calibri" pitchFamily="34" charset="0"/>
              </a:rPr>
              <a:t>AS – 24</a:t>
            </a:r>
          </a:p>
          <a:p>
            <a:r>
              <a:rPr lang="en-US" sz="1100" i="1">
                <a:solidFill>
                  <a:srgbClr val="0070C0"/>
                </a:solidFill>
                <a:latin typeface="Calibri" pitchFamily="34" charset="0"/>
              </a:rPr>
              <a:t>Klystrons – 12</a:t>
            </a:r>
          </a:p>
          <a:p>
            <a:r>
              <a:rPr lang="en-US" sz="1100" i="1">
                <a:solidFill>
                  <a:srgbClr val="0070C0"/>
                </a:solidFill>
                <a:latin typeface="Calibri" pitchFamily="34" charset="0"/>
              </a:rPr>
              <a:t>Length – 96 m</a:t>
            </a:r>
            <a:endParaRPr lang="ru-RU" sz="11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2093915" y="5029200"/>
            <a:ext cx="1165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FF0000"/>
                </a:solidFill>
                <a:latin typeface="Calibri" pitchFamily="34" charset="0"/>
              </a:rPr>
              <a:t>e+ 1.5 GeV Linac </a:t>
            </a:r>
          </a:p>
          <a:p>
            <a:r>
              <a:rPr lang="en-US" sz="1100" i="1">
                <a:solidFill>
                  <a:srgbClr val="FF0000"/>
                </a:solidFill>
                <a:latin typeface="Calibri" pitchFamily="34" charset="0"/>
              </a:rPr>
              <a:t>AS – 24</a:t>
            </a:r>
          </a:p>
          <a:p>
            <a:r>
              <a:rPr lang="en-US" sz="1100" i="1">
                <a:solidFill>
                  <a:srgbClr val="FF0000"/>
                </a:solidFill>
                <a:latin typeface="Calibri" pitchFamily="34" charset="0"/>
              </a:rPr>
              <a:t>Klystrons – 12</a:t>
            </a:r>
          </a:p>
          <a:p>
            <a:r>
              <a:rPr lang="en-US" sz="1100" i="1">
                <a:solidFill>
                  <a:srgbClr val="FF0000"/>
                </a:solidFill>
                <a:latin typeface="Calibri" pitchFamily="34" charset="0"/>
              </a:rPr>
              <a:t>Length – 96 m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3724275" y="4813300"/>
            <a:ext cx="1049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Damping Ring</a:t>
            </a:r>
          </a:p>
          <a:p>
            <a:r>
              <a:rPr lang="en-US" sz="1100">
                <a:latin typeface="Calibri" pitchFamily="34" charset="0"/>
              </a:rPr>
              <a:t>e+ 1 – 1.5  GeV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4941890" y="3759202"/>
            <a:ext cx="10366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1 GeV Linac</a:t>
            </a:r>
          </a:p>
          <a:p>
            <a:r>
              <a:rPr lang="en-US" sz="1100" i="1">
                <a:latin typeface="Calibri" pitchFamily="34" charset="0"/>
              </a:rPr>
              <a:t>AS – 16</a:t>
            </a:r>
          </a:p>
          <a:p>
            <a:r>
              <a:rPr lang="en-US" sz="1100" i="1">
                <a:latin typeface="Calibri" pitchFamily="34" charset="0"/>
              </a:rPr>
              <a:t>Klystrons –  8</a:t>
            </a:r>
          </a:p>
          <a:p>
            <a:r>
              <a:rPr lang="en-US" sz="1100" i="1">
                <a:latin typeface="Calibri" pitchFamily="34" charset="0"/>
              </a:rPr>
              <a:t>Length – 72 m</a:t>
            </a:r>
          </a:p>
          <a:p>
            <a:endParaRPr lang="ru-RU" sz="1100">
              <a:latin typeface="Calibri" pitchFamily="34" charset="0"/>
            </a:endParaRPr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2441577" y="4645025"/>
            <a:ext cx="815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Debuncher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4081465" y="4097340"/>
            <a:ext cx="8715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Compressor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13325" name="TextBox 14"/>
          <p:cNvSpPr txBox="1">
            <a:spLocks noChangeArrowheads="1"/>
          </p:cNvSpPr>
          <p:nvPr/>
        </p:nvSpPr>
        <p:spPr bwMode="auto">
          <a:xfrm>
            <a:off x="4638677" y="2389188"/>
            <a:ext cx="77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Damping </a:t>
            </a:r>
          </a:p>
          <a:p>
            <a:pPr algn="ctr"/>
            <a:r>
              <a:rPr lang="en-US" sz="1200">
                <a:latin typeface="Calibri" pitchFamily="34" charset="0"/>
              </a:rPr>
              <a:t>Wiggler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3326" name="TextBox 15"/>
          <p:cNvSpPr txBox="1">
            <a:spLocks noChangeArrowheads="1"/>
          </p:cNvSpPr>
          <p:nvPr/>
        </p:nvSpPr>
        <p:spPr bwMode="auto">
          <a:xfrm>
            <a:off x="7953377" y="1884363"/>
            <a:ext cx="3032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IP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3327" name="TextBox 16"/>
          <p:cNvSpPr txBox="1">
            <a:spLocks noChangeArrowheads="1"/>
          </p:cNvSpPr>
          <p:nvPr/>
        </p:nvSpPr>
        <p:spPr bwMode="auto">
          <a:xfrm>
            <a:off x="5441950" y="2973388"/>
            <a:ext cx="819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RF System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3328" name="TextBox 17"/>
          <p:cNvSpPr txBox="1">
            <a:spLocks noChangeArrowheads="1"/>
          </p:cNvSpPr>
          <p:nvPr/>
        </p:nvSpPr>
        <p:spPr bwMode="auto">
          <a:xfrm>
            <a:off x="5053015" y="1325563"/>
            <a:ext cx="77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Damping </a:t>
            </a:r>
          </a:p>
          <a:p>
            <a:pPr algn="ctr"/>
            <a:r>
              <a:rPr lang="en-US" sz="1200" dirty="0">
                <a:latin typeface="Calibri" pitchFamily="34" charset="0"/>
              </a:rPr>
              <a:t>Wiggler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3329" name="TextBox 18"/>
          <p:cNvSpPr txBox="1">
            <a:spLocks noChangeArrowheads="1"/>
          </p:cNvSpPr>
          <p:nvPr/>
        </p:nvSpPr>
        <p:spPr bwMode="auto">
          <a:xfrm>
            <a:off x="8366127" y="3686177"/>
            <a:ext cx="77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Damping </a:t>
            </a:r>
          </a:p>
          <a:p>
            <a:pPr algn="ctr"/>
            <a:r>
              <a:rPr lang="en-US" sz="1200">
                <a:latin typeface="Calibri" pitchFamily="34" charset="0"/>
              </a:rPr>
              <a:t>Wiggler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3330" name="TextBox 19"/>
          <p:cNvSpPr txBox="1">
            <a:spLocks noChangeArrowheads="1"/>
          </p:cNvSpPr>
          <p:nvPr/>
        </p:nvSpPr>
        <p:spPr bwMode="auto">
          <a:xfrm>
            <a:off x="6529388" y="4032252"/>
            <a:ext cx="779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Damping </a:t>
            </a:r>
          </a:p>
          <a:p>
            <a:pPr algn="ctr"/>
            <a:r>
              <a:rPr lang="en-US" sz="1200">
                <a:latin typeface="Calibri" pitchFamily="34" charset="0"/>
              </a:rPr>
              <a:t>Wiggler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3331" name="TextBox 24"/>
          <p:cNvSpPr txBox="1">
            <a:spLocks noChangeArrowheads="1"/>
          </p:cNvSpPr>
          <p:nvPr/>
        </p:nvSpPr>
        <p:spPr bwMode="auto">
          <a:xfrm>
            <a:off x="6205538" y="2452688"/>
            <a:ext cx="723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Siberian </a:t>
            </a:r>
          </a:p>
          <a:p>
            <a:pPr algn="ctr"/>
            <a:r>
              <a:rPr lang="en-US" sz="1200">
                <a:latin typeface="Calibri" pitchFamily="34" charset="0"/>
              </a:rPr>
              <a:t>Snake</a:t>
            </a:r>
          </a:p>
        </p:txBody>
      </p:sp>
      <p:sp>
        <p:nvSpPr>
          <p:cNvPr id="13332" name="TextBox 25"/>
          <p:cNvSpPr txBox="1">
            <a:spLocks noChangeArrowheads="1"/>
          </p:cNvSpPr>
          <p:nvPr/>
        </p:nvSpPr>
        <p:spPr bwMode="auto">
          <a:xfrm>
            <a:off x="7073900" y="1606552"/>
            <a:ext cx="47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Crab</a:t>
            </a:r>
          </a:p>
          <a:p>
            <a:pPr algn="ctr"/>
            <a:r>
              <a:rPr lang="en-US" sz="1200">
                <a:latin typeface="Calibri" pitchFamily="34" charset="0"/>
              </a:rPr>
              <a:t>Sext</a:t>
            </a:r>
          </a:p>
        </p:txBody>
      </p:sp>
      <p:sp>
        <p:nvSpPr>
          <p:cNvPr id="13333" name="TextBox 26"/>
          <p:cNvSpPr txBox="1">
            <a:spLocks noChangeArrowheads="1"/>
          </p:cNvSpPr>
          <p:nvPr/>
        </p:nvSpPr>
        <p:spPr bwMode="auto">
          <a:xfrm>
            <a:off x="8372475" y="2303465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Crab</a:t>
            </a:r>
          </a:p>
          <a:p>
            <a:pPr algn="ctr"/>
            <a:r>
              <a:rPr lang="en-US" sz="1200">
                <a:latin typeface="Calibri" pitchFamily="34" charset="0"/>
              </a:rPr>
              <a:t>Sext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54077" y="4906963"/>
            <a:ext cx="282575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3316" idx="2"/>
          </p:cNvCxnSpPr>
          <p:nvPr/>
        </p:nvCxnSpPr>
        <p:spPr>
          <a:xfrm flipH="1">
            <a:off x="1136650" y="3783013"/>
            <a:ext cx="109538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498725" y="3916365"/>
            <a:ext cx="128588" cy="363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4640265" y="3779840"/>
            <a:ext cx="223837" cy="1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103813" y="2851152"/>
            <a:ext cx="1128712" cy="15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162675" y="2911477"/>
            <a:ext cx="393700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08790" y="2789238"/>
            <a:ext cx="1144587" cy="969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3331" idx="3"/>
          </p:cNvCxnSpPr>
          <p:nvPr/>
        </p:nvCxnSpPr>
        <p:spPr>
          <a:xfrm>
            <a:off x="6929440" y="2684465"/>
            <a:ext cx="1603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3331" idx="0"/>
          </p:cNvCxnSpPr>
          <p:nvPr/>
        </p:nvCxnSpPr>
        <p:spPr>
          <a:xfrm flipH="1" flipV="1">
            <a:off x="6529388" y="2068515"/>
            <a:ext cx="38100" cy="38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3331" idx="1"/>
          </p:cNvCxnSpPr>
          <p:nvPr/>
        </p:nvCxnSpPr>
        <p:spPr>
          <a:xfrm flipH="1" flipV="1">
            <a:off x="4745038" y="2260602"/>
            <a:ext cx="1460500" cy="423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3324" idx="1"/>
          </p:cNvCxnSpPr>
          <p:nvPr/>
        </p:nvCxnSpPr>
        <p:spPr>
          <a:xfrm>
            <a:off x="3686175" y="4186238"/>
            <a:ext cx="395288" cy="4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3323" idx="0"/>
          </p:cNvCxnSpPr>
          <p:nvPr/>
        </p:nvCxnSpPr>
        <p:spPr>
          <a:xfrm flipV="1">
            <a:off x="2849565" y="4494213"/>
            <a:ext cx="193675" cy="150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331913" y="5326065"/>
            <a:ext cx="296867" cy="3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093913" y="4813300"/>
            <a:ext cx="10160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54075" y="5546725"/>
            <a:ext cx="53975" cy="20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824413" y="5383215"/>
            <a:ext cx="39814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Total number of accelerating structures: 104</a:t>
            </a:r>
          </a:p>
          <a:p>
            <a:pPr>
              <a:defRPr/>
            </a:pPr>
            <a:r>
              <a:rPr lang="en-US" sz="1400" b="1" dirty="0"/>
              <a:t>Klystron number: 52</a:t>
            </a:r>
          </a:p>
          <a:p>
            <a:pPr>
              <a:defRPr/>
            </a:pPr>
            <a:r>
              <a:rPr lang="en-US" sz="1400" b="1" dirty="0"/>
              <a:t>Total length of the </a:t>
            </a:r>
            <a:r>
              <a:rPr lang="en-US" sz="1400" b="1" dirty="0" err="1"/>
              <a:t>linacs</a:t>
            </a:r>
            <a:r>
              <a:rPr lang="en-US" sz="1400" b="1" dirty="0"/>
              <a:t>: ~440 m</a:t>
            </a:r>
            <a:endParaRPr lang="ru-RU" sz="1400" b="1" dirty="0"/>
          </a:p>
        </p:txBody>
      </p:sp>
      <p:sp>
        <p:nvSpPr>
          <p:cNvPr id="13352" name="TextBox 8"/>
          <p:cNvSpPr txBox="1">
            <a:spLocks noChangeArrowheads="1"/>
          </p:cNvSpPr>
          <p:nvPr/>
        </p:nvSpPr>
        <p:spPr bwMode="auto">
          <a:xfrm>
            <a:off x="3708400" y="2976563"/>
            <a:ext cx="107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accent2"/>
                </a:solidFill>
                <a:latin typeface="Calibri" pitchFamily="34" charset="0"/>
              </a:rPr>
              <a:t>Drift channel for 1.5 GeV mode</a:t>
            </a:r>
            <a:endParaRPr lang="ru-RU" sz="1100" i="1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2" name="Прямая соединительная линия 26"/>
          <p:cNvCxnSpPr/>
          <p:nvPr/>
        </p:nvCxnSpPr>
        <p:spPr>
          <a:xfrm flipH="1" flipV="1">
            <a:off x="4211640" y="3357565"/>
            <a:ext cx="223837" cy="1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76527" y="6365873"/>
            <a:ext cx="4924427" cy="365125"/>
          </a:xfrm>
        </p:spPr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7425" y="6370637"/>
            <a:ext cx="458028" cy="365125"/>
          </a:xfrm>
        </p:spPr>
        <p:txBody>
          <a:bodyPr/>
          <a:lstStyle/>
          <a:p>
            <a:fld id="{32C87338-0176-4170-BBBE-ADDB88C2B6EB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228" y="1259572"/>
            <a:ext cx="378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2*10</a:t>
            </a:r>
            <a:r>
              <a:rPr lang="en-US" baseline="30000" smtClean="0">
                <a:solidFill>
                  <a:srgbClr val="FF0000"/>
                </a:solidFill>
              </a:rPr>
              <a:t>11</a:t>
            </a:r>
            <a:r>
              <a:rPr lang="en-US" smtClean="0">
                <a:solidFill>
                  <a:srgbClr val="FF0000"/>
                </a:solidFill>
              </a:rPr>
              <a:t> electrons/positrons </a:t>
            </a:r>
            <a:r>
              <a:rPr lang="en-US" dirty="0" smtClean="0">
                <a:solidFill>
                  <a:srgbClr val="FF0000"/>
                </a:solidFill>
              </a:rPr>
              <a:t>per second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@ the energy of 1.5 – 2.5 (3) GeV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5028408" y="190501"/>
            <a:ext cx="3998912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Super-CT Project</a:t>
            </a:r>
            <a:endParaRPr lang="ru-RU" sz="4000" dirty="0"/>
          </a:p>
        </p:txBody>
      </p:sp>
      <p:pic>
        <p:nvPicPr>
          <p:cNvPr id="13314" name="Picture 2" descr="D:\Users Documents\Berkaev\Documents\Rabota\Accelerators\CT-Factory\CT-Injector\A. Levichev\sct_layout_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1557338"/>
            <a:ext cx="8928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154509" y="5359401"/>
            <a:ext cx="890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Thermionic</a:t>
            </a:r>
          </a:p>
          <a:p>
            <a:r>
              <a:rPr lang="en-US" sz="1200" dirty="0">
                <a:latin typeface="Calibri" pitchFamily="34" charset="0"/>
              </a:rPr>
              <a:t> Gun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82627" y="3521075"/>
            <a:ext cx="1127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Polarized e- Gun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2227" y="4240215"/>
            <a:ext cx="955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e- Photogun</a:t>
            </a:r>
          </a:p>
          <a:p>
            <a:r>
              <a:rPr lang="en-US" sz="1100">
                <a:latin typeface="Calibri" pitchFamily="34" charset="0"/>
              </a:rPr>
              <a:t>1 nC, 3 ps</a:t>
            </a:r>
          </a:p>
          <a:p>
            <a:r>
              <a:rPr lang="el-GR" sz="1100">
                <a:latin typeface="Calibri" pitchFamily="34" charset="0"/>
              </a:rPr>
              <a:t>Δ</a:t>
            </a:r>
            <a:r>
              <a:rPr lang="en-US" sz="1100">
                <a:latin typeface="Calibri" pitchFamily="34" charset="0"/>
              </a:rPr>
              <a:t>E/E ~ 0.5 % </a:t>
            </a:r>
          </a:p>
          <a:p>
            <a:r>
              <a:rPr lang="en-US" sz="1100">
                <a:latin typeface="Calibri" pitchFamily="34" charset="0"/>
              </a:rPr>
              <a:t>(total charge)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42069" y="5686427"/>
            <a:ext cx="16240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Calibri" pitchFamily="34" charset="0"/>
              </a:rPr>
              <a:t>e- 1 GeV + 1.5 </a:t>
            </a:r>
            <a:r>
              <a:rPr lang="en-US" sz="1100" dirty="0" err="1">
                <a:solidFill>
                  <a:srgbClr val="0070C0"/>
                </a:solidFill>
                <a:latin typeface="Calibri" pitchFamily="34" charset="0"/>
              </a:rPr>
              <a:t>Gev</a:t>
            </a:r>
            <a:r>
              <a:rPr lang="en-US" sz="11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Calibri" pitchFamily="34" charset="0"/>
              </a:rPr>
              <a:t>Linacs</a:t>
            </a:r>
            <a:endParaRPr lang="en-US" sz="11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1100" i="1" dirty="0">
                <a:solidFill>
                  <a:srgbClr val="0070C0"/>
                </a:solidFill>
                <a:latin typeface="Calibri" pitchFamily="34" charset="0"/>
              </a:rPr>
              <a:t>AS – 16 + 24</a:t>
            </a:r>
            <a:endParaRPr lang="ru-RU" sz="1100" i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1100" i="1" dirty="0">
                <a:solidFill>
                  <a:srgbClr val="0070C0"/>
                </a:solidFill>
                <a:latin typeface="Calibri" pitchFamily="34" charset="0"/>
              </a:rPr>
              <a:t>Klystron – 8 + 12</a:t>
            </a:r>
            <a:endParaRPr lang="ru-RU" sz="1100" i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1100" i="1" dirty="0">
                <a:solidFill>
                  <a:srgbClr val="0070C0"/>
                </a:solidFill>
                <a:latin typeface="Calibri" pitchFamily="34" charset="0"/>
              </a:rPr>
              <a:t>Length</a:t>
            </a:r>
            <a:r>
              <a:rPr lang="ru-RU" sz="1100" i="1" dirty="0">
                <a:solidFill>
                  <a:srgbClr val="0070C0"/>
                </a:solidFill>
                <a:latin typeface="Calibri" pitchFamily="34" charset="0"/>
              </a:rPr>
              <a:t> – </a:t>
            </a:r>
            <a:r>
              <a:rPr lang="en-US" sz="1100" i="1" dirty="0">
                <a:solidFill>
                  <a:srgbClr val="0070C0"/>
                </a:solidFill>
                <a:latin typeface="Calibri" pitchFamily="34" charset="0"/>
              </a:rPr>
              <a:t>72 m + 96 m</a:t>
            </a:r>
            <a:endParaRPr lang="ru-RU" sz="11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2527300" y="3074990"/>
            <a:ext cx="11064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0070C0"/>
                </a:solidFill>
                <a:latin typeface="Calibri" pitchFamily="34" charset="0"/>
              </a:rPr>
              <a:t>e- 1.5 GeV Linac</a:t>
            </a:r>
          </a:p>
          <a:p>
            <a:r>
              <a:rPr lang="en-US" sz="1100" i="1">
                <a:solidFill>
                  <a:srgbClr val="0070C0"/>
                </a:solidFill>
                <a:latin typeface="Calibri" pitchFamily="34" charset="0"/>
              </a:rPr>
              <a:t>AS – 24</a:t>
            </a:r>
          </a:p>
          <a:p>
            <a:r>
              <a:rPr lang="en-US" sz="1100" i="1">
                <a:solidFill>
                  <a:srgbClr val="0070C0"/>
                </a:solidFill>
                <a:latin typeface="Calibri" pitchFamily="34" charset="0"/>
              </a:rPr>
              <a:t>Klystrons – 12</a:t>
            </a:r>
          </a:p>
          <a:p>
            <a:r>
              <a:rPr lang="en-US" sz="1100" i="1">
                <a:solidFill>
                  <a:srgbClr val="0070C0"/>
                </a:solidFill>
                <a:latin typeface="Calibri" pitchFamily="34" charset="0"/>
              </a:rPr>
              <a:t>Length – 96 m</a:t>
            </a:r>
            <a:endParaRPr lang="ru-RU" sz="11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2093915" y="5029200"/>
            <a:ext cx="1165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FF0000"/>
                </a:solidFill>
                <a:latin typeface="Calibri" pitchFamily="34" charset="0"/>
              </a:rPr>
              <a:t>e+ 1.5 GeV Linac </a:t>
            </a:r>
          </a:p>
          <a:p>
            <a:r>
              <a:rPr lang="en-US" sz="1100" i="1">
                <a:solidFill>
                  <a:srgbClr val="FF0000"/>
                </a:solidFill>
                <a:latin typeface="Calibri" pitchFamily="34" charset="0"/>
              </a:rPr>
              <a:t>AS – 24</a:t>
            </a:r>
          </a:p>
          <a:p>
            <a:r>
              <a:rPr lang="en-US" sz="1100" i="1">
                <a:solidFill>
                  <a:srgbClr val="FF0000"/>
                </a:solidFill>
                <a:latin typeface="Calibri" pitchFamily="34" charset="0"/>
              </a:rPr>
              <a:t>Klystrons – 12</a:t>
            </a:r>
          </a:p>
          <a:p>
            <a:r>
              <a:rPr lang="en-US" sz="1100" i="1">
                <a:solidFill>
                  <a:srgbClr val="FF0000"/>
                </a:solidFill>
                <a:latin typeface="Calibri" pitchFamily="34" charset="0"/>
              </a:rPr>
              <a:t>Length – 96 m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3724275" y="4813300"/>
            <a:ext cx="1049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Damping Ring</a:t>
            </a:r>
          </a:p>
          <a:p>
            <a:r>
              <a:rPr lang="en-US" sz="1100">
                <a:latin typeface="Calibri" pitchFamily="34" charset="0"/>
              </a:rPr>
              <a:t>e+ 1 – 1.5  GeV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4941890" y="3759202"/>
            <a:ext cx="10366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1 GeV Linac</a:t>
            </a:r>
          </a:p>
          <a:p>
            <a:r>
              <a:rPr lang="en-US" sz="1100" i="1">
                <a:latin typeface="Calibri" pitchFamily="34" charset="0"/>
              </a:rPr>
              <a:t>AS – 16</a:t>
            </a:r>
          </a:p>
          <a:p>
            <a:r>
              <a:rPr lang="en-US" sz="1100" i="1">
                <a:latin typeface="Calibri" pitchFamily="34" charset="0"/>
              </a:rPr>
              <a:t>Klystrons –  8</a:t>
            </a:r>
          </a:p>
          <a:p>
            <a:r>
              <a:rPr lang="en-US" sz="1100" i="1">
                <a:latin typeface="Calibri" pitchFamily="34" charset="0"/>
              </a:rPr>
              <a:t>Length – 72 m</a:t>
            </a:r>
          </a:p>
          <a:p>
            <a:endParaRPr lang="ru-RU" sz="1100">
              <a:latin typeface="Calibri" pitchFamily="34" charset="0"/>
            </a:endParaRPr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2441577" y="4645025"/>
            <a:ext cx="815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Debuncher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4081465" y="4097340"/>
            <a:ext cx="8715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Compressor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13325" name="TextBox 14"/>
          <p:cNvSpPr txBox="1">
            <a:spLocks noChangeArrowheads="1"/>
          </p:cNvSpPr>
          <p:nvPr/>
        </p:nvSpPr>
        <p:spPr bwMode="auto">
          <a:xfrm>
            <a:off x="4638677" y="2389188"/>
            <a:ext cx="77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Damping </a:t>
            </a:r>
          </a:p>
          <a:p>
            <a:pPr algn="ctr"/>
            <a:r>
              <a:rPr lang="en-US" sz="1200">
                <a:latin typeface="Calibri" pitchFamily="34" charset="0"/>
              </a:rPr>
              <a:t>Wiggler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3326" name="TextBox 15"/>
          <p:cNvSpPr txBox="1">
            <a:spLocks noChangeArrowheads="1"/>
          </p:cNvSpPr>
          <p:nvPr/>
        </p:nvSpPr>
        <p:spPr bwMode="auto">
          <a:xfrm>
            <a:off x="7953377" y="1884363"/>
            <a:ext cx="3032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IP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3327" name="TextBox 16"/>
          <p:cNvSpPr txBox="1">
            <a:spLocks noChangeArrowheads="1"/>
          </p:cNvSpPr>
          <p:nvPr/>
        </p:nvSpPr>
        <p:spPr bwMode="auto">
          <a:xfrm>
            <a:off x="5441950" y="2973388"/>
            <a:ext cx="819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RF System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3328" name="TextBox 17"/>
          <p:cNvSpPr txBox="1">
            <a:spLocks noChangeArrowheads="1"/>
          </p:cNvSpPr>
          <p:nvPr/>
        </p:nvSpPr>
        <p:spPr bwMode="auto">
          <a:xfrm>
            <a:off x="5053015" y="1325563"/>
            <a:ext cx="77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Damping </a:t>
            </a:r>
          </a:p>
          <a:p>
            <a:pPr algn="ctr"/>
            <a:r>
              <a:rPr lang="en-US" sz="1200" dirty="0">
                <a:latin typeface="Calibri" pitchFamily="34" charset="0"/>
              </a:rPr>
              <a:t>Wiggler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3329" name="TextBox 18"/>
          <p:cNvSpPr txBox="1">
            <a:spLocks noChangeArrowheads="1"/>
          </p:cNvSpPr>
          <p:nvPr/>
        </p:nvSpPr>
        <p:spPr bwMode="auto">
          <a:xfrm>
            <a:off x="8366127" y="3686177"/>
            <a:ext cx="77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Damping </a:t>
            </a:r>
          </a:p>
          <a:p>
            <a:pPr algn="ctr"/>
            <a:r>
              <a:rPr lang="en-US" sz="1200">
                <a:latin typeface="Calibri" pitchFamily="34" charset="0"/>
              </a:rPr>
              <a:t>Wiggler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3330" name="TextBox 19"/>
          <p:cNvSpPr txBox="1">
            <a:spLocks noChangeArrowheads="1"/>
          </p:cNvSpPr>
          <p:nvPr/>
        </p:nvSpPr>
        <p:spPr bwMode="auto">
          <a:xfrm>
            <a:off x="6529388" y="4032252"/>
            <a:ext cx="779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Damping </a:t>
            </a:r>
          </a:p>
          <a:p>
            <a:pPr algn="ctr"/>
            <a:r>
              <a:rPr lang="en-US" sz="1200">
                <a:latin typeface="Calibri" pitchFamily="34" charset="0"/>
              </a:rPr>
              <a:t>Wiggler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3331" name="TextBox 24"/>
          <p:cNvSpPr txBox="1">
            <a:spLocks noChangeArrowheads="1"/>
          </p:cNvSpPr>
          <p:nvPr/>
        </p:nvSpPr>
        <p:spPr bwMode="auto">
          <a:xfrm>
            <a:off x="6205538" y="2452688"/>
            <a:ext cx="723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Siberian </a:t>
            </a:r>
          </a:p>
          <a:p>
            <a:pPr algn="ctr"/>
            <a:r>
              <a:rPr lang="en-US" sz="1200">
                <a:latin typeface="Calibri" pitchFamily="34" charset="0"/>
              </a:rPr>
              <a:t>Snake</a:t>
            </a:r>
          </a:p>
        </p:txBody>
      </p:sp>
      <p:sp>
        <p:nvSpPr>
          <p:cNvPr id="13332" name="TextBox 25"/>
          <p:cNvSpPr txBox="1">
            <a:spLocks noChangeArrowheads="1"/>
          </p:cNvSpPr>
          <p:nvPr/>
        </p:nvSpPr>
        <p:spPr bwMode="auto">
          <a:xfrm>
            <a:off x="7073900" y="1606552"/>
            <a:ext cx="47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Crab</a:t>
            </a:r>
          </a:p>
          <a:p>
            <a:pPr algn="ctr"/>
            <a:r>
              <a:rPr lang="en-US" sz="1200">
                <a:latin typeface="Calibri" pitchFamily="34" charset="0"/>
              </a:rPr>
              <a:t>Sext</a:t>
            </a:r>
          </a:p>
        </p:txBody>
      </p:sp>
      <p:sp>
        <p:nvSpPr>
          <p:cNvPr id="13333" name="TextBox 26"/>
          <p:cNvSpPr txBox="1">
            <a:spLocks noChangeArrowheads="1"/>
          </p:cNvSpPr>
          <p:nvPr/>
        </p:nvSpPr>
        <p:spPr bwMode="auto">
          <a:xfrm>
            <a:off x="8372475" y="2303465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Crab</a:t>
            </a:r>
          </a:p>
          <a:p>
            <a:pPr algn="ctr"/>
            <a:r>
              <a:rPr lang="en-US" sz="1200">
                <a:latin typeface="Calibri" pitchFamily="34" charset="0"/>
              </a:rPr>
              <a:t>Sext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54077" y="4906963"/>
            <a:ext cx="282575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3316" idx="2"/>
          </p:cNvCxnSpPr>
          <p:nvPr/>
        </p:nvCxnSpPr>
        <p:spPr>
          <a:xfrm flipH="1">
            <a:off x="1136650" y="3783013"/>
            <a:ext cx="109538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498725" y="3916365"/>
            <a:ext cx="128588" cy="363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4640265" y="3779840"/>
            <a:ext cx="223837" cy="1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103813" y="2851152"/>
            <a:ext cx="1128712" cy="15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162675" y="2911477"/>
            <a:ext cx="393700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08790" y="2789238"/>
            <a:ext cx="1144587" cy="969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3331" idx="3"/>
          </p:cNvCxnSpPr>
          <p:nvPr/>
        </p:nvCxnSpPr>
        <p:spPr>
          <a:xfrm>
            <a:off x="6929440" y="2684465"/>
            <a:ext cx="1603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3331" idx="0"/>
          </p:cNvCxnSpPr>
          <p:nvPr/>
        </p:nvCxnSpPr>
        <p:spPr>
          <a:xfrm flipH="1" flipV="1">
            <a:off x="6529388" y="2068515"/>
            <a:ext cx="38100" cy="38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3331" idx="1"/>
          </p:cNvCxnSpPr>
          <p:nvPr/>
        </p:nvCxnSpPr>
        <p:spPr>
          <a:xfrm flipH="1" flipV="1">
            <a:off x="4745038" y="2260602"/>
            <a:ext cx="1460500" cy="423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3324" idx="1"/>
          </p:cNvCxnSpPr>
          <p:nvPr/>
        </p:nvCxnSpPr>
        <p:spPr>
          <a:xfrm>
            <a:off x="3686175" y="4186238"/>
            <a:ext cx="395288" cy="4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3323" idx="0"/>
          </p:cNvCxnSpPr>
          <p:nvPr/>
        </p:nvCxnSpPr>
        <p:spPr>
          <a:xfrm flipV="1">
            <a:off x="2849565" y="4494213"/>
            <a:ext cx="193675" cy="150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331913" y="5326065"/>
            <a:ext cx="296867" cy="3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093913" y="4813300"/>
            <a:ext cx="10160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54075" y="5546725"/>
            <a:ext cx="53975" cy="20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9" name="Text Box 5"/>
          <p:cNvSpPr txBox="1">
            <a:spLocks noChangeArrowheads="1"/>
          </p:cNvSpPr>
          <p:nvPr/>
        </p:nvSpPr>
        <p:spPr bwMode="auto">
          <a:xfrm>
            <a:off x="63500" y="187327"/>
            <a:ext cx="43640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smtClean="0"/>
              <a:t>RF </a:t>
            </a:r>
            <a:r>
              <a:rPr lang="en-US" sz="1000" b="1" dirty="0" err="1" smtClean="0"/>
              <a:t>photogun</a:t>
            </a:r>
            <a:r>
              <a:rPr lang="en-US" sz="1000" dirty="0" smtClean="0"/>
              <a:t>: beam charge is 1 </a:t>
            </a:r>
            <a:r>
              <a:rPr lang="en-US" sz="1000" dirty="0" err="1" smtClean="0"/>
              <a:t>nC</a:t>
            </a:r>
            <a:r>
              <a:rPr lang="en-US" sz="1000" dirty="0" smtClean="0"/>
              <a:t>, laser length is 266 nm, laser energy is up to 3 </a:t>
            </a:r>
            <a:r>
              <a:rPr lang="en-US" sz="1000" dirty="0" err="1" smtClean="0"/>
              <a:t>mJ</a:t>
            </a:r>
            <a:r>
              <a:rPr lang="en-US" sz="1000" dirty="0" smtClean="0"/>
              <a:t>, laser pulse length is not more 10 </a:t>
            </a:r>
            <a:r>
              <a:rPr lang="en-US" sz="1000" dirty="0" err="1" smtClean="0"/>
              <a:t>ps</a:t>
            </a:r>
            <a:r>
              <a:rPr lang="en-US" sz="1000" dirty="0" smtClean="0"/>
              <a:t>, metallic cathode, beam energy is at least 5 MeV, beam energy spread for </a:t>
            </a:r>
          </a:p>
          <a:p>
            <a:r>
              <a:rPr lang="en-US" sz="1000" dirty="0" smtClean="0"/>
              <a:t>total charge is not more 0.5%, </a:t>
            </a:r>
            <a:r>
              <a:rPr lang="en-US" sz="1000" dirty="0" err="1" smtClean="0"/>
              <a:t>rms</a:t>
            </a:r>
            <a:r>
              <a:rPr lang="en-US" sz="1000" dirty="0" smtClean="0"/>
              <a:t> beam length is about 1 mm (3 </a:t>
            </a:r>
            <a:r>
              <a:rPr lang="en-US" sz="1000" dirty="0" err="1" smtClean="0"/>
              <a:t>ps</a:t>
            </a:r>
            <a:r>
              <a:rPr lang="en-US" sz="1000" dirty="0" smtClean="0"/>
              <a:t>)  </a:t>
            </a:r>
            <a:endParaRPr lang="ru-RU" sz="1000" b="1" dirty="0" smtClean="0"/>
          </a:p>
          <a:p>
            <a:endParaRPr lang="en-US" sz="1000" b="1" dirty="0" smtClean="0"/>
          </a:p>
          <a:p>
            <a:endParaRPr lang="en-US" sz="1000" b="1" dirty="0"/>
          </a:p>
          <a:p>
            <a:r>
              <a:rPr lang="en-US" sz="1000" b="1" dirty="0" smtClean="0"/>
              <a:t>Accelerating </a:t>
            </a:r>
            <a:r>
              <a:rPr lang="en-US" sz="1000" b="1" dirty="0"/>
              <a:t>structure</a:t>
            </a:r>
            <a:r>
              <a:rPr lang="en-US" sz="1000" dirty="0"/>
              <a:t>: TW, constant impedance (geometry), length is 3 m, quasi-constant electric field distribution, energy gain is 22 MeV/m, beam energy per structure is 66 MeV</a:t>
            </a:r>
          </a:p>
          <a:p>
            <a:endParaRPr lang="en-US" sz="1000" dirty="0"/>
          </a:p>
          <a:p>
            <a:r>
              <a:rPr lang="en-US" sz="1000" b="1" dirty="0"/>
              <a:t>Klystron:</a:t>
            </a:r>
            <a:r>
              <a:rPr lang="en-US" sz="1000" dirty="0"/>
              <a:t> peak power is 50 MW, repetition rate is 50 Hz, pulse length is up to 5 </a:t>
            </a:r>
            <a:r>
              <a:rPr lang="el-GR" sz="1000" dirty="0">
                <a:cs typeface="Arial" charset="0"/>
              </a:rPr>
              <a:t>μ</a:t>
            </a:r>
            <a:r>
              <a:rPr lang="en-US" sz="1000" dirty="0"/>
              <a:t>s</a:t>
            </a:r>
          </a:p>
          <a:p>
            <a:endParaRPr lang="en-US" sz="1000" b="1" dirty="0"/>
          </a:p>
          <a:p>
            <a:r>
              <a:rPr lang="en-US" sz="1000" b="1" dirty="0"/>
              <a:t>RF module</a:t>
            </a:r>
            <a:r>
              <a:rPr lang="en-US" sz="1000" dirty="0"/>
              <a:t>: 1 klystron, 2 accelerating strictures, electric field amplitude is 27 MV/m, gap between structures is 1 m</a:t>
            </a:r>
          </a:p>
          <a:p>
            <a:endParaRPr lang="en-US" sz="1000" dirty="0"/>
          </a:p>
          <a:p>
            <a:r>
              <a:rPr lang="en-US" sz="1000" b="1" dirty="0"/>
              <a:t>Thermionic gun</a:t>
            </a:r>
            <a:r>
              <a:rPr lang="en-US" sz="1000" dirty="0"/>
              <a:t>: pulse length is up to 10 ns, peak current is about 8 A</a:t>
            </a:r>
          </a:p>
          <a:p>
            <a:endParaRPr lang="en-US" sz="1000" b="1" dirty="0"/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824413" y="5383215"/>
            <a:ext cx="39814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Total number of accelerating structures: 104</a:t>
            </a:r>
          </a:p>
          <a:p>
            <a:pPr>
              <a:defRPr/>
            </a:pPr>
            <a:r>
              <a:rPr lang="en-US" sz="1400" b="1" dirty="0"/>
              <a:t>Klystron number: 52</a:t>
            </a:r>
          </a:p>
          <a:p>
            <a:pPr>
              <a:defRPr/>
            </a:pPr>
            <a:r>
              <a:rPr lang="en-US" sz="1400" b="1" dirty="0"/>
              <a:t>Total length of the </a:t>
            </a:r>
            <a:r>
              <a:rPr lang="en-US" sz="1400" b="1" dirty="0" err="1"/>
              <a:t>linacs</a:t>
            </a:r>
            <a:r>
              <a:rPr lang="en-US" sz="1400" b="1" dirty="0"/>
              <a:t>: ~440 m</a:t>
            </a:r>
            <a:endParaRPr lang="ru-RU" sz="1400" b="1" dirty="0"/>
          </a:p>
        </p:txBody>
      </p:sp>
      <p:sp>
        <p:nvSpPr>
          <p:cNvPr id="13352" name="TextBox 8"/>
          <p:cNvSpPr txBox="1">
            <a:spLocks noChangeArrowheads="1"/>
          </p:cNvSpPr>
          <p:nvPr/>
        </p:nvSpPr>
        <p:spPr bwMode="auto">
          <a:xfrm>
            <a:off x="3708400" y="2976563"/>
            <a:ext cx="107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accent2"/>
                </a:solidFill>
                <a:latin typeface="Calibri" pitchFamily="34" charset="0"/>
              </a:rPr>
              <a:t>Drift channel for 1.5 GeV mode</a:t>
            </a:r>
            <a:endParaRPr lang="ru-RU" sz="1100" i="1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2" name="Прямая соединительная линия 26"/>
          <p:cNvCxnSpPr/>
          <p:nvPr/>
        </p:nvCxnSpPr>
        <p:spPr>
          <a:xfrm flipH="1" flipV="1">
            <a:off x="4211640" y="3357565"/>
            <a:ext cx="223837" cy="1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76527" y="6365873"/>
            <a:ext cx="4924427" cy="365125"/>
          </a:xfrm>
        </p:spPr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7425" y="6370637"/>
            <a:ext cx="458028" cy="365125"/>
          </a:xfrm>
        </p:spPr>
        <p:txBody>
          <a:bodyPr/>
          <a:lstStyle/>
          <a:p>
            <a:fld id="{32C87338-0176-4170-BBBE-ADDB88C2B6EB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28" y="139840"/>
            <a:ext cx="7886700" cy="695048"/>
          </a:xfrm>
        </p:spPr>
        <p:txBody>
          <a:bodyPr/>
          <a:lstStyle/>
          <a:p>
            <a:r>
              <a:rPr lang="en-US" dirty="0" smtClean="0"/>
              <a:t>Location of the new Facility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3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902527" y="825499"/>
            <a:ext cx="6817213" cy="5530852"/>
            <a:chOff x="191328" y="734563"/>
            <a:chExt cx="5400261" cy="455201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856" t="5879" r="21086" b="5620"/>
            <a:stretch/>
          </p:blipFill>
          <p:spPr>
            <a:xfrm>
              <a:off x="191328" y="734563"/>
              <a:ext cx="5400261" cy="455201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539101">
              <a:off x="1177944" y="4425441"/>
              <a:ext cx="254939" cy="22106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362807">
              <a:off x="2974546" y="2822903"/>
              <a:ext cx="650050" cy="90895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985914" y="2442883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BINP Main </a:t>
            </a:r>
            <a:r>
              <a:rPr lang="en-US" sz="1600" dirty="0"/>
              <a:t>B</a:t>
            </a:r>
            <a:r>
              <a:rPr lang="en-US" sz="1600" dirty="0" smtClean="0"/>
              <a:t>uilding</a:t>
            </a:r>
            <a:endParaRPr lang="ru-RU" sz="1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536390" y="2812215"/>
            <a:ext cx="245327" cy="16261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09711" y="3625278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VEPP-2000</a:t>
            </a:r>
          </a:p>
          <a:p>
            <a:r>
              <a:rPr lang="en-US" sz="1600" dirty="0" smtClean="0"/>
              <a:t>Collider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292350" y="4210053"/>
            <a:ext cx="225216" cy="12382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36091" y="2489049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VEPP-4M</a:t>
            </a:r>
          </a:p>
          <a:p>
            <a:r>
              <a:rPr lang="en-US" sz="1600" dirty="0" smtClean="0"/>
              <a:t>Collider</a:t>
            </a:r>
          </a:p>
        </p:txBody>
      </p:sp>
      <p:cxnSp>
        <p:nvCxnSpPr>
          <p:cNvPr id="22" name="Прямая со стрелкой 21"/>
          <p:cNvCxnSpPr>
            <a:stCxn id="21" idx="2"/>
            <a:endCxn id="9" idx="0"/>
          </p:cNvCxnSpPr>
          <p:nvPr/>
        </p:nvCxnSpPr>
        <p:spPr>
          <a:xfrm>
            <a:off x="4013947" y="3073824"/>
            <a:ext cx="477855" cy="4019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12441" y="5615006"/>
            <a:ext cx="1180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SCT Injector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4584700" y="5262958"/>
            <a:ext cx="431801" cy="3830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авая фигурная скобка 29"/>
          <p:cNvSpPr/>
          <p:nvPr/>
        </p:nvSpPr>
        <p:spPr>
          <a:xfrm rot="3219339">
            <a:off x="4301541" y="3491147"/>
            <a:ext cx="225578" cy="3140188"/>
          </a:xfrm>
          <a:prstGeom prst="rightBrace">
            <a:avLst>
              <a:gd name="adj1" fmla="val 36422"/>
              <a:gd name="adj2" fmla="val 4974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ая фигурная скобка 34"/>
          <p:cNvSpPr/>
          <p:nvPr/>
        </p:nvSpPr>
        <p:spPr>
          <a:xfrm rot="2980635">
            <a:off x="6987458" y="3231006"/>
            <a:ext cx="225578" cy="1936544"/>
          </a:xfrm>
          <a:prstGeom prst="rightBrace">
            <a:avLst>
              <a:gd name="adj1" fmla="val 36422"/>
              <a:gd name="adj2" fmla="val 4974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7506832" y="4711543"/>
            <a:ext cx="1150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SCT Factory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7283450" y="4438341"/>
            <a:ext cx="427443" cy="3042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5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0177"/>
            <a:ext cx="7886700" cy="1000124"/>
          </a:xfrm>
        </p:spPr>
        <p:txBody>
          <a:bodyPr/>
          <a:lstStyle/>
          <a:p>
            <a:r>
              <a:rPr lang="en-US" dirty="0" smtClean="0"/>
              <a:t>Accelerating Module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5417" t="7654" r="23958" b="21975"/>
          <a:stretch/>
        </p:blipFill>
        <p:spPr>
          <a:xfrm>
            <a:off x="2165349" y="1373418"/>
            <a:ext cx="5407459" cy="4228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1291" y="4706517"/>
            <a:ext cx="166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Control Module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9100" y="367493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 Amplifier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0430" y="4916448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Modulator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Picture 6" descr="Klystron-Modulator-fir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3"/>
          <a:stretch>
            <a:fillRect/>
          </a:stretch>
        </p:blipFill>
        <p:spPr bwMode="auto">
          <a:xfrm>
            <a:off x="4194922" y="5255587"/>
            <a:ext cx="1436687" cy="11780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/>
          <a:srcRect l="39203" t="2750" r="28669"/>
          <a:stretch/>
        </p:blipFill>
        <p:spPr bwMode="auto">
          <a:xfrm>
            <a:off x="185556" y="3961862"/>
            <a:ext cx="993346" cy="227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1276229" y="5365234"/>
            <a:ext cx="94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Klystron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3784071" y="5237429"/>
            <a:ext cx="445029" cy="3640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270434" y="5162550"/>
            <a:ext cx="1090708" cy="1841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4467" y="3069453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SLED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270434" y="3438785"/>
            <a:ext cx="1174316" cy="4676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sle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6"/>
          <a:stretch>
            <a:fillRect/>
          </a:stretch>
        </p:blipFill>
        <p:spPr bwMode="auto">
          <a:xfrm>
            <a:off x="185556" y="2333778"/>
            <a:ext cx="993346" cy="132806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" descr="51rr253s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26639" r="26993" b="20271"/>
          <a:stretch>
            <a:fillRect/>
          </a:stretch>
        </p:blipFill>
        <p:spPr bwMode="auto">
          <a:xfrm>
            <a:off x="258038" y="1091360"/>
            <a:ext cx="1012396" cy="8337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 flipV="1">
            <a:off x="1231885" y="1600888"/>
            <a:ext cx="3835177" cy="1023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214467" y="1724420"/>
            <a:ext cx="2004983" cy="2482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88058" y="1213023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 Load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3425" y="2341620"/>
            <a:ext cx="3143250" cy="122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 descr="SECT"/>
          <p:cNvPicPr>
            <a:picLocks noChangeAspect="1" noChangeArrowheads="1"/>
          </p:cNvPicPr>
          <p:nvPr/>
        </p:nvPicPr>
        <p:blipFill rotWithShape="1">
          <a:blip r:embed="rId8"/>
          <a:srcRect l="5954" r="56711" b="9509"/>
          <a:stretch/>
        </p:blipFill>
        <p:spPr bwMode="auto">
          <a:xfrm>
            <a:off x="7758871" y="448581"/>
            <a:ext cx="11747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3" name="TextBox 42"/>
          <p:cNvSpPr txBox="1"/>
          <p:nvPr/>
        </p:nvSpPr>
        <p:spPr>
          <a:xfrm>
            <a:off x="6225650" y="1652063"/>
            <a:ext cx="135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Acceleration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Structure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 flipV="1">
            <a:off x="5067062" y="2401761"/>
            <a:ext cx="168578" cy="1581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8902239" y="3202634"/>
            <a:ext cx="368538" cy="1673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3413124" y="2401761"/>
            <a:ext cx="1838207" cy="1752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265627" y="5476785"/>
            <a:ext cx="2008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23 MeV/m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134 MeV/module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2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50" y="168277"/>
            <a:ext cx="7886700" cy="746124"/>
          </a:xfrm>
        </p:spPr>
        <p:txBody>
          <a:bodyPr/>
          <a:lstStyle/>
          <a:p>
            <a:r>
              <a:rPr lang="en-US" dirty="0" smtClean="0"/>
              <a:t>Accelerating Structure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5</a:t>
            </a:fld>
            <a:endParaRPr lang="ru-RU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" y="756003"/>
            <a:ext cx="5457894" cy="211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7985"/>
            <a:ext cx="5451475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A110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6222" y="756003"/>
            <a:ext cx="2115173" cy="148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82265" y="386671"/>
            <a:ext cx="173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Accelerating Cell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r="12246"/>
          <a:stretch/>
        </p:blipFill>
        <p:spPr>
          <a:xfrm rot="5400000">
            <a:off x="5788277" y="3334838"/>
            <a:ext cx="2677291" cy="29889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19035" y="2911346"/>
            <a:ext cx="3002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The Structure at the Testing Stand</a:t>
            </a:r>
            <a:br>
              <a:rPr lang="en-US" sz="1600" dirty="0" smtClean="0"/>
            </a:br>
            <a:r>
              <a:rPr lang="en-US" sz="1600" dirty="0" smtClean="0"/>
              <a:t>(2018)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18970" y="2265015"/>
            <a:ext cx="2963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Total number of accelerating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structures</a:t>
            </a:r>
            <a:r>
              <a:rPr lang="en-US" b="1" dirty="0">
                <a:solidFill>
                  <a:srgbClr val="FF0000"/>
                </a:solidFill>
              </a:rPr>
              <a:t>: 104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1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48" y="79688"/>
            <a:ext cx="7886700" cy="809624"/>
          </a:xfrm>
        </p:spPr>
        <p:txBody>
          <a:bodyPr/>
          <a:lstStyle/>
          <a:p>
            <a:r>
              <a:rPr lang="en-US" dirty="0"/>
              <a:t>“5045 SLAC” Klystron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24067" y="2058014"/>
            <a:ext cx="3406069" cy="18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b="18366"/>
          <a:stretch/>
        </p:blipFill>
        <p:spPr>
          <a:xfrm rot="5400000" flipV="1">
            <a:off x="2003098" y="2003070"/>
            <a:ext cx="3092539" cy="14955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5" y="1206926"/>
            <a:ext cx="1788923" cy="23852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791" y="839769"/>
            <a:ext cx="17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Cathode Module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66190" y="835225"/>
            <a:ext cx="122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Resonators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56598" y="839769"/>
            <a:ext cx="24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Drift Tube with Collector</a:t>
            </a:r>
            <a:endParaRPr lang="ru-RU" dirty="0"/>
          </a:p>
        </p:txBody>
      </p:sp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41047" y="4778543"/>
            <a:ext cx="1631249" cy="123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0583" y="4191933"/>
            <a:ext cx="2314241" cy="17356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62960" y="3463593"/>
            <a:ext cx="186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Focusing Solenoid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3048" y="4381767"/>
            <a:ext cx="234910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Parameters: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50 </a:t>
            </a:r>
            <a:r>
              <a:rPr lang="en-US" sz="2000" dirty="0" smtClean="0">
                <a:solidFill>
                  <a:srgbClr val="FF0000"/>
                </a:solidFill>
              </a:rPr>
              <a:t>MW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2856 </a:t>
            </a:r>
            <a:r>
              <a:rPr lang="en-US" sz="2000" dirty="0" smtClean="0">
                <a:solidFill>
                  <a:srgbClr val="FF0000"/>
                </a:solidFill>
              </a:rPr>
              <a:t>MHz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5 </a:t>
            </a:r>
            <a:r>
              <a:rPr lang="en-US" sz="2000" dirty="0" err="1" smtClean="0">
                <a:solidFill>
                  <a:srgbClr val="FF0000"/>
                </a:solidFill>
              </a:rPr>
              <a:t>mks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50 Hz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Klystron number: 52</a:t>
            </a:r>
          </a:p>
        </p:txBody>
      </p:sp>
      <p:pic>
        <p:nvPicPr>
          <p:cNvPr id="17" name="Рисунок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23" y="4717253"/>
            <a:ext cx="1495513" cy="14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77420" y="4322508"/>
            <a:ext cx="13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Windows</a:t>
            </a:r>
            <a:endParaRPr lang="ru-RU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8"/>
          <a:srcRect l="39203" t="2750" r="28669"/>
          <a:stretch/>
        </p:blipFill>
        <p:spPr bwMode="auto">
          <a:xfrm>
            <a:off x="7769595" y="121037"/>
            <a:ext cx="1271130" cy="291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378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224"/>
          </a:xfrm>
        </p:spPr>
        <p:txBody>
          <a:bodyPr/>
          <a:lstStyle/>
          <a:p>
            <a:r>
              <a:rPr lang="en-US" dirty="0" smtClean="0"/>
              <a:t>Modulator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3083" y="2846173"/>
            <a:ext cx="3465392" cy="2599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61" y="2846173"/>
            <a:ext cx="3465391" cy="2599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7361" y="2846173"/>
            <a:ext cx="3465391" cy="2599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4813" y="1943100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Voltage Module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10535" y="1943100"/>
            <a:ext cx="165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Transformer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96257" y="1943100"/>
            <a:ext cx="213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Transformer Tank</a:t>
            </a:r>
            <a:endParaRPr lang="ru-RU" dirty="0"/>
          </a:p>
        </p:txBody>
      </p:sp>
      <p:pic>
        <p:nvPicPr>
          <p:cNvPr id="12" name="Picture 6" descr="Klystron-Modulator-fir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3"/>
          <a:stretch>
            <a:fillRect/>
          </a:stretch>
        </p:blipFill>
        <p:spPr bwMode="auto">
          <a:xfrm>
            <a:off x="6927851" y="125811"/>
            <a:ext cx="2004616" cy="16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28650" y="1321277"/>
            <a:ext cx="236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Modulator number: 52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07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" y="136527"/>
            <a:ext cx="7886700" cy="998854"/>
          </a:xfrm>
        </p:spPr>
        <p:txBody>
          <a:bodyPr/>
          <a:lstStyle/>
          <a:p>
            <a:r>
              <a:rPr lang="en-US" dirty="0" smtClean="0"/>
              <a:t>Start of the acceleration…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99" y="916817"/>
            <a:ext cx="6144482" cy="54395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0" y="1047325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gun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8359" y="2847777"/>
            <a:ext cx="2337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Compressor (</a:t>
            </a:r>
            <a:r>
              <a:rPr lang="en-US" dirty="0" err="1" smtClean="0"/>
              <a:t>buncher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module with solenoid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39704" y="4839277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section </a:t>
            </a:r>
          </a:p>
          <a:p>
            <a:r>
              <a:rPr lang="en-US" dirty="0" smtClean="0"/>
              <a:t>with solenoid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686050" y="3170943"/>
            <a:ext cx="217170" cy="1860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720024" y="4053840"/>
            <a:ext cx="1303336" cy="723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48203" y="111619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SLED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848203" y="1478195"/>
            <a:ext cx="302917" cy="4374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66922" y="1475746"/>
            <a:ext cx="94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Klystron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3" idx="2"/>
          </p:cNvCxnSpPr>
          <p:nvPr/>
        </p:nvCxnSpPr>
        <p:spPr>
          <a:xfrm flipH="1">
            <a:off x="7277100" y="1845078"/>
            <a:ext cx="661875" cy="8981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79117" y="3995777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Modulator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27" idx="2"/>
          </p:cNvCxnSpPr>
          <p:nvPr/>
        </p:nvCxnSpPr>
        <p:spPr>
          <a:xfrm flipH="1">
            <a:off x="7277100" y="4365109"/>
            <a:ext cx="994712" cy="5726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29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30" y="281307"/>
            <a:ext cx="7886700" cy="6483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Conversion system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Dmitriy Berkaev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Injection Facility for Novosibirsk SCT-Factory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05" y="954292"/>
            <a:ext cx="76771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668" y="4320157"/>
            <a:ext cx="2218632" cy="177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891961" y="1705384"/>
            <a:ext cx="270239" cy="2535637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IMG_0047"/>
          <p:cNvPicPr>
            <a:picLocks noChangeAspect="1" noChangeArrowheads="1"/>
          </p:cNvPicPr>
          <p:nvPr/>
        </p:nvPicPr>
        <p:blipFill rotWithShape="1">
          <a:blip r:embed="rId5"/>
          <a:srcRect l="10790" r="10557"/>
          <a:stretch/>
        </p:blipFill>
        <p:spPr bwMode="auto">
          <a:xfrm>
            <a:off x="1280973" y="2378552"/>
            <a:ext cx="1923560" cy="177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>
            <a:stCxn id="10" idx="0"/>
          </p:cNvCxnSpPr>
          <p:nvPr/>
        </p:nvCxnSpPr>
        <p:spPr>
          <a:xfrm flipH="1" flipV="1">
            <a:off x="1357575" y="2019235"/>
            <a:ext cx="885178" cy="359317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1136" y="2378552"/>
            <a:ext cx="2547463" cy="231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pulse-m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4595" y="4320157"/>
            <a:ext cx="2651919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4689806" y="4011163"/>
            <a:ext cx="1918557" cy="1015382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5033"/>
              </p:ext>
            </p:extLst>
          </p:nvPr>
        </p:nvGraphicFramePr>
        <p:xfrm>
          <a:off x="5786828" y="2259447"/>
          <a:ext cx="3259303" cy="212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Graph" r:id="rId8" imgW="5082840" imgH="3315600" progId="Origin50.Graph">
                  <p:embed/>
                </p:oleObj>
              </mc:Choice>
              <mc:Fallback>
                <p:oleObj name="Graph" r:id="rId8" imgW="5082840" imgH="3315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828" y="2259447"/>
                        <a:ext cx="3259303" cy="2127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6421" y="3133981"/>
            <a:ext cx="1216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Positron</a:t>
            </a:r>
          </a:p>
          <a:p>
            <a:r>
              <a:rPr lang="en-US" dirty="0" smtClean="0"/>
              <a:t>Production</a:t>
            </a:r>
          </a:p>
          <a:p>
            <a:r>
              <a:rPr lang="en-US" dirty="0" smtClean="0"/>
              <a:t>Target</a:t>
            </a:r>
            <a:endParaRPr lang="ru-RU" dirty="0"/>
          </a:p>
        </p:txBody>
      </p:sp>
      <p:sp>
        <p:nvSpPr>
          <p:cNvPr id="110" name="TextBox 109"/>
          <p:cNvSpPr txBox="1"/>
          <p:nvPr/>
        </p:nvSpPr>
        <p:spPr>
          <a:xfrm>
            <a:off x="3057974" y="4512881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Concentrator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16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</TotalTime>
  <Words>753</Words>
  <Application>Microsoft Office PowerPoint</Application>
  <PresentationFormat>Экран (4:3)</PresentationFormat>
  <Paragraphs>204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Origin Graph</vt:lpstr>
      <vt:lpstr>Injection facility for Novosibirsk Super Charm Tau Factory</vt:lpstr>
      <vt:lpstr>Super-CT Project</vt:lpstr>
      <vt:lpstr>Location of the new Facility</vt:lpstr>
      <vt:lpstr>Accelerating Module</vt:lpstr>
      <vt:lpstr>Accelerating Structure</vt:lpstr>
      <vt:lpstr>“5045 SLAC” Klystron</vt:lpstr>
      <vt:lpstr>Modulator</vt:lpstr>
      <vt:lpstr>Start of the acceleration…</vt:lpstr>
      <vt:lpstr>Conversion system</vt:lpstr>
      <vt:lpstr>VEPP-5 Injection Complex at BINP</vt:lpstr>
      <vt:lpstr>Super-CT Project Injector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facility for Novosibirsk Super Charm Tau Factory</dc:title>
  <dc:creator>D. Berkaev</dc:creator>
  <cp:lastModifiedBy>D. Berkaev</cp:lastModifiedBy>
  <cp:revision>27</cp:revision>
  <dcterms:created xsi:type="dcterms:W3CDTF">2018-03-20T06:59:00Z</dcterms:created>
  <dcterms:modified xsi:type="dcterms:W3CDTF">2018-03-21T01:59:01Z</dcterms:modified>
</cp:coreProperties>
</file>