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44" r:id="rId3"/>
    <p:sldId id="364" r:id="rId4"/>
    <p:sldId id="365" r:id="rId5"/>
    <p:sldId id="380" r:id="rId6"/>
    <p:sldId id="377" r:id="rId7"/>
    <p:sldId id="369" r:id="rId8"/>
    <p:sldId id="370" r:id="rId9"/>
    <p:sldId id="371" r:id="rId10"/>
    <p:sldId id="381" r:id="rId11"/>
    <p:sldId id="383" r:id="rId12"/>
    <p:sldId id="382" r:id="rId13"/>
    <p:sldId id="368" r:id="rId14"/>
    <p:sldId id="385" r:id="rId15"/>
    <p:sldId id="378" r:id="rId16"/>
    <p:sldId id="372" r:id="rId17"/>
    <p:sldId id="384" r:id="rId18"/>
    <p:sldId id="379" r:id="rId19"/>
    <p:sldId id="386" r:id="rId20"/>
    <p:sldId id="387" r:id="rId21"/>
    <p:sldId id="373" r:id="rId22"/>
    <p:sldId id="375" r:id="rId23"/>
    <p:sldId id="403" r:id="rId24"/>
    <p:sldId id="390" r:id="rId25"/>
    <p:sldId id="391" r:id="rId26"/>
    <p:sldId id="392" r:id="rId27"/>
    <p:sldId id="393" r:id="rId28"/>
    <p:sldId id="394" r:id="rId29"/>
    <p:sldId id="398" r:id="rId30"/>
    <p:sldId id="399" r:id="rId31"/>
    <p:sldId id="400" r:id="rId32"/>
    <p:sldId id="401" r:id="rId33"/>
    <p:sldId id="395" r:id="rId34"/>
    <p:sldId id="396" r:id="rId35"/>
    <p:sldId id="402" r:id="rId36"/>
    <p:sldId id="397" r:id="rId37"/>
    <p:sldId id="404" r:id="rId38"/>
    <p:sldId id="389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1" autoAdjust="0"/>
    <p:restoredTop sz="89286" autoAdjust="0"/>
  </p:normalViewPr>
  <p:slideViewPr>
    <p:cSldViewPr snapToGrid="0">
      <p:cViewPr varScale="1">
        <p:scale>
          <a:sx n="85" d="100"/>
          <a:sy n="85" d="100"/>
        </p:scale>
        <p:origin x="20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5483-F914-4581-9624-ABCA0054D309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76E8-E9F1-435C-8C5D-88F150F65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7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46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0.8966*0.7688*0.5276*0.705*0.986*0.87*0.423*0.791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84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46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0.8966*0.7688*0.5276*0.705*0.986*0.87*0.423*0.791=0.736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76E8-E9F1-435C-8C5D-88F150F6519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78B5-6B75-466C-B27F-3748806CEE0E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0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1DA1-4711-4942-B5BA-D003C0EDB7CD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EA6-4838-4897-8720-892E06D78601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6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152"/>
            <a:ext cx="7886700" cy="1325563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574"/>
            <a:ext cx="7886700" cy="4569389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n"/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Ø"/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"/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buClr>
                <a:srgbClr val="C00000"/>
              </a:buCl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buClr>
                <a:srgbClr val="C00000"/>
              </a:buCl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1300"/>
            <a:ext cx="2686050" cy="257176"/>
          </a:xfrm>
          <a:solidFill>
            <a:srgbClr val="C00000"/>
          </a:solidFill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defRPr>
            </a:lvl1pPr>
          </a:lstStyle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591300"/>
            <a:ext cx="3429000" cy="257176"/>
          </a:xfrm>
          <a:solidFill>
            <a:srgbClr val="C00000"/>
          </a:solidFill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defRPr>
            </a:lvl1pPr>
          </a:lstStyle>
          <a:p>
            <a:r>
              <a:rPr lang="en-US" altLang="zh-CN" dirty="0" err="1" smtClean="0"/>
              <a:t>gggg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5050" y="6591300"/>
            <a:ext cx="3028950" cy="257176"/>
          </a:xfrm>
          <a:solidFill>
            <a:srgbClr val="C00000"/>
          </a:solidFill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defRPr>
            </a:lvl1pPr>
          </a:lstStyle>
          <a:p>
            <a:fld id="{27FB0373-1EA2-46E8-99FF-D95CAFE1CF7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20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C18-0AE6-443A-8AF0-BEEBA606388B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06A3-CD70-4544-93B8-A2BC3FBC9BC4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9EA-B408-4F89-ADDF-A361EE7C8260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72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DC3-3997-4787-8992-1FA261F9C38C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5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3045-8FEA-4EE6-A610-46A8A47AF403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8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F4E1-F09C-47E4-AB39-DC6BA5123D41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0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7579-8973-4CDE-94BA-7BB2081687B5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9B5E-9100-498E-985E-3FD9ABB6BC11}" type="datetime1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gggg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0373-1EA2-46E8-99FF-D95CAFE1C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7946" y="1395526"/>
            <a:ext cx="7772400" cy="2364828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Progress on 2017-07-04</a:t>
            </a:r>
            <a:endParaRPr lang="zh-CN" altLang="en-US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466474" y="4266180"/>
            <a:ext cx="5750624" cy="1966177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kumimoji="1" lang="en-US" altLang="zh-CN" sz="1800" dirty="0"/>
              <a:t>Energy from 2.3864 </a:t>
            </a:r>
            <a:r>
              <a:rPr kumimoji="1" lang="en-US" altLang="zh-CN" sz="1800" dirty="0" err="1"/>
              <a:t>GeV</a:t>
            </a:r>
            <a:r>
              <a:rPr kumimoji="1" lang="en-US" altLang="zh-CN" sz="1800" dirty="0"/>
              <a:t> to 3.08 </a:t>
            </a:r>
            <a:r>
              <a:rPr kumimoji="1" lang="en-US" altLang="zh-CN" sz="1800" dirty="0" err="1"/>
              <a:t>GeV</a:t>
            </a:r>
            <a:r>
              <a:rPr kumimoji="1" lang="en-US" altLang="zh-CN" sz="1800" dirty="0"/>
              <a:t>, for anti-neutron, use EMC+TOF,  for neutron, use EMC only. </a:t>
            </a:r>
          </a:p>
          <a:p>
            <a:pPr marL="285750" indent="-285750" algn="l">
              <a:buFont typeface="Arial" charset="0"/>
              <a:buChar char="•"/>
            </a:pPr>
            <a:r>
              <a:rPr kumimoji="1" lang="en-US" altLang="zh-CN" sz="1800" dirty="0"/>
              <a:t>TMVA will be applied for signal/background distinguish.</a:t>
            </a:r>
          </a:p>
          <a:p>
            <a:pPr marL="285750" indent="-285750" algn="l">
              <a:buFont typeface="Arial" charset="0"/>
              <a:buChar char="•"/>
            </a:pPr>
            <a:r>
              <a:rPr kumimoji="1" lang="en-US" altLang="zh-CN" sz="1800" dirty="0"/>
              <a:t>Efficiency will be obtained from control sample not generated MC.</a:t>
            </a:r>
          </a:p>
        </p:txBody>
      </p:sp>
    </p:spTree>
    <p:extLst>
      <p:ext uri="{BB962C8B-B14F-4D97-AF65-F5344CB8AC3E}">
        <p14:creationId xmlns:p14="http://schemas.microsoft.com/office/powerpoint/2010/main" val="2940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Comparisons_m2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55655"/>
            <a:ext cx="7886700" cy="407379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9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Comparisons_m2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8714"/>
            <a:ext cx="7886700" cy="402767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8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Comparisons_m2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5985"/>
            <a:ext cx="7886700" cy="407313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571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Output classification_m1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53" y="1608138"/>
            <a:ext cx="6186294" cy="4568825"/>
          </a:xfrm>
        </p:spPr>
      </p:pic>
    </p:spTree>
    <p:extLst>
      <p:ext uri="{BB962C8B-B14F-4D97-AF65-F5344CB8AC3E}">
        <p14:creationId xmlns:p14="http://schemas.microsoft.com/office/powerpoint/2010/main" val="206956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Comparisons_m3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93" y="1608138"/>
            <a:ext cx="6183213" cy="456882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19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Output </a:t>
            </a:r>
            <a:r>
              <a:rPr kumimoji="1" lang="en-US" altLang="zh-CN" dirty="0" smtClean="0"/>
              <a:t>classification_m3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747" y="1608138"/>
            <a:ext cx="6222506" cy="45688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23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Optimal cut value_m1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86" y="1608138"/>
            <a:ext cx="6112628" cy="45688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44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Optimal cut value_m1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447" y="1608138"/>
            <a:ext cx="6233106" cy="45688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61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Optimal cut </a:t>
            </a:r>
            <a:r>
              <a:rPr kumimoji="1" lang="en-US" altLang="zh-CN" dirty="0" smtClean="0"/>
              <a:t>value_m3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254" y="1608138"/>
            <a:ext cx="6133491" cy="45688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54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Comparison of three BDT training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17" y="1092647"/>
            <a:ext cx="4193733" cy="304062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255" y="1152000"/>
            <a:ext cx="4016095" cy="29681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86050" y="2384779"/>
            <a:ext cx="12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data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027946" y="2384779"/>
            <a:ext cx="12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sample</a:t>
            </a:r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" y="4091621"/>
            <a:ext cx="2858316" cy="20926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9" y="4091622"/>
            <a:ext cx="2880918" cy="2096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7" y="4087458"/>
            <a:ext cx="3296653" cy="23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81" y="4715630"/>
            <a:ext cx="2342779" cy="16152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852"/>
            <a:ext cx="2264825" cy="15316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</a:t>
            </a:r>
            <a:r>
              <a:rPr kumimoji="1" lang="en-US" altLang="zh-CN" dirty="0" smtClean="0"/>
              <a:t>re-selection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4715"/>
                <a:ext cx="7886700" cy="4569389"/>
              </a:xfrm>
            </p:spPr>
            <p:txBody>
              <a:bodyPr/>
              <a:lstStyle/>
              <a:p>
                <a:r>
                  <a:rPr lang="en-US" altLang="zh-CN" sz="2000" dirty="0" smtClean="0"/>
                  <a:t>Number </a:t>
                </a:r>
                <a:r>
                  <a:rPr lang="en-US" altLang="zh-CN" sz="2000" dirty="0"/>
                  <a:t>of charged tracks equals to </a:t>
                </a:r>
                <a:r>
                  <a:rPr lang="en-US" altLang="zh-CN" sz="2000" dirty="0" smtClean="0"/>
                  <a:t>0</a:t>
                </a:r>
                <a:endParaRPr lang="en-US" altLang="zh-CN" sz="2000" i="1" dirty="0" smtClean="0">
                  <a:latin typeface="Cambria Math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shower candidate: most energetic shower, with </a:t>
                </a:r>
                <a:r>
                  <a:rPr lang="en-US" altLang="zh-CN" sz="2000" dirty="0" err="1" smtClean="0"/>
                  <a:t>tof</a:t>
                </a:r>
                <a:r>
                  <a:rPr lang="en-US" altLang="zh-CN" sz="2000" dirty="0" smtClean="0"/>
                  <a:t> information required</a:t>
                </a:r>
              </a:p>
              <a:p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n shower candidate: The second energetic shower outside the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cone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9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it-IT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</m:oMath>
                </a14:m>
                <a:endParaRPr kumimoji="1" lang="en-US" altLang="zh-CN" sz="2000" dirty="0" smtClean="0">
                  <a:solidFill>
                    <a:schemeClr val="tx1"/>
                  </a:solidFill>
                </a:endParaRPr>
              </a:p>
              <a:p>
                <a:pPr marL="228600" lvl="1">
                  <a:spcBef>
                    <a:spcPts val="1000"/>
                  </a:spcBef>
                  <a:buFont typeface="Wingdings" panose="05000000000000000000" pitchFamily="2" charset="2"/>
                  <a:buChar char="n"/>
                </a:pPr>
                <a:r>
                  <a:rPr kumimoji="1" lang="en-US" altLang="zh-CN" sz="2000" dirty="0" smtClean="0">
                    <a:latin typeface="Cambria Math" charset="0"/>
                  </a:rPr>
                  <a:t>Other selections</a:t>
                </a:r>
                <a:endParaRPr kumimoji="1" lang="en-US" altLang="zh-CN" sz="2000" dirty="0">
                  <a:latin typeface="Cambria Math" charset="0"/>
                </a:endParaRPr>
              </a:p>
              <a:p>
                <a:pPr marL="742950" lvl="2" indent="-285750">
                  <a:spcBef>
                    <a:spcPts val="1000"/>
                  </a:spcBef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Cambria Math" charset="0"/>
                  </a:rPr>
                  <a:t>: energy deposition in calorimeter,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&gt;0.5 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  <a:endParaRPr kumimoji="1" lang="en-US" altLang="zh-CN" sz="16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marL="742950" lvl="2" indent="-285750">
                  <a:spcBef>
                    <a:spcPts val="1000"/>
                  </a:spcBef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Cambria Math" charset="0"/>
                  </a:rPr>
                  <a:t>: energy deposition in calorimeter, 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&lt;0.5 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  <a:endParaRPr kumimoji="1" lang="en-US" altLang="zh-CN" sz="16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  <m:r>
                          <a:rPr kumimoji="1" lang="en-US" altLang="zh-CN" sz="1600">
                            <a:latin typeface="Cambria Math" charset="0"/>
                          </a:rPr>
                          <m:t>&amp;</m:t>
                        </m:r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1" lang="en-US" altLang="zh-CN" sz="1600" dirty="0"/>
                  <a:t>: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/>
                  <a:t> 3-momentum and direction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  <m: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&amp;</m:t>
                        </m:r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sub>
                    </m:sSub>
                    <m:r>
                      <a:rPr kumimoji="1" lang="en-US" altLang="zh-CN" sz="1600">
                        <a:solidFill>
                          <a:srgbClr val="FF0000"/>
                        </a:solidFill>
                        <a:latin typeface="Cambria Math" charset="0"/>
                      </a:rPr>
                      <m:t>&lt;2</m:t>
                    </m:r>
                    <m:sSup>
                      <m:sSup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it-IT" altLang="zh-CN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</a:rPr>
                  <a:t> </a:t>
                </a:r>
                <a:endParaRPr kumimoji="1" lang="en-US" altLang="zh-CN" sz="16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1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ΔT</a:t>
                </a:r>
                <a:r>
                  <a:rPr lang="en-US" altLang="zh-CN" sz="16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r>
                  <a:rPr lang="en-US" altLang="zh-CN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time difference for photon hypothesis,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|</a:t>
                </a:r>
                <a:r>
                  <a:rPr lang="en-US" altLang="zh-CN" sz="16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ΔT</a:t>
                </a:r>
                <a:r>
                  <a:rPr lang="en-US" altLang="zh-CN" sz="1600" baseline="-250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|&lt;0.5 ns</a:t>
                </a:r>
                <a:endParaRPr kumimoji="1" lang="en-US" altLang="zh-CN" sz="1600" dirty="0">
                  <a:solidFill>
                    <a:srgbClr val="FF0000"/>
                  </a:solidFill>
                </a:endParaRPr>
              </a:p>
              <a:p>
                <a:pPr lvl="1"/>
                <a:endParaRPr kumimoji="1" lang="en-US" altLang="zh-CN" sz="1600" dirty="0" smtClean="0">
                  <a:solidFill>
                    <a:schemeClr val="tx1"/>
                  </a:solidFill>
                </a:endParaRPr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715"/>
                <a:ext cx="7886700" cy="4569389"/>
              </a:xfrm>
              <a:blipFill rotWithShape="0">
                <a:blip r:embed="rId4"/>
                <a:stretch>
                  <a:fillRect l="-696" t="-1469" r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selection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4364454" y="4906821"/>
            <a:ext cx="3277" cy="114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右箭头 17"/>
          <p:cNvSpPr/>
          <p:nvPr/>
        </p:nvSpPr>
        <p:spPr>
          <a:xfrm>
            <a:off x="3029848" y="5367875"/>
            <a:ext cx="1060533" cy="19523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3" name="直线箭头连接符 22"/>
          <p:cNvCxnSpPr/>
          <p:nvPr/>
        </p:nvCxnSpPr>
        <p:spPr>
          <a:xfrm>
            <a:off x="2764455" y="4892576"/>
            <a:ext cx="3277" cy="114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60" y="4687888"/>
            <a:ext cx="2158181" cy="1657280"/>
          </a:xfrm>
          <a:prstGeom prst="rect">
            <a:avLst/>
          </a:prstGeom>
        </p:spPr>
      </p:pic>
      <p:cxnSp>
        <p:nvCxnSpPr>
          <p:cNvPr id="27" name="直线箭头连接符 26"/>
          <p:cNvCxnSpPr/>
          <p:nvPr/>
        </p:nvCxnSpPr>
        <p:spPr>
          <a:xfrm>
            <a:off x="5501199" y="4946117"/>
            <a:ext cx="8032" cy="1077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箭头 27"/>
          <p:cNvSpPr/>
          <p:nvPr/>
        </p:nvSpPr>
        <p:spPr>
          <a:xfrm>
            <a:off x="4996381" y="5269832"/>
            <a:ext cx="374515" cy="21609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095" y="4715630"/>
            <a:ext cx="2372931" cy="1568850"/>
          </a:xfrm>
          <a:prstGeom prst="rect">
            <a:avLst/>
          </a:prstGeom>
        </p:spPr>
      </p:pic>
      <p:cxnSp>
        <p:nvCxnSpPr>
          <p:cNvPr id="32" name="直线箭头连接符 31"/>
          <p:cNvCxnSpPr/>
          <p:nvPr/>
        </p:nvCxnSpPr>
        <p:spPr>
          <a:xfrm>
            <a:off x="8011790" y="4978197"/>
            <a:ext cx="8032" cy="1077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>
            <a:off x="8116062" y="4986214"/>
            <a:ext cx="8032" cy="1077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箭头 33"/>
          <p:cNvSpPr/>
          <p:nvPr/>
        </p:nvSpPr>
        <p:spPr>
          <a:xfrm>
            <a:off x="7386654" y="5277848"/>
            <a:ext cx="374515" cy="21609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1000112" y="5390840"/>
            <a:ext cx="442912" cy="17226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箭头连接符 13"/>
          <p:cNvCxnSpPr/>
          <p:nvPr/>
        </p:nvCxnSpPr>
        <p:spPr>
          <a:xfrm flipH="1">
            <a:off x="830174" y="4799787"/>
            <a:ext cx="6576" cy="12243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箭头 34"/>
          <p:cNvSpPr/>
          <p:nvPr/>
        </p:nvSpPr>
        <p:spPr>
          <a:xfrm>
            <a:off x="8323343" y="5305928"/>
            <a:ext cx="442912" cy="2050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3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Angular distribution (m1)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40486"/>
            <a:ext cx="3819620" cy="273526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55" y="1740486"/>
            <a:ext cx="3757195" cy="26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6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After selection in data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4716"/>
            <a:ext cx="4256347" cy="28525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81" y="1699389"/>
            <a:ext cx="3389563" cy="2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Efficiency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4715"/>
                <a:ext cx="7886700" cy="4569389"/>
              </a:xfrm>
            </p:spPr>
            <p:txBody>
              <a:bodyPr/>
              <a:lstStyle/>
              <a:p>
                <a:r>
                  <a:rPr lang="en-US" altLang="zh-CN" sz="2000" dirty="0" smtClean="0"/>
                  <a:t>Number </a:t>
                </a:r>
                <a:r>
                  <a:rPr lang="en-US" altLang="zh-CN" sz="2000" dirty="0"/>
                  <a:t>of charged tracks equals to </a:t>
                </a:r>
                <a:r>
                  <a:rPr lang="en-US" altLang="zh-CN" sz="2000" dirty="0" smtClean="0"/>
                  <a:t>0</a:t>
                </a:r>
                <a:endParaRPr lang="en-US" altLang="zh-CN" sz="2000" i="1" dirty="0" smtClean="0">
                  <a:latin typeface="Cambria Math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shower candidate</a:t>
                </a:r>
              </a:p>
              <a:p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n shower candidate</a:t>
                </a:r>
                <a:endParaRPr kumimoji="1" lang="en-US" altLang="zh-CN" sz="1800" dirty="0" smtClean="0">
                  <a:solidFill>
                    <a:schemeClr val="tx1"/>
                  </a:solidFill>
                </a:endParaRPr>
              </a:p>
              <a:p>
                <a:pPr marL="228600" lvl="1">
                  <a:spcBef>
                    <a:spcPts val="1000"/>
                  </a:spcBef>
                  <a:buFont typeface="Wingdings" panose="05000000000000000000" pitchFamily="2" charset="2"/>
                  <a:buChar char="n"/>
                </a:pPr>
                <a:r>
                  <a:rPr kumimoji="1" lang="en-US" altLang="zh-CN" sz="2000" dirty="0" smtClean="0">
                    <a:latin typeface="Cambria Math" charset="0"/>
                  </a:rPr>
                  <a:t>Other selections</a:t>
                </a:r>
                <a:endParaRPr kumimoji="1" lang="en-US" altLang="zh-CN" sz="2000" dirty="0">
                  <a:latin typeface="Cambria Math" charset="0"/>
                </a:endParaRPr>
              </a:p>
              <a:p>
                <a:pPr marL="742950" lvl="2" indent="-285750">
                  <a:spcBef>
                    <a:spcPts val="1000"/>
                  </a:spcBef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Cambria Math" charset="0"/>
                  </a:rPr>
                  <a:t>: energy deposition in calorimeter,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&gt;0.5 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  <a:endParaRPr kumimoji="1" lang="en-US" altLang="zh-CN" sz="16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marL="742950" lvl="2" indent="-285750">
                  <a:spcBef>
                    <a:spcPts val="1000"/>
                  </a:spcBef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latin typeface="Cambria Math" charset="0"/>
                  </a:rPr>
                  <a:t>: energy deposition in calorimeter,  </a:t>
                </a:r>
                <a:r>
                  <a:rPr kumimoji="1" lang="en-US" altLang="zh-CN" sz="1600" dirty="0" smtClean="0">
                    <a:solidFill>
                      <a:srgbClr val="FF0000"/>
                    </a:solidFill>
                    <a:latin typeface="Cambria Math" charset="0"/>
                  </a:rPr>
                  <a:t>0.06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Cambria Math" charset="0"/>
                  </a:rPr>
                  <a:t>&lt;0.5 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  <a:endParaRPr kumimoji="1" lang="en-US" altLang="zh-CN" sz="1600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  <m:r>
                          <a:rPr kumimoji="1" lang="en-US" altLang="zh-CN" sz="1600">
                            <a:latin typeface="Cambria Math" charset="0"/>
                          </a:rPr>
                          <m:t>&amp;</m:t>
                        </m:r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sub>
                    </m:sSub>
                  </m:oMath>
                </a14:m>
                <a:r>
                  <a:rPr kumimoji="1" lang="en-US" altLang="zh-CN" sz="1600" dirty="0"/>
                  <a:t>: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1600" dirty="0"/>
                  <a:t> 3-momentum and direction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latin typeface="Cambria Math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  <m:r>
                          <a:rPr kumimoji="1" lang="en-US" altLang="zh-CN" sz="16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&amp;</m:t>
                        </m:r>
                        <m:acc>
                          <m:accPr>
                            <m:chr m:val="̅"/>
                            <m:ctrlPr>
                              <a:rPr kumimoji="1"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6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sub>
                    </m:sSub>
                    <m:r>
                      <a:rPr kumimoji="1" lang="en-US" altLang="zh-CN" sz="1600">
                        <a:solidFill>
                          <a:srgbClr val="FF0000"/>
                        </a:solidFill>
                        <a:latin typeface="Cambria Math" charset="0"/>
                      </a:rPr>
                      <m:t>&lt;2</m:t>
                    </m:r>
                    <m:sSup>
                      <m:sSupPr>
                        <m:ctrlP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it-IT" altLang="zh-CN" sz="16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</a:rPr>
                  <a:t> </a:t>
                </a:r>
                <a:endParaRPr kumimoji="1" lang="en-US" altLang="zh-CN" sz="16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1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ΔT</a:t>
                </a:r>
                <a:r>
                  <a:rPr lang="en-US" altLang="zh-CN" sz="16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r>
                  <a:rPr lang="en-US" altLang="zh-CN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time difference for photon hypothesis,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|</a:t>
                </a:r>
                <a:r>
                  <a:rPr lang="en-US" altLang="zh-CN" sz="16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ΔT</a:t>
                </a:r>
                <a:r>
                  <a:rPr lang="en-US" altLang="zh-CN" sz="1600" baseline="-25000" dirty="0" err="1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|&gt;0.5 ns</a:t>
                </a:r>
                <a:endParaRPr kumimoji="1" lang="en-US" altLang="zh-CN" sz="16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BDT selection </a:t>
                </a:r>
              </a:p>
              <a:p>
                <a:pPr lvl="1"/>
                <a:endParaRPr kumimoji="1" lang="en-US" altLang="zh-CN" sz="1600" dirty="0" smtClean="0">
                  <a:solidFill>
                    <a:schemeClr val="tx1"/>
                  </a:solidFill>
                </a:endParaRPr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715"/>
                <a:ext cx="7886700" cy="4569389"/>
              </a:xfrm>
              <a:blipFill rotWithShape="0">
                <a:blip r:embed="rId3"/>
                <a:stretch>
                  <a:fillRect l="-696" t="-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selection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65295" y="1429546"/>
            <a:ext cx="1215189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76.0%</a:t>
            </a:r>
            <a:endParaRPr kumimoji="1"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3356811" y="1840832"/>
            <a:ext cx="1708484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80.5% * 51.7%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3356811" y="2278394"/>
            <a:ext cx="938463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37.3%</a:t>
            </a:r>
            <a:endParaRPr kumimoji="1"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7034464" y="3328123"/>
            <a:ext cx="938463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79.3%</a:t>
            </a:r>
            <a:endParaRPr kumimoji="1"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7034463" y="2880189"/>
            <a:ext cx="938463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66.4%</a:t>
            </a:r>
            <a:endParaRPr kumimoji="1"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6280484" y="3974408"/>
            <a:ext cx="938463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98.2%</a:t>
            </a:r>
            <a:endParaRPr kumimoji="1" lang="zh-CN" altLang="en-US" dirty="0"/>
          </a:p>
        </p:txBody>
      </p:sp>
      <p:sp>
        <p:nvSpPr>
          <p:cNvPr id="38" name="圆角矩形 37"/>
          <p:cNvSpPr/>
          <p:nvPr/>
        </p:nvSpPr>
        <p:spPr>
          <a:xfrm>
            <a:off x="2686050" y="4283219"/>
            <a:ext cx="938463" cy="411286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70.7%</a:t>
            </a:r>
            <a:endParaRPr kumimoji="1" lang="zh-CN" altLang="en-US" dirty="0"/>
          </a:p>
        </p:txBody>
      </p:sp>
      <p:sp>
        <p:nvSpPr>
          <p:cNvPr id="39" name="圆角矩形 38"/>
          <p:cNvSpPr/>
          <p:nvPr/>
        </p:nvSpPr>
        <p:spPr>
          <a:xfrm>
            <a:off x="3155281" y="4948018"/>
            <a:ext cx="1609224" cy="411286"/>
          </a:xfrm>
          <a:prstGeom prst="round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Final 4.3%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17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58655" y="3244334"/>
            <a:ext cx="4679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Progress </a:t>
            </a:r>
            <a:r>
              <a:rPr lang="en-US" altLang="zh-CN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till 2017-07-25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39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/>
              <a:t>Momentum dependent </a:t>
            </a:r>
            <a:r>
              <a:rPr kumimoji="1" lang="en-US" altLang="zh-CN" sz="4000" dirty="0" smtClean="0"/>
              <a:t>efficiency (I)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Number of charged tracks </a:t>
            </a:r>
            <a:r>
              <a:rPr lang="en-US" altLang="zh-CN" sz="2400" dirty="0" smtClean="0"/>
              <a:t>in J/psi-&gt; p+ </a:t>
            </a:r>
            <a:r>
              <a:rPr lang="en-US" altLang="zh-CN" sz="2400" dirty="0" err="1" smtClean="0"/>
              <a:t>nbar</a:t>
            </a:r>
            <a:r>
              <a:rPr lang="en-US" altLang="zh-CN" sz="2400" dirty="0" smtClean="0"/>
              <a:t> pi-equals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0</a:t>
            </a:r>
            <a:endParaRPr lang="en-US" altLang="zh-CN" sz="2400" i="1" dirty="0" smtClean="0">
              <a:latin typeface="Cambria Math" charset="0"/>
              <a:ea typeface="Cambria Math" panose="02040503050406030204" pitchFamily="18" charset="0"/>
            </a:endParaRPr>
          </a:p>
          <a:p>
            <a:pPr lvl="1"/>
            <a:r>
              <a:rPr kumimoji="1" lang="en-US" altLang="zh-CN" dirty="0" smtClean="0"/>
              <a:t>0.827+0.135x-0.052x*x-0.005x*x*x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43" y="2559810"/>
            <a:ext cx="5086401" cy="3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efficiency(II)</a:t>
            </a:r>
            <a:endParaRPr kumimoji="1"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" y="2557381"/>
            <a:ext cx="4339241" cy="285259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4558" y="5486400"/>
            <a:ext cx="551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 matched angle is set at 20 degree. Different match angle will be performed to obtain the uncertainty </a:t>
            </a:r>
          </a:p>
          <a:p>
            <a:r>
              <a:rPr kumimoji="1" lang="en-US" altLang="zh-CN" dirty="0" smtClean="0"/>
              <a:t>(if </a:t>
            </a:r>
            <a:r>
              <a:rPr kumimoji="1" lang="en-US" altLang="zh-CN" dirty="0" smtClean="0"/>
              <a:t>match angle&lt;15, </a:t>
            </a:r>
            <a:r>
              <a:rPr kumimoji="1" lang="en-US" altLang="zh-CN" dirty="0" smtClean="0"/>
              <a:t>0.728+0.025x-0.011x*x)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11" y="2481610"/>
            <a:ext cx="4268537" cy="27720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628650" y="1607574"/>
                <a:ext cx="7886700" cy="4569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n"/>
                  <a:defRPr sz="2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  <a:defRPr sz="24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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altLang="zh-CN" sz="2400" dirty="0"/>
                  <a:t> shower </a:t>
                </a:r>
                <a:r>
                  <a:rPr lang="en-US" altLang="zh-CN" sz="2400" dirty="0"/>
                  <a:t>candidate: EMC valid, the most energetic shower</a:t>
                </a:r>
                <a:endParaRPr lang="zh-CN" altLang="en-US" sz="3200" dirty="0"/>
              </a:p>
              <a:p>
                <a:pPr lvl="1"/>
                <a:r>
                  <a:rPr kumimoji="1" lang="en-US" altLang="zh-CN" dirty="0"/>
                  <a:t>0.788-0.040x+0.019x*x</a:t>
                </a:r>
              </a:p>
              <a:p>
                <a:endParaRPr kumimoji="1" lang="en-US" altLang="zh-CN" dirty="0" smtClean="0"/>
              </a:p>
            </p:txBody>
          </p:sp>
        </mc:Choice>
        <mc:Fallback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07574"/>
                <a:ext cx="7886700" cy="4569389"/>
              </a:xfrm>
              <a:prstGeom prst="rect">
                <a:avLst/>
              </a:prstGeom>
              <a:blipFill rotWithShape="0">
                <a:blip r:embed="rId4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9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efficiency(III)</a:t>
            </a:r>
            <a:endParaRPr kumimoji="1"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4" y="2582117"/>
            <a:ext cx="4407430" cy="288178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628650" y="1454715"/>
                <a:ext cx="7886700" cy="4569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n"/>
                  <a:defRPr sz="2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  <a:defRPr sz="24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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altLang="zh-CN" dirty="0"/>
                  <a:t> shower candidate: </a:t>
                </a:r>
                <a:r>
                  <a:rPr lang="en-US" altLang="zh-CN" dirty="0" err="1" smtClean="0"/>
                  <a:t>tof</a:t>
                </a:r>
                <a:r>
                  <a:rPr lang="en-US" altLang="zh-CN" dirty="0" smtClean="0"/>
                  <a:t> information required</a:t>
                </a:r>
              </a:p>
              <a:p>
                <a:pPr lvl="1"/>
                <a:r>
                  <a:rPr kumimoji="1" lang="en-US" altLang="zh-CN" dirty="0" smtClean="0"/>
                  <a:t>0.616-0.178x+0.078x*x</a:t>
                </a:r>
                <a:endParaRPr kumimoji="1" lang="en-US" altLang="zh-CN" dirty="0"/>
              </a:p>
              <a:p>
                <a:pPr lvl="1"/>
                <a:endParaRPr kumimoji="1" lang="en-US" altLang="zh-CN" dirty="0" smtClean="0"/>
              </a:p>
            </p:txBody>
          </p:sp>
        </mc:Choice>
        <mc:Fallback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54715"/>
                <a:ext cx="7886700" cy="4569389"/>
              </a:xfrm>
              <a:prstGeom prst="rect">
                <a:avLst/>
              </a:prstGeom>
              <a:blipFill rotWithShape="0">
                <a:blip r:embed="rId3"/>
                <a:stretch>
                  <a:fillRect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efficiency(IV)</a:t>
            </a:r>
            <a:endParaRPr kumimoji="1"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89" y="2448690"/>
            <a:ext cx="4770022" cy="311180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628650" y="1454715"/>
                <a:ext cx="7886700" cy="4569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n"/>
                  <a:defRPr sz="2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  <a:defRPr sz="24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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Cambria Math" charset="0"/>
                  </a:rPr>
                  <a:t>: energy deposition in calorimeter,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n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latin typeface="Cambria Math" charset="0"/>
                  </a:rPr>
                  <a:t>&gt;0.5 </a:t>
                </a:r>
                <a:r>
                  <a:rPr kumimoji="1" lang="en-US" altLang="zh-CN" sz="2400" dirty="0" smtClean="0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</a:p>
              <a:p>
                <a:pPr lvl="1"/>
                <a:r>
                  <a:rPr kumimoji="1" lang="en-US" altLang="zh-CN" sz="2000" dirty="0" smtClean="0"/>
                  <a:t>0.506+0.336x-0.0915x*x</a:t>
                </a:r>
                <a:endParaRPr kumimoji="1" lang="en-US" altLang="zh-CN" sz="2000" dirty="0"/>
              </a:p>
              <a:p>
                <a:pPr lvl="1"/>
                <a:endParaRPr kumimoji="1" lang="en-US" altLang="zh-CN" sz="2000" dirty="0" smtClean="0"/>
              </a:p>
            </p:txBody>
          </p:sp>
        </mc:Choice>
        <mc:Fallback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54715"/>
                <a:ext cx="7886700" cy="4569389"/>
              </a:xfrm>
              <a:prstGeom prst="rect">
                <a:avLst/>
              </a:prstGeom>
              <a:blipFill rotWithShape="0">
                <a:blip r:embed="rId3"/>
                <a:stretch>
                  <a:fillRect l="-1005" t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efficiency(V</a:t>
            </a:r>
            <a:r>
              <a:rPr kumimoji="1" lang="en-US" altLang="zh-CN" sz="4000" dirty="0"/>
              <a:t>)</a:t>
            </a:r>
            <a:endParaRPr kumimoji="1"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9" y="2448526"/>
            <a:ext cx="4004171" cy="279555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90" y="2448526"/>
            <a:ext cx="3659360" cy="269275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628650" y="1454715"/>
            <a:ext cx="7886700" cy="456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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err="1">
                <a:latin typeface="Times New Roman" charset="0"/>
                <a:ea typeface="Times New Roman" charset="0"/>
                <a:cs typeface="Times New Roman" charset="0"/>
              </a:rPr>
              <a:t>ΔT</a:t>
            </a:r>
            <a:r>
              <a:rPr lang="en-US" altLang="zh-CN" sz="2000" baseline="-25000" dirty="0" err="1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: time difference for photon hypothesis,  </a:t>
            </a:r>
            <a:r>
              <a:rPr lang="en-US" altLang="zh-CN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ΔT</a:t>
            </a:r>
            <a:r>
              <a:rPr lang="en-US" altLang="zh-CN" sz="2000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altLang="zh-CN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|&gt;0.5 ns</a:t>
            </a:r>
            <a:endParaRPr kumimoji="1" lang="en-US" altLang="zh-CN" sz="2000" dirty="0">
              <a:solidFill>
                <a:srgbClr val="FF0000"/>
              </a:solidFill>
            </a:endParaRPr>
          </a:p>
          <a:p>
            <a:pPr lvl="1"/>
            <a:r>
              <a:rPr kumimoji="1" lang="en-US" altLang="zh-CN" sz="2000" dirty="0" smtClean="0"/>
              <a:t>-</a:t>
            </a:r>
            <a:r>
              <a:rPr kumimoji="1" lang="en-US" altLang="zh-CN" sz="2000" dirty="0"/>
              <a:t>0.891+8.923x-15.700x*x+12.112*x*x*x-3.456*x^4</a:t>
            </a:r>
          </a:p>
          <a:p>
            <a:pPr lvl="1"/>
            <a:endParaRPr kumimoji="1"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7551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efficiency(VI)</a:t>
            </a:r>
            <a:endParaRPr kumimoji="1"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78" y="2432227"/>
            <a:ext cx="5161544" cy="337777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28650" y="1454715"/>
            <a:ext cx="7886700" cy="456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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Number of charged tracks in J/psi-&gt; </a:t>
            </a:r>
            <a:r>
              <a:rPr lang="en-US" altLang="zh-CN" sz="2400" dirty="0" err="1" smtClean="0"/>
              <a:t>pbar</a:t>
            </a:r>
            <a:r>
              <a:rPr lang="en-US" altLang="zh-CN" sz="2400" dirty="0" smtClean="0"/>
              <a:t> n pi+ equals </a:t>
            </a:r>
            <a:r>
              <a:rPr lang="en-US" altLang="zh-CN" sz="2400" dirty="0"/>
              <a:t>to 0</a:t>
            </a:r>
            <a:endParaRPr lang="en-US" altLang="zh-CN" sz="2400" i="1" dirty="0">
              <a:latin typeface="Cambria Math" charset="0"/>
              <a:ea typeface="Cambria Math" panose="02040503050406030204" pitchFamily="18" charset="0"/>
            </a:endParaRPr>
          </a:p>
          <a:p>
            <a:pPr lvl="1"/>
            <a:r>
              <a:rPr kumimoji="1" lang="en-US" altLang="zh-CN" dirty="0" smtClean="0"/>
              <a:t>0.842+0.431x-0.908x*x+0.505x*x*x</a:t>
            </a:r>
            <a:endParaRPr kumimoji="1" lang="en-US" altLang="zh-CN" dirty="0"/>
          </a:p>
          <a:p>
            <a:pPr lvl="1"/>
            <a:endParaRPr kumimoji="1"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6931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Further selection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3157"/>
                <a:ext cx="8118308" cy="516154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200" dirty="0" smtClean="0"/>
                  <a:t>TMVA is applied for further selection, with the variables all from </a:t>
                </a:r>
                <a:r>
                  <a:rPr kumimoji="1" lang="en-US" altLang="zh-CN" sz="2200" dirty="0" smtClean="0">
                    <a:solidFill>
                      <a:srgbClr val="FF0000"/>
                    </a:solidFill>
                  </a:rPr>
                  <a:t>track</a:t>
                </a:r>
                <a:r>
                  <a:rPr kumimoji="1" lang="en-US" altLang="zh-CN" sz="2200" dirty="0" smtClean="0"/>
                  <a:t> level.</a:t>
                </a:r>
              </a:p>
              <a:p>
                <a:r>
                  <a:rPr kumimoji="1" lang="en-US" altLang="zh-CN" sz="2200" dirty="0" smtClean="0"/>
                  <a:t>In TMVA (BDT booked): </a:t>
                </a:r>
              </a:p>
              <a:p>
                <a:pPr lvl="1"/>
                <a:r>
                  <a:rPr kumimoji="1" lang="en-US" altLang="zh-CN" sz="2000" dirty="0" smtClean="0"/>
                  <a:t>Signal: </a:t>
                </a:r>
              </a:p>
              <a:p>
                <a:pPr lvl="2"/>
                <a:r>
                  <a:rPr kumimoji="1" lang="en-US" altLang="zh-CN" sz="1800" dirty="0" smtClean="0"/>
                  <a:t>n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kumimoji="1" lang="en-US" altLang="zh-CN" sz="1800" dirty="0" smtClean="0"/>
                  <a:t> are selected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1800" i="0">
                            <a:latin typeface="Cambria Math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1800" i="0">
                            <a:latin typeface="Cambria Math" charset="0"/>
                          </a:rPr>
                          <m:t>ψ</m:t>
                        </m:r>
                      </m:den>
                    </m:f>
                    <m:r>
                      <a:rPr kumimoji="1" lang="is-IS" altLang="zh-CN" sz="1800" i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sz="1800" i="0">
                        <a:latin typeface="Cambria Math" charset="0"/>
                        <a:ea typeface="Cambria Math" charset="0"/>
                        <a:cs typeface="Cambria Math" charset="0"/>
                      </a:rPr>
                      <m:t>pnπ</m:t>
                    </m:r>
                  </m:oMath>
                </a14:m>
                <a:r>
                  <a:rPr kumimoji="1" lang="en-US" altLang="zh-CN" sz="1800" dirty="0"/>
                  <a:t> </a:t>
                </a:r>
                <a:endParaRPr kumimoji="1" lang="en-US" altLang="zh-CN" sz="1800" dirty="0" smtClean="0"/>
              </a:p>
              <a:p>
                <a:pPr lvl="2"/>
                <a:r>
                  <a:rPr kumimoji="1" lang="en-US" altLang="zh-CN" sz="1800" dirty="0" smtClean="0"/>
                  <a:t>Since at 2.396 </a:t>
                </a:r>
                <a:r>
                  <a:rPr kumimoji="1" lang="en-US" altLang="zh-CN" sz="1800" dirty="0" err="1" smtClean="0"/>
                  <a:t>GeV</a:t>
                </a:r>
                <a:r>
                  <a:rPr kumimoji="1" lang="en-US" altLang="zh-CN" sz="1800" dirty="0" smtClean="0"/>
                  <a:t>, β=0.62</a:t>
                </a:r>
              </a:p>
              <a:p>
                <a:pPr lvl="2"/>
                <a:r>
                  <a:rPr kumimoji="1" lang="en-US" altLang="zh-CN" sz="1800" dirty="0" smtClean="0"/>
                  <a:t>In control sample, we require β of recoiled pπ vector in region [0.6, 0.65]</a:t>
                </a:r>
              </a:p>
              <a:p>
                <a:pPr lvl="2"/>
                <a:r>
                  <a:rPr kumimoji="1" lang="en-US" altLang="zh-CN" sz="1800" dirty="0" smtClean="0"/>
                  <a:t>Total number of events: </a:t>
                </a:r>
                <a:r>
                  <a:rPr lang="en-US" altLang="zh-CN" sz="1800" dirty="0" smtClean="0"/>
                  <a:t>40541</a:t>
                </a:r>
                <a:endParaRPr kumimoji="1" lang="en-US" altLang="zh-CN" sz="1800" dirty="0"/>
              </a:p>
              <a:p>
                <a:pPr lvl="1"/>
                <a:r>
                  <a:rPr kumimoji="1" lang="en-US" altLang="zh-CN" sz="2000" dirty="0" smtClean="0"/>
                  <a:t>Background: </a:t>
                </a:r>
              </a:p>
              <a:p>
                <a:pPr lvl="2"/>
                <a:r>
                  <a:rPr kumimoji="1" lang="en-US" altLang="zh-CN" sz="1800" dirty="0" smtClean="0">
                    <a:solidFill>
                      <a:srgbClr val="FF0000"/>
                    </a:solidFill>
                  </a:rPr>
                  <a:t>Method1</a:t>
                </a:r>
                <a:r>
                  <a:rPr kumimoji="1" lang="en-US" altLang="zh-CN" sz="1800" dirty="0" smtClean="0"/>
                  <a:t>: treat survived data as background, since S/B is </a:t>
                </a:r>
                <a:r>
                  <a:rPr kumimoji="1" lang="en-US" altLang="zh-CN" sz="1800" dirty="0" err="1" smtClean="0"/>
                  <a:t>extreamly</a:t>
                </a:r>
                <a:r>
                  <a:rPr kumimoji="1" lang="en-US" altLang="zh-CN" sz="1800" dirty="0" smtClean="0"/>
                  <a:t> low</a:t>
                </a:r>
              </a:p>
              <a:p>
                <a:pPr lvl="2"/>
                <a:r>
                  <a:rPr kumimoji="1" lang="en-US" altLang="zh-CN" sz="1800" dirty="0" smtClean="0"/>
                  <a:t>Total number of events: </a:t>
                </a:r>
                <a:r>
                  <a:rPr lang="is-IS" altLang="zh-CN" sz="1800" dirty="0" smtClean="0"/>
                  <a:t>1053502</a:t>
                </a:r>
              </a:p>
              <a:p>
                <a:pPr lvl="6"/>
                <a:endParaRPr lang="is-IS" altLang="zh-CN" sz="600" dirty="0" smtClean="0"/>
              </a:p>
              <a:p>
                <a:pPr lvl="2"/>
                <a:r>
                  <a:rPr kumimoji="1" lang="is-IS" altLang="zh-CN" sz="1800" dirty="0" smtClean="0">
                    <a:solidFill>
                      <a:srgbClr val="FF0000"/>
                    </a:solidFill>
                  </a:rPr>
                  <a:t>Method2</a:t>
                </a:r>
                <a:r>
                  <a:rPr kumimoji="1" lang="is-IS" altLang="zh-CN" sz="1800" dirty="0" smtClean="0"/>
                  <a:t>: a combined data set with QED + hadronic + beam asso. </a:t>
                </a:r>
                <a:r>
                  <a:rPr kumimoji="1" lang="en-US" altLang="zh-CN" sz="1800" dirty="0" smtClean="0"/>
                  <a:t>E</a:t>
                </a:r>
                <a:r>
                  <a:rPr kumimoji="1" lang="is-IS" altLang="zh-CN" sz="1800" dirty="0" smtClean="0"/>
                  <a:t>vents</a:t>
                </a:r>
              </a:p>
              <a:p>
                <a:pPr lvl="2"/>
                <a:r>
                  <a:rPr kumimoji="1" lang="en-US" altLang="zh-CN" sz="1800" dirty="0" smtClean="0"/>
                  <a:t>Number of beam </a:t>
                </a:r>
                <a:r>
                  <a:rPr kumimoji="1" lang="en-US" altLang="zh-CN" sz="1800" dirty="0" err="1" smtClean="0"/>
                  <a:t>asso</a:t>
                </a:r>
                <a:r>
                  <a:rPr kumimoji="1" lang="en-US" altLang="zh-CN" sz="1800" dirty="0" smtClean="0"/>
                  <a:t>. Events = data </a:t>
                </a:r>
                <a:r>
                  <a:rPr kumimoji="1" lang="mr-IN" altLang="zh-CN" sz="1800" dirty="0" smtClean="0"/>
                  <a:t>–</a:t>
                </a:r>
                <a:r>
                  <a:rPr kumimoji="1" lang="en-US" altLang="zh-CN" sz="1800" dirty="0" smtClean="0"/>
                  <a:t> QED </a:t>
                </a:r>
                <a:r>
                  <a:rPr kumimoji="1" lang="mr-IN" altLang="zh-CN" sz="1800" dirty="0" smtClean="0"/>
                  <a:t>–</a:t>
                </a:r>
                <a:r>
                  <a:rPr kumimoji="1" lang="en-US" altLang="zh-CN" sz="1800" dirty="0" smtClean="0"/>
                  <a:t> </a:t>
                </a:r>
                <a:r>
                  <a:rPr kumimoji="1" lang="en-US" altLang="zh-CN" sz="1800" dirty="0" err="1" smtClean="0"/>
                  <a:t>hadronic</a:t>
                </a:r>
                <a:r>
                  <a:rPr kumimoji="1" lang="en-US" altLang="zh-CN" sz="1800" dirty="0" smtClean="0"/>
                  <a:t> Events</a:t>
                </a:r>
              </a:p>
              <a:p>
                <a:pPr lvl="2"/>
                <a:endParaRPr kumimoji="1" lang="en-US" altLang="zh-CN" sz="500" dirty="0"/>
              </a:p>
              <a:p>
                <a:pPr lvl="2"/>
                <a:r>
                  <a:rPr kumimoji="1" lang="en-US" altLang="zh-CN" sz="1800" dirty="0" smtClean="0">
                    <a:solidFill>
                      <a:srgbClr val="FF0000"/>
                    </a:solidFill>
                  </a:rPr>
                  <a:t>Method3</a:t>
                </a:r>
                <a:r>
                  <a:rPr kumimoji="1" lang="en-US" altLang="zh-CN" sz="1800" dirty="0" smtClean="0"/>
                  <a:t>: treat survived data with opening angle between n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kumimoji="1" lang="en-US" altLang="zh-CN" sz="1800" dirty="0" smtClean="0"/>
                  <a:t> less than 170 degree: </a:t>
                </a:r>
                <a:r>
                  <a:rPr lang="is-IS" altLang="zh-CN" sz="1800" dirty="0"/>
                  <a:t>1052458</a:t>
                </a:r>
                <a:endParaRPr kumimoji="1" lang="en-US" altLang="zh-CN" sz="1800" dirty="0" smtClean="0"/>
              </a:p>
              <a:p>
                <a:endParaRPr kumimoji="1" lang="en-US" altLang="zh-CN" sz="2600" dirty="0" smtClean="0"/>
              </a:p>
              <a:p>
                <a:endParaRPr kumimoji="1" lang="en-US" altLang="zh-CN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3157"/>
                <a:ext cx="8118308" cy="5161547"/>
              </a:xfrm>
              <a:blipFill rotWithShape="0">
                <a:blip r:embed="rId2"/>
                <a:stretch>
                  <a:fillRect l="-826" t="-1299" b="-1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03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>
          <a:xfrm>
            <a:off x="628649" y="1454715"/>
            <a:ext cx="8018639" cy="472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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n shower </a:t>
            </a:r>
            <a:r>
              <a:rPr lang="en-US" altLang="zh-CN" sz="2400" dirty="0"/>
              <a:t>candidate: EMC </a:t>
            </a:r>
            <a:r>
              <a:rPr lang="en-US" altLang="zh-CN" sz="2400" dirty="0" smtClean="0"/>
              <a:t>valid</a:t>
            </a:r>
          </a:p>
          <a:p>
            <a:pPr lvl="1"/>
            <a:r>
              <a:rPr kumimoji="1" lang="en-US" altLang="zh-CN" dirty="0" smtClean="0"/>
              <a:t>-0.625+3.117x-3.125x*x+1.1135x*x*x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efficiency(VII)</a:t>
            </a:r>
            <a:endParaRPr kumimoji="1"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2660356"/>
            <a:ext cx="3812437" cy="2482517"/>
          </a:xfrm>
          <a:prstGeom prst="rect">
            <a:avLst/>
          </a:prstGeom>
        </p:spPr>
      </p:pic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15" y="2660550"/>
            <a:ext cx="3721035" cy="2482517"/>
          </a:xfrm>
        </p:spPr>
      </p:pic>
    </p:spTree>
    <p:extLst>
      <p:ext uri="{BB962C8B-B14F-4D97-AF65-F5344CB8AC3E}">
        <p14:creationId xmlns:p14="http://schemas.microsoft.com/office/powerpoint/2010/main" val="18736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Momentum dependent </a:t>
            </a:r>
            <a:r>
              <a:rPr kumimoji="1" lang="en-US" altLang="zh-CN" sz="4000" dirty="0" smtClean="0"/>
              <a:t>efficiency(VIII)</a:t>
            </a:r>
            <a:endParaRPr kumimoji="1"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25" y="2334589"/>
            <a:ext cx="4935920" cy="327598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628650" y="1454715"/>
                <a:ext cx="8899172" cy="472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n"/>
                  <a:defRPr sz="2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Ø"/>
                  <a:defRPr sz="24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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spcBef>
                    <a:spcPts val="1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Cambria Math" charset="0"/>
                  </a:rPr>
                  <a:t>: energy deposition in calorimeter, 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charset="0"/>
                  </a:rPr>
                  <a:t>0.06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EMC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Cambria Math" charset="0"/>
                  </a:rPr>
                  <a:t>&lt;0.5 </a:t>
                </a:r>
                <a:r>
                  <a:rPr kumimoji="1" lang="en-US" altLang="zh-CN" dirty="0" smtClean="0">
                    <a:solidFill>
                      <a:srgbClr val="FF0000"/>
                    </a:solidFill>
                    <a:latin typeface="Cambria Math" charset="0"/>
                  </a:rPr>
                  <a:t>GeV</a:t>
                </a:r>
              </a:p>
              <a:p>
                <a:pPr marL="800100" lvl="2" indent="-342900"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r>
                  <a:rPr lang="mr-IN" altLang="zh-CN" dirty="0"/>
                  <a:t>-0.415+0.935*x+4.375*x*x-6.493*pow(x,3)+2.489*pow(x,4)</a:t>
                </a:r>
                <a:endParaRPr kumimoji="1" lang="en-US" altLang="zh-CN" dirty="0"/>
              </a:p>
              <a:p>
                <a:pPr marL="800100" lvl="2" indent="-342900">
                  <a:spcBef>
                    <a:spcPts val="1000"/>
                  </a:spcBef>
                  <a:buFont typeface="Wingdings" panose="05000000000000000000" pitchFamily="2" charset="2"/>
                  <a:buChar char="n"/>
                </a:pPr>
                <a:endParaRPr kumimoji="1" lang="en-US" altLang="zh-CN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endParaRPr kumimoji="1" lang="en-US" altLang="zh-CN" dirty="0" smtClean="0"/>
              </a:p>
            </p:txBody>
          </p:sp>
        </mc:Choice>
        <mc:Fallback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54715"/>
                <a:ext cx="8899172" cy="4722248"/>
              </a:xfrm>
              <a:prstGeom prst="rect">
                <a:avLst/>
              </a:prstGeom>
              <a:blipFill rotWithShape="0">
                <a:blip r:embed="rId3"/>
                <a:stretch>
                  <a:fillRect l="-890" t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6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</a:t>
            </a:r>
            <a:r>
              <a:rPr kumimoji="1" lang="en-US" altLang="zh-CN" dirty="0"/>
              <a:t>e</a:t>
            </a:r>
            <a:r>
              <a:rPr kumimoji="1" lang="en-US" altLang="zh-CN" dirty="0" smtClean="0"/>
              <a:t>fficiency </a:t>
            </a:r>
            <a:r>
              <a:rPr kumimoji="1" lang="en-US" altLang="zh-CN" dirty="0" smtClean="0"/>
              <a:t>curve before BDT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50" y="1608138"/>
            <a:ext cx="6997299" cy="4568825"/>
          </a:xfrm>
        </p:spPr>
      </p:pic>
    </p:spTree>
    <p:extLst>
      <p:ext uri="{BB962C8B-B14F-4D97-AF65-F5344CB8AC3E}">
        <p14:creationId xmlns:p14="http://schemas.microsoft.com/office/powerpoint/2010/main" val="4535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Angular dependent efficiency for </a:t>
            </a:r>
            <a:r>
              <a:rPr kumimoji="1" lang="en-US" altLang="zh-CN" dirty="0" err="1" smtClean="0"/>
              <a:t>nbar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at 2.396 GeV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" y="1452975"/>
            <a:ext cx="3649911" cy="243148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452975"/>
            <a:ext cx="3644544" cy="2431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" y="4123229"/>
            <a:ext cx="3727386" cy="2393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123229"/>
            <a:ext cx="3644544" cy="23484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36569" y="4205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(1-0.329x*x)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5227" y="42787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(</a:t>
            </a:r>
            <a:r>
              <a:rPr kumimoji="1" lang="en-US" altLang="zh-CN" dirty="0" smtClean="0">
                <a:solidFill>
                  <a:srgbClr val="FF0000"/>
                </a:solidFill>
              </a:rPr>
              <a:t>1+0.015x*x</a:t>
            </a:r>
            <a:r>
              <a:rPr kumimoji="1" lang="en-US" altLang="zh-CN" dirty="0" smtClean="0">
                <a:solidFill>
                  <a:srgbClr val="FF0000"/>
                </a:solidFill>
              </a:rPr>
              <a:t>)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Fit result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" y="1910620"/>
            <a:ext cx="6423058" cy="4266343"/>
          </a:xfrm>
        </p:spPr>
      </p:pic>
      <p:sp>
        <p:nvSpPr>
          <p:cNvPr id="9" name="矩形 8"/>
          <p:cNvSpPr/>
          <p:nvPr/>
        </p:nvSpPr>
        <p:spPr>
          <a:xfrm>
            <a:off x="5026822" y="24594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dirty="0" err="1" smtClean="0">
                <a:solidFill>
                  <a:srgbClr val="FF0000"/>
                </a:solidFill>
                <a:latin typeface="AndaleMono" charset="0"/>
              </a:rPr>
              <a:t>nsig</a:t>
            </a:r>
            <a:r>
              <a:rPr lang="de-DE" altLang="zh-CN" dirty="0" smtClean="0">
                <a:solidFill>
                  <a:srgbClr val="FF0000"/>
                </a:solidFill>
                <a:latin typeface="AndaleMono" charset="0"/>
              </a:rPr>
              <a:t> = 232 +/- 17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Cross section calculation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dirty="0" smtClean="0"/>
                  <a:t>Efficiency : 0.073*0.707</a:t>
                </a:r>
              </a:p>
              <a:p>
                <a:r>
                  <a:rPr kumimoji="1" lang="en-US" altLang="zh-CN" dirty="0" smtClean="0"/>
                  <a:t>Correction from angular: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charset="0"/>
                          </a:rPr>
                          <m:t>f</m:t>
                        </m:r>
                      </m:e>
                      <m:sub>
                        <m:r>
                          <a:rPr kumimoji="1" lang="en-US" altLang="zh-CN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is-IS" altLang="zh-CN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i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i="0">
                                <a:latin typeface="Cambria Math" charset="0"/>
                              </a:rPr>
                              <m:t>0.8</m:t>
                            </m:r>
                          </m:sub>
                          <m:sup>
                            <m:r>
                              <a:rPr kumimoji="1" lang="en-US" altLang="zh-CN" i="0">
                                <a:latin typeface="Cambria Math" charset="0"/>
                              </a:rPr>
                              <m:t>0.8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0">
                                    <a:latin typeface="Cambria Math" charset="0"/>
                                  </a:rPr>
                                  <m:t>1−0.329</m:t>
                                </m:r>
                                <m:sSup>
                                  <m:sSupPr>
                                    <m:ctrlPr>
                                      <a:rPr kumimoji="1" lang="en-US" altLang="zh-CN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i="0">
                                        <a:latin typeface="Cambria Math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kumimoji="1" lang="en-US" altLang="zh-CN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kumimoji="1" lang="en-US" altLang="zh-CN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θ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1" lang="en-US" altLang="zh-CN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dcosθ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kumimoji="1" lang="is-IS" altLang="zh-CN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i="0">
                                <a:latin typeface="Cambria Math" charset="0"/>
                              </a:rPr>
                              <m:t>−</m:t>
                            </m:r>
                            <m:r>
                              <a:rPr kumimoji="1" lang="en-US" altLang="zh-CN" b="0" i="0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b="0" i="0" smtClean="0">
                                <a:latin typeface="Cambria Math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kumimoji="1" lang="en-US" altLang="zh-CN" b="0" i="0" smtClean="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zh-CN" i="0">
                                    <a:latin typeface="Cambria Math" charset="0"/>
                                  </a:rPr>
                                  <m:t>0.</m:t>
                                </m:r>
                                <m:r>
                                  <a:rPr kumimoji="1" lang="en-US" altLang="zh-CN" b="0" i="0" smtClean="0">
                                    <a:latin typeface="Cambria Math" charset="0"/>
                                  </a:rPr>
                                  <m:t>015</m:t>
                                </m:r>
                                <m:sSup>
                                  <m:sSupPr>
                                    <m:ctrlPr>
                                      <a:rPr kumimoji="1" lang="en-US" altLang="zh-CN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i="0">
                                        <a:latin typeface="Cambria Math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kumimoji="1" lang="en-US" altLang="zh-CN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kumimoji="1" lang="en-US" altLang="zh-CN" i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θ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1" lang="en-US" altLang="zh-CN" i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dcosθ</m:t>
                            </m:r>
                          </m:e>
                        </m:nary>
                      </m:den>
                    </m:f>
                    <m:r>
                      <a:rPr kumimoji="1" lang="en-US" altLang="zh-CN" b="0" i="0" smtClean="0">
                        <a:latin typeface="Cambria Math" charset="0"/>
                      </a:rPr>
                      <m:t>=0.74</m:t>
                    </m:r>
                  </m:oMath>
                </a14:m>
                <a:endParaRPr kumimoji="1" lang="en-US" altLang="zh-CN" dirty="0" smtClean="0"/>
              </a:p>
              <a:p>
                <a:r>
                  <a:rPr kumimoji="1" lang="en-US" altLang="zh-CN" dirty="0" smtClean="0"/>
                  <a:t>Cross section:</a:t>
                </a:r>
              </a:p>
              <a:p>
                <a:pPr marL="0" indent="0">
                  <a:buNone/>
                </a:pPr>
                <a:r>
                  <a:rPr kumimoji="1" lang="en-US" altLang="zh-CN" dirty="0" smtClean="0"/>
                  <a:t>(232+/-17)/(</a:t>
                </a:r>
                <a:r>
                  <a:rPr kumimoji="1" lang="en-US" altLang="zh-CN" dirty="0" smtClean="0"/>
                  <a:t>0.073*0.707*0.74*66.9</a:t>
                </a:r>
                <a:r>
                  <a:rPr kumimoji="1" lang="en-US" altLang="zh-CN" dirty="0" smtClean="0"/>
                  <a:t>)=90.8+/-6.7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sz="2000" dirty="0" smtClean="0"/>
                  <a:t>(here we don</a:t>
                </a:r>
                <a:r>
                  <a:rPr kumimoji="1" lang="mr-IN" altLang="zh-CN" sz="2000" dirty="0" smtClean="0"/>
                  <a:t>’</a:t>
                </a:r>
                <a:r>
                  <a:rPr kumimoji="1" lang="en-US" altLang="zh-CN" sz="2000" dirty="0" smtClean="0"/>
                  <a:t>t include ISR correction, because, in data, we only select Born events, while in MC, the sample do not contain ISR events at all)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403" r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5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 cross check by using MLP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326"/>
            <a:ext cx="4137322" cy="308008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1" y="1648326"/>
            <a:ext cx="5016487" cy="32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use MC to validate the efficiency</a:t>
            </a:r>
          </a:p>
          <a:p>
            <a:r>
              <a:rPr lang="en-US" altLang="zh-CN" dirty="0" smtClean="0"/>
              <a:t>2. cut another deposition energy threshold</a:t>
            </a:r>
          </a:p>
          <a:p>
            <a:r>
              <a:rPr lang="en-US" altLang="zh-CN" dirty="0" smtClean="0"/>
              <a:t>3. use the largest opening angle as neutron candidate</a:t>
            </a:r>
          </a:p>
          <a:p>
            <a:r>
              <a:rPr lang="en-US" altLang="zh-CN" dirty="0" smtClean="0"/>
              <a:t>Skim data </a:t>
            </a:r>
            <a:r>
              <a:rPr lang="en-US" altLang="zh-CN" dirty="0" err="1" smtClean="0"/>
              <a:t>runNo</a:t>
            </a:r>
            <a:r>
              <a:rPr lang="en-US" altLang="zh-CN" smtClean="0"/>
              <a:t>, event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591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804" y="1608139"/>
            <a:ext cx="3181911" cy="220922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50695" y="1608139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2.3864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2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587" y="57224"/>
            <a:ext cx="7886700" cy="1325563"/>
          </a:xfrm>
        </p:spPr>
        <p:txBody>
          <a:bodyPr/>
          <a:lstStyle/>
          <a:p>
            <a:r>
              <a:rPr kumimoji="1" lang="en-US" altLang="zh-CN" dirty="0" smtClean="0"/>
              <a:t>Input variables_m1</a:t>
            </a:r>
            <a:endParaRPr kumimoji="1"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60316"/>
              </p:ext>
            </p:extLst>
          </p:nvPr>
        </p:nvGraphicFramePr>
        <p:xfrm>
          <a:off x="445167" y="1791599"/>
          <a:ext cx="3955383" cy="332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61"/>
                <a:gridCol w="1318461"/>
                <a:gridCol w="1318461"/>
              </a:tblGrid>
              <a:tr h="3547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Emc</a:t>
                      </a:r>
                      <a:r>
                        <a:rPr lang="en-US" altLang="zh-CN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based</a:t>
                      </a:r>
                      <a:endParaRPr lang="zh-CN" alt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Tof</a:t>
                      </a:r>
                      <a:r>
                        <a:rPr lang="en-US" altLang="zh-CN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based</a:t>
                      </a:r>
                      <a:endParaRPr lang="zh-CN" alt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Nbar_nergy</a:t>
                      </a:r>
                      <a:endParaRPr lang="zh-CN" alt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N_nergy</a:t>
                      </a:r>
                      <a:endParaRPr lang="zh-CN" alt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Nbar_ΔT</a:t>
                      </a:r>
                      <a:r>
                        <a:rPr lang="en-US" altLang="zh-CN" sz="1400" baseline="-250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</a:t>
                      </a:r>
                      <a:endParaRPr lang="zh-CN" altLang="en-US" sz="1400" baseline="-250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Nbar_eseed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N_eseed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Nbar_Δz</a:t>
                      </a:r>
                      <a:endParaRPr lang="zh-CN" altLang="en-US" sz="14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Nbar_shape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N_shape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Nbar_hit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N_hit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Nbar_secmom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N_secmom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Nbar_latmom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N_latmom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Nbar_A20mom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N_A20mom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Nbar_A42mom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N_A42mom</a:t>
                      </a:r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89" y="1515452"/>
            <a:ext cx="4140200" cy="433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47" y="1534168"/>
            <a:ext cx="4241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Input </a:t>
            </a:r>
            <a:r>
              <a:rPr kumimoji="1" lang="en-US" altLang="zh-CN" dirty="0" smtClean="0"/>
              <a:t>variable_m2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850" y="1670050"/>
            <a:ext cx="4178300" cy="4445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4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Input variable_m3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706145"/>
            <a:ext cx="41148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Variable Comparisons_m1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0339"/>
            <a:ext cx="7886700" cy="4124422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70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Comparisons_m1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11441"/>
            <a:ext cx="7886700" cy="407346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3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 </a:t>
            </a:r>
            <a:r>
              <a:rPr kumimoji="1" lang="en-US" altLang="zh-CN" dirty="0" smtClean="0"/>
              <a:t>Comparisons_m1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8222"/>
            <a:ext cx="7886700" cy="408865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1632-C760-46F1-B88B-617EA78BB581}" type="datetime1">
              <a:rPr lang="zh-CN" altLang="en-US" smtClean="0"/>
              <a:t>2017/7/25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gggg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0373-1EA2-46E8-99FF-D95CAFE1CF7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82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31562</TotalTime>
  <Words>486</Words>
  <Application>Microsoft Office PowerPoint</Application>
  <PresentationFormat>全屏显示(4:3)</PresentationFormat>
  <Paragraphs>260</Paragraphs>
  <Slides>38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Adobe 楷体 Std R</vt:lpstr>
      <vt:lpstr>AndaleMono</vt:lpstr>
      <vt:lpstr>宋体</vt:lpstr>
      <vt:lpstr>Arial</vt:lpstr>
      <vt:lpstr>Calibri</vt:lpstr>
      <vt:lpstr>Calibri Light</vt:lpstr>
      <vt:lpstr>Cambria Math</vt:lpstr>
      <vt:lpstr>Mangal</vt:lpstr>
      <vt:lpstr>Times New Roman</vt:lpstr>
      <vt:lpstr>Wingdings</vt:lpstr>
      <vt:lpstr>Office 主题</vt:lpstr>
      <vt:lpstr>Progress on 2017-07-04</vt:lpstr>
      <vt:lpstr>Pre-selection</vt:lpstr>
      <vt:lpstr>Further selection</vt:lpstr>
      <vt:lpstr>Input variables_m1</vt:lpstr>
      <vt:lpstr>Input variable_m2</vt:lpstr>
      <vt:lpstr>Input variable_m3</vt:lpstr>
      <vt:lpstr>Variable Comparisons_m1</vt:lpstr>
      <vt:lpstr>Variable Comparisons_m1</vt:lpstr>
      <vt:lpstr>Variable Comparisons_m1</vt:lpstr>
      <vt:lpstr>Variable Comparisons_m2</vt:lpstr>
      <vt:lpstr>Variable Comparisons_m2</vt:lpstr>
      <vt:lpstr>Variable Comparisons_m2</vt:lpstr>
      <vt:lpstr>Output classification_m1</vt:lpstr>
      <vt:lpstr>Variable Comparisons_m3</vt:lpstr>
      <vt:lpstr>Output classification_m3</vt:lpstr>
      <vt:lpstr>Optimal cut value_m1</vt:lpstr>
      <vt:lpstr>Optimal cut value_m1</vt:lpstr>
      <vt:lpstr>Optimal cut value_m3</vt:lpstr>
      <vt:lpstr>Comparison of three BDT training</vt:lpstr>
      <vt:lpstr>Angular distribution (m1)</vt:lpstr>
      <vt:lpstr>After selection in data</vt:lpstr>
      <vt:lpstr>Efficiency</vt:lpstr>
      <vt:lpstr>PowerPoint 演示文稿</vt:lpstr>
      <vt:lpstr>Momentum dependent efficiency (I)</vt:lpstr>
      <vt:lpstr>Momentum dependent efficiency(II)</vt:lpstr>
      <vt:lpstr>Momentum dependent efficiency(III)</vt:lpstr>
      <vt:lpstr>Momentum dependent efficiency(IV)</vt:lpstr>
      <vt:lpstr>Momentum dependent efficiency(V)</vt:lpstr>
      <vt:lpstr>Momentum dependent efficiency(VI)</vt:lpstr>
      <vt:lpstr>Momentum dependent efficiency(VII)</vt:lpstr>
      <vt:lpstr>Momentum dependent efficiency(VIII)</vt:lpstr>
      <vt:lpstr>Total efficiency curve before BDT</vt:lpstr>
      <vt:lpstr>Angular dependent efficiency for nbar at 2.396 GeV</vt:lpstr>
      <vt:lpstr>Fit result</vt:lpstr>
      <vt:lpstr>Cross section calculation</vt:lpstr>
      <vt:lpstr>An cross check by using MLP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zxrong</dc:creator>
  <cp:lastModifiedBy>user</cp:lastModifiedBy>
  <cp:revision>616</cp:revision>
  <dcterms:created xsi:type="dcterms:W3CDTF">2015-03-22T08:56:03Z</dcterms:created>
  <dcterms:modified xsi:type="dcterms:W3CDTF">2017-07-25T09:31:56Z</dcterms:modified>
</cp:coreProperties>
</file>