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8" r:id="rId2"/>
    <p:sldId id="257" r:id="rId3"/>
    <p:sldId id="270" r:id="rId4"/>
    <p:sldId id="289" r:id="rId5"/>
    <p:sldId id="283" r:id="rId6"/>
    <p:sldId id="284" r:id="rId7"/>
    <p:sldId id="261" r:id="rId8"/>
    <p:sldId id="278" r:id="rId9"/>
    <p:sldId id="288" r:id="rId10"/>
    <p:sldId id="287" r:id="rId11"/>
    <p:sldId id="292" r:id="rId12"/>
    <p:sldId id="291" r:id="rId13"/>
    <p:sldId id="277" r:id="rId14"/>
    <p:sldId id="285" r:id="rId15"/>
    <p:sldId id="282" r:id="rId16"/>
    <p:sldId id="296" r:id="rId17"/>
    <p:sldId id="260" r:id="rId18"/>
    <p:sldId id="273" r:id="rId19"/>
    <p:sldId id="293" r:id="rId20"/>
    <p:sldId id="271" r:id="rId21"/>
    <p:sldId id="280" r:id="rId22"/>
    <p:sldId id="286" r:id="rId23"/>
    <p:sldId id="281" r:id="rId24"/>
    <p:sldId id="290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19" autoAdjust="0"/>
  </p:normalViewPr>
  <p:slideViewPr>
    <p:cSldViewPr snapToGrid="0" snapToObjects="1">
      <p:cViewPr varScale="1">
        <p:scale>
          <a:sx n="93" d="100"/>
          <a:sy n="93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A7CB-A78D-B940-9D79-8A1CF6C4B931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6382B-D3C9-ED49-8416-4AEC8E7C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3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654DE-5D59-DD48-B767-09F5D2C173BB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6954-AFBA-F54A-98E3-17FCE225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point to introduce the overall </a:t>
            </a:r>
            <a:r>
              <a:rPr lang="en-US" dirty="0" err="1" smtClean="0"/>
              <a:t>iTPC</a:t>
            </a:r>
            <a:r>
              <a:rPr lang="en-US" dirty="0" smtClean="0"/>
              <a:t> project over and above the MWPC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6954-AFBA-F54A-98E3-17FCE225D1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E591-1CFF-4F6B-B5B8-EE5B301C9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worked well for many years (1999) and produced extraordinary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6954-AFBA-F54A-98E3-17FCE225D1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some drawings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6954-AFBA-F54A-98E3-17FCE225D1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Implies one could reuse the old electronics for ½ </a:t>
            </a:r>
            <a:r>
              <a:rPr lang="en-US" dirty="0" err="1" smtClean="0"/>
              <a:t>padrows</a:t>
            </a:r>
            <a:r>
              <a:rPr lang="en-US" dirty="0" smtClean="0"/>
              <a:t> (20 over 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6954-AFBA-F54A-98E3-17FCE225D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tight tolerances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6954-AFBA-F54A-98E3-17FCE225D1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6954-AFBA-F54A-98E3-17FCE225D1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electronics  </a:t>
            </a:r>
            <a:r>
              <a:rPr lang="en-US" dirty="0" smtClean="0"/>
              <a:t>  -- as of summer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ACE7-A931-A849-B1F0-4D667D0A41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8075" cy="1008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FF"/>
                </a:solidFill>
              </a:defRPr>
            </a:lvl1pPr>
          </a:lstStyle>
          <a:p>
            <a:r>
              <a:rPr lang="en-US" smtClean="0"/>
              <a:t>iTPC MWPC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E7D8-7882-6649-892C-6B70635B905D}" type="slidenum">
              <a:rPr lang="en-US" smtClean="0"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529161" y="1387084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9" name="Picture 7" descr="Picture1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304297"/>
            <a:ext cx="682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to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procedures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Facility</a:t>
            </a:r>
          </a:p>
          <a:p>
            <a:r>
              <a:rPr lang="en-US" dirty="0" smtClean="0"/>
              <a:t>Workforce and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MWPC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image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70" y="1796013"/>
            <a:ext cx="5628348" cy="42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CAD model of assembly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Screen Shot 2016-12-01 at 4.3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9" y="1977453"/>
            <a:ext cx="7313740" cy="38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Pad-plane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/>
              <a:t>At this point all strong backs have been produced</a:t>
            </a:r>
          </a:p>
          <a:p>
            <a:r>
              <a:rPr lang="en-US" dirty="0" smtClean="0"/>
              <a:t>The assembly of the pad-plane with the </a:t>
            </a:r>
            <a:r>
              <a:rPr lang="en-US" dirty="0" err="1" smtClean="0"/>
              <a:t>strongback</a:t>
            </a:r>
            <a:r>
              <a:rPr lang="en-US" dirty="0" smtClean="0"/>
              <a:t> will be done at LBNL</a:t>
            </a:r>
          </a:p>
          <a:p>
            <a:r>
              <a:rPr lang="en-US" dirty="0" smtClean="0"/>
              <a:t>Significant work has gone into the initial process of aligning the different side mount to get proper distances</a:t>
            </a:r>
          </a:p>
          <a:p>
            <a:r>
              <a:rPr lang="en-US" dirty="0" smtClean="0"/>
              <a:t>Many details in talk at TCSM review (Jim Thomas)</a:t>
            </a:r>
          </a:p>
          <a:p>
            <a:r>
              <a:rPr lang="en-US" dirty="0" smtClean="0"/>
              <a:t>Work at LBNL is gearing up toward with detailed tooling design</a:t>
            </a:r>
          </a:p>
          <a:p>
            <a:r>
              <a:rPr lang="en-US" dirty="0" smtClean="0"/>
              <a:t>Assembly work will be on-going throughout Jan-May</a:t>
            </a:r>
          </a:p>
          <a:p>
            <a:r>
              <a:rPr lang="en-US" dirty="0" smtClean="0"/>
              <a:t>As this proceeds the MWPC production must be going strong (</a:t>
            </a:r>
            <a:r>
              <a:rPr lang="en-US" dirty="0" err="1" smtClean="0"/>
              <a:t>Fb</a:t>
            </a:r>
            <a:r>
              <a:rPr lang="en-US" dirty="0" smtClean="0"/>
              <a:t>-March 2017)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to handle increase of channels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FEE </a:t>
            </a:r>
            <a:r>
              <a:rPr lang="en-US" dirty="0" smtClean="0"/>
              <a:t>layout and foot print </a:t>
            </a:r>
            <a:r>
              <a:rPr lang="en-US" dirty="0"/>
              <a:t>as for existing DAQ1000 cards</a:t>
            </a:r>
          </a:p>
          <a:p>
            <a:pPr lvl="1"/>
            <a:r>
              <a:rPr lang="en-US" dirty="0"/>
              <a:t>Double #channels per </a:t>
            </a:r>
            <a:r>
              <a:rPr lang="en-US" dirty="0" smtClean="0"/>
              <a:t>FEE</a:t>
            </a:r>
          </a:p>
          <a:p>
            <a:pPr lvl="2"/>
            <a:r>
              <a:rPr lang="en-US" dirty="0" smtClean="0"/>
              <a:t>55 FEE per inner sector</a:t>
            </a:r>
          </a:p>
          <a:p>
            <a:pPr lvl="1"/>
            <a:r>
              <a:rPr lang="en-US" dirty="0" smtClean="0"/>
              <a:t>RDO modules</a:t>
            </a:r>
          </a:p>
          <a:p>
            <a:pPr lvl="2"/>
            <a:r>
              <a:rPr lang="en-US" dirty="0" smtClean="0"/>
              <a:t>3 RDO per sector</a:t>
            </a:r>
          </a:p>
          <a:p>
            <a:pPr lvl="1"/>
            <a:r>
              <a:rPr lang="en-US" dirty="0" smtClean="0"/>
              <a:t>DAQ PCs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4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development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71095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Prototype FEE and RDO.</a:t>
            </a:r>
          </a:p>
          <a:p>
            <a:pPr marL="0" indent="0">
              <a:buNone/>
            </a:pPr>
            <a:r>
              <a:rPr lang="en-US" dirty="0" smtClean="0"/>
              <a:t>-Install 2 FEE and RDO for upcoming run (next week) in an inner </a:t>
            </a:r>
            <a:r>
              <a:rPr lang="en-US" dirty="0" err="1" smtClean="0"/>
              <a:t>padrow</a:t>
            </a:r>
            <a:r>
              <a:rPr lang="en-US" dirty="0" smtClean="0"/>
              <a:t>. Important development step.</a:t>
            </a:r>
          </a:p>
          <a:p>
            <a:pPr marL="0" indent="0">
              <a:buNone/>
            </a:pPr>
            <a:r>
              <a:rPr lang="en-US" dirty="0" smtClean="0"/>
              <a:t>A year from now plan on enough electronics for a full inner sector.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3" y="2061837"/>
            <a:ext cx="4120894" cy="30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Installation in STAR</a:t>
            </a:r>
          </a:p>
          <a:p>
            <a:pPr lvl="1"/>
            <a:r>
              <a:rPr lang="en-US" dirty="0"/>
              <a:t>Replace existing inner 24 sector with </a:t>
            </a:r>
            <a:r>
              <a:rPr lang="en-US" dirty="0" smtClean="0"/>
              <a:t>new</a:t>
            </a:r>
          </a:p>
          <a:p>
            <a:pPr lvl="2"/>
            <a:r>
              <a:rPr lang="en-US" dirty="0" smtClean="0"/>
              <a:t>Involves removing all electronics service, remove and insert new, reinstall services</a:t>
            </a:r>
            <a:endParaRPr lang="en-US" dirty="0"/>
          </a:p>
          <a:p>
            <a:pPr lvl="1"/>
            <a:r>
              <a:rPr lang="en-US" dirty="0"/>
              <a:t>Mount new </a:t>
            </a:r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This by it self is a delicate task. Ensure no dirt gets into TPC, and the sectors work ahead of installation</a:t>
            </a:r>
            <a:endParaRPr lang="en-US" dirty="0"/>
          </a:p>
          <a:p>
            <a:r>
              <a:rPr lang="en-US" dirty="0" smtClean="0"/>
              <a:t>Commissioning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Strongback</a:t>
            </a:r>
            <a:r>
              <a:rPr lang="en-US" dirty="0" smtClean="0"/>
              <a:t> (BNL)</a:t>
            </a:r>
          </a:p>
          <a:p>
            <a:r>
              <a:rPr lang="en-US" dirty="0" smtClean="0"/>
              <a:t>Pad plane joining (LBNL – subcontract)</a:t>
            </a:r>
          </a:p>
          <a:p>
            <a:r>
              <a:rPr lang="en-US" dirty="0" smtClean="0"/>
              <a:t>MWPC assembly and testing (SDU,USTC,)</a:t>
            </a:r>
          </a:p>
          <a:p>
            <a:r>
              <a:rPr lang="en-US" dirty="0" smtClean="0"/>
              <a:t>Sector testing at RHIC (BNL+..)</a:t>
            </a:r>
          </a:p>
          <a:p>
            <a:r>
              <a:rPr lang="en-US" dirty="0" smtClean="0"/>
              <a:t>Electronics (BNL)</a:t>
            </a:r>
          </a:p>
          <a:p>
            <a:r>
              <a:rPr lang="en-US" dirty="0" smtClean="0"/>
              <a:t>Installation (BNL)</a:t>
            </a:r>
          </a:p>
          <a:p>
            <a:r>
              <a:rPr lang="en-US" dirty="0" smtClean="0"/>
              <a:t>Commissioning and code (BNL,SDU,USTC, other institutions)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Proposal several years ago (Late 2011)</a:t>
            </a:r>
          </a:p>
          <a:p>
            <a:r>
              <a:rPr lang="en-US" dirty="0" smtClean="0"/>
              <a:t>Internal STAR review Feb 5, 2015</a:t>
            </a:r>
          </a:p>
          <a:p>
            <a:r>
              <a:rPr lang="en-US" dirty="0" smtClean="0"/>
              <a:t>Proposal submitted and Physics Review by PAC in June 2015 </a:t>
            </a:r>
          </a:p>
          <a:p>
            <a:r>
              <a:rPr lang="en-US" dirty="0" smtClean="0"/>
              <a:t>Follow-up discussion with ALD sufficient to proceed to technical review</a:t>
            </a:r>
          </a:p>
          <a:p>
            <a:r>
              <a:rPr lang="en-US" dirty="0" smtClean="0"/>
              <a:t>TDR completed and submitted to ALD November</a:t>
            </a:r>
          </a:p>
          <a:p>
            <a:r>
              <a:rPr lang="en-US" dirty="0" smtClean="0"/>
              <a:t>Risk assessment requested by ALD for TPC and </a:t>
            </a:r>
            <a:r>
              <a:rPr lang="en-US" dirty="0" err="1" smtClean="0"/>
              <a:t>iTPC</a:t>
            </a:r>
            <a:r>
              <a:rPr lang="en-US" dirty="0" smtClean="0"/>
              <a:t> submitted early December</a:t>
            </a:r>
          </a:p>
          <a:p>
            <a:r>
              <a:rPr lang="en-US" dirty="0" smtClean="0"/>
              <a:t>Directors review January; approval to proceed granted in February due to need to acquire long lead items (</a:t>
            </a:r>
            <a:r>
              <a:rPr lang="en-US" dirty="0" err="1" smtClean="0"/>
              <a:t>strongback</a:t>
            </a:r>
            <a:r>
              <a:rPr lang="en-US" dirty="0" smtClean="0"/>
              <a:t>, </a:t>
            </a:r>
            <a:r>
              <a:rPr lang="en-US" dirty="0" err="1" smtClean="0"/>
              <a:t>padplanes</a:t>
            </a:r>
            <a:r>
              <a:rPr lang="en-US" dirty="0" smtClean="0"/>
              <a:t>, setting contact with LBNL) ahead of the this review.</a:t>
            </a:r>
          </a:p>
          <a:p>
            <a:r>
              <a:rPr lang="en-US" dirty="0" smtClean="0"/>
              <a:t>TCSM DOE review in September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The Start and length of run-18 directly impacts the start of run-19 since about 10 month is needed to roll in/out, replace of inner sectors, electronics, and commisioning </a:t>
            </a:r>
            <a:endParaRPr lang="is-IS" dirty="0"/>
          </a:p>
          <a:p>
            <a:r>
              <a:rPr lang="is-IS" dirty="0" smtClean="0"/>
              <a:t>A run-18 installation of a new inner sector will gain experience with methods and installation time</a:t>
            </a:r>
            <a:r>
              <a:rPr lang="is-IS" dirty="0"/>
              <a:t> </a:t>
            </a:r>
            <a:r>
              <a:rPr lang="is-IS" dirty="0" smtClean="0"/>
              <a:t>required</a:t>
            </a:r>
            <a:endParaRPr lang="is-IS" dirty="0" smtClean="0">
              <a:solidFill>
                <a:srgbClr val="FF6600"/>
              </a:solidFill>
            </a:endParaRPr>
          </a:p>
          <a:p>
            <a:r>
              <a:rPr lang="is-IS" dirty="0" smtClean="0"/>
              <a:t>Currently run-18 is scheduled for 13 cryo weeks, and is coupled to CA-D LEReC</a:t>
            </a:r>
            <a:r>
              <a:rPr lang="is-IS" dirty="0"/>
              <a:t> </a:t>
            </a:r>
            <a:r>
              <a:rPr lang="is-IS" dirty="0" smtClean="0"/>
              <a:t>R&amp;D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one new sector in fall of 2017</a:t>
            </a:r>
          </a:p>
          <a:p>
            <a:r>
              <a:rPr lang="en-US" dirty="0" smtClean="0"/>
              <a:t>All sectors at BNL by summer 2018</a:t>
            </a:r>
          </a:p>
          <a:p>
            <a:r>
              <a:rPr lang="en-US" dirty="0" smtClean="0"/>
              <a:t>Tested and installed by Oct 2018</a:t>
            </a:r>
          </a:p>
          <a:p>
            <a:r>
              <a:rPr lang="en-US" dirty="0" smtClean="0"/>
              <a:t>Commissioning Oct-Feb 2019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78" y="530437"/>
            <a:ext cx="7772400" cy="885692"/>
          </a:xfrm>
        </p:spPr>
        <p:txBody>
          <a:bodyPr/>
          <a:lstStyle/>
          <a:p>
            <a:r>
              <a:rPr lang="en-US" dirty="0" err="1" smtClean="0"/>
              <a:t>iTPC</a:t>
            </a:r>
            <a:r>
              <a:rPr lang="en-US" dirty="0" smtClean="0"/>
              <a:t> Project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112" y="1869858"/>
            <a:ext cx="4809066" cy="1752600"/>
          </a:xfrm>
        </p:spPr>
        <p:txBody>
          <a:bodyPr/>
          <a:lstStyle/>
          <a:p>
            <a:r>
              <a:rPr lang="en-US" dirty="0" smtClean="0"/>
              <a:t>Flemming </a:t>
            </a:r>
            <a:r>
              <a:rPr lang="en-US" dirty="0" err="1" smtClean="0"/>
              <a:t>Videbæk</a:t>
            </a:r>
            <a:endParaRPr lang="en-US" dirty="0" smtClean="0"/>
          </a:p>
          <a:p>
            <a:r>
              <a:rPr lang="en-US" dirty="0" smtClean="0"/>
              <a:t>BNL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032" y="3198516"/>
            <a:ext cx="5684308" cy="275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64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 </a:t>
            </a:r>
            <a:r>
              <a:rPr lang="en-US" dirty="0" smtClean="0"/>
              <a:t>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895"/>
            <a:ext cx="8229600" cy="5073407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8434" y="4924728"/>
            <a:ext cx="809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schedule has STAR ready for data taking March </a:t>
            </a:r>
            <a:r>
              <a:rPr lang="en-US" sz="1600" dirty="0" smtClean="0"/>
              <a:t> </a:t>
            </a:r>
            <a:r>
              <a:rPr lang="en-US" sz="1600" dirty="0" smtClean="0"/>
              <a:t>2019, with  ~1.5 month of commissioning. Single sector tested in run-18 Key goal of project is to have upgrade complete for Run-19.</a:t>
            </a:r>
          </a:p>
          <a:p>
            <a:r>
              <a:rPr lang="en-US" sz="1600" dirty="0" smtClean="0"/>
              <a:t>Critical path goes through electronics path a) (SAMPA chip )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)  sector production installation,  and testing</a:t>
            </a:r>
            <a:r>
              <a:rPr lang="en-US" sz="1600" dirty="0"/>
              <a:t> </a:t>
            </a:r>
            <a:r>
              <a:rPr lang="en-US" sz="1600" dirty="0" smtClean="0"/>
              <a:t>&amp; commissioning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11230" y="2171700"/>
            <a:ext cx="190500" cy="355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99300" y="2159000"/>
            <a:ext cx="2794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1370" y="2133600"/>
            <a:ext cx="198231" cy="393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99464"/>
              </p:ext>
            </p:extLst>
          </p:nvPr>
        </p:nvGraphicFramePr>
        <p:xfrm>
          <a:off x="1181100" y="1877458"/>
          <a:ext cx="6781800" cy="2933700"/>
        </p:xfrm>
        <a:graphic>
          <a:graphicData uri="http://schemas.openxmlformats.org/drawingml/2006/table">
            <a:tbl>
              <a:tblPr/>
              <a:tblGrid>
                <a:gridCol w="2019300"/>
                <a:gridCol w="2921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Calendar Year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padplane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Strongback production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Padplane Assembly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Assemble MWPC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Installation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installation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Roll-in and commisioning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Insertion Tool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0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Completed </a:t>
            </a:r>
            <a:r>
              <a:rPr lang="en-US" dirty="0" err="1" smtClean="0"/>
              <a:t>strongback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Initiated and completed </a:t>
            </a:r>
            <a:r>
              <a:rPr lang="en-US" dirty="0" err="1" smtClean="0"/>
              <a:t>strongback</a:t>
            </a:r>
            <a:r>
              <a:rPr lang="en-US" dirty="0" smtClean="0"/>
              <a:t> production</a:t>
            </a:r>
          </a:p>
          <a:p>
            <a:r>
              <a:rPr lang="en-US" dirty="0"/>
              <a:t>C</a:t>
            </a:r>
            <a:r>
              <a:rPr lang="en-US" dirty="0" smtClean="0"/>
              <a:t>ompleted </a:t>
            </a:r>
            <a:r>
              <a:rPr lang="en-US" dirty="0" err="1" smtClean="0"/>
              <a:t>padplane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Completed </a:t>
            </a:r>
            <a:r>
              <a:rPr lang="en-US" dirty="0" err="1" smtClean="0"/>
              <a:t>padplane</a:t>
            </a:r>
            <a:r>
              <a:rPr lang="en-US" dirty="0" smtClean="0"/>
              <a:t> pre-production</a:t>
            </a:r>
          </a:p>
          <a:p>
            <a:pPr lvl="1"/>
            <a:r>
              <a:rPr lang="en-US" dirty="0" smtClean="0"/>
              <a:t>Had production </a:t>
            </a:r>
            <a:r>
              <a:rPr lang="en-US" dirty="0"/>
              <a:t>issues at the </a:t>
            </a:r>
            <a:r>
              <a:rPr lang="en-US" dirty="0" smtClean="0"/>
              <a:t>PCB factory, </a:t>
            </a:r>
            <a:r>
              <a:rPr lang="en-US" dirty="0"/>
              <a:t>that had previous made a successful </a:t>
            </a:r>
            <a:r>
              <a:rPr lang="en-US" dirty="0" smtClean="0"/>
              <a:t>prototype pad plane, and procurement delays</a:t>
            </a:r>
          </a:p>
          <a:p>
            <a:r>
              <a:rPr lang="en-US" dirty="0" smtClean="0"/>
              <a:t>First 14 </a:t>
            </a:r>
            <a:r>
              <a:rPr lang="en-US" dirty="0" err="1" smtClean="0"/>
              <a:t>padplanes</a:t>
            </a:r>
            <a:r>
              <a:rPr lang="en-US" dirty="0" smtClean="0"/>
              <a:t> will be delivered 12/6/16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with LBL junior engineer to provide assembly instruction for the </a:t>
            </a:r>
            <a:r>
              <a:rPr lang="en-US" dirty="0" err="1" smtClean="0"/>
              <a:t>padplane</a:t>
            </a:r>
            <a:r>
              <a:rPr lang="en-US" dirty="0" smtClean="0"/>
              <a:t> joining</a:t>
            </a:r>
          </a:p>
          <a:p>
            <a:r>
              <a:rPr lang="en-US" dirty="0" smtClean="0"/>
              <a:t>High precision work to get proper distanced from wire mounts to </a:t>
            </a:r>
            <a:r>
              <a:rPr lang="en-US" dirty="0" err="1" smtClean="0"/>
              <a:t>padplane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Prototyping and experience gained at </a:t>
            </a:r>
            <a:r>
              <a:rPr lang="en-US" dirty="0" smtClean="0"/>
              <a:t>SDU</a:t>
            </a:r>
          </a:p>
          <a:p>
            <a:r>
              <a:rPr lang="en-US" dirty="0" smtClean="0"/>
              <a:t>Prototype FEE and RDO produced and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874" cy="4525963"/>
          </a:xfrm>
        </p:spPr>
        <p:txBody>
          <a:bodyPr>
            <a:noAutofit/>
          </a:bodyPr>
          <a:lstStyle/>
          <a:p>
            <a:r>
              <a:rPr lang="en-US" sz="1800" dirty="0"/>
              <a:t>The resolution of the </a:t>
            </a:r>
            <a:r>
              <a:rPr lang="en-US" sz="1800" dirty="0" err="1"/>
              <a:t>dE</a:t>
            </a:r>
            <a:r>
              <a:rPr lang="en-US" sz="1800" dirty="0"/>
              <a:t>/dx is a critical parameter for the performance of the TPC </a:t>
            </a:r>
            <a:r>
              <a:rPr lang="en-US" sz="1800" dirty="0" smtClean="0"/>
              <a:t> </a:t>
            </a:r>
            <a:r>
              <a:rPr lang="en-US" sz="1800" dirty="0"/>
              <a:t>The upgraded TPC with the inner sectors will provide part of the total </a:t>
            </a:r>
            <a:r>
              <a:rPr lang="en-US" sz="1800" dirty="0" err="1"/>
              <a:t>dE</a:t>
            </a:r>
            <a:r>
              <a:rPr lang="en-US" sz="1800" dirty="0"/>
              <a:t>/dx signal. For |</a:t>
            </a:r>
            <a:r>
              <a:rPr lang="en-US" sz="1800" dirty="0">
                <a:sym typeface="Symbol"/>
              </a:rPr>
              <a:t></a:t>
            </a:r>
            <a:r>
              <a:rPr lang="en-US" sz="1800" dirty="0"/>
              <a:t>| &gt; 1 the inner sectors are the dominating contributor to the </a:t>
            </a:r>
            <a:r>
              <a:rPr lang="en-US" sz="1800" dirty="0" err="1"/>
              <a:t>dE</a:t>
            </a:r>
            <a:r>
              <a:rPr lang="en-US" sz="1800" dirty="0"/>
              <a:t>/dx and considerable better than the current TPC. This can be measured with beam and be demonstrated after several months of calibration work. </a:t>
            </a:r>
            <a:endParaRPr lang="en-US" sz="1800" dirty="0" smtClean="0"/>
          </a:p>
          <a:p>
            <a:r>
              <a:rPr lang="en-US" sz="1800" b="1" dirty="0" smtClean="0"/>
              <a:t>A critical test that will be done during the construction is the measure the response of 55Fe source on the wires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82" y="1600200"/>
            <a:ext cx="3596617" cy="2467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6163972" y="2612084"/>
            <a:ext cx="10325" cy="118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6947" y="2609624"/>
            <a:ext cx="10325" cy="118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5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5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888"/>
            <a:ext cx="4043187" cy="135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Increase rapidity coverage  </a:t>
            </a:r>
            <a:r>
              <a:rPr lang="en-US" sz="2000" dirty="0" err="1"/>
              <a:t>η</a:t>
            </a:r>
            <a:r>
              <a:rPr lang="en-US" sz="2000" dirty="0"/>
              <a:t> </a:t>
            </a:r>
            <a:r>
              <a:rPr lang="en-US" sz="2000" dirty="0" smtClean="0"/>
              <a:t>~1 to ~1.5</a:t>
            </a:r>
          </a:p>
          <a:p>
            <a:pPr marL="0" indent="0">
              <a:buNone/>
            </a:pPr>
            <a:r>
              <a:rPr lang="en-US" sz="2000" dirty="0" smtClean="0"/>
              <a:t>Increased efficiency for </a:t>
            </a:r>
            <a:r>
              <a:rPr lang="en-US" sz="2000" dirty="0" err="1"/>
              <a:t>η</a:t>
            </a:r>
            <a:r>
              <a:rPr lang="en-US" sz="2000" dirty="0"/>
              <a:t> </a:t>
            </a:r>
            <a:r>
              <a:rPr lang="en-US" sz="2000" dirty="0" smtClean="0"/>
              <a:t>&gt;1 both in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and particle specie  |</a:t>
            </a:r>
            <a:r>
              <a:rPr lang="en-US" sz="2000" dirty="0" err="1" smtClean="0"/>
              <a:t>η</a:t>
            </a:r>
            <a:r>
              <a:rPr lang="en-US" sz="2000" dirty="0" smtClean="0"/>
              <a:t>| &lt; 1.5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9F8-B289-1345-9491-DD23C108BAEE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42825" y="973742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Improved </a:t>
            </a:r>
            <a:r>
              <a:rPr lang="en-US" sz="2000" dirty="0" err="1" smtClean="0"/>
              <a:t>dE</a:t>
            </a:r>
            <a:r>
              <a:rPr lang="en-US" sz="2000" dirty="0" smtClean="0"/>
              <a:t>/dx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49" y="2645922"/>
            <a:ext cx="2664443" cy="345125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October 28-31 2015</a:t>
            </a:r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64" y="1343074"/>
            <a:ext cx="3586653" cy="216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04" y="3705645"/>
            <a:ext cx="2571191" cy="2512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1415" y="6007824"/>
            <a:ext cx="32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η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2249" y="60695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Rapidity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7878" y="4751785"/>
            <a:ext cx="38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19800" y="5270478"/>
            <a:ext cx="751047" cy="73734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7494" y="516190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45351" y="5434514"/>
            <a:ext cx="1152144" cy="137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8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iTPC</a:t>
            </a:r>
            <a:r>
              <a:rPr lang="en-US" dirty="0" smtClean="0"/>
              <a:t> is an ambitious project on a relatively short time-scale to completion. </a:t>
            </a:r>
          </a:p>
          <a:p>
            <a:r>
              <a:rPr lang="en-US" dirty="0" smtClean="0"/>
              <a:t>All the necessary pieces are coming together, and we are entering the production phase.</a:t>
            </a:r>
          </a:p>
          <a:p>
            <a:r>
              <a:rPr lang="en-US" dirty="0" smtClean="0"/>
              <a:t>The installation and commissioning must be carefully executed not to harm the ongoing and future STAR </a:t>
            </a:r>
            <a:r>
              <a:rPr lang="en-US" smtClean="0"/>
              <a:t>physics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project</a:t>
            </a:r>
          </a:p>
          <a:p>
            <a:r>
              <a:rPr lang="en-US" dirty="0" smtClean="0"/>
              <a:t>What are the production plans</a:t>
            </a:r>
          </a:p>
          <a:p>
            <a:r>
              <a:rPr lang="en-US" dirty="0" smtClean="0"/>
              <a:t>Schedule &amp; Progress</a:t>
            </a:r>
          </a:p>
          <a:p>
            <a:r>
              <a:rPr lang="en-US" dirty="0" smtClean="0"/>
              <a:t>Performance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4096" y="117144"/>
            <a:ext cx="681582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STAR Upgrades and BES Phase II</a:t>
            </a:r>
            <a:endParaRPr lang="en-US" sz="3200" dirty="0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68103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6200" y="3327499"/>
            <a:ext cx="2623592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iTPC</a:t>
            </a:r>
            <a:r>
              <a:rPr lang="en-US" sz="2000" b="1" u="sng" dirty="0" smtClean="0"/>
              <a:t> Upgrade: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Rebuilds the inner sectors of the TPC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Continuous Coverage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Improves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Extends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coverage from 1.0 to 1.5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Lowers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cut-in from 125 </a:t>
            </a:r>
            <a:r>
              <a:rPr lang="en-US" dirty="0" err="1" smtClean="0"/>
              <a:t>MeV</a:t>
            </a:r>
            <a:r>
              <a:rPr lang="en-US" dirty="0" smtClean="0"/>
              <a:t>/c to 60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1752600"/>
            <a:ext cx="2743200" cy="233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EPD Upgrade: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Allows a better and independent reaction plane measurement  critical to BES physics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Improves trigger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Reduces background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4331494"/>
            <a:ext cx="3048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EndCap</a:t>
            </a:r>
            <a:r>
              <a:rPr lang="en-US" sz="2000" b="1" u="sng" dirty="0" smtClean="0"/>
              <a:t> TOF Upgrade: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PID at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= 0.9 to 1.5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Provided by CBM-FAIR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1066800"/>
            <a:ext cx="2667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Major improvements  for  BES-II</a:t>
            </a:r>
            <a:endParaRPr lang="en-US" sz="2000" dirty="0"/>
          </a:p>
        </p:txBody>
      </p:sp>
      <p:sp>
        <p:nvSpPr>
          <p:cNvPr id="9" name="Donut 8"/>
          <p:cNvSpPr/>
          <p:nvPr/>
        </p:nvSpPr>
        <p:spPr>
          <a:xfrm rot="832833">
            <a:off x="3722511" y="2074929"/>
            <a:ext cx="975685" cy="1461215"/>
          </a:xfrm>
          <a:prstGeom prst="donut">
            <a:avLst>
              <a:gd name="adj" fmla="val 31809"/>
            </a:avLst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116031"/>
            <a:ext cx="13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ndcap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TOF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2000" y="1524000"/>
            <a:ext cx="381000" cy="685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86200"/>
            <a:ext cx="24706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343400" y="3200400"/>
            <a:ext cx="1676400" cy="914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D972-65A9-45CC-AD14-91DBAA320E28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DNP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6-11-29 at 11.23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5" y="1519838"/>
            <a:ext cx="6422679" cy="48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1-29 at 11.2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531"/>
            <a:ext cx="8155088" cy="59124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Upgrade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Replacement of Inner Sectors (24)</a:t>
            </a:r>
          </a:p>
          <a:p>
            <a:pPr lvl="1"/>
            <a:r>
              <a:rPr lang="en-US" dirty="0" smtClean="0"/>
              <a:t>Increase #</a:t>
            </a:r>
            <a:r>
              <a:rPr lang="en-US" dirty="0" err="1" smtClean="0"/>
              <a:t>padrows</a:t>
            </a:r>
            <a:r>
              <a:rPr lang="en-US" dirty="0" smtClean="0"/>
              <a:t> from 13 to 40. </a:t>
            </a:r>
          </a:p>
          <a:p>
            <a:pPr lvl="1"/>
            <a:r>
              <a:rPr lang="en-US" dirty="0" smtClean="0"/>
              <a:t>Complete geometrical coverage</a:t>
            </a:r>
          </a:p>
          <a:p>
            <a:pPr lvl="2"/>
            <a:r>
              <a:rPr lang="en-US" dirty="0" smtClean="0"/>
              <a:t>Mechanical Sector (</a:t>
            </a:r>
            <a:r>
              <a:rPr lang="en-US" dirty="0" err="1" smtClean="0"/>
              <a:t>Strongbacks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Joining of </a:t>
            </a:r>
            <a:r>
              <a:rPr lang="en-US" dirty="0" err="1" smtClean="0"/>
              <a:t>padplanes</a:t>
            </a:r>
            <a:r>
              <a:rPr lang="en-US" dirty="0" smtClean="0"/>
              <a:t> with </a:t>
            </a:r>
            <a:r>
              <a:rPr lang="en-US" dirty="0" err="1" smtClean="0"/>
              <a:t>strongbacks</a:t>
            </a:r>
            <a:endParaRPr lang="en-US" dirty="0" smtClean="0"/>
          </a:p>
          <a:p>
            <a:pPr lvl="2"/>
            <a:r>
              <a:rPr lang="en-US" dirty="0" smtClean="0"/>
              <a:t>Assembly of MWPC on </a:t>
            </a:r>
            <a:r>
              <a:rPr lang="en-US" dirty="0" err="1" smtClean="0"/>
              <a:t>strongbacks</a:t>
            </a:r>
            <a:endParaRPr lang="en-US" dirty="0" smtClean="0"/>
          </a:p>
          <a:p>
            <a:r>
              <a:rPr lang="en-US" dirty="0" smtClean="0"/>
              <a:t>This will improve </a:t>
            </a:r>
          </a:p>
          <a:p>
            <a:pPr lvl="1"/>
            <a:r>
              <a:rPr lang="en-US" dirty="0" smtClean="0"/>
              <a:t>eta coverage from 1.0 to 1.5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coverage from 0.20  -&gt; 0.06 GeV/c</a:t>
            </a:r>
          </a:p>
          <a:p>
            <a:pPr lvl="1"/>
            <a:r>
              <a:rPr lang="en-US" dirty="0" err="1" smtClean="0"/>
              <a:t>dE</a:t>
            </a:r>
            <a:r>
              <a:rPr lang="en-US" dirty="0" smtClean="0"/>
              <a:t>/dx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trongback</a:t>
            </a:r>
            <a:r>
              <a:rPr lang="en-US" dirty="0" smtClean="0"/>
              <a:t>, commercial fabrication</a:t>
            </a:r>
          </a:p>
          <a:p>
            <a:r>
              <a:rPr lang="en-US" dirty="0" err="1" smtClean="0"/>
              <a:t>Padplane</a:t>
            </a:r>
            <a:r>
              <a:rPr lang="en-US" dirty="0" smtClean="0"/>
              <a:t> , same # even/odd per connector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6-09-08 at 4.3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98" y="3340856"/>
            <a:ext cx="1855847" cy="1693329"/>
          </a:xfrm>
          <a:prstGeom prst="rect">
            <a:avLst/>
          </a:prstGeom>
        </p:spPr>
      </p:pic>
      <p:pic>
        <p:nvPicPr>
          <p:cNvPr id="8" name="Picture 7" descr="Screen Shot 2016-09-08 at 4.33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98" y="5182083"/>
            <a:ext cx="2526249" cy="1487988"/>
          </a:xfrm>
          <a:prstGeom prst="rect">
            <a:avLst/>
          </a:prstGeom>
        </p:spPr>
      </p:pic>
      <p:pic>
        <p:nvPicPr>
          <p:cNvPr id="9" name="Picture 8" descr="Screen Shot 2016-09-08 at 4.37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6" y="3668288"/>
            <a:ext cx="3987984" cy="22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Close-up cross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iTPC MWPC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E7D8-7882-6649-892C-6B70635B905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creen Shot 2016-11-29 at 1.1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0" y="1315014"/>
            <a:ext cx="7892824" cy="50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26788</TotalTime>
  <Words>1363</Words>
  <Application>Microsoft Macintosh PowerPoint</Application>
  <PresentationFormat>On-screen Show (4:3)</PresentationFormat>
  <Paragraphs>467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Review to Address</vt:lpstr>
      <vt:lpstr>iTPC Project Overview</vt:lpstr>
      <vt:lpstr>Overview</vt:lpstr>
      <vt:lpstr>PowerPoint Presentation</vt:lpstr>
      <vt:lpstr>Current TPC</vt:lpstr>
      <vt:lpstr>PowerPoint Presentation</vt:lpstr>
      <vt:lpstr>Upgrade key elements</vt:lpstr>
      <vt:lpstr>Strong back</vt:lpstr>
      <vt:lpstr>Close-up cross section</vt:lpstr>
      <vt:lpstr>Existing MWPC</vt:lpstr>
      <vt:lpstr>Example of CAD model of assembly process</vt:lpstr>
      <vt:lpstr>Pad-plane assembly</vt:lpstr>
      <vt:lpstr>Electronics</vt:lpstr>
      <vt:lpstr>Electronics development</vt:lpstr>
      <vt:lpstr>Installation</vt:lpstr>
      <vt:lpstr>Work distribution</vt:lpstr>
      <vt:lpstr>Timeline</vt:lpstr>
      <vt:lpstr>Schedule Background</vt:lpstr>
      <vt:lpstr>Some key milestones</vt:lpstr>
      <vt:lpstr>Summary Schedule </vt:lpstr>
      <vt:lpstr>Progress</vt:lpstr>
      <vt:lpstr>Progress</vt:lpstr>
      <vt:lpstr>Performance Criteria</vt:lpstr>
      <vt:lpstr>Improved performance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iTPC Project Overview</dc:title>
  <dc:creator>flemming videbaek</dc:creator>
  <cp:lastModifiedBy>flemming videbaek</cp:lastModifiedBy>
  <cp:revision>62</cp:revision>
  <cp:lastPrinted>2016-09-12T13:49:00Z</cp:lastPrinted>
  <dcterms:created xsi:type="dcterms:W3CDTF">2016-01-20T22:28:14Z</dcterms:created>
  <dcterms:modified xsi:type="dcterms:W3CDTF">2016-12-02T22:30:42Z</dcterms:modified>
</cp:coreProperties>
</file>