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4" r:id="rId3"/>
    <p:sldId id="309" r:id="rId4"/>
    <p:sldId id="275" r:id="rId5"/>
    <p:sldId id="307" r:id="rId6"/>
    <p:sldId id="306" r:id="rId7"/>
    <p:sldId id="310" r:id="rId8"/>
    <p:sldId id="259" r:id="rId9"/>
    <p:sldId id="312" r:id="rId10"/>
    <p:sldId id="276" r:id="rId11"/>
    <p:sldId id="311" r:id="rId12"/>
    <p:sldId id="308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294" r:id="rId26"/>
    <p:sldId id="267" r:id="rId27"/>
    <p:sldId id="328" r:id="rId28"/>
    <p:sldId id="329" r:id="rId29"/>
    <p:sldId id="33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D43A-F50B-4B5A-A402-396BE586A09E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10D9-03CC-42F1-ABFE-B98FE1DE3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4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0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6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68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3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24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10D9-03CC-42F1-ABFE-B98FE1DE3D7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4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fld id="{B8B310B6-AE2E-4F2B-9BC4-F3822A65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3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152400"/>
            <a:ext cx="7309757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778580" y="6356352"/>
            <a:ext cx="3429000" cy="365125"/>
          </a:xfrm>
        </p:spPr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7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2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17565" y="152400"/>
            <a:ext cx="7869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论文答辩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en-US" altLang="zh-CN" dirty="0" smtClean="0"/>
          </a:p>
        </p:txBody>
      </p:sp>
      <p:sp>
        <p:nvSpPr>
          <p:cNvPr id="25398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8219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a typeface="宋体" charset="-122"/>
              </a:defRPr>
            </a:lvl1pPr>
          </a:lstStyle>
          <a:p>
            <a:fld id="{B8B310B6-AE2E-4F2B-9BC4-F3822A6546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5" name="Rectangle 13"/>
          <p:cNvSpPr txBox="1">
            <a:spLocks noChangeArrowheads="1"/>
          </p:cNvSpPr>
          <p:nvPr/>
        </p:nvSpPr>
        <p:spPr bwMode="auto">
          <a:xfrm>
            <a:off x="6553200" y="6245229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CFDBC5C-082E-4564-B7AB-FD2C1486FE3A}" type="slidenum">
              <a:rPr lang="en-US" altLang="zh-CN" sz="1600" i="0" smtClean="0">
                <a:solidFill>
                  <a:srgbClr val="FFFFFF"/>
                </a:solidFill>
                <a:ea typeface="宋体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600" i="0" smtClean="0">
              <a:solidFill>
                <a:srgbClr val="FFFFFF"/>
              </a:solidFill>
              <a:ea typeface="宋体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76200" y="954768"/>
            <a:ext cx="8839200" cy="0"/>
          </a:xfrm>
          <a:prstGeom prst="line">
            <a:avLst/>
          </a:prstGeom>
          <a:solidFill>
            <a:srgbClr val="FFFFFF"/>
          </a:solidFill>
          <a:ln w="88900" cap="flat" cmpd="sng" algn="ctr">
            <a:gradFill>
              <a:gsLst>
                <a:gs pos="0">
                  <a:schemeClr val="accent2">
                    <a:lumMod val="97000"/>
                  </a:schemeClr>
                </a:gs>
                <a:gs pos="100000">
                  <a:srgbClr val="E6E6E6">
                    <a:lumMod val="15000"/>
                    <a:lumOff val="85000"/>
                  </a:srgbClr>
                </a:gs>
              </a:gsLst>
              <a:lin ang="2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12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STCF Beam Background Simulation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543023"/>
            <a:ext cx="6400800" cy="1752600"/>
          </a:xfrm>
        </p:spPr>
        <p:txBody>
          <a:bodyPr/>
          <a:lstStyle/>
          <a:p>
            <a:r>
              <a:rPr lang="en-US" altLang="zh-CN" sz="2000" dirty="0" smtClean="0">
                <a:latin typeface="+mj-lt"/>
              </a:rPr>
              <a:t>USTC</a:t>
            </a:r>
          </a:p>
          <a:p>
            <a:r>
              <a:rPr lang="en-US" altLang="zh-CN" sz="2000" dirty="0" err="1" smtClean="0">
                <a:latin typeface="+mj-lt"/>
              </a:rPr>
              <a:t>Zhujun</a:t>
            </a:r>
            <a:r>
              <a:rPr lang="en-US" altLang="zh-CN" sz="2000" dirty="0" smtClean="0">
                <a:latin typeface="+mj-lt"/>
              </a:rPr>
              <a:t> Fang</a:t>
            </a:r>
          </a:p>
          <a:p>
            <a:r>
              <a:rPr lang="en-US" altLang="zh-CN" sz="2000" dirty="0" smtClean="0">
                <a:latin typeface="+mj-lt"/>
              </a:rPr>
              <a:t>On behalf of STCF group</a:t>
            </a:r>
          </a:p>
          <a:p>
            <a:r>
              <a:rPr lang="en-US" altLang="zh-CN" sz="2000" dirty="0" smtClean="0">
                <a:latin typeface="+mj-lt"/>
              </a:rPr>
              <a:t>18/11/2020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8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background sources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21770"/>
              </p:ext>
            </p:extLst>
          </p:nvPr>
        </p:nvGraphicFramePr>
        <p:xfrm>
          <a:off x="244565" y="2950595"/>
          <a:ext cx="8796406" cy="2249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131"/>
                <a:gridCol w="1267055"/>
                <a:gridCol w="1267055"/>
                <a:gridCol w="1155991"/>
                <a:gridCol w="1194216"/>
                <a:gridCol w="1080294"/>
                <a:gridCol w="1485664"/>
              </a:tblGrid>
              <a:tr h="736478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RBB e±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RBB γ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Two photon process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/>
                        <a:t>Touschek</a:t>
                      </a:r>
                      <a:endParaRPr lang="en-US" altLang="zh-CN" sz="1400" b="1" dirty="0" smtClean="0"/>
                    </a:p>
                    <a:p>
                      <a:pPr algn="ctr"/>
                      <a:r>
                        <a:rPr lang="en-US" altLang="zh-CN" sz="1400" b="1" dirty="0" smtClean="0"/>
                        <a:t>effect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Coulomb Scattering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Bremsstrahlung</a:t>
                      </a:r>
                      <a:endParaRPr lang="zh-CN" alt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Cross</a:t>
                      </a:r>
                      <a:r>
                        <a:rPr lang="en-US" altLang="zh-CN" sz="1600" baseline="0" dirty="0" smtClean="0"/>
                        <a:t> section (</a:t>
                      </a:r>
                      <a:r>
                        <a:rPr lang="en-US" altLang="zh-CN" sz="1600" baseline="0" dirty="0" err="1" smtClean="0"/>
                        <a:t>mb</a:t>
                      </a:r>
                      <a:r>
                        <a:rPr lang="en-US" altLang="zh-CN" sz="1600" baseline="0" dirty="0" smtClean="0"/>
                        <a:t>)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2.99</a:t>
                      </a:r>
                      <a:endParaRPr lang="zh-CN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/>
                        <a:t>2.99, n=0.3573</a:t>
                      </a:r>
                      <a:endParaRPr lang="zh-CN" altLang="en-US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/>
                        <a:t>5.15</a:t>
                      </a:r>
                      <a:endParaRPr lang="zh-CN" altLang="en-US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/</a:t>
                      </a:r>
                      <a:endParaRPr lang="zh-CN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/</a:t>
                      </a:r>
                      <a:endParaRPr lang="zh-CN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/</a:t>
                      </a:r>
                      <a:endParaRPr lang="zh-CN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Luminosity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1×10</a:t>
                      </a:r>
                      <a:r>
                        <a:rPr lang="en-US" altLang="zh-CN" sz="1600" baseline="30000" dirty="0" smtClean="0"/>
                        <a:t>35</a:t>
                      </a:r>
                      <a:r>
                        <a:rPr lang="en-US" altLang="zh-CN" sz="1600" dirty="0" smtClean="0"/>
                        <a:t> /cm</a:t>
                      </a:r>
                      <a:r>
                        <a:rPr lang="en-US" altLang="zh-CN" sz="1600" baseline="30000" dirty="0" smtClean="0"/>
                        <a:t>2</a:t>
                      </a:r>
                      <a:r>
                        <a:rPr lang="en-US" altLang="zh-CN" sz="1600" dirty="0" smtClean="0"/>
                        <a:t>/s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</a:tr>
              <a:tr h="572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Particle rate (Hz)</a:t>
                      </a:r>
                      <a:endParaRPr lang="zh-CN" alt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5.98×10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1.07×10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1.03×10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1.12×10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2.09×10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2.1×10</a:t>
                      </a:r>
                      <a:r>
                        <a:rPr lang="en-US" altLang="zh-CN" sz="18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altLang="zh-CN" sz="18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zh-CN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66755" y="1231933"/>
            <a:ext cx="705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Luminosity-related background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determined by cross section and luminosity.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Beam-related background</a:t>
            </a:r>
            <a:r>
              <a:rPr lang="en-US" altLang="zh-CN" sz="2000" dirty="0" smtClean="0"/>
              <a:t>: simulated by SAD.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25348" y="5338902"/>
            <a:ext cx="6634839" cy="960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generator files for luminosity-related and beam-related backgrounds are introduced into Geant4 simulations.</a:t>
            </a:r>
          </a:p>
        </p:txBody>
      </p:sp>
    </p:spTree>
    <p:extLst>
      <p:ext uri="{BB962C8B-B14F-4D97-AF65-F5344CB8AC3E}">
        <p14:creationId xmlns:p14="http://schemas.microsoft.com/office/powerpoint/2010/main" val="101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778580" y="2115747"/>
            <a:ext cx="493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STCF MDI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background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Background simulation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Discussion and conclusion</a:t>
            </a: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181" y="114300"/>
            <a:ext cx="7543798" cy="838200"/>
          </a:xfrm>
        </p:spPr>
        <p:txBody>
          <a:bodyPr/>
          <a:lstStyle/>
          <a:p>
            <a:r>
              <a:rPr lang="en-US" altLang="zh-CN" dirty="0" smtClean="0">
                <a:latin typeface="+mj-lt"/>
              </a:rPr>
              <a:t>Detector and electronic system</a:t>
            </a:r>
            <a:endParaRPr lang="zh-CN" altLang="en-US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2020 Joint Workshop on Future charm-tau Factory</a:t>
            </a:r>
            <a:endParaRPr lang="zh-CN" altLang="en-US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>
                <a:latin typeface="+mj-lt"/>
              </a:rPr>
              <a:t>12</a:t>
            </a:fld>
            <a:endParaRPr lang="zh-CN" altLang="en-US">
              <a:latin typeface="+mj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64311" y="984615"/>
            <a:ext cx="7366681" cy="5453604"/>
            <a:chOff x="1764311" y="984615"/>
            <a:chExt cx="7366681" cy="5453604"/>
          </a:xfrm>
        </p:grpSpPr>
        <p:grpSp>
          <p:nvGrpSpPr>
            <p:cNvPr id="28" name="组合 27"/>
            <p:cNvGrpSpPr/>
            <p:nvPr/>
          </p:nvGrpSpPr>
          <p:grpSpPr>
            <a:xfrm>
              <a:off x="1764311" y="1225829"/>
              <a:ext cx="7366681" cy="5212390"/>
              <a:chOff x="961631" y="952500"/>
              <a:chExt cx="7895290" cy="5586414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20" t="9444" r="1202" b="50556"/>
              <a:stretch/>
            </p:blipFill>
            <p:spPr>
              <a:xfrm>
                <a:off x="961631" y="1044960"/>
                <a:ext cx="7325274" cy="5493954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 bwMode="auto">
              <a:xfrm>
                <a:off x="1402199" y="3951848"/>
                <a:ext cx="2785626" cy="513043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ECAL-B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4471430" y="3794652"/>
                <a:ext cx="506970" cy="1399648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 smtClean="0">
                    <a:latin typeface="+mj-lt"/>
                  </a:rPr>
                  <a:t>ECAL-E</a:t>
                </a:r>
                <a:endParaRPr kumimoji="0" lang="zh-CN" alt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1382238" y="4467615"/>
                <a:ext cx="2491262" cy="15877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dirty="0" smtClean="0">
                    <a:latin typeface="+mj-lt"/>
                  </a:rPr>
                  <a:t>PID</a:t>
                </a:r>
                <a:r>
                  <a:rPr kumimoji="0" lang="en-US" altLang="zh-CN" sz="14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-B</a:t>
                </a:r>
                <a:endParaRPr kumimoji="0" lang="zh-CN" altLang="en-US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3891156" y="4465651"/>
                <a:ext cx="365580" cy="102270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dirty="0" smtClean="0">
                    <a:latin typeface="+mj-lt"/>
                  </a:rPr>
                  <a:t>PID-E</a:t>
                </a:r>
                <a:endParaRPr kumimoji="0" lang="zh-CN" altLang="en-US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13867" y="4962028"/>
                <a:ext cx="769763" cy="498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latin typeface="+mj-lt"/>
                  </a:rPr>
                  <a:t>MDC</a:t>
                </a:r>
                <a:endParaRPr lang="zh-CN" altLang="en-US" sz="2000" dirty="0" smtClean="0">
                  <a:latin typeface="+mj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1377724" y="5905351"/>
                <a:ext cx="908050" cy="22667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Inner tracker</a:t>
                </a:r>
                <a:endParaRPr kumimoji="0" lang="zh-CN" altLang="en-US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1402198" y="3282735"/>
                <a:ext cx="4185802" cy="2698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Solenoid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1377724" y="1194579"/>
                <a:ext cx="4210275" cy="1880739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MUC-B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5620838" y="1233472"/>
                <a:ext cx="1656177" cy="3554428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 smtClean="0">
                    <a:latin typeface="+mj-lt"/>
                  </a:rPr>
                  <a:t>MUC-E</a:t>
                </a:r>
                <a:endParaRPr kumimoji="0" lang="zh-CN" alt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5576330" y="4790615"/>
                <a:ext cx="1954770" cy="32081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Shielding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 bwMode="auto">
              <a:xfrm flipV="1">
                <a:off x="1382239" y="952500"/>
                <a:ext cx="0" cy="5258662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直接箭头连接符 17"/>
              <p:cNvCxnSpPr/>
              <p:nvPr/>
            </p:nvCxnSpPr>
            <p:spPr bwMode="auto">
              <a:xfrm>
                <a:off x="1382239" y="6211162"/>
                <a:ext cx="7133616" cy="0"/>
              </a:xfrm>
              <a:prstGeom prst="straightConnector1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9" name="文本框 18"/>
              <p:cNvSpPr txBox="1"/>
              <p:nvPr/>
            </p:nvSpPr>
            <p:spPr>
              <a:xfrm>
                <a:off x="7904788" y="5637199"/>
                <a:ext cx="952133" cy="59375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latin typeface="+mj-lt"/>
                  </a:rPr>
                  <a:t>Z (cm)</a:t>
                </a:r>
                <a:endParaRPr lang="zh-CN" altLang="en-US" sz="2000" dirty="0" smtClean="0">
                  <a:latin typeface="+mj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 rot="5400000">
                <a:off x="5682734" y="2850636"/>
                <a:ext cx="3552723" cy="32180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Shield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 bwMode="auto">
              <a:xfrm>
                <a:off x="2273300" y="5657850"/>
                <a:ext cx="5251450" cy="552450"/>
              </a:xfrm>
              <a:custGeom>
                <a:avLst/>
                <a:gdLst>
                  <a:gd name="connsiteX0" fmla="*/ 0 w 5251450"/>
                  <a:gd name="connsiteY0" fmla="*/ 552450 h 552450"/>
                  <a:gd name="connsiteX1" fmla="*/ 5251450 w 5251450"/>
                  <a:gd name="connsiteY1" fmla="*/ 552450 h 552450"/>
                  <a:gd name="connsiteX2" fmla="*/ 5251450 w 5251450"/>
                  <a:gd name="connsiteY2" fmla="*/ 0 h 552450"/>
                  <a:gd name="connsiteX3" fmla="*/ 1035050 w 5251450"/>
                  <a:gd name="connsiteY3" fmla="*/ 0 h 552450"/>
                  <a:gd name="connsiteX4" fmla="*/ 0 w 5251450"/>
                  <a:gd name="connsiteY4" fmla="*/ 285750 h 552450"/>
                  <a:gd name="connsiteX5" fmla="*/ 0 w 5251450"/>
                  <a:gd name="connsiteY5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1450" h="552450">
                    <a:moveTo>
                      <a:pt x="0" y="552450"/>
                    </a:moveTo>
                    <a:lnTo>
                      <a:pt x="5251450" y="552450"/>
                    </a:lnTo>
                    <a:lnTo>
                      <a:pt x="5251450" y="0"/>
                    </a:lnTo>
                    <a:lnTo>
                      <a:pt x="1035050" y="0"/>
                    </a:lnTo>
                    <a:lnTo>
                      <a:pt x="0" y="285750"/>
                    </a:lnTo>
                    <a:lnTo>
                      <a:pt x="0" y="55245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MDI</a:t>
                </a:r>
                <a:endParaRPr kumimoji="0" lang="zh-CN" alt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206912" y="984615"/>
              <a:ext cx="902811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latin typeface="+mj-lt"/>
                </a:rPr>
                <a:t>R (cm)</a:t>
              </a:r>
              <a:endParaRPr lang="zh-CN" altLang="en-US" sz="2000" dirty="0" smtClean="0">
                <a:latin typeface="+mj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8052" y="3031528"/>
            <a:ext cx="1745545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Note: </a:t>
            </a:r>
            <a:r>
              <a:rPr lang="en-US" altLang="zh-CN" sz="2000" dirty="0" smtClean="0"/>
              <a:t>all the detector sub-system has its own electronic system.</a:t>
            </a:r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828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Electronic system definition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610607" y="2065099"/>
            <a:ext cx="2395471" cy="36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10607" y="2109559"/>
            <a:ext cx="2395471" cy="180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40154" y="2281272"/>
            <a:ext cx="2923504" cy="720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0607" y="1856269"/>
            <a:ext cx="2395471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96929" y="1397336"/>
            <a:ext cx="5221301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Upper: 600 </a:t>
            </a:r>
            <a:r>
              <a:rPr lang="en-US" altLang="zh-CN" sz="2000" dirty="0" err="1"/>
              <a:t>μm</a:t>
            </a:r>
            <a:r>
              <a:rPr lang="en-US" altLang="zh-CN" sz="2000" dirty="0"/>
              <a:t> Copper </a:t>
            </a:r>
            <a:r>
              <a:rPr lang="en-US" altLang="zh-CN" sz="2000" dirty="0" smtClean="0"/>
              <a:t>(Metal package layer)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Medium: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μm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Silicon </a:t>
            </a:r>
            <a:r>
              <a:rPr lang="en-US" altLang="zh-CN" sz="2000" dirty="0" smtClean="0"/>
              <a:t>(core of chips)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Lower: 500 </a:t>
            </a:r>
            <a:r>
              <a:rPr lang="en-US" altLang="zh-CN" sz="2000" dirty="0" err="1"/>
              <a:t>μm</a:t>
            </a:r>
            <a:r>
              <a:rPr lang="en-US" altLang="zh-CN" sz="2000" dirty="0"/>
              <a:t> Copper </a:t>
            </a:r>
            <a:r>
              <a:rPr lang="en-US" altLang="zh-CN" sz="2000" dirty="0" smtClean="0"/>
              <a:t>(</a:t>
            </a:r>
            <a:r>
              <a:rPr lang="en-US" altLang="zh-CN" sz="2000" dirty="0"/>
              <a:t>Metal package layer</a:t>
            </a:r>
            <a:r>
              <a:rPr lang="en-US" altLang="zh-CN" sz="2000" dirty="0" smtClean="0"/>
              <a:t>)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PCB Substrate: 2 mm FR4</a:t>
            </a:r>
            <a:endParaRPr lang="zh-CN" altLang="en-US" sz="2000" dirty="0" smtClean="0"/>
          </a:p>
        </p:txBody>
      </p:sp>
      <p:sp>
        <p:nvSpPr>
          <p:cNvPr id="14" name="文本框 13"/>
          <p:cNvSpPr txBox="1"/>
          <p:nvPr/>
        </p:nvSpPr>
        <p:spPr>
          <a:xfrm>
            <a:off x="340154" y="1097125"/>
            <a:ext cx="2241319" cy="498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Chip construction:</a:t>
            </a:r>
            <a:endParaRPr lang="zh-CN" altLang="en-US" sz="2000" b="1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430306" y="3428915"/>
            <a:ext cx="333456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Electronic system setting: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Determined by detector design</a:t>
            </a:r>
            <a:endParaRPr lang="zh-CN" altLang="en-US" sz="2000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0" t="35812" r="28529" b="57156"/>
          <a:stretch/>
        </p:blipFill>
        <p:spPr>
          <a:xfrm>
            <a:off x="4493080" y="4232304"/>
            <a:ext cx="1414074" cy="17170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0" t="33414" r="26917" b="62821"/>
          <a:stretch/>
        </p:blipFill>
        <p:spPr>
          <a:xfrm>
            <a:off x="7704945" y="4702422"/>
            <a:ext cx="596348" cy="10999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2" t="44528" r="38537" b="53522"/>
          <a:stretch/>
        </p:blipFill>
        <p:spPr>
          <a:xfrm>
            <a:off x="838202" y="4737257"/>
            <a:ext cx="2293128" cy="772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6195" y="5857689"/>
            <a:ext cx="3089307" cy="498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Inner tracker: at the edge</a:t>
            </a:r>
            <a:endParaRPr lang="zh-CN" altLang="en-US" sz="2000" dirty="0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3596930" y="5802354"/>
            <a:ext cx="260199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MDC: at the endcap</a:t>
            </a:r>
            <a:endParaRPr lang="zh-CN" altLang="en-US" sz="2000" dirty="0" smtClean="0"/>
          </a:p>
        </p:txBody>
      </p:sp>
      <p:sp>
        <p:nvSpPr>
          <p:cNvPr id="19" name="文本框 18"/>
          <p:cNvSpPr txBox="1"/>
          <p:nvPr/>
        </p:nvSpPr>
        <p:spPr>
          <a:xfrm>
            <a:off x="6207580" y="5802354"/>
            <a:ext cx="299473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PID-E: with MCP-PMT</a:t>
            </a:r>
            <a:endParaRPr lang="zh-CN" altLang="en-US" sz="2000" dirty="0" smtClean="0"/>
          </a:p>
        </p:txBody>
      </p:sp>
      <p:sp>
        <p:nvSpPr>
          <p:cNvPr id="12" name="椭圆 11"/>
          <p:cNvSpPr/>
          <p:nvPr/>
        </p:nvSpPr>
        <p:spPr bwMode="auto">
          <a:xfrm>
            <a:off x="2665927" y="4737257"/>
            <a:ext cx="465403" cy="38620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2015827" y="5014255"/>
            <a:ext cx="465403" cy="38620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76836" y="5241003"/>
            <a:ext cx="465403" cy="38620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椭圆 21"/>
          <p:cNvSpPr/>
          <p:nvPr/>
        </p:nvSpPr>
        <p:spPr bwMode="auto">
          <a:xfrm rot="751957">
            <a:off x="5305268" y="4551467"/>
            <a:ext cx="465403" cy="10787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7949526" y="4880160"/>
            <a:ext cx="232702" cy="2879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9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/>
      <p:bldP spid="14" grpId="0"/>
      <p:bldP spid="15" grpId="0"/>
      <p:bldP spid="10" grpId="0"/>
      <p:bldP spid="18" grpId="0"/>
      <p:bldP spid="19" grpId="0"/>
      <p:bldP spid="1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9548" r="51173" b="50452"/>
          <a:stretch/>
        </p:blipFill>
        <p:spPr>
          <a:xfrm>
            <a:off x="3785059" y="2341150"/>
            <a:ext cx="5205652" cy="39042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TID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79734" y="1057422"/>
            <a:ext cx="6553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Total Ionizing Dose (TID) shows the absorbed dose rate of the detectors and electronics.</a:t>
            </a:r>
            <a:endParaRPr lang="zh-CN" altLang="en-US" sz="20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24190" y="2758358"/>
            <a:ext cx="3198864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TID: directly simulated by Geant4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Pixel division: 1 cm</a:t>
            </a:r>
            <a:r>
              <a:rPr lang="en-US" altLang="zh-CN" sz="2000" baseline="30000" dirty="0" smtClean="0"/>
              <a:t>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pixel is the mean of the whole ring</a:t>
            </a:r>
            <a:endParaRPr lang="en-US" altLang="zh-CN" sz="2000" baseline="30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Highest TID value: inner tracker</a:t>
            </a:r>
            <a:endParaRPr lang="zh-CN" altLang="en-US" sz="2000" dirty="0" smtClean="0"/>
          </a:p>
        </p:txBody>
      </p:sp>
      <p:grpSp>
        <p:nvGrpSpPr>
          <p:cNvPr id="73" name="组合 72"/>
          <p:cNvGrpSpPr/>
          <p:nvPr/>
        </p:nvGrpSpPr>
        <p:grpSpPr>
          <a:xfrm>
            <a:off x="3197432" y="4858731"/>
            <a:ext cx="1563984" cy="1587202"/>
            <a:chOff x="2857429" y="4604494"/>
            <a:chExt cx="2348641" cy="1841439"/>
          </a:xfrm>
        </p:grpSpPr>
        <p:sp>
          <p:nvSpPr>
            <p:cNvPr id="69" name="立方体 68"/>
            <p:cNvSpPr/>
            <p:nvPr/>
          </p:nvSpPr>
          <p:spPr bwMode="auto">
            <a:xfrm>
              <a:off x="5104470" y="5420943"/>
              <a:ext cx="101600" cy="101600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 bwMode="auto">
            <a:xfrm>
              <a:off x="3447431" y="4604494"/>
              <a:ext cx="1684578" cy="834691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接连接符 70"/>
            <p:cNvCxnSpPr>
              <a:stCxn id="63" idx="2"/>
            </p:cNvCxnSpPr>
            <p:nvPr/>
          </p:nvCxnSpPr>
          <p:spPr bwMode="auto">
            <a:xfrm flipV="1">
              <a:off x="3369091" y="5546963"/>
              <a:ext cx="1712118" cy="89897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组合 7"/>
            <p:cNvGrpSpPr/>
            <p:nvPr/>
          </p:nvGrpSpPr>
          <p:grpSpPr>
            <a:xfrm>
              <a:off x="2857429" y="4617133"/>
              <a:ext cx="1024883" cy="1828800"/>
              <a:chOff x="1895782" y="4014787"/>
              <a:chExt cx="1024883" cy="1828800"/>
            </a:xfrm>
            <a:noFill/>
          </p:grpSpPr>
          <p:grpSp>
            <p:nvGrpSpPr>
              <p:cNvPr id="9" name="组合 8"/>
              <p:cNvGrpSpPr/>
              <p:nvPr/>
            </p:nvGrpSpPr>
            <p:grpSpPr>
              <a:xfrm>
                <a:off x="1900237" y="4014787"/>
                <a:ext cx="1014413" cy="1828800"/>
                <a:chOff x="1819275" y="4038600"/>
                <a:chExt cx="1014413" cy="1828800"/>
              </a:xfrm>
              <a:grpFill/>
            </p:grpSpPr>
            <p:sp>
              <p:nvSpPr>
                <p:cNvPr id="62" name="椭圆 61"/>
                <p:cNvSpPr/>
                <p:nvPr/>
              </p:nvSpPr>
              <p:spPr bwMode="auto">
                <a:xfrm>
                  <a:off x="1819275" y="4038600"/>
                  <a:ext cx="857250" cy="1828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247900" y="4038600"/>
                  <a:ext cx="157163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 bwMode="auto">
                <a:xfrm>
                  <a:off x="1976438" y="4038600"/>
                  <a:ext cx="857250" cy="1828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5" name="直接连接符 64"/>
                <p:cNvCxnSpPr>
                  <a:stCxn id="62" idx="0"/>
                  <a:endCxn id="64" idx="0"/>
                </p:cNvCxnSpPr>
                <p:nvPr/>
              </p:nvCxnSpPr>
              <p:spPr bwMode="auto">
                <a:xfrm>
                  <a:off x="2247900" y="4038600"/>
                  <a:ext cx="157163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直接连接符 65"/>
                <p:cNvCxnSpPr/>
                <p:nvPr/>
              </p:nvCxnSpPr>
              <p:spPr bwMode="auto">
                <a:xfrm>
                  <a:off x="2247899" y="5867400"/>
                  <a:ext cx="157163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67" name="图片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9314"/>
                <a:stretch/>
              </p:blipFill>
              <p:spPr>
                <a:xfrm>
                  <a:off x="2381561" y="4158927"/>
                  <a:ext cx="290212" cy="1639966"/>
                </a:xfrm>
                <a:prstGeom prst="rect">
                  <a:avLst/>
                </a:prstGeom>
                <a:grpFill/>
              </p:spPr>
            </p:pic>
            <p:sp>
              <p:nvSpPr>
                <p:cNvPr id="68" name="椭圆 67"/>
                <p:cNvSpPr/>
                <p:nvPr/>
              </p:nvSpPr>
              <p:spPr bwMode="auto">
                <a:xfrm>
                  <a:off x="2067234" y="4172500"/>
                  <a:ext cx="700905" cy="1626393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 bwMode="auto">
              <a:xfrm>
                <a:off x="2171698" y="4087489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直接连接符 10"/>
              <p:cNvCxnSpPr/>
              <p:nvPr/>
            </p:nvCxnSpPr>
            <p:spPr bwMode="auto">
              <a:xfrm>
                <a:off x="2052945" y="4229099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接连接符 11"/>
              <p:cNvCxnSpPr/>
              <p:nvPr/>
            </p:nvCxnSpPr>
            <p:spPr bwMode="auto">
              <a:xfrm>
                <a:off x="1981507" y="4395786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1938644" y="4581524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1900237" y="4767262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 bwMode="auto">
              <a:xfrm>
                <a:off x="1895782" y="4961883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 bwMode="auto">
              <a:xfrm>
                <a:off x="1907687" y="5148262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1938643" y="5324474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1991032" y="5481637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 bwMode="auto">
              <a:xfrm>
                <a:off x="2050563" y="5614987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2114547" y="5729287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2214559" y="5813182"/>
                <a:ext cx="157163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2312192" y="4087489"/>
                <a:ext cx="78582" cy="103511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直接连接符 22"/>
              <p:cNvCxnSpPr>
                <a:stCxn id="64" idx="0"/>
                <a:endCxn id="68" idx="0"/>
              </p:cNvCxnSpPr>
              <p:nvPr/>
            </p:nvCxnSpPr>
            <p:spPr bwMode="auto">
              <a:xfrm>
                <a:off x="2486025" y="4014787"/>
                <a:ext cx="12624" cy="1339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>
                <a:off x="2208573" y="4229098"/>
                <a:ext cx="67900" cy="10425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>
                <a:off x="2128199" y="4398153"/>
                <a:ext cx="91741" cy="70413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>
                <a:off x="2091434" y="4581524"/>
                <a:ext cx="95250" cy="4762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 flipH="1">
                <a:off x="2593712" y="4076920"/>
                <a:ext cx="47386" cy="10281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 bwMode="auto">
              <a:xfrm flipV="1">
                <a:off x="2691684" y="4213343"/>
                <a:ext cx="62911" cy="6429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 bwMode="auto">
              <a:xfrm>
                <a:off x="2057400" y="4767262"/>
                <a:ext cx="97127" cy="2035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 bwMode="auto">
              <a:xfrm>
                <a:off x="2051091" y="4962892"/>
                <a:ext cx="97104" cy="504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 bwMode="auto">
              <a:xfrm flipH="1">
                <a:off x="2744623" y="4353366"/>
                <a:ext cx="79300" cy="5453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 bwMode="auto">
              <a:xfrm flipV="1">
                <a:off x="2064850" y="5136358"/>
                <a:ext cx="97631" cy="1190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 bwMode="auto">
              <a:xfrm flipV="1">
                <a:off x="2100558" y="5305888"/>
                <a:ext cx="73511" cy="2158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 bwMode="auto">
              <a:xfrm flipV="1">
                <a:off x="2833380" y="4678006"/>
                <a:ext cx="70550" cy="173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直接连接符 34"/>
              <p:cNvCxnSpPr/>
              <p:nvPr/>
            </p:nvCxnSpPr>
            <p:spPr bwMode="auto">
              <a:xfrm flipV="1">
                <a:off x="2134869" y="5460819"/>
                <a:ext cx="94254" cy="2227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2207425" y="5576596"/>
                <a:ext cx="67900" cy="3886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直接连接符 36"/>
              <p:cNvCxnSpPr/>
              <p:nvPr/>
            </p:nvCxnSpPr>
            <p:spPr bwMode="auto">
              <a:xfrm flipV="1">
                <a:off x="2268637" y="5669033"/>
                <a:ext cx="63299" cy="5613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 bwMode="auto">
              <a:xfrm flipV="1">
                <a:off x="2372979" y="5742662"/>
                <a:ext cx="36910" cy="6703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直接连接符 38"/>
              <p:cNvCxnSpPr>
                <a:endCxn id="64" idx="4"/>
              </p:cNvCxnSpPr>
              <p:nvPr/>
            </p:nvCxnSpPr>
            <p:spPr bwMode="auto">
              <a:xfrm>
                <a:off x="2485784" y="5775080"/>
                <a:ext cx="241" cy="6850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 bwMode="auto">
              <a:xfrm>
                <a:off x="2585764" y="5747770"/>
                <a:ext cx="25539" cy="61563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 bwMode="auto">
              <a:xfrm>
                <a:off x="2659078" y="5683869"/>
                <a:ext cx="44502" cy="3706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 bwMode="auto">
              <a:xfrm flipV="1">
                <a:off x="2796823" y="4517913"/>
                <a:ext cx="74058" cy="2619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直接连接符 42"/>
              <p:cNvCxnSpPr/>
              <p:nvPr/>
            </p:nvCxnSpPr>
            <p:spPr bwMode="auto">
              <a:xfrm flipV="1">
                <a:off x="2850877" y="4850607"/>
                <a:ext cx="69788" cy="1190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接连接符 43"/>
              <p:cNvCxnSpPr/>
              <p:nvPr/>
            </p:nvCxnSpPr>
            <p:spPr bwMode="auto">
              <a:xfrm>
                <a:off x="2849101" y="5019676"/>
                <a:ext cx="59531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直接连接符 44"/>
              <p:cNvCxnSpPr/>
              <p:nvPr/>
            </p:nvCxnSpPr>
            <p:spPr bwMode="auto">
              <a:xfrm>
                <a:off x="2831003" y="5167446"/>
                <a:ext cx="71438" cy="1428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直接连接符 45"/>
              <p:cNvCxnSpPr/>
              <p:nvPr/>
            </p:nvCxnSpPr>
            <p:spPr bwMode="auto">
              <a:xfrm>
                <a:off x="2728335" y="5569003"/>
                <a:ext cx="52519" cy="3489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直接连接符 46"/>
              <p:cNvCxnSpPr/>
              <p:nvPr/>
            </p:nvCxnSpPr>
            <p:spPr bwMode="auto">
              <a:xfrm>
                <a:off x="2804667" y="5320322"/>
                <a:ext cx="59414" cy="1981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直接连接符 47"/>
              <p:cNvCxnSpPr/>
              <p:nvPr/>
            </p:nvCxnSpPr>
            <p:spPr bwMode="auto">
              <a:xfrm>
                <a:off x="2779636" y="5449308"/>
                <a:ext cx="47097" cy="30373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直接连接符 48"/>
              <p:cNvCxnSpPr/>
              <p:nvPr/>
            </p:nvCxnSpPr>
            <p:spPr bwMode="auto">
              <a:xfrm>
                <a:off x="2490963" y="5740062"/>
                <a:ext cx="105069" cy="15413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 bwMode="auto">
              <a:xfrm>
                <a:off x="2729301" y="5154813"/>
                <a:ext cx="109302" cy="1263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 bwMode="auto">
              <a:xfrm>
                <a:off x="2712637" y="5305424"/>
                <a:ext cx="101612" cy="1570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直接连接符 51"/>
              <p:cNvCxnSpPr/>
              <p:nvPr/>
            </p:nvCxnSpPr>
            <p:spPr bwMode="auto">
              <a:xfrm flipH="1" flipV="1">
                <a:off x="2683434" y="5432818"/>
                <a:ext cx="94050" cy="2041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直接连接符 52"/>
              <p:cNvCxnSpPr/>
              <p:nvPr/>
            </p:nvCxnSpPr>
            <p:spPr bwMode="auto">
              <a:xfrm flipH="1" flipV="1">
                <a:off x="2633442" y="5548847"/>
                <a:ext cx="103268" cy="2547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 bwMode="auto">
              <a:xfrm flipH="1" flipV="1">
                <a:off x="2566897" y="5665694"/>
                <a:ext cx="92182" cy="181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直接连接符 54"/>
              <p:cNvCxnSpPr/>
              <p:nvPr/>
            </p:nvCxnSpPr>
            <p:spPr bwMode="auto">
              <a:xfrm flipV="1">
                <a:off x="2496266" y="4170567"/>
                <a:ext cx="108980" cy="13573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直接连接符 55"/>
              <p:cNvCxnSpPr/>
              <p:nvPr/>
            </p:nvCxnSpPr>
            <p:spPr bwMode="auto">
              <a:xfrm>
                <a:off x="2740631" y="5019676"/>
                <a:ext cx="97972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直接连接符 56"/>
              <p:cNvCxnSpPr/>
              <p:nvPr/>
            </p:nvCxnSpPr>
            <p:spPr bwMode="auto">
              <a:xfrm flipV="1">
                <a:off x="2665672" y="4404980"/>
                <a:ext cx="81553" cy="2545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直接连接符 57"/>
              <p:cNvCxnSpPr/>
              <p:nvPr/>
            </p:nvCxnSpPr>
            <p:spPr bwMode="auto">
              <a:xfrm flipV="1">
                <a:off x="2605726" y="4274063"/>
                <a:ext cx="93243" cy="3741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直接连接符 58"/>
              <p:cNvCxnSpPr/>
              <p:nvPr/>
            </p:nvCxnSpPr>
            <p:spPr bwMode="auto">
              <a:xfrm flipV="1">
                <a:off x="2751380" y="4865556"/>
                <a:ext cx="91387" cy="7682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直接连接符 59"/>
              <p:cNvCxnSpPr/>
              <p:nvPr/>
            </p:nvCxnSpPr>
            <p:spPr bwMode="auto">
              <a:xfrm flipH="1">
                <a:off x="2723139" y="4697731"/>
                <a:ext cx="100784" cy="1952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直接连接符 60"/>
              <p:cNvCxnSpPr/>
              <p:nvPr/>
            </p:nvCxnSpPr>
            <p:spPr bwMode="auto">
              <a:xfrm flipV="1">
                <a:off x="2698969" y="4539345"/>
                <a:ext cx="115280" cy="3741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文本框 73"/>
          <p:cNvSpPr txBox="1"/>
          <p:nvPr/>
        </p:nvSpPr>
        <p:spPr>
          <a:xfrm>
            <a:off x="8246125" y="1842487"/>
            <a:ext cx="697627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/>
              <a:t>Gy</a:t>
            </a:r>
            <a:r>
              <a:rPr lang="en-US" altLang="zh-CN" sz="2000" dirty="0" smtClean="0"/>
              <a:t>/y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3815490" y="1923453"/>
            <a:ext cx="90281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R (cm)</a:t>
            </a:r>
            <a:endParaRPr lang="zh-CN" altLang="en-US" sz="2000" dirty="0" smtClean="0">
              <a:latin typeface="+mj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876617" y="6009993"/>
            <a:ext cx="88838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Z (cm)</a:t>
            </a:r>
            <a:endParaRPr lang="zh-CN" alt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6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TID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14656"/>
              </p:ext>
            </p:extLst>
          </p:nvPr>
        </p:nvGraphicFramePr>
        <p:xfrm>
          <a:off x="219887" y="1119937"/>
          <a:ext cx="8546384" cy="24088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4006"/>
                <a:gridCol w="1232460"/>
                <a:gridCol w="1248336"/>
                <a:gridCol w="1047455"/>
                <a:gridCol w="1277033"/>
                <a:gridCol w="1133547"/>
                <a:gridCol w="1133547"/>
              </a:tblGrid>
              <a:tr h="347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Detector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Inner-1</a:t>
                      </a:r>
                      <a:endParaRPr lang="en-US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Inner-2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Inner-3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MDC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PID-B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PID-E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7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TID (</a:t>
                      </a:r>
                      <a:r>
                        <a:rPr lang="en-US" altLang="zh-CN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Gy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/year)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40.92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14.88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11.43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8.59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2.12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7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Max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TID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103.25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27.75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20.01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25.48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0.66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23.79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7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Detector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ECAL-B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ECAL-E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MUC-B-RPC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MUC-B-PS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MUC-E-RPC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MUC-B-PS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7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TID (</a:t>
                      </a:r>
                      <a:r>
                        <a:rPr lang="en-US" altLang="zh-CN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Gy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/year)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0.0048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7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Max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TID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33.26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82957"/>
              </p:ext>
            </p:extLst>
          </p:nvPr>
        </p:nvGraphicFramePr>
        <p:xfrm>
          <a:off x="219888" y="3818142"/>
          <a:ext cx="8546383" cy="24088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6185"/>
                <a:gridCol w="1677431"/>
                <a:gridCol w="1699039"/>
                <a:gridCol w="1425631"/>
                <a:gridCol w="1738097"/>
              </a:tblGrid>
              <a:tr h="359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Electronics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</a:rPr>
                        <a:t>Inner-1-ele</a:t>
                      </a:r>
                      <a:endParaRPr lang="zh-CN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MDC-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PID-B-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PID-E-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TID (</a:t>
                      </a:r>
                      <a:r>
                        <a:rPr lang="en-US" altLang="zh-CN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Gy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/year)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50.63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2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Max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TID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60.17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Electronics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ECAL-B-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ECAL-E-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MUC-B-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MUC-E-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TID (</a:t>
                      </a:r>
                      <a:r>
                        <a:rPr lang="en-US" altLang="zh-CN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Gy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/year)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Max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TID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40.49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2459867" y="5112731"/>
            <a:ext cx="4765183" cy="100473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Maximum</a:t>
            </a: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TID value: </a:t>
            </a:r>
            <a:r>
              <a:rPr kumimoji="0" lang="en-US" altLang="zh-CN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40-50 </a:t>
            </a:r>
            <a:r>
              <a:rPr kumimoji="0" lang="en-US" altLang="zh-CN" sz="2000" b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Gy</a:t>
            </a:r>
            <a:r>
              <a:rPr kumimoji="0" lang="en-US" altLang="zh-CN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/year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for detector and electronic system</a:t>
            </a:r>
            <a:endParaRPr kumimoji="0" lang="zh-CN" alt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13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NIEL damage simulation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529438" y="2678675"/>
            <a:ext cx="5536588" cy="3545085"/>
            <a:chOff x="241155" y="3162485"/>
            <a:chExt cx="4665945" cy="35121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55" y="3162485"/>
              <a:ext cx="4665945" cy="351213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 bwMode="auto">
            <a:xfrm>
              <a:off x="752811" y="4774708"/>
              <a:ext cx="4024312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文本框 7"/>
          <p:cNvSpPr txBox="1"/>
          <p:nvPr/>
        </p:nvSpPr>
        <p:spPr>
          <a:xfrm>
            <a:off x="619126" y="1068756"/>
            <a:ext cx="774790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NIEL damage by various particles should be equivalent to1 MeV neutron.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Neutron: elastic scattering (primary</a:t>
            </a:r>
            <a:r>
              <a:rPr lang="en-US" altLang="zh-CN" sz="2000" dirty="0"/>
              <a:t>)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Proton: coulomb scattering (primary)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41668" y="2664192"/>
            <a:ext cx="352943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Silicon displacement </a:t>
            </a:r>
            <a:r>
              <a:rPr lang="en-US" altLang="zh-CN" sz="2000" dirty="0"/>
              <a:t>damage </a:t>
            </a:r>
            <a:r>
              <a:rPr lang="en-US" altLang="zh-CN" sz="2000" dirty="0" smtClean="0"/>
              <a:t>threshold: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21 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Kinetic energy threshold of </a:t>
            </a:r>
            <a:r>
              <a:rPr lang="en-US" altLang="zh-CN" sz="2000" dirty="0" err="1" smtClean="0"/>
              <a:t>n&amp;p</a:t>
            </a:r>
            <a:r>
              <a:rPr lang="en-US" altLang="zh-CN" sz="2000" dirty="0" smtClean="0"/>
              <a:t>: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158 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Physical list: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QGSP_BERT_HP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Secondary particles are also involved in the count.</a:t>
            </a:r>
          </a:p>
        </p:txBody>
      </p:sp>
    </p:spTree>
    <p:extLst>
      <p:ext uri="{BB962C8B-B14F-4D97-AF65-F5344CB8AC3E}">
        <p14:creationId xmlns:p14="http://schemas.microsoft.com/office/powerpoint/2010/main" val="40135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NIEL damage simulation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1652" y="1302574"/>
            <a:ext cx="8042856" cy="498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In Geant4, the NIEL damage value could be simulated by the following steps: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6509" y="1999496"/>
            <a:ext cx="1292754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Simulate particles (type, </a:t>
            </a:r>
            <a:r>
              <a:rPr lang="en-US" altLang="zh-CN" sz="2000" dirty="0" err="1" smtClean="0"/>
              <a:t>E</a:t>
            </a:r>
            <a:r>
              <a:rPr lang="en-US" altLang="zh-CN" sz="2000" baseline="-25000" dirty="0" err="1" smtClean="0"/>
              <a:t>k</a:t>
            </a:r>
            <a:r>
              <a:rPr lang="en-US" altLang="zh-CN" sz="2000" dirty="0" smtClean="0"/>
              <a:t>)</a:t>
            </a:r>
            <a:endParaRPr lang="zh-CN" altLang="en-US" sz="20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3624830" y="1999496"/>
            <a:ext cx="1968321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Equivalent to 1 MeV neutron (threshold)</a:t>
            </a:r>
            <a:endParaRPr lang="zh-CN" altLang="en-US" sz="20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6296909" y="2501407"/>
            <a:ext cx="1292754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Data count</a:t>
            </a:r>
            <a:endParaRPr lang="zh-CN" altLang="en-US" sz="2000" dirty="0" smtClean="0"/>
          </a:p>
        </p:txBody>
      </p:sp>
      <p:sp>
        <p:nvSpPr>
          <p:cNvPr id="9" name="右箭头 8"/>
          <p:cNvSpPr/>
          <p:nvPr/>
        </p:nvSpPr>
        <p:spPr bwMode="auto">
          <a:xfrm>
            <a:off x="2949263" y="2585614"/>
            <a:ext cx="675567" cy="38558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5593151" y="2585613"/>
            <a:ext cx="675567" cy="38558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652" y="3660550"/>
            <a:ext cx="3428749" cy="2946737"/>
            <a:chOff x="4709344" y="2439495"/>
            <a:chExt cx="4731098" cy="406600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9" r="50641"/>
            <a:stretch/>
          </p:blipFill>
          <p:spPr>
            <a:xfrm>
              <a:off x="5296461" y="2439495"/>
              <a:ext cx="3851899" cy="379240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 rot="10800000">
              <a:off x="4709344" y="2783048"/>
              <a:ext cx="461666" cy="11098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Counts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71010" y="5995880"/>
              <a:ext cx="4269432" cy="509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log</a:t>
              </a:r>
              <a:r>
                <a:rPr lang="en-US" altLang="zh-CN" baseline="-25000" dirty="0" smtClean="0"/>
                <a:t>10 </a:t>
              </a:r>
              <a:r>
                <a:rPr lang="en-US" altLang="zh-CN" dirty="0" smtClean="0"/>
                <a:t>(Particle Energy) (MeV)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 flipV="1">
              <a:off x="7079983" y="3248202"/>
              <a:ext cx="0" cy="2537138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文本框 14"/>
            <p:cNvSpPr txBox="1"/>
            <p:nvPr/>
          </p:nvSpPr>
          <p:spPr>
            <a:xfrm>
              <a:off x="7158016" y="3197187"/>
              <a:ext cx="1136851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FF0000"/>
                  </a:solidFill>
                </a:rPr>
                <a:t>threshold</a:t>
              </a:r>
              <a:endParaRPr lang="zh-CN" altLang="en-US" sz="2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3080" y="3792562"/>
            <a:ext cx="4060225" cy="2599768"/>
            <a:chOff x="241155" y="3162485"/>
            <a:chExt cx="4665945" cy="35121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55" y="3162485"/>
              <a:ext cx="4665945" cy="3512138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 bwMode="auto">
            <a:xfrm>
              <a:off x="752811" y="4774708"/>
              <a:ext cx="4024312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NIEL damage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56797" r="51057" b="3203"/>
          <a:stretch/>
        </p:blipFill>
        <p:spPr>
          <a:xfrm>
            <a:off x="3785059" y="1941904"/>
            <a:ext cx="5205652" cy="39042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68455" y="1440436"/>
            <a:ext cx="1759008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1 MeV n/cm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/y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3815490" y="1524207"/>
            <a:ext cx="90281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R (cm)</a:t>
            </a:r>
            <a:endParaRPr lang="zh-CN" altLang="en-US" sz="2000" dirty="0" smtClean="0"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6617" y="5610747"/>
            <a:ext cx="88838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Z (cm)</a:t>
            </a:r>
            <a:endParaRPr lang="zh-CN" altLang="en-US" sz="2000" dirty="0" smtClean="0"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419" y="1917428"/>
            <a:ext cx="360664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Secondary proton </a:t>
            </a:r>
            <a:r>
              <a:rPr lang="en-US" altLang="zh-CN" sz="2000" dirty="0" smtClean="0"/>
              <a:t>has the most contribution to NIEL value.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Hydrogen-rich </a:t>
            </a:r>
            <a:r>
              <a:rPr lang="en-US" altLang="zh-CN" sz="2000" b="1" dirty="0">
                <a:solidFill>
                  <a:srgbClr val="FF0000"/>
                </a:solidFill>
              </a:rPr>
              <a:t>volume </a:t>
            </a:r>
            <a:r>
              <a:rPr lang="en-US" altLang="zh-CN" sz="2000" dirty="0"/>
              <a:t>has higher </a:t>
            </a:r>
            <a:r>
              <a:rPr lang="en-US" altLang="zh-CN" sz="2000" dirty="0" smtClean="0"/>
              <a:t>value (MUC PS detector).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Highest NIEL damage: MUC PS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1738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NIEL damage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17994"/>
              </p:ext>
            </p:extLst>
          </p:nvPr>
        </p:nvGraphicFramePr>
        <p:xfrm>
          <a:off x="259623" y="1178679"/>
          <a:ext cx="8466913" cy="44364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3604"/>
                <a:gridCol w="1407711"/>
                <a:gridCol w="1425844"/>
                <a:gridCol w="1196399"/>
                <a:gridCol w="1458622"/>
                <a:gridCol w="1294733"/>
              </a:tblGrid>
              <a:tr h="2787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Volume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PID-B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PID-E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ECAL-B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ECAL-E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smtClean="0">
                          <a:solidFill>
                            <a:srgbClr val="FF0000"/>
                          </a:solidFill>
                          <a:latin typeface="+mj-lt"/>
                        </a:rPr>
                        <a:t>MUC-B-PS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NIEL damage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(n/cm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8.99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4.71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altLang="zh-CN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1.4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7.54×10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5.09</a:t>
                      </a:r>
                      <a:r>
                        <a:rPr lang="en-US" altLang="zh-CN" sz="16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sz="1600" b="1" i="0" u="none" strike="noStrike" kern="1200" baseline="3000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en-US" sz="1600" b="1" i="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Max NIEL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8.05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1.30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5.37×10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1.33×10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3.42×10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en-US" sz="1600" b="1" i="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1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Volume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Inner-1-ele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Inner-2-ele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Inner-2-ele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MDC-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PID-B-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NIEL damage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(n/cm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1.13×10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3.25×10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6.28×10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7.19×10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Max NIEL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9.55×10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1.45×10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2.16×10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1.52×10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6.13×10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Volume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PID-E-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ECAL-B-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ECAL-E-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MUC-B-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MUC-E-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NIEL damage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(n/cm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/y)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2.81×10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1.58×10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1.35×10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1.61×10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4.51×10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Max NIEL</a:t>
                      </a:r>
                      <a:endParaRPr lang="zh-CN" alt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5.35×10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3.04×10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1.43×10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2.59×10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1.27×10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313292" y="5056302"/>
            <a:ext cx="4765183" cy="155098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Maximum</a:t>
            </a: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NIEL damage value: </a:t>
            </a:r>
            <a:endParaRPr kumimoji="0" lang="en-US" altLang="zh-CN" sz="2000" b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Below 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+mj-lt"/>
              </a:rPr>
              <a:t>12</a:t>
            </a:r>
            <a:r>
              <a:rPr lang="en-US" altLang="zh-CN" sz="2000" dirty="0" smtClean="0">
                <a:latin typeface="+mj-lt"/>
              </a:rPr>
              <a:t> 1 MeV n/cm</a:t>
            </a:r>
            <a:r>
              <a:rPr lang="en-US" altLang="zh-CN" sz="2000" baseline="30000" dirty="0" smtClean="0">
                <a:latin typeface="+mj-lt"/>
              </a:rPr>
              <a:t>2</a:t>
            </a:r>
            <a:r>
              <a:rPr lang="en-US" altLang="zh-CN" sz="2000" dirty="0" smtClean="0">
                <a:latin typeface="+mj-lt"/>
              </a:rPr>
              <a:t>/y for detector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Below 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+mj-lt"/>
              </a:rPr>
              <a:t>11</a:t>
            </a:r>
            <a:r>
              <a:rPr lang="en-US" altLang="zh-CN" sz="2000" dirty="0" smtClean="0">
                <a:latin typeface="+mj-lt"/>
              </a:rPr>
              <a:t> </a:t>
            </a:r>
            <a:r>
              <a:rPr lang="en-US" altLang="zh-CN" sz="2000" dirty="0">
                <a:latin typeface="+mj-lt"/>
              </a:rPr>
              <a:t>1 MeV n/cm</a:t>
            </a:r>
            <a:r>
              <a:rPr lang="en-US" altLang="zh-CN" sz="2000" baseline="30000" dirty="0">
                <a:latin typeface="+mj-lt"/>
              </a:rPr>
              <a:t>2</a:t>
            </a:r>
            <a:r>
              <a:rPr lang="en-US" altLang="zh-CN" sz="2000" dirty="0">
                <a:latin typeface="+mj-lt"/>
              </a:rPr>
              <a:t>/y </a:t>
            </a:r>
            <a:r>
              <a:rPr lang="en-US" altLang="zh-CN" sz="2000" dirty="0" smtClean="0">
                <a:latin typeface="+mj-lt"/>
              </a:rPr>
              <a:t>for electronics</a:t>
            </a:r>
            <a:endParaRPr lang="en-US" altLang="zh-C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7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778580" y="2128447"/>
            <a:ext cx="493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STCF MDI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background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Background simulation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Discussion and conclusion</a:t>
            </a: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5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6977" y="152400"/>
            <a:ext cx="7516894" cy="838200"/>
          </a:xfrm>
        </p:spPr>
        <p:txBody>
          <a:bodyPr/>
          <a:lstStyle/>
          <a:p>
            <a:r>
              <a:rPr lang="en-US" altLang="zh-CN" dirty="0" smtClean="0"/>
              <a:t>Counting rate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4" t="9685" r="1179" b="50315"/>
          <a:stretch/>
        </p:blipFill>
        <p:spPr>
          <a:xfrm>
            <a:off x="3785059" y="1941904"/>
            <a:ext cx="5205652" cy="39042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5490" y="1524207"/>
            <a:ext cx="90281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R (cm)</a:t>
            </a:r>
            <a:endParaRPr lang="zh-CN" altLang="en-US" sz="2000" dirty="0" smtClean="0"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6617" y="5610747"/>
            <a:ext cx="88838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lt"/>
              </a:rPr>
              <a:t>Z (cm)</a:t>
            </a:r>
            <a:endParaRPr lang="zh-CN" altLang="en-US" sz="2000" dirty="0" smtClean="0"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48167" y="1497259"/>
            <a:ext cx="952505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Hz/cm</a:t>
            </a:r>
            <a:r>
              <a:rPr lang="en-US" altLang="zh-CN" sz="2000" baseline="30000" dirty="0" smtClean="0"/>
              <a:t>2</a:t>
            </a:r>
            <a:endParaRPr lang="zh-CN" altLang="en-US" sz="2000" baseline="30000" dirty="0"/>
          </a:p>
        </p:txBody>
      </p:sp>
      <p:sp>
        <p:nvSpPr>
          <p:cNvPr id="10" name="文本框 9"/>
          <p:cNvSpPr txBox="1"/>
          <p:nvPr/>
        </p:nvSpPr>
        <p:spPr>
          <a:xfrm>
            <a:off x="61138" y="1828618"/>
            <a:ext cx="3654452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Secondary </a:t>
            </a:r>
            <a:r>
              <a:rPr lang="en-US" altLang="zh-CN" sz="2000" dirty="0"/>
              <a:t>particles were </a:t>
            </a:r>
            <a:r>
              <a:rPr lang="en-US" altLang="zh-CN" sz="2000" dirty="0" smtClean="0"/>
              <a:t>also considered.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Highest total </a:t>
            </a:r>
            <a:r>
              <a:rPr lang="en-US" altLang="zh-CN" sz="2000" dirty="0" smtClean="0"/>
              <a:t>counting </a:t>
            </a:r>
            <a:r>
              <a:rPr lang="en-US" altLang="zh-CN" sz="2000" dirty="0" smtClean="0"/>
              <a:t>rate: MDC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Highest counting rate per cm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: inner tracker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Detailed detector responses are researched by each groups based on this result.</a:t>
            </a:r>
          </a:p>
        </p:txBody>
      </p:sp>
    </p:spTree>
    <p:extLst>
      <p:ext uri="{BB962C8B-B14F-4D97-AF65-F5344CB8AC3E}">
        <p14:creationId xmlns:p14="http://schemas.microsoft.com/office/powerpoint/2010/main" val="19770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92" y="152400"/>
            <a:ext cx="7426742" cy="838200"/>
          </a:xfrm>
        </p:spPr>
        <p:txBody>
          <a:bodyPr/>
          <a:lstStyle/>
          <a:p>
            <a:r>
              <a:rPr lang="en-US" altLang="zh-CN" dirty="0" smtClean="0"/>
              <a:t>Counting </a:t>
            </a:r>
            <a:r>
              <a:rPr lang="en-US" altLang="zh-CN" dirty="0"/>
              <a:t>rate simulation result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46057"/>
              </p:ext>
            </p:extLst>
          </p:nvPr>
        </p:nvGraphicFramePr>
        <p:xfrm>
          <a:off x="259623" y="1175242"/>
          <a:ext cx="8466914" cy="39541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7211"/>
                <a:gridCol w="1552153"/>
                <a:gridCol w="1683240"/>
                <a:gridCol w="1412375"/>
                <a:gridCol w="1721935"/>
              </a:tblGrid>
              <a:tr h="2497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Detector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Inner-1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Inner-2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Inner-3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MDC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Total background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Counting rate (Hz)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5.60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6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6.47×10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6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1.20×10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7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3.44×10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9</a:t>
                      </a:r>
                      <a:endParaRPr lang="en-US" sz="16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Max counting rate (Hz/cm</a:t>
                      </a:r>
                      <a:r>
                        <a:rPr lang="en-US" altLang="zh-CN" sz="16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7.64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×10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3</a:t>
                      </a:r>
                      <a:endParaRPr lang="en-US" sz="16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1.76×10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3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2.09×10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3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5.63×10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</a:rPr>
                        <a:t>3</a:t>
                      </a:r>
                      <a:endParaRPr lang="en-US" sz="16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3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Detector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PID-B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PID-E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ECAL-B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ECAL-E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Total background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Counting rate (Hz)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1.73×10</a:t>
                      </a:r>
                      <a:r>
                        <a:rPr lang="en-US" altLang="zh-CN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8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1.16×10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8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2.11×10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9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7.49×10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8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Max counting rate (Hz/cm</a:t>
                      </a:r>
                      <a:r>
                        <a:rPr lang="en-US" altLang="zh-CN" sz="16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9.20×10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2.59×10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1.10×10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6.73×10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Detector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MUC-B-RPC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MUC-B-PS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MUC-E-RPC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MUC-B-PS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Total background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Counting rate (Hz)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6.16×10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1.14×10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7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3.73×10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2.61×10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7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Max counting rate (Hz/cm</a:t>
                      </a:r>
                      <a:r>
                        <a:rPr lang="en-US" altLang="zh-CN" sz="16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78" marR="7478" marT="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6.54×10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2.76×10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2.14×10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9.32×10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0000FF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</a:t>
                      </a:r>
                      <a:endParaRPr lang="en-US" sz="1600" b="0" i="0" u="none" strike="noStrike" kern="1200" baseline="30000" dirty="0">
                        <a:solidFill>
                          <a:srgbClr val="0000FF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287534" y="5233917"/>
            <a:ext cx="4765183" cy="10997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Maximum</a:t>
            </a: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counting rate: 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 Hz</a:t>
            </a:r>
            <a:r>
              <a:rPr lang="en-US" altLang="zh-CN" sz="2000" dirty="0" smtClean="0">
                <a:latin typeface="+mj-lt"/>
              </a:rPr>
              <a:t> level for detector sub-systems</a:t>
            </a:r>
            <a:endParaRPr kumimoji="0" lang="en-US" altLang="zh-CN" sz="2000" b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9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778580" y="2115747"/>
            <a:ext cx="493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STCF MDI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background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Background simulation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Discussion and conclusion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Discussion: contributions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820" y="1345914"/>
            <a:ext cx="9001670" cy="2909869"/>
            <a:chOff x="85820" y="1345914"/>
            <a:chExt cx="9001670" cy="23684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20" y="1345914"/>
              <a:ext cx="2949631" cy="236849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494" y="1345914"/>
              <a:ext cx="2910972" cy="23684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2509" y="1345914"/>
              <a:ext cx="2934981" cy="236849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560635" y="4526470"/>
            <a:ext cx="615610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</a:t>
            </a:r>
            <a:r>
              <a:rPr lang="en-US" altLang="zh-CN" sz="2000" b="1" dirty="0">
                <a:solidFill>
                  <a:srgbClr val="FF0000"/>
                </a:solidFill>
              </a:rPr>
              <a:t>luminosity-related background</a:t>
            </a:r>
            <a:r>
              <a:rPr lang="en-US" altLang="zh-CN" sz="2000" dirty="0"/>
              <a:t> contributes more than 60% of the TID/NIEL damage/Total </a:t>
            </a:r>
            <a:r>
              <a:rPr lang="en-US" altLang="zh-CN" sz="2000" dirty="0" smtClean="0"/>
              <a:t>counting rate.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 RBB scattering </a:t>
            </a:r>
            <a:r>
              <a:rPr lang="en-US" altLang="zh-CN" sz="2000" dirty="0" smtClean="0"/>
              <a:t>makes the major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2927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6413679" y="2472744"/>
            <a:ext cx="2704563" cy="566670"/>
          </a:xfrm>
          <a:custGeom>
            <a:avLst/>
            <a:gdLst>
              <a:gd name="connsiteX0" fmla="*/ 0 w 2704563"/>
              <a:gd name="connsiteY0" fmla="*/ 566670 h 566670"/>
              <a:gd name="connsiteX1" fmla="*/ 2704563 w 2704563"/>
              <a:gd name="connsiteY1" fmla="*/ 566670 h 566670"/>
              <a:gd name="connsiteX2" fmla="*/ 2704563 w 2704563"/>
              <a:gd name="connsiteY2" fmla="*/ 0 h 566670"/>
              <a:gd name="connsiteX3" fmla="*/ 811369 w 2704563"/>
              <a:gd name="connsiteY3" fmla="*/ 0 h 566670"/>
              <a:gd name="connsiteX4" fmla="*/ 0 w 2704563"/>
              <a:gd name="connsiteY4" fmla="*/ 566670 h 5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63" h="566670">
                <a:moveTo>
                  <a:pt x="0" y="566670"/>
                </a:moveTo>
                <a:lnTo>
                  <a:pt x="2704563" y="566670"/>
                </a:lnTo>
                <a:lnTo>
                  <a:pt x="2704563" y="0"/>
                </a:lnTo>
                <a:lnTo>
                  <a:pt x="811369" y="0"/>
                </a:lnTo>
                <a:lnTo>
                  <a:pt x="0" y="56667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Discussion: more shield?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4727" y="1179622"/>
            <a:ext cx="7261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Fewer background counting rates in PID and ECAL are required.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More </a:t>
            </a:r>
            <a:r>
              <a:rPr lang="en-US" altLang="zh-CN" sz="2000" dirty="0"/>
              <a:t>shield </a:t>
            </a:r>
            <a:r>
              <a:rPr lang="en-US" altLang="zh-CN" sz="2000" dirty="0" smtClean="0"/>
              <a:t>(tungsten </a:t>
            </a:r>
            <a:r>
              <a:rPr lang="en-US" altLang="zh-CN" sz="2000" dirty="0"/>
              <a:t>layer </a:t>
            </a:r>
            <a:r>
              <a:rPr lang="en-US" altLang="zh-CN" sz="2000" dirty="0" smtClean="0"/>
              <a:t>between MDI and detector)?</a:t>
            </a:r>
            <a:endParaRPr lang="zh-CN" altLang="en-US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045267" y="1931831"/>
            <a:ext cx="7098733" cy="4177048"/>
            <a:chOff x="1736174" y="1566876"/>
            <a:chExt cx="7514957" cy="46579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21282F"/>
                </a:clrFrom>
                <a:clrTo>
                  <a:srgbClr val="21282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36174" y="2186189"/>
              <a:ext cx="7514957" cy="4038600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 bwMode="auto">
            <a:xfrm flipV="1">
              <a:off x="2395470" y="1975407"/>
              <a:ext cx="5396248" cy="1964234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文本框 11"/>
            <p:cNvSpPr txBox="1"/>
            <p:nvPr/>
          </p:nvSpPr>
          <p:spPr>
            <a:xfrm>
              <a:off x="7096258" y="1566876"/>
              <a:ext cx="2023311" cy="4174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i="1" dirty="0" smtClean="0">
                  <a:solidFill>
                    <a:srgbClr val="FF0000"/>
                  </a:solidFill>
                </a:rPr>
                <a:t>Occupancy angle: 20°</a:t>
              </a:r>
              <a:endParaRPr lang="zh-CN" altLang="en-US" sz="1600" i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162" y="3093296"/>
            <a:ext cx="2492605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Geant4 simulations: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2 cm W </a:t>
            </a:r>
            <a:r>
              <a:rPr lang="en-US" altLang="zh-CN" sz="2000" dirty="0" smtClean="0"/>
              <a:t>-&gt; 60% </a:t>
            </a:r>
            <a:r>
              <a:rPr lang="en-US" altLang="zh-CN" sz="2000" dirty="0" smtClean="0"/>
              <a:t>counting </a:t>
            </a:r>
            <a:r>
              <a:rPr lang="en-US" altLang="zh-CN" sz="2000" dirty="0" smtClean="0"/>
              <a:t>rate decrease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~4 cm W </a:t>
            </a:r>
            <a:r>
              <a:rPr lang="en-US" altLang="zh-CN" sz="2000" dirty="0" smtClean="0"/>
              <a:t>shield</a:t>
            </a:r>
            <a:endParaRPr lang="zh-CN" altLang="en-US" sz="2000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8461363" y="3281805"/>
            <a:ext cx="402674" cy="346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i="1" dirty="0" smtClean="0">
                <a:solidFill>
                  <a:srgbClr val="FF0000"/>
                </a:solidFill>
              </a:rPr>
              <a:t>half</a:t>
            </a:r>
            <a:endParaRPr lang="zh-CN" altLang="en-US" sz="11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7659" y="1594002"/>
            <a:ext cx="7854041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In the simulation of STCF background: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TID: all the detectors and electronics has a absorbed dose below ~</a:t>
            </a:r>
            <a:r>
              <a:rPr lang="en-US" altLang="zh-CN" sz="2000" dirty="0"/>
              <a:t>5</a:t>
            </a:r>
            <a:r>
              <a:rPr lang="en-US" altLang="zh-CN" sz="2000" dirty="0" smtClean="0"/>
              <a:t>0 </a:t>
            </a:r>
            <a:r>
              <a:rPr lang="en-US" altLang="zh-CN" sz="2000" dirty="0" err="1" smtClean="0"/>
              <a:t>Gy</a:t>
            </a:r>
            <a:r>
              <a:rPr lang="en-US" altLang="zh-CN" sz="2000" dirty="0" smtClean="0"/>
              <a:t>/y.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NIEL damage: for all detectors and electronics, the equivalent NIEL damage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 magnitude of 10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MeV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n/cm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/y (for silicon).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Counting rate: highest total count rate appears in MDC, with 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 Hz.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More </a:t>
            </a:r>
            <a:r>
              <a:rPr lang="en-US" altLang="zh-CN" sz="2000" dirty="0"/>
              <a:t>than </a:t>
            </a:r>
            <a:r>
              <a:rPr lang="en-US" altLang="zh-CN" sz="2000" dirty="0" smtClean="0"/>
              <a:t>about </a:t>
            </a:r>
            <a:r>
              <a:rPr lang="en-US" altLang="zh-CN" sz="2000" dirty="0"/>
              <a:t>60% of the TID/NIEL damage/Total </a:t>
            </a:r>
            <a:r>
              <a:rPr lang="en-US" altLang="zh-CN" sz="2000" dirty="0" smtClean="0"/>
              <a:t>counts come from the </a:t>
            </a:r>
            <a:r>
              <a:rPr lang="en-US" altLang="zh-CN" sz="2000" dirty="0"/>
              <a:t>luminosity-related </a:t>
            </a:r>
            <a:r>
              <a:rPr lang="en-US" altLang="zh-CN" sz="2000" dirty="0" smtClean="0"/>
              <a:t>contributions, with the luminosity of 10</a:t>
            </a:r>
            <a:r>
              <a:rPr lang="en-US" altLang="zh-CN" sz="2000" baseline="30000" dirty="0" smtClean="0"/>
              <a:t>35</a:t>
            </a:r>
            <a:r>
              <a:rPr lang="en-US" altLang="zh-CN" sz="2000" dirty="0" smtClean="0"/>
              <a:t> /cm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/s.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More tungsten shield is under designed.</a:t>
            </a:r>
            <a:endParaRPr lang="zh-CN" altLang="en-US" sz="2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323" y="2715296"/>
            <a:ext cx="7309757" cy="838200"/>
          </a:xfrm>
        </p:spPr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8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补充讨论与说明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1698" y="1129086"/>
            <a:ext cx="8282763" cy="5170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与</a:t>
            </a:r>
            <a:r>
              <a:rPr lang="en-US" altLang="zh-CN" sz="2000" dirty="0" smtClean="0"/>
              <a:t>BINP</a:t>
            </a:r>
            <a:r>
              <a:rPr lang="zh-CN" altLang="en-US" sz="2000" dirty="0" smtClean="0"/>
              <a:t>相比，我们模拟的</a:t>
            </a:r>
            <a:r>
              <a:rPr lang="en-US" altLang="zh-CN" sz="2000" dirty="0" smtClean="0"/>
              <a:t>TID</a:t>
            </a:r>
            <a:r>
              <a:rPr lang="zh-CN" altLang="en-US" sz="2000" dirty="0" smtClean="0"/>
              <a:t>分布图基本一致，</a:t>
            </a:r>
            <a:r>
              <a:rPr lang="en-US" altLang="zh-CN" sz="2000" dirty="0" smtClean="0"/>
              <a:t>NIEL damage</a:t>
            </a:r>
            <a:r>
              <a:rPr lang="zh-CN" altLang="en-US" sz="2000" dirty="0" smtClean="0"/>
              <a:t>分布图普遍低近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个数量级，</a:t>
            </a:r>
            <a:r>
              <a:rPr lang="en-US" altLang="zh-CN" sz="2000" dirty="0" smtClean="0"/>
              <a:t>COUNT</a:t>
            </a:r>
            <a:r>
              <a:rPr lang="zh-CN" altLang="en-US" sz="2000" dirty="0"/>
              <a:t>分布</a:t>
            </a:r>
            <a:r>
              <a:rPr lang="zh-CN" altLang="en-US" sz="2000" dirty="0" smtClean="0"/>
              <a:t>图除</a:t>
            </a:r>
            <a:r>
              <a:rPr lang="en-US" altLang="zh-CN" sz="2000" dirty="0" smtClean="0"/>
              <a:t>MDC</a:t>
            </a:r>
            <a:r>
              <a:rPr lang="zh-CN" altLang="en-US" sz="2000" dirty="0" smtClean="0"/>
              <a:t>外数量级基本对应。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NIEL damage</a:t>
            </a:r>
            <a:r>
              <a:rPr lang="zh-CN" altLang="en-US" sz="2000" dirty="0" smtClean="0"/>
              <a:t>差异原因：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BINP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NIEL damage</a:t>
            </a:r>
            <a:r>
              <a:rPr lang="zh-CN" altLang="en-US" sz="2000" dirty="0" smtClean="0"/>
              <a:t>采用</a:t>
            </a:r>
            <a:r>
              <a:rPr lang="en-US" altLang="zh-CN" sz="2000" dirty="0" smtClean="0"/>
              <a:t>FLUKA</a:t>
            </a:r>
            <a:r>
              <a:rPr lang="zh-CN" altLang="en-US" sz="2000" dirty="0" smtClean="0"/>
              <a:t>模拟，直接给出硅等效</a:t>
            </a:r>
            <a:r>
              <a:rPr lang="en-US" altLang="zh-CN" sz="2000" dirty="0" smtClean="0"/>
              <a:t>1MEV</a:t>
            </a:r>
            <a:r>
              <a:rPr lang="zh-CN" altLang="en-US" sz="2000" dirty="0" smtClean="0"/>
              <a:t>中子系数分布（</a:t>
            </a:r>
            <a:r>
              <a:rPr lang="en-US" altLang="zh-CN" sz="2000" dirty="0" smtClean="0"/>
              <a:t>SI1MEVNE</a:t>
            </a:r>
            <a:r>
              <a:rPr lang="zh-CN" altLang="en-US" sz="2000" dirty="0" smtClean="0"/>
              <a:t>，单位</a:t>
            </a:r>
            <a:r>
              <a:rPr lang="en-US" altLang="zh-CN" sz="2000" dirty="0" smtClean="0"/>
              <a:t>cm</a:t>
            </a:r>
            <a:r>
              <a:rPr lang="en-US" altLang="zh-CN" sz="2000" baseline="30000" dirty="0" smtClean="0"/>
              <a:t>-2</a:t>
            </a:r>
            <a:r>
              <a:rPr lang="zh-CN" altLang="en-US" sz="2000" dirty="0" smtClean="0"/>
              <a:t>）；我们采用</a:t>
            </a:r>
            <a:r>
              <a:rPr lang="en-US" altLang="zh-CN" sz="2000" dirty="0" smtClean="0"/>
              <a:t>Geant4</a:t>
            </a:r>
            <a:r>
              <a:rPr lang="zh-CN" altLang="en-US" sz="2000" dirty="0" smtClean="0"/>
              <a:t>模拟，统计进入各体积内的初级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次级粒子种类及动能，按照实验数据计算等效中子系数，再平均给该</a:t>
            </a:r>
            <a:r>
              <a:rPr lang="en-US" altLang="zh-CN" sz="2000" dirty="0" smtClean="0"/>
              <a:t>pixel</a:t>
            </a:r>
            <a:r>
              <a:rPr lang="zh-CN" altLang="en-US" sz="2000" dirty="0" smtClean="0"/>
              <a:t>所在位置的面积（单位</a:t>
            </a:r>
            <a:r>
              <a:rPr lang="en-US" altLang="zh-CN" sz="2000" dirty="0" smtClean="0"/>
              <a:t>cm</a:t>
            </a:r>
            <a:r>
              <a:rPr lang="en-US" altLang="zh-CN" sz="2000" baseline="30000" dirty="0" smtClean="0"/>
              <a:t>-2</a:t>
            </a:r>
            <a:r>
              <a:rPr lang="zh-CN" altLang="en-US" sz="2000" dirty="0" smtClean="0"/>
              <a:t>）。计算过程不同但应都无误。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Geant4</a:t>
            </a:r>
            <a:r>
              <a:rPr lang="zh-CN" altLang="en-US" sz="2000" dirty="0" smtClean="0"/>
              <a:t>计算</a:t>
            </a:r>
            <a:r>
              <a:rPr lang="en-US" altLang="zh-CN" sz="2000" dirty="0" smtClean="0"/>
              <a:t>NIEL</a:t>
            </a:r>
            <a:r>
              <a:rPr lang="zh-CN" altLang="en-US" sz="2000" dirty="0" smtClean="0"/>
              <a:t>有一个缺陷：只能进行精确的弹性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非弹性碰撞、核反应的模拟，对于库仑散射模拟很差，故直接获取</a:t>
            </a:r>
            <a:r>
              <a:rPr lang="en-US" altLang="zh-CN" sz="2000" dirty="0" smtClean="0"/>
              <a:t>NIEL</a:t>
            </a:r>
            <a:r>
              <a:rPr lang="zh-CN" altLang="en-US" sz="2000" dirty="0" smtClean="0"/>
              <a:t>值再计算</a:t>
            </a:r>
            <a:r>
              <a:rPr lang="en-US" altLang="zh-CN" sz="2000" dirty="0" smtClean="0"/>
              <a:t>damage</a:t>
            </a:r>
            <a:r>
              <a:rPr lang="zh-CN" altLang="en-US" sz="2000" dirty="0" smtClean="0"/>
              <a:t>不可行（质子贡献会少算很多），只能通过粒子统计等效计算。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补充讨论与说明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4096" y="1821583"/>
            <a:ext cx="79527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TOTAL COUNT</a:t>
            </a:r>
            <a:r>
              <a:rPr lang="zh-CN" altLang="en-US" sz="2000" dirty="0" smtClean="0"/>
              <a:t>差异原因：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我们统计产生有效信号的</a:t>
            </a:r>
            <a:r>
              <a:rPr lang="en-US" altLang="zh-CN" sz="2000" dirty="0" smtClean="0"/>
              <a:t>hit/track</a:t>
            </a:r>
            <a:r>
              <a:rPr lang="zh-CN" altLang="en-US" sz="2000" dirty="0" smtClean="0"/>
              <a:t>，可认为是</a:t>
            </a:r>
            <a:r>
              <a:rPr lang="en-US" altLang="zh-CN" sz="2000" dirty="0" smtClean="0"/>
              <a:t>count</a:t>
            </a:r>
            <a:r>
              <a:rPr lang="zh-CN" altLang="en-US" sz="2000" dirty="0"/>
              <a:t>；</a:t>
            </a:r>
            <a:r>
              <a:rPr lang="en-US" altLang="zh-CN" sz="2000" dirty="0" smtClean="0"/>
              <a:t>BINP</a:t>
            </a:r>
            <a:r>
              <a:rPr lang="zh-CN" altLang="en-US" sz="2000" dirty="0" smtClean="0"/>
              <a:t>统计的是经过某个体积的粒子数，因此不能直接对比。气体探测器（</a:t>
            </a:r>
            <a:r>
              <a:rPr lang="en-US" altLang="zh-CN" sz="2000" dirty="0" smtClean="0"/>
              <a:t>MDC</a:t>
            </a:r>
            <a:r>
              <a:rPr lang="zh-CN" altLang="en-US" sz="2000" dirty="0" smtClean="0"/>
              <a:t>）</a:t>
            </a:r>
            <a:r>
              <a:rPr lang="zh-CN" altLang="en-US" sz="2000" dirty="0"/>
              <a:t>对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的探测效率很低，在</a:t>
            </a:r>
            <a:r>
              <a:rPr lang="en-US" altLang="zh-CN" sz="2000" dirty="0" smtClean="0"/>
              <a:t>Geant4</a:t>
            </a:r>
            <a:r>
              <a:rPr lang="zh-CN" altLang="en-US" sz="2000" dirty="0" smtClean="0"/>
              <a:t>中很少有有效能量沉积的记录，是造成此处差异的主因。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同时，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穿透整个</a:t>
            </a:r>
            <a:r>
              <a:rPr lang="en-US" altLang="zh-CN" sz="2000" dirty="0" smtClean="0"/>
              <a:t>MDC</a:t>
            </a:r>
            <a:r>
              <a:rPr lang="zh-CN" altLang="en-US" sz="2000" dirty="0" smtClean="0"/>
              <a:t>会在多个</a:t>
            </a:r>
            <a:r>
              <a:rPr lang="en-US" altLang="zh-CN" sz="2000" dirty="0" smtClean="0"/>
              <a:t>pixel</a:t>
            </a:r>
            <a:r>
              <a:rPr lang="zh-CN" altLang="en-US" sz="2000" dirty="0" smtClean="0"/>
              <a:t>上产生粒子数记录，而</a:t>
            </a:r>
            <a:r>
              <a:rPr lang="en-US" altLang="zh-CN" sz="2000" dirty="0" smtClean="0"/>
              <a:t>Geant4</a:t>
            </a:r>
            <a:r>
              <a:rPr lang="zh-CN" altLang="en-US" sz="2000" dirty="0" smtClean="0"/>
              <a:t>通常只记录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step</a:t>
            </a:r>
            <a:r>
              <a:rPr lang="zh-CN" altLang="en-US" sz="2000" dirty="0" smtClean="0"/>
              <a:t>（未发生反应），使上述差异扩大。即使我们在</a:t>
            </a:r>
            <a:r>
              <a:rPr lang="en-US" altLang="zh-CN" sz="2000" dirty="0" smtClean="0"/>
              <a:t>G4</a:t>
            </a:r>
            <a:r>
              <a:rPr lang="zh-CN" altLang="en-US" sz="2000" dirty="0" smtClean="0"/>
              <a:t>上调整统计方式为粒子数计数，也不能达到</a:t>
            </a:r>
            <a:r>
              <a:rPr lang="en-US" altLang="zh-CN" sz="2000" dirty="0" smtClean="0"/>
              <a:t>BINP</a:t>
            </a:r>
            <a:r>
              <a:rPr lang="zh-CN" altLang="en-US" sz="2000" dirty="0" smtClean="0"/>
              <a:t>的统计效果。</a:t>
            </a:r>
            <a:endParaRPr lang="en-US" altLang="zh-CN" sz="2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补充讨论与说明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3972" y="1267573"/>
            <a:ext cx="7198215" cy="5170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BINP</a:t>
            </a:r>
            <a:r>
              <a:rPr lang="zh-CN" altLang="en-US" sz="2000" dirty="0" smtClean="0"/>
              <a:t>模拟的粒子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为能量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，对于探测器区域，</a:t>
            </a:r>
            <a:r>
              <a:rPr lang="en-US" altLang="zh-CN" sz="2000" dirty="0" smtClean="0"/>
              <a:t>e±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ECUT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 MeV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和其余粒子为</a:t>
            </a:r>
            <a:r>
              <a:rPr lang="en-US" altLang="zh-CN" sz="2000" dirty="0" smtClean="0"/>
              <a:t>0.1 MeV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我们采用</a:t>
            </a:r>
            <a:r>
              <a:rPr lang="en-US" altLang="zh-CN" sz="2000" dirty="0" smtClean="0"/>
              <a:t>Geant4</a:t>
            </a:r>
            <a:r>
              <a:rPr lang="zh-CN" altLang="en-US" sz="2000" dirty="0" smtClean="0"/>
              <a:t>的粒子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是射程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能量混合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，目前所用物理表（</a:t>
            </a:r>
            <a:r>
              <a:rPr lang="en-US" altLang="zh-CN" sz="2000" dirty="0" smtClean="0"/>
              <a:t>QGSP_BERT_HP</a:t>
            </a:r>
            <a:r>
              <a:rPr lang="zh-CN" altLang="en-US" sz="2000" dirty="0" smtClean="0"/>
              <a:t>）采用</a:t>
            </a:r>
            <a:r>
              <a:rPr lang="en-US" altLang="zh-CN" sz="2000" dirty="0" smtClean="0"/>
              <a:t>700 </a:t>
            </a:r>
            <a:r>
              <a:rPr lang="en-US" altLang="zh-CN" sz="2000" dirty="0" err="1" smtClean="0"/>
              <a:t>μm</a:t>
            </a:r>
            <a:r>
              <a:rPr lang="zh-CN" altLang="en-US" sz="2000" dirty="0" smtClean="0"/>
              <a:t>的射程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，但对</a:t>
            </a:r>
            <a:r>
              <a:rPr lang="en-US" altLang="zh-CN" sz="2000" dirty="0" smtClean="0"/>
              <a:t>e±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具有最低能量</a:t>
            </a:r>
            <a:r>
              <a:rPr lang="en-US" altLang="zh-CN" sz="2000" dirty="0" smtClean="0"/>
              <a:t>cut 990 eV</a:t>
            </a:r>
            <a:r>
              <a:rPr lang="zh-CN" altLang="en-US" sz="2000" dirty="0" smtClean="0"/>
              <a:t>。故：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Gold/Tungsten</a:t>
            </a:r>
            <a:r>
              <a:rPr lang="zh-CN" altLang="en-US" sz="2000" dirty="0" smtClean="0"/>
              <a:t>等重元素材料中，我们的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略高于</a:t>
            </a:r>
            <a:r>
              <a:rPr lang="en-US" altLang="zh-CN" sz="2000" dirty="0" smtClean="0"/>
              <a:t>BINP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e±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1.5-1.6 MeV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0.102 MeV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在其余轻元素材料（占探测器体积绝大部分）中，我们的</a:t>
            </a:r>
            <a:r>
              <a:rPr lang="en-US" altLang="zh-CN" sz="2000" dirty="0" smtClean="0"/>
              <a:t>cut</a:t>
            </a:r>
            <a:r>
              <a:rPr lang="zh-CN" altLang="en-US" sz="2000" dirty="0"/>
              <a:t>显著</a:t>
            </a:r>
            <a:r>
              <a:rPr lang="zh-CN" altLang="en-US" sz="2000" dirty="0" smtClean="0"/>
              <a:t>低于</a:t>
            </a:r>
            <a:r>
              <a:rPr lang="en-US" altLang="zh-CN" sz="2000" dirty="0" smtClean="0"/>
              <a:t>BINP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e±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1-100 </a:t>
            </a:r>
            <a:r>
              <a:rPr lang="en-US" altLang="zh-CN" sz="2000" dirty="0" err="1" smtClean="0"/>
              <a:t>keV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γ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1-10 </a:t>
            </a:r>
            <a:r>
              <a:rPr lang="en-US" altLang="zh-CN" sz="2000" dirty="0" err="1" smtClean="0"/>
              <a:t>keV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我们目前模拟</a:t>
            </a:r>
            <a:r>
              <a:rPr lang="en-US" altLang="zh-CN" sz="2000" dirty="0" smtClean="0"/>
              <a:t>cut</a:t>
            </a:r>
            <a:r>
              <a:rPr lang="zh-CN" altLang="en-US" sz="2000" dirty="0" smtClean="0"/>
              <a:t>选择基本合理。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778580" y="2128447"/>
            <a:ext cx="493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STCF MDI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background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Background simulation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Discussion and conclusion</a:t>
            </a: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2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STCF MDI design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B8B310B6-AE2E-4F2B-9BC4-F3822A65461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9" y="1325451"/>
            <a:ext cx="8367301" cy="44966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37200" y="5822108"/>
            <a:ext cx="36068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Designed by </a:t>
            </a:r>
            <a:r>
              <a:rPr lang="en-US" altLang="zh-CN" sz="2000" dirty="0" err="1" smtClean="0"/>
              <a:t>Huangchao</a:t>
            </a:r>
            <a:r>
              <a:rPr lang="en-US" altLang="zh-CN" sz="2000" dirty="0" smtClean="0"/>
              <a:t> Shi</a:t>
            </a:r>
            <a:endParaRPr lang="zh-CN" altLang="en-US" sz="2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43232" y="2336881"/>
            <a:ext cx="425116" cy="3361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rgbClr val="FF0000"/>
                </a:solidFill>
              </a:rPr>
              <a:t>half</a:t>
            </a:r>
            <a:endParaRPr lang="zh-CN" altLang="en-US" sz="12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86" y="1080409"/>
            <a:ext cx="4063820" cy="2918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780" y="126643"/>
            <a:ext cx="7848598" cy="838200"/>
          </a:xfrm>
        </p:spPr>
        <p:txBody>
          <a:bodyPr/>
          <a:lstStyle/>
          <a:p>
            <a:r>
              <a:rPr lang="en-US" altLang="zh-CN" dirty="0" smtClean="0"/>
              <a:t>Optimization of MDI parameters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8780" y="1148852"/>
            <a:ext cx="3832057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Beryllium pipe diameter: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30 mm: momentum resolution for low-</a:t>
            </a:r>
            <a:r>
              <a:rPr lang="en-US" altLang="zh-CN" sz="2000" dirty="0" err="1" smtClean="0"/>
              <a:t>pt</a:t>
            </a:r>
            <a:r>
              <a:rPr lang="en-US" altLang="zh-CN" sz="2000" dirty="0" smtClean="0"/>
              <a:t> particles</a:t>
            </a:r>
            <a:r>
              <a:rPr kumimoji="1" lang="en-US" altLang="zh-CN" sz="2000" kern="0" dirty="0">
                <a:latin typeface="FangSong" charset="-122"/>
                <a:ea typeface="FangSong" charset="-122"/>
                <a:cs typeface="FangSong" charset="-122"/>
              </a:rPr>
              <a:t> </a:t>
            </a:r>
            <a:endParaRPr kumimoji="1" lang="en-US" altLang="zh-CN" sz="2000" kern="0" dirty="0" smtClean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60 mm: background level and manufacturing difficulty</a:t>
            </a:r>
            <a:endParaRPr lang="zh-CN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68780" y="3690417"/>
                <a:ext cx="3703268" cy="28623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Detector occupancy: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[15°, 165°]: slightly higher tracking efficiency</a:t>
                </a:r>
                <a:r>
                  <a:rPr kumimoji="1" lang="en-US" altLang="zh-CN" sz="2000" kern="0" dirty="0">
                    <a:solidFill>
                      <a:srgbClr val="FF0000"/>
                    </a:solidFill>
                    <a:latin typeface="FangSong" charset="-122"/>
                    <a:ea typeface="FangSong" charset="-122"/>
                    <a:cs typeface="FangSong" charset="-122"/>
                  </a:rPr>
                  <a:t> 1.6%(</a:t>
                </a:r>
                <a14:m>
                  <m:oMath xmlns:m="http://schemas.openxmlformats.org/officeDocument/2006/math">
                    <m:r>
                      <a:rPr kumimoji="1" lang="en-US" altLang="zh-CN" sz="2000" i="1" ker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kumimoji="1" lang="en-US" altLang="zh-CN" sz="2000" kern="0" dirty="0">
                    <a:solidFill>
                      <a:srgbClr val="FF0000"/>
                    </a:solidFill>
                    <a:latin typeface="FangSong" charset="-122"/>
                    <a:ea typeface="FangSong" charset="-122"/>
                    <a:cs typeface="FangSong" charset="-122"/>
                  </a:rPr>
                  <a:t>),2.6%(</a:t>
                </a:r>
                <a:r>
                  <a:rPr kumimoji="1" lang="en-US" altLang="zh-CN" sz="2000" i="1" kern="0" dirty="0">
                    <a:solidFill>
                      <a:srgbClr val="FF0000"/>
                    </a:solidFill>
                    <a:latin typeface="FangSong" charset="-122"/>
                    <a:ea typeface="FangSong" charset="-122"/>
                    <a:cs typeface="FangSong" charset="-122"/>
                  </a:rPr>
                  <a:t>p</a:t>
                </a:r>
                <a:r>
                  <a:rPr kumimoji="1" lang="en-US" altLang="zh-CN" sz="2000" kern="0" dirty="0">
                    <a:solidFill>
                      <a:srgbClr val="FF0000"/>
                    </a:solidFill>
                    <a:latin typeface="FangSong" charset="-122"/>
                    <a:ea typeface="FangSong" charset="-122"/>
                    <a:cs typeface="FangSong" charset="-122"/>
                  </a:rPr>
                  <a:t>)</a:t>
                </a:r>
                <a:endParaRPr lang="en-US" altLang="zh-CN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[20°, 160°]: more volume for tungsten shield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0" y="3690417"/>
                <a:ext cx="3703268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645" b="-1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813093"/>
            <a:ext cx="3858078" cy="26251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80227" y="21666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Track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eff.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pion</a:t>
            </a:r>
            <a:endParaRPr kumimoji="1" lang="zh-CN" altLang="en-US" baseline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90942" y="4794427"/>
            <a:ext cx="239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Track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eff.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kumimoji="1" lang="zh-CN" alt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proton</a:t>
            </a:r>
            <a:endParaRPr kumimoji="1" lang="zh-CN" altLang="en-US" baseline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78666" y="2697713"/>
            <a:ext cx="83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aseline="0" dirty="0" smtClean="0">
                <a:latin typeface="Times New Roman" charset="0"/>
                <a:ea typeface="Times New Roman" charset="0"/>
                <a:cs typeface="Times New Roman" charset="0"/>
              </a:rPr>
              <a:t>30 mm</a:t>
            </a:r>
          </a:p>
          <a:p>
            <a:r>
              <a:rPr kumimoji="1" lang="en-US" altLang="zh-CN" sz="1600" baseline="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60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mm</a:t>
            </a:r>
            <a:endParaRPr kumimoji="1" lang="zh-CN" altLang="en-US" sz="1600" baseline="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21282F"/>
              </a:clrFrom>
              <a:clrTo>
                <a:srgbClr val="21282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499" y="1325451"/>
            <a:ext cx="8367301" cy="44966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STCF MDI design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69130" y="1450120"/>
            <a:ext cx="6078829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Important parameters: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pipe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Beryllium pipe: D=60 mm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Y-chamber: z=0.5 m, cross angle=60 </a:t>
            </a:r>
            <a:r>
              <a:rPr lang="en-US" altLang="zh-CN" sz="2000" dirty="0" err="1" smtClean="0"/>
              <a:t>mrad</a:t>
            </a:r>
            <a:endParaRPr lang="en-US" altLang="zh-CN" sz="2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Beam pipe: D=28 mm, limited by SCM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Magnet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QD0: z=0.9 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QF0: z=1.4 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Occupancy angle of MDI: 15 degree</a:t>
            </a:r>
            <a:endParaRPr lang="zh-CN" altLang="en-US" sz="2000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7843232" y="2336881"/>
            <a:ext cx="425116" cy="3361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half</a:t>
            </a:r>
            <a:endParaRPr lang="zh-CN" altLang="en-US" sz="1200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778580" y="2115747"/>
            <a:ext cx="493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STCF MDI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Beam background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Background simulation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Discussion and conclusion</a:t>
            </a: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2020 Joint Workshop on Future charm-tau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background sources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56338" y="1267573"/>
            <a:ext cx="68736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Beam energy 2.0 GeV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Luminosity-related background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Radiative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Bha-Bha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altLang="zh-CN" sz="2000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high-energy e±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, θ&gt;4.47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mrad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σ=2.99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mb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gamma, θ&gt;4.47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mrad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γ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 MeV, σ=2.99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n=0.3573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Two photon processes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low-energy e±,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±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threshold, σ=5.15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mb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Beam-related background</a:t>
            </a:r>
            <a:r>
              <a:rPr lang="en-US" altLang="zh-CN" sz="2000" dirty="0" smtClean="0"/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Touschek</a:t>
            </a:r>
            <a:r>
              <a:rPr lang="en-US" altLang="zh-CN" sz="2000" dirty="0" smtClean="0"/>
              <a:t>/Coulomb scattering/Bremsstrahlung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high-energy e±</a:t>
            </a:r>
            <a:endParaRPr lang="en-US" altLang="zh-CN" sz="2000" dirty="0" smtClean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553200" y="6438219"/>
            <a:ext cx="2133600" cy="338137"/>
          </a:xfrm>
        </p:spPr>
        <p:txBody>
          <a:bodyPr/>
          <a:lstStyle/>
          <a:p>
            <a:fld id="{1D959776-5B48-4258-8527-AF654D2A049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4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background sources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 Joint Workshop on Future charm-tau Factory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10B6-AE2E-4F2B-9BC4-F3822A65461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7" y="1851026"/>
            <a:ext cx="4153067" cy="2749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12" y="1851026"/>
            <a:ext cx="4189570" cy="27495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877" y="1181100"/>
            <a:ext cx="4355680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The pipe diameter of STCF and BES III </a:t>
            </a:r>
            <a:endParaRPr lang="zh-CN" altLang="en-US" sz="20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5097455" y="1181100"/>
            <a:ext cx="361028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Particle loss distribution in STCF</a:t>
            </a:r>
            <a:endParaRPr lang="zh-CN" altLang="en-US" sz="2000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5324372" y="303545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0" dirty="0" smtClean="0"/>
              <a:t>Aperture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reduce</a:t>
            </a:r>
            <a:endParaRPr kumimoji="1" lang="zh-CN" altLang="en-US" baseline="0" dirty="0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 bwMode="auto">
          <a:xfrm flipH="1" flipV="1">
            <a:off x="838202" y="3784602"/>
            <a:ext cx="692664" cy="11377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1530866" y="3669343"/>
            <a:ext cx="1454244" cy="4580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QD0 &amp; QF0  </a:t>
            </a:r>
            <a:endParaRPr lang="zh-CN" altLang="en-US" dirty="0" smtClean="0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-496934" y="2154444"/>
            <a:ext cx="13003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Diameter (m)</a:t>
            </a:r>
            <a:endParaRPr lang="zh-CN" altLang="en-US" sz="1600" dirty="0" smtClean="0"/>
          </a:p>
        </p:txBody>
      </p:sp>
      <p:sp>
        <p:nvSpPr>
          <p:cNvPr id="14" name="文本框 13"/>
          <p:cNvSpPr txBox="1"/>
          <p:nvPr/>
        </p:nvSpPr>
        <p:spPr>
          <a:xfrm>
            <a:off x="2560756" y="4462373"/>
            <a:ext cx="19323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Distance from IP (m)</a:t>
            </a:r>
            <a:endParaRPr lang="zh-CN" altLang="en-US" sz="1600" dirty="0" smtClean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86844"/>
              </p:ext>
            </p:extLst>
          </p:nvPr>
        </p:nvGraphicFramePr>
        <p:xfrm>
          <a:off x="686582" y="4994342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Touschek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Coulomb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Bremstrahlung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BESIII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16.3MHz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6.0MHz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STCF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35.9MHz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109.2MHz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Belle2 LER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71.6MHz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55.2MHz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1.0MHz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8" name="直接箭头连接符 17"/>
          <p:cNvCxnSpPr/>
          <p:nvPr/>
        </p:nvCxnSpPr>
        <p:spPr bwMode="auto">
          <a:xfrm>
            <a:off x="6096000" y="3404787"/>
            <a:ext cx="111580" cy="37981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7192416" y="2671364"/>
            <a:ext cx="94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0" dirty="0" smtClean="0"/>
              <a:t>Out of detector system</a:t>
            </a:r>
            <a:endParaRPr kumimoji="1" lang="zh-CN" altLang="en-US" baseline="0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8040216" y="3035456"/>
            <a:ext cx="305514" cy="14351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37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中科大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 anchor="ctr">
        <a:spAutoFit/>
      </a:bodyPr>
      <a:lstStyle>
        <a:defPPr>
          <a:lnSpc>
            <a:spcPct val="150000"/>
          </a:lnSpc>
          <a:defRPr sz="2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中科大1" id="{EF1F1A2B-FCCC-49C4-8A86-64F71ABC9455}" vid="{05EAEFA4-4622-4521-B570-CE274BDEDE2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中科大1</Template>
  <TotalTime>1689</TotalTime>
  <Words>1809</Words>
  <Application>Microsoft Office PowerPoint</Application>
  <PresentationFormat>全屏显示(4:3)</PresentationFormat>
  <Paragraphs>467</Paragraphs>
  <Slides>29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FangSong</vt:lpstr>
      <vt:lpstr>Liberation Sans</vt:lpstr>
      <vt:lpstr>黑体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中科大1</vt:lpstr>
      <vt:lpstr>STCF Beam Background Simulation</vt:lpstr>
      <vt:lpstr>Outline</vt:lpstr>
      <vt:lpstr>Outline</vt:lpstr>
      <vt:lpstr>STCF MDI design</vt:lpstr>
      <vt:lpstr>Optimization of MDI parameters</vt:lpstr>
      <vt:lpstr>STCF MDI design</vt:lpstr>
      <vt:lpstr>Outline</vt:lpstr>
      <vt:lpstr>Beam background sources</vt:lpstr>
      <vt:lpstr>Beam background sources</vt:lpstr>
      <vt:lpstr>Beam background sources</vt:lpstr>
      <vt:lpstr>Outline</vt:lpstr>
      <vt:lpstr>Detector and electronic system</vt:lpstr>
      <vt:lpstr>Electronic system definition</vt:lpstr>
      <vt:lpstr>TID simulation result</vt:lpstr>
      <vt:lpstr>TID simulation result</vt:lpstr>
      <vt:lpstr>NIEL damage simulation</vt:lpstr>
      <vt:lpstr>NIEL damage simulation</vt:lpstr>
      <vt:lpstr>NIEL damage simulation result</vt:lpstr>
      <vt:lpstr>NIEL damage simulation result</vt:lpstr>
      <vt:lpstr>Counting rate simulation result</vt:lpstr>
      <vt:lpstr>Counting rate simulation result</vt:lpstr>
      <vt:lpstr>Outline</vt:lpstr>
      <vt:lpstr>Discussion: contributions </vt:lpstr>
      <vt:lpstr>Discussion: more shield?</vt:lpstr>
      <vt:lpstr>Conclusion</vt:lpstr>
      <vt:lpstr>THANKS</vt:lpstr>
      <vt:lpstr>补充讨论与说明</vt:lpstr>
      <vt:lpstr>补充讨论与说明</vt:lpstr>
      <vt:lpstr>补充讨论与说明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STCF 本底水平模拟 V.05</dc:title>
  <dc:creator>方 竹君</dc:creator>
  <cp:lastModifiedBy>方 竹君</cp:lastModifiedBy>
  <cp:revision>218</cp:revision>
  <dcterms:created xsi:type="dcterms:W3CDTF">2020-04-28T06:35:50Z</dcterms:created>
  <dcterms:modified xsi:type="dcterms:W3CDTF">2020-11-18T05:54:19Z</dcterms:modified>
</cp:coreProperties>
</file>