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76" r:id="rId4"/>
    <p:sldId id="261" r:id="rId5"/>
    <p:sldId id="275" r:id="rId6"/>
    <p:sldId id="256" r:id="rId7"/>
    <p:sldId id="257" r:id="rId8"/>
    <p:sldId id="258" r:id="rId9"/>
    <p:sldId id="268" r:id="rId10"/>
    <p:sldId id="270" r:id="rId11"/>
    <p:sldId id="259" r:id="rId12"/>
    <p:sldId id="272" r:id="rId13"/>
    <p:sldId id="271" r:id="rId14"/>
    <p:sldId id="263" r:id="rId15"/>
    <p:sldId id="264" r:id="rId16"/>
    <p:sldId id="262" r:id="rId17"/>
    <p:sldId id="266" r:id="rId18"/>
    <p:sldId id="265" r:id="rId19"/>
    <p:sldId id="267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436AD-C91A-4707-8E9C-968DDA3E9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5843F8-506B-48A1-8CFF-0109B0C77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36ACE-9A36-485E-91E4-F5CED81E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1F59BD-399A-4558-A4E5-934EEFD7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5A37EC-7C93-4110-B2C5-5208D441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93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D385D-A4B1-4A74-B611-1FF95E1B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6FE3CA-5401-4310-A501-339BCE9D2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D88208-2321-4DA0-9125-488D1AE0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605BE6-C67B-418A-82CB-761C0BAD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6DD351-9085-49D7-88D2-29C15A0C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30DBF5-0390-42A2-B2E8-11BACED6E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629295-535D-4285-A1EF-C712DE0CF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0BD571-45AC-4815-96FB-E34A7FE0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4D94AF-2ACD-402B-AA40-23631159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CDCA53-446B-4CBA-983E-81EC41A2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38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A0DFA-AB8C-4550-953C-B81F984B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B6E942-C706-45A0-96B3-F5550A5C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CB359-0999-4F3B-815E-90913CAB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B683CE-129F-40C2-9186-57F31F4E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D39E8-F4C1-49A4-9B43-4035B23A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61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2A61E-4E07-4B6B-955A-F32DE95E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388E24-F2AB-4E7E-B3D6-FAC93866D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06DB5-F966-4558-AFEC-EA845924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8955F5-9212-4642-9A2B-1068D70C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3E6C42-7526-4B35-AEC2-1D207B87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1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8B41A1-9A72-4D50-BC82-4A920119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6A571A-611D-439F-8554-2ABAF77B6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06EA31-08FC-41AE-87A4-F53949E15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15B922-62C4-4D7A-964E-A91D0606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E0FEFB-A490-4A1E-B70D-DDC68E41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0B34A-F811-49A4-B29E-A19B1011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9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94921-6CE2-4170-B79A-805C1753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FEB357-E1DF-4B00-A0B9-4E29EC05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1BF294-3D01-47DA-9DCD-F540AD48F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CF7DA8-5CD5-4605-B6E4-2A5CD0A52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2EF99-2856-443E-BDAC-C5170FBC9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D02E6E-20C0-4C7A-969A-EEC1C550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53A0E3B-449F-4B19-AE4D-EC16A444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763324-29AE-4FE8-85F8-1B2B8CC4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30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30A04-AE11-4740-86FD-2EFA7187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7DA0CB-5BE4-4513-9BD2-05BD4AEB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4ADA60-71BC-4C82-900E-2EF1662E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A4A3D8-3B57-4F74-9AC3-BC5B3976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67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87139C-0FD4-4A67-9769-C7279EC1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8E63BC-4227-4EE8-9DA2-B7455BA0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9F71C7-204A-4048-BC37-696CB318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39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938F0-50C6-45AD-903F-EAD4584B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70C79E-1D5A-49E9-8812-C65C0A990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7C378C-1557-4CDD-A549-FF9FBB5A2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0214EC-D731-407F-A05B-B5C05C4C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B55156-A852-478B-9149-05A92F41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160ADA-A88E-4E49-8717-37646481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0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F22870-1B8C-4883-9BD6-828193D6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FD8F8D4-5663-418B-A7A5-1B3617FEE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BFC0F9-F4CD-4147-B78B-1E119707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0A9E96-B6B6-415F-8DA4-9A89E09F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7B2BB7-0B11-4F22-9E43-8FCA3385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93E05A-0B2A-41F9-8CDA-A74991D1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78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F8C7EF-25CE-431C-9489-87EEC1C3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44A10C-E4B4-4345-B6E6-5AE7A8BF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A6969C-6A36-4863-ADFA-D34E71379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FD48-788C-4B87-9544-14DD526AFAB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20EA00-C572-4736-B3D2-1C490EC74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14D6F7-1E6F-4252-9F46-AEFDFED63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5C10-3856-4AE8-938B-9E872FEE0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71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fsapply.ihep.ac.cn/cchelp/zh/local-cluster/jobs/HTCondor/#1-%E7%8E%AF%E5%A2%83%E8%AE%BE%E7%BD%AE%E5%92%8C%E4%BD%9C%E4%B8%9A%E5%87%86%E5%A4%8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DFAAC-FE87-4412-8054-EC5C139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6F6E9-F007-46D8-AC4C-49BA2088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模拟</a:t>
            </a:r>
            <a:r>
              <a:rPr lang="en-US" altLang="zh-CN" dirty="0"/>
              <a:t>,</a:t>
            </a:r>
            <a:r>
              <a:rPr lang="zh-CN" altLang="en-US" dirty="0"/>
              <a:t>重建</a:t>
            </a:r>
            <a:r>
              <a:rPr lang="en-US" altLang="zh-CN" dirty="0"/>
              <a:t>,</a:t>
            </a:r>
            <a:r>
              <a:rPr lang="zh-CN" altLang="en-US" dirty="0"/>
              <a:t>分析</a:t>
            </a:r>
            <a:endParaRPr lang="en-US" altLang="zh-CN" dirty="0"/>
          </a:p>
          <a:p>
            <a:r>
              <a:rPr lang="zh-CN" altLang="en-US" dirty="0"/>
              <a:t>提交作业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                                                    --by </a:t>
            </a:r>
            <a:r>
              <a:rPr lang="zh-CN" altLang="en-US" dirty="0"/>
              <a:t>张浩然</a:t>
            </a:r>
            <a:endParaRPr lang="en-US" altLang="zh-CN" dirty="0"/>
          </a:p>
          <a:p>
            <a:r>
              <a:rPr lang="zh-CN" altLang="en-US" sz="2000"/>
              <a:t>                                  </a:t>
            </a:r>
            <a:r>
              <a:rPr lang="zh-CN" altLang="en-US" sz="2000" dirty="0"/>
              <a:t>（如果有不理解的地方可以去找我问，我在</a:t>
            </a:r>
            <a:r>
              <a:rPr lang="en-US" altLang="zh-CN" sz="2000" dirty="0"/>
              <a:t>A508</a:t>
            </a:r>
            <a:r>
              <a:rPr lang="zh-CN" altLang="en-US" sz="2000" dirty="0"/>
              <a:t>，工牌写的是马奔奔）</a:t>
            </a:r>
          </a:p>
        </p:txBody>
      </p:sp>
    </p:spTree>
    <p:extLst>
      <p:ext uri="{BB962C8B-B14F-4D97-AF65-F5344CB8AC3E}">
        <p14:creationId xmlns:p14="http://schemas.microsoft.com/office/powerpoint/2010/main" val="312232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E6172D1-15E0-4BFF-B276-27B72AB9EF1F}"/>
              </a:ext>
            </a:extLst>
          </p:cNvPr>
          <p:cNvSpPr/>
          <p:nvPr/>
        </p:nvSpPr>
        <p:spPr>
          <a:xfrm>
            <a:off x="119184" y="228115"/>
            <a:ext cx="3041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cd $TESTRELEASEROOT/run/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71341D-516C-46E6-AD86-4822B78F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99" y="228115"/>
            <a:ext cx="3457143" cy="369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3F9D56-753F-4D58-AD54-5D2009CEA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4" y="719090"/>
            <a:ext cx="9630526" cy="440844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B1C95DC-F042-4B32-8B2D-F19D999B5158}"/>
              </a:ext>
            </a:extLst>
          </p:cNvPr>
          <p:cNvSpPr/>
          <p:nvPr/>
        </p:nvSpPr>
        <p:spPr>
          <a:xfrm>
            <a:off x="328474" y="1740023"/>
            <a:ext cx="6196613" cy="26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39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6881F6-A454-40DE-B51A-E68A6053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706" y="1826090"/>
            <a:ext cx="10515600" cy="743829"/>
          </a:xfrm>
        </p:spPr>
        <p:txBody>
          <a:bodyPr/>
          <a:lstStyle/>
          <a:p>
            <a:r>
              <a:rPr lang="zh-CN" altLang="en-US" dirty="0"/>
              <a:t>判断运行成功的标志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C4626D-D411-47E6-BDEF-A679D31B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06" y="2223076"/>
            <a:ext cx="9809524" cy="647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AC2816-BB1C-49A4-BF9E-5AD0D7E7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75"/>
            <a:ext cx="2980952" cy="333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57A009-7ECA-4B00-8A21-79FE06A80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9531"/>
            <a:ext cx="7495238" cy="10476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0DC601-70E5-4D4B-98D1-6DCFB3E09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2388"/>
            <a:ext cx="2390476" cy="25714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C5476-31DB-4042-A29C-1A56C509E001}"/>
              </a:ext>
            </a:extLst>
          </p:cNvPr>
          <p:cNvSpPr/>
          <p:nvPr/>
        </p:nvSpPr>
        <p:spPr>
          <a:xfrm>
            <a:off x="5257800" y="72822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DatabaseSvc.Host="10.1.2.12";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4842A81-DA34-4E89-9D43-CC2C2ECF9B4B}"/>
              </a:ext>
            </a:extLst>
          </p:cNvPr>
          <p:cNvCxnSpPr>
            <a:stCxn id="2" idx="3"/>
          </p:cNvCxnSpPr>
          <p:nvPr/>
        </p:nvCxnSpPr>
        <p:spPr>
          <a:xfrm>
            <a:off x="8467333" y="257488"/>
            <a:ext cx="552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5F77E14-53F7-4D1C-826B-27C229A1E3C2}"/>
              </a:ext>
            </a:extLst>
          </p:cNvPr>
          <p:cNvSpPr txBox="1"/>
          <p:nvPr/>
        </p:nvSpPr>
        <p:spPr>
          <a:xfrm>
            <a:off x="9019713" y="108381"/>
            <a:ext cx="227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在科大跑作业，需要连接数据库。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C60CFEE-A3A7-4560-A331-3DA77C425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87" y="4728721"/>
            <a:ext cx="7901126" cy="20564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BAFCEB-6F45-495B-ACA8-CA94D40A0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87" y="2833085"/>
            <a:ext cx="6454066" cy="1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7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67960-05BE-43DB-944E-894178DD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03AC0-E88D-4F4A-AFCB-651563B17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C593AF-7666-49F5-8821-44061E71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3" y="365125"/>
            <a:ext cx="11009524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4C2DC3D-D8E6-4D65-A6DB-844CC0F969D4}"/>
              </a:ext>
            </a:extLst>
          </p:cNvPr>
          <p:cNvSpPr txBox="1">
            <a:spLocks/>
          </p:cNvSpPr>
          <p:nvPr/>
        </p:nvSpPr>
        <p:spPr>
          <a:xfrm>
            <a:off x="319596" y="309122"/>
            <a:ext cx="10515600" cy="743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关于在计算集群上交作业：</a:t>
            </a:r>
            <a:endParaRPr lang="en-US" altLang="zh-CN" dirty="0">
              <a:hlinkClick r:id="rId2"/>
            </a:endParaRPr>
          </a:p>
          <a:p>
            <a:r>
              <a:rPr lang="en-US" altLang="zh-CN" dirty="0">
                <a:hlinkClick r:id="rId2"/>
              </a:rPr>
              <a:t>3.2.1 </a:t>
            </a:r>
            <a:r>
              <a:rPr lang="en-US" altLang="zh-CN" dirty="0" err="1">
                <a:hlinkClick r:id="rId2"/>
              </a:rPr>
              <a:t>HTCondor</a:t>
            </a:r>
            <a:r>
              <a:rPr lang="en-US" altLang="zh-CN" dirty="0">
                <a:hlinkClick r:id="rId2"/>
              </a:rPr>
              <a:t> </a:t>
            </a:r>
            <a:r>
              <a:rPr lang="zh-CN" altLang="en-US" dirty="0">
                <a:hlinkClick r:id="rId2"/>
              </a:rPr>
              <a:t>作业 </a:t>
            </a:r>
            <a:r>
              <a:rPr lang="en-US" altLang="zh-CN" dirty="0">
                <a:hlinkClick r:id="rId2"/>
              </a:rPr>
              <a:t>· </a:t>
            </a:r>
            <a:r>
              <a:rPr lang="en-US" altLang="zh-CN" dirty="0" err="1">
                <a:hlinkClick r:id="rId2"/>
              </a:rPr>
              <a:t>GitBook</a:t>
            </a:r>
            <a:r>
              <a:rPr lang="en-US" altLang="zh-CN" dirty="0">
                <a:hlinkClick r:id="rId2"/>
              </a:rPr>
              <a:t> (ihep.ac.cn)</a:t>
            </a:r>
            <a:endParaRPr lang="en-US" altLang="zh-CN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5333CA0-EDF9-4AF8-97E1-BACBBCEC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73" y="1149463"/>
            <a:ext cx="7617041" cy="1508105"/>
          </a:xfrm>
          <a:prstGeom prst="rect">
            <a:avLst/>
          </a:prstGeom>
          <a:solidFill>
            <a:srgbClr val="3229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Helvetica Neue"/>
              </a:rPr>
              <a:t>1) 环境设置和作业准备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Helvetica Neue"/>
              </a:rPr>
              <a:t>HepJob涉及的所有命令都在以下目录，建议将该目录加入用户环境变量 PATH 中：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Helvetica Neue"/>
              </a:rPr>
              <a:t>bash 用户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onsolas" panose="020B0609020204030204" pitchFamily="49" charset="0"/>
              <a:ea typeface="Fira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onsolas" panose="020B0609020204030204" pitchFamily="49" charset="0"/>
                <a:ea typeface="Fira Mono"/>
              </a:rPr>
              <a:t>$ export PATH=/afs/ihep.ac.cn/soft/common/sysgroup/hep_job/bin:$PATH 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ea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Helvetica Neue"/>
              </a:rPr>
              <a:t>tcsh 用户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onsolas" panose="020B0609020204030204" pitchFamily="49" charset="0"/>
              <a:ea typeface="Fira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onsolas" panose="020B0609020204030204" pitchFamily="49" charset="0"/>
                <a:ea typeface="Fira Mono"/>
              </a:rPr>
              <a:t>$ setenv PATH /afs/ihep.ac.cn/soft/common/sysgroup/hep_job/bin:$PATH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ea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B877873-58B5-4FE3-A0C1-9561431EFE20}"/>
              </a:ext>
            </a:extLst>
          </p:cNvPr>
          <p:cNvSpPr/>
          <p:nvPr/>
        </p:nvSpPr>
        <p:spPr>
          <a:xfrm>
            <a:off x="251534" y="3339991"/>
            <a:ext cx="991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在科大服务器需要用这句命令配置</a:t>
            </a:r>
            <a:r>
              <a:rPr lang="en-US" altLang="zh-CN" dirty="0" err="1"/>
              <a:t>hepjob</a:t>
            </a:r>
            <a:r>
              <a:rPr lang="zh-CN" altLang="en-US" dirty="0"/>
              <a:t>的环境</a:t>
            </a:r>
            <a:endParaRPr lang="en-US" altLang="zh-CN" dirty="0"/>
          </a:p>
          <a:p>
            <a:r>
              <a:rPr lang="zh-CN" altLang="en-US" dirty="0"/>
              <a:t>source /cvmfs/common.ihep.ac.cn/software/hepjob/setup_hepjob.csh ustc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9DB0D7-76A8-4C8E-BD39-D58F9B20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6" y="4137933"/>
            <a:ext cx="9914286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9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098F643-91BF-40AE-AAA8-73CD4D1C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0" y="4544718"/>
            <a:ext cx="6736080" cy="738664"/>
          </a:xfrm>
          <a:prstGeom prst="rect">
            <a:avLst/>
          </a:prstGeom>
          <a:solidFill>
            <a:srgbClr val="3229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Helvetica Neue"/>
              </a:rPr>
              <a:t>1) BESIII实验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Helvetica Neue"/>
              </a:rPr>
              <a:t>如果提交标准的 boss 作业，可使用更简化的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onsolas" panose="020B0609020204030204" pitchFamily="49" charset="0"/>
                <a:ea typeface="Helvetica Neue"/>
              </a:rPr>
              <a:t>boss.condor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Helvetica Neue"/>
              </a:rPr>
              <a:t>命令：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onsolas" panose="020B0609020204030204" pitchFamily="49" charset="0"/>
              <a:ea typeface="Fira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onsolas" panose="020B0609020204030204" pitchFamily="49" charset="0"/>
                <a:ea typeface="Fira Mono"/>
              </a:rPr>
              <a:t>$ boss.condor joboptions.txt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2283F12-3A70-44C5-8B6D-E2244E51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0" y="675434"/>
            <a:ext cx="5666667" cy="63809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04258A2-F49B-4078-ADA7-EF2CC50900E3}"/>
              </a:ext>
            </a:extLst>
          </p:cNvPr>
          <p:cNvSpPr/>
          <p:nvPr/>
        </p:nvSpPr>
        <p:spPr>
          <a:xfrm>
            <a:off x="90848" y="297446"/>
            <a:ext cx="9913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用</a:t>
            </a:r>
            <a:r>
              <a:rPr lang="en-US" altLang="zh-CN" dirty="0" err="1"/>
              <a:t>hep_sub</a:t>
            </a:r>
            <a:r>
              <a:rPr lang="zh-CN" altLang="en-US" dirty="0"/>
              <a:t>提交作业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8E9F723-1B45-4D4D-9D42-F0FDE8577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" y="1895274"/>
            <a:ext cx="5892702" cy="8514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38B8C8F-3796-44C5-A7DB-EE3E135E9657}"/>
              </a:ext>
            </a:extLst>
          </p:cNvPr>
          <p:cNvSpPr/>
          <p:nvPr/>
        </p:nvSpPr>
        <p:spPr>
          <a:xfrm>
            <a:off x="0" y="1491836"/>
            <a:ext cx="9913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用</a:t>
            </a:r>
            <a:r>
              <a:rPr lang="en-US" altLang="zh-CN" dirty="0" err="1"/>
              <a:t>hep_q</a:t>
            </a:r>
            <a:r>
              <a:rPr lang="zh-CN" altLang="en-US" dirty="0"/>
              <a:t>查询作业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62B8ECD-366E-442C-9272-4A39A266C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0" y="3344672"/>
            <a:ext cx="6542857" cy="97142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A3C557E-39A1-4037-BC47-8900A50B2239}"/>
              </a:ext>
            </a:extLst>
          </p:cNvPr>
          <p:cNvSpPr/>
          <p:nvPr/>
        </p:nvSpPr>
        <p:spPr>
          <a:xfrm>
            <a:off x="89960" y="2885145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用</a:t>
            </a:r>
            <a:r>
              <a:rPr lang="en-US" altLang="zh-CN" dirty="0" err="1"/>
              <a:t>hep_rm</a:t>
            </a:r>
            <a:r>
              <a:rPr lang="zh-CN" altLang="en-US" dirty="0"/>
              <a:t>删除作业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D4B722F-A9D2-4523-B02C-A112E1F4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95" y="5553995"/>
            <a:ext cx="6009524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93C4165-6A91-44EE-BEC4-D81CEFD0C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480" y="4157792"/>
            <a:ext cx="6856520" cy="27002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E98E31-51A9-4378-BDD4-8EB8CDE3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75" y="148672"/>
            <a:ext cx="7291526" cy="44244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CE889A-FB77-497A-8781-83FB3D258146}"/>
              </a:ext>
            </a:extLst>
          </p:cNvPr>
          <p:cNvSpPr txBox="1"/>
          <p:nvPr/>
        </p:nvSpPr>
        <p:spPr>
          <a:xfrm>
            <a:off x="0" y="1045316"/>
            <a:ext cx="442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有头有尾，头尾可以放在一起，之后再添身体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5F29A7-EEA9-4F42-99B8-C6FE8D7318F1}"/>
              </a:ext>
            </a:extLst>
          </p:cNvPr>
          <p:cNvSpPr/>
          <p:nvPr/>
        </p:nvSpPr>
        <p:spPr>
          <a:xfrm>
            <a:off x="0" y="1859417"/>
            <a:ext cx="407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/ustcfs/BES3User/2022/hrzhang/Try/submit/sim</a:t>
            </a:r>
            <a:r>
              <a:rPr lang="en-US" altLang="zh-CN" dirty="0"/>
              <a:t>/</a:t>
            </a:r>
            <a:r>
              <a:rPr lang="en-US" altLang="zh-CN" dirty="0" err="1"/>
              <a:t>run.head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EAFDB1-A793-4E35-9B91-2AE596B140B5}"/>
              </a:ext>
            </a:extLst>
          </p:cNvPr>
          <p:cNvSpPr txBox="1"/>
          <p:nvPr/>
        </p:nvSpPr>
        <p:spPr>
          <a:xfrm>
            <a:off x="195309" y="292963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批量产生，提交作业</a:t>
            </a:r>
          </a:p>
        </p:txBody>
      </p:sp>
    </p:spTree>
    <p:extLst>
      <p:ext uri="{BB962C8B-B14F-4D97-AF65-F5344CB8AC3E}">
        <p14:creationId xmlns:p14="http://schemas.microsoft.com/office/powerpoint/2010/main" val="128422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E594563-7437-4D75-99F8-B6FC7FF79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928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67CCC8-973A-478F-BE4A-803889CBDE8A}"/>
              </a:ext>
            </a:extLst>
          </p:cNvPr>
          <p:cNvSpPr/>
          <p:nvPr/>
        </p:nvSpPr>
        <p:spPr>
          <a:xfrm>
            <a:off x="213064" y="4753537"/>
            <a:ext cx="7164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/ustcfs/BES3User/2022/hrzhang/Try/submit/sim</a:t>
            </a:r>
            <a:endParaRPr lang="en-US" altLang="zh-CN" dirty="0"/>
          </a:p>
          <a:p>
            <a:r>
              <a:rPr lang="en-US" altLang="zh-CN" dirty="0"/>
              <a:t>run1.sh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114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A38F592-288F-47FD-ACB5-741A412F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901" y="0"/>
            <a:ext cx="5871099" cy="46040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59FFE2-AA8A-4CAF-8875-D0D4F8B22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6163"/>
            <a:ext cx="6295662" cy="38218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39B5C7-22D4-46FB-B5AE-346C64D0A094}"/>
              </a:ext>
            </a:extLst>
          </p:cNvPr>
          <p:cNvSpPr/>
          <p:nvPr/>
        </p:nvSpPr>
        <p:spPr>
          <a:xfrm>
            <a:off x="6994" y="180459"/>
            <a:ext cx="582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/ustcfs/BES3User/2022/hrzhang/Try/submit/</a:t>
            </a:r>
            <a:r>
              <a:rPr lang="en-US" altLang="zh-CN" dirty="0"/>
              <a:t>rec/</a:t>
            </a:r>
            <a:r>
              <a:rPr lang="en-US" altLang="zh-CN" dirty="0" err="1"/>
              <a:t>run.head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87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EA937-41E6-41FB-AFE2-5765DC26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745896-7CA4-47DD-83B0-C8495CF5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864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E0FB79A-0DCF-402F-BB2A-213F9E951DD3}"/>
              </a:ext>
            </a:extLst>
          </p:cNvPr>
          <p:cNvSpPr/>
          <p:nvPr/>
        </p:nvSpPr>
        <p:spPr>
          <a:xfrm>
            <a:off x="-94158" y="5669108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/ustcfs/BES3User/2022/hrzhang/Try/submit/</a:t>
            </a:r>
            <a:r>
              <a:rPr lang="en-US" altLang="zh-CN" dirty="0"/>
              <a:t>rec/run1.sh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397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B4719-D960-4F8B-81D5-EAA4100A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E34E33-7BA3-4AD7-9AE8-45B76C3B5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0174CD-5A57-49D6-910A-EF35CBC0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015"/>
            <a:ext cx="12192000" cy="65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81957-BA05-4CA1-9B82-7B8BE979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/>
          <a:lstStyle/>
          <a:p>
            <a:r>
              <a:rPr lang="en-US" altLang="zh-CN" dirty="0"/>
              <a:t>cd $TESTRELEASEROOT/run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5B2EBC-FB03-449F-9D5E-BFBDF3D26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66" y="0"/>
            <a:ext cx="6563557" cy="50673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D060AD8-E468-4867-92AA-D701B174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215" y="4660730"/>
            <a:ext cx="6910457" cy="2077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4C7CCF-5766-4DC7-A37C-FA994CDF0452}"/>
                  </a:ext>
                </a:extLst>
              </p:cNvPr>
              <p:cNvSpPr txBox="1"/>
              <p:nvPr/>
            </p:nvSpPr>
            <p:spPr>
              <a:xfrm>
                <a:off x="3748597" y="790113"/>
                <a:ext cx="1509203" cy="94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设置</a:t>
                </a:r>
                <a:r>
                  <a:rPr lang="en-US" altLang="zh-CN" dirty="0"/>
                  <a:t>KKMC</a:t>
                </a:r>
                <a:r>
                  <a:rPr lang="zh-CN" altLang="en-US" dirty="0"/>
                  <a:t>产生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4C7CCF-5766-4DC7-A37C-FA994CDF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97" y="790113"/>
                <a:ext cx="1509203" cy="944105"/>
              </a:xfrm>
              <a:prstGeom prst="rect">
                <a:avLst/>
              </a:prstGeom>
              <a:blipFill>
                <a:blip r:embed="rId4"/>
                <a:stretch>
                  <a:fillRect l="-3629" t="-3896" r="-1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883FAF7-BC3B-4070-87E3-47B28338D21E}"/>
                  </a:ext>
                </a:extLst>
              </p:cNvPr>
              <p:cNvSpPr txBox="1"/>
              <p:nvPr/>
            </p:nvSpPr>
            <p:spPr>
              <a:xfrm>
                <a:off x="4084839" y="2043610"/>
                <a:ext cx="2183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的衰变卡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883FAF7-BC3B-4070-87E3-47B28338D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39" y="2043610"/>
                <a:ext cx="2183906" cy="369332"/>
              </a:xfrm>
              <a:prstGeom prst="rect">
                <a:avLst/>
              </a:prstGeom>
              <a:blipFill>
                <a:blip r:embed="rId5"/>
                <a:stretch>
                  <a:fillRect l="-55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0FB691A-72D6-4E94-80E0-33B53F23C70A}"/>
              </a:ext>
            </a:extLst>
          </p:cNvPr>
          <p:cNvSpPr txBox="1"/>
          <p:nvPr/>
        </p:nvSpPr>
        <p:spPr>
          <a:xfrm>
            <a:off x="4249379" y="4351338"/>
            <a:ext cx="150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>
                <a:latin typeface="Cambria Math" panose="02040503050406030204" pitchFamily="18" charset="0"/>
              </a:rPr>
              <a:t>用于抽样的</a:t>
            </a:r>
            <a:r>
              <a:rPr lang="en-US" altLang="zh-CN" b="0" dirty="0">
                <a:latin typeface="Cambria Math" panose="02040503050406030204" pitchFamily="18" charset="0"/>
              </a:rPr>
              <a:t>run</a:t>
            </a:r>
            <a:r>
              <a:rPr lang="zh-CN" altLang="en-US" b="0" dirty="0">
                <a:latin typeface="Cambria Math" panose="02040503050406030204" pitchFamily="18" charset="0"/>
              </a:rPr>
              <a:t>号</a:t>
            </a:r>
            <a:endParaRPr lang="en-US" altLang="zh-CN" b="0" dirty="0">
              <a:latin typeface="Cambria Math" panose="02040503050406030204" pitchFamily="18" charset="0"/>
            </a:endParaRPr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6D9AB9E-A2B0-4121-84D0-447A32DE5EAA}"/>
              </a:ext>
            </a:extLst>
          </p:cNvPr>
          <p:cNvSpPr txBox="1"/>
          <p:nvPr/>
        </p:nvSpPr>
        <p:spPr>
          <a:xfrm>
            <a:off x="124842" y="1493685"/>
            <a:ext cx="323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产生信号</a:t>
            </a:r>
            <a:r>
              <a:rPr lang="en-US" altLang="zh-CN" dirty="0"/>
              <a:t>MC</a:t>
            </a:r>
            <a:r>
              <a:rPr lang="zh-CN" altLang="en-US" dirty="0"/>
              <a:t>样本，进行模拟与重建</a:t>
            </a:r>
            <a:endParaRPr lang="en-US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FE7A59-D52F-4B6E-A831-877F636E1693}"/>
              </a:ext>
            </a:extLst>
          </p:cNvPr>
          <p:cNvSpPr/>
          <p:nvPr/>
        </p:nvSpPr>
        <p:spPr>
          <a:xfrm>
            <a:off x="136061" y="933888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jobOptions_sim.txt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95213A-2D88-482F-BAC4-FD9BBB2F140B}"/>
              </a:ext>
            </a:extLst>
          </p:cNvPr>
          <p:cNvSpPr/>
          <p:nvPr/>
        </p:nvSpPr>
        <p:spPr>
          <a:xfrm>
            <a:off x="127249" y="118785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jobOptions_rec.txt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488E028-0FCC-4506-A4F6-D79AF983C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44" y="4980595"/>
            <a:ext cx="5302534" cy="1744171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477ED0-9180-472E-BB46-F30D058FCB27}"/>
              </a:ext>
            </a:extLst>
          </p:cNvPr>
          <p:cNvCxnSpPr/>
          <p:nvPr/>
        </p:nvCxnSpPr>
        <p:spPr>
          <a:xfrm flipH="1">
            <a:off x="2931143" y="2325389"/>
            <a:ext cx="1658612" cy="2583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06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B76B5-D32F-46E9-9FDE-0BC269F3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C285C5-F77E-403A-AA6E-4C941D133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043CBB-AFC5-4961-AD97-CB40B7F8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363"/>
            <a:ext cx="12192000" cy="61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2218F-7642-4106-A301-F49C7C91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产生</a:t>
            </a:r>
            <a:r>
              <a:rPr lang="en-US" altLang="zh-CN" dirty="0" err="1"/>
              <a:t>rtraw</a:t>
            </a:r>
            <a:r>
              <a:rPr lang="zh-CN" altLang="en-US" dirty="0"/>
              <a:t>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CB0359-1257-453A-BEB4-FCDD4280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8D5F4F-0618-4BFA-A495-D3ED8C03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35" y="1978589"/>
            <a:ext cx="8714286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1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CD60A6E-AB2E-41F7-A66B-2AEB568E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002" y="1056444"/>
            <a:ext cx="6331986" cy="57199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DF49BF-F7FF-4757-8B60-63D7DA09E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44"/>
          <a:stretch/>
        </p:blipFill>
        <p:spPr>
          <a:xfrm>
            <a:off x="78315" y="1056444"/>
            <a:ext cx="5627687" cy="57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89083-48D8-472B-A95D-7AC3AA2D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产生</a:t>
            </a:r>
            <a:r>
              <a:rPr lang="en-US" altLang="zh-CN" dirty="0" err="1"/>
              <a:t>dst</a:t>
            </a:r>
            <a:r>
              <a:rPr lang="zh-CN" altLang="en-US" dirty="0"/>
              <a:t>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59D23F-94FD-4384-8C71-50471086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84D68C-CF59-4DE7-A06F-1B7D0C71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4685"/>
            <a:ext cx="8780952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DFBEB3-A43C-4DCF-A2C0-7D0D400C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" y="587743"/>
            <a:ext cx="9043824" cy="53976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887DEF-93F9-4B37-896B-D7911E4DD493}"/>
              </a:ext>
            </a:extLst>
          </p:cNvPr>
          <p:cNvSpPr/>
          <p:nvPr/>
        </p:nvSpPr>
        <p:spPr>
          <a:xfrm>
            <a:off x="131652" y="1401418"/>
            <a:ext cx="8424909" cy="1491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151CDD-F337-4ADF-A0A6-2F289C0D8BC3}"/>
                  </a:ext>
                </a:extLst>
              </p:cNvPr>
              <p:cNvSpPr txBox="1"/>
              <p:nvPr/>
            </p:nvSpPr>
            <p:spPr>
              <a:xfrm>
                <a:off x="9087709" y="1294710"/>
                <a:ext cx="1509203" cy="94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设置</a:t>
                </a:r>
                <a:r>
                  <a:rPr lang="en-US" altLang="zh-CN" dirty="0"/>
                  <a:t>KKMC</a:t>
                </a:r>
                <a:r>
                  <a:rPr lang="zh-CN" altLang="en-US" dirty="0"/>
                  <a:t>产生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151CDD-F337-4ADF-A0A6-2F289C0D8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709" y="1294710"/>
                <a:ext cx="1509203" cy="944105"/>
              </a:xfrm>
              <a:prstGeom prst="rect">
                <a:avLst/>
              </a:prstGeom>
              <a:blipFill>
                <a:blip r:embed="rId3"/>
                <a:stretch>
                  <a:fillRect l="-3644" t="-3226" r="-1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0121AA4-0E19-4260-A0F5-B6750C6E822B}"/>
                  </a:ext>
                </a:extLst>
              </p:cNvPr>
              <p:cNvSpPr/>
              <p:nvPr/>
            </p:nvSpPr>
            <p:spPr>
              <a:xfrm>
                <a:off x="9175476" y="2561718"/>
                <a:ext cx="1488421" cy="390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r>
                        <a:rPr lang="zh-CN" altLang="en-US" i="1">
                          <a:latin typeface="Cambria Math" panose="02040503050406030204" pitchFamily="18" charset="0"/>
                        </a:rPr>
                        <m:t>产生阈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0121AA4-0E19-4260-A0F5-B6750C6E8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476" y="2561718"/>
                <a:ext cx="1488421" cy="390107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2FED88A-5E91-4D97-8C70-F4FC5C433A5F}"/>
              </a:ext>
            </a:extLst>
          </p:cNvPr>
          <p:cNvCxnSpPr/>
          <p:nvPr/>
        </p:nvCxnSpPr>
        <p:spPr>
          <a:xfrm>
            <a:off x="2592280" y="2796465"/>
            <a:ext cx="66582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1504528-0E96-4E75-B76C-EF9813800722}"/>
              </a:ext>
            </a:extLst>
          </p:cNvPr>
          <p:cNvCxnSpPr/>
          <p:nvPr/>
        </p:nvCxnSpPr>
        <p:spPr>
          <a:xfrm>
            <a:off x="8935779" y="3604333"/>
            <a:ext cx="627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D722CE-5E25-4C3F-8452-637E1C73A670}"/>
                  </a:ext>
                </a:extLst>
              </p:cNvPr>
              <p:cNvSpPr txBox="1"/>
              <p:nvPr/>
            </p:nvSpPr>
            <p:spPr>
              <a:xfrm>
                <a:off x="9478326" y="3199083"/>
                <a:ext cx="27906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</m:oMath>
                </a14:m>
                <a:r>
                  <a:rPr lang="zh-CN" altLang="en-US" dirty="0"/>
                  <a:t>的衰变卡</a:t>
                </a:r>
                <a:endParaRPr lang="en-US" altLang="zh-CN" dirty="0"/>
              </a:p>
              <a:p>
                <a:r>
                  <a:rPr lang="zh-CN" altLang="en-US" dirty="0"/>
                  <a:t>写衰变卡要按照</a:t>
                </a:r>
                <a:r>
                  <a:rPr lang="en-US" altLang="zh-CN" dirty="0"/>
                  <a:t>$BESEVTGENROOT/share/</a:t>
                </a:r>
              </a:p>
              <a:p>
                <a:r>
                  <a:rPr lang="zh-CN" altLang="en-US" dirty="0"/>
                  <a:t>中</a:t>
                </a:r>
                <a:r>
                  <a:rPr lang="en-US" altLang="zh-CN" dirty="0"/>
                  <a:t>DECAY.DEC</a:t>
                </a:r>
                <a:r>
                  <a:rPr lang="zh-CN" altLang="en-US" dirty="0"/>
                  <a:t>来</a:t>
                </a: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D722CE-5E25-4C3F-8452-637E1C73A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326" y="3199083"/>
                <a:ext cx="2790614" cy="1200329"/>
              </a:xfrm>
              <a:prstGeom prst="rect">
                <a:avLst/>
              </a:prstGeom>
              <a:blipFill>
                <a:blip r:embed="rId5"/>
                <a:stretch>
                  <a:fillRect l="-1965" t="-3046" r="-152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C745B88-6BB2-4B1C-BA52-5D7E9383A319}"/>
              </a:ext>
            </a:extLst>
          </p:cNvPr>
          <p:cNvCxnSpPr/>
          <p:nvPr/>
        </p:nvCxnSpPr>
        <p:spPr>
          <a:xfrm>
            <a:off x="7098101" y="5868140"/>
            <a:ext cx="2553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1BA669C-EACC-448F-815D-416410A0FD98}"/>
              </a:ext>
            </a:extLst>
          </p:cNvPr>
          <p:cNvSpPr txBox="1"/>
          <p:nvPr/>
        </p:nvSpPr>
        <p:spPr>
          <a:xfrm>
            <a:off x="9651845" y="5640643"/>
            <a:ext cx="150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>
                <a:latin typeface="Cambria Math" panose="02040503050406030204" pitchFamily="18" charset="0"/>
              </a:rPr>
              <a:t>用于抽样的</a:t>
            </a:r>
            <a:r>
              <a:rPr lang="en-US" altLang="zh-CN" b="0" dirty="0">
                <a:latin typeface="Cambria Math" panose="02040503050406030204" pitchFamily="18" charset="0"/>
              </a:rPr>
              <a:t>run</a:t>
            </a:r>
            <a:r>
              <a:rPr lang="zh-CN" altLang="en-US" b="0" dirty="0">
                <a:latin typeface="Cambria Math" panose="02040503050406030204" pitchFamily="18" charset="0"/>
              </a:rPr>
              <a:t>号</a:t>
            </a:r>
            <a:endParaRPr lang="en-US" altLang="zh-CN" b="0" dirty="0">
              <a:latin typeface="Cambria Math" panose="02040503050406030204" pitchFamily="18" charset="0"/>
            </a:endParaRPr>
          </a:p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8C3981E-16C5-432A-AE31-65FD2261A122}"/>
              </a:ext>
            </a:extLst>
          </p:cNvPr>
          <p:cNvSpPr txBox="1"/>
          <p:nvPr/>
        </p:nvSpPr>
        <p:spPr>
          <a:xfrm>
            <a:off x="0" y="6417647"/>
            <a:ext cx="305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	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0238576-8BB4-4F81-ABB7-9A5C7B69749B}"/>
              </a:ext>
            </a:extLst>
          </p:cNvPr>
          <p:cNvSpPr/>
          <p:nvPr/>
        </p:nvSpPr>
        <p:spPr>
          <a:xfrm>
            <a:off x="0" y="6102308"/>
            <a:ext cx="490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/ustcfs/BES3User/2022/hrzhang/Try/submit</a:t>
            </a:r>
            <a:r>
              <a:rPr lang="en-US" altLang="zh-CN" dirty="0"/>
              <a:t>/sim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5BDA44-C2E5-46E6-9D33-6D53B7C0A357}"/>
              </a:ext>
            </a:extLst>
          </p:cNvPr>
          <p:cNvSpPr txBox="1"/>
          <p:nvPr/>
        </p:nvSpPr>
        <p:spPr>
          <a:xfrm>
            <a:off x="22237" y="17028"/>
            <a:ext cx="643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在与自己</a:t>
            </a:r>
            <a:r>
              <a:rPr lang="en-US" altLang="zh-CN" dirty="0"/>
              <a:t>Boss</a:t>
            </a:r>
            <a:r>
              <a:rPr lang="zh-CN" altLang="en-US" dirty="0"/>
              <a:t>版本对应的</a:t>
            </a:r>
            <a:r>
              <a:rPr lang="en-US" altLang="zh-CN" dirty="0"/>
              <a:t>TESTRELEASEROOT/run</a:t>
            </a:r>
            <a:r>
              <a:rPr lang="zh-CN" altLang="en-US" dirty="0"/>
              <a:t>中</a:t>
            </a:r>
            <a:r>
              <a:rPr lang="en-US" altLang="zh-CN" dirty="0" err="1"/>
              <a:t>rhopi</a:t>
            </a:r>
            <a:r>
              <a:rPr lang="zh-CN" altLang="en-US" dirty="0"/>
              <a:t>的</a:t>
            </a:r>
            <a:r>
              <a:rPr lang="en-US" altLang="zh-CN" dirty="0"/>
              <a:t>sim</a:t>
            </a:r>
            <a:r>
              <a:rPr lang="zh-CN" altLang="en-US" dirty="0"/>
              <a:t>，</a:t>
            </a:r>
            <a:r>
              <a:rPr lang="en-US" altLang="zh-CN" dirty="0"/>
              <a:t>rec</a:t>
            </a:r>
            <a:r>
              <a:rPr lang="zh-CN" altLang="en-US" dirty="0"/>
              <a:t>基础上改出自己需要的</a:t>
            </a:r>
          </a:p>
        </p:txBody>
      </p:sp>
    </p:spTree>
    <p:extLst>
      <p:ext uri="{BB962C8B-B14F-4D97-AF65-F5344CB8AC3E}">
        <p14:creationId xmlns:p14="http://schemas.microsoft.com/office/powerpoint/2010/main" val="140991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9C0FD-A360-4E6C-9B4E-EE718FD6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03902C-03C9-43ED-8808-B23C9AA7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5" y="4664699"/>
            <a:ext cx="10515600" cy="263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34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：信息输出（设置为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，则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debug,info,warning,error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均不输出）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37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：模拟产生的事件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(event)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数目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：在科大运行需要连接此地址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39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：随机数种子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：输出的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rtraw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文件所在位置及名称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4749E1-4D8F-4DA0-8A40-F63F661D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45"/>
            <a:ext cx="11896078" cy="44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ABFE0D-9209-4DCE-962C-E3DE7BBF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612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5F6D2A-F198-4C37-A68E-B09FF42FAA91}"/>
              </a:ext>
            </a:extLst>
          </p:cNvPr>
          <p:cNvSpPr txBox="1"/>
          <p:nvPr/>
        </p:nvSpPr>
        <p:spPr>
          <a:xfrm>
            <a:off x="0" y="6486773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REC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BD96CDC-EDB4-4CD6-853D-9D208A3E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25254"/>
            <a:ext cx="10515600" cy="263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41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：信息输出（设置为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，则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debug,info,warning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均不输出）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48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：重建的最大事件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(event)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数目，为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则与产生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rtraw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的模拟设置相同。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：在科大运行需要连接此地址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48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：随机数种子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52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：输入的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rtraw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文件所在位置及名称（要确定该位置的确有这个文件）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53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：重建产生的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dst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文件地址及名称。（不写地址会默认存到运行重建的位置）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1CA2CD5-696A-492E-800F-975C7222E3A5}"/>
              </a:ext>
            </a:extLst>
          </p:cNvPr>
          <p:cNvSpPr/>
          <p:nvPr/>
        </p:nvSpPr>
        <p:spPr>
          <a:xfrm>
            <a:off x="676966" y="6486773"/>
            <a:ext cx="48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/ustcfs/BES3User/2022/hrzhang/Try/submit</a:t>
            </a:r>
            <a:r>
              <a:rPr lang="en-US" altLang="zh-CN" dirty="0"/>
              <a:t>/rec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46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92AD14-FCA2-48E3-BA72-17BBA190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062"/>
            <a:ext cx="2792767" cy="41611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分析程序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F26926-F194-4805-8A63-E538EB38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15" y="188147"/>
            <a:ext cx="1714286" cy="40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373047-480B-40C1-BE14-843C72838B73}"/>
              </a:ext>
            </a:extLst>
          </p:cNvPr>
          <p:cNvSpPr/>
          <p:nvPr/>
        </p:nvSpPr>
        <p:spPr>
          <a:xfrm>
            <a:off x="0" y="705320"/>
            <a:ext cx="297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cd $RHOPIALGROOT/share/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E1CD44-A9F7-471F-8D8F-BEE1496D4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71" y="737605"/>
            <a:ext cx="2923809" cy="304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F07CC38-4376-40E6-8525-6252B2814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0970"/>
            <a:ext cx="5435418" cy="33429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6913D4-9397-4595-A8F5-D70B3E468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647" y="3830047"/>
            <a:ext cx="6655858" cy="29834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523B349-82FC-4A7D-8F70-78D47AF72509}"/>
              </a:ext>
            </a:extLst>
          </p:cNvPr>
          <p:cNvSpPr/>
          <p:nvPr/>
        </p:nvSpPr>
        <p:spPr>
          <a:xfrm>
            <a:off x="-1" y="1142733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cd $RHOPIALGROOT/</a:t>
            </a:r>
            <a:r>
              <a:rPr lang="en-US" altLang="zh-CN" dirty="0" err="1"/>
              <a:t>cmt</a:t>
            </a:r>
            <a:r>
              <a:rPr lang="zh-CN" altLang="en-US" dirty="0"/>
              <a:t>/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A19891-AAD1-45F3-A11F-7650C1933EE8}"/>
              </a:ext>
            </a:extLst>
          </p:cNvPr>
          <p:cNvSpPr/>
          <p:nvPr/>
        </p:nvSpPr>
        <p:spPr>
          <a:xfrm>
            <a:off x="3702728" y="1186063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cmt</a:t>
            </a:r>
            <a:r>
              <a:rPr lang="zh-CN" altLang="en-US" dirty="0"/>
              <a:t> </a:t>
            </a:r>
            <a:r>
              <a:rPr lang="en-US" altLang="zh-CN" dirty="0"/>
              <a:t>config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E91AD1-BCEB-425D-87C3-7FE34395E645}"/>
              </a:ext>
            </a:extLst>
          </p:cNvPr>
          <p:cNvSpPr/>
          <p:nvPr/>
        </p:nvSpPr>
        <p:spPr>
          <a:xfrm>
            <a:off x="5497647" y="1215003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cmt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B140FA5-0F73-4126-A05C-AF5B5B3B2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461" y="767926"/>
            <a:ext cx="4631055" cy="6346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7E189D-E1F8-4AC8-8140-62D5817E8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74" y="1601563"/>
            <a:ext cx="6247588" cy="661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1C6E140-8238-495E-94B6-3BD22A8B2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7994" y="1932174"/>
            <a:ext cx="2542857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0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659</Words>
  <Application>Microsoft Office PowerPoint</Application>
  <PresentationFormat>宽屏</PresentationFormat>
  <Paragraphs>72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Fira Mono</vt:lpstr>
      <vt:lpstr>Helvetica Neue</vt:lpstr>
      <vt:lpstr>等线</vt:lpstr>
      <vt:lpstr>等线 Light</vt:lpstr>
      <vt:lpstr>华文楷体</vt:lpstr>
      <vt:lpstr>Arial</vt:lpstr>
      <vt:lpstr>Cambria Math</vt:lpstr>
      <vt:lpstr>Consolas</vt:lpstr>
      <vt:lpstr>Office 主题​​</vt:lpstr>
      <vt:lpstr>PowerPoint 演示文稿</vt:lpstr>
      <vt:lpstr>PowerPoint 演示文稿</vt:lpstr>
      <vt:lpstr>产生rtraw文件</vt:lpstr>
      <vt:lpstr>PowerPoint 演示文稿</vt:lpstr>
      <vt:lpstr>产生dst文件</vt:lpstr>
      <vt:lpstr>PowerPoint 演示文稿</vt:lpstr>
      <vt:lpstr>PowerPoint 演示文稿</vt:lpstr>
      <vt:lpstr>PowerPoint 演示文稿</vt:lpstr>
      <vt:lpstr>分析程序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Puran</dc:creator>
  <cp:lastModifiedBy>Puran</cp:lastModifiedBy>
  <cp:revision>120</cp:revision>
  <dcterms:created xsi:type="dcterms:W3CDTF">2023-03-06T12:23:07Z</dcterms:created>
  <dcterms:modified xsi:type="dcterms:W3CDTF">2023-03-09T10:40:37Z</dcterms:modified>
</cp:coreProperties>
</file>