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86" d="100"/>
          <a:sy n="86" d="100"/>
        </p:scale>
        <p:origin x="151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CF465-B089-4C29-9103-0CB082A4F785}" type="datetimeFigureOut">
              <a:rPr lang="zh-CN" altLang="en-US" smtClean="0"/>
              <a:t>2020/6/16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85F74-54E4-4E99-AD5B-A15067FD18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5A85F74-54E4-4E99-AD5B-A15067FD188C}"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5A85F74-54E4-4E99-AD5B-A15067FD188C}" type="slidenum">
              <a:rPr lang="zh-CN" altLang="en-US" smtClean="0"/>
              <a:t>9</a:t>
            </a:fld>
            <a:endParaRPr lang="zh-CN" altLang="en-US"/>
          </a:p>
        </p:txBody>
      </p:sp>
    </p:spTree>
    <p:extLst>
      <p:ext uri="{BB962C8B-B14F-4D97-AF65-F5344CB8AC3E}">
        <p14:creationId xmlns:p14="http://schemas.microsoft.com/office/powerpoint/2010/main" val="113446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2020/6/16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2020/6/16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t>Gravitational waves observation in LIGO </a:t>
            </a:r>
            <a:endParaRPr lang="zh-CN" altLang="en-US" dirty="0"/>
          </a:p>
        </p:txBody>
      </p:sp>
      <p:sp>
        <p:nvSpPr>
          <p:cNvPr id="3" name="副标题 2"/>
          <p:cNvSpPr>
            <a:spLocks noGrp="1"/>
          </p:cNvSpPr>
          <p:nvPr>
            <p:ph type="subTitle" idx="1"/>
          </p:nvPr>
        </p:nvSpPr>
        <p:spPr/>
        <p:txBody>
          <a:bodyPr/>
          <a:lstStyle/>
          <a:p>
            <a:r>
              <a:rPr lang="en-US" altLang="zh-CN" dirty="0" smtClean="0"/>
              <a:t>Li Deng</a:t>
            </a:r>
          </a:p>
          <a:p>
            <a:r>
              <a:rPr lang="en-US" altLang="zh-CN" dirty="0" smtClean="0"/>
              <a:t>2020.6.17</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7544" y="548680"/>
            <a:ext cx="4378122" cy="461665"/>
          </a:xfrm>
          <a:prstGeom prst="rect">
            <a:avLst/>
          </a:prstGeom>
        </p:spPr>
        <p:txBody>
          <a:bodyPr wrap="none">
            <a:spAutoFit/>
          </a:bodyPr>
          <a:lstStyle/>
          <a:p>
            <a:r>
              <a:rPr lang="en-US" altLang="zh-CN" sz="2400" b="1" dirty="0" smtClean="0"/>
              <a:t>Operating in a </a:t>
            </a:r>
            <a:r>
              <a:rPr lang="en-US" altLang="zh-CN" sz="2400" b="1" dirty="0" smtClean="0"/>
              <a:t>ultra-high vacuum</a:t>
            </a:r>
            <a:endParaRPr lang="zh-CN" altLang="en-US" sz="2400" dirty="0"/>
          </a:p>
        </p:txBody>
      </p:sp>
      <p:sp>
        <p:nvSpPr>
          <p:cNvPr id="2" name="矩形 1"/>
          <p:cNvSpPr/>
          <p:nvPr/>
        </p:nvSpPr>
        <p:spPr>
          <a:xfrm>
            <a:off x="467544" y="1196752"/>
            <a:ext cx="7416824" cy="646331"/>
          </a:xfrm>
          <a:prstGeom prst="rect">
            <a:avLst/>
          </a:prstGeom>
        </p:spPr>
        <p:txBody>
          <a:bodyPr wrap="square">
            <a:spAutoFit/>
          </a:bodyPr>
          <a:lstStyle/>
          <a:p>
            <a:r>
              <a:rPr lang="en-US" altLang="zh-CN" dirty="0" smtClean="0">
                <a:latin typeface="Calibri" panose="020F0502020204030204" pitchFamily="34" charset="0"/>
                <a:cs typeface="Times New Roman" panose="02020603050405020304" pitchFamily="18" charset="0"/>
              </a:rPr>
              <a:t>- Even </a:t>
            </a:r>
            <a:r>
              <a:rPr lang="en-US" altLang="zh-CN" dirty="0">
                <a:latin typeface="Calibri" panose="020F0502020204030204" pitchFamily="34" charset="0"/>
                <a:cs typeface="Times New Roman" panose="02020603050405020304" pitchFamily="18" charset="0"/>
              </a:rPr>
              <a:t>just a few molecules of air can create noise which masks the tiny changes in distance between mirrors we seek to detect.</a:t>
            </a:r>
            <a:endParaRPr lang="zh-CN" altLang="en-US" dirty="0"/>
          </a:p>
        </p:txBody>
      </p:sp>
      <p:sp>
        <p:nvSpPr>
          <p:cNvPr id="3" name="矩形 2"/>
          <p:cNvSpPr/>
          <p:nvPr/>
        </p:nvSpPr>
        <p:spPr>
          <a:xfrm>
            <a:off x="467544" y="1843083"/>
            <a:ext cx="7416824" cy="369332"/>
          </a:xfrm>
          <a:prstGeom prst="rect">
            <a:avLst/>
          </a:prstGeom>
        </p:spPr>
        <p:txBody>
          <a:bodyPr wrap="square">
            <a:spAutoFit/>
          </a:bodyPr>
          <a:lstStyle/>
          <a:p>
            <a:r>
              <a:rPr lang="en-US" altLang="zh-CN" dirty="0" smtClean="0">
                <a:latin typeface="Calibri" panose="020F0502020204030204" pitchFamily="34" charset="0"/>
                <a:cs typeface="Times New Roman" panose="02020603050405020304" pitchFamily="18" charset="0"/>
              </a:rPr>
              <a:t>- Dust </a:t>
            </a:r>
            <a:r>
              <a:rPr lang="en-US" altLang="zh-CN" dirty="0">
                <a:latin typeface="Calibri" panose="020F0502020204030204" pitchFamily="34" charset="0"/>
                <a:cs typeface="Times New Roman" panose="02020603050405020304" pitchFamily="18" charset="0"/>
              </a:rPr>
              <a:t>will drift into the path of the laser, or worse, onto a mirror.</a:t>
            </a:r>
            <a:endParaRPr lang="zh-CN" altLang="en-US" dirty="0"/>
          </a:p>
        </p:txBody>
      </p:sp>
      <p:sp>
        <p:nvSpPr>
          <p:cNvPr id="5" name="矩形 4"/>
          <p:cNvSpPr/>
          <p:nvPr/>
        </p:nvSpPr>
        <p:spPr>
          <a:xfrm>
            <a:off x="467544" y="2492896"/>
            <a:ext cx="8136904" cy="2585323"/>
          </a:xfrm>
          <a:prstGeom prst="rect">
            <a:avLst/>
          </a:prstGeom>
        </p:spPr>
        <p:txBody>
          <a:bodyPr wrap="square">
            <a:spAutoFit/>
          </a:bodyPr>
          <a:lstStyle/>
          <a:p>
            <a:pPr marL="342900" lvl="0" indent="-342900" algn="just">
              <a:spcAft>
                <a:spcPts val="0"/>
              </a:spcAft>
              <a:buSzPts val="1000"/>
              <a:buFont typeface="Symbol" panose="05050102010706020507" pitchFamily="18" charset="2"/>
              <a:buChar char=""/>
              <a:tabLst>
                <a:tab pos="457200" algn="l"/>
              </a:tabLst>
            </a:pPr>
            <a:r>
              <a:rPr lang="en-US" altLang="zh-CN" kern="100" dirty="0">
                <a:latin typeface="Calibri" panose="020F0502020204030204" pitchFamily="34" charset="0"/>
                <a:cs typeface="Times New Roman" panose="02020603050405020304" pitchFamily="18" charset="0"/>
              </a:rPr>
              <a:t>The tubes were heated to between 150 C and 170 C for 30 days to drive out residual gas molecules</a:t>
            </a:r>
            <a:endParaRPr lang="zh-CN" altLang="zh-CN" kern="100" dirty="0">
              <a:latin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en-US" altLang="zh-CN" kern="100" dirty="0">
                <a:latin typeface="Calibri" panose="020F0502020204030204" pitchFamily="34" charset="0"/>
                <a:cs typeface="Times New Roman" panose="02020603050405020304" pitchFamily="18" charset="0"/>
              </a:rPr>
              <a:t>Turbo-pump vacuums (like little jet engines that create suction instead of thrust) sucked out the bulk of the air contained in the tubes</a:t>
            </a:r>
            <a:endParaRPr lang="zh-CN" altLang="zh-CN" kern="100" dirty="0">
              <a:latin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en-US" altLang="zh-CN" kern="100" dirty="0">
                <a:latin typeface="Calibri" panose="020F0502020204030204" pitchFamily="34" charset="0"/>
                <a:cs typeface="Times New Roman" panose="02020603050405020304" pitchFamily="18" charset="0"/>
              </a:rPr>
              <a:t>Ion pumps then extract individual remaining gas molecules by electrically charging them and then attracting them away with opposite charge, like a magnet. Since the metal inside the vacuum chamber is always emitting some gaseous molecules ("outgassing"), these pumps operate continuously in order to maintain the pristine vacuum inside the tubes.</a:t>
            </a:r>
            <a:endParaRPr lang="zh-CN" altLang="zh-CN" kern="100" dirty="0">
              <a:latin typeface="Calibri" panose="020F0502020204030204" pitchFamily="34" charset="0"/>
              <a:cs typeface="Times New Roman" panose="02020603050405020304" pitchFamily="18" charset="0"/>
            </a:endParaRPr>
          </a:p>
        </p:txBody>
      </p:sp>
      <p:sp>
        <p:nvSpPr>
          <p:cNvPr id="6" name="矩形 5"/>
          <p:cNvSpPr/>
          <p:nvPr/>
        </p:nvSpPr>
        <p:spPr>
          <a:xfrm>
            <a:off x="467544" y="5412150"/>
            <a:ext cx="8064896" cy="646331"/>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It took 40 days to remove all 10,000 m</a:t>
            </a:r>
            <a:r>
              <a:rPr lang="en-US" altLang="zh-CN" kern="100" baseline="30000" dirty="0">
                <a:latin typeface="Calibri" panose="020F0502020204030204" pitchFamily="34" charset="0"/>
                <a:cs typeface="Times New Roman" panose="02020603050405020304" pitchFamily="18" charset="0"/>
              </a:rPr>
              <a:t>3</a:t>
            </a:r>
            <a:r>
              <a:rPr lang="en-US" altLang="zh-CN" kern="100" dirty="0">
                <a:latin typeface="Calibri" panose="020F0502020204030204" pitchFamily="34" charset="0"/>
                <a:cs typeface="Times New Roman" panose="02020603050405020304" pitchFamily="18" charset="0"/>
              </a:rPr>
              <a:t> of air and other residual gases from each of LIGO’s vacuum tubes to reach an air pressure one-trillionth of an atmosphere.</a:t>
            </a:r>
            <a:endParaRPr lang="zh-CN" altLang="zh-CN" kern="100" dirty="0">
              <a:latin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9552" y="476672"/>
            <a:ext cx="4312271" cy="461665"/>
          </a:xfrm>
          <a:prstGeom prst="rect">
            <a:avLst/>
          </a:prstGeom>
        </p:spPr>
        <p:txBody>
          <a:bodyPr wrap="none">
            <a:spAutoFit/>
          </a:bodyPr>
          <a:lstStyle/>
          <a:p>
            <a:r>
              <a:rPr lang="en-US" altLang="zh-CN" sz="2400" b="1" dirty="0" smtClean="0"/>
              <a:t>LIGO’s construction and working</a:t>
            </a:r>
            <a:endParaRPr lang="zh-CN" altLang="en-US" sz="2400" dirty="0"/>
          </a:p>
        </p:txBody>
      </p:sp>
      <p:pic>
        <p:nvPicPr>
          <p:cNvPr id="3" name="图片 2"/>
          <p:cNvPicPr/>
          <p:nvPr/>
        </p:nvPicPr>
        <p:blipFill>
          <a:blip r:embed="rId2"/>
          <a:stretch>
            <a:fillRect/>
          </a:stretch>
        </p:blipFill>
        <p:spPr>
          <a:xfrm>
            <a:off x="971600" y="1052736"/>
            <a:ext cx="6696744" cy="2304256"/>
          </a:xfrm>
          <a:prstGeom prst="rect">
            <a:avLst/>
          </a:prstGeom>
        </p:spPr>
      </p:pic>
      <p:sp>
        <p:nvSpPr>
          <p:cNvPr id="2" name="矩形 1"/>
          <p:cNvSpPr/>
          <p:nvPr/>
        </p:nvSpPr>
        <p:spPr>
          <a:xfrm>
            <a:off x="683568" y="3501008"/>
            <a:ext cx="5262851" cy="369332"/>
          </a:xfrm>
          <a:prstGeom prst="rect">
            <a:avLst/>
          </a:prstGeom>
        </p:spPr>
        <p:txBody>
          <a:bodyPr wrap="none">
            <a:spAutoFit/>
          </a:bodyPr>
          <a:lstStyle/>
          <a:p>
            <a:r>
              <a:rPr lang="en-US" altLang="zh-CN" dirty="0" smtClean="0">
                <a:latin typeface="Calibri" panose="020F0502020204030204" pitchFamily="34" charset="0"/>
                <a:cs typeface="Times New Roman" panose="02020603050405020304" pitchFamily="18" charset="0"/>
              </a:rPr>
              <a:t>Granted </a:t>
            </a:r>
            <a:r>
              <a:rPr lang="en-US" altLang="zh-CN" dirty="0">
                <a:latin typeface="Calibri" panose="020F0502020204030204" pitchFamily="34" charset="0"/>
                <a:cs typeface="Times New Roman" panose="02020603050405020304" pitchFamily="18" charset="0"/>
              </a:rPr>
              <a:t>funding in </a:t>
            </a:r>
            <a:r>
              <a:rPr lang="en-US" altLang="zh-CN" dirty="0" smtClean="0">
                <a:latin typeface="Calibri" panose="020F0502020204030204" pitchFamily="34" charset="0"/>
                <a:cs typeface="Times New Roman" panose="02020603050405020304" pitchFamily="18" charset="0"/>
              </a:rPr>
              <a:t>1990, and started working in 2001.</a:t>
            </a:r>
            <a:endParaRPr lang="zh-CN" altLang="en-US" dirty="0"/>
          </a:p>
        </p:txBody>
      </p:sp>
      <p:sp>
        <p:nvSpPr>
          <p:cNvPr id="4" name="矩形 3"/>
          <p:cNvSpPr/>
          <p:nvPr/>
        </p:nvSpPr>
        <p:spPr>
          <a:xfrm>
            <a:off x="683568" y="3933056"/>
            <a:ext cx="7689554" cy="646331"/>
          </a:xfrm>
          <a:prstGeom prst="rect">
            <a:avLst/>
          </a:prstGeom>
        </p:spPr>
        <p:txBody>
          <a:bodyPr wrap="square">
            <a:spAutoFit/>
          </a:bodyPr>
          <a:lstStyle/>
          <a:p>
            <a:r>
              <a:rPr lang="en-US" altLang="zh-CN" dirty="0">
                <a:latin typeface="Calibri" panose="020F0502020204030204" pitchFamily="34" charset="0"/>
                <a:cs typeface="Times New Roman" panose="02020603050405020304" pitchFamily="18" charset="0"/>
              </a:rPr>
              <a:t>Initial </a:t>
            </a:r>
            <a:r>
              <a:rPr lang="en-US" altLang="zh-CN" dirty="0" smtClean="0">
                <a:latin typeface="Calibri" panose="020F0502020204030204" pitchFamily="34" charset="0"/>
                <a:cs typeface="Times New Roman" panose="02020603050405020304" pitchFamily="18" charset="0"/>
              </a:rPr>
              <a:t>LIGO (</a:t>
            </a:r>
            <a:r>
              <a:rPr lang="en-US" altLang="zh-CN" dirty="0" err="1" smtClean="0">
                <a:latin typeface="Calibri" panose="020F0502020204030204" pitchFamily="34" charset="0"/>
                <a:cs typeface="Times New Roman" panose="02020603050405020304" pitchFamily="18" charset="0"/>
              </a:rPr>
              <a:t>iLIGO</a:t>
            </a:r>
            <a:r>
              <a:rPr lang="en-US" altLang="zh-CN" dirty="0" smtClean="0">
                <a:latin typeface="Calibri" panose="020F0502020204030204" pitchFamily="34" charset="0"/>
                <a:cs typeface="Times New Roman" panose="02020603050405020304" pitchFamily="18" charset="0"/>
              </a:rPr>
              <a:t>) </a:t>
            </a:r>
            <a:r>
              <a:rPr lang="en-US" altLang="zh-CN" dirty="0">
                <a:latin typeface="Calibri" panose="020F0502020204030204" pitchFamily="34" charset="0"/>
                <a:cs typeface="Times New Roman" panose="02020603050405020304" pitchFamily="18" charset="0"/>
              </a:rPr>
              <a:t>operated for 9 years but never detected gravitational </a:t>
            </a:r>
            <a:r>
              <a:rPr lang="en-US" altLang="zh-CN" dirty="0" smtClean="0">
                <a:latin typeface="Calibri" panose="020F0502020204030204" pitchFamily="34" charset="0"/>
                <a:cs typeface="Times New Roman" panose="02020603050405020304" pitchFamily="18" charset="0"/>
              </a:rPr>
              <a:t>waves, it is retired in 2010.</a:t>
            </a:r>
          </a:p>
        </p:txBody>
      </p:sp>
      <p:sp>
        <p:nvSpPr>
          <p:cNvPr id="5" name="矩形 4"/>
          <p:cNvSpPr/>
          <p:nvPr/>
        </p:nvSpPr>
        <p:spPr>
          <a:xfrm>
            <a:off x="683568" y="4581128"/>
            <a:ext cx="7488832" cy="923330"/>
          </a:xfrm>
          <a:prstGeom prst="rect">
            <a:avLst/>
          </a:prstGeom>
        </p:spPr>
        <p:txBody>
          <a:bodyPr wrap="square">
            <a:spAutoFit/>
          </a:bodyPr>
          <a:lstStyle/>
          <a:p>
            <a:r>
              <a:rPr lang="en-US" altLang="zh-CN" dirty="0">
                <a:latin typeface="Calibri" panose="020F0502020204030204" pitchFamily="34" charset="0"/>
                <a:cs typeface="Times New Roman" panose="02020603050405020304" pitchFamily="18" charset="0"/>
              </a:rPr>
              <a:t>Construction of Advanced LIGO’s (</a:t>
            </a:r>
            <a:r>
              <a:rPr lang="en-US" altLang="zh-CN" dirty="0" err="1">
                <a:latin typeface="Calibri" panose="020F0502020204030204" pitchFamily="34" charset="0"/>
                <a:cs typeface="Times New Roman" panose="02020603050405020304" pitchFamily="18" charset="0"/>
              </a:rPr>
              <a:t>aLIGO</a:t>
            </a:r>
            <a:r>
              <a:rPr lang="en-US" altLang="zh-CN" dirty="0">
                <a:latin typeface="Calibri" panose="020F0502020204030204" pitchFamily="34" charset="0"/>
                <a:cs typeface="Times New Roman" panose="02020603050405020304" pitchFamily="18" charset="0"/>
              </a:rPr>
              <a:t>) upgraded components began in </a:t>
            </a:r>
            <a:r>
              <a:rPr lang="en-US" altLang="zh-CN" dirty="0" smtClean="0">
                <a:latin typeface="Calibri" panose="020F0502020204030204" pitchFamily="34" charset="0"/>
                <a:cs typeface="Times New Roman" panose="02020603050405020304" pitchFamily="18" charset="0"/>
              </a:rPr>
              <a:t>2008.</a:t>
            </a:r>
            <a:r>
              <a:rPr lang="en-US" altLang="zh-CN" dirty="0"/>
              <a:t> Construction, preparation, installation, and testing of </a:t>
            </a:r>
            <a:r>
              <a:rPr lang="en-US" altLang="zh-CN" dirty="0" err="1"/>
              <a:t>aLIGO</a:t>
            </a:r>
            <a:r>
              <a:rPr lang="en-US" altLang="zh-CN" dirty="0"/>
              <a:t> took 7 years (from 2008 to 2015).</a:t>
            </a:r>
            <a:endParaRPr lang="zh-CN" altLang="en-US" dirty="0"/>
          </a:p>
        </p:txBody>
      </p:sp>
      <p:sp>
        <p:nvSpPr>
          <p:cNvPr id="7" name="矩形 6"/>
          <p:cNvSpPr/>
          <p:nvPr/>
        </p:nvSpPr>
        <p:spPr>
          <a:xfrm>
            <a:off x="687120" y="5517232"/>
            <a:ext cx="7686002" cy="1200329"/>
          </a:xfrm>
          <a:prstGeom prst="rect">
            <a:avLst/>
          </a:prstGeom>
        </p:spPr>
        <p:txBody>
          <a:bodyPr wrap="square">
            <a:spAutoFit/>
          </a:bodyPr>
          <a:lstStyle/>
          <a:p>
            <a:r>
              <a:rPr lang="en-US" altLang="zh-CN" dirty="0">
                <a:latin typeface="Calibri" panose="020F0502020204030204" pitchFamily="34" charset="0"/>
                <a:cs typeface="Times New Roman" panose="02020603050405020304" pitchFamily="18" charset="0"/>
              </a:rPr>
              <a:t> For LIGO's first observing run in 2015, the LIGO Lab will provide 35 MSU </a:t>
            </a:r>
            <a:r>
              <a:rPr lang="en-US" altLang="zh-CN" dirty="0" smtClean="0">
                <a:latin typeface="Calibri" panose="020F0502020204030204" pitchFamily="34" charset="0"/>
                <a:cs typeface="Times New Roman" panose="02020603050405020304" pitchFamily="18" charset="0"/>
              </a:rPr>
              <a:t>(million service units) worth </a:t>
            </a:r>
            <a:r>
              <a:rPr lang="en-US" altLang="zh-CN" dirty="0">
                <a:latin typeface="Calibri" panose="020F0502020204030204" pitchFamily="34" charset="0"/>
                <a:cs typeface="Times New Roman" panose="02020603050405020304" pitchFamily="18" charset="0"/>
              </a:rPr>
              <a:t>of computing cycles/time</a:t>
            </a:r>
            <a:r>
              <a:rPr lang="en-US" altLang="zh-CN" dirty="0" smtClean="0">
                <a:latin typeface="Calibri" panose="020F0502020204030204" pitchFamily="34" charset="0"/>
                <a:cs typeface="Times New Roman" panose="02020603050405020304" pitchFamily="18" charset="0"/>
              </a:rPr>
              <a:t>.</a:t>
            </a:r>
            <a:r>
              <a:rPr lang="en-US" altLang="zh-CN" dirty="0"/>
              <a:t> The amount of computing time is expected to grow by a factor of 10 to around 400 MSU by the time LIGO has completed its third observing run.</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476672"/>
            <a:ext cx="3504229" cy="461665"/>
          </a:xfrm>
          <a:prstGeom prst="rect">
            <a:avLst/>
          </a:prstGeom>
        </p:spPr>
        <p:txBody>
          <a:bodyPr wrap="none">
            <a:spAutoFit/>
          </a:bodyPr>
          <a:lstStyle/>
          <a:p>
            <a:r>
              <a:rPr lang="en-US" altLang="zh-CN" sz="2400" b="1" dirty="0" smtClean="0"/>
              <a:t>Analysis of recent running</a:t>
            </a:r>
            <a:endParaRPr lang="zh-CN" altLang="en-US" sz="2400" dirty="0"/>
          </a:p>
        </p:txBody>
      </p:sp>
      <p:pic>
        <p:nvPicPr>
          <p:cNvPr id="3" name="图片 2"/>
          <p:cNvPicPr>
            <a:picLocks noChangeAspect="1"/>
          </p:cNvPicPr>
          <p:nvPr/>
        </p:nvPicPr>
        <p:blipFill>
          <a:blip r:embed="rId2"/>
          <a:stretch>
            <a:fillRect/>
          </a:stretch>
        </p:blipFill>
        <p:spPr>
          <a:xfrm>
            <a:off x="683568" y="1052737"/>
            <a:ext cx="2664296" cy="3016116"/>
          </a:xfrm>
          <a:prstGeom prst="rect">
            <a:avLst/>
          </a:prstGeom>
        </p:spPr>
      </p:pic>
      <p:sp>
        <p:nvSpPr>
          <p:cNvPr id="2" name="文本框 1"/>
          <p:cNvSpPr txBox="1"/>
          <p:nvPr/>
        </p:nvSpPr>
        <p:spPr>
          <a:xfrm>
            <a:off x="3707904" y="1053989"/>
            <a:ext cx="4907877" cy="646331"/>
          </a:xfrm>
          <a:prstGeom prst="rect">
            <a:avLst/>
          </a:prstGeom>
          <a:noFill/>
        </p:spPr>
        <p:txBody>
          <a:bodyPr wrap="square" rtlCol="0">
            <a:spAutoFit/>
          </a:bodyPr>
          <a:lstStyle/>
          <a:p>
            <a:r>
              <a:rPr lang="en-US" altLang="zh-CN" dirty="0" smtClean="0"/>
              <a:t>  When GW arrives, the interference image will change. </a:t>
            </a:r>
            <a:r>
              <a:rPr lang="en-US" altLang="zh-CN" dirty="0"/>
              <a:t>W</a:t>
            </a:r>
            <a:r>
              <a:rPr lang="en-US" altLang="zh-CN" dirty="0" smtClean="0"/>
              <a:t>e can get wave shape from this change.</a:t>
            </a:r>
            <a:endParaRPr lang="zh-CN" altLang="en-US" dirty="0"/>
          </a:p>
        </p:txBody>
      </p:sp>
      <p:sp>
        <p:nvSpPr>
          <p:cNvPr id="6" name="文本框 5"/>
          <p:cNvSpPr txBox="1"/>
          <p:nvPr/>
        </p:nvSpPr>
        <p:spPr>
          <a:xfrm>
            <a:off x="3707904" y="1795555"/>
            <a:ext cx="4824536" cy="1477328"/>
          </a:xfrm>
          <a:prstGeom prst="rect">
            <a:avLst/>
          </a:prstGeom>
          <a:noFill/>
        </p:spPr>
        <p:txBody>
          <a:bodyPr wrap="square" rtlCol="0">
            <a:spAutoFit/>
          </a:bodyPr>
          <a:lstStyle/>
          <a:p>
            <a:r>
              <a:rPr lang="en-US" altLang="zh-CN" dirty="0" smtClean="0"/>
              <a:t>  Further analysis needs to compare experiment data </a:t>
            </a:r>
            <a:r>
              <a:rPr lang="en-US" altLang="zh-CN" dirty="0" smtClean="0"/>
              <a:t>with theoretical </a:t>
            </a:r>
            <a:r>
              <a:rPr lang="en-US" altLang="zh-CN" dirty="0" smtClean="0"/>
              <a:t>simulation to confirm what </a:t>
            </a:r>
            <a:r>
              <a:rPr lang="en-US" altLang="zh-CN" dirty="0" smtClean="0"/>
              <a:t>types</a:t>
            </a:r>
            <a:r>
              <a:rPr lang="en-US" altLang="zh-CN" dirty="0" smtClean="0"/>
              <a:t> </a:t>
            </a:r>
            <a:r>
              <a:rPr lang="en-US" altLang="zh-CN" dirty="0" smtClean="0"/>
              <a:t>of cosmic events we detect, and other physics information we are interested in (mass of the objects, distance between them and us).</a:t>
            </a:r>
            <a:endParaRPr lang="zh-CN" altLang="en-US" dirty="0"/>
          </a:p>
        </p:txBody>
      </p:sp>
      <p:pic>
        <p:nvPicPr>
          <p:cNvPr id="7" name="图片 6"/>
          <p:cNvPicPr/>
          <p:nvPr/>
        </p:nvPicPr>
        <p:blipFill>
          <a:blip r:embed="rId3"/>
          <a:stretch>
            <a:fillRect/>
          </a:stretch>
        </p:blipFill>
        <p:spPr>
          <a:xfrm>
            <a:off x="683569" y="4565234"/>
            <a:ext cx="2016224" cy="1386205"/>
          </a:xfrm>
          <a:prstGeom prst="rect">
            <a:avLst/>
          </a:prstGeom>
        </p:spPr>
      </p:pic>
      <p:pic>
        <p:nvPicPr>
          <p:cNvPr id="8" name="图片 7"/>
          <p:cNvPicPr/>
          <p:nvPr/>
        </p:nvPicPr>
        <p:blipFill>
          <a:blip r:embed="rId4"/>
          <a:stretch>
            <a:fillRect/>
          </a:stretch>
        </p:blipFill>
        <p:spPr>
          <a:xfrm>
            <a:off x="2721147" y="4602928"/>
            <a:ext cx="2066878" cy="1332865"/>
          </a:xfrm>
          <a:prstGeom prst="rect">
            <a:avLst/>
          </a:prstGeom>
        </p:spPr>
      </p:pic>
      <p:pic>
        <p:nvPicPr>
          <p:cNvPr id="9" name="图片 8"/>
          <p:cNvPicPr/>
          <p:nvPr/>
        </p:nvPicPr>
        <p:blipFill>
          <a:blip r:embed="rId5"/>
          <a:stretch>
            <a:fillRect/>
          </a:stretch>
        </p:blipFill>
        <p:spPr>
          <a:xfrm>
            <a:off x="4843887" y="4582061"/>
            <a:ext cx="1960361" cy="1352550"/>
          </a:xfrm>
          <a:prstGeom prst="rect">
            <a:avLst/>
          </a:prstGeom>
        </p:spPr>
      </p:pic>
      <p:pic>
        <p:nvPicPr>
          <p:cNvPr id="10" name="图片 9"/>
          <p:cNvPicPr/>
          <p:nvPr/>
        </p:nvPicPr>
        <p:blipFill>
          <a:blip r:embed="rId6"/>
          <a:stretch>
            <a:fillRect/>
          </a:stretch>
        </p:blipFill>
        <p:spPr>
          <a:xfrm>
            <a:off x="6840163" y="4559411"/>
            <a:ext cx="2088232" cy="1358265"/>
          </a:xfrm>
          <a:prstGeom prst="rect">
            <a:avLst/>
          </a:prstGeom>
        </p:spPr>
      </p:pic>
      <p:pic>
        <p:nvPicPr>
          <p:cNvPr id="11" name="图片 10"/>
          <p:cNvPicPr/>
          <p:nvPr/>
        </p:nvPicPr>
        <p:blipFill>
          <a:blip r:embed="rId7"/>
          <a:stretch>
            <a:fillRect/>
          </a:stretch>
        </p:blipFill>
        <p:spPr>
          <a:xfrm>
            <a:off x="3131840" y="6035771"/>
            <a:ext cx="5652717" cy="621910"/>
          </a:xfrm>
          <a:prstGeom prst="rect">
            <a:avLst/>
          </a:prstGeom>
        </p:spPr>
      </p:pic>
      <p:sp>
        <p:nvSpPr>
          <p:cNvPr id="4" name="矩形 3"/>
          <p:cNvSpPr/>
          <p:nvPr/>
        </p:nvSpPr>
        <p:spPr>
          <a:xfrm>
            <a:off x="179512" y="6112349"/>
            <a:ext cx="2794035" cy="646331"/>
          </a:xfrm>
          <a:prstGeom prst="rect">
            <a:avLst/>
          </a:prstGeom>
        </p:spPr>
        <p:txBody>
          <a:bodyPr wrap="none">
            <a:spAutoFit/>
          </a:bodyPr>
          <a:lstStyle/>
          <a:p>
            <a:pPr algn="ctr">
              <a:spcAft>
                <a:spcPts val="0"/>
              </a:spcAft>
            </a:pPr>
            <a:r>
              <a:rPr lang="en-US" altLang="zh-CN" i="1" kern="100" dirty="0">
                <a:latin typeface="Calibri" panose="020F0502020204030204" pitchFamily="34" charset="0"/>
                <a:cs typeface="Times New Roman" panose="02020603050405020304" pitchFamily="18" charset="0"/>
              </a:rPr>
              <a:t>Computer simulation </a:t>
            </a:r>
            <a:r>
              <a:rPr lang="en-US" altLang="zh-CN" i="1" kern="100" dirty="0" smtClean="0">
                <a:latin typeface="Calibri" panose="020F0502020204030204" pitchFamily="34" charset="0"/>
                <a:cs typeface="Times New Roman" panose="02020603050405020304" pitchFamily="18" charset="0"/>
              </a:rPr>
              <a:t>GW </a:t>
            </a:r>
          </a:p>
          <a:p>
            <a:pPr algn="ctr">
              <a:spcAft>
                <a:spcPts val="0"/>
              </a:spcAft>
            </a:pPr>
            <a:r>
              <a:rPr lang="en-US" altLang="zh-CN" i="1" kern="100" dirty="0" smtClean="0">
                <a:latin typeface="Calibri" panose="020F0502020204030204" pitchFamily="34" charset="0"/>
                <a:cs typeface="Times New Roman" panose="02020603050405020304" pitchFamily="18" charset="0"/>
              </a:rPr>
              <a:t>of two black holes </a:t>
            </a:r>
            <a:r>
              <a:rPr lang="en-US" altLang="zh-CN" i="1" dirty="0" smtClean="0"/>
              <a:t>collision:</a:t>
            </a:r>
            <a:r>
              <a:rPr lang="en-US" altLang="zh-CN" i="1" kern="100" dirty="0" smtClean="0">
                <a:latin typeface="Calibri" panose="020F0502020204030204" pitchFamily="34" charset="0"/>
                <a:cs typeface="Times New Roman" panose="02020603050405020304" pitchFamily="18" charset="0"/>
              </a:rPr>
              <a:t> </a:t>
            </a:r>
            <a:endParaRPr lang="zh-CN" altLang="zh-CN" kern="100" dirty="0">
              <a:latin typeface="Calibri" panose="020F0502020204030204" pitchFamily="34" charset="0"/>
              <a:cs typeface="Times New Roman" panose="02020603050405020304" pitchFamily="18" charset="0"/>
            </a:endParaRPr>
          </a:p>
        </p:txBody>
      </p:sp>
      <p:sp>
        <p:nvSpPr>
          <p:cNvPr id="12" name="矩形 11"/>
          <p:cNvSpPr/>
          <p:nvPr/>
        </p:nvSpPr>
        <p:spPr>
          <a:xfrm>
            <a:off x="3754586" y="3356992"/>
            <a:ext cx="4572000" cy="923330"/>
          </a:xfrm>
          <a:prstGeom prst="rect">
            <a:avLst/>
          </a:prstGeom>
        </p:spPr>
        <p:txBody>
          <a:bodyPr>
            <a:spAutoFit/>
          </a:bodyPr>
          <a:lstStyle/>
          <a:p>
            <a:r>
              <a:rPr lang="en-US" altLang="zh-CN" dirty="0" smtClean="0">
                <a:latin typeface="Calibri" panose="020F0502020204030204" pitchFamily="34" charset="0"/>
                <a:cs typeface="Times New Roman" panose="02020603050405020304" pitchFamily="18" charset="0"/>
              </a:rPr>
              <a:t>  Result: Two black </a:t>
            </a:r>
            <a:r>
              <a:rPr lang="en-US" altLang="zh-CN" dirty="0">
                <a:latin typeface="Calibri" panose="020F0502020204030204" pitchFamily="34" charset="0"/>
                <a:cs typeface="Times New Roman" panose="02020603050405020304" pitchFamily="18" charset="0"/>
              </a:rPr>
              <a:t>holes </a:t>
            </a:r>
            <a:r>
              <a:rPr lang="en-US" altLang="zh-CN" dirty="0" smtClean="0">
                <a:latin typeface="Calibri" panose="020F0502020204030204" pitchFamily="34" charset="0"/>
                <a:cs typeface="Times New Roman" panose="02020603050405020304" pitchFamily="18" charset="0"/>
              </a:rPr>
              <a:t>collision, each </a:t>
            </a:r>
            <a:r>
              <a:rPr lang="en-US" altLang="zh-CN" dirty="0">
                <a:latin typeface="Calibri" panose="020F0502020204030204" pitchFamily="34" charset="0"/>
                <a:cs typeface="Times New Roman" panose="02020603050405020304" pitchFamily="18" charset="0"/>
              </a:rPr>
              <a:t>about 30 times the mass of our sun, lying 1.3 billion light-years away. </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Further research and frontier</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29765101"/>
              </p:ext>
            </p:extLst>
          </p:nvPr>
        </p:nvGraphicFramePr>
        <p:xfrm>
          <a:off x="251520" y="1417638"/>
          <a:ext cx="4968552" cy="2304257"/>
        </p:xfrm>
        <a:graphic>
          <a:graphicData uri="http://schemas.openxmlformats.org/drawingml/2006/table">
            <a:tbl>
              <a:tblPr firstRow="1" firstCol="1" bandRow="1">
                <a:tableStyleId>{5C22544A-7EE6-4342-B048-85BDC9FD1C3A}</a:tableStyleId>
              </a:tblPr>
              <a:tblGrid>
                <a:gridCol w="735130">
                  <a:extLst>
                    <a:ext uri="{9D8B030D-6E8A-4147-A177-3AD203B41FA5}">
                      <a16:colId xmlns:a16="http://schemas.microsoft.com/office/drawing/2014/main" val="2913938442"/>
                    </a:ext>
                  </a:extLst>
                </a:gridCol>
                <a:gridCol w="2116711">
                  <a:extLst>
                    <a:ext uri="{9D8B030D-6E8A-4147-A177-3AD203B41FA5}">
                      <a16:colId xmlns:a16="http://schemas.microsoft.com/office/drawing/2014/main" val="101236506"/>
                    </a:ext>
                  </a:extLst>
                </a:gridCol>
                <a:gridCol w="2116711">
                  <a:extLst>
                    <a:ext uri="{9D8B030D-6E8A-4147-A177-3AD203B41FA5}">
                      <a16:colId xmlns:a16="http://schemas.microsoft.com/office/drawing/2014/main" val="3735580652"/>
                    </a:ext>
                  </a:extLst>
                </a:gridCol>
              </a:tblGrid>
              <a:tr h="503579">
                <a:tc>
                  <a:txBody>
                    <a:bodyPr/>
                    <a:lstStyle/>
                    <a:p>
                      <a:pPr algn="ctr">
                        <a:spcAft>
                          <a:spcPts val="0"/>
                        </a:spcAft>
                      </a:pPr>
                      <a:r>
                        <a:rPr lang="en-US" sz="1050" kern="100">
                          <a:effectLst/>
                        </a:rPr>
                        <a:t>Changed component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a:effectLst/>
                        </a:rPr>
                        <a:t>Initial LIGO</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a:effectLst/>
                        </a:rPr>
                        <a:t>Advanced LIGO</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extLst>
                  <a:ext uri="{0D108BD9-81ED-4DB2-BD59-A6C34878D82A}">
                    <a16:rowId xmlns:a16="http://schemas.microsoft.com/office/drawing/2014/main" val="2120885896"/>
                  </a:ext>
                </a:extLst>
              </a:tr>
              <a:tr h="717219">
                <a:tc>
                  <a:txBody>
                    <a:bodyPr/>
                    <a:lstStyle/>
                    <a:p>
                      <a:pPr algn="ctr">
                        <a:spcAft>
                          <a:spcPts val="0"/>
                        </a:spcAft>
                      </a:pPr>
                      <a:r>
                        <a:rPr lang="en-US" sz="1050" kern="100">
                          <a:effectLst/>
                        </a:rPr>
                        <a:t>Mirrors (aka Test Masses)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dirty="0">
                          <a:effectLst/>
                        </a:rPr>
                        <a:t>25cm (9.8in) across</a:t>
                      </a:r>
                      <a:endParaRPr lang="zh-CN" sz="1050" kern="100" dirty="0">
                        <a:effectLst/>
                      </a:endParaRPr>
                    </a:p>
                    <a:p>
                      <a:pPr algn="ctr">
                        <a:spcAft>
                          <a:spcPts val="0"/>
                        </a:spcAft>
                      </a:pPr>
                      <a:r>
                        <a:rPr lang="en-US" sz="1050" kern="100" dirty="0">
                          <a:effectLst/>
                        </a:rPr>
                        <a:t>10cm (3.9in) thick</a:t>
                      </a:r>
                      <a:endParaRPr lang="zh-CN" sz="1050" kern="100" dirty="0">
                        <a:effectLst/>
                      </a:endParaRPr>
                    </a:p>
                    <a:p>
                      <a:pPr algn="ctr">
                        <a:spcAft>
                          <a:spcPts val="0"/>
                        </a:spcAft>
                      </a:pPr>
                      <a:r>
                        <a:rPr lang="en-US" sz="1050" kern="100" dirty="0">
                          <a:effectLst/>
                        </a:rPr>
                        <a:t>11kg (22lb)</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dirty="0">
                          <a:effectLst/>
                        </a:rPr>
                        <a:t>34cm (13.4in) across</a:t>
                      </a:r>
                      <a:endParaRPr lang="zh-CN" sz="1050" kern="100" dirty="0">
                        <a:effectLst/>
                      </a:endParaRPr>
                    </a:p>
                    <a:p>
                      <a:pPr algn="ctr">
                        <a:spcAft>
                          <a:spcPts val="0"/>
                        </a:spcAft>
                      </a:pPr>
                      <a:r>
                        <a:rPr lang="en-US" sz="1050" kern="100" dirty="0">
                          <a:effectLst/>
                        </a:rPr>
                        <a:t>20cm (7.8in) thick</a:t>
                      </a:r>
                      <a:endParaRPr lang="zh-CN" sz="1050" kern="100" dirty="0">
                        <a:effectLst/>
                      </a:endParaRPr>
                    </a:p>
                    <a:p>
                      <a:pPr algn="ctr">
                        <a:spcAft>
                          <a:spcPts val="0"/>
                        </a:spcAft>
                      </a:pPr>
                      <a:r>
                        <a:rPr lang="en-US" sz="1050" kern="100" dirty="0">
                          <a:effectLst/>
                        </a:rPr>
                        <a:t>40kg (88lb)</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extLst>
                  <a:ext uri="{0D108BD9-81ED-4DB2-BD59-A6C34878D82A}">
                    <a16:rowId xmlns:a16="http://schemas.microsoft.com/office/drawing/2014/main" val="2016121889"/>
                  </a:ext>
                </a:extLst>
              </a:tr>
              <a:tr h="289940">
                <a:tc rowSpan="2">
                  <a:txBody>
                    <a:bodyPr/>
                    <a:lstStyle/>
                    <a:p>
                      <a:pPr algn="ctr">
                        <a:spcAft>
                          <a:spcPts val="0"/>
                        </a:spcAft>
                      </a:pPr>
                      <a:r>
                        <a:rPr lang="en-US" sz="1050" kern="100">
                          <a:effectLst/>
                        </a:rPr>
                        <a:t>Suspension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a:effectLst/>
                        </a:rPr>
                        <a:t>Single pendulum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a:effectLst/>
                        </a:rPr>
                        <a:t>Quadruple pendulum</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extLst>
                  <a:ext uri="{0D108BD9-81ED-4DB2-BD59-A6C34878D82A}">
                    <a16:rowId xmlns:a16="http://schemas.microsoft.com/office/drawing/2014/main" val="2480791631"/>
                  </a:ext>
                </a:extLst>
              </a:tr>
              <a:tr h="289940">
                <a:tc vMerge="1">
                  <a:txBody>
                    <a:bodyPr/>
                    <a:lstStyle/>
                    <a:p>
                      <a:endParaRPr lang="zh-CN" altLang="en-US"/>
                    </a:p>
                  </a:txBody>
                  <a:tcPr/>
                </a:tc>
                <a:tc>
                  <a:txBody>
                    <a:bodyPr/>
                    <a:lstStyle/>
                    <a:p>
                      <a:pPr algn="ctr">
                        <a:spcAft>
                          <a:spcPts val="675"/>
                        </a:spcAft>
                      </a:pPr>
                      <a:r>
                        <a:rPr lang="en-US" sz="1050" kern="100">
                          <a:effectLst/>
                        </a:rPr>
                        <a:t>Metal wires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675"/>
                        </a:spcAft>
                      </a:pPr>
                      <a:r>
                        <a:rPr lang="en-US" sz="1050" kern="100">
                          <a:effectLst/>
                        </a:rPr>
                        <a:t>Glass fibers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extLst>
                  <a:ext uri="{0D108BD9-81ED-4DB2-BD59-A6C34878D82A}">
                    <a16:rowId xmlns:a16="http://schemas.microsoft.com/office/drawing/2014/main" val="2106168464"/>
                  </a:ext>
                </a:extLst>
              </a:tr>
              <a:tr h="503579">
                <a:tc>
                  <a:txBody>
                    <a:bodyPr/>
                    <a:lstStyle/>
                    <a:p>
                      <a:pPr algn="ctr">
                        <a:spcAft>
                          <a:spcPts val="0"/>
                        </a:spcAft>
                      </a:pPr>
                      <a:r>
                        <a:rPr lang="en-US" sz="1050" kern="100">
                          <a:effectLst/>
                        </a:rPr>
                        <a:t>Seismic Isolation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a:effectLst/>
                        </a:rPr>
                        <a:t>Passive only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tc>
                  <a:txBody>
                    <a:bodyPr/>
                    <a:lstStyle/>
                    <a:p>
                      <a:pPr algn="ctr">
                        <a:spcAft>
                          <a:spcPts val="0"/>
                        </a:spcAft>
                      </a:pPr>
                      <a:r>
                        <a:rPr lang="en-US" sz="1050" kern="100" dirty="0">
                          <a:effectLst/>
                        </a:rPr>
                        <a:t>Passive + active</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8575" marR="28575" marT="28575" marB="28575" anchor="ctr"/>
                </a:tc>
                <a:extLst>
                  <a:ext uri="{0D108BD9-81ED-4DB2-BD59-A6C34878D82A}">
                    <a16:rowId xmlns:a16="http://schemas.microsoft.com/office/drawing/2014/main" val="1850911206"/>
                  </a:ext>
                </a:extLst>
              </a:tr>
            </a:tbl>
          </a:graphicData>
        </a:graphic>
      </p:graphicFrame>
      <p:sp>
        <p:nvSpPr>
          <p:cNvPr id="5" name="矩形 4"/>
          <p:cNvSpPr/>
          <p:nvPr/>
        </p:nvSpPr>
        <p:spPr>
          <a:xfrm>
            <a:off x="5364088" y="1635144"/>
            <a:ext cx="3672408" cy="1815882"/>
          </a:xfrm>
          <a:prstGeom prst="rect">
            <a:avLst/>
          </a:prstGeom>
        </p:spPr>
        <p:txBody>
          <a:bodyPr wrap="square">
            <a:spAutoFit/>
          </a:bodyPr>
          <a:lstStyle/>
          <a:p>
            <a:r>
              <a:rPr lang="en-US" altLang="zh-CN" sz="1600" dirty="0" smtClean="0">
                <a:latin typeface="Calibri" panose="020F0502020204030204" pitchFamily="34" charset="0"/>
                <a:cs typeface="Times New Roman" panose="02020603050405020304" pitchFamily="18" charset="0"/>
              </a:rPr>
              <a:t>  Although </a:t>
            </a:r>
            <a:r>
              <a:rPr lang="en-US" altLang="zh-CN" sz="1600" dirty="0">
                <a:latin typeface="Calibri" panose="020F0502020204030204" pitchFamily="34" charset="0"/>
                <a:cs typeface="Times New Roman" panose="02020603050405020304" pitchFamily="18" charset="0"/>
              </a:rPr>
              <a:t>LIGO can already detect some GW data, it’s sensitivity is not enough to detect more GW events we care about. So the improvement of it is important. Ultimately, the goal is to make LIGO 10 times more sensitive than its initial instrument.</a:t>
            </a:r>
            <a:endParaRPr lang="zh-CN" altLang="en-US" sz="1600" dirty="0"/>
          </a:p>
        </p:txBody>
      </p:sp>
      <p:sp>
        <p:nvSpPr>
          <p:cNvPr id="6" name="矩形 5"/>
          <p:cNvSpPr/>
          <p:nvPr/>
        </p:nvSpPr>
        <p:spPr>
          <a:xfrm>
            <a:off x="683568" y="4293096"/>
            <a:ext cx="7308304" cy="1754326"/>
          </a:xfrm>
          <a:prstGeom prst="rect">
            <a:avLst/>
          </a:prstGeom>
        </p:spPr>
        <p:txBody>
          <a:bodyPr wrap="square">
            <a:spAutoFit/>
          </a:bodyPr>
          <a:lstStyle/>
          <a:p>
            <a:pPr indent="266700" algn="just">
              <a:spcAft>
                <a:spcPts val="0"/>
              </a:spcAft>
            </a:pPr>
            <a:r>
              <a:rPr lang="en-US" altLang="zh-CN" kern="100" dirty="0">
                <a:latin typeface="Calibri" panose="020F0502020204030204" pitchFamily="34" charset="0"/>
                <a:cs typeface="Times New Roman" panose="02020603050405020304" pitchFamily="18" charset="0"/>
              </a:rPr>
              <a:t>On the other hand, LIGO is not only used to confirm prediction, we hope it can observe new physics. Searching for unknown gravitational waves requires being utterly open-minded. </a:t>
            </a:r>
            <a:r>
              <a:rPr lang="en-US" altLang="zh-CN" kern="100" dirty="0" smtClean="0">
                <a:latin typeface="Calibri" panose="020F0502020204030204" pitchFamily="34" charset="0"/>
                <a:cs typeface="Times New Roman" panose="02020603050405020304" pitchFamily="18" charset="0"/>
              </a:rPr>
              <a:t>If </a:t>
            </a:r>
            <a:r>
              <a:rPr lang="en-US" altLang="zh-CN" kern="100" dirty="0">
                <a:latin typeface="Calibri" panose="020F0502020204030204" pitchFamily="34" charset="0"/>
                <a:cs typeface="Times New Roman" panose="02020603050405020304" pitchFamily="18" charset="0"/>
              </a:rPr>
              <a:t>we don’t know what we’re looking for, it’s really hard to find it. While this makes searching for burst gravitational waves difficult, detecting them has the greatest potential to reveal revolutionary information about the </a:t>
            </a:r>
            <a:r>
              <a:rPr lang="en-US" altLang="zh-CN" kern="100" dirty="0" smtClean="0">
                <a:latin typeface="Calibri" panose="020F0502020204030204" pitchFamily="34" charset="0"/>
                <a:cs typeface="Times New Roman" panose="02020603050405020304" pitchFamily="18" charset="0"/>
              </a:rPr>
              <a:t>Universe, also about basic physics.</a:t>
            </a:r>
            <a:endParaRPr lang="zh-CN" altLang="zh-CN" kern="100" dirty="0">
              <a:latin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36912"/>
            <a:ext cx="8229600" cy="1143000"/>
          </a:xfrm>
        </p:spPr>
        <p:txBody>
          <a:bodyPr>
            <a:normAutofit/>
          </a:bodyPr>
          <a:lstStyle/>
          <a:p>
            <a:r>
              <a:rPr lang="en-US" altLang="zh-CN" sz="5400" dirty="0" smtClean="0"/>
              <a:t>Thank you!</a:t>
            </a:r>
            <a:endParaRPr lang="zh-CN" altLang="en-US" sz="5400" dirty="0"/>
          </a:p>
        </p:txBody>
      </p:sp>
    </p:spTree>
    <p:extLst>
      <p:ext uri="{BB962C8B-B14F-4D97-AF65-F5344CB8AC3E}">
        <p14:creationId xmlns:p14="http://schemas.microsoft.com/office/powerpoint/2010/main" val="406149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en-US" altLang="zh-CN" dirty="0" smtClean="0"/>
              <a:t>OUTLINE</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lvl="0"/>
            <a:r>
              <a:rPr lang="en-US" altLang="zh-CN" dirty="0" smtClean="0"/>
              <a:t>Gravity and gravitational waves</a:t>
            </a:r>
          </a:p>
          <a:p>
            <a:pPr lvl="1"/>
            <a:r>
              <a:rPr lang="en-US" altLang="zh-CN" sz="2400" dirty="0" smtClean="0"/>
              <a:t>Basic forces and gravity</a:t>
            </a:r>
            <a:endParaRPr lang="zh-CN" altLang="zh-CN" sz="1800" dirty="0" smtClean="0"/>
          </a:p>
          <a:p>
            <a:pPr lvl="1"/>
            <a:r>
              <a:rPr lang="en-US" altLang="zh-CN" sz="2400" dirty="0" smtClean="0"/>
              <a:t>Gravitational waves in universe</a:t>
            </a:r>
            <a:endParaRPr lang="zh-CN" altLang="zh-CN" dirty="0" smtClean="0"/>
          </a:p>
          <a:p>
            <a:pPr lvl="0"/>
            <a:r>
              <a:rPr lang="en-US" altLang="zh-CN" dirty="0" smtClean="0"/>
              <a:t>LIGO technology</a:t>
            </a:r>
          </a:p>
          <a:p>
            <a:pPr lvl="1"/>
            <a:r>
              <a:rPr lang="en-US" altLang="zh-CN" sz="2400" dirty="0" smtClean="0"/>
              <a:t> Laser Interferometer</a:t>
            </a:r>
            <a:endParaRPr lang="zh-CN" altLang="zh-CN" sz="1800" dirty="0" smtClean="0"/>
          </a:p>
          <a:p>
            <a:pPr lvl="1"/>
            <a:r>
              <a:rPr lang="en-US" altLang="zh-CN" sz="2400" dirty="0" smtClean="0"/>
              <a:t> Avoid noise</a:t>
            </a:r>
            <a:endParaRPr lang="zh-CN" altLang="zh-CN" sz="1800" dirty="0" smtClean="0"/>
          </a:p>
          <a:p>
            <a:pPr lvl="1"/>
            <a:r>
              <a:rPr lang="en-US" altLang="zh-CN" sz="2400" dirty="0" smtClean="0"/>
              <a:t> LIGO’s construction and working</a:t>
            </a:r>
            <a:endParaRPr lang="zh-CN" altLang="zh-CN" sz="1800" dirty="0" smtClean="0"/>
          </a:p>
          <a:p>
            <a:pPr lvl="1"/>
            <a:r>
              <a:rPr lang="en-US" altLang="zh-CN" sz="2400" dirty="0" smtClean="0"/>
              <a:t> Analysis of recent running</a:t>
            </a:r>
            <a:endParaRPr lang="zh-CN" altLang="zh-CN" sz="2400" dirty="0" smtClean="0"/>
          </a:p>
          <a:p>
            <a:pPr lvl="0"/>
            <a:r>
              <a:rPr lang="en-US" altLang="zh-CN" dirty="0" smtClean="0"/>
              <a:t>Further research and frontier</a:t>
            </a:r>
            <a:endParaRPr lang="zh-CN" altLang="zh-CN"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pPr lvl="1" algn="ctr" rtl="0">
              <a:spcBef>
                <a:spcPct val="0"/>
              </a:spcBef>
            </a:pPr>
            <a:r>
              <a:rPr lang="en-US" altLang="zh-CN" sz="3600" dirty="0" smtClean="0"/>
              <a:t>Basic forces and gravity</a:t>
            </a:r>
            <a:endParaRPr lang="zh-CN" altLang="en-US" sz="2800" dirty="0"/>
          </a:p>
        </p:txBody>
      </p:sp>
      <p:pic>
        <p:nvPicPr>
          <p:cNvPr id="4" name="图片 3"/>
          <p:cNvPicPr/>
          <p:nvPr/>
        </p:nvPicPr>
        <p:blipFill>
          <a:blip r:embed="rId3" cstate="print"/>
          <a:stretch>
            <a:fillRect/>
          </a:stretch>
        </p:blipFill>
        <p:spPr>
          <a:xfrm>
            <a:off x="611560" y="1988840"/>
            <a:ext cx="4320480" cy="2894310"/>
          </a:xfrm>
          <a:prstGeom prst="rect">
            <a:avLst/>
          </a:prstGeom>
        </p:spPr>
      </p:pic>
      <p:pic>
        <p:nvPicPr>
          <p:cNvPr id="5" name="图片 4"/>
          <p:cNvPicPr/>
          <p:nvPr/>
        </p:nvPicPr>
        <p:blipFill>
          <a:blip r:embed="rId4" cstate="print"/>
          <a:stretch>
            <a:fillRect/>
          </a:stretch>
        </p:blipFill>
        <p:spPr>
          <a:xfrm>
            <a:off x="5580112" y="2276872"/>
            <a:ext cx="2448272" cy="2160240"/>
          </a:xfrm>
          <a:prstGeom prst="rect">
            <a:avLst/>
          </a:prstGeom>
        </p:spPr>
      </p:pic>
      <p:sp>
        <p:nvSpPr>
          <p:cNvPr id="6" name="TextBox 5"/>
          <p:cNvSpPr txBox="1"/>
          <p:nvPr/>
        </p:nvSpPr>
        <p:spPr>
          <a:xfrm>
            <a:off x="521524" y="1196752"/>
            <a:ext cx="3816424" cy="461665"/>
          </a:xfrm>
          <a:prstGeom prst="rect">
            <a:avLst/>
          </a:prstGeom>
          <a:noFill/>
        </p:spPr>
        <p:txBody>
          <a:bodyPr wrap="square" rtlCol="0">
            <a:spAutoFit/>
          </a:bodyPr>
          <a:lstStyle/>
          <a:p>
            <a:r>
              <a:rPr lang="en-US" altLang="zh-CN" sz="2400" dirty="0" smtClean="0"/>
              <a:t>Basic forces and graviton:</a:t>
            </a:r>
            <a:endParaRPr lang="zh-CN" altLang="en-US" sz="2400" dirty="0"/>
          </a:p>
        </p:txBody>
      </p:sp>
      <p:sp>
        <p:nvSpPr>
          <p:cNvPr id="3" name="文本框 2"/>
          <p:cNvSpPr txBox="1"/>
          <p:nvPr/>
        </p:nvSpPr>
        <p:spPr>
          <a:xfrm>
            <a:off x="457200" y="5157192"/>
            <a:ext cx="7715200" cy="1200329"/>
          </a:xfrm>
          <a:prstGeom prst="rect">
            <a:avLst/>
          </a:prstGeom>
          <a:noFill/>
        </p:spPr>
        <p:txBody>
          <a:bodyPr wrap="square" rtlCol="0">
            <a:spAutoFit/>
          </a:bodyPr>
          <a:lstStyle/>
          <a:p>
            <a:r>
              <a:rPr lang="en-US" altLang="zh-CN" dirty="0" smtClean="0"/>
              <a:t>  Quantum physics believes that gravity is interacted by graviton. Graviton is one of the field particles. Like other three basic forces, gravity is described as the exchange of graviton between matters. However, at atom </a:t>
            </a:r>
            <a:r>
              <a:rPr lang="en-US" altLang="zh-CN" dirty="0" smtClean="0"/>
              <a:t>length, graviton </a:t>
            </a:r>
            <a:r>
              <a:rPr lang="en-US" altLang="zh-CN" dirty="0" smtClean="0"/>
              <a:t>is so weak, it’s impossible to detect it by present particle detectors. </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3129" y="694060"/>
            <a:ext cx="3816424" cy="461665"/>
          </a:xfrm>
          <a:prstGeom prst="rect">
            <a:avLst/>
          </a:prstGeom>
          <a:noFill/>
        </p:spPr>
        <p:txBody>
          <a:bodyPr wrap="square" rtlCol="0">
            <a:spAutoFit/>
          </a:bodyPr>
          <a:lstStyle/>
          <a:p>
            <a:r>
              <a:rPr lang="en-US" altLang="zh-CN" sz="2400" dirty="0" smtClean="0"/>
              <a:t>Gravity in general relativity:</a:t>
            </a:r>
            <a:endParaRPr lang="zh-CN" altLang="en-US" sz="2400"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010727"/>
            <a:ext cx="3690216" cy="2767662"/>
          </a:xfrm>
          <a:prstGeom prst="rect">
            <a:avLst/>
          </a:prstGeom>
        </p:spPr>
      </p:pic>
      <p:pic>
        <p:nvPicPr>
          <p:cNvPr id="7" name="图片 6"/>
          <p:cNvPicPr>
            <a:picLocks noChangeAspect="1"/>
          </p:cNvPicPr>
          <p:nvPr/>
        </p:nvPicPr>
        <p:blipFill>
          <a:blip r:embed="rId3"/>
          <a:stretch>
            <a:fillRect/>
          </a:stretch>
        </p:blipFill>
        <p:spPr>
          <a:xfrm>
            <a:off x="4067944" y="4023216"/>
            <a:ext cx="4424746" cy="2505061"/>
          </a:xfrm>
          <a:prstGeom prst="rect">
            <a:avLst/>
          </a:prstGeom>
        </p:spPr>
      </p:pic>
      <p:pic>
        <p:nvPicPr>
          <p:cNvPr id="8" name="图片 7"/>
          <p:cNvPicPr>
            <a:picLocks noChangeAspect="1"/>
          </p:cNvPicPr>
          <p:nvPr/>
        </p:nvPicPr>
        <p:blipFill>
          <a:blip r:embed="rId4"/>
          <a:stretch>
            <a:fillRect/>
          </a:stretch>
        </p:blipFill>
        <p:spPr>
          <a:xfrm>
            <a:off x="470289" y="1393647"/>
            <a:ext cx="2742857" cy="466667"/>
          </a:xfrm>
          <a:prstGeom prst="rect">
            <a:avLst/>
          </a:prstGeom>
        </p:spPr>
      </p:pic>
      <p:pic>
        <p:nvPicPr>
          <p:cNvPr id="9" name="图片 8"/>
          <p:cNvPicPr>
            <a:picLocks noChangeAspect="1"/>
          </p:cNvPicPr>
          <p:nvPr/>
        </p:nvPicPr>
        <p:blipFill>
          <a:blip r:embed="rId5"/>
          <a:stretch>
            <a:fillRect/>
          </a:stretch>
        </p:blipFill>
        <p:spPr>
          <a:xfrm>
            <a:off x="470289" y="1989672"/>
            <a:ext cx="3076190" cy="647619"/>
          </a:xfrm>
          <a:prstGeom prst="rect">
            <a:avLst/>
          </a:prstGeom>
        </p:spPr>
      </p:pic>
      <p:sp>
        <p:nvSpPr>
          <p:cNvPr id="11" name="文本框 10"/>
          <p:cNvSpPr txBox="1"/>
          <p:nvPr/>
        </p:nvSpPr>
        <p:spPr>
          <a:xfrm>
            <a:off x="373129" y="2637291"/>
            <a:ext cx="3415787" cy="923330"/>
          </a:xfrm>
          <a:prstGeom prst="rect">
            <a:avLst/>
          </a:prstGeom>
          <a:noFill/>
        </p:spPr>
        <p:txBody>
          <a:bodyPr wrap="square" rtlCol="0">
            <a:spAutoFit/>
          </a:bodyPr>
          <a:lstStyle/>
          <a:p>
            <a:r>
              <a:rPr lang="en-US" altLang="zh-CN" dirty="0" smtClean="0"/>
              <a:t>  Matter/energy tells space-time how to curve, and space-time tells matter/energy how to move! </a:t>
            </a:r>
            <a:endParaRPr lang="zh-CN" altLang="en-US" dirty="0"/>
          </a:p>
        </p:txBody>
      </p:sp>
      <p:sp>
        <p:nvSpPr>
          <p:cNvPr id="12" name="文本框 11"/>
          <p:cNvSpPr txBox="1"/>
          <p:nvPr/>
        </p:nvSpPr>
        <p:spPr>
          <a:xfrm>
            <a:off x="312324" y="4023216"/>
            <a:ext cx="3537396" cy="2585323"/>
          </a:xfrm>
          <a:prstGeom prst="rect">
            <a:avLst/>
          </a:prstGeom>
          <a:noFill/>
        </p:spPr>
        <p:txBody>
          <a:bodyPr wrap="square" rtlCol="0">
            <a:spAutoFit/>
          </a:bodyPr>
          <a:lstStyle/>
          <a:p>
            <a:r>
              <a:rPr lang="en-US" altLang="zh-CN" dirty="0" smtClean="0"/>
              <a:t>  As the </a:t>
            </a:r>
            <a:r>
              <a:rPr lang="en-US" altLang="zh-CN" dirty="0"/>
              <a:t>result of general relativity Lorentz </a:t>
            </a:r>
            <a:r>
              <a:rPr lang="en-US" altLang="zh-CN" dirty="0" smtClean="0"/>
              <a:t>invariance, gravitational wave (GW) describes the spreading of this </a:t>
            </a:r>
            <a:r>
              <a:rPr lang="en-US" altLang="zh-CN" dirty="0" smtClean="0"/>
              <a:t>curve, </a:t>
            </a:r>
            <a:r>
              <a:rPr lang="en-US" altLang="zh-CN" dirty="0" smtClean="0"/>
              <a:t>like the water wave in a lake. It contains the information when it occurs, and it’s possible to detect some strong GW. So this is the most effective way to study gravity at present.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normAutofit/>
          </a:bodyPr>
          <a:lstStyle/>
          <a:p>
            <a:pPr lvl="1" algn="ctr" rtl="0">
              <a:spcBef>
                <a:spcPct val="0"/>
              </a:spcBef>
            </a:pPr>
            <a:r>
              <a:rPr lang="en-US" altLang="zh-CN" sz="3600" dirty="0" smtClean="0"/>
              <a:t>Gravitational waves in universe</a:t>
            </a:r>
            <a:endParaRPr lang="zh-CN" altLang="en-US" sz="2800" dirty="0"/>
          </a:p>
        </p:txBody>
      </p:sp>
      <p:sp>
        <p:nvSpPr>
          <p:cNvPr id="4" name="TextBox 3"/>
          <p:cNvSpPr txBox="1"/>
          <p:nvPr/>
        </p:nvSpPr>
        <p:spPr>
          <a:xfrm>
            <a:off x="393180" y="1192977"/>
            <a:ext cx="4824536" cy="461665"/>
          </a:xfrm>
          <a:prstGeom prst="rect">
            <a:avLst/>
          </a:prstGeom>
          <a:noFill/>
        </p:spPr>
        <p:txBody>
          <a:bodyPr wrap="square" rtlCol="0">
            <a:spAutoFit/>
          </a:bodyPr>
          <a:lstStyle/>
          <a:p>
            <a:r>
              <a:rPr lang="en-US" altLang="zh-CN" sz="2400" dirty="0" smtClean="0"/>
              <a:t>Sources and types of GW in universe:</a:t>
            </a:r>
            <a:endParaRPr lang="zh-CN" altLang="en-US" sz="2400" dirty="0"/>
          </a:p>
        </p:txBody>
      </p:sp>
      <p:sp>
        <p:nvSpPr>
          <p:cNvPr id="5" name="内容占位符 2"/>
          <p:cNvSpPr>
            <a:spLocks noGrp="1"/>
          </p:cNvSpPr>
          <p:nvPr>
            <p:ph idx="1"/>
          </p:nvPr>
        </p:nvSpPr>
        <p:spPr>
          <a:xfrm>
            <a:off x="251520" y="1638092"/>
            <a:ext cx="10515600" cy="4671436"/>
          </a:xfrm>
        </p:spPr>
        <p:txBody>
          <a:bodyPr>
            <a:normAutofit/>
          </a:bodyPr>
          <a:lstStyle/>
          <a:p>
            <a:r>
              <a:rPr lang="en-US" altLang="zh-CN" sz="2400" dirty="0" smtClean="0"/>
              <a:t>Continuous Gravitational Waves</a:t>
            </a:r>
          </a:p>
          <a:p>
            <a:pPr marL="0" indent="0">
              <a:buNone/>
            </a:pPr>
            <a:endParaRPr lang="en-US" altLang="zh-CN" sz="2400" dirty="0" smtClean="0"/>
          </a:p>
          <a:p>
            <a:pPr marL="0" indent="0">
              <a:buNone/>
            </a:pPr>
            <a:endParaRPr lang="en-US" altLang="zh-CN" sz="2400" dirty="0"/>
          </a:p>
          <a:p>
            <a:r>
              <a:rPr lang="en-US" altLang="zh-CN" sz="2400" dirty="0"/>
              <a:t>Compact Binary </a:t>
            </a:r>
            <a:r>
              <a:rPr lang="en-US" altLang="zh-CN" sz="2400" dirty="0" err="1" smtClean="0"/>
              <a:t>Inspiral</a:t>
            </a:r>
            <a:r>
              <a:rPr lang="en-US" altLang="zh-CN" sz="2400" dirty="0" smtClean="0"/>
              <a:t> </a:t>
            </a:r>
            <a:r>
              <a:rPr lang="en-US" altLang="zh-CN" sz="2400" dirty="0"/>
              <a:t>Gravitational </a:t>
            </a:r>
            <a:r>
              <a:rPr lang="en-US" altLang="zh-CN" sz="2400" dirty="0" smtClean="0"/>
              <a:t>Waves</a:t>
            </a:r>
          </a:p>
          <a:p>
            <a:endParaRPr lang="en-US" altLang="zh-CN" sz="2400" dirty="0" smtClean="0"/>
          </a:p>
          <a:p>
            <a:endParaRPr lang="en-US" altLang="zh-CN" sz="2400" dirty="0"/>
          </a:p>
          <a:p>
            <a:r>
              <a:rPr lang="en-US" altLang="zh-CN" sz="2400" dirty="0" smtClean="0"/>
              <a:t>Stochastic </a:t>
            </a:r>
            <a:r>
              <a:rPr lang="en-US" altLang="zh-CN" sz="2400" dirty="0"/>
              <a:t>Gravitational </a:t>
            </a:r>
            <a:r>
              <a:rPr lang="en-US" altLang="zh-CN" sz="2400" dirty="0" smtClean="0"/>
              <a:t>Waves</a:t>
            </a:r>
          </a:p>
          <a:p>
            <a:endParaRPr lang="en-US" altLang="zh-CN" sz="2400" dirty="0" smtClean="0"/>
          </a:p>
          <a:p>
            <a:endParaRPr lang="en-US" altLang="zh-CN" sz="2400" dirty="0"/>
          </a:p>
          <a:p>
            <a:r>
              <a:rPr lang="en-US" altLang="zh-CN" sz="2400" dirty="0"/>
              <a:t>Burst Gravitational Waves</a:t>
            </a:r>
            <a:endParaRPr lang="zh-CN" altLang="en-US" sz="2400" dirty="0"/>
          </a:p>
        </p:txBody>
      </p:sp>
      <p:sp>
        <p:nvSpPr>
          <p:cNvPr id="6" name="文本框 5"/>
          <p:cNvSpPr txBox="1"/>
          <p:nvPr/>
        </p:nvSpPr>
        <p:spPr>
          <a:xfrm>
            <a:off x="611560" y="2132856"/>
            <a:ext cx="4341091" cy="646331"/>
          </a:xfrm>
          <a:prstGeom prst="rect">
            <a:avLst/>
          </a:prstGeom>
          <a:noFill/>
        </p:spPr>
        <p:txBody>
          <a:bodyPr wrap="square" rtlCol="0">
            <a:spAutoFit/>
          </a:bodyPr>
          <a:lstStyle/>
          <a:p>
            <a:r>
              <a:rPr lang="en-US" altLang="zh-CN" dirty="0" smtClean="0"/>
              <a:t>Single spinning massive object</a:t>
            </a:r>
          </a:p>
          <a:p>
            <a:r>
              <a:rPr lang="en-US" altLang="zh-CN" dirty="0" smtClean="0"/>
              <a:t>GW is in same frequency and amplitude</a:t>
            </a:r>
            <a:endParaRPr lang="zh-CN" altLang="en-US" dirty="0"/>
          </a:p>
        </p:txBody>
      </p:sp>
      <p:pic>
        <p:nvPicPr>
          <p:cNvPr id="7" name="图片 6"/>
          <p:cNvPicPr>
            <a:picLocks noChangeAspect="1"/>
          </p:cNvPicPr>
          <p:nvPr/>
        </p:nvPicPr>
        <p:blipFill>
          <a:blip r:embed="rId2"/>
          <a:stretch>
            <a:fillRect/>
          </a:stretch>
        </p:blipFill>
        <p:spPr>
          <a:xfrm>
            <a:off x="5076727" y="1523606"/>
            <a:ext cx="2032149" cy="1355825"/>
          </a:xfrm>
          <a:prstGeom prst="rect">
            <a:avLst/>
          </a:prstGeom>
        </p:spPr>
      </p:pic>
      <p:sp>
        <p:nvSpPr>
          <p:cNvPr id="8" name="文本框 7"/>
          <p:cNvSpPr txBox="1"/>
          <p:nvPr/>
        </p:nvSpPr>
        <p:spPr>
          <a:xfrm>
            <a:off x="603258" y="3369766"/>
            <a:ext cx="5590310" cy="923330"/>
          </a:xfrm>
          <a:prstGeom prst="rect">
            <a:avLst/>
          </a:prstGeom>
          <a:noFill/>
        </p:spPr>
        <p:txBody>
          <a:bodyPr wrap="square" rtlCol="0">
            <a:spAutoFit/>
          </a:bodyPr>
          <a:lstStyle/>
          <a:p>
            <a:r>
              <a:rPr lang="en-US" altLang="zh-CN" dirty="0"/>
              <a:t>Binary Neutron Star (BNS</a:t>
            </a:r>
            <a:r>
              <a:rPr lang="en-US" altLang="zh-CN" dirty="0" smtClean="0"/>
              <a:t>), </a:t>
            </a:r>
            <a:r>
              <a:rPr lang="en-US" altLang="zh-CN" dirty="0"/>
              <a:t>Binary Black Hole (BBH</a:t>
            </a:r>
            <a:r>
              <a:rPr lang="en-US" altLang="zh-CN" dirty="0" smtClean="0"/>
              <a:t>)</a:t>
            </a:r>
          </a:p>
          <a:p>
            <a:r>
              <a:rPr lang="en-US" altLang="zh-CN" dirty="0"/>
              <a:t> </a:t>
            </a:r>
            <a:r>
              <a:rPr lang="en-US" altLang="zh-CN" dirty="0" smtClean="0"/>
              <a:t>    and </a:t>
            </a:r>
            <a:r>
              <a:rPr lang="en-US" altLang="zh-CN" dirty="0"/>
              <a:t>Neutron Star-Black Hole Binary (NSBH)</a:t>
            </a:r>
            <a:endParaRPr lang="en-US" altLang="zh-CN" dirty="0" smtClean="0"/>
          </a:p>
          <a:p>
            <a:r>
              <a:rPr lang="en-US" altLang="zh-CN" dirty="0" smtClean="0"/>
              <a:t>So far, all of the </a:t>
            </a:r>
            <a:r>
              <a:rPr lang="en-US" altLang="zh-CN" dirty="0" smtClean="0"/>
              <a:t>GW </a:t>
            </a:r>
            <a:r>
              <a:rPr lang="en-US" altLang="zh-CN" dirty="0" smtClean="0"/>
              <a:t>LIGO has detected fall into this</a:t>
            </a:r>
            <a:endParaRPr lang="zh-CN" altLang="en-US" dirty="0"/>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611" y="2993917"/>
            <a:ext cx="1808567" cy="1446854"/>
          </a:xfrm>
          <a:prstGeom prst="rect">
            <a:avLst/>
          </a:prstGeom>
        </p:spPr>
      </p:pic>
      <p:sp>
        <p:nvSpPr>
          <p:cNvPr id="10" name="文本框 9"/>
          <p:cNvSpPr txBox="1"/>
          <p:nvPr/>
        </p:nvSpPr>
        <p:spPr>
          <a:xfrm>
            <a:off x="562379" y="4669743"/>
            <a:ext cx="8906165" cy="923330"/>
          </a:xfrm>
          <a:prstGeom prst="rect">
            <a:avLst/>
          </a:prstGeom>
          <a:noFill/>
        </p:spPr>
        <p:txBody>
          <a:bodyPr wrap="square" rtlCol="0">
            <a:spAutoFit/>
          </a:bodyPr>
          <a:lstStyle/>
          <a:p>
            <a:r>
              <a:rPr lang="en-US" altLang="zh-CN" dirty="0" smtClean="0"/>
              <a:t>Presume </a:t>
            </a:r>
            <a:r>
              <a:rPr lang="en-US" altLang="zh-CN" dirty="0"/>
              <a:t>that many small gravitational waves are passing by from all over the </a:t>
            </a:r>
            <a:r>
              <a:rPr lang="en-US" altLang="zh-CN" dirty="0" smtClean="0"/>
              <a:t>Universe</a:t>
            </a:r>
          </a:p>
          <a:p>
            <a:r>
              <a:rPr lang="en-US" altLang="zh-CN" dirty="0"/>
              <a:t> </a:t>
            </a:r>
            <a:r>
              <a:rPr lang="en-US" altLang="zh-CN" dirty="0" smtClean="0"/>
              <a:t>    </a:t>
            </a:r>
            <a:r>
              <a:rPr lang="en-US" altLang="zh-CN" dirty="0"/>
              <a:t>all the time, and that they are mixed together at </a:t>
            </a:r>
            <a:r>
              <a:rPr lang="en-US" altLang="zh-CN" dirty="0" smtClean="0"/>
              <a:t>random</a:t>
            </a:r>
          </a:p>
          <a:p>
            <a:r>
              <a:rPr lang="en-US" altLang="zh-CN" dirty="0" smtClean="0"/>
              <a:t>It </a:t>
            </a:r>
            <a:r>
              <a:rPr lang="en-US" altLang="zh-CN" dirty="0"/>
              <a:t>is possible that at least part of this stochastic signal may originate from the Big </a:t>
            </a:r>
            <a:r>
              <a:rPr lang="en-US" altLang="zh-CN" dirty="0" smtClean="0"/>
              <a:t>Bang</a:t>
            </a:r>
            <a:endParaRPr lang="zh-CN" altLang="en-US" dirty="0"/>
          </a:p>
        </p:txBody>
      </p:sp>
      <p:sp>
        <p:nvSpPr>
          <p:cNvPr id="11" name="文本框 10"/>
          <p:cNvSpPr txBox="1"/>
          <p:nvPr/>
        </p:nvSpPr>
        <p:spPr>
          <a:xfrm>
            <a:off x="611560" y="6116868"/>
            <a:ext cx="5978314" cy="369332"/>
          </a:xfrm>
          <a:prstGeom prst="rect">
            <a:avLst/>
          </a:prstGeom>
          <a:noFill/>
        </p:spPr>
        <p:txBody>
          <a:bodyPr wrap="square" rtlCol="0">
            <a:spAutoFit/>
          </a:bodyPr>
          <a:lstStyle/>
          <a:p>
            <a:r>
              <a:rPr lang="en-US" altLang="zh-CN" dirty="0" smtClean="0"/>
              <a:t>A </a:t>
            </a:r>
            <a:r>
              <a:rPr lang="en-US" altLang="zh-CN" dirty="0"/>
              <a:t>search for the </a:t>
            </a:r>
            <a:r>
              <a:rPr lang="en-US" altLang="zh-CN" dirty="0" smtClean="0"/>
              <a:t>unexpected.</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548680"/>
            <a:ext cx="5976664" cy="461665"/>
          </a:xfrm>
          <a:prstGeom prst="rect">
            <a:avLst/>
          </a:prstGeom>
          <a:noFill/>
        </p:spPr>
        <p:txBody>
          <a:bodyPr wrap="square" rtlCol="0">
            <a:spAutoFit/>
          </a:bodyPr>
          <a:lstStyle/>
          <a:p>
            <a:r>
              <a:rPr lang="en-US" altLang="zh-CN" sz="2400" dirty="0" smtClean="0"/>
              <a:t>Significance of GW </a:t>
            </a:r>
            <a:r>
              <a:rPr lang="en-US" altLang="zh-CN" sz="2400" dirty="0"/>
              <a:t>observation in astronomy</a:t>
            </a:r>
            <a:r>
              <a:rPr lang="zh-CN" altLang="en-US" sz="2400" dirty="0" smtClean="0"/>
              <a:t>：</a:t>
            </a:r>
            <a:endParaRPr lang="zh-CN" altLang="en-US" sz="2400" dirty="0"/>
          </a:p>
        </p:txBody>
      </p:sp>
      <p:pic>
        <p:nvPicPr>
          <p:cNvPr id="3" name="图片 2"/>
          <p:cNvPicPr>
            <a:picLocks noChangeAspect="1"/>
          </p:cNvPicPr>
          <p:nvPr/>
        </p:nvPicPr>
        <p:blipFill>
          <a:blip r:embed="rId2"/>
          <a:stretch>
            <a:fillRect/>
          </a:stretch>
        </p:blipFill>
        <p:spPr>
          <a:xfrm>
            <a:off x="611560" y="1603163"/>
            <a:ext cx="3211200" cy="2329893"/>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570404"/>
            <a:ext cx="3634209" cy="2290644"/>
          </a:xfrm>
          <a:prstGeom prst="rect">
            <a:avLst/>
          </a:prstGeom>
        </p:spPr>
      </p:pic>
      <p:sp>
        <p:nvSpPr>
          <p:cNvPr id="2" name="文本框 1"/>
          <p:cNvSpPr txBox="1"/>
          <p:nvPr/>
        </p:nvSpPr>
        <p:spPr>
          <a:xfrm>
            <a:off x="345128" y="4437112"/>
            <a:ext cx="3960440" cy="1477328"/>
          </a:xfrm>
          <a:prstGeom prst="rect">
            <a:avLst/>
          </a:prstGeom>
          <a:noFill/>
        </p:spPr>
        <p:txBody>
          <a:bodyPr wrap="square" rtlCol="0">
            <a:spAutoFit/>
          </a:bodyPr>
          <a:lstStyle/>
          <a:p>
            <a:r>
              <a:rPr lang="en-US" altLang="zh-CN" dirty="0" smtClean="0"/>
              <a:t>  Traditional cosmic observation uses the electromagnetic interaction, including optics and cosmic rays analysis method, gives us the direct view of the universe, like the eye of a human.</a:t>
            </a:r>
            <a:endParaRPr lang="zh-CN" altLang="en-US" dirty="0"/>
          </a:p>
        </p:txBody>
      </p:sp>
      <p:sp>
        <p:nvSpPr>
          <p:cNvPr id="6" name="文本框 5"/>
          <p:cNvSpPr txBox="1"/>
          <p:nvPr/>
        </p:nvSpPr>
        <p:spPr>
          <a:xfrm>
            <a:off x="4644008" y="4293096"/>
            <a:ext cx="4104456" cy="2031325"/>
          </a:xfrm>
          <a:prstGeom prst="rect">
            <a:avLst/>
          </a:prstGeom>
          <a:noFill/>
        </p:spPr>
        <p:txBody>
          <a:bodyPr wrap="square" rtlCol="0">
            <a:spAutoFit/>
          </a:bodyPr>
          <a:lstStyle/>
          <a:p>
            <a:r>
              <a:rPr lang="en-US" altLang="zh-CN" dirty="0" smtClean="0"/>
              <a:t>GW observation detects the curve of the space-time, it is not related to electromagnetic interaction. Comparing </a:t>
            </a:r>
            <a:r>
              <a:rPr lang="en-US" altLang="zh-CN" dirty="0" smtClean="0"/>
              <a:t>to </a:t>
            </a:r>
            <a:r>
              <a:rPr lang="en-US" altLang="zh-CN" dirty="0" smtClean="0"/>
              <a:t>traditional methods, GW observation is the ear of a human, they can help us understand the universe from different view.</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LIGO technology</a:t>
            </a:r>
            <a:endParaRPr lang="zh-CN" altLang="en-US" dirty="0"/>
          </a:p>
        </p:txBody>
      </p:sp>
      <p:sp>
        <p:nvSpPr>
          <p:cNvPr id="4" name="TextBox 3"/>
          <p:cNvSpPr txBox="1"/>
          <p:nvPr/>
        </p:nvSpPr>
        <p:spPr>
          <a:xfrm>
            <a:off x="275670" y="1311151"/>
            <a:ext cx="2808312" cy="461665"/>
          </a:xfrm>
          <a:prstGeom prst="rect">
            <a:avLst/>
          </a:prstGeom>
          <a:noFill/>
        </p:spPr>
        <p:txBody>
          <a:bodyPr wrap="square" rtlCol="0">
            <a:spAutoFit/>
          </a:bodyPr>
          <a:lstStyle/>
          <a:p>
            <a:r>
              <a:rPr lang="en-US" altLang="zh-CN" sz="2400" b="1" dirty="0" smtClean="0"/>
              <a:t>Laser Interferometer</a:t>
            </a:r>
            <a:endParaRPr lang="zh-CN" altLang="zh-CN" sz="2400" b="1" dirty="0" smtClean="0"/>
          </a:p>
        </p:txBody>
      </p:sp>
      <p:pic>
        <p:nvPicPr>
          <p:cNvPr id="5" name="图片 4"/>
          <p:cNvPicPr>
            <a:picLocks noChangeAspect="1"/>
          </p:cNvPicPr>
          <p:nvPr/>
        </p:nvPicPr>
        <p:blipFill>
          <a:blip r:embed="rId2"/>
          <a:stretch>
            <a:fillRect/>
          </a:stretch>
        </p:blipFill>
        <p:spPr>
          <a:xfrm>
            <a:off x="212812" y="1700513"/>
            <a:ext cx="3567100" cy="2592583"/>
          </a:xfrm>
          <a:prstGeom prst="rect">
            <a:avLst/>
          </a:prstGeom>
        </p:spPr>
      </p:pic>
      <p:sp>
        <p:nvSpPr>
          <p:cNvPr id="3" name="矩形 2"/>
          <p:cNvSpPr/>
          <p:nvPr/>
        </p:nvSpPr>
        <p:spPr>
          <a:xfrm>
            <a:off x="4336276" y="1691516"/>
            <a:ext cx="3355406" cy="369332"/>
          </a:xfrm>
          <a:prstGeom prst="rect">
            <a:avLst/>
          </a:prstGeom>
        </p:spPr>
        <p:txBody>
          <a:bodyPr wrap="none">
            <a:spAutoFit/>
          </a:bodyPr>
          <a:lstStyle/>
          <a:p>
            <a:r>
              <a:rPr lang="en-US" altLang="zh-CN" kern="0" dirty="0" smtClean="0">
                <a:latin typeface="Calibri" panose="020F0502020204030204" pitchFamily="34" charset="0"/>
                <a:cs typeface="Times New Roman" panose="02020603050405020304" pitchFamily="18" charset="0"/>
              </a:rPr>
              <a:t>Basic Michelson Interferometers: </a:t>
            </a:r>
            <a:endParaRPr lang="zh-CN" altLang="en-US" dirty="0"/>
          </a:p>
        </p:txBody>
      </p:sp>
      <p:sp>
        <p:nvSpPr>
          <p:cNvPr id="8" name="矩形 7"/>
          <p:cNvSpPr/>
          <p:nvPr/>
        </p:nvSpPr>
        <p:spPr>
          <a:xfrm>
            <a:off x="4097950" y="2334726"/>
            <a:ext cx="4572000" cy="1754326"/>
          </a:xfrm>
          <a:prstGeom prst="rect">
            <a:avLst/>
          </a:prstGeom>
        </p:spPr>
        <p:txBody>
          <a:bodyPr>
            <a:spAutoFit/>
          </a:bodyPr>
          <a:lstStyle/>
          <a:p>
            <a:pPr marL="342900" lvl="0" indent="-342900" algn="just">
              <a:spcAft>
                <a:spcPts val="0"/>
              </a:spcAft>
              <a:buSzPts val="1000"/>
              <a:buFont typeface="Symbol" panose="05050102010706020507" pitchFamily="18" charset="2"/>
              <a:buChar char=""/>
              <a:tabLst>
                <a:tab pos="457200" algn="l"/>
              </a:tabLst>
            </a:pPr>
            <a:r>
              <a:rPr lang="en-US" altLang="zh-CN" kern="0" dirty="0" smtClean="0">
                <a:latin typeface="Calibri" panose="020F0502020204030204" pitchFamily="34" charset="0"/>
                <a:cs typeface="Times New Roman" panose="02020603050405020304" pitchFamily="18" charset="0"/>
              </a:rPr>
              <a:t>Mirrors </a:t>
            </a:r>
            <a:r>
              <a:rPr lang="en-US" altLang="zh-CN" kern="0" dirty="0">
                <a:latin typeface="Calibri" panose="020F0502020204030204" pitchFamily="34" charset="0"/>
                <a:cs typeface="Times New Roman" panose="02020603050405020304" pitchFamily="18" charset="0"/>
              </a:rPr>
              <a:t>at the ends of the arms reflect light in order to create an interference pattern called 'fringes'</a:t>
            </a:r>
            <a:endParaRPr lang="zh-CN" altLang="zh-CN" kern="100" dirty="0">
              <a:latin typeface="Calibri" panose="020F0502020204030204" pitchFamily="34" charset="0"/>
              <a:cs typeface="Times New Roman" panose="02020603050405020304" pitchFamily="18" charset="0"/>
            </a:endParaRPr>
          </a:p>
          <a:p>
            <a:pPr marL="342900" lvl="0" indent="-342900" algn="just">
              <a:spcAft>
                <a:spcPts val="0"/>
              </a:spcAft>
              <a:buSzPts val="1000"/>
              <a:buFont typeface="Symbol" panose="05050102010706020507" pitchFamily="18" charset="2"/>
              <a:buChar char=""/>
              <a:tabLst>
                <a:tab pos="457200" algn="l"/>
              </a:tabLst>
            </a:pPr>
            <a:r>
              <a:rPr lang="en-US" altLang="zh-CN" kern="0" dirty="0">
                <a:latin typeface="Calibri" panose="020F0502020204030204" pitchFamily="34" charset="0"/>
                <a:cs typeface="Times New Roman" panose="02020603050405020304" pitchFamily="18" charset="0"/>
              </a:rPr>
              <a:t>A device called a photo detector measures these fringes, revealing minute details of the objects or phenomenon being studied</a:t>
            </a:r>
            <a:endParaRPr lang="zh-CN" altLang="zh-CN" kern="100" dirty="0">
              <a:latin typeface="Calibri" panose="020F0502020204030204" pitchFamily="34" charset="0"/>
              <a:cs typeface="Times New Roman" panose="02020603050405020304" pitchFamily="18" charset="0"/>
            </a:endParaRPr>
          </a:p>
        </p:txBody>
      </p:sp>
      <p:sp>
        <p:nvSpPr>
          <p:cNvPr id="9" name="文本框 8"/>
          <p:cNvSpPr txBox="1"/>
          <p:nvPr/>
        </p:nvSpPr>
        <p:spPr>
          <a:xfrm>
            <a:off x="457200" y="4820959"/>
            <a:ext cx="8064896" cy="1200329"/>
          </a:xfrm>
          <a:prstGeom prst="rect">
            <a:avLst/>
          </a:prstGeom>
          <a:noFill/>
        </p:spPr>
        <p:txBody>
          <a:bodyPr wrap="square" rtlCol="0">
            <a:spAutoFit/>
          </a:bodyPr>
          <a:lstStyle/>
          <a:p>
            <a:r>
              <a:rPr lang="en-US" altLang="zh-CN" dirty="0" smtClean="0"/>
              <a:t>  GW is thousands of billions smaller when it arrives us (1000 times smaller than the nucleus of an atom). So much more arm length and laser power are required, in order to be sensitive with such a tiny shake. Also, all possible noise or error should be carefully considered, this is the key problem of GW observation.</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39552" y="548680"/>
            <a:ext cx="7632848" cy="461665"/>
          </a:xfrm>
          <a:prstGeom prst="rect">
            <a:avLst/>
          </a:prstGeom>
          <a:noFill/>
        </p:spPr>
        <p:txBody>
          <a:bodyPr wrap="square" rtlCol="0">
            <a:spAutoFit/>
          </a:bodyPr>
          <a:lstStyle/>
          <a:p>
            <a:r>
              <a:rPr lang="en-US" altLang="zh-CN" sz="2400" dirty="0" smtClean="0"/>
              <a:t>LIGO (Laser Interference Gravitational-Wave Observation)</a:t>
            </a:r>
            <a:endParaRPr lang="zh-CN" altLang="zh-CN" sz="2400"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00" y="1124744"/>
            <a:ext cx="8316151" cy="51125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1073231"/>
            <a:ext cx="2308965" cy="461665"/>
          </a:xfrm>
          <a:prstGeom prst="rect">
            <a:avLst/>
          </a:prstGeom>
        </p:spPr>
        <p:txBody>
          <a:bodyPr wrap="none">
            <a:spAutoFit/>
          </a:bodyPr>
          <a:lstStyle/>
          <a:p>
            <a:r>
              <a:rPr lang="en-US" altLang="zh-CN" sz="2400" b="1" dirty="0" smtClean="0"/>
              <a:t>Seismic isolation</a:t>
            </a:r>
            <a:endParaRPr lang="zh-CN" altLang="en-US" sz="2400" dirty="0"/>
          </a:p>
        </p:txBody>
      </p:sp>
      <p:pic>
        <p:nvPicPr>
          <p:cNvPr id="4" name="图片 3" descr="https://www.ligo.caltech.edu/system/media_files/binaries/177/small/BSC-ISI_2_-_BS_before_closing_the_dome_LIGO_IMAGE.jpg?1431724420"/>
          <p:cNvPicPr/>
          <p:nvPr/>
        </p:nvPicPr>
        <p:blipFill>
          <a:blip r:embed="rId3" cstate="print"/>
          <a:srcRect/>
          <a:stretch>
            <a:fillRect/>
          </a:stretch>
        </p:blipFill>
        <p:spPr bwMode="auto">
          <a:xfrm>
            <a:off x="683568" y="2060848"/>
            <a:ext cx="3149600" cy="2360930"/>
          </a:xfrm>
          <a:prstGeom prst="rect">
            <a:avLst/>
          </a:prstGeom>
          <a:noFill/>
          <a:ln w="9525">
            <a:noFill/>
            <a:miter lim="800000"/>
            <a:headEnd/>
            <a:tailEnd/>
          </a:ln>
        </p:spPr>
      </p:pic>
      <p:pic>
        <p:nvPicPr>
          <p:cNvPr id="6" name="图片 5" descr="https://www.ligo.caltech.edu/system/media_files/binaries/179/medium/labeled_quad.jpg?1431725160"/>
          <p:cNvPicPr/>
          <p:nvPr/>
        </p:nvPicPr>
        <p:blipFill>
          <a:blip r:embed="rId4" cstate="print"/>
          <a:srcRect/>
          <a:stretch>
            <a:fillRect/>
          </a:stretch>
        </p:blipFill>
        <p:spPr bwMode="auto">
          <a:xfrm>
            <a:off x="4947095" y="1916832"/>
            <a:ext cx="2880320" cy="3343865"/>
          </a:xfrm>
          <a:prstGeom prst="rect">
            <a:avLst/>
          </a:prstGeom>
          <a:noFill/>
          <a:ln w="9525">
            <a:noFill/>
            <a:miter lim="800000"/>
            <a:headEnd/>
            <a:tailEnd/>
          </a:ln>
        </p:spPr>
      </p:pic>
      <p:sp>
        <p:nvSpPr>
          <p:cNvPr id="8" name="标题 1"/>
          <p:cNvSpPr>
            <a:spLocks noGrp="1"/>
          </p:cNvSpPr>
          <p:nvPr>
            <p:ph type="title"/>
          </p:nvPr>
        </p:nvSpPr>
        <p:spPr>
          <a:xfrm>
            <a:off x="395536" y="260648"/>
            <a:ext cx="8229600" cy="936104"/>
          </a:xfrm>
        </p:spPr>
        <p:txBody>
          <a:bodyPr>
            <a:normAutofit/>
          </a:bodyPr>
          <a:lstStyle/>
          <a:p>
            <a:r>
              <a:rPr lang="en-US" altLang="zh-CN" sz="3600" dirty="0" smtClean="0"/>
              <a:t>Avoid noise</a:t>
            </a:r>
            <a:endParaRPr lang="zh-CN" altLang="en-US" sz="3600" dirty="0"/>
          </a:p>
        </p:txBody>
      </p:sp>
      <p:sp>
        <p:nvSpPr>
          <p:cNvPr id="2" name="矩形 1"/>
          <p:cNvSpPr/>
          <p:nvPr/>
        </p:nvSpPr>
        <p:spPr>
          <a:xfrm>
            <a:off x="665416" y="1628800"/>
            <a:ext cx="1693092" cy="369332"/>
          </a:xfrm>
          <a:prstGeom prst="rect">
            <a:avLst/>
          </a:prstGeom>
        </p:spPr>
        <p:txBody>
          <a:bodyPr wrap="none">
            <a:spAutoFit/>
          </a:bodyPr>
          <a:lstStyle/>
          <a:p>
            <a:r>
              <a:rPr lang="en-US" altLang="zh-CN" b="1" kern="0" dirty="0">
                <a:latin typeface="Calibri" panose="020F0502020204030204" pitchFamily="34" charset="0"/>
                <a:cs typeface="Times New Roman" panose="02020603050405020304" pitchFamily="18" charset="0"/>
              </a:rPr>
              <a:t>Active Damping</a:t>
            </a:r>
            <a:endParaRPr lang="zh-CN" altLang="en-US" dirty="0"/>
          </a:p>
        </p:txBody>
      </p:sp>
      <p:sp>
        <p:nvSpPr>
          <p:cNvPr id="3" name="矩形 2"/>
          <p:cNvSpPr/>
          <p:nvPr/>
        </p:nvSpPr>
        <p:spPr>
          <a:xfrm>
            <a:off x="4932040" y="1556792"/>
            <a:ext cx="1797287" cy="369332"/>
          </a:xfrm>
          <a:prstGeom prst="rect">
            <a:avLst/>
          </a:prstGeom>
        </p:spPr>
        <p:txBody>
          <a:bodyPr wrap="none">
            <a:spAutoFit/>
          </a:bodyPr>
          <a:lstStyle/>
          <a:p>
            <a:pPr algn="just">
              <a:spcAft>
                <a:spcPts val="0"/>
              </a:spcAft>
            </a:pPr>
            <a:r>
              <a:rPr lang="en-US" altLang="zh-CN" b="1" kern="0" dirty="0">
                <a:latin typeface="Calibri" panose="020F0502020204030204" pitchFamily="34" charset="0"/>
                <a:cs typeface="Times New Roman" panose="02020603050405020304" pitchFamily="18" charset="0"/>
              </a:rPr>
              <a:t>Passive Damping</a:t>
            </a:r>
            <a:endParaRPr lang="zh-CN" altLang="zh-CN" kern="100" dirty="0">
              <a:latin typeface="Calibri" panose="020F0502020204030204" pitchFamily="34" charset="0"/>
              <a:cs typeface="Times New Roman" panose="02020603050405020304" pitchFamily="18" charset="0"/>
            </a:endParaRPr>
          </a:p>
        </p:txBody>
      </p:sp>
      <p:sp>
        <p:nvSpPr>
          <p:cNvPr id="9" name="矩形 8"/>
          <p:cNvSpPr/>
          <p:nvPr/>
        </p:nvSpPr>
        <p:spPr>
          <a:xfrm>
            <a:off x="4644008" y="5373216"/>
            <a:ext cx="4572000" cy="923330"/>
          </a:xfrm>
          <a:prstGeom prst="rect">
            <a:avLst/>
          </a:prstGeom>
        </p:spPr>
        <p:txBody>
          <a:bodyPr>
            <a:spAutoFit/>
          </a:bodyPr>
          <a:lstStyle/>
          <a:p>
            <a:r>
              <a:rPr lang="en-US" altLang="zh-CN" dirty="0">
                <a:latin typeface="Calibri" panose="020F0502020204030204" pitchFamily="34" charset="0"/>
                <a:cs typeface="Times New Roman" panose="02020603050405020304" pitchFamily="18" charset="0"/>
              </a:rPr>
              <a:t>LIGO’s passive damping system holds the all-important mirrors perfectly still through a 4-stage pendulum called a "quad". </a:t>
            </a:r>
            <a:endParaRPr lang="zh-CN" altLang="en-US" dirty="0"/>
          </a:p>
        </p:txBody>
      </p:sp>
      <p:sp>
        <p:nvSpPr>
          <p:cNvPr id="10" name="矩形 9"/>
          <p:cNvSpPr/>
          <p:nvPr/>
        </p:nvSpPr>
        <p:spPr>
          <a:xfrm>
            <a:off x="323528" y="4922584"/>
            <a:ext cx="4176464" cy="1477328"/>
          </a:xfrm>
          <a:prstGeom prst="rect">
            <a:avLst/>
          </a:prstGeom>
        </p:spPr>
        <p:txBody>
          <a:bodyPr wrap="square">
            <a:spAutoFit/>
          </a:bodyPr>
          <a:lstStyle/>
          <a:p>
            <a:r>
              <a:rPr lang="en-US" altLang="zh-CN" kern="0" dirty="0">
                <a:latin typeface="Calibri" panose="020F0502020204030204" pitchFamily="34" charset="0"/>
                <a:cs typeface="Times New Roman" panose="02020603050405020304" pitchFamily="18" charset="0"/>
              </a:rPr>
              <a:t>The Internal Seismic Isolation (ISI) system consists of devices that sense ground movements and then deliberately perform counter movements to eliminate them, keeping the instrument motion-free.</a:t>
            </a:r>
            <a:endParaRPr lang="zh-CN" altLang="en-US" dirty="0"/>
          </a:p>
        </p:txBody>
      </p:sp>
      <p:sp>
        <p:nvSpPr>
          <p:cNvPr id="11" name="文本框 10"/>
          <p:cNvSpPr txBox="1"/>
          <p:nvPr/>
        </p:nvSpPr>
        <p:spPr>
          <a:xfrm>
            <a:off x="323528" y="6399912"/>
            <a:ext cx="3600400" cy="369332"/>
          </a:xfrm>
          <a:prstGeom prst="rect">
            <a:avLst/>
          </a:prstGeom>
          <a:noFill/>
        </p:spPr>
        <p:txBody>
          <a:bodyPr wrap="square" rtlCol="0">
            <a:spAutoFit/>
          </a:bodyPr>
          <a:lstStyle/>
          <a:p>
            <a:r>
              <a:rPr lang="en-US" altLang="zh-CN" dirty="0" smtClean="0">
                <a:solidFill>
                  <a:srgbClr val="FF0000"/>
                </a:solidFill>
              </a:rPr>
              <a:t>Noise canceling</a:t>
            </a:r>
            <a:endParaRPr lang="zh-CN" altLang="en-US" dirty="0">
              <a:solidFill>
                <a:srgbClr val="FF0000"/>
              </a:solidFill>
            </a:endParaRPr>
          </a:p>
        </p:txBody>
      </p:sp>
      <p:sp>
        <p:nvSpPr>
          <p:cNvPr id="12" name="文本框 11"/>
          <p:cNvSpPr txBox="1"/>
          <p:nvPr/>
        </p:nvSpPr>
        <p:spPr>
          <a:xfrm>
            <a:off x="4716016" y="6368554"/>
            <a:ext cx="3600400" cy="369332"/>
          </a:xfrm>
          <a:prstGeom prst="rect">
            <a:avLst/>
          </a:prstGeom>
          <a:noFill/>
        </p:spPr>
        <p:txBody>
          <a:bodyPr wrap="square" rtlCol="0">
            <a:spAutoFit/>
          </a:bodyPr>
          <a:lstStyle/>
          <a:p>
            <a:r>
              <a:rPr lang="en-US" altLang="zh-CN" dirty="0" smtClean="0">
                <a:solidFill>
                  <a:srgbClr val="FF0000"/>
                </a:solidFill>
              </a:rPr>
              <a:t>Instruments </a:t>
            </a:r>
            <a:r>
              <a:rPr lang="en-US" altLang="zh-CN" dirty="0" smtClean="0">
                <a:solidFill>
                  <a:srgbClr val="FF0000"/>
                </a:solidFill>
              </a:rPr>
              <a:t>perfectly </a:t>
            </a:r>
            <a:r>
              <a:rPr lang="en-US" altLang="zh-CN" dirty="0" smtClean="0">
                <a:solidFill>
                  <a:srgbClr val="FF0000"/>
                </a:solidFill>
              </a:rPr>
              <a:t>fixed</a:t>
            </a:r>
            <a:endParaRPr lang="zh-CN" altLang="en-US" dirty="0">
              <a:solidFill>
                <a:srgbClr val="FF0000"/>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1702</TotalTime>
  <Words>1167</Words>
  <Application>Microsoft Office PowerPoint</Application>
  <PresentationFormat>全屏显示(4:3)</PresentationFormat>
  <Paragraphs>100</Paragraphs>
  <Slides>14</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宋体</vt:lpstr>
      <vt:lpstr>Arial</vt:lpstr>
      <vt:lpstr>Calibri</vt:lpstr>
      <vt:lpstr>Symbol</vt:lpstr>
      <vt:lpstr>Times New Roman</vt:lpstr>
      <vt:lpstr>Office 主题</vt:lpstr>
      <vt:lpstr>Gravitational waves observation in LIGO </vt:lpstr>
      <vt:lpstr>OUTLINE</vt:lpstr>
      <vt:lpstr>Basic forces and gravity</vt:lpstr>
      <vt:lpstr>PowerPoint 演示文稿</vt:lpstr>
      <vt:lpstr>Gravitational waves in universe</vt:lpstr>
      <vt:lpstr>PowerPoint 演示文稿</vt:lpstr>
      <vt:lpstr>LIGO technology</vt:lpstr>
      <vt:lpstr>PowerPoint 演示文稿</vt:lpstr>
      <vt:lpstr>Avoid noise</vt:lpstr>
      <vt:lpstr>PowerPoint 演示文稿</vt:lpstr>
      <vt:lpstr>PowerPoint 演示文稿</vt:lpstr>
      <vt:lpstr>PowerPoint 演示文稿</vt:lpstr>
      <vt:lpstr>Further research and frontier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ustc</dc:creator>
  <cp:lastModifiedBy>40557</cp:lastModifiedBy>
  <cp:revision>94</cp:revision>
  <dcterms:created xsi:type="dcterms:W3CDTF">2020-06-15T05:11:17Z</dcterms:created>
  <dcterms:modified xsi:type="dcterms:W3CDTF">2020-06-16T15:15:40Z</dcterms:modified>
</cp:coreProperties>
</file>