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58" r:id="rId3"/>
    <p:sldMasterId id="2147483676" r:id="rId4"/>
    <p:sldMasterId id="2147483706" r:id="rId5"/>
  </p:sldMasterIdLst>
  <p:notesMasterIdLst>
    <p:notesMasterId r:id="rId35"/>
  </p:notesMasterIdLst>
  <p:handoutMasterIdLst>
    <p:handoutMasterId r:id="rId36"/>
  </p:handoutMasterIdLst>
  <p:sldIdLst>
    <p:sldId id="256" r:id="rId6"/>
    <p:sldId id="258" r:id="rId7"/>
    <p:sldId id="257" r:id="rId8"/>
    <p:sldId id="283" r:id="rId9"/>
    <p:sldId id="284" r:id="rId10"/>
    <p:sldId id="287" r:id="rId11"/>
    <p:sldId id="288" r:id="rId12"/>
    <p:sldId id="290" r:id="rId13"/>
    <p:sldId id="280" r:id="rId14"/>
    <p:sldId id="282" r:id="rId15"/>
    <p:sldId id="260" r:id="rId16"/>
    <p:sldId id="276" r:id="rId17"/>
    <p:sldId id="278" r:id="rId18"/>
    <p:sldId id="289" r:id="rId19"/>
    <p:sldId id="273" r:id="rId20"/>
    <p:sldId id="274" r:id="rId21"/>
    <p:sldId id="275" r:id="rId22"/>
    <p:sldId id="277" r:id="rId23"/>
    <p:sldId id="261" r:id="rId24"/>
    <p:sldId id="270" r:id="rId25"/>
    <p:sldId id="285" r:id="rId26"/>
    <p:sldId id="271" r:id="rId27"/>
    <p:sldId id="272" r:id="rId28"/>
    <p:sldId id="286" r:id="rId29"/>
    <p:sldId id="268" r:id="rId30"/>
    <p:sldId id="266" r:id="rId31"/>
    <p:sldId id="264" r:id="rId32"/>
    <p:sldId id="265" r:id="rId33"/>
    <p:sldId id="26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535" autoAdjust="0"/>
  </p:normalViewPr>
  <p:slideViewPr>
    <p:cSldViewPr>
      <p:cViewPr varScale="1">
        <p:scale>
          <a:sx n="86" d="100"/>
          <a:sy n="86" d="100"/>
        </p:scale>
        <p:origin x="960" y="9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78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CN" sz="1200"/>
            </a:lvl1pPr>
          </a:lstStyle>
          <a:p>
            <a:endParaRPr lang="zh-CN"/>
          </a:p>
        </p:txBody>
      </p:sp>
      <p:sp>
        <p:nvSpPr>
          <p:cNvPr id="3" name="Rectangle 2"/>
          <p:cNvSpPr>
            <a:spLocks noGrp="1"/>
          </p:cNvSpPr>
          <p:nvPr>
            <p:ph type="dt" sz="quarter" idx="1"/>
          </p:nvPr>
        </p:nvSpPr>
        <p:spPr>
          <a:xfrm>
            <a:off x="3884613" y="0"/>
            <a:ext cx="2971800" cy="457200"/>
          </a:xfrm>
          <a:prstGeom prst="rect">
            <a:avLst/>
          </a:prstGeom>
        </p:spPr>
        <p:txBody>
          <a:bodyPr vert="horz" rtlCol="0"/>
          <a:lstStyle>
            <a:lvl1pPr algn="r" latinLnBrk="0">
              <a:defRPr lang="zh-CN" sz="1200"/>
            </a:lvl1pPr>
          </a:lstStyle>
          <a:p>
            <a:fld id="{010A63A4-3572-4B27-B383-84D7D9E3D83F}" type="datetimeFigureOut">
              <a:rPr lang="en-US" altLang="zh-CN" smtClean="0"/>
              <a:pPr/>
              <a:t>1/15/2015</a:t>
            </a:fld>
            <a:endParaRPr lang="zh-CN"/>
          </a:p>
        </p:txBody>
      </p:sp>
      <p:sp>
        <p:nvSpPr>
          <p:cNvPr id="4" name="Rectangle 3"/>
          <p:cNvSpPr>
            <a:spLocks noGrp="1"/>
          </p:cNvSpPr>
          <p:nvPr>
            <p:ph type="ftr" sz="quarter" idx="2"/>
          </p:nvPr>
        </p:nvSpPr>
        <p:spPr>
          <a:xfrm>
            <a:off x="0" y="8685213"/>
            <a:ext cx="2971800" cy="457200"/>
          </a:xfrm>
          <a:prstGeom prst="rect">
            <a:avLst/>
          </a:prstGeom>
        </p:spPr>
        <p:txBody>
          <a:bodyPr vert="horz" rtlCol="0" anchor="b"/>
          <a:lstStyle>
            <a:lvl1pPr algn="l" latinLnBrk="0">
              <a:defRPr lang="zh-CN" sz="1200"/>
            </a:lvl1pPr>
          </a:lstStyle>
          <a:p>
            <a:endParaRPr lang="zh-CN"/>
          </a:p>
        </p:txBody>
      </p:sp>
      <p:sp>
        <p:nvSpPr>
          <p:cNvPr id="5" name="Rectangle 4"/>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zh-CN" sz="1200"/>
            </a:lvl1pPr>
          </a:lstStyle>
          <a:p>
            <a:fld id="{E10D0F4D-A9BC-4899-8372-3ED277D83E2A}" type="slidenum">
              <a:rPr lang="zh-CN" smtClean="0"/>
              <a:pPr/>
              <a:t>‹#›</a:t>
            </a:fld>
            <a:endParaRPr lang="zh-CN"/>
          </a:p>
        </p:txBody>
      </p:sp>
    </p:spTree>
    <p:extLst>
      <p:ext uri="{BB962C8B-B14F-4D97-AF65-F5344CB8AC3E}">
        <p14:creationId xmlns:p14="http://schemas.microsoft.com/office/powerpoint/2010/main" val="4222193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Grp="1"/>
          </p:cNvSpPr>
          <p:nvPr>
            <p:ph type="hdr" sz="quarter"/>
          </p:nvPr>
        </p:nvSpPr>
        <p:spPr>
          <a:xfrm>
            <a:off x="0" y="0"/>
            <a:ext cx="2971800" cy="457200"/>
          </a:xfrm>
          <a:prstGeom prst="rect">
            <a:avLst/>
          </a:prstGeom>
        </p:spPr>
        <p:txBody>
          <a:bodyPr vert="horz" rtlCol="0"/>
          <a:lstStyle>
            <a:lvl1pPr algn="l" latinLnBrk="0">
              <a:defRPr lang="zh-CN" sz="1200"/>
            </a:lvl1pPr>
          </a:lstStyle>
          <a:p>
            <a:endParaRPr lang="zh-CN"/>
          </a:p>
        </p:txBody>
      </p:sp>
      <p:sp>
        <p:nvSpPr>
          <p:cNvPr id="3" name="Rectangle 2"/>
          <p:cNvSpPr>
            <a:spLocks noGrp="1"/>
          </p:cNvSpPr>
          <p:nvPr>
            <p:ph type="dt" idx="1"/>
          </p:nvPr>
        </p:nvSpPr>
        <p:spPr>
          <a:xfrm>
            <a:off x="3884613" y="0"/>
            <a:ext cx="2971800" cy="457200"/>
          </a:xfrm>
          <a:prstGeom prst="rect">
            <a:avLst/>
          </a:prstGeom>
        </p:spPr>
        <p:txBody>
          <a:bodyPr vert="horz" rtlCol="0"/>
          <a:lstStyle>
            <a:lvl1pPr algn="r" latinLnBrk="0">
              <a:defRPr lang="zh-CN" sz="1200"/>
            </a:lvl1pPr>
          </a:lstStyle>
          <a:p>
            <a:fld id="{FE58EE69-A876-4E74-86C2-628494CDF3AA}" type="datetimeFigureOut">
              <a:pPr/>
              <a:t>2015/1/15</a:t>
            </a:fld>
            <a:endParaRPr lang="zh-CN"/>
          </a:p>
        </p:txBody>
      </p:sp>
      <p:sp>
        <p:nvSpPr>
          <p:cNvPr id="4" name="Rectangl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zh-CN"/>
          </a:p>
        </p:txBody>
      </p:sp>
      <p:sp>
        <p:nvSpPr>
          <p:cNvPr id="5" name="Rectangle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Rectangle 5"/>
          <p:cNvSpPr>
            <a:spLocks noGrp="1"/>
          </p:cNvSpPr>
          <p:nvPr>
            <p:ph type="ftr" sz="quarter" idx="4"/>
          </p:nvPr>
        </p:nvSpPr>
        <p:spPr>
          <a:xfrm>
            <a:off x="0" y="8685213"/>
            <a:ext cx="2971800" cy="457200"/>
          </a:xfrm>
          <a:prstGeom prst="rect">
            <a:avLst/>
          </a:prstGeom>
        </p:spPr>
        <p:txBody>
          <a:bodyPr vert="horz" rtlCol="0" anchor="b"/>
          <a:lstStyle>
            <a:lvl1pPr algn="l" latinLnBrk="0">
              <a:defRPr lang="zh-CN" sz="1200"/>
            </a:lvl1pPr>
          </a:lstStyle>
          <a:p>
            <a:endParaRPr lang="zh-CN"/>
          </a:p>
        </p:txBody>
      </p:sp>
      <p:sp>
        <p:nvSpPr>
          <p:cNvPr id="7" name="Rectangle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zh-CN" sz="1200"/>
            </a:lvl1pPr>
          </a:lstStyle>
          <a:p>
            <a:fld id="{FE16532C-7DFC-4EC2-AFA5-3731AA0E8AFA}" type="slidenum">
              <a:pPr/>
              <a:t>‹#›</a:t>
            </a:fld>
            <a:endParaRPr lang="zh-CN"/>
          </a:p>
        </p:txBody>
      </p:sp>
    </p:spTree>
    <p:extLst>
      <p:ext uri="{BB962C8B-B14F-4D97-AF65-F5344CB8AC3E}">
        <p14:creationId xmlns:p14="http://schemas.microsoft.com/office/powerpoint/2010/main" val="3219876382"/>
      </p:ext>
    </p:extLst>
  </p:cSld>
  <p:clrMap bg1="lt1" tx1="dk1" bg2="lt2" tx2="dk2" accent1="accent1" accent2="accent2" accent3="accent3" accent4="accent4" accent5="accent5" accent6="accent6" hlink="hlink" folHlink="folHlink"/>
  <p:notesStyle>
    <a:lvl1pPr marL="0" algn="l" rtl="0" latinLnBrk="0">
      <a:defRPr lang="zh-CN" sz="1200" kern="1200">
        <a:solidFill>
          <a:schemeClr val="tx1"/>
        </a:solidFill>
        <a:latin typeface="+mn-lt"/>
        <a:ea typeface="+mn-ea"/>
        <a:cs typeface="+mn-cs"/>
      </a:defRPr>
    </a:lvl1pPr>
    <a:lvl2pPr marL="457200" algn="l" rtl="0">
      <a:defRPr lang="zh-CN" sz="1200" kern="1200">
        <a:solidFill>
          <a:schemeClr val="tx1"/>
        </a:solidFill>
        <a:latin typeface="+mn-lt"/>
        <a:ea typeface="+mn-ea"/>
        <a:cs typeface="+mn-cs"/>
      </a:defRPr>
    </a:lvl2pPr>
    <a:lvl3pPr marL="914400" algn="l" rtl="0">
      <a:defRPr lang="zh-CN" sz="1200" kern="1200">
        <a:solidFill>
          <a:schemeClr val="tx1"/>
        </a:solidFill>
        <a:latin typeface="+mn-lt"/>
        <a:ea typeface="+mn-ea"/>
        <a:cs typeface="+mn-cs"/>
      </a:defRPr>
    </a:lvl3pPr>
    <a:lvl4pPr marL="1371600" algn="l" rtl="0">
      <a:defRPr lang="zh-CN" sz="1200" kern="1200">
        <a:solidFill>
          <a:schemeClr val="tx1"/>
        </a:solidFill>
        <a:latin typeface="+mn-lt"/>
        <a:ea typeface="+mn-ea"/>
        <a:cs typeface="+mn-cs"/>
      </a:defRPr>
    </a:lvl4pPr>
    <a:lvl5pPr marL="1828800" algn="l" rtl="0">
      <a:defRPr lang="zh-CN" sz="1200" kern="1200">
        <a:solidFill>
          <a:schemeClr val="tx1"/>
        </a:solidFill>
        <a:latin typeface="+mn-lt"/>
        <a:ea typeface="+mn-ea"/>
        <a:cs typeface="+mn-cs"/>
      </a:defRPr>
    </a:lvl5pPr>
    <a:lvl6pPr marL="2286000" algn="l" rtl="0">
      <a:defRPr lang="zh-CN" sz="1200" kern="1200">
        <a:solidFill>
          <a:schemeClr val="tx1"/>
        </a:solidFill>
        <a:latin typeface="+mn-lt"/>
        <a:ea typeface="+mn-ea"/>
        <a:cs typeface="+mn-cs"/>
      </a:defRPr>
    </a:lvl6pPr>
    <a:lvl7pPr marL="2743200" algn="l" rtl="0">
      <a:defRPr lang="zh-CN" sz="1200" kern="1200">
        <a:solidFill>
          <a:schemeClr val="tx1"/>
        </a:solidFill>
        <a:latin typeface="+mn-lt"/>
        <a:ea typeface="+mn-ea"/>
        <a:cs typeface="+mn-cs"/>
      </a:defRPr>
    </a:lvl7pPr>
    <a:lvl8pPr marL="3200400" algn="l" rtl="0">
      <a:defRPr lang="zh-CN" sz="1200" kern="1200">
        <a:solidFill>
          <a:schemeClr val="tx1"/>
        </a:solidFill>
        <a:latin typeface="+mn-lt"/>
        <a:ea typeface="+mn-ea"/>
        <a:cs typeface="+mn-cs"/>
      </a:defRPr>
    </a:lvl8pPr>
    <a:lvl9pPr marL="3657600" algn="l" rtl="0">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zh-CN" smtClean="0"/>
              <a:pPr/>
              <a:t>1</a:t>
            </a:fld>
            <a:endParaRPr lang="zh-CN"/>
          </a:p>
        </p:txBody>
      </p:sp>
    </p:spTree>
    <p:extLst>
      <p:ext uri="{BB962C8B-B14F-4D97-AF65-F5344CB8AC3E}">
        <p14:creationId xmlns:p14="http://schemas.microsoft.com/office/powerpoint/2010/main" val="340294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zh-CN" altLang="en-US" dirty="0" smtClean="0"/>
              <a:t>合肥大科学中心未来体系的一部分</a:t>
            </a:r>
            <a:endParaRPr lang="en-US" altLang="zh-CN" dirty="0" smtClean="0"/>
          </a:p>
          <a:p>
            <a:r>
              <a:rPr lang="zh-CN" altLang="zh-CN" sz="1200" kern="1200" dirty="0" smtClean="0">
                <a:solidFill>
                  <a:schemeClr val="tx1"/>
                </a:solidFill>
                <a:effectLst/>
                <a:latin typeface="+mn-lt"/>
                <a:ea typeface="+mn-ea"/>
                <a:cs typeface="+mn-cs"/>
              </a:rPr>
              <a:t>现有的正负电子对撞机主要用于粒子物理实验，同步辐射只是寄生产物，例如</a:t>
            </a:r>
            <a:r>
              <a:rPr lang="en-US" altLang="zh-CN" sz="1200" kern="1200" dirty="0" smtClean="0">
                <a:solidFill>
                  <a:schemeClr val="tx1"/>
                </a:solidFill>
                <a:effectLst/>
                <a:latin typeface="+mn-lt"/>
                <a:ea typeface="+mn-ea"/>
                <a:cs typeface="+mn-cs"/>
              </a:rPr>
              <a:t>BEPC II</a:t>
            </a:r>
            <a:r>
              <a:rPr lang="zh-CN" altLang="zh-CN" sz="1200" kern="1200" dirty="0" smtClean="0">
                <a:solidFill>
                  <a:schemeClr val="tx1"/>
                </a:solidFill>
                <a:effectLst/>
                <a:latin typeface="+mn-lt"/>
                <a:ea typeface="+mn-ea"/>
                <a:cs typeface="+mn-cs"/>
              </a:rPr>
              <a:t>作为光源有专用与兼用两种模式，兼用模式下优先保证对撞，光源的利用效率很低。而</a:t>
            </a:r>
            <a:r>
              <a:rPr lang="en-US" altLang="zh-CN" sz="1200" kern="1200" dirty="0" smtClean="0">
                <a:solidFill>
                  <a:schemeClr val="tx1"/>
                </a:solidFill>
                <a:effectLst/>
                <a:latin typeface="+mn-lt"/>
                <a:ea typeface="+mn-ea"/>
                <a:cs typeface="+mn-cs"/>
              </a:rPr>
              <a:t>HIEPA</a:t>
            </a:r>
            <a:r>
              <a:rPr lang="zh-CN" altLang="zh-CN" sz="1200" kern="1200" dirty="0" smtClean="0">
                <a:solidFill>
                  <a:schemeClr val="tx1"/>
                </a:solidFill>
                <a:effectLst/>
                <a:latin typeface="+mn-lt"/>
                <a:ea typeface="+mn-ea"/>
                <a:cs typeface="+mn-cs"/>
              </a:rPr>
              <a:t>作为同步辐射光源供光将不区分专用模式与兼用模式，对撞的同时也正常供光，工作效率互不影响，这将是一个重大的系统集成创新。</a:t>
            </a:r>
          </a:p>
          <a:p>
            <a:r>
              <a:rPr lang="en-US" altLang="zh-CN" sz="1200" kern="1200" dirty="0" smtClean="0">
                <a:solidFill>
                  <a:schemeClr val="tx1"/>
                </a:solidFill>
                <a:effectLst/>
                <a:latin typeface="+mn-lt"/>
                <a:ea typeface="+mn-ea"/>
                <a:cs typeface="+mn-cs"/>
              </a:rPr>
              <a:t>HIEPA</a:t>
            </a:r>
            <a:r>
              <a:rPr lang="zh-CN" altLang="zh-CN" sz="1200" kern="1200" dirty="0" smtClean="0">
                <a:solidFill>
                  <a:schemeClr val="tx1"/>
                </a:solidFill>
                <a:effectLst/>
                <a:latin typeface="+mn-lt"/>
                <a:ea typeface="+mn-ea"/>
                <a:cs typeface="+mn-cs"/>
              </a:rPr>
              <a:t>作为光源，又可称为合肥先进光源（</a:t>
            </a:r>
            <a:r>
              <a:rPr lang="en-US" altLang="zh-CN" sz="1200" kern="1200" dirty="0" smtClean="0">
                <a:solidFill>
                  <a:schemeClr val="tx1"/>
                </a:solidFill>
                <a:effectLst/>
                <a:latin typeface="+mn-lt"/>
                <a:ea typeface="+mn-ea"/>
                <a:cs typeface="+mn-cs"/>
              </a:rPr>
              <a:t>Hefei Advanced Light Source, HALS</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HALS</a:t>
            </a:r>
            <a:r>
              <a:rPr lang="zh-CN" altLang="zh-CN" sz="1200" kern="1200" dirty="0" smtClean="0">
                <a:solidFill>
                  <a:schemeClr val="tx1"/>
                </a:solidFill>
                <a:effectLst/>
                <a:latin typeface="+mn-lt"/>
                <a:ea typeface="+mn-ea"/>
                <a:cs typeface="+mn-cs"/>
              </a:rPr>
              <a:t>的工作能量为</a:t>
            </a:r>
            <a:r>
              <a:rPr lang="en-US" altLang="zh-CN" sz="1200" kern="1200" dirty="0" smtClean="0">
                <a:solidFill>
                  <a:schemeClr val="tx1"/>
                </a:solidFill>
                <a:effectLst/>
                <a:latin typeface="+mn-lt"/>
                <a:ea typeface="+mn-ea"/>
                <a:cs typeface="+mn-cs"/>
              </a:rPr>
              <a:t>2GeV</a:t>
            </a:r>
            <a:r>
              <a:rPr lang="zh-CN" altLang="zh-CN" sz="1200" kern="1200" dirty="0" smtClean="0">
                <a:solidFill>
                  <a:schemeClr val="tx1"/>
                </a:solidFill>
                <a:effectLst/>
                <a:latin typeface="+mn-lt"/>
                <a:ea typeface="+mn-ea"/>
                <a:cs typeface="+mn-cs"/>
              </a:rPr>
              <a:t>，水平方向自然发射度</a:t>
            </a:r>
            <a:r>
              <a:rPr lang="en-US" altLang="zh-CN" sz="1200" kern="1200" dirty="0" smtClean="0">
                <a:solidFill>
                  <a:schemeClr val="tx1"/>
                </a:solidFill>
                <a:effectLst/>
                <a:latin typeface="+mn-lt"/>
                <a:ea typeface="+mn-ea"/>
                <a:cs typeface="+mn-cs"/>
              </a:rPr>
              <a:t>0.1nm·rad</a:t>
            </a:r>
            <a:r>
              <a:rPr lang="zh-CN" altLang="zh-CN" sz="1200" kern="1200" dirty="0" smtClean="0">
                <a:solidFill>
                  <a:schemeClr val="tx1"/>
                </a:solidFill>
                <a:effectLst/>
                <a:latin typeface="+mn-lt"/>
                <a:ea typeface="+mn-ea"/>
                <a:cs typeface="+mn-cs"/>
              </a:rPr>
              <a:t>，束流品质极高，所提供的</a:t>
            </a:r>
            <a:endParaRPr lang="zh-CN" altLang="zh-CN" dirty="0" smtClean="0"/>
          </a:p>
          <a:p>
            <a:endParaRPr lang="en-US" altLang="zh-CN" dirty="0" smtClean="0"/>
          </a:p>
          <a:p>
            <a:r>
              <a:rPr lang="zh-CN" altLang="en-US" dirty="0" smtClean="0"/>
              <a:t>同步辐射</a:t>
            </a:r>
            <a:r>
              <a:rPr lang="zh-CN" altLang="en-US" dirty="0" smtClean="0"/>
              <a:t>工作波长可调并覆盖软</a:t>
            </a:r>
            <a:r>
              <a:rPr lang="en-US" altLang="zh-CN" dirty="0" smtClean="0"/>
              <a:t>X</a:t>
            </a:r>
            <a:r>
              <a:rPr lang="zh-CN" altLang="en-US" dirty="0" smtClean="0"/>
              <a:t>射线到真空紫外（</a:t>
            </a:r>
            <a:r>
              <a:rPr lang="en-US" altLang="zh-CN" dirty="0" smtClean="0"/>
              <a:t>Vacuum Ultra Violet, VUV</a:t>
            </a:r>
            <a:r>
              <a:rPr lang="zh-CN" altLang="en-US" dirty="0" smtClean="0"/>
              <a:t>）波段，在相干性和亮度方面可接近于同一波段的激光光源，同时还可与现有激光光源作用和耦合，是探测和操纵物质与能量的理想平台。作为先进的低能光源，其建设指标超过世界上正在运行和正在建设的同类大科学装置，特别是作为衍射限光源提供横向全相干</a:t>
            </a:r>
            <a:r>
              <a:rPr lang="en-US" altLang="zh-CN" dirty="0" smtClean="0"/>
              <a:t>VUV</a:t>
            </a:r>
            <a:r>
              <a:rPr lang="zh-CN" altLang="en-US" dirty="0" smtClean="0"/>
              <a:t>光，将对物质的形成、调控和创造提供良好的研究条件，为我国高水平用户做出世界一流的研究成果创造前所未有的机遇：</a:t>
            </a:r>
          </a:p>
          <a:p>
            <a:r>
              <a:rPr lang="zh-CN" altLang="en-US" dirty="0" smtClean="0"/>
              <a:t>解决原子和电子两种尺度的科学问题，迫切需要</a:t>
            </a:r>
            <a:r>
              <a:rPr lang="en-US" altLang="zh-CN" dirty="0" smtClean="0"/>
              <a:t>X</a:t>
            </a:r>
            <a:r>
              <a:rPr lang="zh-CN" altLang="en-US" dirty="0" smtClean="0"/>
              <a:t>射线和</a:t>
            </a:r>
            <a:r>
              <a:rPr lang="en-US" altLang="zh-CN" dirty="0" smtClean="0"/>
              <a:t>VUV</a:t>
            </a:r>
            <a:r>
              <a:rPr lang="zh-CN" altLang="en-US" dirty="0" smtClean="0"/>
              <a:t>两种同步辐射光源。</a:t>
            </a:r>
          </a:p>
          <a:p>
            <a:r>
              <a:rPr lang="zh-CN" altLang="en-US" dirty="0" smtClean="0"/>
              <a:t>由于科学研究对光源的要求不同，为了揭开自然界各种现象和生命起源的本质，提高控制宏观和微观物质的能力，同时需要</a:t>
            </a:r>
            <a:r>
              <a:rPr lang="en-US" altLang="zh-CN" dirty="0" smtClean="0"/>
              <a:t>X</a:t>
            </a:r>
            <a:r>
              <a:rPr lang="zh-CN" altLang="en-US" dirty="0" smtClean="0"/>
              <a:t>射线光源研究物质的原子结构信息和真空紫外光源研究与功能和性质相关的材料的电子结构信息。所以世界上从第一代同步辐射光源开始就存在着两类不同波段的光源（</a:t>
            </a:r>
            <a:r>
              <a:rPr lang="en-US" altLang="zh-CN" dirty="0" smtClean="0"/>
              <a:t>VUV</a:t>
            </a:r>
            <a:r>
              <a:rPr lang="zh-CN" altLang="en-US" dirty="0" smtClean="0"/>
              <a:t>和</a:t>
            </a:r>
            <a:r>
              <a:rPr lang="en-US" altLang="zh-CN" dirty="0" smtClean="0"/>
              <a:t>X</a:t>
            </a:r>
            <a:r>
              <a:rPr lang="zh-CN" altLang="en-US" dirty="0" smtClean="0"/>
              <a:t>射线光源），并一直并行发展。</a:t>
            </a:r>
          </a:p>
          <a:p>
            <a:r>
              <a:rPr lang="zh-CN" altLang="en-US" dirty="0" smtClean="0"/>
              <a:t>科学将从观测时代迈入控制时代，需要先进的</a:t>
            </a:r>
            <a:r>
              <a:rPr lang="en-US" altLang="zh-CN" dirty="0" smtClean="0"/>
              <a:t>VUV</a:t>
            </a:r>
            <a:r>
              <a:rPr lang="zh-CN" altLang="en-US" dirty="0" smtClean="0"/>
              <a:t>光源。</a:t>
            </a:r>
          </a:p>
          <a:p>
            <a:r>
              <a:rPr lang="en-US" altLang="zh-CN" dirty="0" smtClean="0"/>
              <a:t>21</a:t>
            </a:r>
            <a:r>
              <a:rPr lang="zh-CN" altLang="en-US" dirty="0" smtClean="0"/>
              <a:t>世纪科学将进入量子调控世界。</a:t>
            </a:r>
            <a:r>
              <a:rPr lang="en-US" altLang="zh-CN" dirty="0" smtClean="0"/>
              <a:t>2007</a:t>
            </a:r>
            <a:r>
              <a:rPr lang="zh-CN" altLang="en-US" dirty="0" smtClean="0"/>
              <a:t>年</a:t>
            </a:r>
            <a:r>
              <a:rPr lang="en-US" altLang="zh-CN" dirty="0" smtClean="0"/>
              <a:t>12</a:t>
            </a:r>
            <a:r>
              <a:rPr lang="zh-CN" altLang="en-US" dirty="0" smtClean="0"/>
              <a:t>月，美国能源部在科学研究报告中明确提出了未来面临的五个重大挑战，分别为：在电子水平上控制材料形成过程，利用剪裁特性实现原子和能量节约的材料合成，控制原子或电子的复杂相互关系，在纳米尺度上控制能量和信息和表征和控制极端非平衡态材料。在以上五个重大挑战中，第一和第三重大挑战，必须利用先进的</a:t>
            </a:r>
            <a:r>
              <a:rPr lang="en-US" altLang="zh-CN" dirty="0" smtClean="0"/>
              <a:t>VUV</a:t>
            </a:r>
            <a:r>
              <a:rPr lang="zh-CN" altLang="en-US" dirty="0" smtClean="0"/>
              <a:t>光源，才能研究在电子水平上控制材料形成过程和控制材料中电子之间的复杂相互作用关系。</a:t>
            </a:r>
            <a:r>
              <a:rPr lang="en-US" altLang="zh-CN" dirty="0" smtClean="0"/>
              <a:t>VUV</a:t>
            </a:r>
            <a:r>
              <a:rPr lang="zh-CN" altLang="en-US" dirty="0" smtClean="0"/>
              <a:t>光源在其他三项重大挑战中也将发挥重要作用。</a:t>
            </a:r>
          </a:p>
          <a:p>
            <a:r>
              <a:rPr lang="zh-CN" altLang="en-US" dirty="0" smtClean="0"/>
              <a:t>在</a:t>
            </a:r>
            <a:r>
              <a:rPr lang="en-US" altLang="zh-CN" dirty="0" smtClean="0"/>
              <a:t>《</a:t>
            </a:r>
            <a:r>
              <a:rPr lang="zh-CN" altLang="en-US" dirty="0" smtClean="0"/>
              <a:t>国家科学和技术中长期发展规划纲要（</a:t>
            </a:r>
            <a:r>
              <a:rPr lang="en-US" altLang="zh-CN" dirty="0" smtClean="0"/>
              <a:t>2006-2020</a:t>
            </a:r>
            <a:r>
              <a:rPr lang="zh-CN" altLang="en-US" dirty="0" smtClean="0"/>
              <a:t>年）</a:t>
            </a:r>
            <a:r>
              <a:rPr lang="en-US" altLang="zh-CN" dirty="0" smtClean="0"/>
              <a:t>》</a:t>
            </a:r>
            <a:r>
              <a:rPr lang="zh-CN" altLang="en-US" dirty="0" smtClean="0"/>
              <a:t>中部署的蛋白质研究、量子调控研究、纳米研究和发育与生殖研究等重大研究计划中均涉及到电子结构</a:t>
            </a:r>
            <a:r>
              <a:rPr lang="en-US" altLang="zh-CN" dirty="0" smtClean="0"/>
              <a:t>-</a:t>
            </a:r>
            <a:r>
              <a:rPr lang="zh-CN" altLang="en-US" dirty="0" smtClean="0"/>
              <a:t>量子态的探测和调控。强关联体系中的高温超导机理和巨磁阻现象、原子分子反应中的电子转移过程、磁记录材料中自旋电子的运动状态、催化剂表面的反应动力学行为、生物细胞中的蛋白质复合体的相互作用等也均涉及电子层面的观测、操纵和控制，亟需先进的同步辐射</a:t>
            </a:r>
            <a:r>
              <a:rPr lang="en-US" altLang="zh-CN" dirty="0" smtClean="0"/>
              <a:t>VUV</a:t>
            </a:r>
            <a:r>
              <a:rPr lang="zh-CN" altLang="en-US" dirty="0" smtClean="0"/>
              <a:t>光源。</a:t>
            </a:r>
          </a:p>
          <a:p>
            <a:r>
              <a:rPr lang="zh-CN" altLang="en-US" dirty="0" smtClean="0"/>
              <a:t>先进</a:t>
            </a:r>
            <a:r>
              <a:rPr lang="en-US" altLang="zh-CN" dirty="0" smtClean="0"/>
              <a:t>VUV</a:t>
            </a:r>
            <a:r>
              <a:rPr lang="zh-CN" altLang="en-US" dirty="0" smtClean="0"/>
              <a:t>光源对国家重大战略布局和国防建设有不可替代的作用。</a:t>
            </a:r>
          </a:p>
          <a:p>
            <a:r>
              <a:rPr lang="zh-CN" altLang="en-US" dirty="0" smtClean="0"/>
              <a:t>对先进的</a:t>
            </a:r>
            <a:r>
              <a:rPr lang="en-US" altLang="zh-CN" dirty="0" smtClean="0"/>
              <a:t>VUV</a:t>
            </a:r>
            <a:r>
              <a:rPr lang="zh-CN" altLang="en-US" dirty="0" smtClean="0"/>
              <a:t>光源迫切需求主要体现在以下几个重大基础科学领域：</a:t>
            </a:r>
          </a:p>
          <a:p>
            <a:r>
              <a:rPr lang="zh-CN" altLang="en-US" dirty="0" smtClean="0"/>
              <a:t>能源与环境：只有高亮度的</a:t>
            </a:r>
            <a:r>
              <a:rPr lang="en-US" altLang="zh-CN" dirty="0" smtClean="0"/>
              <a:t>VUV</a:t>
            </a:r>
            <a:r>
              <a:rPr lang="zh-CN" altLang="en-US" dirty="0" smtClean="0"/>
              <a:t>光源才有可能在飞秒或皮秒的时间尺度内实时检测化学反应过程，认知化学过程的催化反应机理，为提高能源效率、新能源开发以及环境污染治理提供理论指导。 </a:t>
            </a:r>
          </a:p>
          <a:p>
            <a:r>
              <a:rPr lang="zh-CN" altLang="en-US" dirty="0" smtClean="0"/>
              <a:t>纳米科学：软</a:t>
            </a:r>
            <a:r>
              <a:rPr lang="en-US" altLang="zh-CN" dirty="0" smtClean="0"/>
              <a:t>X</a:t>
            </a:r>
            <a:r>
              <a:rPr lang="zh-CN" altLang="en-US" dirty="0" smtClean="0"/>
              <a:t>射线扫描透射显微和光发射谱以及超高分辨真空紫外散射等实验技术将能够研究单个纳米颗粒的三维空间形貌、电子结构和光谱等性质，</a:t>
            </a:r>
            <a:r>
              <a:rPr lang="en-US" altLang="zh-CN" dirty="0" smtClean="0"/>
              <a:t>VUV</a:t>
            </a:r>
            <a:r>
              <a:rPr lang="zh-CN" altLang="en-US" dirty="0" smtClean="0"/>
              <a:t>时间分辨技术则可用于研究纳米颗粒的生长过程和性质的变化。这些工作将为发展新型功能纳米器件提供理论基础。</a:t>
            </a:r>
          </a:p>
          <a:p>
            <a:r>
              <a:rPr lang="zh-CN" altLang="en-US" dirty="0" smtClean="0"/>
              <a:t>凝聚态物质与新奇量子现象：高亮度的</a:t>
            </a:r>
            <a:r>
              <a:rPr lang="en-US" altLang="zh-CN" dirty="0" smtClean="0"/>
              <a:t>VUV-</a:t>
            </a:r>
            <a:r>
              <a:rPr lang="zh-CN" altLang="en-US" dirty="0" smtClean="0"/>
              <a:t>软</a:t>
            </a:r>
            <a:r>
              <a:rPr lang="en-US" altLang="zh-CN" dirty="0" smtClean="0"/>
              <a:t>X</a:t>
            </a:r>
            <a:r>
              <a:rPr lang="zh-CN" altLang="en-US" dirty="0" smtClean="0"/>
              <a:t>射线光源可以实现超高分辨的角分辨光电子能谱、软</a:t>
            </a:r>
            <a:r>
              <a:rPr lang="en-US" altLang="zh-CN" dirty="0" smtClean="0"/>
              <a:t>X</a:t>
            </a:r>
            <a:r>
              <a:rPr lang="zh-CN" altLang="en-US" dirty="0" smtClean="0"/>
              <a:t>射线磁性圆二色显微和非弹性散射等同步辐射新技术，将实现对电子结构、自旋结构和元激发结构的高分辨测量和原位表征，从中发现新奇量子现象，发展基于新量子现象的新材料和新器件，为下一代信息技术的发展提供理论基础。另一方面，由于自旋、轨道间的相互作用可以通过强磁场的作用，改变物质的电子状态，进而改变材料的光、电磁性质，和原子、分子的化学性质。利用同步辐射光源与强磁场联合的实验手段将会开创性地揭示强磁场下各种物理现像的微观机制和机理，有望对一些物理现像做出全新解释。</a:t>
            </a:r>
          </a:p>
          <a:p>
            <a:r>
              <a:rPr lang="zh-CN" altLang="en-US" dirty="0" smtClean="0"/>
              <a:t>生命科学：发展高亮度的</a:t>
            </a:r>
            <a:r>
              <a:rPr lang="en-US" altLang="zh-CN" dirty="0" smtClean="0"/>
              <a:t>VUV</a:t>
            </a:r>
            <a:r>
              <a:rPr lang="zh-CN" altLang="en-US" dirty="0" smtClean="0"/>
              <a:t>光源，利用软</a:t>
            </a:r>
            <a:r>
              <a:rPr lang="en-US" altLang="zh-CN" dirty="0" smtClean="0"/>
              <a:t>X</a:t>
            </a:r>
            <a:r>
              <a:rPr lang="zh-CN" altLang="en-US" dirty="0" smtClean="0"/>
              <a:t>射线</a:t>
            </a:r>
            <a:r>
              <a:rPr lang="en-US" altLang="zh-CN" dirty="0" smtClean="0"/>
              <a:t>CT</a:t>
            </a:r>
            <a:r>
              <a:rPr lang="zh-CN" altLang="en-US" dirty="0" smtClean="0"/>
              <a:t>方法更精细的观察细胞内部三维形貌和细胞器结构，获取蛋白质和细胞的功能信息，不仅仅对生命现象会有全新的解读，而且为疾病的形成机理提供全新的信息，有利于研发对疾病的干预手段和研制相应诊断治疗产品。</a:t>
            </a:r>
          </a:p>
          <a:p>
            <a:r>
              <a:rPr lang="zh-CN" altLang="en-US" dirty="0" smtClean="0"/>
              <a:t>核技术和核工业</a:t>
            </a:r>
            <a:r>
              <a:rPr lang="en-US" altLang="zh-CN" dirty="0" smtClean="0"/>
              <a:t>:</a:t>
            </a:r>
            <a:r>
              <a:rPr lang="zh-CN" altLang="en-US" dirty="0" smtClean="0"/>
              <a:t>基于同步辐射光源的谱学测量，是研究镧系和锕系稀土族元素等重元素材料电子态和相变的最重要手段之一。重元素中未填满的</a:t>
            </a:r>
            <a:r>
              <a:rPr lang="en-US" altLang="zh-CN" dirty="0" smtClean="0"/>
              <a:t>f</a:t>
            </a:r>
            <a:r>
              <a:rPr lang="zh-CN" altLang="en-US" dirty="0" smtClean="0"/>
              <a:t>壳层，对其物性起着致关重要的影响。由于</a:t>
            </a:r>
            <a:r>
              <a:rPr lang="en-US" altLang="zh-CN" dirty="0" smtClean="0"/>
              <a:t>f</a:t>
            </a:r>
            <a:r>
              <a:rPr lang="zh-CN" altLang="en-US" dirty="0" smtClean="0"/>
              <a:t>价电子的能带很窄（</a:t>
            </a:r>
            <a:r>
              <a:rPr lang="en-US" altLang="zh-CN" dirty="0" smtClean="0"/>
              <a:t>1 </a:t>
            </a:r>
            <a:r>
              <a:rPr lang="zh-CN" altLang="en-US" dirty="0" smtClean="0"/>
              <a:t>－</a:t>
            </a:r>
            <a:r>
              <a:rPr lang="en-US" altLang="zh-CN" dirty="0" smtClean="0"/>
              <a:t>10 </a:t>
            </a:r>
            <a:r>
              <a:rPr lang="en-US" altLang="zh-CN" dirty="0" err="1" smtClean="0"/>
              <a:t>meV</a:t>
            </a:r>
            <a:r>
              <a:rPr lang="zh-CN" altLang="en-US" dirty="0" smtClean="0"/>
              <a:t>），为了能从谱学的角度对</a:t>
            </a:r>
            <a:r>
              <a:rPr lang="en-US" altLang="zh-CN" dirty="0" smtClean="0"/>
              <a:t>f</a:t>
            </a:r>
            <a:r>
              <a:rPr lang="zh-CN" altLang="en-US" dirty="0" smtClean="0"/>
              <a:t>价电子进行研究，我们需要超高能量分辨率</a:t>
            </a:r>
            <a:r>
              <a:rPr lang="en-US" altLang="zh-CN" dirty="0" smtClean="0"/>
              <a:t>1meV@10eV</a:t>
            </a:r>
            <a:r>
              <a:rPr lang="zh-CN" altLang="en-US" dirty="0" smtClean="0"/>
              <a:t>，象这样的能量分辨率只能在</a:t>
            </a:r>
            <a:r>
              <a:rPr lang="en-US" altLang="zh-CN" dirty="0" smtClean="0"/>
              <a:t>VUV</a:t>
            </a:r>
            <a:r>
              <a:rPr lang="zh-CN" altLang="en-US" dirty="0" smtClean="0"/>
              <a:t>波段上实现。因此，新的</a:t>
            </a:r>
            <a:r>
              <a:rPr lang="en-US" altLang="zh-CN" dirty="0" smtClean="0"/>
              <a:t>VUV</a:t>
            </a:r>
            <a:r>
              <a:rPr lang="zh-CN" altLang="en-US" dirty="0" smtClean="0"/>
              <a:t>同步辐射光源的建立，对于这方面的研究必将起到重要的推动作用。</a:t>
            </a:r>
          </a:p>
          <a:p>
            <a:r>
              <a:rPr lang="zh-CN" altLang="en-US" dirty="0" smtClean="0"/>
              <a:t>国防：国家同步辐射实验室的燃烧研究已达到国际先进水平，如果能利用具有高通量</a:t>
            </a:r>
            <a:r>
              <a:rPr lang="en-US" altLang="zh-CN" dirty="0" smtClean="0"/>
              <a:t>VUV</a:t>
            </a:r>
            <a:r>
              <a:rPr lang="zh-CN" altLang="en-US" dirty="0" smtClean="0"/>
              <a:t>新光源，就可以研究高超声速燃烧所特有的气动热力学及燃烧机理，有助于指导超燃冲压发动机的设计与制造，同时也可用于特殊领域中极端条件（耐高温，耐腐蚀，耐辐射，高强度，高韧度）材料的功能研究，有助于提升我国的国防、航天和海洋开发实力。</a:t>
            </a:r>
          </a:p>
          <a:p>
            <a:r>
              <a:rPr lang="zh-CN" altLang="en-US" dirty="0" smtClean="0"/>
              <a:t>国内光源布局远不能满足科学技术快速发展对先进</a:t>
            </a:r>
            <a:r>
              <a:rPr lang="en-US" altLang="zh-CN" dirty="0" smtClean="0"/>
              <a:t>VUV</a:t>
            </a:r>
            <a:r>
              <a:rPr lang="zh-CN" altLang="en-US" dirty="0" smtClean="0"/>
              <a:t>光源的需求。</a:t>
            </a:r>
          </a:p>
          <a:p>
            <a:r>
              <a:rPr lang="zh-CN" altLang="en-US" dirty="0" smtClean="0"/>
              <a:t>同步辐射的电子能量直接决定了同步辐射最优的光谱范围，因此，在能量低于</a:t>
            </a:r>
            <a:r>
              <a:rPr lang="en-US" altLang="zh-CN" dirty="0" smtClean="0"/>
              <a:t>1keV</a:t>
            </a:r>
            <a:r>
              <a:rPr lang="zh-CN" altLang="en-US" dirty="0" smtClean="0"/>
              <a:t>的真空紫外和软</a:t>
            </a:r>
            <a:r>
              <a:rPr lang="en-US" altLang="zh-CN" dirty="0" smtClean="0"/>
              <a:t>X</a:t>
            </a:r>
            <a:r>
              <a:rPr lang="zh-CN" altLang="en-US" dirty="0" smtClean="0"/>
              <a:t>射线波段范围，束流能量在</a:t>
            </a:r>
            <a:r>
              <a:rPr lang="en-US" altLang="zh-CN" dirty="0" smtClean="0"/>
              <a:t>1.5-2GeV</a:t>
            </a:r>
            <a:r>
              <a:rPr lang="zh-CN" altLang="en-US" dirty="0" smtClean="0"/>
              <a:t>的低能光源的亮度将比束流能量在</a:t>
            </a:r>
            <a:r>
              <a:rPr lang="en-US" altLang="zh-CN" dirty="0" smtClean="0"/>
              <a:t>3-4GeV</a:t>
            </a:r>
            <a:r>
              <a:rPr lang="zh-CN" altLang="en-US" dirty="0" smtClean="0"/>
              <a:t>左右的中能光源高出两个数量级，相比</a:t>
            </a:r>
            <a:r>
              <a:rPr lang="en-US" altLang="zh-CN" dirty="0" smtClean="0"/>
              <a:t>5GeV</a:t>
            </a:r>
            <a:r>
              <a:rPr lang="zh-CN" altLang="en-US" dirty="0" smtClean="0"/>
              <a:t>左右的高能光源优势则更加明显。因此，已经建成的</a:t>
            </a:r>
            <a:r>
              <a:rPr lang="en-US" altLang="zh-CN" dirty="0" smtClean="0"/>
              <a:t>3.5GeV</a:t>
            </a:r>
            <a:r>
              <a:rPr lang="zh-CN" altLang="en-US" dirty="0" smtClean="0"/>
              <a:t>中能上海光源，与正在建设中的</a:t>
            </a:r>
            <a:r>
              <a:rPr lang="en-US" altLang="zh-CN" dirty="0" smtClean="0"/>
              <a:t>5GeV</a:t>
            </a:r>
            <a:r>
              <a:rPr lang="zh-CN" altLang="en-US" dirty="0" smtClean="0"/>
              <a:t>高能北京先进光源，都不利于获得高亮度的真空紫外辐射。在合肥建设先进的低能光源，恰可以完成我国同步辐射光源在能区分布、地理位置分布两方面的合理化战略布局。</a:t>
            </a:r>
          </a:p>
          <a:p>
            <a:r>
              <a:rPr lang="zh-CN" altLang="en-US" dirty="0" smtClean="0"/>
              <a:t>现有的合肥光源（</a:t>
            </a:r>
            <a:r>
              <a:rPr lang="en-US" altLang="zh-CN" dirty="0" smtClean="0"/>
              <a:t>Hefei Light Source, HLS</a:t>
            </a:r>
            <a:r>
              <a:rPr lang="zh-CN" altLang="en-US" dirty="0" smtClean="0"/>
              <a:t>）是我国第一台专用真空紫外光源，它的建设和运行是我国同步辐射事业的开创性成果，为我国基础研究和国防建设做出了重大贡献。然而作为二代机器，</a:t>
            </a:r>
            <a:r>
              <a:rPr lang="en-US" altLang="zh-CN" dirty="0" smtClean="0"/>
              <a:t>HLS</a:t>
            </a:r>
            <a:r>
              <a:rPr lang="zh-CN" altLang="en-US" dirty="0" smtClean="0"/>
              <a:t>束流发射度偏大、亮度较低，与国际先进的真空紫外同步辐射光源相比有很大的差距，完全不能满足未来科学技术发展和科学重大挑战的需求。在国家同步辐射实验室以往的工作基础上，继承技术、人力资源与工作经验等多方面的积累，建设</a:t>
            </a:r>
            <a:r>
              <a:rPr lang="en-US" altLang="zh-CN" dirty="0" smtClean="0"/>
              <a:t>HALS</a:t>
            </a:r>
            <a:r>
              <a:rPr lang="zh-CN" altLang="en-US" dirty="0" smtClean="0"/>
              <a:t>，可以充分利用与整合现有的资源，为合肥地区建设综合科学中心、开展物质科学研究提供极其有力的保障。</a:t>
            </a: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10</a:t>
            </a:fld>
            <a:endParaRPr lang="zh-CN"/>
          </a:p>
        </p:txBody>
      </p:sp>
    </p:spTree>
    <p:extLst>
      <p:ext uri="{BB962C8B-B14F-4D97-AF65-F5344CB8AC3E}">
        <p14:creationId xmlns:p14="http://schemas.microsoft.com/office/powerpoint/2010/main" val="1362069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正电子</a:t>
            </a:r>
            <a:r>
              <a:rPr lang="en-US" altLang="zh-CN" dirty="0" smtClean="0"/>
              <a:t>-</a:t>
            </a:r>
            <a:r>
              <a:rPr lang="zh-CN" altLang="en-US" dirty="0" smtClean="0"/>
              <a:t>负电子束束效应，空间电荷效应，流强相关性</a:t>
            </a:r>
            <a:endParaRPr lang="en-US" altLang="zh-CN" dirty="0" smtClean="0"/>
          </a:p>
          <a:p>
            <a:endParaRPr lang="en-US" altLang="zh-CN" dirty="0" smtClean="0"/>
          </a:p>
          <a:p>
            <a:r>
              <a:rPr lang="zh-CN" altLang="en-US" dirty="0" smtClean="0"/>
              <a:t>电子云效应：电子环，电子</a:t>
            </a:r>
            <a:r>
              <a:rPr lang="en-US" altLang="zh-CN" dirty="0" smtClean="0"/>
              <a:t>-</a:t>
            </a:r>
            <a:r>
              <a:rPr lang="zh-CN" altLang="en-US" dirty="0" smtClean="0"/>
              <a:t>正电子；</a:t>
            </a:r>
            <a:endParaRPr lang="en-US" altLang="zh-CN" dirty="0" smtClean="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11</a:t>
            </a:fld>
            <a:endParaRPr lang="zh-CN"/>
          </a:p>
        </p:txBody>
      </p:sp>
    </p:spTree>
    <p:extLst>
      <p:ext uri="{BB962C8B-B14F-4D97-AF65-F5344CB8AC3E}">
        <p14:creationId xmlns:p14="http://schemas.microsoft.com/office/powerpoint/2010/main" val="167800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fontScale="92500" lnSpcReduction="10000"/>
          </a:bodyPr>
          <a:lstStyle/>
          <a:p>
            <a:r>
              <a:rPr lang="en-US" altLang="zh-CN" sz="1200" b="0" i="0" u="none" strike="noStrike" kern="1200" baseline="0" dirty="0" smtClean="0">
                <a:solidFill>
                  <a:schemeClr val="tx1"/>
                </a:solidFill>
                <a:latin typeface="+mn-lt"/>
                <a:ea typeface="+mn-ea"/>
                <a:cs typeface="+mn-cs"/>
              </a:rPr>
              <a:t>In high luminosity colliders, one of the key requirements is very short bunches, since this allows a decreased </a:t>
            </a:r>
            <a:r>
              <a:rPr lang="en-US" altLang="zh-CN" sz="1200" b="0" i="0" u="none" strike="noStrike" kern="1200" baseline="0" dirty="0" err="1" smtClean="0">
                <a:solidFill>
                  <a:schemeClr val="tx1"/>
                </a:solidFill>
                <a:latin typeface="+mn-lt"/>
                <a:ea typeface="+mn-ea"/>
                <a:cs typeface="+mn-cs"/>
              </a:rPr>
              <a:t>betay</a:t>
            </a:r>
            <a:r>
              <a:rPr lang="en-US" altLang="zh-CN" sz="1200" b="0" i="0" u="none" strike="noStrike" kern="1200" baseline="0" dirty="0" smtClean="0">
                <a:solidFill>
                  <a:schemeClr val="tx1"/>
                </a:solidFill>
                <a:latin typeface="+mn-lt"/>
                <a:ea typeface="+mn-ea"/>
                <a:cs typeface="+mn-cs"/>
              </a:rPr>
              <a:t> at the IP, thereby increasing the luminosity. However, </a:t>
            </a:r>
            <a:r>
              <a:rPr lang="en-US" altLang="zh-CN" sz="1200" b="0" i="0" u="none" strike="noStrike" kern="1200" baseline="0" dirty="0" err="1" smtClean="0">
                <a:solidFill>
                  <a:schemeClr val="tx1"/>
                </a:solidFill>
                <a:latin typeface="+mn-lt"/>
                <a:ea typeface="+mn-ea"/>
                <a:cs typeface="+mn-cs"/>
              </a:rPr>
              <a:t>betay</a:t>
            </a:r>
            <a:r>
              <a:rPr lang="en-US" altLang="zh-CN" sz="1200" b="0" i="0" u="none" strike="noStrike" kern="1200" baseline="0" dirty="0" smtClean="0">
                <a:solidFill>
                  <a:schemeClr val="tx1"/>
                </a:solidFill>
                <a:latin typeface="+mn-lt"/>
                <a:ea typeface="+mn-ea"/>
                <a:cs typeface="+mn-cs"/>
              </a:rPr>
              <a:t> cannot be made much smaller than the bunch length without incurring an hourglass effect. </a:t>
            </a:r>
          </a:p>
          <a:p>
            <a:r>
              <a:rPr lang="en-US" altLang="zh-CN" sz="1200" b="0" i="0" u="none" strike="noStrike" kern="1200" baseline="0" dirty="0" smtClean="0">
                <a:solidFill>
                  <a:schemeClr val="tx1"/>
                </a:solidFill>
                <a:latin typeface="+mn-lt"/>
                <a:ea typeface="+mn-ea"/>
                <a:cs typeface="+mn-cs"/>
              </a:rPr>
              <a:t>Moreover, high luminosity requires small vertical emittance, together with large horizontal beam size and horizontal emittance, to minimize the beam-beam effect. It is, unfortunately, very </a:t>
            </a:r>
            <a:r>
              <a:rPr lang="en-US" altLang="zh-CN" sz="1200" b="0" i="0" u="none" strike="noStrike" kern="1200" baseline="0" dirty="0" err="1" smtClean="0">
                <a:solidFill>
                  <a:schemeClr val="tx1"/>
                </a:solidFill>
                <a:latin typeface="+mn-lt"/>
                <a:ea typeface="+mn-ea"/>
                <a:cs typeface="+mn-cs"/>
              </a:rPr>
              <a:t>diffcult</a:t>
            </a:r>
            <a:r>
              <a:rPr lang="en-US" altLang="zh-CN" sz="1200" b="0" i="0" u="none" strike="noStrike" kern="1200" baseline="0" dirty="0" smtClean="0">
                <a:solidFill>
                  <a:schemeClr val="tx1"/>
                </a:solidFill>
                <a:latin typeface="+mn-lt"/>
                <a:ea typeface="+mn-ea"/>
                <a:cs typeface="+mn-cs"/>
              </a:rPr>
              <a:t> to shorten the bunch length </a:t>
            </a:r>
            <a:r>
              <a:rPr lang="en-US" altLang="zh-CN" sz="1200" b="0" i="0" u="none" strike="noStrike" kern="1200" baseline="0" dirty="0" err="1" smtClean="0">
                <a:solidFill>
                  <a:schemeClr val="tx1"/>
                </a:solidFill>
                <a:latin typeface="+mn-lt"/>
                <a:ea typeface="+mn-ea"/>
                <a:cs typeface="+mn-cs"/>
              </a:rPr>
              <a:t>sigmaz</a:t>
            </a:r>
            <a:r>
              <a:rPr lang="en-US" altLang="zh-CN" sz="1200" b="0" i="0" u="none" strike="noStrike" kern="1200" baseline="0" dirty="0" smtClean="0">
                <a:solidFill>
                  <a:schemeClr val="tx1"/>
                </a:solidFill>
                <a:latin typeface="+mn-lt"/>
                <a:ea typeface="+mn-ea"/>
                <a:cs typeface="+mn-cs"/>
              </a:rPr>
              <a:t> in a ring.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Large </a:t>
            </a:r>
            <a:r>
              <a:rPr lang="en-US" altLang="zh-CN" sz="1200" b="0" i="0" u="none" strike="noStrike" kern="1200" baseline="0" dirty="0" err="1" smtClean="0">
                <a:solidFill>
                  <a:schemeClr val="tx1"/>
                </a:solidFill>
                <a:latin typeface="+mn-lt"/>
                <a:ea typeface="+mn-ea"/>
                <a:cs typeface="+mn-cs"/>
              </a:rPr>
              <a:t>piwinski</a:t>
            </a:r>
            <a:r>
              <a:rPr lang="en-US" altLang="zh-CN" sz="1200" b="0" i="0" u="none" strike="noStrike" kern="1200" baseline="0" dirty="0" smtClean="0">
                <a:solidFill>
                  <a:schemeClr val="tx1"/>
                </a:solidFill>
                <a:latin typeface="+mn-lt"/>
                <a:ea typeface="+mn-ea"/>
                <a:cs typeface="+mn-cs"/>
              </a:rPr>
              <a:t> angle :	</a:t>
            </a:r>
            <a:r>
              <a:rPr lang="zh-CN" altLang="en-US" sz="1200" b="0" i="0" u="none" strike="noStrike" kern="1200" baseline="0" dirty="0" smtClean="0">
                <a:solidFill>
                  <a:schemeClr val="tx1"/>
                </a:solidFill>
                <a:latin typeface="+mn-lt"/>
                <a:ea typeface="+mn-ea"/>
                <a:cs typeface="+mn-cs"/>
              </a:rPr>
              <a:t>有效对撞，提高</a:t>
            </a:r>
            <a:r>
              <a:rPr lang="en-US" altLang="zh-CN" sz="1200" b="0" i="0" u="none" strike="noStrike" kern="1200" baseline="0" dirty="0" err="1" smtClean="0">
                <a:solidFill>
                  <a:schemeClr val="tx1"/>
                </a:solidFill>
                <a:latin typeface="+mn-lt"/>
                <a:ea typeface="+mn-ea"/>
                <a:cs typeface="+mn-cs"/>
              </a:rPr>
              <a:t>kseiy</a:t>
            </a:r>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不需要降低束团长度，因为解决了</a:t>
            </a:r>
            <a:r>
              <a:rPr lang="en-US" altLang="zh-CN" sz="1200" b="0" i="0" u="none" strike="noStrike" kern="1200" baseline="0" dirty="0" smtClean="0">
                <a:solidFill>
                  <a:schemeClr val="tx1"/>
                </a:solidFill>
                <a:latin typeface="+mn-lt"/>
                <a:ea typeface="+mn-ea"/>
                <a:cs typeface="+mn-cs"/>
              </a:rPr>
              <a:t>hourglass</a:t>
            </a:r>
            <a:r>
              <a:rPr lang="zh-CN" altLang="en-US" sz="1200" b="0" i="0" u="none" strike="noStrike" kern="1200" baseline="0" dirty="0" smtClean="0">
                <a:solidFill>
                  <a:schemeClr val="tx1"/>
                </a:solidFill>
                <a:latin typeface="+mn-lt"/>
                <a:ea typeface="+mn-ea"/>
                <a:cs typeface="+mn-cs"/>
              </a:rPr>
              <a:t>效应的问题</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Small spot size at the IP, i.e., higher luminosity (Eq. 3.3)</a:t>
            </a:r>
          </a:p>
          <a:p>
            <a:r>
              <a:rPr lang="en-US" altLang="zh-CN" sz="1200" b="0" i="0" u="none" strike="noStrike" kern="1200" baseline="0" dirty="0" smtClean="0">
                <a:solidFill>
                  <a:schemeClr val="tx1"/>
                </a:solidFill>
                <a:latin typeface="+mn-lt"/>
                <a:ea typeface="+mn-ea"/>
                <a:cs typeface="+mn-cs"/>
              </a:rPr>
              <a:t>Reduction of the vertical tune shift (Eq. 3.4); and Suppression of vertical </a:t>
            </a:r>
            <a:r>
              <a:rPr lang="en-US" altLang="zh-CN" sz="1200" b="0" i="0" u="none" strike="noStrike" kern="1200" baseline="0" dirty="0" err="1" smtClean="0">
                <a:solidFill>
                  <a:schemeClr val="tx1"/>
                </a:solidFill>
                <a:latin typeface="+mn-lt"/>
                <a:ea typeface="+mn-ea"/>
                <a:cs typeface="+mn-cs"/>
              </a:rPr>
              <a:t>synchrobetatron</a:t>
            </a:r>
            <a:r>
              <a:rPr lang="en-US" altLang="zh-CN" sz="1200" b="0" i="0" u="none" strike="noStrike" kern="1200" baseline="0" dirty="0" smtClean="0">
                <a:solidFill>
                  <a:schemeClr val="tx1"/>
                </a:solidFill>
                <a:latin typeface="+mn-lt"/>
                <a:ea typeface="+mn-ea"/>
                <a:cs typeface="+mn-cs"/>
              </a:rPr>
              <a:t> resonances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There are additional advantages in such a collision scheme: there is no need to decrease the bunch length to increase the luminosity, as proposed in standard upgrade plans for B and </a:t>
            </a:r>
            <a:r>
              <a:rPr lang="en-US" altLang="zh-CN" sz="1200" b="0" i="0" u="none" strike="noStrike" kern="1200" baseline="0" dirty="0" err="1" smtClean="0">
                <a:solidFill>
                  <a:schemeClr val="tx1"/>
                </a:solidFill>
                <a:latin typeface="+mn-lt"/>
                <a:ea typeface="+mn-ea"/>
                <a:cs typeface="+mn-cs"/>
              </a:rPr>
              <a:t>fai</a:t>
            </a:r>
            <a:r>
              <a:rPr lang="en-US" altLang="zh-CN" sz="1200" b="0" i="0" u="none" strike="noStrike" kern="1200" baseline="0" dirty="0" smtClean="0">
                <a:solidFill>
                  <a:schemeClr val="tx1"/>
                </a:solidFill>
                <a:latin typeface="+mn-lt"/>
                <a:ea typeface="+mn-ea"/>
                <a:cs typeface="+mn-cs"/>
              </a:rPr>
              <a:t> Factories. This will certainly ease the problems of HOM heating, coherent synchrotron radiation of short bunches, excessive power consumption, etc.. Moreover the problem of parasitic collisions (PC) is automatically solved by the higher crossing angle and smaller horizontal beam size, which makes the beam separation at the PC large in terms of </a:t>
            </a:r>
            <a:r>
              <a:rPr lang="en-US" altLang="zh-CN" sz="1200" b="0" i="0" u="none" strike="noStrike" kern="1200" baseline="0" dirty="0" err="1" smtClean="0">
                <a:solidFill>
                  <a:schemeClr val="tx1"/>
                </a:solidFill>
                <a:latin typeface="+mn-lt"/>
                <a:ea typeface="+mn-ea"/>
                <a:cs typeface="+mn-cs"/>
              </a:rPr>
              <a:t>sigmax</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However, a large </a:t>
            </a:r>
            <a:r>
              <a:rPr lang="en-US" altLang="zh-CN" sz="1200" b="0" i="0" u="none" strike="noStrike" kern="1200" baseline="0" dirty="0" err="1" smtClean="0">
                <a:solidFill>
                  <a:schemeClr val="tx1"/>
                </a:solidFill>
                <a:latin typeface="+mn-lt"/>
                <a:ea typeface="+mn-ea"/>
                <a:cs typeface="+mn-cs"/>
              </a:rPr>
              <a:t>Piwinski</a:t>
            </a:r>
            <a:r>
              <a:rPr lang="en-US" altLang="zh-CN" sz="1200" b="0" i="0" u="none" strike="noStrike" kern="1200" baseline="0" dirty="0" smtClean="0">
                <a:solidFill>
                  <a:schemeClr val="tx1"/>
                </a:solidFill>
                <a:latin typeface="+mn-lt"/>
                <a:ea typeface="+mn-ea"/>
                <a:cs typeface="+mn-cs"/>
              </a:rPr>
              <a:t> angle itself introduces new beam-beam resonances and may strongly limit the maximum achievable tune shifts</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 (see for example [13]). This is where the crabbed waist innovation is required. </a:t>
            </a:r>
            <a:r>
              <a:rPr lang="zh-CN" altLang="en-US" sz="1200" b="0" i="0" u="none" strike="noStrike" kern="1200" baseline="0" dirty="0" smtClean="0">
                <a:solidFill>
                  <a:schemeClr val="tx1"/>
                </a:solidFill>
                <a:latin typeface="+mn-lt"/>
                <a:ea typeface="+mn-ea"/>
                <a:cs typeface="+mn-cs"/>
              </a:rPr>
              <a:t>引入了新的非线性共振，空间电荷场强，刚好需要</a:t>
            </a:r>
            <a:r>
              <a:rPr lang="en-US" altLang="zh-CN" sz="1200" b="0" i="0" u="none" strike="noStrike" kern="1200" baseline="0" dirty="0" smtClean="0">
                <a:solidFill>
                  <a:schemeClr val="tx1"/>
                </a:solidFill>
                <a:latin typeface="+mn-lt"/>
                <a:ea typeface="+mn-ea"/>
                <a:cs typeface="+mn-cs"/>
              </a:rPr>
              <a:t>crabbed waist</a:t>
            </a:r>
            <a:r>
              <a:rPr lang="zh-CN" altLang="en-US" sz="1200" b="0" i="0" u="none" strike="noStrike" kern="1200" baseline="0" dirty="0" smtClean="0">
                <a:solidFill>
                  <a:schemeClr val="tx1"/>
                </a:solidFill>
                <a:latin typeface="+mn-lt"/>
                <a:ea typeface="+mn-ea"/>
                <a:cs typeface="+mn-cs"/>
              </a:rPr>
              <a:t>创新来解决</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Tune shift</a:t>
            </a:r>
            <a:r>
              <a:rPr lang="zh-CN" altLang="en-US" sz="1200" b="0" i="0" u="none" strike="noStrike" kern="1200" baseline="0" dirty="0" smtClean="0">
                <a:solidFill>
                  <a:schemeClr val="tx1"/>
                </a:solidFill>
                <a:latin typeface="+mn-lt"/>
                <a:ea typeface="+mn-ea"/>
                <a:cs typeface="+mn-cs"/>
              </a:rPr>
              <a:t>也是调整</a:t>
            </a:r>
            <a:r>
              <a:rPr lang="en-US" altLang="zh-CN" sz="1200" b="0" i="0" u="none" strike="noStrike" kern="1200" baseline="0" dirty="0" err="1" smtClean="0">
                <a:solidFill>
                  <a:schemeClr val="tx1"/>
                </a:solidFill>
                <a:latin typeface="+mn-lt"/>
                <a:ea typeface="+mn-ea"/>
                <a:cs typeface="+mn-cs"/>
              </a:rPr>
              <a:t>kseiy</a:t>
            </a:r>
            <a:r>
              <a:rPr lang="zh-CN" altLang="en-US" sz="1200" b="0" i="0" u="none" strike="noStrike" kern="1200" baseline="0" dirty="0" smtClean="0">
                <a:solidFill>
                  <a:schemeClr val="tx1"/>
                </a:solidFill>
                <a:latin typeface="+mn-lt"/>
                <a:ea typeface="+mn-ea"/>
                <a:cs typeface="+mn-cs"/>
              </a:rPr>
              <a:t>的办法，具体？？？</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a:defRPr/>
            </a:pPr>
            <a:fld id="{529C1DC7-F51E-4A6A-B2AA-84293974692E}" type="slidenum">
              <a:rPr lang="zh-CN" altLang="en-US" smtClean="0">
                <a:solidFill>
                  <a:prstClr val="black"/>
                </a:solidFill>
              </a:rPr>
              <a:pPr>
                <a:defRPr/>
              </a:pPr>
              <a:t>12</a:t>
            </a:fld>
            <a:endParaRPr lang="zh-CN" altLang="en-US">
              <a:solidFill>
                <a:prstClr val="black"/>
              </a:solidFill>
            </a:endParaRPr>
          </a:p>
        </p:txBody>
      </p:sp>
    </p:spTree>
    <p:extLst>
      <p:ext uri="{BB962C8B-B14F-4D97-AF65-F5344CB8AC3E}">
        <p14:creationId xmlns:p14="http://schemas.microsoft.com/office/powerpoint/2010/main" val="861532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tLang="zh-CN" dirty="0" smtClean="0"/>
              <a:t>r=</a:t>
            </a:r>
            <a:r>
              <a:rPr lang="en-US" altLang="zh-CN" dirty="0" err="1" smtClean="0"/>
              <a:t>sigmay</a:t>
            </a:r>
            <a:r>
              <a:rPr lang="en-US" altLang="zh-CN" dirty="0" smtClean="0"/>
              <a:t>/</a:t>
            </a:r>
            <a:r>
              <a:rPr lang="en-US" altLang="zh-CN" dirty="0" err="1" smtClean="0"/>
              <a:t>sigmax</a:t>
            </a:r>
            <a:r>
              <a:rPr lang="zh-CN" altLang="en-US" dirty="0" smtClean="0"/>
              <a:t>， </a:t>
            </a:r>
            <a:r>
              <a:rPr lang="en-US" altLang="zh-CN" dirty="0" err="1" smtClean="0"/>
              <a:t>ip</a:t>
            </a:r>
            <a:r>
              <a:rPr lang="zh-CN" altLang="en-US" dirty="0" smtClean="0"/>
              <a:t>处束团截面的形状因子，即垂直与水平方向尺寸的比值，</a:t>
            </a:r>
            <a:r>
              <a:rPr lang="en-US" altLang="zh-CN" dirty="0" err="1" smtClean="0"/>
              <a:t>ksei</a:t>
            </a:r>
            <a:r>
              <a:rPr lang="zh-CN" altLang="en-US" dirty="0" smtClean="0"/>
              <a:t>为垂直方向束</a:t>
            </a:r>
            <a:r>
              <a:rPr lang="en-US" altLang="zh-CN" dirty="0" smtClean="0"/>
              <a:t>-</a:t>
            </a:r>
            <a:r>
              <a:rPr lang="zh-CN" altLang="en-US" dirty="0" smtClean="0"/>
              <a:t>束作用参量，</a:t>
            </a:r>
            <a:r>
              <a:rPr lang="en-US" altLang="zh-CN" dirty="0" smtClean="0"/>
              <a:t>kb</a:t>
            </a:r>
            <a:r>
              <a:rPr lang="zh-CN" altLang="en-US" dirty="0" smtClean="0"/>
              <a:t>束团数目，</a:t>
            </a:r>
            <a:r>
              <a:rPr lang="en-US" altLang="zh-CN" dirty="0" err="1" smtClean="0"/>
              <a:t>ib</a:t>
            </a:r>
            <a:r>
              <a:rPr lang="zh-CN" altLang="en-US" dirty="0" smtClean="0"/>
              <a:t>束团流强</a:t>
            </a:r>
            <a:endParaRPr lang="en-US" altLang="zh-CN" dirty="0" smtClean="0"/>
          </a:p>
          <a:p>
            <a:pPr eaLnBrk="1" hangingPunct="1">
              <a:spcBef>
                <a:spcPct val="0"/>
              </a:spcBef>
            </a:pPr>
            <a:r>
              <a:rPr lang="zh-CN" altLang="en-US" dirty="0" smtClean="0"/>
              <a:t>积累、加速及对撞是对撞机的三大机能，所谓积累是设法把高能加速器在不同时间加速出来的脉冲粒子束团积累在对撞机环形真空室（称为储存环）中。一般需要积累几十或上千个束团，才能达到对撞所需的强度。电子同步加速器的束流团的积累是依靠同步辐射来完成的，同步辐射虽然使同步加速器的能量难于进一步提高，但却使得电子束的横向及纵向的尺寸在加速过程中大大收缩，即密度大大提高，利用这一特性就可以积累一股很强的电子束流。质子却没有这种特性，这就需要用动量积累过程来得到强流质子束。</a:t>
            </a:r>
            <a:endParaRPr lang="en-US" altLang="zh-CN" dirty="0" smtClean="0"/>
          </a:p>
          <a:p>
            <a:pPr eaLnBrk="1" hangingPunct="1">
              <a:spcBef>
                <a:spcPct val="0"/>
              </a:spcBef>
            </a:pPr>
            <a:r>
              <a:rPr lang="zh-CN" altLang="en-US" dirty="0" smtClean="0"/>
              <a:t>积累以后，对撞机还可以将注入其中的高能粒子进一步加速到更高的能量，对撞机的这一作用与普通的同步加速器完全一样，粒子的能量是由安置在圆环上的高频加速腔供给的，在整个加速过程中，对撞机的磁场逐渐上升，高频腔的频率也被严格控制得与被加速粒子的回旋频率一样或成整数倍，从而使粒子不断地被加速到更高能量。当粒子被加速到预定能量后，对撞机的磁场就被维持在相应的恒定值上，粒子束就在环形真空室中不断地回旋，两束并在对撞区域内某点发生对撞。这时布置在对撞区周围的测量仪器，就可对碰撞时发生的事例不断地进行测量，剩下的没有起反应的粒子将继续在环里回旋运动，等到下一次到达对撞区时再度发生对撞。一直到束流的强度降低到不能再作物理实验为止，这时两股束流的寿命也就中止了。束流的寿命一般可达几小时或几十小时，所以作为注入器的高能加速器只有在积累过程中才把粒子束流提供给对撞机，而在对撞的过程中，还可供轰击静止靶的物理实验用。为了增加对撞的几率（即提高对撞机的亮度），</a:t>
            </a:r>
            <a:r>
              <a:rPr lang="en-US" altLang="zh-CN" dirty="0" smtClean="0"/>
              <a:t>70</a:t>
            </a:r>
            <a:r>
              <a:rPr lang="zh-CN" altLang="en-US" dirty="0" smtClean="0"/>
              <a:t>年代初期，出现了在对撞区中插入一种特殊的称为低包络插入节的聚焦结构，使束流在对撞点的横截面受到强烈的压缩，从而使对撞点的束流密度大大增加。</a:t>
            </a:r>
            <a:endParaRPr lang="en-US" altLang="zh-CN" dirty="0" smtClean="0"/>
          </a:p>
          <a:p>
            <a:pPr eaLnBrk="1" hangingPunct="1">
              <a:spcBef>
                <a:spcPct val="0"/>
              </a:spcBef>
            </a:pPr>
            <a:r>
              <a:rPr lang="zh-CN" altLang="en-US" dirty="0" smtClean="0"/>
              <a:t>设计服务对象不同，优化目标不同</a:t>
            </a:r>
            <a:endParaRPr lang="en-US" altLang="zh-CN" dirty="0" smtClean="0"/>
          </a:p>
          <a:p>
            <a:pPr eaLnBrk="1" hangingPunct="1">
              <a:spcBef>
                <a:spcPct val="0"/>
              </a:spcBef>
            </a:pPr>
            <a:r>
              <a:rPr lang="en-US" altLang="zh-CN" dirty="0" smtClean="0"/>
              <a:t>	</a:t>
            </a:r>
            <a:r>
              <a:rPr lang="zh-CN" altLang="en-US" dirty="0" smtClean="0"/>
              <a:t>对撞亮度是局部参数，优化途径为增加流强、压缩束团尺寸，发射度无关（无</a:t>
            </a:r>
            <a:r>
              <a:rPr lang="en-US" altLang="zh-CN" dirty="0" smtClean="0"/>
              <a:t>sigma ’ </a:t>
            </a:r>
            <a:r>
              <a:rPr lang="zh-CN" altLang="en-US" dirty="0" smtClean="0"/>
              <a:t>项）；供光亮度与寿命为全局参数，</a:t>
            </a:r>
            <a:r>
              <a:rPr lang="zh-CN" altLang="en-US" dirty="0" smtClean="0">
                <a:solidFill>
                  <a:srgbClr val="FF0000"/>
                </a:solidFill>
              </a:rPr>
              <a:t>反比于发射度？？</a:t>
            </a:r>
            <a:r>
              <a:rPr lang="zh-CN" altLang="en-US" dirty="0" smtClean="0"/>
              <a:t>，途径为增加流强或优化降低发射度。</a:t>
            </a:r>
            <a:endParaRPr lang="en-US" altLang="zh-CN" dirty="0" smtClean="0"/>
          </a:p>
          <a:p>
            <a:pPr eaLnBrk="1" hangingPunct="1">
              <a:spcBef>
                <a:spcPct val="0"/>
              </a:spcBef>
            </a:pPr>
            <a:endParaRPr lang="en-US" altLang="zh-CN" dirty="0" smtClean="0"/>
          </a:p>
          <a:p>
            <a:pPr eaLnBrk="1" hangingPunct="1">
              <a:spcBef>
                <a:spcPct val="0"/>
              </a:spcBef>
            </a:pPr>
            <a:r>
              <a:rPr lang="en-US" altLang="zh-CN" dirty="0" smtClean="0"/>
              <a:t>±</a:t>
            </a:r>
            <a:r>
              <a:rPr lang="zh-CN" altLang="en-US" dirty="0" smtClean="0"/>
              <a:t>符号的参数对不同能量的束流应该如何？？？</a:t>
            </a:r>
            <a:endParaRPr lang="en-US" altLang="zh-CN" dirty="0" smtClean="0"/>
          </a:p>
          <a:p>
            <a:pPr eaLnBrk="1" hangingPunct="1">
              <a:spcBef>
                <a:spcPct val="0"/>
              </a:spcBef>
            </a:pPr>
            <a:endParaRPr lang="en-US" altLang="zh-CN" dirty="0" smtClean="0"/>
          </a:p>
          <a:p>
            <a:pPr eaLnBrk="1" hangingPunct="1">
              <a:spcBef>
                <a:spcPct val="0"/>
              </a:spcBef>
            </a:pPr>
            <a:r>
              <a:rPr lang="zh-CN" altLang="en-US" dirty="0" smtClean="0"/>
              <a:t>这是忽略</a:t>
            </a:r>
            <a:r>
              <a:rPr lang="en-US" altLang="zh-CN" dirty="0" smtClean="0"/>
              <a:t>hourglass</a:t>
            </a:r>
            <a:r>
              <a:rPr lang="zh-CN" altLang="en-US" dirty="0" smtClean="0"/>
              <a:t>效应的公式；</a:t>
            </a:r>
            <a:r>
              <a:rPr lang="en-US" altLang="zh-CN" dirty="0" err="1" smtClean="0"/>
              <a:t>sigmaz</a:t>
            </a:r>
            <a:r>
              <a:rPr lang="en-US" altLang="zh-CN" dirty="0" smtClean="0"/>
              <a:t>&lt;=</a:t>
            </a:r>
            <a:r>
              <a:rPr lang="en-US" altLang="zh-CN" dirty="0" err="1" smtClean="0"/>
              <a:t>betay</a:t>
            </a:r>
            <a:r>
              <a:rPr lang="zh-CN" altLang="en-US" dirty="0" smtClean="0"/>
              <a:t>时可忽略</a:t>
            </a:r>
            <a:r>
              <a:rPr lang="en-US" altLang="zh-CN" dirty="0" smtClean="0"/>
              <a:t>hourglass</a:t>
            </a:r>
            <a:r>
              <a:rPr lang="zh-CN" altLang="en-US" dirty="0" smtClean="0"/>
              <a:t>效应，</a:t>
            </a:r>
            <a:r>
              <a:rPr lang="en-US" altLang="zh-CN" dirty="0" err="1" smtClean="0"/>
              <a:t>sigmaz</a:t>
            </a:r>
            <a:r>
              <a:rPr lang="zh-CN" altLang="en-US" dirty="0" smtClean="0"/>
              <a:t>很低时允许很小的</a:t>
            </a:r>
            <a:r>
              <a:rPr lang="en-US" altLang="zh-CN" dirty="0" err="1" smtClean="0"/>
              <a:t>betay</a:t>
            </a:r>
            <a:r>
              <a:rPr lang="zh-CN" altLang="en-US" dirty="0" smtClean="0"/>
              <a:t>，从而提高亮度，但</a:t>
            </a:r>
            <a:r>
              <a:rPr lang="en-US" altLang="zh-CN" dirty="0" err="1" smtClean="0"/>
              <a:t>sigmaz</a:t>
            </a:r>
            <a:r>
              <a:rPr lang="zh-CN" altLang="en-US" dirty="0" smtClean="0"/>
              <a:t>很难降低；</a:t>
            </a:r>
            <a:r>
              <a:rPr lang="en-US" altLang="zh-CN" dirty="0" err="1" smtClean="0"/>
              <a:t>betay</a:t>
            </a:r>
            <a:r>
              <a:rPr lang="zh-CN" altLang="en-US" dirty="0" smtClean="0"/>
              <a:t>比</a:t>
            </a:r>
            <a:r>
              <a:rPr lang="en-US" altLang="zh-CN" dirty="0" err="1" smtClean="0"/>
              <a:t>sigmaz</a:t>
            </a:r>
            <a:r>
              <a:rPr lang="zh-CN" altLang="en-US" dirty="0" smtClean="0"/>
              <a:t>小很多的时候，无法忽略</a:t>
            </a:r>
            <a:r>
              <a:rPr lang="en-US" altLang="zh-CN" dirty="0" smtClean="0"/>
              <a:t>hourglass</a:t>
            </a:r>
            <a:r>
              <a:rPr lang="zh-CN" altLang="en-US" dirty="0" smtClean="0"/>
              <a:t>效应</a:t>
            </a:r>
            <a:endParaRPr lang="en-US" altLang="zh-CN" dirty="0" smtClean="0"/>
          </a:p>
        </p:txBody>
      </p:sp>
      <p:sp>
        <p:nvSpPr>
          <p:cNvPr id="1290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eaLnBrk="0" fontAlgn="base" hangingPunct="0">
              <a:spcBef>
                <a:spcPct val="0"/>
              </a:spcBef>
              <a:spcAft>
                <a:spcPct val="0"/>
              </a:spcAft>
              <a:defRPr>
                <a:solidFill>
                  <a:schemeClr val="tx1"/>
                </a:solidFill>
                <a:latin typeface="Verdana" panose="020B0604030504040204" pitchFamily="34" charset="0"/>
              </a:defRPr>
            </a:lvl6pPr>
            <a:lvl7pPr marL="2971800" indent="-228600" defTabSz="457200" eaLnBrk="0" fontAlgn="base" hangingPunct="0">
              <a:spcBef>
                <a:spcPct val="0"/>
              </a:spcBef>
              <a:spcAft>
                <a:spcPct val="0"/>
              </a:spcAft>
              <a:defRPr>
                <a:solidFill>
                  <a:schemeClr val="tx1"/>
                </a:solidFill>
                <a:latin typeface="Verdana" panose="020B0604030504040204" pitchFamily="34" charset="0"/>
              </a:defRPr>
            </a:lvl7pPr>
            <a:lvl8pPr marL="3429000" indent="-228600" defTabSz="457200" eaLnBrk="0" fontAlgn="base" hangingPunct="0">
              <a:spcBef>
                <a:spcPct val="0"/>
              </a:spcBef>
              <a:spcAft>
                <a:spcPct val="0"/>
              </a:spcAft>
              <a:defRPr>
                <a:solidFill>
                  <a:schemeClr val="tx1"/>
                </a:solidFill>
                <a:latin typeface="Verdana" panose="020B0604030504040204" pitchFamily="34" charset="0"/>
              </a:defRPr>
            </a:lvl8pPr>
            <a:lvl9pPr marL="3886200" indent="-228600" defTabSz="457200" eaLnBrk="0" fontAlgn="base" hangingPunct="0">
              <a:spcBef>
                <a:spcPct val="0"/>
              </a:spcBef>
              <a:spcAft>
                <a:spcPct val="0"/>
              </a:spcAft>
              <a:defRPr>
                <a:solidFill>
                  <a:schemeClr val="tx1"/>
                </a:solidFill>
                <a:latin typeface="Verdana" panose="020B0604030504040204" pitchFamily="34" charset="0"/>
              </a:defRPr>
            </a:lvl9pPr>
          </a:lstStyle>
          <a:p>
            <a:pPr fontAlgn="base">
              <a:spcBef>
                <a:spcPct val="0"/>
              </a:spcBef>
              <a:spcAft>
                <a:spcPct val="0"/>
              </a:spcAft>
            </a:pPr>
            <a:fld id="{50A3CA1D-D8A2-4060-A4BF-A4BDB355716A}" type="slidenum">
              <a:rPr lang="zh-CN" altLang="en-US" smtClean="0">
                <a:solidFill>
                  <a:prstClr val="black"/>
                </a:solidFill>
                <a:latin typeface="Calibri" panose="020F0502020204030204" pitchFamily="34" charset="0"/>
              </a:rPr>
              <a:pPr fontAlgn="base">
                <a:spcBef>
                  <a:spcPct val="0"/>
                </a:spcBef>
                <a:spcAft>
                  <a:spcPct val="0"/>
                </a:spcAft>
              </a:pPr>
              <a:t>13</a:t>
            </a:fld>
            <a:endParaRPr lang="zh-CN" altLang="en-US" smtClean="0">
              <a:solidFill>
                <a:prstClr val="black"/>
              </a:solidFill>
              <a:latin typeface="Calibri" panose="020F0502020204030204" pitchFamily="34" charset="0"/>
            </a:endParaRPr>
          </a:p>
        </p:txBody>
      </p:sp>
    </p:spTree>
    <p:extLst>
      <p:ext uri="{BB962C8B-B14F-4D97-AF65-F5344CB8AC3E}">
        <p14:creationId xmlns:p14="http://schemas.microsoft.com/office/powerpoint/2010/main" val="713064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装置沿用双环对撞方案，</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单独设计储存环，采用模块化设计标准单元和对撞区，</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然后对撞区作为插入段设计组成储存环，</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在类似直线对撞机的插入段中优化对撞点的</a:t>
            </a:r>
            <a:r>
              <a:rPr lang="en-US" altLang="zh-CN" sz="1200" kern="1200" dirty="0" smtClean="0">
                <a:solidFill>
                  <a:schemeClr val="tx1"/>
                </a:solidFill>
                <a:effectLst/>
                <a:latin typeface="+mn-lt"/>
                <a:ea typeface="+mn-ea"/>
                <a:cs typeface="+mn-cs"/>
              </a:rPr>
              <a:t>beta</a:t>
            </a:r>
            <a:r>
              <a:rPr lang="zh-CN" altLang="zh-CN" sz="1200" kern="1200" dirty="0" smtClean="0">
                <a:solidFill>
                  <a:schemeClr val="tx1"/>
                </a:solidFill>
                <a:effectLst/>
                <a:latin typeface="+mn-lt"/>
                <a:ea typeface="+mn-ea"/>
                <a:cs typeface="+mn-cs"/>
              </a:rPr>
              <a:t>函数，使其降低到亚毫米量级，从而提高对撞亮度；</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Crab </a:t>
            </a:r>
            <a:r>
              <a:rPr lang="en-US" altLang="zh-CN" sz="1200" kern="1200" dirty="0" err="1" smtClean="0">
                <a:solidFill>
                  <a:schemeClr val="tx1"/>
                </a:solidFill>
                <a:effectLst/>
                <a:latin typeface="+mn-lt"/>
                <a:ea typeface="+mn-ea"/>
                <a:cs typeface="+mn-cs"/>
              </a:rPr>
              <a:t>sextupole</a:t>
            </a:r>
            <a:r>
              <a:rPr lang="zh-CN" altLang="en-US" sz="1200" kern="1200" dirty="0" smtClean="0">
                <a:solidFill>
                  <a:schemeClr val="tx1"/>
                </a:solidFill>
                <a:effectLst/>
                <a:latin typeface="+mn-lt"/>
                <a:ea typeface="+mn-ea"/>
                <a:cs typeface="+mn-cs"/>
              </a:rPr>
              <a:t>，非线性补偿</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Effect of the </a:t>
            </a:r>
            <a:r>
              <a:rPr lang="en-US" altLang="zh-CN" sz="1200" kern="1200" dirty="0" err="1" smtClean="0">
                <a:solidFill>
                  <a:schemeClr val="tx1"/>
                </a:solidFill>
                <a:effectLst/>
                <a:latin typeface="+mn-lt"/>
                <a:ea typeface="+mn-ea"/>
                <a:cs typeface="+mn-cs"/>
              </a:rPr>
              <a:t>Sextupole</a:t>
            </a:r>
            <a:r>
              <a:rPr lang="en-US" altLang="zh-CN" sz="1200" kern="1200" baseline="0" dirty="0" smtClean="0">
                <a:solidFill>
                  <a:schemeClr val="tx1"/>
                </a:solidFill>
                <a:effectLst/>
                <a:latin typeface="+mn-lt"/>
                <a:ea typeface="+mn-ea"/>
                <a:cs typeface="+mn-cs"/>
              </a:rPr>
              <a:t> Finite Length on Dynamic Aperture in the Collider Final Focus, </a:t>
            </a:r>
            <a:r>
              <a:rPr lang="en-US" altLang="zh-CN" sz="1200" b="0" i="0" kern="1200" dirty="0" smtClean="0">
                <a:solidFill>
                  <a:schemeClr val="tx1"/>
                </a:solidFill>
                <a:effectLst/>
                <a:latin typeface="+mn-lt"/>
                <a:ea typeface="+mn-ea"/>
                <a:cs typeface="+mn-cs"/>
              </a:rPr>
              <a:t>A. </a:t>
            </a:r>
            <a:r>
              <a:rPr lang="en-US" altLang="zh-CN" sz="1200" b="0" i="0" kern="1200" dirty="0" err="1" smtClean="0">
                <a:solidFill>
                  <a:schemeClr val="tx1"/>
                </a:solidFill>
                <a:effectLst/>
                <a:latin typeface="+mn-lt"/>
                <a:ea typeface="+mn-ea"/>
                <a:cs typeface="+mn-cs"/>
              </a:rPr>
              <a:t>Bogomyagkov</a:t>
            </a:r>
            <a:r>
              <a:rPr lang="en-US" altLang="zh-CN" sz="1200" b="0" i="0" kern="1200" dirty="0" smtClean="0">
                <a:solidFill>
                  <a:schemeClr val="tx1"/>
                </a:solidFill>
                <a:effectLst/>
                <a:latin typeface="+mn-lt"/>
                <a:ea typeface="+mn-ea"/>
                <a:cs typeface="+mn-cs"/>
              </a:rPr>
              <a:t>, S. </a:t>
            </a:r>
            <a:r>
              <a:rPr lang="en-US" altLang="zh-CN" sz="1200" b="0" i="0" kern="1200" dirty="0" err="1" smtClean="0">
                <a:solidFill>
                  <a:schemeClr val="tx1"/>
                </a:solidFill>
                <a:effectLst/>
                <a:latin typeface="+mn-lt"/>
                <a:ea typeface="+mn-ea"/>
                <a:cs typeface="+mn-cs"/>
              </a:rPr>
              <a:t>Glukhov</a:t>
            </a:r>
            <a:r>
              <a:rPr lang="en-US" altLang="zh-CN" sz="1200" b="0" i="0" kern="1200" dirty="0" smtClean="0">
                <a:solidFill>
                  <a:schemeClr val="tx1"/>
                </a:solidFill>
                <a:effectLst/>
                <a:latin typeface="+mn-lt"/>
                <a:ea typeface="+mn-ea"/>
                <a:cs typeface="+mn-cs"/>
              </a:rPr>
              <a:t>, E. </a:t>
            </a:r>
            <a:r>
              <a:rPr lang="en-US" altLang="zh-CN" sz="1200" b="0" i="0" kern="1200" dirty="0" err="1" smtClean="0">
                <a:solidFill>
                  <a:schemeClr val="tx1"/>
                </a:solidFill>
                <a:effectLst/>
                <a:latin typeface="+mn-lt"/>
                <a:ea typeface="+mn-ea"/>
                <a:cs typeface="+mn-cs"/>
              </a:rPr>
              <a:t>Levichev</a:t>
            </a:r>
            <a:r>
              <a:rPr lang="en-US" altLang="zh-CN" sz="1200" b="0" i="0" kern="1200" dirty="0" smtClean="0">
                <a:solidFill>
                  <a:schemeClr val="tx1"/>
                </a:solidFill>
                <a:effectLst/>
                <a:latin typeface="+mn-lt"/>
                <a:ea typeface="+mn-ea"/>
                <a:cs typeface="+mn-cs"/>
              </a:rPr>
              <a:t>, P. </a:t>
            </a:r>
            <a:r>
              <a:rPr lang="en-US" altLang="zh-CN" sz="1200" b="0" i="0" kern="1200" dirty="0" err="1" smtClean="0">
                <a:solidFill>
                  <a:schemeClr val="tx1"/>
                </a:solidFill>
                <a:effectLst/>
                <a:latin typeface="+mn-lt"/>
                <a:ea typeface="+mn-ea"/>
                <a:cs typeface="+mn-cs"/>
              </a:rPr>
              <a:t>Piminov</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smtClean="0">
              <a:solidFill>
                <a:schemeClr val="tx1"/>
              </a:solidFill>
              <a:effectLst/>
              <a:latin typeface="+mn-lt"/>
              <a:ea typeface="+mn-ea"/>
              <a:cs typeface="+mn-cs"/>
            </a:endParaRPr>
          </a:p>
          <a:p>
            <a:r>
              <a:rPr lang="en-US" altLang="zh-CN" sz="1200" b="0" i="0" u="none" strike="noStrike" kern="1200" baseline="0" dirty="0" smtClean="0">
                <a:solidFill>
                  <a:schemeClr val="tx1"/>
                </a:solidFill>
                <a:latin typeface="+mn-lt"/>
                <a:ea typeface="+mn-ea"/>
                <a:cs typeface="+mn-cs"/>
              </a:rPr>
              <a:t>In high luminosity colliders, one of the key requirements is very short bunches, since this allows a decreased </a:t>
            </a:r>
            <a:r>
              <a:rPr lang="en-US" altLang="zh-CN" sz="1200" b="0" i="0" u="none" strike="noStrike" kern="1200" baseline="0" dirty="0" err="1" smtClean="0">
                <a:solidFill>
                  <a:schemeClr val="tx1"/>
                </a:solidFill>
                <a:latin typeface="+mn-lt"/>
                <a:ea typeface="+mn-ea"/>
                <a:cs typeface="+mn-cs"/>
              </a:rPr>
              <a:t>betay</a:t>
            </a:r>
            <a:r>
              <a:rPr lang="en-US" altLang="zh-CN" sz="1200" b="0" i="0" u="none" strike="noStrike" kern="1200" baseline="0" dirty="0" smtClean="0">
                <a:solidFill>
                  <a:schemeClr val="tx1"/>
                </a:solidFill>
                <a:latin typeface="+mn-lt"/>
                <a:ea typeface="+mn-ea"/>
                <a:cs typeface="+mn-cs"/>
              </a:rPr>
              <a:t> at the IP, thereby increasing the luminosity. However, </a:t>
            </a:r>
            <a:r>
              <a:rPr lang="en-US" altLang="zh-CN" sz="1200" b="0" i="0" u="none" strike="noStrike" kern="1200" baseline="0" dirty="0" err="1" smtClean="0">
                <a:solidFill>
                  <a:schemeClr val="tx1"/>
                </a:solidFill>
                <a:latin typeface="+mn-lt"/>
                <a:ea typeface="+mn-ea"/>
                <a:cs typeface="+mn-cs"/>
              </a:rPr>
              <a:t>betay</a:t>
            </a:r>
            <a:r>
              <a:rPr lang="en-US" altLang="zh-CN" sz="1200" b="0" i="0" u="none" strike="noStrike" kern="1200" baseline="0" dirty="0" smtClean="0">
                <a:solidFill>
                  <a:schemeClr val="tx1"/>
                </a:solidFill>
                <a:latin typeface="+mn-lt"/>
                <a:ea typeface="+mn-ea"/>
                <a:cs typeface="+mn-cs"/>
              </a:rPr>
              <a:t> cannot be made much smaller than the bunch length without incurring an hourglass effect. </a:t>
            </a:r>
          </a:p>
          <a:p>
            <a:r>
              <a:rPr lang="en-US" altLang="zh-CN" sz="1200" b="0" i="0" u="none" strike="noStrike" kern="1200" baseline="0" dirty="0" smtClean="0">
                <a:solidFill>
                  <a:schemeClr val="tx1"/>
                </a:solidFill>
                <a:latin typeface="+mn-lt"/>
                <a:ea typeface="+mn-ea"/>
                <a:cs typeface="+mn-cs"/>
              </a:rPr>
              <a:t>Moreover, high luminosity requires small vertical emittance, together with large horizontal beam size and horizontal emittance, to minimize the beam-beam effect. It is, unfortunately, very </a:t>
            </a:r>
            <a:r>
              <a:rPr lang="en-US" altLang="zh-CN" sz="1200" b="0" i="0" u="none" strike="noStrike" kern="1200" baseline="0" dirty="0" err="1" smtClean="0">
                <a:solidFill>
                  <a:schemeClr val="tx1"/>
                </a:solidFill>
                <a:latin typeface="+mn-lt"/>
                <a:ea typeface="+mn-ea"/>
                <a:cs typeface="+mn-cs"/>
              </a:rPr>
              <a:t>diffcult</a:t>
            </a:r>
            <a:r>
              <a:rPr lang="en-US" altLang="zh-CN" sz="1200" b="0" i="0" u="none" strike="noStrike" kern="1200" baseline="0" dirty="0" smtClean="0">
                <a:solidFill>
                  <a:schemeClr val="tx1"/>
                </a:solidFill>
                <a:latin typeface="+mn-lt"/>
                <a:ea typeface="+mn-ea"/>
                <a:cs typeface="+mn-cs"/>
              </a:rPr>
              <a:t> to shorten the bunch length </a:t>
            </a:r>
            <a:r>
              <a:rPr lang="en-US" altLang="zh-CN" sz="1200" b="0" i="0" u="none" strike="noStrike" kern="1200" baseline="0" dirty="0" err="1" smtClean="0">
                <a:solidFill>
                  <a:schemeClr val="tx1"/>
                </a:solidFill>
                <a:latin typeface="+mn-lt"/>
                <a:ea typeface="+mn-ea"/>
                <a:cs typeface="+mn-cs"/>
              </a:rPr>
              <a:t>sigmaz</a:t>
            </a:r>
            <a:r>
              <a:rPr lang="en-US" altLang="zh-CN" sz="1200" b="0" i="0" u="none" strike="noStrike" kern="1200" baseline="0" dirty="0" smtClean="0">
                <a:solidFill>
                  <a:schemeClr val="tx1"/>
                </a:solidFill>
                <a:latin typeface="+mn-lt"/>
                <a:ea typeface="+mn-ea"/>
                <a:cs typeface="+mn-cs"/>
              </a:rPr>
              <a:t> in a ring.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Large </a:t>
            </a:r>
            <a:r>
              <a:rPr lang="en-US" altLang="zh-CN" sz="1200" b="0" i="0" u="none" strike="noStrike" kern="1200" baseline="0" dirty="0" err="1" smtClean="0">
                <a:solidFill>
                  <a:schemeClr val="tx1"/>
                </a:solidFill>
                <a:latin typeface="+mn-lt"/>
                <a:ea typeface="+mn-ea"/>
                <a:cs typeface="+mn-cs"/>
              </a:rPr>
              <a:t>piwinski</a:t>
            </a:r>
            <a:r>
              <a:rPr lang="en-US" altLang="zh-CN" sz="1200" b="0" i="0" u="none" strike="noStrike" kern="1200" baseline="0" dirty="0" smtClean="0">
                <a:solidFill>
                  <a:schemeClr val="tx1"/>
                </a:solidFill>
                <a:latin typeface="+mn-lt"/>
                <a:ea typeface="+mn-ea"/>
                <a:cs typeface="+mn-cs"/>
              </a:rPr>
              <a:t> angle :	</a:t>
            </a:r>
            <a:r>
              <a:rPr lang="zh-CN" altLang="en-US" sz="1200" b="0" i="0" u="none" strike="noStrike" kern="1200" baseline="0" dirty="0" smtClean="0">
                <a:solidFill>
                  <a:schemeClr val="tx1"/>
                </a:solidFill>
                <a:latin typeface="+mn-lt"/>
                <a:ea typeface="+mn-ea"/>
                <a:cs typeface="+mn-cs"/>
              </a:rPr>
              <a:t>有效对撞，提高</a:t>
            </a:r>
            <a:r>
              <a:rPr lang="en-US" altLang="zh-CN" sz="1200" b="0" i="0" u="none" strike="noStrike" kern="1200" baseline="0" dirty="0" err="1" smtClean="0">
                <a:solidFill>
                  <a:schemeClr val="tx1"/>
                </a:solidFill>
                <a:latin typeface="+mn-lt"/>
                <a:ea typeface="+mn-ea"/>
                <a:cs typeface="+mn-cs"/>
              </a:rPr>
              <a:t>kseiy</a:t>
            </a:r>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不需要降低束团长度，因为解决了</a:t>
            </a:r>
            <a:r>
              <a:rPr lang="en-US" altLang="zh-CN" sz="1200" b="0" i="0" u="none" strike="noStrike" kern="1200" baseline="0" dirty="0" smtClean="0">
                <a:solidFill>
                  <a:schemeClr val="tx1"/>
                </a:solidFill>
                <a:latin typeface="+mn-lt"/>
                <a:ea typeface="+mn-ea"/>
                <a:cs typeface="+mn-cs"/>
              </a:rPr>
              <a:t>hourglass</a:t>
            </a:r>
            <a:r>
              <a:rPr lang="zh-CN" altLang="en-US" sz="1200" b="0" i="0" u="none" strike="noStrike" kern="1200" baseline="0" dirty="0" smtClean="0">
                <a:solidFill>
                  <a:schemeClr val="tx1"/>
                </a:solidFill>
                <a:latin typeface="+mn-lt"/>
                <a:ea typeface="+mn-ea"/>
                <a:cs typeface="+mn-cs"/>
              </a:rPr>
              <a:t>效应的问题</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Small spot size at the IP, i.e., higher luminosity (Eq. 3.3)</a:t>
            </a:r>
          </a:p>
          <a:p>
            <a:r>
              <a:rPr lang="en-US" altLang="zh-CN" sz="1200" b="0" i="0" u="none" strike="noStrike" kern="1200" baseline="0" dirty="0" smtClean="0">
                <a:solidFill>
                  <a:schemeClr val="tx1"/>
                </a:solidFill>
                <a:latin typeface="+mn-lt"/>
                <a:ea typeface="+mn-ea"/>
                <a:cs typeface="+mn-cs"/>
              </a:rPr>
              <a:t>Reduction of the vertical tune shift (Eq. 3.4); and Suppression of vertical </a:t>
            </a:r>
            <a:r>
              <a:rPr lang="en-US" altLang="zh-CN" sz="1200" b="0" i="0" u="none" strike="noStrike" kern="1200" baseline="0" dirty="0" err="1" smtClean="0">
                <a:solidFill>
                  <a:schemeClr val="tx1"/>
                </a:solidFill>
                <a:latin typeface="+mn-lt"/>
                <a:ea typeface="+mn-ea"/>
                <a:cs typeface="+mn-cs"/>
              </a:rPr>
              <a:t>synchrobetatron</a:t>
            </a:r>
            <a:r>
              <a:rPr lang="en-US" altLang="zh-CN" sz="1200" b="0" i="0" u="none" strike="noStrike" kern="1200" baseline="0" dirty="0" smtClean="0">
                <a:solidFill>
                  <a:schemeClr val="tx1"/>
                </a:solidFill>
                <a:latin typeface="+mn-lt"/>
                <a:ea typeface="+mn-ea"/>
                <a:cs typeface="+mn-cs"/>
              </a:rPr>
              <a:t> resonances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There are additional advantages in such a collision scheme: there is no need to decrease the bunch length to increase the luminosity, as proposed in standard upgrade plans for B and </a:t>
            </a:r>
            <a:r>
              <a:rPr lang="en-US" altLang="zh-CN" sz="1200" b="0" i="0" u="none" strike="noStrike" kern="1200" baseline="0" dirty="0" err="1" smtClean="0">
                <a:solidFill>
                  <a:schemeClr val="tx1"/>
                </a:solidFill>
                <a:latin typeface="+mn-lt"/>
                <a:ea typeface="+mn-ea"/>
                <a:cs typeface="+mn-cs"/>
              </a:rPr>
              <a:t>fai</a:t>
            </a:r>
            <a:r>
              <a:rPr lang="en-US" altLang="zh-CN" sz="1200" b="0" i="0" u="none" strike="noStrike" kern="1200" baseline="0" dirty="0" smtClean="0">
                <a:solidFill>
                  <a:schemeClr val="tx1"/>
                </a:solidFill>
                <a:latin typeface="+mn-lt"/>
                <a:ea typeface="+mn-ea"/>
                <a:cs typeface="+mn-cs"/>
              </a:rPr>
              <a:t> Factories. This will certainly ease the problems of HOM heating, coherent synchrotron radiation of short bunches, excessive power consumption, etc.. Moreover the problem of parasitic collisions (PC) is automatically solved by the higher crossing angle and smaller horizontal beam size, which makes the beam separation at the PC large in terms of </a:t>
            </a:r>
            <a:r>
              <a:rPr lang="en-US" altLang="zh-CN" sz="1200" b="0" i="0" u="none" strike="noStrike" kern="1200" baseline="0" dirty="0" err="1" smtClean="0">
                <a:solidFill>
                  <a:schemeClr val="tx1"/>
                </a:solidFill>
                <a:latin typeface="+mn-lt"/>
                <a:ea typeface="+mn-ea"/>
                <a:cs typeface="+mn-cs"/>
              </a:rPr>
              <a:t>sigmax</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However, a large </a:t>
            </a:r>
            <a:r>
              <a:rPr lang="en-US" altLang="zh-CN" sz="1200" b="0" i="0" u="none" strike="noStrike" kern="1200" baseline="0" dirty="0" err="1" smtClean="0">
                <a:solidFill>
                  <a:schemeClr val="tx1"/>
                </a:solidFill>
                <a:latin typeface="+mn-lt"/>
                <a:ea typeface="+mn-ea"/>
                <a:cs typeface="+mn-cs"/>
              </a:rPr>
              <a:t>Piwinski</a:t>
            </a:r>
            <a:r>
              <a:rPr lang="en-US" altLang="zh-CN" sz="1200" b="0" i="0" u="none" strike="noStrike" kern="1200" baseline="0" dirty="0" smtClean="0">
                <a:solidFill>
                  <a:schemeClr val="tx1"/>
                </a:solidFill>
                <a:latin typeface="+mn-lt"/>
                <a:ea typeface="+mn-ea"/>
                <a:cs typeface="+mn-cs"/>
              </a:rPr>
              <a:t> angle itself introduces new beam-beam resonances and may strongly limit the maximum achievable tune shifts</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 (see for example [13]). This is where the crabbed waist innovation is required. </a:t>
            </a:r>
            <a:r>
              <a:rPr lang="zh-CN" altLang="en-US" sz="1200" b="0" i="0" u="none" strike="noStrike" kern="1200" baseline="0" dirty="0" smtClean="0">
                <a:solidFill>
                  <a:schemeClr val="tx1"/>
                </a:solidFill>
                <a:latin typeface="+mn-lt"/>
                <a:ea typeface="+mn-ea"/>
                <a:cs typeface="+mn-cs"/>
              </a:rPr>
              <a:t>引入了新的非线性共振，空间电荷场强，刚好需要</a:t>
            </a:r>
            <a:r>
              <a:rPr lang="en-US" altLang="zh-CN" sz="1200" b="0" i="0" u="none" strike="noStrike" kern="1200" baseline="0" dirty="0" smtClean="0">
                <a:solidFill>
                  <a:schemeClr val="tx1"/>
                </a:solidFill>
                <a:latin typeface="+mn-lt"/>
                <a:ea typeface="+mn-ea"/>
                <a:cs typeface="+mn-cs"/>
              </a:rPr>
              <a:t>crabbed waist</a:t>
            </a:r>
            <a:r>
              <a:rPr lang="zh-CN" altLang="en-US" sz="1200" b="0" i="0" u="none" strike="noStrike" kern="1200" baseline="0" dirty="0" smtClean="0">
                <a:solidFill>
                  <a:schemeClr val="tx1"/>
                </a:solidFill>
                <a:latin typeface="+mn-lt"/>
                <a:ea typeface="+mn-ea"/>
                <a:cs typeface="+mn-cs"/>
              </a:rPr>
              <a:t>创新来解决</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Tune shift</a:t>
            </a:r>
            <a:r>
              <a:rPr lang="zh-CN" altLang="en-US" sz="1200" b="0" i="0" u="none" strike="noStrike" kern="1200" baseline="0" dirty="0" smtClean="0">
                <a:solidFill>
                  <a:schemeClr val="tx1"/>
                </a:solidFill>
                <a:latin typeface="+mn-lt"/>
                <a:ea typeface="+mn-ea"/>
                <a:cs typeface="+mn-cs"/>
              </a:rPr>
              <a:t>也是调整</a:t>
            </a:r>
            <a:r>
              <a:rPr lang="en-US" altLang="zh-CN" sz="1200" b="0" i="0" u="none" strike="noStrike" kern="1200" baseline="0" dirty="0" err="1" smtClean="0">
                <a:solidFill>
                  <a:schemeClr val="tx1"/>
                </a:solidFill>
                <a:latin typeface="+mn-lt"/>
                <a:ea typeface="+mn-ea"/>
                <a:cs typeface="+mn-cs"/>
              </a:rPr>
              <a:t>kseiy</a:t>
            </a:r>
            <a:r>
              <a:rPr lang="zh-CN" altLang="en-US" sz="1200" b="0" i="0" u="none" strike="noStrike" kern="1200" baseline="0" dirty="0" smtClean="0">
                <a:solidFill>
                  <a:schemeClr val="tx1"/>
                </a:solidFill>
                <a:latin typeface="+mn-lt"/>
                <a:ea typeface="+mn-ea"/>
                <a:cs typeface="+mn-cs"/>
              </a:rPr>
              <a:t>的办法，具体？？？</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solidFill>
                  <a:prstClr val="black"/>
                </a:solidFill>
              </a:rPr>
              <a:pPr/>
              <a:t>14</a:t>
            </a:fld>
            <a:endParaRPr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5887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装置沿用双环对撞方案，</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单独设计储存环，采用模块化设计标准单元和对撞区，</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然后对撞区作为插入段设计组成储存环，</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在类似直线对撞机的插入段中优化对撞点的</a:t>
            </a:r>
            <a:r>
              <a:rPr lang="en-US" altLang="zh-CN" sz="1200" kern="1200" dirty="0" smtClean="0">
                <a:solidFill>
                  <a:schemeClr val="tx1"/>
                </a:solidFill>
                <a:effectLst/>
                <a:latin typeface="+mn-lt"/>
                <a:ea typeface="+mn-ea"/>
                <a:cs typeface="+mn-cs"/>
              </a:rPr>
              <a:t>beta</a:t>
            </a:r>
            <a:r>
              <a:rPr lang="zh-CN" altLang="zh-CN" sz="1200" kern="1200" dirty="0" smtClean="0">
                <a:solidFill>
                  <a:schemeClr val="tx1"/>
                </a:solidFill>
                <a:effectLst/>
                <a:latin typeface="+mn-lt"/>
                <a:ea typeface="+mn-ea"/>
                <a:cs typeface="+mn-cs"/>
              </a:rPr>
              <a:t>函数，使其降低到亚毫米量级，从而提高对撞亮度；</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Crab </a:t>
            </a:r>
            <a:r>
              <a:rPr lang="en-US" altLang="zh-CN" sz="1200" kern="1200" dirty="0" err="1" smtClean="0">
                <a:solidFill>
                  <a:schemeClr val="tx1"/>
                </a:solidFill>
                <a:effectLst/>
                <a:latin typeface="+mn-lt"/>
                <a:ea typeface="+mn-ea"/>
                <a:cs typeface="+mn-cs"/>
              </a:rPr>
              <a:t>sextupole</a:t>
            </a:r>
            <a:r>
              <a:rPr lang="zh-CN" altLang="en-US" sz="1200" kern="1200" dirty="0" smtClean="0">
                <a:solidFill>
                  <a:schemeClr val="tx1"/>
                </a:solidFill>
                <a:effectLst/>
                <a:latin typeface="+mn-lt"/>
                <a:ea typeface="+mn-ea"/>
                <a:cs typeface="+mn-cs"/>
              </a:rPr>
              <a:t>，非线性补偿</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Effect of the </a:t>
            </a:r>
            <a:r>
              <a:rPr lang="en-US" altLang="zh-CN" sz="1200" kern="1200" dirty="0" err="1" smtClean="0">
                <a:solidFill>
                  <a:schemeClr val="tx1"/>
                </a:solidFill>
                <a:effectLst/>
                <a:latin typeface="+mn-lt"/>
                <a:ea typeface="+mn-ea"/>
                <a:cs typeface="+mn-cs"/>
              </a:rPr>
              <a:t>Sextupole</a:t>
            </a:r>
            <a:r>
              <a:rPr lang="en-US" altLang="zh-CN" sz="1200" kern="1200" baseline="0" dirty="0" smtClean="0">
                <a:solidFill>
                  <a:schemeClr val="tx1"/>
                </a:solidFill>
                <a:effectLst/>
                <a:latin typeface="+mn-lt"/>
                <a:ea typeface="+mn-ea"/>
                <a:cs typeface="+mn-cs"/>
              </a:rPr>
              <a:t> Finite Length on Dynamic Aperture in the Collider Final Focus, </a:t>
            </a:r>
            <a:r>
              <a:rPr lang="en-US" altLang="zh-CN" sz="1200" b="0" i="0" kern="1200" dirty="0" smtClean="0">
                <a:solidFill>
                  <a:schemeClr val="tx1"/>
                </a:solidFill>
                <a:effectLst/>
                <a:latin typeface="+mn-lt"/>
                <a:ea typeface="+mn-ea"/>
                <a:cs typeface="+mn-cs"/>
              </a:rPr>
              <a:t>A. </a:t>
            </a:r>
            <a:r>
              <a:rPr lang="en-US" altLang="zh-CN" sz="1200" b="0" i="0" kern="1200" dirty="0" err="1" smtClean="0">
                <a:solidFill>
                  <a:schemeClr val="tx1"/>
                </a:solidFill>
                <a:effectLst/>
                <a:latin typeface="+mn-lt"/>
                <a:ea typeface="+mn-ea"/>
                <a:cs typeface="+mn-cs"/>
              </a:rPr>
              <a:t>Bogomyagkov</a:t>
            </a:r>
            <a:r>
              <a:rPr lang="en-US" altLang="zh-CN" sz="1200" b="0" i="0" kern="1200" dirty="0" smtClean="0">
                <a:solidFill>
                  <a:schemeClr val="tx1"/>
                </a:solidFill>
                <a:effectLst/>
                <a:latin typeface="+mn-lt"/>
                <a:ea typeface="+mn-ea"/>
                <a:cs typeface="+mn-cs"/>
              </a:rPr>
              <a:t>, S. </a:t>
            </a:r>
            <a:r>
              <a:rPr lang="en-US" altLang="zh-CN" sz="1200" b="0" i="0" kern="1200" dirty="0" err="1" smtClean="0">
                <a:solidFill>
                  <a:schemeClr val="tx1"/>
                </a:solidFill>
                <a:effectLst/>
                <a:latin typeface="+mn-lt"/>
                <a:ea typeface="+mn-ea"/>
                <a:cs typeface="+mn-cs"/>
              </a:rPr>
              <a:t>Glukhov</a:t>
            </a:r>
            <a:r>
              <a:rPr lang="en-US" altLang="zh-CN" sz="1200" b="0" i="0" kern="1200" dirty="0" smtClean="0">
                <a:solidFill>
                  <a:schemeClr val="tx1"/>
                </a:solidFill>
                <a:effectLst/>
                <a:latin typeface="+mn-lt"/>
                <a:ea typeface="+mn-ea"/>
                <a:cs typeface="+mn-cs"/>
              </a:rPr>
              <a:t>, E. </a:t>
            </a:r>
            <a:r>
              <a:rPr lang="en-US" altLang="zh-CN" sz="1200" b="0" i="0" kern="1200" dirty="0" err="1" smtClean="0">
                <a:solidFill>
                  <a:schemeClr val="tx1"/>
                </a:solidFill>
                <a:effectLst/>
                <a:latin typeface="+mn-lt"/>
                <a:ea typeface="+mn-ea"/>
                <a:cs typeface="+mn-cs"/>
              </a:rPr>
              <a:t>Levichev</a:t>
            </a:r>
            <a:r>
              <a:rPr lang="en-US" altLang="zh-CN" sz="1200" b="0" i="0" kern="1200" dirty="0" smtClean="0">
                <a:solidFill>
                  <a:schemeClr val="tx1"/>
                </a:solidFill>
                <a:effectLst/>
                <a:latin typeface="+mn-lt"/>
                <a:ea typeface="+mn-ea"/>
                <a:cs typeface="+mn-cs"/>
              </a:rPr>
              <a:t>, P. </a:t>
            </a:r>
            <a:r>
              <a:rPr lang="en-US" altLang="zh-CN" sz="1200" b="0" i="0" kern="1200" dirty="0" err="1" smtClean="0">
                <a:solidFill>
                  <a:schemeClr val="tx1"/>
                </a:solidFill>
                <a:effectLst/>
                <a:latin typeface="+mn-lt"/>
                <a:ea typeface="+mn-ea"/>
                <a:cs typeface="+mn-cs"/>
              </a:rPr>
              <a:t>Piminov</a:t>
            </a:r>
            <a:endParaRPr lang="en-US" altLang="zh-CN"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smtClean="0">
              <a:solidFill>
                <a:schemeClr val="tx1"/>
              </a:solidFill>
              <a:effectLst/>
              <a:latin typeface="+mn-lt"/>
              <a:ea typeface="+mn-ea"/>
              <a:cs typeface="+mn-cs"/>
            </a:endParaRPr>
          </a:p>
          <a:p>
            <a:r>
              <a:rPr lang="en-US" altLang="zh-CN" sz="1200" b="0" i="0" u="none" strike="noStrike" kern="1200" baseline="0" dirty="0" smtClean="0">
                <a:solidFill>
                  <a:schemeClr val="tx1"/>
                </a:solidFill>
                <a:latin typeface="+mn-lt"/>
                <a:ea typeface="+mn-ea"/>
                <a:cs typeface="+mn-cs"/>
              </a:rPr>
              <a:t>In high luminosity colliders, one of the key requirements is very short bunches, since this allows a decreased </a:t>
            </a:r>
            <a:r>
              <a:rPr lang="en-US" altLang="zh-CN" sz="1200" b="0" i="0" u="none" strike="noStrike" kern="1200" baseline="0" dirty="0" err="1" smtClean="0">
                <a:solidFill>
                  <a:schemeClr val="tx1"/>
                </a:solidFill>
                <a:latin typeface="+mn-lt"/>
                <a:ea typeface="+mn-ea"/>
                <a:cs typeface="+mn-cs"/>
              </a:rPr>
              <a:t>betay</a:t>
            </a:r>
            <a:r>
              <a:rPr lang="en-US" altLang="zh-CN" sz="1200" b="0" i="0" u="none" strike="noStrike" kern="1200" baseline="0" dirty="0" smtClean="0">
                <a:solidFill>
                  <a:schemeClr val="tx1"/>
                </a:solidFill>
                <a:latin typeface="+mn-lt"/>
                <a:ea typeface="+mn-ea"/>
                <a:cs typeface="+mn-cs"/>
              </a:rPr>
              <a:t> at the IP, thereby increasing the luminosity. However, </a:t>
            </a:r>
            <a:r>
              <a:rPr lang="en-US" altLang="zh-CN" sz="1200" b="0" i="0" u="none" strike="noStrike" kern="1200" baseline="0" dirty="0" err="1" smtClean="0">
                <a:solidFill>
                  <a:schemeClr val="tx1"/>
                </a:solidFill>
                <a:latin typeface="+mn-lt"/>
                <a:ea typeface="+mn-ea"/>
                <a:cs typeface="+mn-cs"/>
              </a:rPr>
              <a:t>betay</a:t>
            </a:r>
            <a:r>
              <a:rPr lang="en-US" altLang="zh-CN" sz="1200" b="0" i="0" u="none" strike="noStrike" kern="1200" baseline="0" dirty="0" smtClean="0">
                <a:solidFill>
                  <a:schemeClr val="tx1"/>
                </a:solidFill>
                <a:latin typeface="+mn-lt"/>
                <a:ea typeface="+mn-ea"/>
                <a:cs typeface="+mn-cs"/>
              </a:rPr>
              <a:t> cannot be made much smaller than the bunch length without incurring an hourglass effect. </a:t>
            </a:r>
          </a:p>
          <a:p>
            <a:r>
              <a:rPr lang="en-US" altLang="zh-CN" sz="1200" b="0" i="0" u="none" strike="noStrike" kern="1200" baseline="0" dirty="0" smtClean="0">
                <a:solidFill>
                  <a:schemeClr val="tx1"/>
                </a:solidFill>
                <a:latin typeface="+mn-lt"/>
                <a:ea typeface="+mn-ea"/>
                <a:cs typeface="+mn-cs"/>
              </a:rPr>
              <a:t>Moreover, high luminosity requires small vertical emittance, together with large horizontal beam size and horizontal emittance, to minimize the beam-beam effect. It is, unfortunately, very </a:t>
            </a:r>
            <a:r>
              <a:rPr lang="en-US" altLang="zh-CN" sz="1200" b="0" i="0" u="none" strike="noStrike" kern="1200" baseline="0" dirty="0" err="1" smtClean="0">
                <a:solidFill>
                  <a:schemeClr val="tx1"/>
                </a:solidFill>
                <a:latin typeface="+mn-lt"/>
                <a:ea typeface="+mn-ea"/>
                <a:cs typeface="+mn-cs"/>
              </a:rPr>
              <a:t>diffcult</a:t>
            </a:r>
            <a:r>
              <a:rPr lang="en-US" altLang="zh-CN" sz="1200" b="0" i="0" u="none" strike="noStrike" kern="1200" baseline="0" dirty="0" smtClean="0">
                <a:solidFill>
                  <a:schemeClr val="tx1"/>
                </a:solidFill>
                <a:latin typeface="+mn-lt"/>
                <a:ea typeface="+mn-ea"/>
                <a:cs typeface="+mn-cs"/>
              </a:rPr>
              <a:t> to shorten the bunch length </a:t>
            </a:r>
            <a:r>
              <a:rPr lang="en-US" altLang="zh-CN" sz="1200" b="0" i="0" u="none" strike="noStrike" kern="1200" baseline="0" dirty="0" err="1" smtClean="0">
                <a:solidFill>
                  <a:schemeClr val="tx1"/>
                </a:solidFill>
                <a:latin typeface="+mn-lt"/>
                <a:ea typeface="+mn-ea"/>
                <a:cs typeface="+mn-cs"/>
              </a:rPr>
              <a:t>sigmaz</a:t>
            </a:r>
            <a:r>
              <a:rPr lang="en-US" altLang="zh-CN" sz="1200" b="0" i="0" u="none" strike="noStrike" kern="1200" baseline="0" dirty="0" smtClean="0">
                <a:solidFill>
                  <a:schemeClr val="tx1"/>
                </a:solidFill>
                <a:latin typeface="+mn-lt"/>
                <a:ea typeface="+mn-ea"/>
                <a:cs typeface="+mn-cs"/>
              </a:rPr>
              <a:t> in a ring.</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Large </a:t>
            </a:r>
            <a:r>
              <a:rPr lang="en-US" altLang="zh-CN" sz="1200" b="0" i="0" u="none" strike="noStrike" kern="1200" baseline="0" dirty="0" err="1" smtClean="0">
                <a:solidFill>
                  <a:schemeClr val="tx1"/>
                </a:solidFill>
                <a:latin typeface="+mn-lt"/>
                <a:ea typeface="+mn-ea"/>
                <a:cs typeface="+mn-cs"/>
              </a:rPr>
              <a:t>piwinski</a:t>
            </a:r>
            <a:r>
              <a:rPr lang="en-US" altLang="zh-CN" sz="1200" b="0" i="0" u="none" strike="noStrike" kern="1200" baseline="0" dirty="0" smtClean="0">
                <a:solidFill>
                  <a:schemeClr val="tx1"/>
                </a:solidFill>
                <a:latin typeface="+mn-lt"/>
                <a:ea typeface="+mn-ea"/>
                <a:cs typeface="+mn-cs"/>
              </a:rPr>
              <a:t> angle :	</a:t>
            </a:r>
            <a:r>
              <a:rPr lang="zh-CN" altLang="en-US" sz="1200" b="0" i="0" u="none" strike="noStrike" kern="1200" baseline="0" dirty="0" smtClean="0">
                <a:solidFill>
                  <a:schemeClr val="tx1"/>
                </a:solidFill>
                <a:latin typeface="+mn-lt"/>
                <a:ea typeface="+mn-ea"/>
                <a:cs typeface="+mn-cs"/>
              </a:rPr>
              <a:t>有效对撞，提高</a:t>
            </a:r>
            <a:r>
              <a:rPr lang="en-US" altLang="zh-CN" sz="1200" b="0" i="0" u="none" strike="noStrike" kern="1200" baseline="0" dirty="0" err="1" smtClean="0">
                <a:solidFill>
                  <a:schemeClr val="tx1"/>
                </a:solidFill>
                <a:latin typeface="+mn-lt"/>
                <a:ea typeface="+mn-ea"/>
                <a:cs typeface="+mn-cs"/>
              </a:rPr>
              <a:t>kseiy</a:t>
            </a:r>
            <a:r>
              <a:rPr lang="en-US" altLang="zh-CN" sz="1200" b="0" i="0" u="none" strike="noStrike" kern="1200" baseline="0" dirty="0" smtClean="0">
                <a:solidFill>
                  <a:schemeClr val="tx1"/>
                </a:solidFill>
                <a:latin typeface="+mn-lt"/>
                <a:ea typeface="+mn-ea"/>
                <a:cs typeface="+mn-cs"/>
              </a:rPr>
              <a:t>, </a:t>
            </a:r>
            <a:r>
              <a:rPr lang="zh-CN" altLang="en-US" sz="1200" b="0" i="0" u="none" strike="noStrike" kern="1200" baseline="0" dirty="0" smtClean="0">
                <a:solidFill>
                  <a:schemeClr val="tx1"/>
                </a:solidFill>
                <a:latin typeface="+mn-lt"/>
                <a:ea typeface="+mn-ea"/>
                <a:cs typeface="+mn-cs"/>
              </a:rPr>
              <a:t>不需要降低束团长度，因为解决了</a:t>
            </a:r>
            <a:r>
              <a:rPr lang="en-US" altLang="zh-CN" sz="1200" b="0" i="0" u="none" strike="noStrike" kern="1200" baseline="0" dirty="0" smtClean="0">
                <a:solidFill>
                  <a:schemeClr val="tx1"/>
                </a:solidFill>
                <a:latin typeface="+mn-lt"/>
                <a:ea typeface="+mn-ea"/>
                <a:cs typeface="+mn-cs"/>
              </a:rPr>
              <a:t>hourglass</a:t>
            </a:r>
            <a:r>
              <a:rPr lang="zh-CN" altLang="en-US" sz="1200" b="0" i="0" u="none" strike="noStrike" kern="1200" baseline="0" dirty="0" smtClean="0">
                <a:solidFill>
                  <a:schemeClr val="tx1"/>
                </a:solidFill>
                <a:latin typeface="+mn-lt"/>
                <a:ea typeface="+mn-ea"/>
                <a:cs typeface="+mn-cs"/>
              </a:rPr>
              <a:t>效应的问题</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Small spot size at the IP, i.e., higher luminosity (Eq. 3.3)</a:t>
            </a:r>
          </a:p>
          <a:p>
            <a:r>
              <a:rPr lang="en-US" altLang="zh-CN" sz="1200" b="0" i="0" u="none" strike="noStrike" kern="1200" baseline="0" dirty="0" smtClean="0">
                <a:solidFill>
                  <a:schemeClr val="tx1"/>
                </a:solidFill>
                <a:latin typeface="+mn-lt"/>
                <a:ea typeface="+mn-ea"/>
                <a:cs typeface="+mn-cs"/>
              </a:rPr>
              <a:t>Reduction of the vertical tune shift (Eq. 3.4); and Suppression of vertical </a:t>
            </a:r>
            <a:r>
              <a:rPr lang="en-US" altLang="zh-CN" sz="1200" b="0" i="0" u="none" strike="noStrike" kern="1200" baseline="0" dirty="0" err="1" smtClean="0">
                <a:solidFill>
                  <a:schemeClr val="tx1"/>
                </a:solidFill>
                <a:latin typeface="+mn-lt"/>
                <a:ea typeface="+mn-ea"/>
                <a:cs typeface="+mn-cs"/>
              </a:rPr>
              <a:t>synchrobetatron</a:t>
            </a:r>
            <a:r>
              <a:rPr lang="en-US" altLang="zh-CN" sz="1200" b="0" i="0" u="none" strike="noStrike" kern="1200" baseline="0" dirty="0" smtClean="0">
                <a:solidFill>
                  <a:schemeClr val="tx1"/>
                </a:solidFill>
                <a:latin typeface="+mn-lt"/>
                <a:ea typeface="+mn-ea"/>
                <a:cs typeface="+mn-cs"/>
              </a:rPr>
              <a:t> resonances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There are additional advantages in such a collision scheme: there is no need to decrease the bunch length to increase the luminosity, as proposed in standard upgrade plans for B and </a:t>
            </a:r>
            <a:r>
              <a:rPr lang="en-US" altLang="zh-CN" sz="1200" b="0" i="0" u="none" strike="noStrike" kern="1200" baseline="0" dirty="0" err="1" smtClean="0">
                <a:solidFill>
                  <a:schemeClr val="tx1"/>
                </a:solidFill>
                <a:latin typeface="+mn-lt"/>
                <a:ea typeface="+mn-ea"/>
                <a:cs typeface="+mn-cs"/>
              </a:rPr>
              <a:t>fai</a:t>
            </a:r>
            <a:r>
              <a:rPr lang="en-US" altLang="zh-CN" sz="1200" b="0" i="0" u="none" strike="noStrike" kern="1200" baseline="0" dirty="0" smtClean="0">
                <a:solidFill>
                  <a:schemeClr val="tx1"/>
                </a:solidFill>
                <a:latin typeface="+mn-lt"/>
                <a:ea typeface="+mn-ea"/>
                <a:cs typeface="+mn-cs"/>
              </a:rPr>
              <a:t> Factories. This will certainly ease the problems of HOM heating, coherent synchrotron radiation of short bunches, excessive power consumption, etc.. Moreover the problem of parasitic collisions (PC) is automatically solved by the higher crossing angle and smaller horizontal beam size, which makes the beam separation at the PC large in terms of </a:t>
            </a:r>
            <a:r>
              <a:rPr lang="en-US" altLang="zh-CN" sz="1200" b="0" i="0" u="none" strike="noStrike" kern="1200" baseline="0" dirty="0" err="1" smtClean="0">
                <a:solidFill>
                  <a:schemeClr val="tx1"/>
                </a:solidFill>
                <a:latin typeface="+mn-lt"/>
                <a:ea typeface="+mn-ea"/>
                <a:cs typeface="+mn-cs"/>
              </a:rPr>
              <a:t>sigmax</a:t>
            </a:r>
            <a:r>
              <a:rPr lang="en-US" altLang="zh-CN" sz="1200" b="0" i="0" u="none" strike="noStrike" kern="1200" baseline="0" dirty="0" smtClean="0">
                <a:solidFill>
                  <a:schemeClr val="tx1"/>
                </a:solidFill>
                <a:latin typeface="+mn-lt"/>
                <a:ea typeface="+mn-ea"/>
                <a:cs typeface="+mn-cs"/>
              </a:rPr>
              <a:t>.</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However, a large </a:t>
            </a:r>
            <a:r>
              <a:rPr lang="en-US" altLang="zh-CN" sz="1200" b="0" i="0" u="none" strike="noStrike" kern="1200" baseline="0" dirty="0" err="1" smtClean="0">
                <a:solidFill>
                  <a:schemeClr val="tx1"/>
                </a:solidFill>
                <a:latin typeface="+mn-lt"/>
                <a:ea typeface="+mn-ea"/>
                <a:cs typeface="+mn-cs"/>
              </a:rPr>
              <a:t>Piwinski</a:t>
            </a:r>
            <a:r>
              <a:rPr lang="en-US" altLang="zh-CN" sz="1200" b="0" i="0" u="none" strike="noStrike" kern="1200" baseline="0" dirty="0" smtClean="0">
                <a:solidFill>
                  <a:schemeClr val="tx1"/>
                </a:solidFill>
                <a:latin typeface="+mn-lt"/>
                <a:ea typeface="+mn-ea"/>
                <a:cs typeface="+mn-cs"/>
              </a:rPr>
              <a:t> angle itself introduces new beam-beam resonances and may strongly limit the maximum achievable tune shifts</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 (see for example [13]). This is where the crabbed waist innovation is required. </a:t>
            </a:r>
            <a:r>
              <a:rPr lang="zh-CN" altLang="en-US" sz="1200" b="0" i="0" u="none" strike="noStrike" kern="1200" baseline="0" dirty="0" smtClean="0">
                <a:solidFill>
                  <a:schemeClr val="tx1"/>
                </a:solidFill>
                <a:latin typeface="+mn-lt"/>
                <a:ea typeface="+mn-ea"/>
                <a:cs typeface="+mn-cs"/>
              </a:rPr>
              <a:t>引入了新的非线性共振，空间电荷场强，刚好需要</a:t>
            </a:r>
            <a:r>
              <a:rPr lang="en-US" altLang="zh-CN" sz="1200" b="0" i="0" u="none" strike="noStrike" kern="1200" baseline="0" dirty="0" smtClean="0">
                <a:solidFill>
                  <a:schemeClr val="tx1"/>
                </a:solidFill>
                <a:latin typeface="+mn-lt"/>
                <a:ea typeface="+mn-ea"/>
                <a:cs typeface="+mn-cs"/>
              </a:rPr>
              <a:t>crabbed waist</a:t>
            </a:r>
            <a:r>
              <a:rPr lang="zh-CN" altLang="en-US" sz="1200" b="0" i="0" u="none" strike="noStrike" kern="1200" baseline="0" dirty="0" smtClean="0">
                <a:solidFill>
                  <a:schemeClr val="tx1"/>
                </a:solidFill>
                <a:latin typeface="+mn-lt"/>
                <a:ea typeface="+mn-ea"/>
                <a:cs typeface="+mn-cs"/>
              </a:rPr>
              <a:t>创新来解决</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Tune shift</a:t>
            </a:r>
            <a:r>
              <a:rPr lang="zh-CN" altLang="en-US" sz="1200" b="0" i="0" u="none" strike="noStrike" kern="1200" baseline="0" dirty="0" smtClean="0">
                <a:solidFill>
                  <a:schemeClr val="tx1"/>
                </a:solidFill>
                <a:latin typeface="+mn-lt"/>
                <a:ea typeface="+mn-ea"/>
                <a:cs typeface="+mn-cs"/>
              </a:rPr>
              <a:t>也是调整</a:t>
            </a:r>
            <a:r>
              <a:rPr lang="en-US" altLang="zh-CN" sz="1200" b="0" i="0" u="none" strike="noStrike" kern="1200" baseline="0" dirty="0" err="1" smtClean="0">
                <a:solidFill>
                  <a:schemeClr val="tx1"/>
                </a:solidFill>
                <a:latin typeface="+mn-lt"/>
                <a:ea typeface="+mn-ea"/>
                <a:cs typeface="+mn-cs"/>
              </a:rPr>
              <a:t>kseiy</a:t>
            </a:r>
            <a:r>
              <a:rPr lang="zh-CN" altLang="en-US" sz="1200" b="0" i="0" u="none" strike="noStrike" kern="1200" baseline="0" dirty="0" smtClean="0">
                <a:solidFill>
                  <a:schemeClr val="tx1"/>
                </a:solidFill>
                <a:latin typeface="+mn-lt"/>
                <a:ea typeface="+mn-ea"/>
                <a:cs typeface="+mn-cs"/>
              </a:rPr>
              <a:t>的办法，具体？？？</a:t>
            </a:r>
            <a:endParaRPr lang="en-US" altLang="zh-CN" sz="1200" b="0" i="0" u="none" strike="noStrike" kern="1200" baseline="0" dirty="0" smtClean="0">
              <a:solidFill>
                <a:schemeClr val="tx1"/>
              </a:solidFill>
              <a:latin typeface="+mn-lt"/>
              <a:ea typeface="+mn-ea"/>
              <a:cs typeface="+mn-cs"/>
            </a:endParaRPr>
          </a:p>
          <a:p>
            <a:endParaRPr lang="en-US" altLang="zh-CN"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15</a:t>
            </a:fld>
            <a:endParaRPr lang="zh-CN"/>
          </a:p>
        </p:txBody>
      </p:sp>
    </p:spTree>
    <p:extLst>
      <p:ext uri="{BB962C8B-B14F-4D97-AF65-F5344CB8AC3E}">
        <p14:creationId xmlns:p14="http://schemas.microsoft.com/office/powerpoint/2010/main" val="2285456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en-US" dirty="0" smtClean="0"/>
              <a:t>以往的</a:t>
            </a:r>
            <a:r>
              <a:rPr lang="en-US" altLang="zh-CN" dirty="0" smtClean="0"/>
              <a:t>beta</a:t>
            </a:r>
            <a:r>
              <a:rPr lang="zh-CN" altLang="en-US" dirty="0" smtClean="0"/>
              <a:t>函数不能降到亚毫米，因为短于束团长度会有</a:t>
            </a:r>
            <a:r>
              <a:rPr lang="en-US" altLang="zh-CN" dirty="0" smtClean="0"/>
              <a:t>hourglass</a:t>
            </a:r>
            <a:r>
              <a:rPr lang="zh-CN" altLang="en-US" dirty="0" smtClean="0"/>
              <a:t>效应，反而减弱亮度；也使得发射度无法降低。</a:t>
            </a:r>
            <a:endParaRPr lang="zh-CN" altLang="zh-CN" dirty="0" smtClean="0"/>
          </a:p>
          <a:p>
            <a:endParaRPr lang="en-US" altLang="zh-CN" dirty="0" smtClean="0"/>
          </a:p>
          <a:p>
            <a:r>
              <a:rPr lang="zh-CN" altLang="en-US" dirty="0" smtClean="0"/>
              <a:t>首先是一个低发射度的储存环，</a:t>
            </a:r>
            <a:r>
              <a:rPr lang="en-US" altLang="zh-CN" dirty="0" smtClean="0"/>
              <a:t>Multi-bend </a:t>
            </a:r>
            <a:r>
              <a:rPr lang="en-US" altLang="zh-CN" dirty="0" err="1" smtClean="0"/>
              <a:t>Achromat</a:t>
            </a:r>
            <a:r>
              <a:rPr lang="zh-CN" altLang="en-US" dirty="0" smtClean="0"/>
              <a:t>结构，例如</a:t>
            </a:r>
            <a:r>
              <a:rPr lang="en-US" altLang="zh-CN" dirty="0" smtClean="0"/>
              <a:t>7BA</a:t>
            </a:r>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16</a:t>
            </a:fld>
            <a:endParaRPr lang="zh-CN"/>
          </a:p>
        </p:txBody>
      </p:sp>
    </p:spTree>
    <p:extLst>
      <p:ext uri="{BB962C8B-B14F-4D97-AF65-F5344CB8AC3E}">
        <p14:creationId xmlns:p14="http://schemas.microsoft.com/office/powerpoint/2010/main" val="615271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装置沿用双环对撞方案，</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单独设计储存环，采用模块化设计标准单元和对撞区，</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然后对撞区作为插入段设计组成储存环，</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在类似直线对撞机的插入段中优化对撞点的</a:t>
            </a:r>
            <a:r>
              <a:rPr lang="en-US" altLang="zh-CN" sz="1200" kern="1200" dirty="0" smtClean="0">
                <a:solidFill>
                  <a:schemeClr val="tx1"/>
                </a:solidFill>
                <a:effectLst/>
                <a:latin typeface="+mn-lt"/>
                <a:ea typeface="+mn-ea"/>
                <a:cs typeface="+mn-cs"/>
              </a:rPr>
              <a:t>beta</a:t>
            </a:r>
            <a:r>
              <a:rPr lang="zh-CN" altLang="zh-CN" sz="1200" kern="1200" dirty="0" smtClean="0">
                <a:solidFill>
                  <a:schemeClr val="tx1"/>
                </a:solidFill>
                <a:effectLst/>
                <a:latin typeface="+mn-lt"/>
                <a:ea typeface="+mn-ea"/>
                <a:cs typeface="+mn-cs"/>
              </a:rPr>
              <a:t>函数，使其降低到亚毫米量级，从而提高对撞亮度；</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已经优化到的参数：</a:t>
            </a:r>
            <a:r>
              <a:rPr lang="en-US" altLang="zh-CN" sz="1200" kern="1200" dirty="0" smtClean="0">
                <a:solidFill>
                  <a:schemeClr val="tx1"/>
                </a:solidFill>
                <a:effectLst/>
                <a:latin typeface="+mn-lt"/>
                <a:ea typeface="+mn-ea"/>
                <a:cs typeface="+mn-cs"/>
              </a:rPr>
              <a:t>HALS</a:t>
            </a:r>
            <a:r>
              <a:rPr lang="zh-CN" altLang="en-US"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1.5GeV</a:t>
            </a:r>
            <a:endParaRPr lang="zh-CN" altLang="zh-CN" sz="1200" kern="1200" dirty="0" smtClean="0">
              <a:solidFill>
                <a:schemeClr val="tx1"/>
              </a:solidFill>
              <a:effectLst/>
              <a:latin typeface="+mn-lt"/>
              <a:ea typeface="+mn-ea"/>
              <a:cs typeface="+mn-cs"/>
            </a:endParaRPr>
          </a:p>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17</a:t>
            </a:fld>
            <a:endParaRPr lang="zh-CN"/>
          </a:p>
        </p:txBody>
      </p:sp>
    </p:spTree>
    <p:extLst>
      <p:ext uri="{BB962C8B-B14F-4D97-AF65-F5344CB8AC3E}">
        <p14:creationId xmlns:p14="http://schemas.microsoft.com/office/powerpoint/2010/main" val="411501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薛镇，北京正负电子对撞机重大改造工程（</a:t>
            </a:r>
            <a:r>
              <a:rPr lang="en-US" altLang="zh-CN" dirty="0" smtClean="0"/>
              <a:t>BEPC II</a:t>
            </a:r>
            <a:r>
              <a:rPr lang="zh-CN" altLang="en-US" dirty="0" smtClean="0"/>
              <a:t>）的亮度监测，</a:t>
            </a:r>
            <a:r>
              <a:rPr lang="en-US" altLang="zh-CN" dirty="0" smtClean="0"/>
              <a:t>2010.5</a:t>
            </a:r>
            <a:endParaRPr lang="zh-CN" altLang="en-US" dirty="0"/>
          </a:p>
        </p:txBody>
      </p:sp>
      <p:sp>
        <p:nvSpPr>
          <p:cNvPr id="4" name="灯片编号占位符 3"/>
          <p:cNvSpPr>
            <a:spLocks noGrp="1"/>
          </p:cNvSpPr>
          <p:nvPr>
            <p:ph type="sldNum" sz="quarter" idx="10"/>
          </p:nvPr>
        </p:nvSpPr>
        <p:spPr/>
        <p:txBody>
          <a:bodyPr/>
          <a:lstStyle/>
          <a:p>
            <a:fld id="{FE16532C-7DFC-4EC2-AFA5-3731AA0E8AFA}" type="slidenum">
              <a:rPr lang="en-US" altLang="zh-CN" smtClean="0"/>
              <a:pPr/>
              <a:t>18</a:t>
            </a:fld>
            <a:endParaRPr lang="zh-CN" altLang="en-US"/>
          </a:p>
        </p:txBody>
      </p:sp>
    </p:spTree>
    <p:extLst>
      <p:ext uri="{BB962C8B-B14F-4D97-AF65-F5344CB8AC3E}">
        <p14:creationId xmlns:p14="http://schemas.microsoft.com/office/powerpoint/2010/main" val="81304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19</a:t>
            </a:fld>
            <a:endParaRPr lang="zh-CN"/>
          </a:p>
        </p:txBody>
      </p:sp>
    </p:spTree>
    <p:extLst>
      <p:ext uri="{BB962C8B-B14F-4D97-AF65-F5344CB8AC3E}">
        <p14:creationId xmlns:p14="http://schemas.microsoft.com/office/powerpoint/2010/main" val="217587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zh-CN" smtClean="0"/>
              <a:pPr/>
              <a:t>2</a:t>
            </a:fld>
            <a:endParaRPr lang="zh-CN"/>
          </a:p>
        </p:txBody>
      </p:sp>
    </p:spTree>
    <p:extLst>
      <p:ext uri="{BB962C8B-B14F-4D97-AF65-F5344CB8AC3E}">
        <p14:creationId xmlns:p14="http://schemas.microsoft.com/office/powerpoint/2010/main" val="356229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sz="1200" b="0" i="0" kern="1200" dirty="0" smtClean="0">
                <a:solidFill>
                  <a:schemeClr val="tx1"/>
                </a:solidFill>
                <a:effectLst/>
                <a:latin typeface="+mn-lt"/>
                <a:ea typeface="+mn-ea"/>
                <a:cs typeface="+mn-cs"/>
              </a:rPr>
              <a:t>The Siberian Snake, a series of magnets wrapped around the beam pipe of a particle accelerator.</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For </a:t>
            </a:r>
            <a:r>
              <a:rPr lang="en-US" altLang="zh-CN" sz="1200" b="0" i="0" u="none" strike="noStrike" kern="1200" baseline="0" dirty="0" smtClean="0">
                <a:solidFill>
                  <a:schemeClr val="tx1"/>
                </a:solidFill>
                <a:latin typeface="+mn-lt"/>
                <a:ea typeface="+mn-ea"/>
                <a:cs typeface="+mn-cs"/>
              </a:rPr>
              <a:t>a storage ring collider, magnet cycles for injection and acceleration as well as varying </a:t>
            </a:r>
            <a:r>
              <a:rPr lang="en-US" altLang="zh-CN" sz="1200" b="0" i="0" u="none" strike="noStrike" kern="1200" baseline="0" dirty="0" smtClean="0">
                <a:solidFill>
                  <a:schemeClr val="tx1"/>
                </a:solidFill>
                <a:latin typeface="+mn-lt"/>
                <a:ea typeface="+mn-ea"/>
                <a:cs typeface="+mn-cs"/>
              </a:rPr>
              <a:t>beam currents </a:t>
            </a:r>
            <a:r>
              <a:rPr lang="en-US" altLang="zh-CN" sz="1200" b="0" i="0" u="none" strike="noStrike" kern="1200" baseline="0" dirty="0" smtClean="0">
                <a:solidFill>
                  <a:schemeClr val="tx1"/>
                </a:solidFill>
                <a:latin typeface="+mn-lt"/>
                <a:ea typeface="+mn-ea"/>
                <a:cs typeface="+mn-cs"/>
              </a:rPr>
              <a:t>(leading to variation in the beam pipe temperature) degrade the efficiency of the IP </a:t>
            </a:r>
            <a:r>
              <a:rPr lang="en-US" altLang="zh-CN" sz="1200" b="0" i="0" u="none" strike="noStrike" kern="1200" baseline="0" dirty="0" smtClean="0">
                <a:solidFill>
                  <a:schemeClr val="tx1"/>
                </a:solidFill>
                <a:latin typeface="+mn-lt"/>
                <a:ea typeface="+mn-ea"/>
                <a:cs typeface="+mn-cs"/>
              </a:rPr>
              <a:t>tuning. Latest </a:t>
            </a:r>
            <a:r>
              <a:rPr lang="en-US" altLang="zh-CN" sz="1200" b="0" i="0" u="none" strike="noStrike" kern="1200" baseline="0" dirty="0" smtClean="0">
                <a:solidFill>
                  <a:schemeClr val="tx1"/>
                </a:solidFill>
                <a:latin typeface="+mn-lt"/>
                <a:ea typeface="+mn-ea"/>
                <a:cs typeface="+mn-cs"/>
              </a:rPr>
              <a:t>lepton ring colliders, like PEP-II, KEKB, </a:t>
            </a:r>
            <a:r>
              <a:rPr lang="en-US" altLang="zh-CN" sz="1200" b="0" i="0" u="none" strike="noStrike" kern="1200" baseline="0" dirty="0" err="1" smtClean="0">
                <a:solidFill>
                  <a:schemeClr val="tx1"/>
                </a:solidFill>
                <a:latin typeface="+mn-lt"/>
                <a:ea typeface="+mn-ea"/>
                <a:cs typeface="+mn-cs"/>
              </a:rPr>
              <a:t>SuperKEKB</a:t>
            </a:r>
            <a:r>
              <a:rPr lang="en-US" altLang="zh-CN" sz="1200" b="0" i="0" u="none" strike="noStrike" kern="1200" baseline="0" dirty="0" smtClean="0">
                <a:solidFill>
                  <a:schemeClr val="tx1"/>
                </a:solidFill>
                <a:latin typeface="+mn-lt"/>
                <a:ea typeface="+mn-ea"/>
                <a:cs typeface="+mn-cs"/>
              </a:rPr>
              <a:t> as well as the proposed FCC-</a:t>
            </a:r>
            <a:r>
              <a:rPr lang="en-US" altLang="zh-CN" sz="1200" b="0" i="0" u="none" strike="noStrike" kern="1200" baseline="0" dirty="0" err="1" smtClean="0">
                <a:solidFill>
                  <a:schemeClr val="tx1"/>
                </a:solidFill>
                <a:latin typeface="+mn-lt"/>
                <a:ea typeface="+mn-ea"/>
                <a:cs typeface="+mn-cs"/>
              </a:rPr>
              <a:t>ee</a:t>
            </a:r>
            <a:r>
              <a:rPr lang="en-US" altLang="zh-CN" sz="1200" b="0" i="0" u="none" strike="noStrike" kern="1200" baseline="0" dirty="0" smtClean="0">
                <a:solidFill>
                  <a:schemeClr val="tx1"/>
                </a:solidFill>
                <a:latin typeface="+mn-lt"/>
                <a:ea typeface="+mn-ea"/>
                <a:cs typeface="+mn-cs"/>
              </a:rPr>
              <a:t> and </a:t>
            </a:r>
            <a:r>
              <a:rPr lang="en-US" altLang="zh-CN" sz="1200" b="0" i="0" u="none" strike="noStrike" kern="1200" baseline="0" dirty="0" err="1" smtClean="0">
                <a:solidFill>
                  <a:schemeClr val="tx1"/>
                </a:solidFill>
                <a:latin typeface="+mn-lt"/>
                <a:ea typeface="+mn-ea"/>
                <a:cs typeface="+mn-cs"/>
              </a:rPr>
              <a:t>CepC</a:t>
            </a:r>
            <a:r>
              <a:rPr lang="en-US" altLang="zh-CN" sz="1200" b="0" i="0" u="none" strike="noStrike" kern="1200" baseline="0" dirty="0" smtClean="0">
                <a:solidFill>
                  <a:schemeClr val="tx1"/>
                </a:solidFill>
                <a:latin typeface="+mn-lt"/>
                <a:ea typeface="+mn-ea"/>
                <a:cs typeface="+mn-cs"/>
              </a:rPr>
              <a:t> employ </a:t>
            </a:r>
            <a:r>
              <a:rPr lang="en-US" altLang="zh-CN" sz="1200" b="0" i="0" u="none" strike="noStrike" kern="1200" baseline="0" dirty="0" smtClean="0">
                <a:solidFill>
                  <a:schemeClr val="tx1"/>
                </a:solidFill>
                <a:latin typeface="+mn-lt"/>
                <a:ea typeface="+mn-ea"/>
                <a:cs typeface="+mn-cs"/>
              </a:rPr>
              <a:t>top-up injection, where the collider-ring magnets do not need to cycle, and the </a:t>
            </a:r>
            <a:r>
              <a:rPr lang="en-US" altLang="zh-CN" sz="1200" b="0" i="0" u="none" strike="noStrike" kern="1200" baseline="0" dirty="0" smtClean="0">
                <a:solidFill>
                  <a:schemeClr val="tx1"/>
                </a:solidFill>
                <a:latin typeface="+mn-lt"/>
                <a:ea typeface="+mn-ea"/>
                <a:cs typeface="+mn-cs"/>
              </a:rPr>
              <a:t>beam currents </a:t>
            </a:r>
            <a:r>
              <a:rPr lang="en-US" altLang="zh-CN" sz="1200" b="0" i="0" u="none" strike="noStrike" kern="1200" baseline="0" dirty="0" smtClean="0">
                <a:solidFill>
                  <a:schemeClr val="tx1"/>
                </a:solidFill>
                <a:latin typeface="+mn-lt"/>
                <a:ea typeface="+mn-ea"/>
                <a:cs typeface="+mn-cs"/>
              </a:rPr>
              <a:t>are held almost constant, being continually replenished from a full-energy injector. </a:t>
            </a:r>
            <a:r>
              <a:rPr lang="en-US" altLang="zh-CN" sz="1200" b="0" i="0" u="none" strike="noStrike" kern="1200" baseline="0" dirty="0" smtClean="0">
                <a:solidFill>
                  <a:schemeClr val="tx1"/>
                </a:solidFill>
                <a:latin typeface="+mn-lt"/>
                <a:ea typeface="+mn-ea"/>
                <a:cs typeface="+mn-cs"/>
              </a:rPr>
              <a:t>This “top-up </a:t>
            </a:r>
            <a:r>
              <a:rPr lang="en-US" altLang="zh-CN" sz="1200" b="0" i="0" u="none" strike="noStrike" kern="1200" baseline="0" dirty="0" smtClean="0">
                <a:solidFill>
                  <a:schemeClr val="tx1"/>
                </a:solidFill>
                <a:latin typeface="+mn-lt"/>
                <a:ea typeface="+mn-ea"/>
                <a:cs typeface="+mn-cs"/>
              </a:rPr>
              <a:t>injection” requires an additional high-energy, fast cycling or pulsed, injector(s), as well as </a:t>
            </a:r>
            <a:r>
              <a:rPr lang="en-US" altLang="zh-CN" sz="1200" b="0" i="0" u="none" strike="noStrike" kern="1200" baseline="0" dirty="0" smtClean="0">
                <a:solidFill>
                  <a:schemeClr val="tx1"/>
                </a:solidFill>
                <a:latin typeface="+mn-lt"/>
                <a:ea typeface="+mn-ea"/>
                <a:cs typeface="+mn-cs"/>
              </a:rPr>
              <a:t>an appropriate </a:t>
            </a:r>
            <a:r>
              <a:rPr lang="en-US" altLang="zh-CN" sz="1200" b="0" i="0" u="none" strike="noStrike" kern="1200" baseline="0" dirty="0" smtClean="0">
                <a:solidFill>
                  <a:schemeClr val="tx1"/>
                </a:solidFill>
                <a:latin typeface="+mn-lt"/>
                <a:ea typeface="+mn-ea"/>
                <a:cs typeface="+mn-cs"/>
              </a:rPr>
              <a:t>injection scheme. Longitudinal </a:t>
            </a:r>
            <a:r>
              <a:rPr lang="en-US" altLang="zh-CN" sz="1200" b="0" i="0" u="none" strike="noStrike" kern="1200" baseline="0" dirty="0" smtClean="0">
                <a:solidFill>
                  <a:schemeClr val="tx1"/>
                </a:solidFill>
                <a:latin typeface="+mn-lt"/>
                <a:ea typeface="+mn-ea"/>
                <a:cs typeface="+mn-cs"/>
              </a:rPr>
              <a:t>injection appears </a:t>
            </a:r>
            <a:r>
              <a:rPr lang="en-US" altLang="zh-CN" sz="1200" b="0" i="0" u="none" strike="noStrike" kern="1200" baseline="0" dirty="0" smtClean="0">
                <a:solidFill>
                  <a:schemeClr val="tx1"/>
                </a:solidFill>
                <a:latin typeface="+mn-lt"/>
                <a:ea typeface="+mn-ea"/>
                <a:cs typeface="+mn-cs"/>
              </a:rPr>
              <a:t>particularly well suited for top-up, </a:t>
            </a:r>
            <a:r>
              <a:rPr lang="en-US" altLang="zh-CN" sz="1200" b="0" i="0" u="none" strike="noStrike" kern="1200" baseline="0" dirty="0" smtClean="0">
                <a:solidFill>
                  <a:schemeClr val="tx1"/>
                </a:solidFill>
                <a:latin typeface="+mn-lt"/>
                <a:ea typeface="+mn-ea"/>
                <a:cs typeface="+mn-cs"/>
              </a:rPr>
              <a:t>with regard </a:t>
            </a:r>
            <a:r>
              <a:rPr lang="en-US" altLang="zh-CN" sz="1200" b="0" i="0" u="none" strike="noStrike" kern="1200" baseline="0" dirty="0" smtClean="0">
                <a:solidFill>
                  <a:schemeClr val="tx1"/>
                </a:solidFill>
                <a:latin typeface="+mn-lt"/>
                <a:ea typeface="+mn-ea"/>
                <a:cs typeface="+mn-cs"/>
              </a:rPr>
              <a:t>to minimizing injection-induced detector background (with zero or low dispersion across the</a:t>
            </a:r>
          </a:p>
          <a:p>
            <a:r>
              <a:rPr lang="en-US" altLang="zh-CN" sz="1200" b="0" i="0" u="none" strike="noStrike" kern="1200" baseline="0" dirty="0" smtClean="0">
                <a:solidFill>
                  <a:schemeClr val="tx1"/>
                </a:solidFill>
                <a:latin typeface="+mn-lt"/>
                <a:ea typeface="+mn-ea"/>
                <a:cs typeface="+mn-cs"/>
              </a:rPr>
              <a:t>IR) and in view of the faster radiation damping in the longitudinal plane.</a:t>
            </a:r>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20</a:t>
            </a:fld>
            <a:endParaRPr lang="zh-CN"/>
          </a:p>
        </p:txBody>
      </p:sp>
    </p:spTree>
    <p:extLst>
      <p:ext uri="{BB962C8B-B14F-4D97-AF65-F5344CB8AC3E}">
        <p14:creationId xmlns:p14="http://schemas.microsoft.com/office/powerpoint/2010/main" val="4092331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为了完成粒子物理实验的要求，对撞束流必须保持一定的极化度。计划研制高品质的极化电子束源，并且在现有六维粒子跟踪计算原理基础上，增加电子自旋自由度，对电子进行八维相空间的数值跟踪计算，通过研究储存环中各种扰动因素对束流极化度的影响，确定最佳方案维持束流极化度</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21</a:t>
            </a:fld>
            <a:endParaRPr lang="zh-CN"/>
          </a:p>
        </p:txBody>
      </p:sp>
    </p:spTree>
    <p:extLst>
      <p:ext uri="{BB962C8B-B14F-4D97-AF65-F5344CB8AC3E}">
        <p14:creationId xmlns:p14="http://schemas.microsoft.com/office/powerpoint/2010/main" val="1586301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为了满足高对撞亮度和高同步辐射亮度需求，</a:t>
            </a:r>
            <a:r>
              <a:rPr lang="en-US" altLang="zh-CN" sz="1200" kern="1200" dirty="0" smtClean="0">
                <a:solidFill>
                  <a:schemeClr val="tx1"/>
                </a:solidFill>
                <a:effectLst/>
                <a:latin typeface="+mn-lt"/>
                <a:ea typeface="+mn-ea"/>
                <a:cs typeface="+mn-cs"/>
              </a:rPr>
              <a:t>HIEPA</a:t>
            </a:r>
            <a:r>
              <a:rPr lang="zh-CN" altLang="zh-CN" sz="1200" kern="1200" dirty="0" smtClean="0">
                <a:solidFill>
                  <a:schemeClr val="tx1"/>
                </a:solidFill>
                <a:effectLst/>
                <a:latin typeface="+mn-lt"/>
                <a:ea typeface="+mn-ea"/>
                <a:cs typeface="+mn-cs"/>
              </a:rPr>
              <a:t>需要广泛运用超导技术，因此需要进行预研。超导技术主要应用于超导磁铁与超导腔两类装置。</a:t>
            </a:r>
          </a:p>
          <a:p>
            <a:r>
              <a:rPr lang="zh-CN" altLang="zh-CN" sz="1200" kern="1200" dirty="0" smtClean="0">
                <a:solidFill>
                  <a:schemeClr val="tx1"/>
                </a:solidFill>
                <a:effectLst/>
                <a:latin typeface="+mn-lt"/>
                <a:ea typeface="+mn-ea"/>
                <a:cs typeface="+mn-cs"/>
              </a:rPr>
              <a:t>超导腔技术的研究内容包括：储存环高频腔，超导腔相比常温腔功率利用效率更高，单腔加速电压也更高，可减少加速腔数和总的高频腔束流阻抗，减小束流不稳定性；偏转腔，用于将束流偏转至对撞区，超导腔相比常温腔阻抗更低、偏转电压更高。</a:t>
            </a:r>
          </a:p>
          <a:p>
            <a:r>
              <a:rPr lang="zh-CN" altLang="zh-CN" sz="1200" kern="1200" dirty="0" smtClean="0">
                <a:solidFill>
                  <a:schemeClr val="tx1"/>
                </a:solidFill>
                <a:effectLst/>
                <a:latin typeface="+mn-lt"/>
                <a:ea typeface="+mn-ea"/>
                <a:cs typeface="+mn-cs"/>
              </a:rPr>
              <a:t>超导磁铁与插入元件技术的研究内容包括：储存环超导波荡器或扭摆器等插入元件，可以提供更好品质的同步辐射光；对撞区超导四极铁与超导螺线管线圈，提供更强的磁场以完成本地补偿、压缩束流包络与束团尺寸的目的；以及其他超导磁铁等。</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22</a:t>
            </a:fld>
            <a:endParaRPr lang="zh-CN"/>
          </a:p>
        </p:txBody>
      </p:sp>
    </p:spTree>
    <p:extLst>
      <p:ext uri="{BB962C8B-B14F-4D97-AF65-F5344CB8AC3E}">
        <p14:creationId xmlns:p14="http://schemas.microsoft.com/office/powerpoint/2010/main" val="2032721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zh-CN" altLang="zh-CN" sz="1200" kern="1200" dirty="0" smtClean="0">
                <a:solidFill>
                  <a:schemeClr val="tx1"/>
                </a:solidFill>
                <a:effectLst/>
                <a:latin typeface="+mn-lt"/>
                <a:ea typeface="+mn-ea"/>
                <a:cs typeface="+mn-cs"/>
              </a:rPr>
              <a:t>新装置的流强大、束流品质高，磁铁间隙与孔径小，无论是对撞亮度的需要，还是光源亮度的需要，都对真空系统的设计提出了更高的要求。</a:t>
            </a:r>
          </a:p>
          <a:p>
            <a:r>
              <a:rPr lang="zh-CN" altLang="zh-CN" sz="1200" kern="1200" dirty="0" smtClean="0">
                <a:solidFill>
                  <a:schemeClr val="tx1"/>
                </a:solidFill>
                <a:effectLst/>
                <a:latin typeface="+mn-lt"/>
                <a:ea typeface="+mn-ea"/>
                <a:cs typeface="+mn-cs"/>
              </a:rPr>
              <a:t>传统的真空系统的设计、材料选取及材料的表面处理工艺无法满足物理设计要求。如何设计小截面尺寸储存环真空室、降低储存环气压分布梯度、减小材料表面热出气率、抑制二次电子产额，以及迅速排除同步辐射光解吸气体，成为储存环真空系统设计的关键技术。在储存环真空管道的内表面沉积</a:t>
            </a:r>
            <a:r>
              <a:rPr lang="en-US" altLang="zh-CN" sz="1200" kern="1200" dirty="0" smtClean="0">
                <a:solidFill>
                  <a:schemeClr val="tx1"/>
                </a:solidFill>
                <a:effectLst/>
                <a:latin typeface="+mn-lt"/>
                <a:ea typeface="+mn-ea"/>
                <a:cs typeface="+mn-cs"/>
              </a:rPr>
              <a:t>NEG</a:t>
            </a:r>
            <a:r>
              <a:rPr lang="zh-CN" altLang="zh-CN" sz="1200" kern="1200" dirty="0" smtClean="0">
                <a:solidFill>
                  <a:schemeClr val="tx1"/>
                </a:solidFill>
                <a:effectLst/>
                <a:latin typeface="+mn-lt"/>
                <a:ea typeface="+mn-ea"/>
                <a:cs typeface="+mn-cs"/>
              </a:rPr>
              <a:t>非蒸发型吸气膜（锆钒钛合金材料）就是解决这一系列问题的一个最为有效的方法。当厚度约</a:t>
            </a:r>
            <a:r>
              <a:rPr lang="en-US" altLang="zh-CN" sz="1200" kern="1200" dirty="0" smtClean="0">
                <a:solidFill>
                  <a:schemeClr val="tx1"/>
                </a:solidFill>
                <a:effectLst/>
                <a:latin typeface="+mn-lt"/>
                <a:ea typeface="+mn-ea"/>
                <a:cs typeface="+mn-cs"/>
              </a:rPr>
              <a:t>1000</a:t>
            </a:r>
            <a:r>
              <a:rPr lang="zh-CN" altLang="zh-CN" sz="1200" kern="1200" dirty="0" smtClean="0">
                <a:solidFill>
                  <a:schemeClr val="tx1"/>
                </a:solidFill>
                <a:effectLst/>
                <a:latin typeface="+mn-lt"/>
                <a:ea typeface="+mn-ea"/>
                <a:cs typeface="+mn-cs"/>
              </a:rPr>
              <a:t>纳米的</a:t>
            </a:r>
            <a:r>
              <a:rPr lang="en-US" altLang="zh-CN" sz="1200" kern="1200" dirty="0" smtClean="0">
                <a:solidFill>
                  <a:schemeClr val="tx1"/>
                </a:solidFill>
                <a:effectLst/>
                <a:latin typeface="+mn-lt"/>
                <a:ea typeface="+mn-ea"/>
                <a:cs typeface="+mn-cs"/>
              </a:rPr>
              <a:t>NEG</a:t>
            </a:r>
            <a:r>
              <a:rPr lang="zh-CN" altLang="zh-CN" sz="1200" kern="1200" dirty="0" smtClean="0">
                <a:solidFill>
                  <a:schemeClr val="tx1"/>
                </a:solidFill>
                <a:effectLst/>
                <a:latin typeface="+mn-lt"/>
                <a:ea typeface="+mn-ea"/>
                <a:cs typeface="+mn-cs"/>
              </a:rPr>
              <a:t>非蒸发型吸气膜被高温（</a:t>
            </a:r>
            <a:r>
              <a:rPr lang="en-US" altLang="zh-CN" sz="1200" kern="1200" dirty="0" smtClean="0">
                <a:solidFill>
                  <a:schemeClr val="tx1"/>
                </a:solidFill>
                <a:effectLst/>
                <a:latin typeface="+mn-lt"/>
                <a:ea typeface="+mn-ea"/>
                <a:cs typeface="+mn-cs"/>
              </a:rPr>
              <a:t>200</a:t>
            </a:r>
            <a:r>
              <a:rPr lang="zh-CN" altLang="zh-CN" sz="1200" kern="1200" dirty="0" smtClean="0">
                <a:solidFill>
                  <a:schemeClr val="tx1"/>
                </a:solidFill>
                <a:effectLst/>
                <a:latin typeface="+mn-lt"/>
                <a:ea typeface="+mn-ea"/>
                <a:cs typeface="+mn-cs"/>
              </a:rPr>
              <a:t>℃左右）激活后，就可以作为分布式的真空泵，在储存环细长型真空系统中非常有效的排出气体，降低气压分布梯度，而不受空间尺寸和管道流阻限制。同时抗多次电子撞击（</a:t>
            </a:r>
            <a:r>
              <a:rPr lang="en-US" altLang="zh-CN" sz="1200" kern="1200" dirty="0" err="1" smtClean="0">
                <a:solidFill>
                  <a:schemeClr val="tx1"/>
                </a:solidFill>
                <a:effectLst/>
                <a:latin typeface="+mn-lt"/>
                <a:ea typeface="+mn-ea"/>
                <a:cs typeface="+mn-cs"/>
              </a:rPr>
              <a:t>Multipacting</a:t>
            </a:r>
            <a:r>
              <a:rPr lang="zh-CN" altLang="zh-CN" sz="1200" kern="1200" dirty="0" smtClean="0">
                <a:solidFill>
                  <a:schemeClr val="tx1"/>
                </a:solidFill>
                <a:effectLst/>
                <a:latin typeface="+mn-lt"/>
                <a:ea typeface="+mn-ea"/>
                <a:cs typeface="+mn-cs"/>
              </a:rPr>
              <a:t>），具有较低的同步辐射解光致解吸</a:t>
            </a:r>
            <a:r>
              <a:rPr lang="en-US" altLang="zh-CN" sz="1200" kern="1200" dirty="0" smtClean="0">
                <a:solidFill>
                  <a:schemeClr val="tx1"/>
                </a:solidFill>
                <a:effectLst/>
                <a:latin typeface="+mn-lt"/>
                <a:ea typeface="+mn-ea"/>
                <a:cs typeface="+mn-cs"/>
              </a:rPr>
              <a:t>PSD</a:t>
            </a:r>
            <a:r>
              <a:rPr lang="zh-CN" altLang="zh-CN" sz="1200" kern="1200" dirty="0" smtClean="0">
                <a:solidFill>
                  <a:schemeClr val="tx1"/>
                </a:solidFill>
                <a:effectLst/>
                <a:latin typeface="+mn-lt"/>
                <a:ea typeface="+mn-ea"/>
                <a:cs typeface="+mn-cs"/>
              </a:rPr>
              <a:t>系数和高温热出气率。</a:t>
            </a:r>
          </a:p>
          <a:p>
            <a:r>
              <a:rPr lang="zh-CN" altLang="zh-CN" sz="1200" kern="1200" dirty="0" smtClean="0">
                <a:solidFill>
                  <a:schemeClr val="tx1"/>
                </a:solidFill>
                <a:effectLst/>
                <a:latin typeface="+mn-lt"/>
                <a:ea typeface="+mn-ea"/>
                <a:cs typeface="+mn-cs"/>
              </a:rPr>
              <a:t>新装置的高亮度使得真空室光子吸收器上的同步辐射功率密度大大提高，同步辐射光子吸收器的高热负载的吸收、大热量的转移和吸收器材料热应力寿命成为储存环真空部件设计的关键性问题。因此为了保证新光源储存环动态气压小于</a:t>
            </a:r>
            <a:r>
              <a:rPr lang="en-US" altLang="zh-CN" sz="1200" kern="1200" dirty="0" smtClean="0">
                <a:solidFill>
                  <a:schemeClr val="tx1"/>
                </a:solidFill>
                <a:effectLst/>
                <a:latin typeface="+mn-lt"/>
                <a:ea typeface="+mn-ea"/>
                <a:cs typeface="+mn-cs"/>
              </a:rPr>
              <a:t>2 </a:t>
            </a:r>
            <a:r>
              <a:rPr lang="zh-CN" altLang="zh-CN" sz="1200" kern="1200" dirty="0" smtClean="0">
                <a:solidFill>
                  <a:schemeClr val="tx1"/>
                </a:solidFill>
                <a:effectLst/>
                <a:latin typeface="+mn-lt"/>
                <a:ea typeface="+mn-ea"/>
                <a:cs typeface="+mn-cs"/>
              </a:rPr>
              <a:t>纳托（</a:t>
            </a:r>
            <a:r>
              <a:rPr lang="en-US" altLang="zh-CN" sz="1200" kern="1200" dirty="0" err="1" smtClean="0">
                <a:solidFill>
                  <a:schemeClr val="tx1"/>
                </a:solidFill>
                <a:effectLst/>
                <a:latin typeface="+mn-lt"/>
                <a:ea typeface="+mn-ea"/>
                <a:cs typeface="+mn-cs"/>
              </a:rPr>
              <a:t>nTorr</a:t>
            </a:r>
            <a:r>
              <a:rPr lang="zh-CN" altLang="zh-CN" sz="1200" kern="1200" dirty="0" smtClean="0">
                <a:solidFill>
                  <a:schemeClr val="tx1"/>
                </a:solidFill>
                <a:effectLst/>
                <a:latin typeface="+mn-lt"/>
                <a:ea typeface="+mn-ea"/>
                <a:cs typeface="+mn-cs"/>
              </a:rPr>
              <a:t>）和</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小时以上的束流寿命，有必要开展新型光子吸收器的设计、加工工艺和材料的选用研究工作。</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新装置束流品质相对</a:t>
            </a:r>
            <a:r>
              <a:rPr lang="en-US" altLang="zh-CN" sz="1200" kern="1200" dirty="0" smtClean="0">
                <a:solidFill>
                  <a:schemeClr val="tx1"/>
                </a:solidFill>
                <a:effectLst/>
                <a:latin typeface="+mn-lt"/>
                <a:ea typeface="+mn-ea"/>
                <a:cs typeface="+mn-cs"/>
              </a:rPr>
              <a:t>HLS</a:t>
            </a:r>
            <a:r>
              <a:rPr lang="zh-CN" altLang="zh-CN" sz="1200" kern="1200" dirty="0" smtClean="0">
                <a:solidFill>
                  <a:schemeClr val="tx1"/>
                </a:solidFill>
                <a:effectLst/>
                <a:latin typeface="+mn-lt"/>
                <a:ea typeface="+mn-ea"/>
                <a:cs typeface="+mn-cs"/>
              </a:rPr>
              <a:t>的大幅度提高，以及高亮度对撞对于对撞区束流位置等参数的精确要求，对束流诊断系统的时间、空间与能量分辨能力等提出了更严苛的需求。计划采用更先进的电子学技术，提高束流诊断电子学系统的信号分辨能力，降低噪声，从而升级现有的束流测量技术。计划发展基于新方法、新设备的多种新型诊断技术，例如基于谐振腔、条带等的束流诊断技术等。举例说明，经过这些改进以后，可以将束流横向位置的分辨率提高到亚微米甚至纳米量级。</a:t>
            </a:r>
          </a:p>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新装置的极高束流品质与极高束流稳定性，对加速器电源的品质提出了更高的要求。</a:t>
            </a:r>
          </a:p>
          <a:p>
            <a:r>
              <a:rPr lang="zh-CN" altLang="zh-CN" sz="1200" kern="1200" dirty="0" smtClean="0">
                <a:solidFill>
                  <a:schemeClr val="tx1"/>
                </a:solidFill>
                <a:effectLst/>
                <a:latin typeface="+mn-lt"/>
                <a:ea typeface="+mn-ea"/>
                <a:cs typeface="+mn-cs"/>
              </a:rPr>
              <a:t>前述的磁铁、高频腔、电子束源等各环节，均需要使用电源。脉冲高压电源和磁铁电源的稳定度、纹波、分辨率等均要求在</a:t>
            </a:r>
            <a:r>
              <a:rPr lang="en-US" altLang="zh-CN" sz="1200" kern="1200" dirty="0" smtClean="0">
                <a:solidFill>
                  <a:schemeClr val="tx1"/>
                </a:solidFill>
                <a:effectLst/>
                <a:latin typeface="+mn-lt"/>
                <a:ea typeface="+mn-ea"/>
                <a:cs typeface="+mn-cs"/>
              </a:rPr>
              <a:t>1ppm</a:t>
            </a:r>
            <a:r>
              <a:rPr lang="zh-CN" altLang="zh-CN" sz="1200" kern="1200" dirty="0" smtClean="0">
                <a:solidFill>
                  <a:schemeClr val="tx1"/>
                </a:solidFill>
                <a:effectLst/>
                <a:latin typeface="+mn-lt"/>
                <a:ea typeface="+mn-ea"/>
                <a:cs typeface="+mn-cs"/>
              </a:rPr>
              <a:t>。相比现有的合肥光源重大维修改造项目升级后的电源稳定度、纹波和分辨率要求大多在</a:t>
            </a:r>
            <a:r>
              <a:rPr lang="en-US" altLang="zh-CN" sz="1200" kern="1200" dirty="0" smtClean="0">
                <a:solidFill>
                  <a:schemeClr val="tx1"/>
                </a:solidFill>
                <a:effectLst/>
                <a:latin typeface="+mn-lt"/>
                <a:ea typeface="+mn-ea"/>
                <a:cs typeface="+mn-cs"/>
              </a:rPr>
              <a:t>100ppm</a:t>
            </a:r>
            <a:r>
              <a:rPr lang="zh-CN" altLang="zh-CN" sz="1200" kern="1200" dirty="0" smtClean="0">
                <a:solidFill>
                  <a:schemeClr val="tx1"/>
                </a:solidFill>
                <a:effectLst/>
                <a:latin typeface="+mn-lt"/>
                <a:ea typeface="+mn-ea"/>
                <a:cs typeface="+mn-cs"/>
              </a:rPr>
              <a:t>（储存环四极磁铁在</a:t>
            </a:r>
            <a:r>
              <a:rPr lang="en-US" altLang="zh-CN" sz="1200" kern="1200" dirty="0" smtClean="0">
                <a:solidFill>
                  <a:schemeClr val="tx1"/>
                </a:solidFill>
                <a:effectLst/>
                <a:latin typeface="+mn-lt"/>
                <a:ea typeface="+mn-ea"/>
                <a:cs typeface="+mn-cs"/>
              </a:rPr>
              <a:t>25ppm</a:t>
            </a:r>
            <a:r>
              <a:rPr lang="zh-CN" altLang="zh-CN" sz="1200" kern="1200" dirty="0" smtClean="0">
                <a:solidFill>
                  <a:schemeClr val="tx1"/>
                </a:solidFill>
                <a:effectLst/>
                <a:latin typeface="+mn-lt"/>
                <a:ea typeface="+mn-ea"/>
                <a:cs typeface="+mn-cs"/>
              </a:rPr>
              <a:t>），这一要求提高了</a:t>
            </a:r>
            <a:r>
              <a:rPr lang="en-US" altLang="zh-CN" sz="1200" kern="1200" dirty="0" smtClean="0">
                <a:solidFill>
                  <a:schemeClr val="tx1"/>
                </a:solidFill>
                <a:effectLst/>
                <a:latin typeface="+mn-lt"/>
                <a:ea typeface="+mn-ea"/>
                <a:cs typeface="+mn-cs"/>
              </a:rPr>
              <a:t>1-2</a:t>
            </a:r>
            <a:r>
              <a:rPr lang="zh-CN" altLang="zh-CN" sz="1200" kern="1200" dirty="0" smtClean="0">
                <a:solidFill>
                  <a:schemeClr val="tx1"/>
                </a:solidFill>
                <a:effectLst/>
                <a:latin typeface="+mn-lt"/>
                <a:ea typeface="+mn-ea"/>
                <a:cs typeface="+mn-cs"/>
              </a:rPr>
              <a:t>个数量级。</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由于新装置的束流横向尺寸非常小，要求束流轨道的稳定性达到亚微米量级，根据以往对撞机与光源的建设经验，必须要求支撑系统提供超高的稳定度。地基和储存环支撑系统的震动研究包括：</a:t>
            </a:r>
          </a:p>
          <a:p>
            <a:r>
              <a:rPr lang="zh-CN" altLang="zh-CN" sz="1200" kern="1200" dirty="0" smtClean="0">
                <a:solidFill>
                  <a:schemeClr val="tx1"/>
                </a:solidFill>
                <a:effectLst/>
                <a:latin typeface="+mn-lt"/>
                <a:ea typeface="+mn-ea"/>
                <a:cs typeface="+mn-cs"/>
              </a:rPr>
              <a:t>地基震动研究。运用大地震动监测仪器建立大地震动监测网络，监测光源所在位置的大地震动规律；分析光源运行的受扰敏感频率区域，通过避让、阻尼的方法减少或者消除该不利影响。开展光源选址所在地的地面振动观测及其测量数据的分析与研究，为光源选址提供实验依据，也为光源土建设计提供实测数据和设计依据。</a:t>
            </a:r>
          </a:p>
          <a:p>
            <a:r>
              <a:rPr lang="zh-CN" altLang="zh-CN" sz="1200" kern="1200" dirty="0" smtClean="0">
                <a:solidFill>
                  <a:schemeClr val="tx1"/>
                </a:solidFill>
                <a:effectLst/>
                <a:latin typeface="+mn-lt"/>
                <a:ea typeface="+mn-ea"/>
                <a:cs typeface="+mn-cs"/>
              </a:rPr>
              <a:t>储存环支撑系统的震动研究。研究储存环支撑系统震动和束流关系，建立一套震动的监测系统，首先可以通过实时监测，确定震动可能给束流带来的影响，从而可以通过计算机软件，实时调整控制系统，使束流更加稳定；其次可以建立震动</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束流关系模型，在可能的情况下对影响较大因素的系统进行改造，使束流的稳定性得到提高。</a:t>
            </a:r>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23</a:t>
            </a:fld>
            <a:endParaRPr lang="zh-CN"/>
          </a:p>
        </p:txBody>
      </p:sp>
    </p:spTree>
    <p:extLst>
      <p:ext uri="{BB962C8B-B14F-4D97-AF65-F5344CB8AC3E}">
        <p14:creationId xmlns:p14="http://schemas.microsoft.com/office/powerpoint/2010/main" val="2821621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负责人：王琳（代），罗箐</a:t>
            </a:r>
            <a:endParaRPr lang="zh-CN" altLang="zh-CN" sz="105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项目组成员：李为民、李京祎、张善才、徐宏亮、王勇、李和廷、徐卫、刘刚文、何志刚、陈念；根据研究进展情况，增加所需要的研究人员。</a:t>
            </a:r>
            <a:endParaRPr lang="zh-CN" altLang="zh-CN" sz="105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任务：合肥先进光源的概念设计研究，第一阶段完成光源的概念、布局、</a:t>
            </a:r>
            <a:r>
              <a:rPr lang="en-US" altLang="zh-CN" sz="1200" kern="1200" dirty="0" smtClean="0">
                <a:solidFill>
                  <a:schemeClr val="tx1"/>
                </a:solidFill>
                <a:effectLst/>
                <a:latin typeface="+mn-lt"/>
                <a:ea typeface="+mn-ea"/>
                <a:cs typeface="+mn-cs"/>
              </a:rPr>
              <a:t>lattice</a:t>
            </a:r>
            <a:r>
              <a:rPr lang="zh-CN" altLang="zh-CN" sz="1200" kern="1200" dirty="0" smtClean="0">
                <a:solidFill>
                  <a:schemeClr val="tx1"/>
                </a:solidFill>
                <a:effectLst/>
                <a:latin typeface="+mn-lt"/>
                <a:ea typeface="+mn-ea"/>
                <a:cs typeface="+mn-cs"/>
              </a:rPr>
              <a:t>等物理设计。</a:t>
            </a:r>
            <a:endParaRPr lang="en-US" altLang="zh-CN" dirty="0" smtClean="0"/>
          </a:p>
          <a:p>
            <a:pPr marL="0" lvl="1"/>
            <a:r>
              <a:rPr lang="en-US" altLang="zh-CN" dirty="0" smtClean="0"/>
              <a:t>12</a:t>
            </a:r>
            <a:r>
              <a:rPr lang="zh-CN" altLang="en-US" dirty="0" smtClean="0"/>
              <a:t>人，正高</a:t>
            </a:r>
            <a:r>
              <a:rPr lang="en-US" altLang="zh-CN" dirty="0" smtClean="0"/>
              <a:t>4</a:t>
            </a:r>
            <a:r>
              <a:rPr lang="zh-CN" altLang="en-US" dirty="0" smtClean="0"/>
              <a:t>人，副高</a:t>
            </a:r>
            <a:r>
              <a:rPr lang="en-US" altLang="zh-CN" dirty="0" smtClean="0"/>
              <a:t>4</a:t>
            </a:r>
            <a:r>
              <a:rPr lang="zh-CN" altLang="en-US" dirty="0" smtClean="0"/>
              <a:t>人，博士</a:t>
            </a:r>
            <a:r>
              <a:rPr lang="en-US" altLang="zh-CN" dirty="0" smtClean="0"/>
              <a:t>9</a:t>
            </a:r>
            <a:r>
              <a:rPr lang="zh-CN" altLang="en-US" dirty="0" smtClean="0"/>
              <a:t>人，专职：</a:t>
            </a:r>
            <a:r>
              <a:rPr lang="en-US" altLang="zh-CN" dirty="0" smtClean="0"/>
              <a:t>2</a:t>
            </a:r>
            <a:r>
              <a:rPr lang="zh-CN" altLang="en-US" dirty="0" smtClean="0"/>
              <a:t>人</a:t>
            </a:r>
            <a:endParaRPr lang="en-US" altLang="zh-CN" dirty="0" smtClean="0"/>
          </a:p>
          <a:p>
            <a:pPr marL="0" lvl="1"/>
            <a:endParaRPr lang="en-US" altLang="zh-CN" dirty="0" smtClean="0"/>
          </a:p>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24</a:t>
            </a:fld>
            <a:endParaRPr lang="zh-CN"/>
          </a:p>
        </p:txBody>
      </p:sp>
    </p:spTree>
    <p:extLst>
      <p:ext uri="{BB962C8B-B14F-4D97-AF65-F5344CB8AC3E}">
        <p14:creationId xmlns:p14="http://schemas.microsoft.com/office/powerpoint/2010/main" val="29372814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负责人：王琳（代），罗箐</a:t>
            </a:r>
            <a:endParaRPr lang="zh-CN" altLang="zh-CN" sz="105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项目组成员：李为民、李京祎、张善才、徐宏亮、王勇、李和廷、徐卫、刘刚文、何志刚、陈念；根据研究进展情况，增加所需要的研究人员。</a:t>
            </a:r>
            <a:endParaRPr lang="zh-CN" altLang="zh-CN" sz="105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    </a:t>
            </a:r>
            <a:r>
              <a:rPr lang="zh-CN" altLang="zh-CN" sz="1200" kern="1200" dirty="0" smtClean="0">
                <a:solidFill>
                  <a:schemeClr val="tx1"/>
                </a:solidFill>
                <a:effectLst/>
                <a:latin typeface="+mn-lt"/>
                <a:ea typeface="+mn-ea"/>
                <a:cs typeface="+mn-cs"/>
              </a:rPr>
              <a:t>任务：合肥先进光源的概念设计研究，第一阶段完成光源的概念、布局、</a:t>
            </a:r>
            <a:r>
              <a:rPr lang="en-US" altLang="zh-CN" sz="1200" kern="1200" dirty="0" smtClean="0">
                <a:solidFill>
                  <a:schemeClr val="tx1"/>
                </a:solidFill>
                <a:effectLst/>
                <a:latin typeface="+mn-lt"/>
                <a:ea typeface="+mn-ea"/>
                <a:cs typeface="+mn-cs"/>
              </a:rPr>
              <a:t>lattice</a:t>
            </a:r>
            <a:r>
              <a:rPr lang="zh-CN" altLang="zh-CN" sz="1200" kern="1200" dirty="0" smtClean="0">
                <a:solidFill>
                  <a:schemeClr val="tx1"/>
                </a:solidFill>
                <a:effectLst/>
                <a:latin typeface="+mn-lt"/>
                <a:ea typeface="+mn-ea"/>
                <a:cs typeface="+mn-cs"/>
              </a:rPr>
              <a:t>等物理设计。</a:t>
            </a:r>
            <a:endParaRPr lang="en-US" altLang="zh-CN" dirty="0" smtClean="0"/>
          </a:p>
          <a:p>
            <a:pPr marL="0" lvl="1"/>
            <a:r>
              <a:rPr lang="en-US" altLang="zh-CN" dirty="0" smtClean="0"/>
              <a:t>12</a:t>
            </a:r>
            <a:r>
              <a:rPr lang="zh-CN" altLang="en-US" dirty="0" smtClean="0"/>
              <a:t>人，正高</a:t>
            </a:r>
            <a:r>
              <a:rPr lang="en-US" altLang="zh-CN" dirty="0" smtClean="0"/>
              <a:t>4</a:t>
            </a:r>
            <a:r>
              <a:rPr lang="zh-CN" altLang="en-US" dirty="0" smtClean="0"/>
              <a:t>人，副高</a:t>
            </a:r>
            <a:r>
              <a:rPr lang="en-US" altLang="zh-CN" dirty="0" smtClean="0"/>
              <a:t>4</a:t>
            </a:r>
            <a:r>
              <a:rPr lang="zh-CN" altLang="en-US" dirty="0" smtClean="0"/>
              <a:t>人，博士</a:t>
            </a:r>
            <a:r>
              <a:rPr lang="en-US" altLang="zh-CN" dirty="0" smtClean="0"/>
              <a:t>9</a:t>
            </a:r>
            <a:r>
              <a:rPr lang="zh-CN" altLang="en-US" dirty="0" smtClean="0"/>
              <a:t>人，专职：</a:t>
            </a:r>
            <a:r>
              <a:rPr lang="en-US" altLang="zh-CN" dirty="0" smtClean="0"/>
              <a:t>2</a:t>
            </a:r>
            <a:r>
              <a:rPr lang="zh-CN" altLang="en-US" dirty="0" smtClean="0"/>
              <a:t>人</a:t>
            </a:r>
            <a:endParaRPr lang="en-US" altLang="zh-CN" dirty="0" smtClean="0"/>
          </a:p>
          <a:p>
            <a:pPr marL="0" lvl="1"/>
            <a:endParaRPr lang="en-US" altLang="zh-CN" dirty="0" smtClean="0"/>
          </a:p>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25</a:t>
            </a:fld>
            <a:endParaRPr lang="zh-CN"/>
          </a:p>
        </p:txBody>
      </p:sp>
    </p:spTree>
    <p:extLst>
      <p:ext uri="{BB962C8B-B14F-4D97-AF65-F5344CB8AC3E}">
        <p14:creationId xmlns:p14="http://schemas.microsoft.com/office/powerpoint/2010/main" val="1458185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合肥光源重大维修改造项目结束后，将获得更多重视。</a:t>
            </a:r>
            <a:endParaRPr lang="en-US" altLang="zh-CN" sz="1200" dirty="0" smtClean="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26</a:t>
            </a:fld>
            <a:endParaRPr lang="zh-CN"/>
          </a:p>
        </p:txBody>
      </p:sp>
    </p:spTree>
    <p:extLst>
      <p:ext uri="{BB962C8B-B14F-4D97-AF65-F5344CB8AC3E}">
        <p14:creationId xmlns:p14="http://schemas.microsoft.com/office/powerpoint/2010/main" val="1498866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27</a:t>
            </a:fld>
            <a:endParaRPr lang="zh-CN"/>
          </a:p>
        </p:txBody>
      </p:sp>
    </p:spTree>
    <p:extLst>
      <p:ext uri="{BB962C8B-B14F-4D97-AF65-F5344CB8AC3E}">
        <p14:creationId xmlns:p14="http://schemas.microsoft.com/office/powerpoint/2010/main" val="3904439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28</a:t>
            </a:fld>
            <a:endParaRPr lang="zh-CN"/>
          </a:p>
        </p:txBody>
      </p:sp>
    </p:spTree>
    <p:extLst>
      <p:ext uri="{BB962C8B-B14F-4D97-AF65-F5344CB8AC3E}">
        <p14:creationId xmlns:p14="http://schemas.microsoft.com/office/powerpoint/2010/main" val="4210363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29</a:t>
            </a:fld>
            <a:endParaRPr lang="zh-CN"/>
          </a:p>
        </p:txBody>
      </p:sp>
    </p:spTree>
    <p:extLst>
      <p:ext uri="{BB962C8B-B14F-4D97-AF65-F5344CB8AC3E}">
        <p14:creationId xmlns:p14="http://schemas.microsoft.com/office/powerpoint/2010/main" val="667312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Hard x ray</a:t>
            </a:r>
            <a:r>
              <a:rPr lang="zh-CN" altLang="en-US" dirty="0" smtClean="0"/>
              <a:t>：</a:t>
            </a:r>
            <a:r>
              <a:rPr lang="en-US" altLang="zh-CN" dirty="0" smtClean="0"/>
              <a:t>0.01nm-0.1nm</a:t>
            </a:r>
            <a:r>
              <a:rPr lang="zh-CN" altLang="en-US" dirty="0" smtClean="0"/>
              <a:t>，</a:t>
            </a:r>
            <a:r>
              <a:rPr lang="en-US" altLang="zh-CN" dirty="0" smtClean="0"/>
              <a:t>10k-100KeV</a:t>
            </a:r>
            <a:r>
              <a:rPr lang="zh-CN" altLang="en-US" dirty="0" smtClean="0"/>
              <a:t>；</a:t>
            </a:r>
            <a:r>
              <a:rPr lang="en-US" altLang="zh-CN" dirty="0" smtClean="0"/>
              <a:t>lower</a:t>
            </a:r>
            <a:r>
              <a:rPr lang="en-US" altLang="zh-CN" baseline="0" dirty="0" smtClean="0"/>
              <a:t> than </a:t>
            </a:r>
            <a:r>
              <a:rPr lang="en-US" altLang="zh-CN" dirty="0" smtClean="0"/>
              <a:t>0.01nm</a:t>
            </a:r>
            <a:r>
              <a:rPr lang="zh-CN" altLang="en-US" dirty="0" smtClean="0"/>
              <a:t>，</a:t>
            </a:r>
            <a:r>
              <a:rPr lang="en-US" altLang="zh-CN" dirty="0" smtClean="0"/>
              <a:t>super</a:t>
            </a:r>
            <a:r>
              <a:rPr lang="en-US" altLang="zh-CN" baseline="0" dirty="0" smtClean="0"/>
              <a:t> </a:t>
            </a:r>
            <a:r>
              <a:rPr lang="en-US" altLang="zh-CN" dirty="0" smtClean="0"/>
              <a:t>hard</a:t>
            </a:r>
            <a:r>
              <a:rPr lang="en-US" altLang="zh-CN" baseline="0" dirty="0" smtClean="0"/>
              <a:t> </a:t>
            </a:r>
            <a:r>
              <a:rPr lang="en-US" altLang="zh-CN" dirty="0" smtClean="0"/>
              <a:t>X</a:t>
            </a:r>
            <a:r>
              <a:rPr lang="zh-CN" altLang="en-US" dirty="0" smtClean="0"/>
              <a:t>，</a:t>
            </a:r>
            <a:r>
              <a:rPr lang="en-US" altLang="zh-CN" dirty="0" smtClean="0"/>
              <a:t>100KeV+</a:t>
            </a:r>
            <a:r>
              <a:rPr lang="zh-CN" altLang="en-US" dirty="0" smtClean="0"/>
              <a:t>；</a:t>
            </a:r>
            <a:r>
              <a:rPr lang="en-US" altLang="zh-CN" dirty="0" smtClean="0"/>
              <a:t>0.1-10nm</a:t>
            </a:r>
            <a:r>
              <a:rPr lang="zh-CN" altLang="en-US" dirty="0" smtClean="0"/>
              <a:t>，</a:t>
            </a:r>
            <a:r>
              <a:rPr lang="en-US" altLang="zh-CN" dirty="0" smtClean="0"/>
              <a:t>soft</a:t>
            </a:r>
            <a:r>
              <a:rPr lang="en-US" altLang="zh-CN" baseline="0" dirty="0" smtClean="0"/>
              <a:t> </a:t>
            </a:r>
            <a:r>
              <a:rPr lang="en-US" altLang="zh-CN" dirty="0" smtClean="0"/>
              <a:t>x</a:t>
            </a:r>
            <a:r>
              <a:rPr lang="zh-CN" altLang="en-US" dirty="0" smtClean="0"/>
              <a:t>，</a:t>
            </a:r>
            <a:r>
              <a:rPr lang="en-US" altLang="zh-CN" dirty="0" smtClean="0"/>
              <a:t>100-10KeV</a:t>
            </a:r>
            <a:r>
              <a:rPr lang="en-US" altLang="zh-CN" baseline="0" dirty="0" smtClean="0"/>
              <a:t>; </a:t>
            </a:r>
            <a:r>
              <a:rPr lang="en-US" altLang="zh-CN" sz="1200" b="0" i="0" kern="1200" dirty="0" smtClean="0">
                <a:solidFill>
                  <a:schemeClr val="tx1"/>
                </a:solidFill>
                <a:effectLst/>
                <a:latin typeface="+mn-lt"/>
                <a:ea typeface="+mn-ea"/>
                <a:cs typeface="+mn-cs"/>
              </a:rPr>
              <a:t>vacuum ultra violet,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150~200nm</a:t>
            </a:r>
            <a:r>
              <a:rPr lang="zh-CN" alt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3</a:t>
            </a:fld>
            <a:endParaRPr lang="zh-CN"/>
          </a:p>
        </p:txBody>
      </p:sp>
    </p:spTree>
    <p:extLst>
      <p:ext uri="{BB962C8B-B14F-4D97-AF65-F5344CB8AC3E}">
        <p14:creationId xmlns:p14="http://schemas.microsoft.com/office/powerpoint/2010/main" val="3005783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Possibilities </a:t>
            </a:r>
            <a:r>
              <a:rPr lang="en-US" altLang="zh-CN" sz="1200" b="1" i="0" kern="1200" dirty="0" smtClean="0">
                <a:solidFill>
                  <a:schemeClr val="tx1"/>
                </a:solidFill>
                <a:effectLst/>
                <a:latin typeface="+mn-lt"/>
                <a:ea typeface="+mn-ea"/>
                <a:cs typeface="+mn-cs"/>
              </a:rPr>
              <a:t>for a Diffraction-Limited Upgrade of a Soft X-ray Light Source</a:t>
            </a:r>
            <a:r>
              <a:rPr lang="zh-CN" altLang="en-US" sz="1200" b="1" i="0" kern="1200" dirty="0" smtClean="0">
                <a:solidFill>
                  <a:schemeClr val="tx1"/>
                </a:solidFill>
                <a:effectLst/>
                <a:latin typeface="+mn-lt"/>
                <a:ea typeface="+mn-ea"/>
                <a:cs typeface="+mn-cs"/>
              </a:rPr>
              <a:t>，</a:t>
            </a:r>
            <a:r>
              <a:rPr lang="zh-CN" altLang="en-US" sz="1200" b="1"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R </a:t>
            </a:r>
            <a:r>
              <a:rPr lang="en-US" altLang="zh-CN" sz="1200" b="0" i="0" kern="1200" dirty="0" err="1" smtClean="0">
                <a:solidFill>
                  <a:schemeClr val="tx1"/>
                </a:solidFill>
                <a:effectLst/>
                <a:latin typeface="+mn-lt"/>
                <a:ea typeface="+mn-ea"/>
                <a:cs typeface="+mn-cs"/>
              </a:rPr>
              <a:t>Hettel</a:t>
            </a:r>
            <a:endParaRPr lang="en-US" altLang="zh-CN"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i="0" kern="1200" dirty="0" smtClean="0">
                <a:solidFill>
                  <a:schemeClr val="tx1"/>
                </a:solidFill>
                <a:effectLst/>
                <a:latin typeface="+mn-lt"/>
                <a:ea typeface="+mn-ea"/>
                <a:cs typeface="+mn-cs"/>
              </a:rPr>
              <a:t>DLSR design and plans: an international overview</a:t>
            </a:r>
            <a:r>
              <a:rPr lang="zh-CN" altLang="en-US" sz="1200" b="1" i="0" kern="1200" dirty="0" smtClean="0">
                <a:solidFill>
                  <a:schemeClr val="tx1"/>
                </a:solidFill>
                <a:effectLst/>
                <a:latin typeface="+mn-lt"/>
                <a:ea typeface="+mn-ea"/>
                <a:cs typeface="+mn-cs"/>
              </a:rPr>
              <a:t>， </a:t>
            </a:r>
            <a:r>
              <a:rPr lang="en-US" altLang="zh-CN" sz="1200" b="1" i="0" kern="1200" dirty="0" smtClean="0">
                <a:solidFill>
                  <a:schemeClr val="tx1"/>
                </a:solidFill>
                <a:effectLst/>
                <a:latin typeface="+mn-lt"/>
                <a:ea typeface="+mn-ea"/>
                <a:cs typeface="+mn-cs"/>
              </a:rPr>
              <a:t>R </a:t>
            </a:r>
            <a:r>
              <a:rPr lang="en-US" altLang="zh-CN" sz="1200" b="1" i="0" kern="1200" dirty="0" err="1" smtClean="0">
                <a:solidFill>
                  <a:schemeClr val="tx1"/>
                </a:solidFill>
                <a:effectLst/>
                <a:latin typeface="+mn-lt"/>
                <a:ea typeface="+mn-ea"/>
                <a:cs typeface="+mn-cs"/>
              </a:rPr>
              <a:t>Hettel</a:t>
            </a:r>
            <a:r>
              <a:rPr lang="zh-CN" altLang="en-US" sz="1200" b="1" i="0" kern="1200" dirty="0" smtClean="0">
                <a:solidFill>
                  <a:schemeClr val="tx1"/>
                </a:solidFill>
                <a:effectLst/>
                <a:latin typeface="+mn-lt"/>
                <a:ea typeface="+mn-ea"/>
                <a:cs typeface="+mn-cs"/>
              </a:rPr>
              <a:t>， </a:t>
            </a:r>
            <a:r>
              <a:rPr lang="sv-SE" altLang="zh-CN" sz="1200" b="0" i="1" kern="1200" dirty="0" smtClean="0">
                <a:solidFill>
                  <a:schemeClr val="tx1"/>
                </a:solidFill>
                <a:effectLst/>
                <a:latin typeface="+mn-lt"/>
                <a:ea typeface="+mn-ea"/>
                <a:cs typeface="+mn-cs"/>
              </a:rPr>
              <a:t>J. Synchrotron Rad.</a:t>
            </a:r>
            <a:r>
              <a:rPr lang="sv-SE" altLang="zh-CN" sz="1200" b="0" i="0" kern="1200" dirty="0" smtClean="0">
                <a:solidFill>
                  <a:schemeClr val="tx1"/>
                </a:solidFill>
                <a:effectLst/>
                <a:latin typeface="+mn-lt"/>
                <a:ea typeface="+mn-ea"/>
                <a:cs typeface="+mn-cs"/>
              </a:rPr>
              <a:t> (2014). </a:t>
            </a:r>
            <a:r>
              <a:rPr lang="sv-SE" altLang="zh-CN" sz="1200" b="1" i="0" kern="1200" dirty="0" smtClean="0">
                <a:solidFill>
                  <a:schemeClr val="tx1"/>
                </a:solidFill>
                <a:effectLst/>
                <a:latin typeface="+mn-lt"/>
                <a:ea typeface="+mn-ea"/>
                <a:cs typeface="+mn-cs"/>
              </a:rPr>
              <a:t>21</a:t>
            </a:r>
            <a:r>
              <a:rPr lang="sv-SE" altLang="zh-CN" sz="1200" b="0" i="0" kern="1200" dirty="0" smtClean="0">
                <a:solidFill>
                  <a:schemeClr val="tx1"/>
                </a:solidFill>
                <a:effectLst/>
                <a:latin typeface="+mn-lt"/>
                <a:ea typeface="+mn-ea"/>
                <a:cs typeface="+mn-cs"/>
              </a:rPr>
              <a:t>, 843-855</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Main design</a:t>
            </a:r>
            <a:r>
              <a:rPr lang="en-US" altLang="zh-CN" baseline="0" dirty="0" smtClean="0"/>
              <a:t> goal is to decrease the horizontal beam emittance to diffraction limit of soft x and hard x-ray.</a:t>
            </a:r>
            <a:r>
              <a:rPr lang="zh-CN" altLang="en-US" baseline="0" dirty="0" smtClean="0"/>
              <a:t> </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For 10^-10m, hard x, 12.4 </a:t>
            </a:r>
            <a:r>
              <a:rPr lang="en-US" altLang="zh-CN" sz="1200" b="0" i="0" u="none" strike="noStrike" kern="1200" baseline="0" dirty="0" err="1" smtClean="0">
                <a:solidFill>
                  <a:schemeClr val="tx1"/>
                </a:solidFill>
                <a:latin typeface="+mn-lt"/>
                <a:ea typeface="+mn-ea"/>
                <a:cs typeface="+mn-cs"/>
              </a:rPr>
              <a:t>keV</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8 </a:t>
            </a:r>
            <a:r>
              <a:rPr lang="en-US" altLang="zh-CN" sz="1200" b="0" i="0" u="none" strike="noStrike" kern="1200" baseline="0" dirty="0" err="1" smtClean="0">
                <a:solidFill>
                  <a:schemeClr val="tx1"/>
                </a:solidFill>
                <a:latin typeface="+mn-lt"/>
                <a:ea typeface="+mn-ea"/>
                <a:cs typeface="+mn-cs"/>
              </a:rPr>
              <a:t>pm.rad</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10^-9m,</a:t>
            </a:r>
            <a:r>
              <a:rPr lang="zh-CN" altLang="en-US" sz="1200" b="0" i="0" u="none" strike="noStrike" kern="1200" baseline="0" dirty="0" smtClean="0">
                <a:solidFill>
                  <a:schemeClr val="tx1"/>
                </a:solidFill>
                <a:latin typeface="+mn-lt"/>
                <a:ea typeface="+mn-ea"/>
                <a:cs typeface="+mn-cs"/>
              </a:rPr>
              <a:t> </a:t>
            </a:r>
            <a:r>
              <a:rPr lang="en-US" altLang="zh-CN" sz="1200" b="0" i="0" u="none" strike="noStrike" kern="1200" baseline="0" dirty="0" smtClean="0">
                <a:solidFill>
                  <a:schemeClr val="tx1"/>
                </a:solidFill>
                <a:latin typeface="+mn-lt"/>
                <a:ea typeface="+mn-ea"/>
                <a:cs typeface="+mn-cs"/>
              </a:rPr>
              <a:t>soft X</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1.24 </a:t>
            </a:r>
            <a:r>
              <a:rPr lang="en-US" altLang="zh-CN" sz="1200" b="0" i="0" u="none" strike="noStrike" kern="1200" baseline="0" dirty="0" err="1" smtClean="0">
                <a:solidFill>
                  <a:schemeClr val="tx1"/>
                </a:solidFill>
                <a:latin typeface="+mn-lt"/>
                <a:ea typeface="+mn-ea"/>
                <a:cs typeface="+mn-cs"/>
              </a:rPr>
              <a:t>keV</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80 </a:t>
            </a:r>
            <a:r>
              <a:rPr lang="en-US" altLang="zh-CN" sz="1200" b="0" i="0" u="none" strike="noStrike" kern="1200" baseline="0" dirty="0" err="1" smtClean="0">
                <a:solidFill>
                  <a:schemeClr val="tx1"/>
                </a:solidFill>
                <a:latin typeface="+mn-lt"/>
                <a:ea typeface="+mn-ea"/>
                <a:cs typeface="+mn-cs"/>
              </a:rPr>
              <a:t>pm.rad</a:t>
            </a:r>
            <a:r>
              <a:rPr lang="zh-CN" altLang="en-US" sz="1200" b="0" i="0" u="none" strike="noStrike" kern="1200" baseline="0" dirty="0" smtClean="0">
                <a:solidFill>
                  <a:schemeClr val="tx1"/>
                </a:solidFill>
                <a:latin typeface="+mn-lt"/>
                <a:ea typeface="+mn-ea"/>
                <a:cs typeface="+mn-cs"/>
              </a:rPr>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4</a:t>
            </a:fld>
            <a:endParaRPr lang="zh-CN"/>
          </a:p>
        </p:txBody>
      </p:sp>
    </p:spTree>
    <p:extLst>
      <p:ext uri="{BB962C8B-B14F-4D97-AF65-F5344CB8AC3E}">
        <p14:creationId xmlns:p14="http://schemas.microsoft.com/office/powerpoint/2010/main" val="517960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5</a:t>
            </a:fld>
            <a:endParaRPr lang="zh-CN"/>
          </a:p>
        </p:txBody>
      </p:sp>
    </p:spTree>
    <p:extLst>
      <p:ext uri="{BB962C8B-B14F-4D97-AF65-F5344CB8AC3E}">
        <p14:creationId xmlns:p14="http://schemas.microsoft.com/office/powerpoint/2010/main" val="4091935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Hard x ray</a:t>
            </a:r>
            <a:r>
              <a:rPr lang="zh-CN" altLang="en-US" dirty="0" smtClean="0"/>
              <a:t>：</a:t>
            </a:r>
            <a:r>
              <a:rPr lang="en-US" altLang="zh-CN" dirty="0" smtClean="0"/>
              <a:t>0.01nm-0.1nm</a:t>
            </a:r>
            <a:r>
              <a:rPr lang="zh-CN" altLang="en-US" dirty="0" smtClean="0"/>
              <a:t>，</a:t>
            </a:r>
            <a:r>
              <a:rPr lang="en-US" altLang="zh-CN" dirty="0" smtClean="0"/>
              <a:t>10k-100KeV</a:t>
            </a:r>
            <a:r>
              <a:rPr lang="zh-CN" altLang="en-US" dirty="0" smtClean="0"/>
              <a:t>；</a:t>
            </a:r>
            <a:r>
              <a:rPr lang="en-US" altLang="zh-CN" dirty="0" smtClean="0"/>
              <a:t>lower</a:t>
            </a:r>
            <a:r>
              <a:rPr lang="en-US" altLang="zh-CN" baseline="0" dirty="0" smtClean="0"/>
              <a:t> than </a:t>
            </a:r>
            <a:r>
              <a:rPr lang="en-US" altLang="zh-CN" dirty="0" smtClean="0"/>
              <a:t>0.01nm</a:t>
            </a:r>
            <a:r>
              <a:rPr lang="zh-CN" altLang="en-US" dirty="0" smtClean="0"/>
              <a:t>，</a:t>
            </a:r>
            <a:r>
              <a:rPr lang="en-US" altLang="zh-CN" dirty="0" smtClean="0"/>
              <a:t>super</a:t>
            </a:r>
            <a:r>
              <a:rPr lang="en-US" altLang="zh-CN" baseline="0" dirty="0" smtClean="0"/>
              <a:t> </a:t>
            </a:r>
            <a:r>
              <a:rPr lang="en-US" altLang="zh-CN" dirty="0" smtClean="0"/>
              <a:t>hard</a:t>
            </a:r>
            <a:r>
              <a:rPr lang="en-US" altLang="zh-CN" baseline="0" dirty="0" smtClean="0"/>
              <a:t> </a:t>
            </a:r>
            <a:r>
              <a:rPr lang="en-US" altLang="zh-CN" dirty="0" smtClean="0"/>
              <a:t>X</a:t>
            </a:r>
            <a:r>
              <a:rPr lang="zh-CN" altLang="en-US" dirty="0" smtClean="0"/>
              <a:t>，</a:t>
            </a:r>
            <a:r>
              <a:rPr lang="en-US" altLang="zh-CN" dirty="0" smtClean="0"/>
              <a:t>100KeV+</a:t>
            </a:r>
            <a:r>
              <a:rPr lang="zh-CN" altLang="en-US" dirty="0" smtClean="0"/>
              <a:t>；</a:t>
            </a:r>
            <a:r>
              <a:rPr lang="en-US" altLang="zh-CN" dirty="0" smtClean="0"/>
              <a:t>0.1-10nm</a:t>
            </a:r>
            <a:r>
              <a:rPr lang="zh-CN" altLang="en-US" dirty="0" smtClean="0"/>
              <a:t>，</a:t>
            </a:r>
            <a:r>
              <a:rPr lang="en-US" altLang="zh-CN" dirty="0" smtClean="0"/>
              <a:t>soft</a:t>
            </a:r>
            <a:r>
              <a:rPr lang="en-US" altLang="zh-CN" baseline="0" dirty="0" smtClean="0"/>
              <a:t> </a:t>
            </a:r>
            <a:r>
              <a:rPr lang="en-US" altLang="zh-CN" dirty="0" smtClean="0"/>
              <a:t>x</a:t>
            </a:r>
            <a:r>
              <a:rPr lang="zh-CN" altLang="en-US" dirty="0" smtClean="0"/>
              <a:t>，</a:t>
            </a:r>
            <a:r>
              <a:rPr lang="en-US" altLang="zh-CN" dirty="0" smtClean="0"/>
              <a:t>100-10KeV</a:t>
            </a:r>
            <a:r>
              <a:rPr lang="en-US" altLang="zh-CN" baseline="0" dirty="0" smtClean="0"/>
              <a:t>; </a:t>
            </a:r>
            <a:r>
              <a:rPr lang="en-US" altLang="zh-CN" sz="1200" b="0" i="0" kern="1200" dirty="0" smtClean="0">
                <a:solidFill>
                  <a:schemeClr val="tx1"/>
                </a:solidFill>
                <a:effectLst/>
                <a:latin typeface="+mn-lt"/>
                <a:ea typeface="+mn-ea"/>
                <a:cs typeface="+mn-cs"/>
              </a:rPr>
              <a:t>vacuum ultra violet,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150~200nm</a:t>
            </a:r>
            <a:r>
              <a:rPr lang="zh-CN" alt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solidFill>
                  <a:prstClr val="black"/>
                </a:solidFill>
              </a:rPr>
              <a:pPr/>
              <a:t>6</a:t>
            </a:fld>
            <a:endParaRPr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19247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Hard x ray</a:t>
            </a:r>
            <a:r>
              <a:rPr lang="zh-CN" altLang="en-US" dirty="0" smtClean="0"/>
              <a:t>：</a:t>
            </a:r>
            <a:r>
              <a:rPr lang="en-US" altLang="zh-CN" dirty="0" smtClean="0"/>
              <a:t>0.01nm-0.1nm</a:t>
            </a:r>
            <a:r>
              <a:rPr lang="zh-CN" altLang="en-US" dirty="0" smtClean="0"/>
              <a:t>，</a:t>
            </a:r>
            <a:r>
              <a:rPr lang="en-US" altLang="zh-CN" dirty="0" smtClean="0"/>
              <a:t>10k-100KeV</a:t>
            </a:r>
            <a:r>
              <a:rPr lang="zh-CN" altLang="en-US" dirty="0" smtClean="0"/>
              <a:t>；</a:t>
            </a:r>
            <a:r>
              <a:rPr lang="en-US" altLang="zh-CN" dirty="0" smtClean="0"/>
              <a:t>lower</a:t>
            </a:r>
            <a:r>
              <a:rPr lang="en-US" altLang="zh-CN" baseline="0" dirty="0" smtClean="0"/>
              <a:t> than </a:t>
            </a:r>
            <a:r>
              <a:rPr lang="en-US" altLang="zh-CN" dirty="0" smtClean="0"/>
              <a:t>0.01nm</a:t>
            </a:r>
            <a:r>
              <a:rPr lang="zh-CN" altLang="en-US" dirty="0" smtClean="0"/>
              <a:t>，</a:t>
            </a:r>
            <a:r>
              <a:rPr lang="en-US" altLang="zh-CN" dirty="0" smtClean="0"/>
              <a:t>super</a:t>
            </a:r>
            <a:r>
              <a:rPr lang="en-US" altLang="zh-CN" baseline="0" dirty="0" smtClean="0"/>
              <a:t> </a:t>
            </a:r>
            <a:r>
              <a:rPr lang="en-US" altLang="zh-CN" dirty="0" smtClean="0"/>
              <a:t>hard</a:t>
            </a:r>
            <a:r>
              <a:rPr lang="en-US" altLang="zh-CN" baseline="0" dirty="0" smtClean="0"/>
              <a:t> </a:t>
            </a:r>
            <a:r>
              <a:rPr lang="en-US" altLang="zh-CN" dirty="0" smtClean="0"/>
              <a:t>X</a:t>
            </a:r>
            <a:r>
              <a:rPr lang="zh-CN" altLang="en-US" dirty="0" smtClean="0"/>
              <a:t>，</a:t>
            </a:r>
            <a:r>
              <a:rPr lang="en-US" altLang="zh-CN" dirty="0" smtClean="0"/>
              <a:t>100KeV+</a:t>
            </a:r>
            <a:r>
              <a:rPr lang="zh-CN" altLang="en-US" dirty="0" smtClean="0"/>
              <a:t>；</a:t>
            </a:r>
            <a:r>
              <a:rPr lang="en-US" altLang="zh-CN" dirty="0" smtClean="0"/>
              <a:t>0.1-10nm</a:t>
            </a:r>
            <a:r>
              <a:rPr lang="zh-CN" altLang="en-US" dirty="0" smtClean="0"/>
              <a:t>，</a:t>
            </a:r>
            <a:r>
              <a:rPr lang="en-US" altLang="zh-CN" dirty="0" smtClean="0"/>
              <a:t>soft</a:t>
            </a:r>
            <a:r>
              <a:rPr lang="en-US" altLang="zh-CN" baseline="0" dirty="0" smtClean="0"/>
              <a:t> </a:t>
            </a:r>
            <a:r>
              <a:rPr lang="en-US" altLang="zh-CN" dirty="0" smtClean="0"/>
              <a:t>x</a:t>
            </a:r>
            <a:r>
              <a:rPr lang="zh-CN" altLang="en-US" dirty="0" smtClean="0"/>
              <a:t>，</a:t>
            </a:r>
            <a:r>
              <a:rPr lang="en-US" altLang="zh-CN" dirty="0" smtClean="0"/>
              <a:t>100-10KeV</a:t>
            </a:r>
            <a:r>
              <a:rPr lang="en-US" altLang="zh-CN" baseline="0" dirty="0" smtClean="0"/>
              <a:t>; </a:t>
            </a:r>
            <a:r>
              <a:rPr lang="en-US" altLang="zh-CN" sz="1200" b="0" i="0" kern="1200" dirty="0" smtClean="0">
                <a:solidFill>
                  <a:schemeClr val="tx1"/>
                </a:solidFill>
                <a:effectLst/>
                <a:latin typeface="+mn-lt"/>
                <a:ea typeface="+mn-ea"/>
                <a:cs typeface="+mn-cs"/>
              </a:rPr>
              <a:t>vacuum ultra violet,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150~200nm</a:t>
            </a:r>
            <a:r>
              <a:rPr lang="zh-CN" alt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solidFill>
                  <a:prstClr val="black"/>
                </a:solidFill>
              </a:rPr>
              <a:pPr/>
              <a:t>7</a:t>
            </a:fld>
            <a:endParaRPr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218322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Hard x ray</a:t>
            </a:r>
            <a:r>
              <a:rPr lang="zh-CN" altLang="en-US" dirty="0" smtClean="0"/>
              <a:t>：</a:t>
            </a:r>
            <a:r>
              <a:rPr lang="en-US" altLang="zh-CN" dirty="0" smtClean="0"/>
              <a:t>0.01nm-0.1nm</a:t>
            </a:r>
            <a:r>
              <a:rPr lang="zh-CN" altLang="en-US" dirty="0" smtClean="0"/>
              <a:t>，</a:t>
            </a:r>
            <a:r>
              <a:rPr lang="en-US" altLang="zh-CN" dirty="0" smtClean="0"/>
              <a:t>10k-100KeV</a:t>
            </a:r>
            <a:r>
              <a:rPr lang="zh-CN" altLang="en-US" dirty="0" smtClean="0"/>
              <a:t>；</a:t>
            </a:r>
            <a:r>
              <a:rPr lang="en-US" altLang="zh-CN" dirty="0" smtClean="0"/>
              <a:t>lower</a:t>
            </a:r>
            <a:r>
              <a:rPr lang="en-US" altLang="zh-CN" baseline="0" dirty="0" smtClean="0"/>
              <a:t> than </a:t>
            </a:r>
            <a:r>
              <a:rPr lang="en-US" altLang="zh-CN" dirty="0" smtClean="0"/>
              <a:t>0.01nm</a:t>
            </a:r>
            <a:r>
              <a:rPr lang="zh-CN" altLang="en-US" dirty="0" smtClean="0"/>
              <a:t>，</a:t>
            </a:r>
            <a:r>
              <a:rPr lang="en-US" altLang="zh-CN" dirty="0" smtClean="0"/>
              <a:t>super</a:t>
            </a:r>
            <a:r>
              <a:rPr lang="en-US" altLang="zh-CN" baseline="0" dirty="0" smtClean="0"/>
              <a:t> </a:t>
            </a:r>
            <a:r>
              <a:rPr lang="en-US" altLang="zh-CN" dirty="0" smtClean="0"/>
              <a:t>hard</a:t>
            </a:r>
            <a:r>
              <a:rPr lang="en-US" altLang="zh-CN" baseline="0" dirty="0" smtClean="0"/>
              <a:t> </a:t>
            </a:r>
            <a:r>
              <a:rPr lang="en-US" altLang="zh-CN" dirty="0" smtClean="0"/>
              <a:t>X</a:t>
            </a:r>
            <a:r>
              <a:rPr lang="zh-CN" altLang="en-US" dirty="0" smtClean="0"/>
              <a:t>，</a:t>
            </a:r>
            <a:r>
              <a:rPr lang="en-US" altLang="zh-CN" dirty="0" smtClean="0"/>
              <a:t>100KeV+</a:t>
            </a:r>
            <a:r>
              <a:rPr lang="zh-CN" altLang="en-US" dirty="0" smtClean="0"/>
              <a:t>；</a:t>
            </a:r>
            <a:r>
              <a:rPr lang="en-US" altLang="zh-CN" dirty="0" smtClean="0"/>
              <a:t>0.1-10nm</a:t>
            </a:r>
            <a:r>
              <a:rPr lang="zh-CN" altLang="en-US" dirty="0" smtClean="0"/>
              <a:t>，</a:t>
            </a:r>
            <a:r>
              <a:rPr lang="en-US" altLang="zh-CN" dirty="0" smtClean="0"/>
              <a:t>soft</a:t>
            </a:r>
            <a:r>
              <a:rPr lang="en-US" altLang="zh-CN" baseline="0" dirty="0" smtClean="0"/>
              <a:t> </a:t>
            </a:r>
            <a:r>
              <a:rPr lang="en-US" altLang="zh-CN" dirty="0" smtClean="0"/>
              <a:t>x</a:t>
            </a:r>
            <a:r>
              <a:rPr lang="zh-CN" altLang="en-US" dirty="0" smtClean="0"/>
              <a:t>，</a:t>
            </a:r>
            <a:r>
              <a:rPr lang="en-US" altLang="zh-CN" dirty="0" smtClean="0"/>
              <a:t>100-10KeV</a:t>
            </a:r>
            <a:r>
              <a:rPr lang="en-US" altLang="zh-CN" baseline="0" dirty="0" smtClean="0"/>
              <a:t>; </a:t>
            </a:r>
            <a:r>
              <a:rPr lang="en-US" altLang="zh-CN" sz="1200" b="0" i="0" kern="1200" dirty="0" smtClean="0">
                <a:solidFill>
                  <a:schemeClr val="tx1"/>
                </a:solidFill>
                <a:effectLst/>
                <a:latin typeface="+mn-lt"/>
                <a:ea typeface="+mn-ea"/>
                <a:cs typeface="+mn-cs"/>
              </a:rPr>
              <a:t>vacuum ultra violet,</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150~200nm</a:t>
            </a:r>
            <a:r>
              <a:rPr lang="zh-CN" altLang="en-US" sz="1200" b="0" i="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solidFill>
                  <a:prstClr val="black"/>
                </a:solidFill>
              </a:rPr>
              <a:pPr/>
              <a:t>8</a:t>
            </a:fld>
            <a:endParaRPr altLang="en-US">
              <a:solidFill>
                <a:prstClr val="black"/>
              </a:solidFill>
              <a:ea typeface="宋体" panose="02010600030101010101" pitchFamily="2" charset="-122"/>
            </a:endParaRPr>
          </a:p>
        </p:txBody>
      </p:sp>
    </p:spTree>
    <p:extLst>
      <p:ext uri="{BB962C8B-B14F-4D97-AF65-F5344CB8AC3E}">
        <p14:creationId xmlns:p14="http://schemas.microsoft.com/office/powerpoint/2010/main" val="237113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Energy</a:t>
            </a:r>
            <a:r>
              <a:rPr lang="en-US" altLang="zh-CN" sz="1200" kern="1200" baseline="0" dirty="0" smtClean="0">
                <a:solidFill>
                  <a:schemeClr val="tx1"/>
                </a:solidFill>
                <a:effectLst/>
                <a:latin typeface="+mn-lt"/>
                <a:ea typeface="+mn-ea"/>
                <a:cs typeface="+mn-cs"/>
              </a:rPr>
              <a:t> of electron beam determines the best spectrum range for synchrotron radiation.</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3.5 GeV is best </a:t>
            </a:r>
            <a:r>
              <a:rPr lang="zh-CN" altLang="zh-CN" sz="1200" kern="1200" dirty="0" smtClean="0">
                <a:solidFill>
                  <a:schemeClr val="tx1"/>
                </a:solidFill>
                <a:effectLst/>
                <a:latin typeface="+mn-lt"/>
                <a:ea typeface="+mn-ea"/>
                <a:cs typeface="+mn-cs"/>
              </a:rPr>
              <a:t>适合于提供能量在</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25 </a:t>
            </a:r>
            <a:r>
              <a:rPr lang="en-US" altLang="zh-CN" sz="1200" kern="1200" dirty="0" err="1" smtClean="0">
                <a:solidFill>
                  <a:schemeClr val="tx1"/>
                </a:solidFill>
                <a:effectLst/>
                <a:latin typeface="+mn-lt"/>
                <a:ea typeface="+mn-ea"/>
                <a:cs typeface="+mn-cs"/>
              </a:rPr>
              <a:t>keV</a:t>
            </a:r>
            <a:r>
              <a:rPr lang="zh-CN" altLang="zh-CN" sz="1200" kern="1200" dirty="0" smtClean="0">
                <a:solidFill>
                  <a:schemeClr val="tx1"/>
                </a:solidFill>
                <a:effectLst/>
                <a:latin typeface="+mn-lt"/>
                <a:ea typeface="+mn-ea"/>
                <a:cs typeface="+mn-cs"/>
              </a:rPr>
              <a:t>的高亮度</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射线光源，在能量低于</a:t>
            </a:r>
            <a:r>
              <a:rPr lang="en-US" altLang="zh-CN" sz="1200" kern="1200" dirty="0" smtClean="0">
                <a:solidFill>
                  <a:schemeClr val="tx1"/>
                </a:solidFill>
                <a:effectLst/>
                <a:latin typeface="+mn-lt"/>
                <a:ea typeface="+mn-ea"/>
                <a:cs typeface="+mn-cs"/>
              </a:rPr>
              <a:t>1keV</a:t>
            </a:r>
            <a:r>
              <a:rPr lang="zh-CN" altLang="zh-CN" sz="1200" kern="1200" dirty="0" smtClean="0">
                <a:solidFill>
                  <a:schemeClr val="tx1"/>
                </a:solidFill>
                <a:effectLst/>
                <a:latin typeface="+mn-lt"/>
                <a:ea typeface="+mn-ea"/>
                <a:cs typeface="+mn-cs"/>
              </a:rPr>
              <a:t>的真空紫外和软</a:t>
            </a:r>
            <a:r>
              <a:rPr lang="en-US" altLang="zh-CN" sz="1200" kern="1200" dirty="0" smtClean="0">
                <a:solidFill>
                  <a:schemeClr val="tx1"/>
                </a:solidFill>
                <a:effectLst/>
                <a:latin typeface="+mn-lt"/>
                <a:ea typeface="+mn-ea"/>
                <a:cs typeface="+mn-cs"/>
              </a:rPr>
              <a:t>X</a:t>
            </a:r>
            <a:r>
              <a:rPr lang="zh-CN" altLang="zh-CN" sz="1200" kern="1200" dirty="0" smtClean="0">
                <a:solidFill>
                  <a:schemeClr val="tx1"/>
                </a:solidFill>
                <a:effectLst/>
                <a:latin typeface="+mn-lt"/>
                <a:ea typeface="+mn-ea"/>
                <a:cs typeface="+mn-cs"/>
              </a:rPr>
              <a:t>射线波段范围，合肥先进光源的亮度将比上海光源高出</a:t>
            </a:r>
            <a:r>
              <a:rPr lang="en-US" altLang="zh-CN" sz="1200" kern="1200" dirty="0" smtClean="0">
                <a:solidFill>
                  <a:schemeClr val="tx1"/>
                </a:solidFill>
                <a:effectLst/>
                <a:latin typeface="+mn-lt"/>
                <a:ea typeface="+mn-ea"/>
                <a:cs typeface="+mn-cs"/>
              </a:rPr>
              <a:t>100</a:t>
            </a:r>
            <a:r>
              <a:rPr lang="zh-CN" altLang="zh-CN" sz="1200" kern="1200" dirty="0" smtClean="0">
                <a:solidFill>
                  <a:schemeClr val="tx1"/>
                </a:solidFill>
                <a:effectLst/>
                <a:latin typeface="+mn-lt"/>
                <a:ea typeface="+mn-ea"/>
                <a:cs typeface="+mn-cs"/>
              </a:rPr>
              <a:t>倍（如表</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和图</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所示）。同时只有在</a:t>
            </a:r>
            <a:r>
              <a:rPr lang="en-US" altLang="zh-CN" sz="1200" kern="1200" dirty="0" smtClean="0">
                <a:solidFill>
                  <a:schemeClr val="tx1"/>
                </a:solidFill>
                <a:effectLst/>
                <a:latin typeface="+mn-lt"/>
                <a:ea typeface="+mn-ea"/>
                <a:cs typeface="+mn-cs"/>
              </a:rPr>
              <a:t>VUV</a:t>
            </a:r>
            <a:r>
              <a:rPr lang="zh-CN" altLang="zh-CN" sz="1200" kern="1200" dirty="0" smtClean="0">
                <a:solidFill>
                  <a:schemeClr val="tx1"/>
                </a:solidFill>
                <a:effectLst/>
                <a:latin typeface="+mn-lt"/>
                <a:ea typeface="+mn-ea"/>
                <a:cs typeface="+mn-cs"/>
              </a:rPr>
              <a:t>光源上，才能获得超高能量分辨</a:t>
            </a:r>
            <a:r>
              <a:rPr lang="en-US" altLang="zh-CN" sz="1200" kern="1200" dirty="0" smtClean="0">
                <a:solidFill>
                  <a:schemeClr val="tx1"/>
                </a:solidFill>
                <a:effectLst/>
                <a:latin typeface="+mn-lt"/>
                <a:ea typeface="+mn-ea"/>
                <a:cs typeface="+mn-cs"/>
              </a:rPr>
              <a:t>1meV@10eV</a:t>
            </a:r>
            <a:r>
              <a:rPr lang="zh-CN" altLang="zh-CN" sz="1200" kern="1200" dirty="0" smtClean="0">
                <a:solidFill>
                  <a:schemeClr val="tx1"/>
                </a:solidFill>
                <a:effectLst/>
                <a:latin typeface="+mn-lt"/>
                <a:ea typeface="+mn-ea"/>
                <a:cs typeface="+mn-cs"/>
              </a:rPr>
              <a:t>，探测和操控能带较窄的价电子问题。因此北京、上海光源都不利于获得高亮度的真空紫外辐射。</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VU</a:t>
            </a:r>
            <a:r>
              <a:rPr lang="zh-CN" altLang="en-US" dirty="0" smtClean="0"/>
              <a:t>Ｖ：</a:t>
            </a:r>
            <a:r>
              <a:rPr lang="zh-CN" altLang="en-US" sz="1200" b="0" i="0" kern="1200" dirty="0" smtClean="0">
                <a:solidFill>
                  <a:schemeClr val="tx1"/>
                </a:solidFill>
                <a:effectLst/>
                <a:latin typeface="+mn-lt"/>
                <a:ea typeface="+mn-ea"/>
                <a:cs typeface="+mn-cs"/>
              </a:rPr>
              <a:t>该波段的紫外线在空气中被氧气强烈吸收而只能应用于真空，其长波限粗略在</a:t>
            </a:r>
            <a:r>
              <a:rPr lang="en-US" altLang="zh-CN" sz="1200" b="0" i="0" kern="1200" dirty="0" smtClean="0">
                <a:solidFill>
                  <a:schemeClr val="tx1"/>
                </a:solidFill>
                <a:effectLst/>
                <a:latin typeface="+mn-lt"/>
                <a:ea typeface="+mn-ea"/>
                <a:cs typeface="+mn-cs"/>
              </a:rPr>
              <a:t>150~200nm</a:t>
            </a:r>
            <a:r>
              <a:rPr lang="zh-CN" altLang="en-US" sz="1200" b="0" i="0" kern="1200" dirty="0" smtClean="0">
                <a:solidFill>
                  <a:schemeClr val="tx1"/>
                </a:solidFill>
                <a:effectLst/>
                <a:latin typeface="+mn-lt"/>
                <a:ea typeface="+mn-ea"/>
                <a:cs typeface="+mn-cs"/>
              </a:rPr>
              <a:t>。</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CN" dirty="0"/>
          </a:p>
        </p:txBody>
      </p:sp>
      <p:sp>
        <p:nvSpPr>
          <p:cNvPr id="4" name="Slide Number Placeholder 3"/>
          <p:cNvSpPr>
            <a:spLocks noGrp="1"/>
          </p:cNvSpPr>
          <p:nvPr>
            <p:ph type="sldNum" sz="quarter" idx="10"/>
          </p:nvPr>
        </p:nvSpPr>
        <p:spPr/>
        <p:txBody>
          <a:bodyPr/>
          <a:lstStyle/>
          <a:p>
            <a:fld id="{FE16532C-7DFC-4EC2-AFA5-3731AA0E8AFA}" type="slidenum">
              <a:rPr lang="en-US" altLang="zh-CN" smtClean="0"/>
              <a:pPr/>
              <a:t>9</a:t>
            </a:fld>
            <a:endParaRPr lang="zh-CN"/>
          </a:p>
        </p:txBody>
      </p:sp>
    </p:spTree>
    <p:extLst>
      <p:ext uri="{BB962C8B-B14F-4D97-AF65-F5344CB8AC3E}">
        <p14:creationId xmlns:p14="http://schemas.microsoft.com/office/powerpoint/2010/main" val="3793422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12" name="Group 11"/>
          <p:cNvGrpSpPr/>
          <p:nvPr/>
        </p:nvGrpSpPr>
        <p:grpSpPr>
          <a:xfrm>
            <a:off x="0" y="0"/>
            <a:ext cx="9144000" cy="6858000"/>
            <a:chOff x="0" y="0"/>
            <a:chExt cx="9144000" cy="6858000"/>
          </a:xfrm>
        </p:grpSpPr>
        <p:grpSp>
          <p:nvGrpSpPr>
            <p:cNvPr id="22" name="Group 10"/>
            <p:cNvGrpSpPr/>
            <p:nvPr/>
          </p:nvGrpSpPr>
          <p:grpSpPr>
            <a:xfrm>
              <a:off x="0" y="0"/>
              <a:ext cx="9144000" cy="6858000"/>
              <a:chOff x="0" y="0"/>
              <a:chExt cx="9144000" cy="6858000"/>
            </a:xfrm>
          </p:grpSpPr>
          <p:pic>
            <p:nvPicPr>
              <p:cNvPr id="13" name="Rectangle 12"/>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15" name="Rectangle 14"/>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8" name="Rectangle 17"/>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8" name="Rectangle 7"/>
            <p:cNvSpPr/>
            <p:nvPr/>
          </p:nvSpPr>
          <p:spPr>
            <a:xfrm>
              <a:off x="685800" y="0"/>
              <a:ext cx="8458200" cy="5715000"/>
            </a:xfrm>
            <a:prstGeom prst="rect">
              <a:avLst/>
            </a:prstGeom>
            <a:gradFill flip="none" rotWithShape="1">
              <a:gsLst>
                <a:gs pos="100000">
                  <a:schemeClr val="bg1">
                    <a:alpha val="40000"/>
                  </a:schemeClr>
                </a:gs>
                <a:gs pos="40000">
                  <a:schemeClr val="bg1">
                    <a:alpha val="40000"/>
                  </a:schemeClr>
                </a:gs>
                <a:gs pos="0">
                  <a:schemeClr val="bg1">
                    <a:alpha val="0"/>
                  </a:schemeClr>
                </a:gs>
              </a:gsLst>
              <a:lin ang="1890000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p>
          </p:txBody>
        </p:sp>
        <p:pic>
          <p:nvPicPr>
            <p:cNvPr id="10" name="Rectangle 9"/>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cxnSp>
          <p:nvCxnSpPr>
            <p:cNvPr id="17" name="Straight Connector 16"/>
            <p:cNvCxnSpPr/>
            <p:nvPr/>
          </p:nvCxnSpPr>
          <p:spPr>
            <a:xfrm>
              <a:off x="685800" y="5713412"/>
              <a:ext cx="8458200" cy="1588"/>
            </a:xfrm>
            <a:prstGeom prst="line">
              <a:avLst/>
            </a:prstGeom>
            <a:ln w="6350" cap="rnd"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 name="Shape 1"/>
          <p:cNvSpPr>
            <a:spLocks noGrp="1"/>
          </p:cNvSpPr>
          <p:nvPr>
            <p:ph type="ctrTitle"/>
          </p:nvPr>
        </p:nvSpPr>
        <p:spPr>
          <a:xfrm>
            <a:off x="704850" y="4648201"/>
            <a:ext cx="8134350" cy="1200152"/>
          </a:xfrm>
        </p:spPr>
        <p:txBody>
          <a:bodyPr anchor="b" anchorCtr="0">
            <a:normAutofit/>
          </a:bodyPr>
          <a:lstStyle>
            <a:lvl1pPr algn="l" latinLnBrk="0">
              <a:defRPr lang="zh-CN" sz="7200" cap="all" baseline="0"/>
            </a:lvl1pPr>
          </a:lstStyle>
          <a:p>
            <a:r>
              <a:rPr lang="zh-CN" altLang="en-US" dirty="0" smtClean="0"/>
              <a:t>单击此处编辑母版标题样式</a:t>
            </a:r>
            <a:endParaRPr lang="zh-CN" dirty="0"/>
          </a:p>
        </p:txBody>
      </p:sp>
      <p:sp>
        <p:nvSpPr>
          <p:cNvPr id="3" name="Shape 2"/>
          <p:cNvSpPr>
            <a:spLocks noGrp="1"/>
          </p:cNvSpPr>
          <p:nvPr>
            <p:ph type="subTitle" idx="1"/>
          </p:nvPr>
        </p:nvSpPr>
        <p:spPr>
          <a:xfrm>
            <a:off x="762000" y="5820696"/>
            <a:ext cx="8077200" cy="914400"/>
          </a:xfrm>
        </p:spPr>
        <p:txBody>
          <a:bodyPr>
            <a:noAutofit/>
          </a:bodyPr>
          <a:lstStyle>
            <a:lvl1pPr marL="0" indent="0" algn="l" latinLnBrk="0">
              <a:spcAft>
                <a:spcPts val="0"/>
              </a:spcAft>
              <a:buNone/>
              <a:defRPr lang="zh-CN" sz="1600" cap="none" spc="0" baseline="0">
                <a:solidFill>
                  <a:schemeClr val="tx1"/>
                </a:solidFill>
              </a:defRPr>
            </a:lvl1pPr>
            <a:lvl2pPr marL="457200" indent="0" algn="ctr">
              <a:buNone/>
              <a:defRPr lang="zh-CN">
                <a:solidFill>
                  <a:schemeClr val="tx1">
                    <a:tint val="75000"/>
                  </a:schemeClr>
                </a:solidFill>
              </a:defRPr>
            </a:lvl2pPr>
            <a:lvl3pPr marL="914400" indent="0" algn="ctr">
              <a:buNone/>
              <a:defRPr lang="zh-CN">
                <a:solidFill>
                  <a:schemeClr val="tx1">
                    <a:tint val="75000"/>
                  </a:schemeClr>
                </a:solidFill>
              </a:defRPr>
            </a:lvl3pPr>
            <a:lvl4pPr marL="1371600" indent="0" algn="ctr">
              <a:buNone/>
              <a:defRPr lang="zh-CN">
                <a:solidFill>
                  <a:schemeClr val="tx1">
                    <a:tint val="75000"/>
                  </a:schemeClr>
                </a:solidFill>
              </a:defRPr>
            </a:lvl4pPr>
            <a:lvl5pPr marL="1828800" indent="0" algn="ctr">
              <a:buNone/>
              <a:defRPr lang="zh-CN">
                <a:solidFill>
                  <a:schemeClr val="tx1">
                    <a:tint val="75000"/>
                  </a:schemeClr>
                </a:solidFill>
              </a:defRPr>
            </a:lvl5pPr>
            <a:lvl6pPr marL="2286000" indent="0" algn="ctr">
              <a:buNone/>
              <a:defRPr lang="zh-CN">
                <a:solidFill>
                  <a:schemeClr val="tx1">
                    <a:tint val="75000"/>
                  </a:schemeClr>
                </a:solidFill>
              </a:defRPr>
            </a:lvl6pPr>
            <a:lvl7pPr marL="2743200" indent="0" algn="ctr">
              <a:buNone/>
              <a:defRPr lang="zh-CN">
                <a:solidFill>
                  <a:schemeClr val="tx1">
                    <a:tint val="75000"/>
                  </a:schemeClr>
                </a:solidFill>
              </a:defRPr>
            </a:lvl7pPr>
            <a:lvl8pPr marL="3200400" indent="0" algn="ctr">
              <a:buNone/>
              <a:defRPr lang="zh-CN">
                <a:solidFill>
                  <a:schemeClr val="tx1">
                    <a:tint val="75000"/>
                  </a:schemeClr>
                </a:solidFill>
              </a:defRPr>
            </a:lvl8pPr>
            <a:lvl9pPr marL="3657600" indent="0" algn="ctr">
              <a:buNone/>
              <a:defRPr lang="zh-CN">
                <a:solidFill>
                  <a:schemeClr val="tx1">
                    <a:tint val="75000"/>
                  </a:schemeClr>
                </a:solidFill>
              </a:defRPr>
            </a:lvl9pPr>
          </a:lstStyle>
          <a:p>
            <a:r>
              <a:rPr lang="zh-CN" altLang="en-US" smtClean="0"/>
              <a:t>单击此处编辑母版副标题样式</a:t>
            </a:r>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079500" y="1300788"/>
            <a:ext cx="7143749" cy="2509213"/>
          </a:xfrm>
        </p:spPr>
        <p:txBody>
          <a:bodyPr anchor="b"/>
          <a:lstStyle>
            <a:lvl1pPr algn="ctr">
              <a:defRPr sz="4500">
                <a:latin typeface="华文仿宋" panose="02010600040101010101" pitchFamily="2" charset="-122"/>
                <a:ea typeface="华文仿宋" panose="02010600040101010101" pitchFamily="2" charset="-122"/>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313259" y="3886203"/>
            <a:ext cx="6517482" cy="1371599"/>
          </a:xfrm>
        </p:spPr>
        <p:txBody>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34523E7D-9DC3-4F96-A260-2891C853173C}"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B1C2B285-ACD4-4B04-ACEF-00BEC5F2F553}"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7464285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 y="1"/>
            <a:ext cx="7773338" cy="1596177"/>
          </a:xfrm>
        </p:spPr>
        <p:txBody>
          <a:bodyPr>
            <a:normAutofit/>
          </a:bodyPr>
          <a:lstStyle>
            <a:lvl1pPr algn="l">
              <a:defRPr sz="3600" cap="none">
                <a:latin typeface="Segoe Script" panose="020B0504020000000003" pitchFamily="34" charset="0"/>
                <a:ea typeface="方正舒体" panose="02010601030101010101" pitchFamily="2" charset="-122"/>
              </a:defRPr>
            </a:lvl1pPr>
          </a:lstStyle>
          <a:p>
            <a:r>
              <a:rPr lang="zh-CN" altLang="en-US" dirty="0" smtClean="0"/>
              <a:t>单击此处编辑母版标题样式</a:t>
            </a:r>
            <a:endParaRPr lang="en-US" dirty="0"/>
          </a:p>
        </p:txBody>
      </p:sp>
      <p:sp>
        <p:nvSpPr>
          <p:cNvPr id="12" name="Content Placeholder 2"/>
          <p:cNvSpPr>
            <a:spLocks noGrp="1"/>
          </p:cNvSpPr>
          <p:nvPr>
            <p:ph sz="quarter" idx="13"/>
          </p:nvPr>
        </p:nvSpPr>
        <p:spPr>
          <a:xfrm>
            <a:off x="190501" y="1710268"/>
            <a:ext cx="8267700" cy="4080934"/>
          </a:xfrm>
        </p:spPr>
        <p:txBody>
          <a:bodyPr/>
          <a:lstStyle>
            <a:lvl1pPr>
              <a:defRPr sz="2100" cap="none">
                <a:latin typeface="华文仿宋" panose="02010600040101010101" pitchFamily="2" charset="-122"/>
                <a:ea typeface="华文仿宋" panose="02010600040101010101" pitchFamily="2" charset="-122"/>
              </a:defRPr>
            </a:lvl1pPr>
            <a:lvl2pPr>
              <a:defRPr sz="1800" cap="none">
                <a:latin typeface="华文仿宋" panose="02010600040101010101" pitchFamily="2" charset="-122"/>
                <a:ea typeface="华文仿宋" panose="02010600040101010101" pitchFamily="2" charset="-122"/>
              </a:defRPr>
            </a:lvl2pPr>
            <a:lvl3pPr>
              <a:defRPr sz="1500" cap="none">
                <a:latin typeface="华文仿宋" panose="02010600040101010101" pitchFamily="2" charset="-122"/>
                <a:ea typeface="华文仿宋" panose="02010600040101010101" pitchFamily="2" charset="-122"/>
              </a:defRPr>
            </a:lvl3pPr>
            <a:lvl4pPr>
              <a:defRPr sz="1350" cap="none">
                <a:latin typeface="华文仿宋" panose="02010600040101010101" pitchFamily="2" charset="-122"/>
                <a:ea typeface="华文仿宋" panose="02010600040101010101" pitchFamily="2" charset="-122"/>
              </a:defRPr>
            </a:lvl4pPr>
            <a:lvl5pPr>
              <a:defRPr sz="1350" cap="none">
                <a:latin typeface="华文仿宋" panose="02010600040101010101" pitchFamily="2" charset="-122"/>
                <a:ea typeface="华文仿宋" panose="02010600040101010101"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Date Placeholder 3"/>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4120A1CD-B43C-45A4-BA79-5A77D3FE6E8B}"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9C4B9566-E2E5-4CD9-8667-AA4603148DAD}"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96517596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6"/>
            <a:ext cx="7763814" cy="2736819"/>
          </a:xfrm>
        </p:spPr>
        <p:txBody>
          <a:bodyPr anchor="b"/>
          <a:lstStyle>
            <a:lvl1pPr>
              <a:defRPr sz="30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685331" y="3657460"/>
            <a:ext cx="7763814" cy="1368183"/>
          </a:xfrm>
        </p:spPr>
        <p:txBody>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21DA7E37-38DA-4A1E-BFBB-6001ECC099C8}"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DA6EBCDD-653F-416A-BEE3-F007BEFCC253}"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39851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3" y="618520"/>
            <a:ext cx="7773338"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5"/>
            <a:ext cx="382952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4629150" y="2367095"/>
            <a:ext cx="382905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 name="Date Placeholder 4"/>
          <p:cNvSpPr>
            <a:spLocks noGrp="1"/>
          </p:cNvSpPr>
          <p:nvPr>
            <p:ph type="dt" sz="half" idx="15"/>
          </p:nvPr>
        </p:nvSpPr>
        <p:spPr/>
        <p:txBody>
          <a:bodyPr wrap="square" numCol="1" anchorCtr="0" compatLnSpc="1">
            <a:prstTxWarp prst="textNoShape">
              <a:avLst/>
            </a:prstTxWarp>
          </a:bodyPr>
          <a:lstStyle>
            <a:lvl1pPr defTabSz="342900">
              <a:defRPr>
                <a:solidFill>
                  <a:schemeClr val="tx1"/>
                </a:solidFill>
              </a:defRPr>
            </a:lvl1pPr>
          </a:lstStyle>
          <a:p>
            <a:pPr>
              <a:defRPr/>
            </a:pPr>
            <a:fld id="{A07DFA72-5F06-484D-AD2E-1EFF79953585}"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6"/>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7"/>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8BF99C72-A7F9-497D-8664-8A4A9665E349}"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099031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3" y="618520"/>
            <a:ext cx="7773338"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332" y="3051015"/>
            <a:ext cx="3829520"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3" name="Content Placeholder 5"/>
          <p:cNvSpPr>
            <a:spLocks noGrp="1"/>
          </p:cNvSpPr>
          <p:nvPr>
            <p:ph sz="quarter" idx="14"/>
          </p:nvPr>
        </p:nvSpPr>
        <p:spPr>
          <a:xfrm>
            <a:off x="4629151" y="3051015"/>
            <a:ext cx="382905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Date Placeholder 6"/>
          <p:cNvSpPr>
            <a:spLocks noGrp="1"/>
          </p:cNvSpPr>
          <p:nvPr>
            <p:ph type="dt" sz="half" idx="15"/>
          </p:nvPr>
        </p:nvSpPr>
        <p:spPr/>
        <p:txBody>
          <a:bodyPr wrap="square" numCol="1" anchorCtr="0" compatLnSpc="1">
            <a:prstTxWarp prst="textNoShape">
              <a:avLst/>
            </a:prstTxWarp>
          </a:bodyPr>
          <a:lstStyle>
            <a:lvl1pPr defTabSz="342900">
              <a:defRPr>
                <a:solidFill>
                  <a:schemeClr val="tx1"/>
                </a:solidFill>
              </a:defRPr>
            </a:lvl1pPr>
          </a:lstStyle>
          <a:p>
            <a:pPr>
              <a:defRPr/>
            </a:pPr>
            <a:fld id="{F8445417-64A5-404B-A0A4-A76FBC4E2518}" type="datetimeFigureOut">
              <a:rPr lang="en-US" altLang="zh-CN">
                <a:solidFill>
                  <a:prstClr val="black"/>
                </a:solidFill>
              </a:rPr>
              <a:pPr>
                <a:defRPr/>
              </a:pPr>
              <a:t>1/15/2015</a:t>
            </a:fld>
            <a:endParaRPr lang="en-US" altLang="zh-CN">
              <a:solidFill>
                <a:prstClr val="black"/>
              </a:solidFill>
            </a:endParaRPr>
          </a:p>
        </p:txBody>
      </p:sp>
      <p:sp>
        <p:nvSpPr>
          <p:cNvPr id="9" name="Footer Placeholder 7"/>
          <p:cNvSpPr>
            <a:spLocks noGrp="1"/>
          </p:cNvSpPr>
          <p:nvPr>
            <p:ph type="ftr" sz="quarter" idx="16"/>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0" name="Slide Number Placeholder 8"/>
          <p:cNvSpPr>
            <a:spLocks noGrp="1"/>
          </p:cNvSpPr>
          <p:nvPr>
            <p:ph type="sldNum" sz="quarter" idx="17"/>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96B1E96E-27D0-4B05-8A87-24958960E98C}"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211776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Date Placeholder 2"/>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7AED5F19-20E6-4AB9-87C5-E5097119EAE2}" type="datetimeFigureOut">
              <a:rPr lang="en-US" altLang="zh-CN">
                <a:solidFill>
                  <a:prstClr val="black"/>
                </a:solidFill>
              </a:rPr>
              <a:pPr>
                <a:defRPr/>
              </a:pPr>
              <a:t>1/15/2015</a:t>
            </a:fld>
            <a:endParaRPr lang="en-US" altLang="zh-CN">
              <a:solidFill>
                <a:prstClr val="black"/>
              </a:solidFill>
            </a:endParaRPr>
          </a:p>
        </p:txBody>
      </p:sp>
      <p:sp>
        <p:nvSpPr>
          <p:cNvPr id="5" name="Footer Placeholder 3"/>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6" name="Slide Number Placeholder 4"/>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DBAB23B7-BF08-47D6-9FFD-FCC92B17E321}"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20250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115A773A-B01B-49B6-9B33-BC279B5AA32E}" type="datetimeFigureOut">
              <a:rPr lang="en-US" altLang="zh-CN">
                <a:solidFill>
                  <a:prstClr val="black"/>
                </a:solidFill>
              </a:rPr>
              <a:pPr>
                <a:defRPr/>
              </a:pPr>
              <a:t>1/15/2015</a:t>
            </a:fld>
            <a:endParaRPr lang="en-US" altLang="zh-CN">
              <a:solidFill>
                <a:prstClr val="black"/>
              </a:solidFill>
            </a:endParaRPr>
          </a:p>
        </p:txBody>
      </p:sp>
      <p:sp>
        <p:nvSpPr>
          <p:cNvPr id="4" name="Footer Placeholder 2"/>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5" name="Slide Number Placeholder 3"/>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9B9E0A1B-893F-4429-BD9C-C9C53C548AF5}"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54768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3808548" y="609603"/>
            <a:ext cx="4650122"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32"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7CA3AED6-BD96-4264-AFB4-68A936A09336}"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B70E81AB-B01A-47D9-9B49-041328617DFD}"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76314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451227" cy="2023254"/>
          </a:xfrm>
        </p:spPr>
        <p:txBody>
          <a:bodyPr anchor="b"/>
          <a:lstStyle>
            <a:lvl1pPr algn="ct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568603"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85347" y="2632855"/>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DA978520-DFB6-4E68-93C0-184F6EA67CD3}"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467D91F4-F7F9-4096-A7D6-DCA67AC97E68}"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01767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88559"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F7AC771B-F759-46CD-9F81-EF4684214426}"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240DB8C9-80FA-4911-B9DE-4A476B77A5EF}"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76898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Shape 1"/>
          <p:cNvSpPr>
            <a:spLocks noGrp="1"/>
          </p:cNvSpPr>
          <p:nvPr>
            <p:ph type="title"/>
          </p:nvPr>
        </p:nvSpPr>
        <p:spPr/>
        <p:txBody>
          <a:bodyPr>
            <a:noAutofit/>
          </a:bodyPr>
          <a:lstStyle>
            <a:lvl1pPr>
              <a:defRPr sz="5400">
                <a:latin typeface="华文行楷" panose="02010800040101010101" pitchFamily="2" charset="-122"/>
                <a:ea typeface="华文行楷" panose="02010800040101010101" pitchFamily="2" charset="-122"/>
              </a:defRPr>
            </a:lvl1pPr>
          </a:lstStyle>
          <a:p>
            <a:r>
              <a:rPr lang="zh-CN" altLang="en-US" dirty="0" smtClean="0"/>
              <a:t>单击此处编辑母版标题样式</a:t>
            </a:r>
            <a:endParaRPr lang="zh-CN" dirty="0"/>
          </a:p>
        </p:txBody>
      </p:sp>
      <p:sp>
        <p:nvSpPr>
          <p:cNvPr id="3" name="Shape 2"/>
          <p:cNvSpPr>
            <a:spLocks noGrp="1"/>
          </p:cNvSpPr>
          <p:nvPr>
            <p:ph idx="1"/>
          </p:nvPr>
        </p:nvSpPr>
        <p:spPr>
          <a:xfrm>
            <a:off x="685800" y="1295401"/>
            <a:ext cx="8001000" cy="2769989"/>
          </a:xfrm>
          <a:noFill/>
        </p:spPr>
        <p:txBody>
          <a:bodyPr>
            <a:spAutoFit/>
          </a:bodyPr>
          <a:lstStyle>
            <a:lvl1pPr marL="342900" indent="-342900">
              <a:buFont typeface="Wingdings" panose="05000000000000000000" pitchFamily="2" charset="2"/>
              <a:buChar char="l"/>
              <a:defRPr sz="3600">
                <a:latin typeface="华文楷体" panose="02010600040101010101" pitchFamily="2" charset="-122"/>
                <a:ea typeface="华文楷体" panose="02010600040101010101" pitchFamily="2" charset="-122"/>
              </a:defRPr>
            </a:lvl1pPr>
            <a:lvl2pPr marL="742950" indent="-285750">
              <a:buFont typeface="Wingdings" panose="05000000000000000000" pitchFamily="2" charset="2"/>
              <a:buChar char="u"/>
              <a:defRPr sz="3200">
                <a:solidFill>
                  <a:srgbClr val="0070C0"/>
                </a:solidFill>
                <a:latin typeface="华文新魏" panose="02010800040101010101" pitchFamily="2" charset="-122"/>
                <a:ea typeface="华文新魏" panose="02010800040101010101" pitchFamily="2" charset="-122"/>
              </a:defRPr>
            </a:lvl2pPr>
            <a:lvl3pPr marL="1143000" indent="-228600">
              <a:buFont typeface="Wingdings" panose="05000000000000000000" pitchFamily="2" charset="2"/>
              <a:buChar char="p"/>
              <a:defRPr sz="2800">
                <a:latin typeface="华文仿宋" panose="02010600040101010101" pitchFamily="2" charset="-122"/>
                <a:ea typeface="华文仿宋" panose="02010600040101010101" pitchFamily="2" charset="-122"/>
              </a:defRPr>
            </a:lvl3pPr>
            <a:lvl4pPr marL="1600200" indent="-228600">
              <a:buFont typeface="Wingdings" panose="05000000000000000000" pitchFamily="2" charset="2"/>
              <a:buChar char="Ø"/>
              <a:defRPr sz="2000">
                <a:latin typeface="微软雅黑" panose="020B0503020204020204" pitchFamily="34" charset="-122"/>
                <a:ea typeface="微软雅黑" panose="020B0503020204020204" pitchFamily="34" charset="-122"/>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dirty="0"/>
          </a:p>
        </p:txBody>
      </p:sp>
      <p:sp>
        <p:nvSpPr>
          <p:cNvPr id="4" name="Shape 3"/>
          <p:cNvSpPr>
            <a:spLocks noGrp="1"/>
          </p:cNvSpPr>
          <p:nvPr>
            <p:ph type="dt" sz="half" idx="10"/>
          </p:nvPr>
        </p:nvSpPr>
        <p:spPr/>
        <p:txBody>
          <a:bodyPr/>
          <a:lstStyle/>
          <a:p>
            <a:fld id="{F0C22852-A508-4967-A48D-48354254F1AE}" type="datetimeFigureOut">
              <a:pPr/>
              <a:t>2015/1/15</a:t>
            </a:fld>
            <a:endParaRPr lang="zh-CN"/>
          </a:p>
        </p:txBody>
      </p:sp>
      <p:sp>
        <p:nvSpPr>
          <p:cNvPr id="5" name="Shape 4"/>
          <p:cNvSpPr>
            <a:spLocks noGrp="1"/>
          </p:cNvSpPr>
          <p:nvPr>
            <p:ph type="ftr" sz="quarter" idx="11"/>
          </p:nvPr>
        </p:nvSpPr>
        <p:spPr/>
        <p:txBody>
          <a:bodyPr/>
          <a:lstStyle/>
          <a:p>
            <a:endParaRPr lang="zh-CN"/>
          </a:p>
        </p:txBody>
      </p:sp>
      <p:sp>
        <p:nvSpPr>
          <p:cNvPr id="6" name="Shape 5"/>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2"/>
            <a:ext cx="7773339" cy="3427245"/>
          </a:xfrm>
        </p:spPr>
        <p:txBody>
          <a:bodyPr/>
          <a:lstStyle>
            <a:lvl1pPr algn="ctr">
              <a:defRPr sz="2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2C591C2E-06B1-438A-B23F-4C6167EA2234}"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25E780F5-7CCA-4357-B8F0-0CBF70FFB0EA}"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777243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p:nvPr/>
        </p:nvSpPr>
        <p:spPr>
          <a:xfrm>
            <a:off x="751285" y="754063"/>
            <a:ext cx="457200" cy="584200"/>
          </a:xfrm>
          <a:prstGeom prst="rect">
            <a:avLst/>
          </a:prstGeom>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defTabSz="342900" fontAlgn="base">
              <a:spcBef>
                <a:spcPct val="0"/>
              </a:spcBef>
              <a:spcAft>
                <a:spcPct val="0"/>
              </a:spcAft>
              <a:defRPr/>
            </a:pPr>
            <a:r>
              <a:rPr lang="en-US" altLang="zh-CN" sz="6000">
                <a:solidFill>
                  <a:prstClr val="black"/>
                </a:solidFill>
                <a:latin typeface="Tw Cen MT" panose="020B0602020104020603" pitchFamily="34" charset="0"/>
              </a:rPr>
              <a:t>“</a:t>
            </a:r>
          </a:p>
        </p:txBody>
      </p:sp>
      <p:sp>
        <p:nvSpPr>
          <p:cNvPr id="7" name="TextBox 13"/>
          <p:cNvSpPr txBox="1"/>
          <p:nvPr/>
        </p:nvSpPr>
        <p:spPr>
          <a:xfrm>
            <a:off x="7917656" y="2994025"/>
            <a:ext cx="457200" cy="584200"/>
          </a:xfrm>
          <a:prstGeom prst="rect">
            <a:avLst/>
          </a:prstGeom>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r" defTabSz="342900" fontAlgn="base">
              <a:spcBef>
                <a:spcPct val="0"/>
              </a:spcBef>
              <a:spcAft>
                <a:spcPct val="0"/>
              </a:spcAft>
              <a:defRPr/>
            </a:pPr>
            <a:r>
              <a:rPr lang="en-US" altLang="zh-CN" sz="6000">
                <a:solidFill>
                  <a:prstClr val="black"/>
                </a:solidFill>
                <a:latin typeface="Tw Cen MT" panose="020B0602020104020603" pitchFamily="34" charset="0"/>
              </a:rPr>
              <a:t>”</a:t>
            </a:r>
          </a:p>
        </p:txBody>
      </p:sp>
      <p:sp>
        <p:nvSpPr>
          <p:cNvPr id="2" name="Title 1"/>
          <p:cNvSpPr>
            <a:spLocks noGrp="1"/>
          </p:cNvSpPr>
          <p:nvPr>
            <p:ph type="title"/>
          </p:nvPr>
        </p:nvSpPr>
        <p:spPr>
          <a:xfrm>
            <a:off x="1084659" y="609600"/>
            <a:ext cx="6977064" cy="2992904"/>
          </a:xfrm>
        </p:spPr>
        <p:txBody>
          <a:bodyPr/>
          <a:lstStyle>
            <a:lvl1pPr>
              <a:defRPr sz="24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4" name="Text Placeholder 3"/>
          <p:cNvSpPr>
            <a:spLocks noGrp="1"/>
          </p:cNvSpPr>
          <p:nvPr>
            <p:ph type="body" sz="half" idx="2"/>
          </p:nvPr>
        </p:nvSpPr>
        <p:spPr>
          <a:xfrm>
            <a:off x="685331" y="4372799"/>
            <a:ext cx="7773339" cy="142105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8" name="Date Placeholder 4"/>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5FDC71C8-F63E-4E97-AE14-FEAB3B380E2B}" type="datetimeFigureOut">
              <a:rPr lang="en-US" altLang="zh-CN">
                <a:solidFill>
                  <a:prstClr val="black"/>
                </a:solidFill>
              </a:rPr>
              <a:pPr>
                <a:defRPr/>
              </a:pPr>
              <a:t>1/15/2015</a:t>
            </a:fld>
            <a:endParaRPr lang="en-US" altLang="zh-CN">
              <a:solidFill>
                <a:prstClr val="black"/>
              </a:solidFill>
            </a:endParaRPr>
          </a:p>
        </p:txBody>
      </p:sp>
      <p:sp>
        <p:nvSpPr>
          <p:cNvPr id="9" name="Footer Placeholder 5"/>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0" name="Slide Number Placeholder 6"/>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73BA1E5C-B387-4265-88BD-4545BFF6D84D}"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722525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4"/>
            <a:ext cx="7773339" cy="2511835"/>
          </a:xfrm>
        </p:spPr>
        <p:txBody>
          <a:bodyPr anchor="b"/>
          <a:lstStyle>
            <a:lvl1pPr algn="ctr">
              <a:defRPr sz="2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28B43862-3047-44F8-B1DF-976CAB369530}"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D27D0298-75C2-4722-B9A2-878404195F5E}"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85645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331" y="2943358"/>
            <a:ext cx="2474232"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9" name="Text Placeholder 4"/>
          <p:cNvSpPr>
            <a:spLocks noGrp="1"/>
          </p:cNvSpPr>
          <p:nvPr>
            <p:ph type="body" sz="quarter" idx="3"/>
          </p:nvPr>
        </p:nvSpPr>
        <p:spPr>
          <a:xfrm>
            <a:off x="3339293"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3331013" y="2943358"/>
            <a:ext cx="2477513"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5979974" y="2943358"/>
            <a:ext cx="2478696"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4" name="Date Placeholder 2"/>
          <p:cNvSpPr>
            <a:spLocks noGrp="1"/>
          </p:cNvSpPr>
          <p:nvPr>
            <p:ph type="dt" sz="half" idx="18"/>
          </p:nvPr>
        </p:nvSpPr>
        <p:spPr/>
        <p:txBody>
          <a:bodyPr wrap="square" numCol="1" anchorCtr="0" compatLnSpc="1">
            <a:prstTxWarp prst="textNoShape">
              <a:avLst/>
            </a:prstTxWarp>
          </a:bodyPr>
          <a:lstStyle>
            <a:lvl1pPr defTabSz="342900">
              <a:defRPr>
                <a:solidFill>
                  <a:schemeClr val="tx1"/>
                </a:solidFill>
              </a:defRPr>
            </a:lvl1pPr>
          </a:lstStyle>
          <a:p>
            <a:pPr>
              <a:defRPr/>
            </a:pPr>
            <a:fld id="{76065151-4D80-4955-A46F-E53AD9D5806C}" type="datetimeFigureOut">
              <a:rPr lang="en-US" altLang="zh-CN">
                <a:solidFill>
                  <a:prstClr val="black"/>
                </a:solidFill>
              </a:rPr>
              <a:pPr>
                <a:defRPr/>
              </a:pPr>
              <a:t>1/15/2015</a:t>
            </a:fld>
            <a:endParaRPr lang="en-US" altLang="zh-CN">
              <a:solidFill>
                <a:prstClr val="black"/>
              </a:solidFill>
            </a:endParaRPr>
          </a:p>
        </p:txBody>
      </p:sp>
      <p:sp>
        <p:nvSpPr>
          <p:cNvPr id="16" name="Footer Placeholder 3"/>
          <p:cNvSpPr>
            <a:spLocks noGrp="1"/>
          </p:cNvSpPr>
          <p:nvPr>
            <p:ph type="ftr" sz="quarter" idx="19"/>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7" name="Slide Number Placeholder 4"/>
          <p:cNvSpPr>
            <a:spLocks noGrp="1"/>
          </p:cNvSpPr>
          <p:nvPr>
            <p:ph type="sldNum" sz="quarter" idx="20"/>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45B7A421-C959-4454-A89F-0ABA14E82140}"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4041912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32"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332"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smtClean="0"/>
              <a:t>单击图标添加图片</a:t>
            </a:r>
            <a:endParaRPr lang="en-US" noProof="0" dirty="0"/>
          </a:p>
        </p:txBody>
      </p:sp>
      <p:sp>
        <p:nvSpPr>
          <p:cNvPr id="21" name="Text Placeholder 3"/>
          <p:cNvSpPr>
            <a:spLocks noGrp="1"/>
          </p:cNvSpPr>
          <p:nvPr>
            <p:ph type="body" sz="half" idx="18"/>
          </p:nvPr>
        </p:nvSpPr>
        <p:spPr>
          <a:xfrm>
            <a:off x="685332" y="4781082"/>
            <a:ext cx="2472307" cy="101011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smtClean="0"/>
              <a:t>单击图标添加图片</a:t>
            </a:r>
            <a:endParaRPr lang="en-US" noProof="0" dirty="0"/>
          </a:p>
        </p:txBody>
      </p:sp>
      <p:sp>
        <p:nvSpPr>
          <p:cNvPr id="24" name="Text Placeholder 3"/>
          <p:cNvSpPr>
            <a:spLocks noGrp="1"/>
          </p:cNvSpPr>
          <p:nvPr>
            <p:ph type="body" sz="half" idx="19"/>
          </p:nvPr>
        </p:nvSpPr>
        <p:spPr>
          <a:xfrm>
            <a:off x="3331011" y="4781083"/>
            <a:ext cx="2477514" cy="101011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979975"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smtClean="0"/>
              <a:t>单击图标添加图片</a:t>
            </a:r>
            <a:endParaRPr lang="en-US" noProof="0" dirty="0"/>
          </a:p>
        </p:txBody>
      </p:sp>
      <p:sp>
        <p:nvSpPr>
          <p:cNvPr id="27" name="Text Placeholder 3"/>
          <p:cNvSpPr>
            <a:spLocks noGrp="1"/>
          </p:cNvSpPr>
          <p:nvPr>
            <p:ph type="body" sz="half" idx="20"/>
          </p:nvPr>
        </p:nvSpPr>
        <p:spPr>
          <a:xfrm>
            <a:off x="5979881" y="4781081"/>
            <a:ext cx="2478790" cy="1010121"/>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3" name="Date Placeholder 2"/>
          <p:cNvSpPr>
            <a:spLocks noGrp="1"/>
          </p:cNvSpPr>
          <p:nvPr>
            <p:ph type="dt" sz="half" idx="23"/>
          </p:nvPr>
        </p:nvSpPr>
        <p:spPr/>
        <p:txBody>
          <a:bodyPr wrap="square" numCol="1" anchorCtr="0" compatLnSpc="1">
            <a:prstTxWarp prst="textNoShape">
              <a:avLst/>
            </a:prstTxWarp>
          </a:bodyPr>
          <a:lstStyle>
            <a:lvl1pPr defTabSz="342900">
              <a:defRPr>
                <a:solidFill>
                  <a:schemeClr val="tx1"/>
                </a:solidFill>
              </a:defRPr>
            </a:lvl1pPr>
          </a:lstStyle>
          <a:p>
            <a:pPr>
              <a:defRPr/>
            </a:pPr>
            <a:fld id="{383013E1-2EF0-4276-92C2-21D879DC9AF2}" type="datetimeFigureOut">
              <a:rPr lang="en-US" altLang="zh-CN">
                <a:solidFill>
                  <a:prstClr val="black"/>
                </a:solidFill>
              </a:rPr>
              <a:pPr>
                <a:defRPr/>
              </a:pPr>
              <a:t>1/15/2015</a:t>
            </a:fld>
            <a:endParaRPr lang="en-US" altLang="zh-CN">
              <a:solidFill>
                <a:prstClr val="black"/>
              </a:solidFill>
            </a:endParaRPr>
          </a:p>
        </p:txBody>
      </p:sp>
      <p:sp>
        <p:nvSpPr>
          <p:cNvPr id="14" name="Footer Placeholder 3"/>
          <p:cNvSpPr>
            <a:spLocks noGrp="1"/>
          </p:cNvSpPr>
          <p:nvPr>
            <p:ph type="ftr" sz="quarter" idx="24"/>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5" name="Slide Number Placeholder 4"/>
          <p:cNvSpPr>
            <a:spLocks noGrp="1"/>
          </p:cNvSpPr>
          <p:nvPr>
            <p:ph type="sldNum" sz="quarter" idx="25"/>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3BE3EC0B-9D09-4E8D-B2B1-FBDBB0E17DD5}"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900326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331" y="2367096"/>
            <a:ext cx="7773339"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B89DECE6-B0AE-4E53-B955-D48BE5FCEEE9}"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AECFA796-E132-478E-B871-0ED41C7C6C14}"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348929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6" y="609604"/>
            <a:ext cx="1914995"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331" y="609604"/>
            <a:ext cx="5744043"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148BF688-D0B2-4C7D-8AEE-C95F5E68CA56}"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44B4471B-2FFD-4226-B3F9-2DEC0BFD9C0D}"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987129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Picture 6" descr="Droplets-HD-Title-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13259" y="1300788"/>
            <a:ext cx="6517482" cy="2509213"/>
          </a:xfrm>
        </p:spPr>
        <p:txBody>
          <a:bodyPr anchor="b"/>
          <a:lstStyle>
            <a:lvl1pPr algn="ctr">
              <a:defRPr sz="36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13259" y="3886203"/>
            <a:ext cx="6517482" cy="1371599"/>
          </a:xfrm>
        </p:spPr>
        <p:txBody>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5" name="Date Placeholder 3"/>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932D965F-8631-48A4-8DC8-03BC27C39D95}"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3875012D-9BE5-4A09-8157-D4441A703687}"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400493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Picture 2"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5"/>
            <a:ext cx="777287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D77BE921-0E31-459F-9E89-A6ECC9435F55}"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2045D8E9-ADEE-4295-A24D-1A3F47CE7FF4}"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836854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828566"/>
            <a:ext cx="7763814" cy="2736819"/>
          </a:xfrm>
        </p:spPr>
        <p:txBody>
          <a:bodyPr anchor="b"/>
          <a:lstStyle>
            <a:lvl1pPr>
              <a:defRPr sz="3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331" y="3657460"/>
            <a:ext cx="7763814" cy="1368183"/>
          </a:xfrm>
        </p:spPr>
        <p:txBody>
          <a:bodyPr/>
          <a:lstStyle>
            <a:lvl1pPr marL="0" indent="0" algn="ctr">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5" name="Date Placeholder 3"/>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D41386DB-A9C8-49DC-B09D-ACAEF520F2D8}"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6C9E4404-949A-4515-BC9A-BC41251006BD}"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2513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8" name="Rectangle 7"/>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9" name="Rectangle 8"/>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0" name="Rectangle 9"/>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2" name="Shape 1"/>
          <p:cNvSpPr>
            <a:spLocks noGrp="1"/>
          </p:cNvSpPr>
          <p:nvPr>
            <p:ph type="title"/>
          </p:nvPr>
        </p:nvSpPr>
        <p:spPr>
          <a:xfrm>
            <a:off x="722313" y="762000"/>
            <a:ext cx="7772400" cy="1362075"/>
          </a:xfrm>
        </p:spPr>
        <p:txBody>
          <a:bodyPr anchor="b" anchorCtr="0"/>
          <a:lstStyle>
            <a:lvl1pPr algn="l" latinLnBrk="0">
              <a:defRPr lang="zh-CN" sz="4000" b="1" cap="all"/>
            </a:lvl1pPr>
          </a:lstStyle>
          <a:p>
            <a:r>
              <a:rPr lang="zh-CN" altLang="en-US" smtClean="0"/>
              <a:t>单击此处编辑母版标题样式</a:t>
            </a:r>
            <a:endParaRPr lang="zh-CN"/>
          </a:p>
        </p:txBody>
      </p:sp>
      <p:sp>
        <p:nvSpPr>
          <p:cNvPr id="3" name="Shape 2"/>
          <p:cNvSpPr>
            <a:spLocks noGrp="1"/>
          </p:cNvSpPr>
          <p:nvPr>
            <p:ph type="body" idx="1"/>
          </p:nvPr>
        </p:nvSpPr>
        <p:spPr>
          <a:xfrm>
            <a:off x="722313" y="2209800"/>
            <a:ext cx="7772400" cy="1500187"/>
          </a:xfrm>
        </p:spPr>
        <p:txBody>
          <a:bodyPr anchor="t" anchorCtr="0"/>
          <a:lstStyle>
            <a:lvl1pPr marL="0" indent="0" latinLnBrk="0">
              <a:buNone/>
              <a:defRPr lang="zh-CN" sz="2000">
                <a:solidFill>
                  <a:schemeClr val="tx1"/>
                </a:solidFill>
              </a:defRPr>
            </a:lvl1pPr>
            <a:lvl2pPr marL="457200" indent="0">
              <a:buNone/>
              <a:defRPr lang="zh-CN" sz="1800">
                <a:solidFill>
                  <a:schemeClr val="tx1">
                    <a:tint val="75000"/>
                  </a:schemeClr>
                </a:solidFill>
              </a:defRPr>
            </a:lvl2pPr>
            <a:lvl3pPr marL="914400" indent="0">
              <a:buNone/>
              <a:defRPr lang="zh-CN" sz="1600">
                <a:solidFill>
                  <a:schemeClr val="tx1">
                    <a:tint val="75000"/>
                  </a:schemeClr>
                </a:solidFill>
              </a:defRPr>
            </a:lvl3pPr>
            <a:lvl4pPr marL="1371600" indent="0">
              <a:buNone/>
              <a:defRPr lang="zh-CN" sz="1400">
                <a:solidFill>
                  <a:schemeClr val="tx1">
                    <a:tint val="75000"/>
                  </a:schemeClr>
                </a:solidFill>
              </a:defRPr>
            </a:lvl4pPr>
            <a:lvl5pPr marL="1828800" indent="0">
              <a:buNone/>
              <a:defRPr lang="zh-CN" sz="1400">
                <a:solidFill>
                  <a:schemeClr val="tx1">
                    <a:tint val="75000"/>
                  </a:schemeClr>
                </a:solidFill>
              </a:defRPr>
            </a:lvl5pPr>
            <a:lvl6pPr marL="2286000" indent="0">
              <a:buNone/>
              <a:defRPr lang="zh-CN" sz="1400">
                <a:solidFill>
                  <a:schemeClr val="tx1">
                    <a:tint val="75000"/>
                  </a:schemeClr>
                </a:solidFill>
              </a:defRPr>
            </a:lvl6pPr>
            <a:lvl7pPr marL="2743200" indent="0">
              <a:buNone/>
              <a:defRPr lang="zh-CN" sz="1400">
                <a:solidFill>
                  <a:schemeClr val="tx1">
                    <a:tint val="75000"/>
                  </a:schemeClr>
                </a:solidFill>
              </a:defRPr>
            </a:lvl7pPr>
            <a:lvl8pPr marL="3200400" indent="0">
              <a:buNone/>
              <a:defRPr lang="zh-CN" sz="1400">
                <a:solidFill>
                  <a:schemeClr val="tx1">
                    <a:tint val="75000"/>
                  </a:schemeClr>
                </a:solidFill>
              </a:defRPr>
            </a:lvl8pPr>
            <a:lvl9pPr marL="3657600" indent="0">
              <a:buNone/>
              <a:defRPr lang="zh-CN" sz="1400">
                <a:solidFill>
                  <a:schemeClr val="tx1">
                    <a:tint val="75000"/>
                  </a:schemeClr>
                </a:solidFill>
              </a:defRPr>
            </a:lvl9pPr>
          </a:lstStyle>
          <a:p>
            <a:pPr lvl="0"/>
            <a:r>
              <a:rPr lang="zh-CN" altLang="en-US" smtClean="0"/>
              <a:t>单击此处编辑母版文本样式</a:t>
            </a:r>
          </a:p>
        </p:txBody>
      </p:sp>
      <p:sp>
        <p:nvSpPr>
          <p:cNvPr id="4" name="Shape 3"/>
          <p:cNvSpPr>
            <a:spLocks noGrp="1"/>
          </p:cNvSpPr>
          <p:nvPr>
            <p:ph type="dt" sz="half" idx="10"/>
          </p:nvPr>
        </p:nvSpPr>
        <p:spPr/>
        <p:txBody>
          <a:bodyPr/>
          <a:lstStyle/>
          <a:p>
            <a:fld id="{F0C22852-A508-4967-A48D-48354254F1AE}" type="datetimeFigureOut">
              <a:pPr/>
              <a:t>2015/1/15</a:t>
            </a:fld>
            <a:endParaRPr lang="zh-CN"/>
          </a:p>
        </p:txBody>
      </p:sp>
      <p:sp>
        <p:nvSpPr>
          <p:cNvPr id="5" name="Shape 4"/>
          <p:cNvSpPr>
            <a:spLocks noGrp="1"/>
          </p:cNvSpPr>
          <p:nvPr>
            <p:ph type="ftr" sz="quarter" idx="11"/>
          </p:nvPr>
        </p:nvSpPr>
        <p:spPr/>
        <p:txBody>
          <a:bodyPr/>
          <a:lstStyle/>
          <a:p>
            <a:endParaRPr lang="zh-CN"/>
          </a:p>
        </p:txBody>
      </p:sp>
      <p:sp>
        <p:nvSpPr>
          <p:cNvPr id="6" name="Shape 5"/>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3" y="618520"/>
            <a:ext cx="7773338" cy="1596177"/>
          </a:xfrm>
        </p:spPr>
        <p:txBody>
          <a:bodyPr/>
          <a:lstStyle/>
          <a:p>
            <a:r>
              <a:rPr lang="zh-CN" altLang="en-US" smtClean="0"/>
              <a:t>单击此处编辑母版标题样式</a:t>
            </a:r>
            <a:endParaRPr lang="en-US" dirty="0"/>
          </a:p>
        </p:txBody>
      </p:sp>
      <p:sp>
        <p:nvSpPr>
          <p:cNvPr id="12" name="Content Placeholder 2"/>
          <p:cNvSpPr>
            <a:spLocks noGrp="1"/>
          </p:cNvSpPr>
          <p:nvPr>
            <p:ph sz="quarter" idx="13"/>
          </p:nvPr>
        </p:nvSpPr>
        <p:spPr>
          <a:xfrm>
            <a:off x="685330" y="2367095"/>
            <a:ext cx="382952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3" name="Content Placeholder 3"/>
          <p:cNvSpPr>
            <a:spLocks noGrp="1"/>
          </p:cNvSpPr>
          <p:nvPr>
            <p:ph sz="quarter" idx="14"/>
          </p:nvPr>
        </p:nvSpPr>
        <p:spPr>
          <a:xfrm>
            <a:off x="4629150" y="2367095"/>
            <a:ext cx="3829050" cy="342410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6" name="Date Placeholder 4"/>
          <p:cNvSpPr>
            <a:spLocks noGrp="1"/>
          </p:cNvSpPr>
          <p:nvPr>
            <p:ph type="dt" sz="half" idx="15"/>
          </p:nvPr>
        </p:nvSpPr>
        <p:spPr/>
        <p:txBody>
          <a:bodyPr wrap="square" numCol="1" anchorCtr="0" compatLnSpc="1">
            <a:prstTxWarp prst="textNoShape">
              <a:avLst/>
            </a:prstTxWarp>
          </a:bodyPr>
          <a:lstStyle>
            <a:lvl1pPr defTabSz="342900">
              <a:defRPr>
                <a:solidFill>
                  <a:schemeClr val="tx1"/>
                </a:solidFill>
              </a:defRPr>
            </a:lvl1pPr>
          </a:lstStyle>
          <a:p>
            <a:pPr>
              <a:defRPr/>
            </a:pPr>
            <a:fld id="{5D934990-5C29-4A0F-8164-7702428BAFC6}"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6"/>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7"/>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87164F21-ED7B-4933-9C39-C90CC645AA20}"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632952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Picture 14"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685333" y="618520"/>
            <a:ext cx="7773338" cy="159617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59747"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2" name="Content Placeholder 3"/>
          <p:cNvSpPr>
            <a:spLocks noGrp="1"/>
          </p:cNvSpPr>
          <p:nvPr>
            <p:ph sz="quarter" idx="13"/>
          </p:nvPr>
        </p:nvSpPr>
        <p:spPr>
          <a:xfrm>
            <a:off x="685332" y="3051015"/>
            <a:ext cx="3829520"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3" name="Content Placeholder 5"/>
          <p:cNvSpPr>
            <a:spLocks noGrp="1"/>
          </p:cNvSpPr>
          <p:nvPr>
            <p:ph sz="quarter" idx="14"/>
          </p:nvPr>
        </p:nvSpPr>
        <p:spPr>
          <a:xfrm>
            <a:off x="4629151" y="3051015"/>
            <a:ext cx="3829051" cy="2740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Date Placeholder 6"/>
          <p:cNvSpPr>
            <a:spLocks noGrp="1"/>
          </p:cNvSpPr>
          <p:nvPr>
            <p:ph type="dt" sz="half" idx="15"/>
          </p:nvPr>
        </p:nvSpPr>
        <p:spPr/>
        <p:txBody>
          <a:bodyPr wrap="square" numCol="1" anchorCtr="0" compatLnSpc="1">
            <a:prstTxWarp prst="textNoShape">
              <a:avLst/>
            </a:prstTxWarp>
          </a:bodyPr>
          <a:lstStyle>
            <a:lvl1pPr defTabSz="342900">
              <a:defRPr>
                <a:solidFill>
                  <a:schemeClr val="tx1"/>
                </a:solidFill>
              </a:defRPr>
            </a:lvl1pPr>
          </a:lstStyle>
          <a:p>
            <a:pPr>
              <a:defRPr/>
            </a:pPr>
            <a:fld id="{D40E4999-166B-4E34-81C9-477E759781C9}" type="datetimeFigureOut">
              <a:rPr lang="en-US" altLang="zh-CN">
                <a:solidFill>
                  <a:prstClr val="black"/>
                </a:solidFill>
              </a:rPr>
              <a:pPr>
                <a:defRPr/>
              </a:pPr>
              <a:t>1/15/2015</a:t>
            </a:fld>
            <a:endParaRPr lang="en-US" altLang="zh-CN">
              <a:solidFill>
                <a:prstClr val="black"/>
              </a:solidFill>
            </a:endParaRPr>
          </a:p>
        </p:txBody>
      </p:sp>
      <p:sp>
        <p:nvSpPr>
          <p:cNvPr id="9" name="Footer Placeholder 7"/>
          <p:cNvSpPr>
            <a:spLocks noGrp="1"/>
          </p:cNvSpPr>
          <p:nvPr>
            <p:ph type="ftr" sz="quarter" idx="16"/>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0" name="Slide Number Placeholder 8"/>
          <p:cNvSpPr>
            <a:spLocks noGrp="1"/>
          </p:cNvSpPr>
          <p:nvPr>
            <p:ph type="sldNum" sz="quarter" idx="17"/>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03797712-6849-4B19-8835-14FF81CF9748}"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993432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4" name="Date Placeholder 2"/>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D664D64E-189F-479B-B2E5-DC6422A5B6D2}" type="datetimeFigureOut">
              <a:rPr lang="en-US" altLang="zh-CN">
                <a:solidFill>
                  <a:prstClr val="black"/>
                </a:solidFill>
              </a:rPr>
              <a:pPr>
                <a:defRPr/>
              </a:pPr>
              <a:t>1/15/2015</a:t>
            </a:fld>
            <a:endParaRPr lang="en-US" altLang="zh-CN">
              <a:solidFill>
                <a:prstClr val="black"/>
              </a:solidFill>
            </a:endParaRPr>
          </a:p>
        </p:txBody>
      </p:sp>
      <p:sp>
        <p:nvSpPr>
          <p:cNvPr id="5" name="Footer Placeholder 3"/>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6" name="Slide Number Placeholder 4"/>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0DDFDFED-14E7-4F4C-BE42-DAB2D41317D5}"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631002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Picture 6"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A289EF38-D96C-4125-8C9D-50F04C4D8520}" type="datetimeFigureOut">
              <a:rPr lang="en-US" altLang="zh-CN">
                <a:solidFill>
                  <a:prstClr val="black"/>
                </a:solidFill>
              </a:rPr>
              <a:pPr>
                <a:defRPr/>
              </a:pPr>
              <a:t>1/15/2015</a:t>
            </a:fld>
            <a:endParaRPr lang="en-US" altLang="zh-CN">
              <a:solidFill>
                <a:prstClr val="black"/>
              </a:solidFill>
            </a:endParaRPr>
          </a:p>
        </p:txBody>
      </p:sp>
      <p:sp>
        <p:nvSpPr>
          <p:cNvPr id="4" name="Footer Placeholder 2"/>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5" name="Slide Number Placeholder 3"/>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6DEE6511-4DFD-4D61-AC1F-A1FC268BAA53}"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566412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0"/>
            <a:ext cx="2951766" cy="2023252"/>
          </a:xfrm>
        </p:spPr>
        <p:txBody>
          <a:bodyPr anchor="b"/>
          <a:lstStyle>
            <a:lvl1pPr algn="ctr">
              <a:defRPr sz="2400"/>
            </a:lvl1pPr>
          </a:lstStyle>
          <a:p>
            <a:r>
              <a:rPr lang="zh-CN" altLang="en-US" smtClean="0"/>
              <a:t>单击此处编辑母版标题样式</a:t>
            </a:r>
            <a:endParaRPr lang="en-US" dirty="0"/>
          </a:p>
        </p:txBody>
      </p:sp>
      <p:sp>
        <p:nvSpPr>
          <p:cNvPr id="10" name="Content Placeholder 2"/>
          <p:cNvSpPr>
            <a:spLocks noGrp="1"/>
          </p:cNvSpPr>
          <p:nvPr>
            <p:ph sz="quarter" idx="13"/>
          </p:nvPr>
        </p:nvSpPr>
        <p:spPr>
          <a:xfrm>
            <a:off x="3808548" y="609603"/>
            <a:ext cx="4650122" cy="518159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85332" y="2632852"/>
            <a:ext cx="2951767" cy="3158348"/>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617B1036-F3CA-4060-91B0-FFAD94FE056F}"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FABC2EDD-5618-4709-B3CB-67169E1D0A76}"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703100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2" y="609600"/>
            <a:ext cx="4451227" cy="2023254"/>
          </a:xfrm>
        </p:spPr>
        <p:txBody>
          <a:bodyPr anchor="b"/>
          <a:lstStyle>
            <a:lvl1pPr algn="ct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568603" y="609601"/>
            <a:ext cx="2441519"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85347" y="2632855"/>
            <a:ext cx="4451212" cy="3158347"/>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04B34E3C-654A-456F-B0AC-90C71DA7C4B5}"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EA51D114-280C-4D27-9DF5-17DD8BD44347}"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986621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pic>
        <p:nvPicPr>
          <p:cNvPr id="5" name="Picture 9"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46" y="4289374"/>
            <a:ext cx="7773324" cy="81161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888559"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smtClean="0"/>
              <a:t>单击图标添加图片</a:t>
            </a:r>
            <a:endParaRPr lang="en-US" noProof="0"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82CB8DE0-A1A5-4392-A50E-D6D99125ADE0}"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D27E558A-FBEB-4E98-9C45-9343135FED4D}"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413627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609602"/>
            <a:ext cx="7773339" cy="3427245"/>
          </a:xfrm>
        </p:spPr>
        <p:txBody>
          <a:bodyPr/>
          <a:lstStyle>
            <a:lvl1pPr algn="ctr">
              <a:defRPr sz="2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B99E9324-6ABC-4FE6-B33E-D0E2D5639130}"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97CC5AAF-FC2C-4393-924E-3AE21F1E6E6A}"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516472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pic>
        <p:nvPicPr>
          <p:cNvPr id="5" name="Picture 10"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2"/>
          <p:cNvSpPr txBox="1"/>
          <p:nvPr/>
        </p:nvSpPr>
        <p:spPr>
          <a:xfrm>
            <a:off x="751285" y="754063"/>
            <a:ext cx="457200" cy="584200"/>
          </a:xfrm>
          <a:prstGeom prst="rect">
            <a:avLst/>
          </a:prstGeom>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defTabSz="342900" fontAlgn="base">
              <a:spcBef>
                <a:spcPct val="0"/>
              </a:spcBef>
              <a:spcAft>
                <a:spcPct val="0"/>
              </a:spcAft>
              <a:defRPr/>
            </a:pPr>
            <a:r>
              <a:rPr lang="en-US" altLang="zh-CN" sz="6000">
                <a:solidFill>
                  <a:prstClr val="black"/>
                </a:solidFill>
                <a:latin typeface="Tw Cen MT" panose="020B0602020104020603" pitchFamily="34" charset="0"/>
              </a:rPr>
              <a:t>“</a:t>
            </a:r>
          </a:p>
        </p:txBody>
      </p:sp>
      <p:sp>
        <p:nvSpPr>
          <p:cNvPr id="7" name="TextBox 13"/>
          <p:cNvSpPr txBox="1"/>
          <p:nvPr/>
        </p:nvSpPr>
        <p:spPr>
          <a:xfrm>
            <a:off x="7917656" y="2994025"/>
            <a:ext cx="457200" cy="584200"/>
          </a:xfrm>
          <a:prstGeom prst="rect">
            <a:avLst/>
          </a:prstGeom>
        </p:spPr>
        <p:txBody>
          <a:bodyPr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defTabSz="457200" fontAlgn="base">
              <a:spcBef>
                <a:spcPct val="0"/>
              </a:spcBef>
              <a:spcAft>
                <a:spcPct val="0"/>
              </a:spcAft>
              <a:defRPr>
                <a:solidFill>
                  <a:schemeClr val="tx1"/>
                </a:solidFill>
                <a:latin typeface="Verdana" panose="020B0604030504040204" pitchFamily="34" charset="0"/>
              </a:defRPr>
            </a:lvl6pPr>
            <a:lvl7pPr marL="2971800" indent="-228600" defTabSz="457200" fontAlgn="base">
              <a:spcBef>
                <a:spcPct val="0"/>
              </a:spcBef>
              <a:spcAft>
                <a:spcPct val="0"/>
              </a:spcAft>
              <a:defRPr>
                <a:solidFill>
                  <a:schemeClr val="tx1"/>
                </a:solidFill>
                <a:latin typeface="Verdana" panose="020B0604030504040204" pitchFamily="34" charset="0"/>
              </a:defRPr>
            </a:lvl7pPr>
            <a:lvl8pPr marL="3429000" indent="-228600" defTabSz="457200" fontAlgn="base">
              <a:spcBef>
                <a:spcPct val="0"/>
              </a:spcBef>
              <a:spcAft>
                <a:spcPct val="0"/>
              </a:spcAft>
              <a:defRPr>
                <a:solidFill>
                  <a:schemeClr val="tx1"/>
                </a:solidFill>
                <a:latin typeface="Verdana" panose="020B0604030504040204" pitchFamily="34" charset="0"/>
              </a:defRPr>
            </a:lvl8pPr>
            <a:lvl9pPr marL="3886200" indent="-228600" defTabSz="457200" fontAlgn="base">
              <a:spcBef>
                <a:spcPct val="0"/>
              </a:spcBef>
              <a:spcAft>
                <a:spcPct val="0"/>
              </a:spcAft>
              <a:defRPr>
                <a:solidFill>
                  <a:schemeClr val="tx1"/>
                </a:solidFill>
                <a:latin typeface="Verdana" panose="020B0604030504040204" pitchFamily="34" charset="0"/>
              </a:defRPr>
            </a:lvl9pPr>
          </a:lstStyle>
          <a:p>
            <a:pPr algn="r" defTabSz="342900" fontAlgn="base">
              <a:spcBef>
                <a:spcPct val="0"/>
              </a:spcBef>
              <a:spcAft>
                <a:spcPct val="0"/>
              </a:spcAft>
              <a:defRPr/>
            </a:pPr>
            <a:r>
              <a:rPr lang="en-US" altLang="zh-CN" sz="6000">
                <a:solidFill>
                  <a:prstClr val="black"/>
                </a:solidFill>
                <a:latin typeface="Tw Cen MT" panose="020B0602020104020603" pitchFamily="34" charset="0"/>
              </a:rPr>
              <a:t>”</a:t>
            </a:r>
          </a:p>
        </p:txBody>
      </p:sp>
      <p:sp>
        <p:nvSpPr>
          <p:cNvPr id="2" name="Title 1"/>
          <p:cNvSpPr>
            <a:spLocks noGrp="1"/>
          </p:cNvSpPr>
          <p:nvPr>
            <p:ph type="title"/>
          </p:nvPr>
        </p:nvSpPr>
        <p:spPr>
          <a:xfrm>
            <a:off x="1084659" y="609600"/>
            <a:ext cx="6977064" cy="2992904"/>
          </a:xfrm>
        </p:spPr>
        <p:txBody>
          <a:bodyPr/>
          <a:lstStyle>
            <a:lvl1pPr>
              <a:defRPr sz="2400"/>
            </a:lvl1pPr>
          </a:lstStyle>
          <a:p>
            <a:r>
              <a:rPr lang="zh-CN" altLang="en-US" smtClean="0"/>
              <a:t>单击此处编辑母版标题样式</a:t>
            </a:r>
            <a:endParaRPr lang="en-US" dirty="0"/>
          </a:p>
        </p:txBody>
      </p:sp>
      <p:sp>
        <p:nvSpPr>
          <p:cNvPr id="12" name="Text Placeholder 3"/>
          <p:cNvSpPr>
            <a:spLocks noGrp="1"/>
          </p:cNvSpPr>
          <p:nvPr>
            <p:ph type="body" sz="half" idx="13"/>
          </p:nvPr>
        </p:nvSpPr>
        <p:spPr>
          <a:xfrm>
            <a:off x="1290484" y="3610032"/>
            <a:ext cx="6564224" cy="59478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4" name="Text Placeholder 3"/>
          <p:cNvSpPr>
            <a:spLocks noGrp="1"/>
          </p:cNvSpPr>
          <p:nvPr>
            <p:ph type="body" sz="half" idx="2"/>
          </p:nvPr>
        </p:nvSpPr>
        <p:spPr>
          <a:xfrm>
            <a:off x="685331" y="4372799"/>
            <a:ext cx="7773339" cy="1421053"/>
          </a:xfrm>
        </p:spPr>
        <p:txBody>
          <a:bodyPr anchor="ctr"/>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8" name="Date Placeholder 4"/>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0A91DAB4-9F2F-4037-A387-F7279A967A84}" type="datetimeFigureOut">
              <a:rPr lang="en-US" altLang="zh-CN">
                <a:solidFill>
                  <a:prstClr val="black"/>
                </a:solidFill>
              </a:rPr>
              <a:pPr>
                <a:defRPr/>
              </a:pPr>
              <a:t>1/15/2015</a:t>
            </a:fld>
            <a:endParaRPr lang="en-US" altLang="zh-CN">
              <a:solidFill>
                <a:prstClr val="black"/>
              </a:solidFill>
            </a:endParaRPr>
          </a:p>
        </p:txBody>
      </p:sp>
      <p:sp>
        <p:nvSpPr>
          <p:cNvPr id="9" name="Footer Placeholder 5"/>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0" name="Slide Number Placeholder 6"/>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3A3C43EE-A375-427B-913F-50C66670FE60}"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299020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5"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331" y="2138724"/>
            <a:ext cx="7773339" cy="2511835"/>
          </a:xfrm>
        </p:spPr>
        <p:txBody>
          <a:bodyPr anchor="b"/>
          <a:lstStyle>
            <a:lvl1pPr algn="ctr">
              <a:defRPr sz="240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6" name="Date Placeholder 4"/>
          <p:cNvSpPr>
            <a:spLocks noGrp="1"/>
          </p:cNvSpPr>
          <p:nvPr>
            <p:ph type="dt" sz="half" idx="10"/>
          </p:nvPr>
        </p:nvSpPr>
        <p:spPr/>
        <p:txBody>
          <a:bodyPr wrap="square" numCol="1" anchorCtr="0" compatLnSpc="1">
            <a:prstTxWarp prst="textNoShape">
              <a:avLst/>
            </a:prstTxWarp>
          </a:bodyPr>
          <a:lstStyle>
            <a:lvl1pPr defTabSz="342900">
              <a:defRPr>
                <a:solidFill>
                  <a:schemeClr val="tx1"/>
                </a:solidFill>
              </a:defRPr>
            </a:lvl1pPr>
          </a:lstStyle>
          <a:p>
            <a:pPr>
              <a:defRPr/>
            </a:pPr>
            <a:fld id="{B36B30F8-1D09-480B-AE7A-A03E0D62EB08}" type="datetimeFigureOut">
              <a:rPr lang="en-US" altLang="zh-CN">
                <a:solidFill>
                  <a:prstClr val="black"/>
                </a:solidFill>
              </a:rPr>
              <a:pPr>
                <a:defRPr/>
              </a:pPr>
              <a:t>1/15/2015</a:t>
            </a:fld>
            <a:endParaRPr lang="en-US" altLang="zh-CN">
              <a:solidFill>
                <a:prstClr val="black"/>
              </a:solidFill>
            </a:endParaRPr>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5052EFAA-1F90-4C7A-8BB3-B065DEBE9AE1}"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90612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CN" altLang="en-US" smtClean="0"/>
              <a:t>单击此处编辑母版标题样式</a:t>
            </a:r>
            <a:endParaRPr lang="zh-CN"/>
          </a:p>
        </p:txBody>
      </p:sp>
      <p:sp>
        <p:nvSpPr>
          <p:cNvPr id="3" name="Shape 2"/>
          <p:cNvSpPr>
            <a:spLocks noGrp="1"/>
          </p:cNvSpPr>
          <p:nvPr>
            <p:ph sz="half" idx="1"/>
          </p:nvPr>
        </p:nvSpPr>
        <p:spPr>
          <a:xfrm>
            <a:off x="685800" y="1295401"/>
            <a:ext cx="3886200" cy="4830767"/>
          </a:xfrm>
        </p:spPr>
        <p:txBody>
          <a:bodyPr/>
          <a:lstStyle>
            <a:lvl1pPr latinLnBrk="0">
              <a:defRPr lang="zh-CN" sz="2800"/>
            </a:lvl1pPr>
            <a:lvl2pPr>
              <a:defRPr lang="zh-CN" sz="2400"/>
            </a:lvl2pPr>
            <a:lvl3pPr>
              <a:defRPr lang="zh-CN" sz="2000"/>
            </a:lvl3pPr>
            <a:lvl4pPr>
              <a:defRPr lang="zh-CN" sz="1800"/>
            </a:lvl4pPr>
            <a:lvl5pPr>
              <a:defRPr lang="zh-CN" sz="1800"/>
            </a:lvl5pPr>
            <a:lvl6pPr>
              <a:defRPr lang="zh-CN" sz="1800"/>
            </a:lvl6pPr>
            <a:lvl7pPr>
              <a:defRPr lang="zh-CN" sz="1800"/>
            </a:lvl7pPr>
            <a:lvl8pPr>
              <a:defRPr lang="zh-CN" sz="1800"/>
            </a:lvl8pPr>
            <a:lvl9pPr>
              <a:defRPr lang="zh-CN"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sz="half" idx="2"/>
          </p:nvPr>
        </p:nvSpPr>
        <p:spPr>
          <a:xfrm>
            <a:off x="4800600" y="1295401"/>
            <a:ext cx="3886200" cy="4830766"/>
          </a:xfrm>
        </p:spPr>
        <p:txBody>
          <a:bodyPr/>
          <a:lstStyle>
            <a:lvl1pPr latinLnBrk="0">
              <a:defRPr lang="zh-CN" sz="2800"/>
            </a:lvl1pPr>
            <a:lvl2pPr>
              <a:defRPr lang="zh-CN" sz="2400"/>
            </a:lvl2pPr>
            <a:lvl3pPr>
              <a:defRPr lang="zh-CN" sz="2000"/>
            </a:lvl3pPr>
            <a:lvl4pPr>
              <a:defRPr lang="zh-CN" sz="1800"/>
            </a:lvl4pPr>
            <a:lvl5pPr>
              <a:defRPr lang="zh-CN" sz="1800"/>
            </a:lvl5pPr>
            <a:lvl6pPr>
              <a:defRPr lang="zh-CN" sz="1800"/>
            </a:lvl6pPr>
            <a:lvl7pPr>
              <a:defRPr lang="zh-CN" sz="1800"/>
            </a:lvl7pPr>
            <a:lvl8pPr>
              <a:defRPr lang="zh-CN" sz="1800"/>
            </a:lvl8pPr>
            <a:lvl9pPr>
              <a:defRPr lang="zh-CN"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Shape 4"/>
          <p:cNvSpPr>
            <a:spLocks noGrp="1"/>
          </p:cNvSpPr>
          <p:nvPr>
            <p:ph type="dt" sz="half" idx="10"/>
          </p:nvPr>
        </p:nvSpPr>
        <p:spPr/>
        <p:txBody>
          <a:bodyPr/>
          <a:lstStyle/>
          <a:p>
            <a:fld id="{F0C22852-A508-4967-A48D-48354254F1AE}" type="datetimeFigureOut">
              <a:pPr/>
              <a:t>2015/1/15</a:t>
            </a:fld>
            <a:endParaRPr lang="zh-CN"/>
          </a:p>
        </p:txBody>
      </p:sp>
      <p:sp>
        <p:nvSpPr>
          <p:cNvPr id="6" name="Shape 5"/>
          <p:cNvSpPr>
            <a:spLocks noGrp="1"/>
          </p:cNvSpPr>
          <p:nvPr>
            <p:ph type="ftr" sz="quarter" idx="11"/>
          </p:nvPr>
        </p:nvSpPr>
        <p:spPr/>
        <p:txBody>
          <a:bodyPr/>
          <a:lstStyle/>
          <a:p>
            <a:endParaRPr lang="zh-CN"/>
          </a:p>
        </p:txBody>
      </p:sp>
      <p:sp>
        <p:nvSpPr>
          <p:cNvPr id="7" name="Shape 6"/>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685331" y="609600"/>
            <a:ext cx="7773339" cy="1605094"/>
          </a:xfrm>
        </p:spPr>
        <p:txBody>
          <a:bodyPr/>
          <a:lstStyle/>
          <a:p>
            <a:r>
              <a:rPr lang="zh-CN" altLang="en-US" smtClean="0"/>
              <a:t>单击此处编辑母版标题样式</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8" name="Text Placeholder 3"/>
          <p:cNvSpPr>
            <a:spLocks noGrp="1"/>
          </p:cNvSpPr>
          <p:nvPr>
            <p:ph type="body" sz="half" idx="15"/>
          </p:nvPr>
        </p:nvSpPr>
        <p:spPr>
          <a:xfrm>
            <a:off x="685331" y="2943358"/>
            <a:ext cx="2474232"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9" name="Text Placeholder 4"/>
          <p:cNvSpPr>
            <a:spLocks noGrp="1"/>
          </p:cNvSpPr>
          <p:nvPr>
            <p:ph type="body" sz="quarter" idx="3"/>
          </p:nvPr>
        </p:nvSpPr>
        <p:spPr>
          <a:xfrm>
            <a:off x="3339293" y="2367093"/>
            <a:ext cx="2468641"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0" name="Text Placeholder 3"/>
          <p:cNvSpPr>
            <a:spLocks noGrp="1"/>
          </p:cNvSpPr>
          <p:nvPr>
            <p:ph type="body" sz="half" idx="16"/>
          </p:nvPr>
        </p:nvSpPr>
        <p:spPr>
          <a:xfrm>
            <a:off x="3331013" y="2943358"/>
            <a:ext cx="2477513"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85000"/>
              </a:lnSpc>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12" name="Text Placeholder 3"/>
          <p:cNvSpPr>
            <a:spLocks noGrp="1"/>
          </p:cNvSpPr>
          <p:nvPr>
            <p:ph type="body" sz="half" idx="17"/>
          </p:nvPr>
        </p:nvSpPr>
        <p:spPr>
          <a:xfrm>
            <a:off x="5979974" y="2943358"/>
            <a:ext cx="2478696" cy="2847845"/>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4" name="Date Placeholder 2"/>
          <p:cNvSpPr>
            <a:spLocks noGrp="1"/>
          </p:cNvSpPr>
          <p:nvPr>
            <p:ph type="dt" sz="half" idx="18"/>
          </p:nvPr>
        </p:nvSpPr>
        <p:spPr/>
        <p:txBody>
          <a:bodyPr wrap="square" numCol="1" anchorCtr="0" compatLnSpc="1">
            <a:prstTxWarp prst="textNoShape">
              <a:avLst/>
            </a:prstTxWarp>
          </a:bodyPr>
          <a:lstStyle>
            <a:lvl1pPr defTabSz="342900">
              <a:defRPr>
                <a:solidFill>
                  <a:schemeClr val="tx1"/>
                </a:solidFill>
              </a:defRPr>
            </a:lvl1pPr>
          </a:lstStyle>
          <a:p>
            <a:pPr>
              <a:defRPr/>
            </a:pPr>
            <a:fld id="{C77D57BA-E6DC-4596-88A7-AA91005EDE7D}" type="datetimeFigureOut">
              <a:rPr lang="en-US" altLang="zh-CN">
                <a:solidFill>
                  <a:prstClr val="black"/>
                </a:solidFill>
              </a:rPr>
              <a:pPr>
                <a:defRPr/>
              </a:pPr>
              <a:t>1/15/2015</a:t>
            </a:fld>
            <a:endParaRPr lang="en-US" altLang="zh-CN">
              <a:solidFill>
                <a:prstClr val="black"/>
              </a:solidFill>
            </a:endParaRPr>
          </a:p>
        </p:txBody>
      </p:sp>
      <p:sp>
        <p:nvSpPr>
          <p:cNvPr id="16" name="Footer Placeholder 3"/>
          <p:cNvSpPr>
            <a:spLocks noGrp="1"/>
          </p:cNvSpPr>
          <p:nvPr>
            <p:ph type="ftr" sz="quarter" idx="19"/>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7" name="Slide Number Placeholder 4"/>
          <p:cNvSpPr>
            <a:spLocks noGrp="1"/>
          </p:cNvSpPr>
          <p:nvPr>
            <p:ph type="sldNum" sz="quarter" idx="20"/>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28E35E3D-F8E0-4DEF-BD86-6B98D885CA17}"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14572239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pic>
        <p:nvPicPr>
          <p:cNvPr id="12" name="Picture 15"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itle 1"/>
          <p:cNvSpPr>
            <a:spLocks noGrp="1"/>
          </p:cNvSpPr>
          <p:nvPr>
            <p:ph type="title"/>
          </p:nvPr>
        </p:nvSpPr>
        <p:spPr>
          <a:xfrm>
            <a:off x="685331" y="610772"/>
            <a:ext cx="7773339" cy="1603922"/>
          </a:xfrm>
        </p:spPr>
        <p:txBody>
          <a:bodyPr/>
          <a:lstStyle/>
          <a:p>
            <a:r>
              <a:rPr lang="zh-CN" altLang="en-US" smtClean="0"/>
              <a:t>单击此处编辑母版标题样式</a:t>
            </a:r>
            <a:endParaRPr lang="en-US" dirty="0"/>
          </a:p>
        </p:txBody>
      </p:sp>
      <p:sp>
        <p:nvSpPr>
          <p:cNvPr id="19" name="Text Placeholder 2"/>
          <p:cNvSpPr>
            <a:spLocks noGrp="1"/>
          </p:cNvSpPr>
          <p:nvPr>
            <p:ph type="body" idx="1"/>
          </p:nvPr>
        </p:nvSpPr>
        <p:spPr>
          <a:xfrm>
            <a:off x="685332" y="4204820"/>
            <a:ext cx="2472307"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0" name="Picture Placeholder 2"/>
          <p:cNvSpPr>
            <a:spLocks noGrp="1" noChangeAspect="1"/>
          </p:cNvSpPr>
          <p:nvPr>
            <p:ph type="pic" idx="15"/>
          </p:nvPr>
        </p:nvSpPr>
        <p:spPr>
          <a:xfrm>
            <a:off x="685332"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smtClean="0"/>
              <a:t>单击图标添加图片</a:t>
            </a:r>
            <a:endParaRPr lang="en-US" noProof="0" dirty="0"/>
          </a:p>
        </p:txBody>
      </p:sp>
      <p:sp>
        <p:nvSpPr>
          <p:cNvPr id="21" name="Text Placeholder 3"/>
          <p:cNvSpPr>
            <a:spLocks noGrp="1"/>
          </p:cNvSpPr>
          <p:nvPr>
            <p:ph type="body" sz="half" idx="18"/>
          </p:nvPr>
        </p:nvSpPr>
        <p:spPr>
          <a:xfrm>
            <a:off x="685332" y="4781082"/>
            <a:ext cx="2472307" cy="101011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smtClean="0"/>
              <a:t>单击图标添加图片</a:t>
            </a:r>
            <a:endParaRPr lang="en-US" noProof="0" dirty="0"/>
          </a:p>
        </p:txBody>
      </p:sp>
      <p:sp>
        <p:nvSpPr>
          <p:cNvPr id="24" name="Text Placeholder 3"/>
          <p:cNvSpPr>
            <a:spLocks noGrp="1"/>
          </p:cNvSpPr>
          <p:nvPr>
            <p:ph type="body" sz="half" idx="19"/>
          </p:nvPr>
        </p:nvSpPr>
        <p:spPr>
          <a:xfrm>
            <a:off x="3331011" y="4781083"/>
            <a:ext cx="2477514" cy="101011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25" name="Text Placeholder 4"/>
          <p:cNvSpPr>
            <a:spLocks noGrp="1"/>
          </p:cNvSpPr>
          <p:nvPr>
            <p:ph type="body" sz="quarter" idx="13"/>
          </p:nvPr>
        </p:nvSpPr>
        <p:spPr>
          <a:xfrm>
            <a:off x="5979975" y="4204820"/>
            <a:ext cx="2475511" cy="576262"/>
          </a:xfrm>
        </p:spPr>
        <p:txBody>
          <a:bodyPr anchor="b">
            <a:noAutofit/>
          </a:bodyPr>
          <a:lstStyle>
            <a:lvl1pPr marL="0" indent="0" algn="ctr">
              <a:lnSpc>
                <a:spcPct val="85000"/>
              </a:lnSpc>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smtClean="0"/>
              <a:t>单击图标添加图片</a:t>
            </a:r>
            <a:endParaRPr lang="en-US" noProof="0" dirty="0"/>
          </a:p>
        </p:txBody>
      </p:sp>
      <p:sp>
        <p:nvSpPr>
          <p:cNvPr id="27" name="Text Placeholder 3"/>
          <p:cNvSpPr>
            <a:spLocks noGrp="1"/>
          </p:cNvSpPr>
          <p:nvPr>
            <p:ph type="body" sz="half" idx="20"/>
          </p:nvPr>
        </p:nvSpPr>
        <p:spPr>
          <a:xfrm>
            <a:off x="5979881" y="4781081"/>
            <a:ext cx="2478790" cy="1010121"/>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13" name="Date Placeholder 2"/>
          <p:cNvSpPr>
            <a:spLocks noGrp="1"/>
          </p:cNvSpPr>
          <p:nvPr>
            <p:ph type="dt" sz="half" idx="23"/>
          </p:nvPr>
        </p:nvSpPr>
        <p:spPr/>
        <p:txBody>
          <a:bodyPr wrap="square" numCol="1" anchorCtr="0" compatLnSpc="1">
            <a:prstTxWarp prst="textNoShape">
              <a:avLst/>
            </a:prstTxWarp>
          </a:bodyPr>
          <a:lstStyle>
            <a:lvl1pPr defTabSz="342900">
              <a:defRPr>
                <a:solidFill>
                  <a:schemeClr val="tx1"/>
                </a:solidFill>
              </a:defRPr>
            </a:lvl1pPr>
          </a:lstStyle>
          <a:p>
            <a:pPr>
              <a:defRPr/>
            </a:pPr>
            <a:fld id="{BBEB2144-E2E7-4D15-B2CB-5FA590AC2925}" type="datetimeFigureOut">
              <a:rPr lang="en-US" altLang="zh-CN">
                <a:solidFill>
                  <a:prstClr val="black"/>
                </a:solidFill>
              </a:rPr>
              <a:pPr>
                <a:defRPr/>
              </a:pPr>
              <a:t>1/15/2015</a:t>
            </a:fld>
            <a:endParaRPr lang="en-US" altLang="zh-CN">
              <a:solidFill>
                <a:prstClr val="black"/>
              </a:solidFill>
            </a:endParaRPr>
          </a:p>
        </p:txBody>
      </p:sp>
      <p:sp>
        <p:nvSpPr>
          <p:cNvPr id="14" name="Footer Placeholder 3"/>
          <p:cNvSpPr>
            <a:spLocks noGrp="1"/>
          </p:cNvSpPr>
          <p:nvPr>
            <p:ph type="ftr" sz="quarter" idx="24"/>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15" name="Slide Number Placeholder 4"/>
          <p:cNvSpPr>
            <a:spLocks noGrp="1"/>
          </p:cNvSpPr>
          <p:nvPr>
            <p:ph type="sldNum" sz="quarter" idx="25"/>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3F0E40F8-099F-4613-BCEA-8ED7F3C202D9}"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2237272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4" name="Picture 7"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11" name="Vertical Text Placeholder 2"/>
          <p:cNvSpPr>
            <a:spLocks noGrp="1"/>
          </p:cNvSpPr>
          <p:nvPr>
            <p:ph type="body" orient="vert" sz="quarter" idx="13"/>
          </p:nvPr>
        </p:nvSpPr>
        <p:spPr>
          <a:xfrm>
            <a:off x="685331" y="2367096"/>
            <a:ext cx="7773339" cy="342410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4D8181E6-A006-4BD6-AD27-AF27813241A8}"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B7816E0A-0A82-4451-90A3-75FB063F1F0C}"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5514728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pic>
        <p:nvPicPr>
          <p:cNvPr id="4" name="Picture 8" descr="Droplets-HD-Content-R1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6" y="609604"/>
            <a:ext cx="1914995" cy="5181599"/>
          </a:xfrm>
        </p:spPr>
        <p:txBody>
          <a:bodyPr vert="eaVert"/>
          <a:lstStyle>
            <a:lvl1pPr algn="l">
              <a:defRPr/>
            </a:lvl1pPr>
          </a:lstStyle>
          <a:p>
            <a:r>
              <a:rPr lang="zh-CN" altLang="en-US" smtClean="0"/>
              <a:t>单击此处编辑母版标题样式</a:t>
            </a:r>
            <a:endParaRPr lang="en-US" dirty="0"/>
          </a:p>
        </p:txBody>
      </p:sp>
      <p:sp>
        <p:nvSpPr>
          <p:cNvPr id="8" name="Vertical Text Placeholder 2"/>
          <p:cNvSpPr>
            <a:spLocks noGrp="1"/>
          </p:cNvSpPr>
          <p:nvPr>
            <p:ph type="body" orient="vert" sz="quarter" idx="13"/>
          </p:nvPr>
        </p:nvSpPr>
        <p:spPr>
          <a:xfrm>
            <a:off x="685331" y="609604"/>
            <a:ext cx="5744043" cy="518159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3"/>
          <p:cNvSpPr>
            <a:spLocks noGrp="1"/>
          </p:cNvSpPr>
          <p:nvPr>
            <p:ph type="dt" sz="half" idx="14"/>
          </p:nvPr>
        </p:nvSpPr>
        <p:spPr/>
        <p:txBody>
          <a:bodyPr wrap="square" numCol="1" anchorCtr="0" compatLnSpc="1">
            <a:prstTxWarp prst="textNoShape">
              <a:avLst/>
            </a:prstTxWarp>
          </a:bodyPr>
          <a:lstStyle>
            <a:lvl1pPr defTabSz="342900">
              <a:defRPr>
                <a:solidFill>
                  <a:schemeClr val="tx1"/>
                </a:solidFill>
              </a:defRPr>
            </a:lvl1pPr>
          </a:lstStyle>
          <a:p>
            <a:pPr>
              <a:defRPr/>
            </a:pPr>
            <a:fld id="{72F9D757-C127-4A8F-8CEE-7C883FA08A30}" type="datetimeFigureOut">
              <a:rPr lang="en-US" altLang="zh-CN">
                <a:solidFill>
                  <a:prstClr val="black"/>
                </a:solidFill>
              </a:rPr>
              <a:pPr>
                <a:defRPr/>
              </a:pPr>
              <a:t>1/15/2015</a:t>
            </a:fld>
            <a:endParaRPr lang="en-US" altLang="zh-CN">
              <a:solidFill>
                <a:prstClr val="black"/>
              </a:solidFill>
            </a:endParaRPr>
          </a:p>
        </p:txBody>
      </p:sp>
      <p:sp>
        <p:nvSpPr>
          <p:cNvPr id="6" name="Footer Placeholder 4"/>
          <p:cNvSpPr>
            <a:spLocks noGrp="1"/>
          </p:cNvSpPr>
          <p:nvPr>
            <p:ph type="ftr" sz="quarter" idx="15"/>
          </p:nvPr>
        </p:nvSpPr>
        <p:spPr/>
        <p:txBody>
          <a:bodyPr wrap="square" numCol="1" anchorCtr="0" compatLnSpc="1">
            <a:prstTxWarp prst="textNoShape">
              <a:avLst/>
            </a:prstTxWarp>
          </a:bodyPr>
          <a:lstStyle>
            <a:lvl1pPr defTabSz="342900">
              <a:defRPr>
                <a:solidFill>
                  <a:schemeClr val="tx1"/>
                </a:solidFill>
              </a:defRPr>
            </a:lvl1pPr>
          </a:lstStyle>
          <a:p>
            <a:pPr>
              <a:defRPr/>
            </a:pPr>
            <a:endParaRPr lang="en-US" altLang="zh-CN">
              <a:solidFill>
                <a:prstClr val="black"/>
              </a:solidFill>
            </a:endParaRPr>
          </a:p>
        </p:txBody>
      </p:sp>
      <p:sp>
        <p:nvSpPr>
          <p:cNvPr id="7" name="Slide Number Placeholder 5"/>
          <p:cNvSpPr>
            <a:spLocks noGrp="1"/>
          </p:cNvSpPr>
          <p:nvPr>
            <p:ph type="sldNum" sz="quarter" idx="16"/>
          </p:nvPr>
        </p:nvSpPr>
        <p:spPr/>
        <p:txBody>
          <a:bodyPr wrap="square" numCol="1" anchorCtr="0" compatLnSpc="1">
            <a:prstTxWarp prst="textNoShape">
              <a:avLst/>
            </a:prstTxWarp>
          </a:bodyPr>
          <a:lstStyle>
            <a:lvl1pPr defTabSz="342900">
              <a:defRPr>
                <a:latin typeface="Tw Cen MT" panose="020B0602020104020603" pitchFamily="34" charset="0"/>
              </a:defRPr>
            </a:lvl1pPr>
          </a:lstStyle>
          <a:p>
            <a:pPr>
              <a:defRPr/>
            </a:pPr>
            <a:fld id="{EC10C636-A40E-4920-A711-42B74473D96F}" type="slidenum">
              <a:rPr lang="en-US" altLang="zh-CN">
                <a:solidFill>
                  <a:prstClr val="black"/>
                </a:solidFill>
              </a:rPr>
              <a:pPr>
                <a:defRPr/>
              </a:pPr>
              <a:t>‹#›</a:t>
            </a:fld>
            <a:endParaRPr lang="en-US" altLang="zh-CN">
              <a:solidFill>
                <a:prstClr val="black"/>
              </a:solidFill>
            </a:endParaRPr>
          </a:p>
        </p:txBody>
      </p:sp>
    </p:spTree>
    <p:extLst>
      <p:ext uri="{BB962C8B-B14F-4D97-AF65-F5344CB8AC3E}">
        <p14:creationId xmlns:p14="http://schemas.microsoft.com/office/powerpoint/2010/main" val="3639854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6DFF08F-DC6B-4601-B491-B0F83F6DD2DA}" type="datetimeFigureOut">
              <a:rPr lang="en-US" smtClean="0"/>
              <a:t>1/15/2015</a:t>
            </a:fld>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226152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C22852-A508-4967-A48D-48354254F1AE}" type="datetimeFigureOut">
              <a:rPr lang="zh-CN" altLang="en-US" smtClean="0"/>
              <a:pPr/>
              <a:t>2015/1/15</a:t>
            </a:fld>
            <a:endParaRPr lang="zh-CN"/>
          </a:p>
        </p:txBody>
      </p:sp>
      <p:sp>
        <p:nvSpPr>
          <p:cNvPr id="5" name="页脚占位符 4"/>
          <p:cNvSpPr>
            <a:spLocks noGrp="1"/>
          </p:cNvSpPr>
          <p:nvPr>
            <p:ph type="ftr" sz="quarter" idx="11"/>
          </p:nvPr>
        </p:nvSpPr>
        <p:spPr/>
        <p:txBody>
          <a:bodyPr/>
          <a:lstStyle/>
          <a:p>
            <a:endParaRPr lang="zh-CN"/>
          </a:p>
        </p:txBody>
      </p:sp>
      <p:sp>
        <p:nvSpPr>
          <p:cNvPr id="6" name="灯片编号占位符 5"/>
          <p:cNvSpPr>
            <a:spLocks noGrp="1"/>
          </p:cNvSpPr>
          <p:nvPr>
            <p:ph type="sldNum" sz="quarter" idx="12"/>
          </p:nvPr>
        </p:nvSpPr>
        <p:spPr/>
        <p:txBody>
          <a:bodyPr/>
          <a:lstStyle/>
          <a:p>
            <a:fld id="{4B6EAAFC-84C7-4BE1-BC5E-CE208EE20C26}" type="slidenum">
              <a:rPr lang="en-US" altLang="zh-CN" smtClean="0"/>
              <a:pPr/>
              <a:t>‹#›</a:t>
            </a:fld>
            <a:endParaRPr lang="zh-CN" altLang="en-US"/>
          </a:p>
        </p:txBody>
      </p:sp>
    </p:spTree>
    <p:extLst>
      <p:ext uri="{BB962C8B-B14F-4D97-AF65-F5344CB8AC3E}">
        <p14:creationId xmlns:p14="http://schemas.microsoft.com/office/powerpoint/2010/main" val="886148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F0C22852-A508-4967-A48D-48354254F1AE}" type="datetimeFigureOut">
              <a:rPr lang="zh-CN" altLang="en-US" smtClean="0"/>
              <a:pPr/>
              <a:t>2015/1/15</a:t>
            </a:fld>
            <a:endParaRPr lang="zh-CN"/>
          </a:p>
        </p:txBody>
      </p:sp>
      <p:sp>
        <p:nvSpPr>
          <p:cNvPr id="5" name="页脚占位符 4"/>
          <p:cNvSpPr>
            <a:spLocks noGrp="1"/>
          </p:cNvSpPr>
          <p:nvPr>
            <p:ph type="ftr" sz="quarter" idx="11"/>
          </p:nvPr>
        </p:nvSpPr>
        <p:spPr/>
        <p:txBody>
          <a:bodyPr/>
          <a:lstStyle/>
          <a:p>
            <a:endParaRPr lang="zh-CN"/>
          </a:p>
        </p:txBody>
      </p:sp>
      <p:sp>
        <p:nvSpPr>
          <p:cNvPr id="6" name="灯片编号占位符 5"/>
          <p:cNvSpPr>
            <a:spLocks noGrp="1"/>
          </p:cNvSpPr>
          <p:nvPr>
            <p:ph type="sldNum" sz="quarter" idx="12"/>
          </p:nvPr>
        </p:nvSpPr>
        <p:spPr/>
        <p:txBody>
          <a:bodyPr/>
          <a:lstStyle/>
          <a:p>
            <a:fld id="{4B6EAAFC-84C7-4BE1-BC5E-CE208EE20C26}" type="slidenum">
              <a:rPr lang="en-US" altLang="zh-CN" smtClean="0"/>
              <a:pPr/>
              <a:t>‹#›</a:t>
            </a:fld>
            <a:endParaRPr lang="zh-CN" altLang="en-US"/>
          </a:p>
        </p:txBody>
      </p:sp>
    </p:spTree>
    <p:extLst>
      <p:ext uri="{BB962C8B-B14F-4D97-AF65-F5344CB8AC3E}">
        <p14:creationId xmlns:p14="http://schemas.microsoft.com/office/powerpoint/2010/main" val="15813270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0C22852-A508-4967-A48D-48354254F1AE}" type="datetimeFigureOut">
              <a:rPr lang="zh-CN" altLang="en-US" smtClean="0"/>
              <a:pPr/>
              <a:t>2015/1/15</a:t>
            </a:fld>
            <a:endParaRPr lang="zh-CN"/>
          </a:p>
        </p:txBody>
      </p:sp>
      <p:sp>
        <p:nvSpPr>
          <p:cNvPr id="6" name="页脚占位符 5"/>
          <p:cNvSpPr>
            <a:spLocks noGrp="1"/>
          </p:cNvSpPr>
          <p:nvPr>
            <p:ph type="ftr" sz="quarter" idx="11"/>
          </p:nvPr>
        </p:nvSpPr>
        <p:spPr/>
        <p:txBody>
          <a:bodyPr/>
          <a:lstStyle/>
          <a:p>
            <a:endParaRPr lang="zh-CN"/>
          </a:p>
        </p:txBody>
      </p:sp>
      <p:sp>
        <p:nvSpPr>
          <p:cNvPr id="7" name="灯片编号占位符 6"/>
          <p:cNvSpPr>
            <a:spLocks noGrp="1"/>
          </p:cNvSpPr>
          <p:nvPr>
            <p:ph type="sldNum" sz="quarter" idx="12"/>
          </p:nvPr>
        </p:nvSpPr>
        <p:spPr/>
        <p:txBody>
          <a:bodyPr/>
          <a:lstStyle/>
          <a:p>
            <a:fld id="{4B6EAAFC-84C7-4BE1-BC5E-CE208EE20C26}" type="slidenum">
              <a:rPr lang="en-US" altLang="zh-CN" smtClean="0"/>
              <a:pPr/>
              <a:t>‹#›</a:t>
            </a:fld>
            <a:endParaRPr lang="zh-CN" altLang="en-US"/>
          </a:p>
        </p:txBody>
      </p:sp>
    </p:spTree>
    <p:extLst>
      <p:ext uri="{BB962C8B-B14F-4D97-AF65-F5344CB8AC3E}">
        <p14:creationId xmlns:p14="http://schemas.microsoft.com/office/powerpoint/2010/main" val="107710777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0C22852-A508-4967-A48D-48354254F1AE}" type="datetimeFigureOut">
              <a:rPr lang="en-US" altLang="zh-CN" smtClean="0">
                <a:solidFill>
                  <a:schemeClr val="tx1"/>
                </a:solidFill>
              </a:rPr>
              <a:pPr/>
              <a:t>1/15/2015</a:t>
            </a:fld>
            <a:endParaRPr lang="zh-CN">
              <a:solidFill>
                <a:schemeClr val="tx1"/>
              </a:solidFill>
            </a:endParaRPr>
          </a:p>
        </p:txBody>
      </p:sp>
      <p:sp>
        <p:nvSpPr>
          <p:cNvPr id="8" name="页脚占位符 7"/>
          <p:cNvSpPr>
            <a:spLocks noGrp="1"/>
          </p:cNvSpPr>
          <p:nvPr>
            <p:ph type="ftr" sz="quarter" idx="11"/>
          </p:nvPr>
        </p:nvSpPr>
        <p:spPr/>
        <p:txBody>
          <a:bodyPr/>
          <a:lstStyle/>
          <a:p>
            <a:endParaRPr lang="zh-CN">
              <a:solidFill>
                <a:schemeClr val="tx1"/>
              </a:solidFill>
            </a:endParaRPr>
          </a:p>
        </p:txBody>
      </p:sp>
      <p:sp>
        <p:nvSpPr>
          <p:cNvPr id="9" name="灯片编号占位符 8"/>
          <p:cNvSpPr>
            <a:spLocks noGrp="1"/>
          </p:cNvSpPr>
          <p:nvPr>
            <p:ph type="sldNum" sz="quarter" idx="12"/>
          </p:nvPr>
        </p:nvSpPr>
        <p:spPr/>
        <p:txBody>
          <a:bodyPr/>
          <a:lstStyle/>
          <a:p>
            <a:fld id="{4B6EAAFC-84C7-4BE1-BC5E-CE208EE20C26}" type="slidenum">
              <a:rPr lang="zh-CN" smtClean="0">
                <a:solidFill>
                  <a:schemeClr val="tx1"/>
                </a:solidFill>
              </a:rPr>
              <a:pPr/>
              <a:t>‹#›</a:t>
            </a:fld>
            <a:endParaRPr lang="zh-CN">
              <a:solidFill>
                <a:schemeClr val="tx1"/>
              </a:solidFill>
            </a:endParaRPr>
          </a:p>
        </p:txBody>
      </p:sp>
    </p:spTree>
    <p:extLst>
      <p:ext uri="{BB962C8B-B14F-4D97-AF65-F5344CB8AC3E}">
        <p14:creationId xmlns:p14="http://schemas.microsoft.com/office/powerpoint/2010/main" val="144213771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0C22852-A508-4967-A48D-48354254F1AE}" type="datetimeFigureOut">
              <a:rPr lang="zh-CN" altLang="en-US" smtClean="0"/>
              <a:pPr/>
              <a:t>2015/1/15</a:t>
            </a:fld>
            <a:endParaRPr lang="zh-CN"/>
          </a:p>
        </p:txBody>
      </p:sp>
      <p:sp>
        <p:nvSpPr>
          <p:cNvPr id="4" name="页脚占位符 3"/>
          <p:cNvSpPr>
            <a:spLocks noGrp="1"/>
          </p:cNvSpPr>
          <p:nvPr>
            <p:ph type="ftr" sz="quarter" idx="11"/>
          </p:nvPr>
        </p:nvSpPr>
        <p:spPr/>
        <p:txBody>
          <a:bodyPr/>
          <a:lstStyle/>
          <a:p>
            <a:endParaRPr lang="zh-CN"/>
          </a:p>
        </p:txBody>
      </p:sp>
      <p:sp>
        <p:nvSpPr>
          <p:cNvPr id="5" name="灯片编号占位符 4"/>
          <p:cNvSpPr>
            <a:spLocks noGrp="1"/>
          </p:cNvSpPr>
          <p:nvPr>
            <p:ph type="sldNum" sz="quarter" idx="12"/>
          </p:nvPr>
        </p:nvSpPr>
        <p:spPr/>
        <p:txBody>
          <a:bodyPr/>
          <a:lstStyle/>
          <a:p>
            <a:fld id="{4B6EAAFC-84C7-4BE1-BC5E-CE208EE20C26}" type="slidenum">
              <a:rPr lang="en-US" altLang="zh-CN" smtClean="0"/>
              <a:pPr/>
              <a:t>‹#›</a:t>
            </a:fld>
            <a:endParaRPr lang="zh-CN" altLang="en-US"/>
          </a:p>
        </p:txBody>
      </p:sp>
    </p:spTree>
    <p:extLst>
      <p:ext uri="{BB962C8B-B14F-4D97-AF65-F5344CB8AC3E}">
        <p14:creationId xmlns:p14="http://schemas.microsoft.com/office/powerpoint/2010/main" val="98749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关系">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lvl1pPr latinLnBrk="0">
              <a:defRPr lang="zh-CN"/>
            </a:lvl1pPr>
          </a:lstStyle>
          <a:p>
            <a:r>
              <a:rPr lang="zh-CN" altLang="en-US" smtClean="0"/>
              <a:t>单击此处编辑母版标题样式</a:t>
            </a:r>
            <a:endParaRPr lang="zh-CN"/>
          </a:p>
        </p:txBody>
      </p:sp>
      <p:sp>
        <p:nvSpPr>
          <p:cNvPr id="3" name="Shape 2"/>
          <p:cNvSpPr>
            <a:spLocks noGrp="1"/>
          </p:cNvSpPr>
          <p:nvPr>
            <p:ph type="body" idx="1"/>
          </p:nvPr>
        </p:nvSpPr>
        <p:spPr>
          <a:xfrm>
            <a:off x="685800" y="1295400"/>
            <a:ext cx="3887788" cy="639762"/>
          </a:xfrm>
        </p:spPr>
        <p:txBody>
          <a:bodyPr anchor="b"/>
          <a:lstStyle>
            <a:lvl1pPr marL="0" indent="0" latinLnBrk="0">
              <a:buNone/>
              <a:defRPr lang="zh-CN" sz="2400" b="1"/>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a:r>
              <a:rPr lang="zh-CN" altLang="en-US" smtClean="0"/>
              <a:t>单击此处编辑母版文本样式</a:t>
            </a:r>
          </a:p>
        </p:txBody>
      </p:sp>
      <p:sp>
        <p:nvSpPr>
          <p:cNvPr id="4" name="Shape 3"/>
          <p:cNvSpPr>
            <a:spLocks noGrp="1"/>
          </p:cNvSpPr>
          <p:nvPr>
            <p:ph sz="half" idx="2"/>
          </p:nvPr>
        </p:nvSpPr>
        <p:spPr>
          <a:xfrm>
            <a:off x="685800" y="1981201"/>
            <a:ext cx="3886200" cy="4144963"/>
          </a:xfrm>
        </p:spPr>
        <p:txBody>
          <a:bodyPr/>
          <a:lstStyle>
            <a:lvl1pPr latinLnBrk="0">
              <a:defRPr lang="zh-CN" sz="2400"/>
            </a:lvl1pPr>
            <a:lvl2pPr>
              <a:defRPr lang="zh-CN" sz="2000"/>
            </a:lvl2pPr>
            <a:lvl3pPr>
              <a:defRPr lang="zh-CN" sz="1800"/>
            </a:lvl3pPr>
            <a:lvl4pPr>
              <a:defRPr lang="zh-CN" sz="1600"/>
            </a:lvl4pPr>
            <a:lvl5pPr>
              <a:defRPr lang="zh-CN" sz="1600"/>
            </a:lvl5pPr>
            <a:lvl6pPr>
              <a:defRPr lang="zh-CN" sz="1600"/>
            </a:lvl6pPr>
            <a:lvl7pPr>
              <a:defRPr lang="zh-CN" sz="1600"/>
            </a:lvl7pPr>
            <a:lvl8pPr>
              <a:defRPr lang="zh-CN" sz="1600"/>
            </a:lvl8pPr>
            <a:lvl9pPr>
              <a:defRPr lang="zh-CN"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5" name="Shape 4"/>
          <p:cNvSpPr>
            <a:spLocks noGrp="1"/>
          </p:cNvSpPr>
          <p:nvPr>
            <p:ph type="body" sz="quarter" idx="3"/>
          </p:nvPr>
        </p:nvSpPr>
        <p:spPr>
          <a:xfrm>
            <a:off x="4800600" y="1295400"/>
            <a:ext cx="3886200" cy="639762"/>
          </a:xfrm>
        </p:spPr>
        <p:txBody>
          <a:bodyPr anchor="b"/>
          <a:lstStyle>
            <a:lvl1pPr marL="0" indent="0" latinLnBrk="0">
              <a:buNone/>
              <a:defRPr lang="zh-CN" sz="2400" b="1"/>
            </a:lvl1pPr>
            <a:lvl2pPr marL="457200" indent="0">
              <a:buNone/>
              <a:defRPr lang="zh-CN" sz="2000" b="1"/>
            </a:lvl2pPr>
            <a:lvl3pPr marL="914400" indent="0">
              <a:buNone/>
              <a:defRPr lang="zh-CN" sz="1800" b="1"/>
            </a:lvl3pPr>
            <a:lvl4pPr marL="1371600" indent="0">
              <a:buNone/>
              <a:defRPr lang="zh-CN" sz="1600" b="1"/>
            </a:lvl4pPr>
            <a:lvl5pPr marL="1828800" indent="0">
              <a:buNone/>
              <a:defRPr lang="zh-CN" sz="1600" b="1"/>
            </a:lvl5pPr>
            <a:lvl6pPr marL="2286000" indent="0">
              <a:buNone/>
              <a:defRPr lang="zh-CN" sz="1600" b="1"/>
            </a:lvl6pPr>
            <a:lvl7pPr marL="2743200" indent="0">
              <a:buNone/>
              <a:defRPr lang="zh-CN" sz="1600" b="1"/>
            </a:lvl7pPr>
            <a:lvl8pPr marL="3200400" indent="0">
              <a:buNone/>
              <a:defRPr lang="zh-CN" sz="1600" b="1"/>
            </a:lvl8pPr>
            <a:lvl9pPr marL="3657600" indent="0">
              <a:buNone/>
              <a:defRPr lang="zh-CN" sz="1600" b="1"/>
            </a:lvl9pPr>
          </a:lstStyle>
          <a:p>
            <a:pPr lvl="0"/>
            <a:r>
              <a:rPr lang="zh-CN" altLang="en-US" smtClean="0"/>
              <a:t>单击此处编辑母版文本样式</a:t>
            </a:r>
          </a:p>
        </p:txBody>
      </p:sp>
      <p:sp>
        <p:nvSpPr>
          <p:cNvPr id="6" name="Shape 5"/>
          <p:cNvSpPr>
            <a:spLocks noGrp="1"/>
          </p:cNvSpPr>
          <p:nvPr>
            <p:ph sz="quarter" idx="4"/>
          </p:nvPr>
        </p:nvSpPr>
        <p:spPr>
          <a:xfrm>
            <a:off x="4800600" y="1981201"/>
            <a:ext cx="3886200" cy="4144963"/>
          </a:xfrm>
        </p:spPr>
        <p:txBody>
          <a:bodyPr/>
          <a:lstStyle>
            <a:lvl1pPr latinLnBrk="0">
              <a:defRPr lang="zh-CN" sz="2400"/>
            </a:lvl1pPr>
            <a:lvl2pPr>
              <a:defRPr lang="zh-CN" sz="2000"/>
            </a:lvl2pPr>
            <a:lvl3pPr>
              <a:defRPr lang="zh-CN" sz="1800"/>
            </a:lvl3pPr>
            <a:lvl4pPr>
              <a:defRPr lang="zh-CN" sz="1600"/>
            </a:lvl4pPr>
            <a:lvl5pPr>
              <a:defRPr lang="zh-CN" sz="1600"/>
            </a:lvl5pPr>
            <a:lvl6pPr>
              <a:defRPr lang="zh-CN" sz="1600"/>
            </a:lvl6pPr>
            <a:lvl7pPr>
              <a:defRPr lang="zh-CN" sz="1600"/>
            </a:lvl7pPr>
            <a:lvl8pPr>
              <a:defRPr lang="zh-CN" sz="1600"/>
            </a:lvl8pPr>
            <a:lvl9pPr>
              <a:defRPr lang="zh-CN"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7" name="Shape 6"/>
          <p:cNvSpPr>
            <a:spLocks noGrp="1"/>
          </p:cNvSpPr>
          <p:nvPr>
            <p:ph type="dt" sz="half" idx="10"/>
          </p:nvPr>
        </p:nvSpPr>
        <p:spPr/>
        <p:txBody>
          <a:bodyPr/>
          <a:lstStyle/>
          <a:p>
            <a:fld id="{F0C22852-A508-4967-A48D-48354254F1AE}" type="datetimeFigureOut">
              <a:pPr/>
              <a:t>2015/1/15</a:t>
            </a:fld>
            <a:endParaRPr lang="zh-CN"/>
          </a:p>
        </p:txBody>
      </p:sp>
      <p:sp>
        <p:nvSpPr>
          <p:cNvPr id="8" name="Shape 7"/>
          <p:cNvSpPr>
            <a:spLocks noGrp="1"/>
          </p:cNvSpPr>
          <p:nvPr>
            <p:ph type="ftr" sz="quarter" idx="11"/>
          </p:nvPr>
        </p:nvSpPr>
        <p:spPr/>
        <p:txBody>
          <a:bodyPr/>
          <a:lstStyle/>
          <a:p>
            <a:endParaRPr lang="zh-CN"/>
          </a:p>
        </p:txBody>
      </p:sp>
      <p:sp>
        <p:nvSpPr>
          <p:cNvPr id="9" name="Shape 8"/>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DFF08F-DC6B-4601-B491-B0F83F6DD2DA}" type="datetimeFigureOut">
              <a:rPr lang="en-US" smtClean="0"/>
              <a:pPr/>
              <a:t>1/15/2015</a:t>
            </a:fld>
            <a:endParaRPr lang="en-US" dirty="0"/>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764626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0C22852-A508-4967-A48D-48354254F1AE}" type="datetimeFigureOut">
              <a:rPr lang="zh-CN" altLang="en-US" smtClean="0"/>
              <a:pPr/>
              <a:t>2015/1/15</a:t>
            </a:fld>
            <a:endParaRPr lang="zh-CN"/>
          </a:p>
        </p:txBody>
      </p:sp>
      <p:sp>
        <p:nvSpPr>
          <p:cNvPr id="6" name="页脚占位符 5"/>
          <p:cNvSpPr>
            <a:spLocks noGrp="1"/>
          </p:cNvSpPr>
          <p:nvPr>
            <p:ph type="ftr" sz="quarter" idx="11"/>
          </p:nvPr>
        </p:nvSpPr>
        <p:spPr/>
        <p:txBody>
          <a:bodyPr/>
          <a:lstStyle/>
          <a:p>
            <a:endParaRPr lang="zh-CN"/>
          </a:p>
        </p:txBody>
      </p:sp>
      <p:sp>
        <p:nvSpPr>
          <p:cNvPr id="7" name="灯片编号占位符 6"/>
          <p:cNvSpPr>
            <a:spLocks noGrp="1"/>
          </p:cNvSpPr>
          <p:nvPr>
            <p:ph type="sldNum" sz="quarter" idx="12"/>
          </p:nvPr>
        </p:nvSpPr>
        <p:spPr/>
        <p:txBody>
          <a:bodyPr/>
          <a:lstStyle/>
          <a:p>
            <a:fld id="{4B6EAAFC-84C7-4BE1-BC5E-CE208EE20C26}" type="slidenum">
              <a:rPr lang="en-US" altLang="zh-CN" smtClean="0"/>
              <a:pPr/>
              <a:t>‹#›</a:t>
            </a:fld>
            <a:endParaRPr lang="zh-CN" altLang="en-US"/>
          </a:p>
        </p:txBody>
      </p:sp>
    </p:spTree>
    <p:extLst>
      <p:ext uri="{BB962C8B-B14F-4D97-AF65-F5344CB8AC3E}">
        <p14:creationId xmlns:p14="http://schemas.microsoft.com/office/powerpoint/2010/main" val="169213129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0C22852-A508-4967-A48D-48354254F1AE}" type="datetimeFigureOut">
              <a:rPr lang="zh-CN" altLang="en-US" smtClean="0"/>
              <a:pPr/>
              <a:t>2015/1/15</a:t>
            </a:fld>
            <a:endParaRPr lang="zh-CN"/>
          </a:p>
        </p:txBody>
      </p:sp>
      <p:sp>
        <p:nvSpPr>
          <p:cNvPr id="6" name="页脚占位符 5"/>
          <p:cNvSpPr>
            <a:spLocks noGrp="1"/>
          </p:cNvSpPr>
          <p:nvPr>
            <p:ph type="ftr" sz="quarter" idx="11"/>
          </p:nvPr>
        </p:nvSpPr>
        <p:spPr/>
        <p:txBody>
          <a:bodyPr/>
          <a:lstStyle/>
          <a:p>
            <a:endParaRPr lang="zh-CN"/>
          </a:p>
        </p:txBody>
      </p:sp>
      <p:sp>
        <p:nvSpPr>
          <p:cNvPr id="7" name="灯片编号占位符 6"/>
          <p:cNvSpPr>
            <a:spLocks noGrp="1"/>
          </p:cNvSpPr>
          <p:nvPr>
            <p:ph type="sldNum" sz="quarter" idx="12"/>
          </p:nvPr>
        </p:nvSpPr>
        <p:spPr/>
        <p:txBody>
          <a:bodyPr/>
          <a:lstStyle/>
          <a:p>
            <a:fld id="{4B6EAAFC-84C7-4BE1-BC5E-CE208EE20C26}" type="slidenum">
              <a:rPr lang="en-US" altLang="zh-CN" smtClean="0"/>
              <a:pPr/>
              <a:t>‹#›</a:t>
            </a:fld>
            <a:endParaRPr lang="zh-CN" altLang="en-US"/>
          </a:p>
        </p:txBody>
      </p:sp>
    </p:spTree>
    <p:extLst>
      <p:ext uri="{BB962C8B-B14F-4D97-AF65-F5344CB8AC3E}">
        <p14:creationId xmlns:p14="http://schemas.microsoft.com/office/powerpoint/2010/main" val="315214570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C22852-A508-4967-A48D-48354254F1AE}" type="datetimeFigureOut">
              <a:rPr lang="en-US" altLang="zh-CN" smtClean="0">
                <a:solidFill>
                  <a:schemeClr val="tx1"/>
                </a:solidFill>
              </a:rPr>
              <a:pPr/>
              <a:t>1/15/2015</a:t>
            </a:fld>
            <a:endParaRPr lang="zh-CN">
              <a:solidFill>
                <a:schemeClr val="tx1"/>
              </a:solidFill>
            </a:endParaRPr>
          </a:p>
        </p:txBody>
      </p:sp>
      <p:sp>
        <p:nvSpPr>
          <p:cNvPr id="5" name="页脚占位符 4"/>
          <p:cNvSpPr>
            <a:spLocks noGrp="1"/>
          </p:cNvSpPr>
          <p:nvPr>
            <p:ph type="ftr" sz="quarter" idx="11"/>
          </p:nvPr>
        </p:nvSpPr>
        <p:spPr/>
        <p:txBody>
          <a:bodyPr/>
          <a:lstStyle/>
          <a:p>
            <a:endParaRPr lang="zh-CN">
              <a:solidFill>
                <a:schemeClr val="tx1"/>
              </a:solidFill>
            </a:endParaRPr>
          </a:p>
        </p:txBody>
      </p:sp>
      <p:sp>
        <p:nvSpPr>
          <p:cNvPr id="6" name="灯片编号占位符 5"/>
          <p:cNvSpPr>
            <a:spLocks noGrp="1"/>
          </p:cNvSpPr>
          <p:nvPr>
            <p:ph type="sldNum" sz="quarter" idx="12"/>
          </p:nvPr>
        </p:nvSpPr>
        <p:spPr/>
        <p:txBody>
          <a:bodyPr/>
          <a:lstStyle/>
          <a:p>
            <a:fld id="{4B6EAAFC-84C7-4BE1-BC5E-CE208EE20C26}" type="slidenum">
              <a:rPr lang="zh-CN" smtClean="0">
                <a:solidFill>
                  <a:schemeClr val="tx1"/>
                </a:solidFill>
              </a:rPr>
              <a:pPr/>
              <a:t>‹#›</a:t>
            </a:fld>
            <a:endParaRPr lang="zh-CN">
              <a:solidFill>
                <a:schemeClr val="tx1"/>
              </a:solidFill>
            </a:endParaRPr>
          </a:p>
        </p:txBody>
      </p:sp>
    </p:spTree>
    <p:extLst>
      <p:ext uri="{BB962C8B-B14F-4D97-AF65-F5344CB8AC3E}">
        <p14:creationId xmlns:p14="http://schemas.microsoft.com/office/powerpoint/2010/main" val="217840393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0C22852-A508-4967-A48D-48354254F1AE}" type="datetimeFigureOut">
              <a:rPr lang="en-US" altLang="zh-CN" smtClean="0">
                <a:solidFill>
                  <a:schemeClr val="tx1"/>
                </a:solidFill>
              </a:rPr>
              <a:pPr/>
              <a:t>1/15/2015</a:t>
            </a:fld>
            <a:endParaRPr lang="zh-CN">
              <a:solidFill>
                <a:schemeClr val="tx1"/>
              </a:solidFill>
            </a:endParaRPr>
          </a:p>
        </p:txBody>
      </p:sp>
      <p:sp>
        <p:nvSpPr>
          <p:cNvPr id="5" name="页脚占位符 4"/>
          <p:cNvSpPr>
            <a:spLocks noGrp="1"/>
          </p:cNvSpPr>
          <p:nvPr>
            <p:ph type="ftr" sz="quarter" idx="11"/>
          </p:nvPr>
        </p:nvSpPr>
        <p:spPr/>
        <p:txBody>
          <a:bodyPr/>
          <a:lstStyle/>
          <a:p>
            <a:endParaRPr lang="zh-CN">
              <a:solidFill>
                <a:schemeClr val="tx1"/>
              </a:solidFill>
            </a:endParaRPr>
          </a:p>
        </p:txBody>
      </p:sp>
      <p:sp>
        <p:nvSpPr>
          <p:cNvPr id="6" name="灯片编号占位符 5"/>
          <p:cNvSpPr>
            <a:spLocks noGrp="1"/>
          </p:cNvSpPr>
          <p:nvPr>
            <p:ph type="sldNum" sz="quarter" idx="12"/>
          </p:nvPr>
        </p:nvSpPr>
        <p:spPr/>
        <p:txBody>
          <a:bodyPr/>
          <a:lstStyle/>
          <a:p>
            <a:fld id="{4B6EAAFC-84C7-4BE1-BC5E-CE208EE20C26}" type="slidenum">
              <a:rPr lang="zh-CN" smtClean="0">
                <a:solidFill>
                  <a:schemeClr val="tx1"/>
                </a:solidFill>
              </a:rPr>
              <a:pPr/>
              <a:t>‹#›</a:t>
            </a:fld>
            <a:endParaRPr lang="zh-CN">
              <a:solidFill>
                <a:schemeClr val="tx1"/>
              </a:solidFill>
            </a:endParaRPr>
          </a:p>
        </p:txBody>
      </p:sp>
    </p:spTree>
    <p:extLst>
      <p:ext uri="{BB962C8B-B14F-4D97-AF65-F5344CB8AC3E}">
        <p14:creationId xmlns:p14="http://schemas.microsoft.com/office/powerpoint/2010/main" val="42290641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zh-CN" altLang="en-US" smtClean="0"/>
              <a:t>单击此处编辑母版标题样式</a:t>
            </a:r>
            <a:endParaRPr lang="zh-CN"/>
          </a:p>
        </p:txBody>
      </p:sp>
      <p:sp>
        <p:nvSpPr>
          <p:cNvPr id="3" name="Shape 2"/>
          <p:cNvSpPr>
            <a:spLocks noGrp="1"/>
          </p:cNvSpPr>
          <p:nvPr>
            <p:ph type="dt" sz="half" idx="10"/>
          </p:nvPr>
        </p:nvSpPr>
        <p:spPr/>
        <p:txBody>
          <a:bodyPr/>
          <a:lstStyle/>
          <a:p>
            <a:fld id="{F0C22852-A508-4967-A48D-48354254F1AE}" type="datetimeFigureOut">
              <a:pPr/>
              <a:t>2015/1/15</a:t>
            </a:fld>
            <a:endParaRPr lang="zh-CN"/>
          </a:p>
        </p:txBody>
      </p:sp>
      <p:sp>
        <p:nvSpPr>
          <p:cNvPr id="4" name="Shape 3"/>
          <p:cNvSpPr>
            <a:spLocks noGrp="1"/>
          </p:cNvSpPr>
          <p:nvPr>
            <p:ph type="ftr" sz="quarter" idx="11"/>
          </p:nvPr>
        </p:nvSpPr>
        <p:spPr/>
        <p:txBody>
          <a:bodyPr/>
          <a:lstStyle/>
          <a:p>
            <a:endParaRPr lang="zh-CN"/>
          </a:p>
        </p:txBody>
      </p:sp>
      <p:sp>
        <p:nvSpPr>
          <p:cNvPr id="5" name="Shape 4"/>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9" name="Rectangle 8"/>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10" name="Rectangle 9"/>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1" name="Rectangle 10"/>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2" name="Shape 1"/>
          <p:cNvSpPr>
            <a:spLocks noGrp="1"/>
          </p:cNvSpPr>
          <p:nvPr>
            <p:ph type="title"/>
          </p:nvPr>
        </p:nvSpPr>
        <p:spPr>
          <a:xfrm>
            <a:off x="457200" y="273050"/>
            <a:ext cx="3008313" cy="1162050"/>
          </a:xfrm>
        </p:spPr>
        <p:txBody>
          <a:bodyPr anchor="b"/>
          <a:lstStyle>
            <a:lvl1pPr algn="l" latinLnBrk="0">
              <a:defRPr lang="zh-CN" sz="2000" b="1"/>
            </a:lvl1pPr>
          </a:lstStyle>
          <a:p>
            <a:r>
              <a:rPr lang="zh-CN" altLang="en-US" smtClean="0"/>
              <a:t>单击此处编辑母版标题样式</a:t>
            </a:r>
            <a:endParaRPr lang="zh-CN"/>
          </a:p>
        </p:txBody>
      </p:sp>
      <p:sp>
        <p:nvSpPr>
          <p:cNvPr id="3" name="Shape 2"/>
          <p:cNvSpPr>
            <a:spLocks noGrp="1"/>
          </p:cNvSpPr>
          <p:nvPr>
            <p:ph idx="1"/>
          </p:nvPr>
        </p:nvSpPr>
        <p:spPr>
          <a:xfrm>
            <a:off x="3575050" y="273050"/>
            <a:ext cx="5111750" cy="5853113"/>
          </a:xfrm>
        </p:spPr>
        <p:txBody>
          <a:bodyPr/>
          <a:lstStyle>
            <a:lvl1pPr latinLnBrk="0">
              <a:defRPr lang="zh-CN" sz="3200"/>
            </a:lvl1pPr>
            <a:lvl2pPr>
              <a:defRPr lang="zh-CN" sz="2800"/>
            </a:lvl2pPr>
            <a:lvl3pPr>
              <a:defRPr lang="zh-CN" sz="2400"/>
            </a:lvl3pPr>
            <a:lvl4pPr>
              <a:defRPr lang="zh-CN" sz="2000"/>
            </a:lvl4pPr>
            <a:lvl5pPr>
              <a:defRPr lang="zh-CN" sz="2000"/>
            </a:lvl5pPr>
            <a:lvl6pPr>
              <a:defRPr lang="zh-CN" sz="2000"/>
            </a:lvl6pPr>
            <a:lvl7pPr>
              <a:defRPr lang="zh-CN" sz="2000"/>
            </a:lvl7pPr>
            <a:lvl8pPr>
              <a:defRPr lang="zh-CN" sz="2000"/>
            </a:lvl8pPr>
            <a:lvl9pPr>
              <a:defRPr lang="zh-CN"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p>
        </p:txBody>
      </p:sp>
      <p:sp>
        <p:nvSpPr>
          <p:cNvPr id="4" name="Shape 3"/>
          <p:cNvSpPr>
            <a:spLocks noGrp="1"/>
          </p:cNvSpPr>
          <p:nvPr>
            <p:ph type="body" sz="half" idx="2"/>
          </p:nvPr>
        </p:nvSpPr>
        <p:spPr>
          <a:xfrm>
            <a:off x="457200" y="1435100"/>
            <a:ext cx="3008313" cy="4691063"/>
          </a:xfrm>
        </p:spPr>
        <p:txBody>
          <a:bodyPr/>
          <a:lstStyle>
            <a:lvl1pPr marL="0" indent="0" latinLnBrk="0">
              <a:buNone/>
              <a:defRPr lang="zh-CN" sz="1400"/>
            </a:lvl1pPr>
            <a:lvl2pPr marL="457200" indent="0">
              <a:buNone/>
              <a:defRPr lang="zh-CN" sz="1200"/>
            </a:lvl2pPr>
            <a:lvl3pPr marL="914400" indent="0">
              <a:buNone/>
              <a:defRPr lang="zh-CN" sz="1000"/>
            </a:lvl3pPr>
            <a:lvl4pPr marL="1371600" indent="0">
              <a:buNone/>
              <a:defRPr lang="zh-CN" sz="900"/>
            </a:lvl4pPr>
            <a:lvl5pPr marL="1828800" indent="0">
              <a:buNone/>
              <a:defRPr lang="zh-CN" sz="900"/>
            </a:lvl5pPr>
            <a:lvl6pPr marL="2286000" indent="0">
              <a:buNone/>
              <a:defRPr lang="zh-CN" sz="900"/>
            </a:lvl6pPr>
            <a:lvl7pPr marL="2743200" indent="0">
              <a:buNone/>
              <a:defRPr lang="zh-CN" sz="900"/>
            </a:lvl7pPr>
            <a:lvl8pPr marL="3200400" indent="0">
              <a:buNone/>
              <a:defRPr lang="zh-CN" sz="900"/>
            </a:lvl8pPr>
            <a:lvl9pPr marL="3657600" indent="0">
              <a:buNone/>
              <a:defRPr lang="zh-CN" sz="900"/>
            </a:lvl9pPr>
          </a:lstStyle>
          <a:p>
            <a:pPr lvl="0"/>
            <a:r>
              <a:rPr lang="zh-CN" altLang="en-US" smtClean="0"/>
              <a:t>单击此处编辑母版文本样式</a:t>
            </a:r>
          </a:p>
        </p:txBody>
      </p:sp>
      <p:sp>
        <p:nvSpPr>
          <p:cNvPr id="5" name="Shape 4"/>
          <p:cNvSpPr>
            <a:spLocks noGrp="1"/>
          </p:cNvSpPr>
          <p:nvPr>
            <p:ph type="dt" sz="half" idx="10"/>
          </p:nvPr>
        </p:nvSpPr>
        <p:spPr/>
        <p:txBody>
          <a:bodyPr/>
          <a:lstStyle/>
          <a:p>
            <a:fld id="{F0C22852-A508-4967-A48D-48354254F1AE}" type="datetimeFigureOut">
              <a:pPr/>
              <a:t>2015/1/15</a:t>
            </a:fld>
            <a:endParaRPr lang="zh-CN"/>
          </a:p>
        </p:txBody>
      </p:sp>
      <p:sp>
        <p:nvSpPr>
          <p:cNvPr id="6" name="Shape 5"/>
          <p:cNvSpPr>
            <a:spLocks noGrp="1"/>
          </p:cNvSpPr>
          <p:nvPr>
            <p:ph type="ftr" sz="quarter" idx="11"/>
          </p:nvPr>
        </p:nvSpPr>
        <p:spPr/>
        <p:txBody>
          <a:bodyPr/>
          <a:lstStyle/>
          <a:p>
            <a:endParaRPr lang="zh-CN"/>
          </a:p>
        </p:txBody>
      </p:sp>
      <p:sp>
        <p:nvSpPr>
          <p:cNvPr id="7" name="Shape 6"/>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0" y="0"/>
            <a:ext cx="9144000" cy="6858000"/>
            <a:chOff x="0" y="0"/>
            <a:chExt cx="9144000" cy="6858000"/>
          </a:xfrm>
        </p:grpSpPr>
        <p:pic>
          <p:nvPicPr>
            <p:cNvPr id="9" name="Rectangle 8"/>
            <p:cNvPicPr>
              <a:picLocks noChangeAspect="1"/>
            </p:cNvPicPr>
            <p:nvPr/>
          </p:nvPicPr>
          <p:blipFill>
            <a:blip r:embed="rId2">
              <a:duotone>
                <a:schemeClr val="accent2"/>
                <a:srgbClr val="FFFFFF"/>
              </a:duotone>
            </a:blip>
            <a:stretch>
              <a:fillRect/>
            </a:stretch>
          </p:blipFill>
          <p:spPr>
            <a:xfrm>
              <a:off x="0" y="857"/>
              <a:ext cx="8139683" cy="6857143"/>
            </a:xfrm>
            <a:prstGeom prst="rect">
              <a:avLst/>
            </a:prstGeom>
            <a:noFill/>
            <a:ln>
              <a:noFill/>
            </a:ln>
          </p:spPr>
        </p:pic>
        <p:pic>
          <p:nvPicPr>
            <p:cNvPr id="10" name="Rectangle 9"/>
            <p:cNvPicPr>
              <a:picLocks noChangeAspect="1"/>
            </p:cNvPicPr>
            <p:nvPr/>
          </p:nvPicPr>
          <p:blipFill>
            <a:blip r:embed="rId3">
              <a:duotone>
                <a:schemeClr val="accent3"/>
                <a:srgbClr val="FFFFFF"/>
              </a:duotone>
            </a:blip>
            <a:stretch>
              <a:fillRect/>
            </a:stretch>
          </p:blipFill>
          <p:spPr>
            <a:xfrm>
              <a:off x="3150349" y="0"/>
              <a:ext cx="5993651" cy="5244445"/>
            </a:xfrm>
            <a:prstGeom prst="rect">
              <a:avLst/>
            </a:prstGeom>
            <a:noFill/>
            <a:ln>
              <a:noFill/>
            </a:ln>
          </p:spPr>
        </p:pic>
        <p:pic>
          <p:nvPicPr>
            <p:cNvPr id="11" name="Rectangle 10"/>
            <p:cNvPicPr>
              <a:picLocks noChangeAspect="1"/>
            </p:cNvPicPr>
            <p:nvPr/>
          </p:nvPicPr>
          <p:blipFill>
            <a:blip r:embed="rId4">
              <a:duotone>
                <a:schemeClr val="accent1"/>
                <a:srgbClr val="FFFFFF"/>
              </a:duotone>
            </a:blip>
            <a:stretch>
              <a:fillRect/>
            </a:stretch>
          </p:blipFill>
          <p:spPr>
            <a:xfrm>
              <a:off x="293206" y="1042127"/>
              <a:ext cx="8850794" cy="5815873"/>
            </a:xfrm>
            <a:prstGeom prst="rect">
              <a:avLst/>
            </a:prstGeom>
            <a:noFill/>
            <a:ln>
              <a:noFill/>
            </a:ln>
          </p:spPr>
        </p:pic>
      </p:grpSp>
      <p:sp>
        <p:nvSpPr>
          <p:cNvPr id="2" name="Shape 1"/>
          <p:cNvSpPr>
            <a:spLocks noGrp="1"/>
          </p:cNvSpPr>
          <p:nvPr>
            <p:ph type="title"/>
          </p:nvPr>
        </p:nvSpPr>
        <p:spPr>
          <a:xfrm>
            <a:off x="1792288" y="4800600"/>
            <a:ext cx="5486400" cy="566738"/>
          </a:xfrm>
        </p:spPr>
        <p:txBody>
          <a:bodyPr anchor="b"/>
          <a:lstStyle>
            <a:lvl1pPr algn="l" latinLnBrk="0">
              <a:defRPr lang="zh-CN" sz="2000" b="1"/>
            </a:lvl1pPr>
          </a:lstStyle>
          <a:p>
            <a:r>
              <a:rPr lang="zh-CN" altLang="en-US" smtClean="0"/>
              <a:t>单击此处编辑母版标题样式</a:t>
            </a:r>
            <a:endParaRPr lang="zh-CN"/>
          </a:p>
        </p:txBody>
      </p:sp>
      <p:sp>
        <p:nvSpPr>
          <p:cNvPr id="3" name="Shape 2"/>
          <p:cNvSpPr>
            <a:spLocks noGrp="1"/>
          </p:cNvSpPr>
          <p:nvPr>
            <p:ph type="pic" idx="1"/>
          </p:nvPr>
        </p:nvSpPr>
        <p:spPr>
          <a:xfrm>
            <a:off x="1792288" y="612775"/>
            <a:ext cx="5486400" cy="4114800"/>
          </a:xfrm>
        </p:spPr>
        <p:txBody>
          <a:bodyPr/>
          <a:lstStyle>
            <a:lvl1pPr marL="0" indent="0" latinLnBrk="0">
              <a:buNone/>
              <a:defRPr lang="zh-CN" sz="3200"/>
            </a:lvl1pPr>
            <a:lvl2pPr marL="457200" indent="0">
              <a:buNone/>
              <a:defRPr lang="zh-CN" sz="2800"/>
            </a:lvl2pPr>
            <a:lvl3pPr marL="914400" indent="0">
              <a:buNone/>
              <a:defRPr lang="zh-CN" sz="2400"/>
            </a:lvl3pPr>
            <a:lvl4pPr marL="1371600" indent="0">
              <a:buNone/>
              <a:defRPr lang="zh-CN" sz="2000"/>
            </a:lvl4pPr>
            <a:lvl5pPr marL="1828800" indent="0">
              <a:buNone/>
              <a:defRPr lang="zh-CN" sz="2000"/>
            </a:lvl5pPr>
            <a:lvl6pPr marL="2286000" indent="0">
              <a:buNone/>
              <a:defRPr lang="zh-CN" sz="2000"/>
            </a:lvl6pPr>
            <a:lvl7pPr marL="2743200" indent="0">
              <a:buNone/>
              <a:defRPr lang="zh-CN" sz="2000"/>
            </a:lvl7pPr>
            <a:lvl8pPr marL="3200400" indent="0">
              <a:buNone/>
              <a:defRPr lang="zh-CN" sz="2000"/>
            </a:lvl8pPr>
            <a:lvl9pPr marL="3657600" indent="0">
              <a:buNone/>
              <a:defRPr lang="zh-CN" sz="2000"/>
            </a:lvl9pPr>
          </a:lstStyle>
          <a:p>
            <a:r>
              <a:rPr lang="zh-CN" altLang="en-US" smtClean="0"/>
              <a:t>单击图标添加图片</a:t>
            </a:r>
            <a:endParaRPr lang="zh-CN"/>
          </a:p>
        </p:txBody>
      </p:sp>
      <p:sp>
        <p:nvSpPr>
          <p:cNvPr id="4" name="Shape 3"/>
          <p:cNvSpPr>
            <a:spLocks noGrp="1"/>
          </p:cNvSpPr>
          <p:nvPr>
            <p:ph type="body" sz="half" idx="2"/>
          </p:nvPr>
        </p:nvSpPr>
        <p:spPr>
          <a:xfrm>
            <a:off x="1792288" y="5367338"/>
            <a:ext cx="5486400" cy="804862"/>
          </a:xfrm>
        </p:spPr>
        <p:txBody>
          <a:bodyPr/>
          <a:lstStyle>
            <a:lvl1pPr marL="0" indent="0" latinLnBrk="0">
              <a:buNone/>
              <a:defRPr lang="zh-CN" sz="1400"/>
            </a:lvl1pPr>
            <a:lvl2pPr marL="457200" indent="0">
              <a:buNone/>
              <a:defRPr lang="zh-CN" sz="1200"/>
            </a:lvl2pPr>
            <a:lvl3pPr marL="914400" indent="0">
              <a:buNone/>
              <a:defRPr lang="zh-CN" sz="1000"/>
            </a:lvl3pPr>
            <a:lvl4pPr marL="1371600" indent="0">
              <a:buNone/>
              <a:defRPr lang="zh-CN" sz="900"/>
            </a:lvl4pPr>
            <a:lvl5pPr marL="1828800" indent="0">
              <a:buNone/>
              <a:defRPr lang="zh-CN" sz="900"/>
            </a:lvl5pPr>
            <a:lvl6pPr marL="2286000" indent="0">
              <a:buNone/>
              <a:defRPr lang="zh-CN" sz="900"/>
            </a:lvl6pPr>
            <a:lvl7pPr marL="2743200" indent="0">
              <a:buNone/>
              <a:defRPr lang="zh-CN" sz="900"/>
            </a:lvl7pPr>
            <a:lvl8pPr marL="3200400" indent="0">
              <a:buNone/>
              <a:defRPr lang="zh-CN" sz="900"/>
            </a:lvl8pPr>
            <a:lvl9pPr marL="3657600" indent="0">
              <a:buNone/>
              <a:defRPr lang="zh-CN" sz="900"/>
            </a:lvl9pPr>
          </a:lstStyle>
          <a:p>
            <a:pPr lvl="0"/>
            <a:r>
              <a:rPr lang="zh-CN" altLang="en-US" smtClean="0"/>
              <a:t>单击此处编辑母版文本样式</a:t>
            </a:r>
          </a:p>
        </p:txBody>
      </p:sp>
      <p:sp>
        <p:nvSpPr>
          <p:cNvPr id="5" name="Shape 4"/>
          <p:cNvSpPr>
            <a:spLocks noGrp="1"/>
          </p:cNvSpPr>
          <p:nvPr>
            <p:ph type="dt" sz="half" idx="10"/>
          </p:nvPr>
        </p:nvSpPr>
        <p:spPr/>
        <p:txBody>
          <a:bodyPr/>
          <a:lstStyle/>
          <a:p>
            <a:fld id="{F0C22852-A508-4967-A48D-48354254F1AE}" type="datetimeFigureOut">
              <a:pPr/>
              <a:t>2015/1/15</a:t>
            </a:fld>
            <a:endParaRPr lang="zh-CN"/>
          </a:p>
        </p:txBody>
      </p:sp>
      <p:sp>
        <p:nvSpPr>
          <p:cNvPr id="6" name="Shape 5"/>
          <p:cNvSpPr>
            <a:spLocks noGrp="1"/>
          </p:cNvSpPr>
          <p:nvPr>
            <p:ph type="ftr" sz="quarter" idx="11"/>
          </p:nvPr>
        </p:nvSpPr>
        <p:spPr/>
        <p:txBody>
          <a:bodyPr/>
          <a:lstStyle/>
          <a:p>
            <a:endParaRPr lang="zh-CN"/>
          </a:p>
        </p:txBody>
      </p:sp>
      <p:sp>
        <p:nvSpPr>
          <p:cNvPr id="7" name="Shape 6"/>
          <p:cNvSpPr>
            <a:spLocks noGrp="1"/>
          </p:cNvSpPr>
          <p:nvPr>
            <p:ph type="sldNum" sz="quarter" idx="12"/>
          </p:nvPr>
        </p:nvSpPr>
        <p:spPr/>
        <p:txBody>
          <a:bodyPr/>
          <a:lstStyle/>
          <a:p>
            <a:fld id="{4B6EAAFC-84C7-4BE1-BC5E-CE208EE20C26}" type="slidenum">
              <a:pPr/>
              <a:t>‹#›</a:t>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image" Target="../media/image4.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4.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4" name="Group 13"/>
          <p:cNvGrpSpPr/>
          <p:nvPr/>
        </p:nvGrpSpPr>
        <p:grpSpPr>
          <a:xfrm>
            <a:off x="0" y="0"/>
            <a:ext cx="9144000" cy="6867525"/>
            <a:chOff x="0" y="0"/>
            <a:chExt cx="9144000" cy="6867525"/>
          </a:xfrm>
        </p:grpSpPr>
        <p:grpSp>
          <p:nvGrpSpPr>
            <p:cNvPr id="10" name="Group 10"/>
            <p:cNvGrpSpPr/>
            <p:nvPr/>
          </p:nvGrpSpPr>
          <p:grpSpPr>
            <a:xfrm>
              <a:off x="0" y="0"/>
              <a:ext cx="9144000" cy="6858000"/>
              <a:chOff x="0" y="0"/>
              <a:chExt cx="9144000" cy="6858000"/>
            </a:xfrm>
          </p:grpSpPr>
          <p:pic>
            <p:nvPicPr>
              <p:cNvPr id="7" name="Rectangle 6"/>
              <p:cNvPicPr>
                <a:picLocks noChangeAspect="1"/>
              </p:cNvPicPr>
              <p:nvPr/>
            </p:nvPicPr>
            <p:blipFill>
              <a:blip r:embed="rId11">
                <a:duotone>
                  <a:schemeClr val="accent2"/>
                  <a:srgbClr val="FFFFFF"/>
                </a:duotone>
              </a:blip>
              <a:stretch>
                <a:fillRect/>
              </a:stretch>
            </p:blipFill>
            <p:spPr>
              <a:xfrm>
                <a:off x="0" y="857"/>
                <a:ext cx="8139683" cy="6857143"/>
              </a:xfrm>
              <a:prstGeom prst="rect">
                <a:avLst/>
              </a:prstGeom>
              <a:noFill/>
              <a:ln>
                <a:noFill/>
              </a:ln>
            </p:spPr>
          </p:pic>
          <p:pic>
            <p:nvPicPr>
              <p:cNvPr id="8" name="Rectangle 7"/>
              <p:cNvPicPr>
                <a:picLocks noChangeAspect="1"/>
              </p:cNvPicPr>
              <p:nvPr/>
            </p:nvPicPr>
            <p:blipFill>
              <a:blip r:embed="rId12">
                <a:duotone>
                  <a:schemeClr val="accent3"/>
                  <a:srgbClr val="FFFFFF"/>
                </a:duotone>
              </a:blip>
              <a:stretch>
                <a:fillRect/>
              </a:stretch>
            </p:blipFill>
            <p:spPr>
              <a:xfrm>
                <a:off x="3150349" y="0"/>
                <a:ext cx="5993651" cy="5244445"/>
              </a:xfrm>
              <a:prstGeom prst="rect">
                <a:avLst/>
              </a:prstGeom>
              <a:noFill/>
              <a:ln>
                <a:noFill/>
              </a:ln>
            </p:spPr>
          </p:pic>
          <p:pic>
            <p:nvPicPr>
              <p:cNvPr id="9" name="Rectangle 8"/>
              <p:cNvPicPr>
                <a:picLocks noChangeAspect="1"/>
              </p:cNvPicPr>
              <p:nvPr/>
            </p:nvPicPr>
            <p:blipFill>
              <a:blip r:embed="rId13">
                <a:duotone>
                  <a:schemeClr val="accent1"/>
                  <a:srgbClr val="FFFFFF"/>
                </a:duotone>
              </a:blip>
              <a:stretch>
                <a:fillRect/>
              </a:stretch>
            </p:blipFill>
            <p:spPr>
              <a:xfrm>
                <a:off x="293206" y="1042127"/>
                <a:ext cx="8850794" cy="5815873"/>
              </a:xfrm>
              <a:prstGeom prst="rect">
                <a:avLst/>
              </a:prstGeom>
              <a:noFill/>
              <a:ln>
                <a:noFill/>
              </a:ln>
            </p:spPr>
          </p:pic>
        </p:grpSp>
        <p:sp>
          <p:nvSpPr>
            <p:cNvPr id="12" name="Rectangle 11"/>
            <p:cNvSpPr/>
            <p:nvPr/>
          </p:nvSpPr>
          <p:spPr>
            <a:xfrm flipV="1">
              <a:off x="685800" y="1152525"/>
              <a:ext cx="8458200" cy="5715000"/>
            </a:xfrm>
            <a:prstGeom prst="rect">
              <a:avLst/>
            </a:prstGeom>
            <a:gradFill flip="none" rotWithShape="1">
              <a:gsLst>
                <a:gs pos="100000">
                  <a:schemeClr val="bg1">
                    <a:alpha val="35000"/>
                  </a:schemeClr>
                </a:gs>
                <a:gs pos="40000">
                  <a:schemeClr val="bg1">
                    <a:alpha val="35000"/>
                  </a:schemeClr>
                </a:gs>
                <a:gs pos="21000">
                  <a:schemeClr val="bg1">
                    <a:alpha val="0"/>
                  </a:schemeClr>
                </a:gs>
              </a:gsLst>
              <a:lin ang="0" scaled="1"/>
              <a:tileRect/>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p>
          </p:txBody>
        </p:sp>
        <p:cxnSp>
          <p:nvCxnSpPr>
            <p:cNvPr id="13" name="Straight Connector 12"/>
            <p:cNvCxnSpPr/>
            <p:nvPr/>
          </p:nvCxnSpPr>
          <p:spPr>
            <a:xfrm>
              <a:off x="685800" y="1152525"/>
              <a:ext cx="8458200" cy="1588"/>
            </a:xfrm>
            <a:prstGeom prst="line">
              <a:avLst/>
            </a:prstGeom>
            <a:ln w="6350" cap="rnd" cmpd="sng"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2" name="Rectangle 1"/>
          <p:cNvSpPr>
            <a:spLocks noGrp="1"/>
          </p:cNvSpPr>
          <p:nvPr>
            <p:ph type="title"/>
          </p:nvPr>
        </p:nvSpPr>
        <p:spPr>
          <a:xfrm>
            <a:off x="685800" y="142875"/>
            <a:ext cx="8001000" cy="1112838"/>
          </a:xfrm>
          <a:prstGeom prst="rect">
            <a:avLst/>
          </a:prstGeom>
        </p:spPr>
        <p:txBody>
          <a:bodyPr vert="horz" rtlCol="0" anchor="b" anchorCtr="0">
            <a:normAutofit/>
          </a:bodyPr>
          <a:lstStyle/>
          <a:p>
            <a:r>
              <a:rPr lang="zh-CN"/>
              <a:t>单击此处编辑母版标题样式</a:t>
            </a:r>
          </a:p>
        </p:txBody>
      </p:sp>
      <p:sp>
        <p:nvSpPr>
          <p:cNvPr id="3" name="Rectangle 2"/>
          <p:cNvSpPr>
            <a:spLocks noGrp="1"/>
          </p:cNvSpPr>
          <p:nvPr>
            <p:ph type="body" idx="1"/>
          </p:nvPr>
        </p:nvSpPr>
        <p:spPr>
          <a:xfrm>
            <a:off x="685800" y="1295401"/>
            <a:ext cx="8001000" cy="4830763"/>
          </a:xfrm>
          <a:prstGeom prst="rect">
            <a:avLst/>
          </a:prstGeom>
        </p:spPr>
        <p:txBody>
          <a:bodyPr vert="horz" rtlCol="0">
            <a:normAutofit/>
          </a:bodyPr>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4" name="Rectangle 3"/>
          <p:cNvSpPr>
            <a:spLocks noGrp="1"/>
          </p:cNvSpPr>
          <p:nvPr>
            <p:ph type="dt" sz="half" idx="2"/>
          </p:nvPr>
        </p:nvSpPr>
        <p:spPr>
          <a:xfrm>
            <a:off x="685800" y="6356350"/>
            <a:ext cx="2133600" cy="365125"/>
          </a:xfrm>
          <a:prstGeom prst="rect">
            <a:avLst/>
          </a:prstGeom>
        </p:spPr>
        <p:txBody>
          <a:bodyPr vert="horz" rtlCol="0" anchor="ctr"/>
          <a:lstStyle>
            <a:lvl1pPr algn="l" latinLnBrk="0">
              <a:defRPr lang="zh-CN" sz="1200">
                <a:solidFill>
                  <a:schemeClr val="tx1"/>
                </a:solidFill>
              </a:defRPr>
            </a:lvl1pPr>
          </a:lstStyle>
          <a:p>
            <a:fld id="{F0C22852-A508-4967-A48D-48354254F1AE}" type="datetimeFigureOut">
              <a:rPr lang="en-US" altLang="zh-CN">
                <a:solidFill>
                  <a:schemeClr val="tx1"/>
                </a:solidFill>
              </a:rPr>
              <a:pPr/>
              <a:t>1/15/2015</a:t>
            </a:fld>
            <a:endParaRPr lang="zh-CN">
              <a:solidFill>
                <a:schemeClr val="tx1"/>
              </a:solidFill>
            </a:endParaRPr>
          </a:p>
        </p:txBody>
      </p:sp>
      <p:sp>
        <p:nvSpPr>
          <p:cNvPr id="5" name="Rectangle 4"/>
          <p:cNvSpPr>
            <a:spLocks noGrp="1"/>
          </p:cNvSpPr>
          <p:nvPr>
            <p:ph type="ftr" sz="quarter" idx="3"/>
          </p:nvPr>
        </p:nvSpPr>
        <p:spPr>
          <a:xfrm>
            <a:off x="3238500" y="6356350"/>
            <a:ext cx="2895600" cy="365125"/>
          </a:xfrm>
          <a:prstGeom prst="rect">
            <a:avLst/>
          </a:prstGeom>
        </p:spPr>
        <p:txBody>
          <a:bodyPr vert="horz" rtlCol="0" anchor="ctr"/>
          <a:lstStyle>
            <a:lvl1pPr algn="ctr" latinLnBrk="0">
              <a:defRPr lang="zh-CN" sz="1200">
                <a:solidFill>
                  <a:schemeClr val="tx1"/>
                </a:solidFill>
              </a:defRPr>
            </a:lvl1pPr>
          </a:lstStyle>
          <a:p>
            <a:endParaRPr lang="zh-CN">
              <a:solidFill>
                <a:schemeClr val="tx1"/>
              </a:solidFill>
            </a:endParaRPr>
          </a:p>
        </p:txBody>
      </p:sp>
      <p:sp>
        <p:nvSpPr>
          <p:cNvPr id="6" name="Rectangle 5"/>
          <p:cNvSpPr>
            <a:spLocks noGrp="1"/>
          </p:cNvSpPr>
          <p:nvPr>
            <p:ph type="sldNum" sz="quarter" idx="4"/>
          </p:nvPr>
        </p:nvSpPr>
        <p:spPr>
          <a:xfrm>
            <a:off x="6553200" y="6356350"/>
            <a:ext cx="2133600" cy="365125"/>
          </a:xfrm>
          <a:prstGeom prst="rect">
            <a:avLst/>
          </a:prstGeom>
        </p:spPr>
        <p:txBody>
          <a:bodyPr vert="horz" rtlCol="0" anchor="ctr"/>
          <a:lstStyle>
            <a:lvl1pPr algn="r" latinLnBrk="0">
              <a:defRPr lang="zh-CN" sz="1200">
                <a:solidFill>
                  <a:schemeClr val="tx1"/>
                </a:solidFill>
              </a:defRPr>
            </a:lvl1pPr>
          </a:lstStyle>
          <a:p>
            <a:fld id="{4B6EAAFC-84C7-4BE1-BC5E-CE208EE20C26}" type="slidenum">
              <a:rPr lang="zh-CN">
                <a:solidFill>
                  <a:schemeClr val="tx1"/>
                </a:solidFill>
              </a:rPr>
              <a:pPr/>
              <a:t>‹#›</a:t>
            </a:fld>
            <a:endParaRPr lang="zh-CN">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p:transition>
  <p:timing>
    <p:tnLst>
      <p:par>
        <p:cTn id="1" dur="indefinite" restart="never" nodeType="tmRoot"/>
      </p:par>
    </p:tnLst>
  </p:timing>
  <p:txStyles>
    <p:titleStyle>
      <a:lvl1pPr algn="l" rtl="0" eaLnBrk="1" latinLnBrk="0" hangingPunct="1">
        <a:spcBef>
          <a:spcPct val="0"/>
        </a:spcBef>
        <a:buNone/>
        <a:defRPr lang="zh-CN" sz="4000" kern="1200" cap="all" baseline="0">
          <a:solidFill>
            <a:schemeClr val="tx1"/>
          </a:solidFill>
          <a:latin typeface="+mj-lt"/>
          <a:ea typeface="+mj-ea"/>
          <a:cs typeface="+mj-cs"/>
        </a:defRPr>
      </a:lvl1pPr>
    </p:titleStyle>
    <p:bodyStyle>
      <a:lvl1pPr marL="342900" indent="-342900" algn="l" rtl="0" eaLnBrk="1" latinLnBrk="0" hangingPunct="1">
        <a:spcBef>
          <a:spcPts val="600"/>
        </a:spcBef>
        <a:spcAft>
          <a:spcPts val="600"/>
        </a:spcAft>
        <a:buFont typeface="Arial"/>
        <a:buChar char="•"/>
        <a:defRPr lang="zh-CN" sz="2800" kern="1200">
          <a:solidFill>
            <a:schemeClr val="tx1"/>
          </a:solidFill>
          <a:latin typeface="+mn-lt"/>
          <a:ea typeface="+mn-ea"/>
          <a:cs typeface="+mn-cs"/>
        </a:defRPr>
      </a:lvl1pPr>
      <a:lvl2pPr marL="742950" indent="-285750" algn="l" rtl="0" eaLnBrk="1" latinLnBrk="0" hangingPunct="1">
        <a:spcBef>
          <a:spcPts val="600"/>
        </a:spcBef>
        <a:spcAft>
          <a:spcPts val="600"/>
        </a:spcAft>
        <a:buFont typeface="Arial"/>
        <a:buChar char="–"/>
        <a:defRPr lang="zh-CN" sz="2400" kern="1200">
          <a:solidFill>
            <a:schemeClr val="tx1"/>
          </a:solidFill>
          <a:latin typeface="+mn-lt"/>
          <a:ea typeface="+mn-ea"/>
          <a:cs typeface="+mn-cs"/>
        </a:defRPr>
      </a:lvl2pPr>
      <a:lvl3pPr marL="1143000" indent="-228600" algn="l" rtl="0" eaLnBrk="1" latinLnBrk="0" hangingPunct="1">
        <a:spcBef>
          <a:spcPts val="600"/>
        </a:spcBef>
        <a:spcAft>
          <a:spcPts val="600"/>
        </a:spcAft>
        <a:buFont typeface="Arial"/>
        <a:buChar char="•"/>
        <a:defRPr lang="zh-CN" sz="2000" kern="1200">
          <a:solidFill>
            <a:schemeClr val="tx1"/>
          </a:solidFill>
          <a:latin typeface="+mn-lt"/>
          <a:ea typeface="+mn-ea"/>
          <a:cs typeface="+mn-cs"/>
        </a:defRPr>
      </a:lvl3pPr>
      <a:lvl4pPr marL="1600200" indent="-228600" algn="l" rtl="0" eaLnBrk="1" latinLnBrk="0" hangingPunct="1">
        <a:spcBef>
          <a:spcPts val="600"/>
        </a:spcBef>
        <a:spcAft>
          <a:spcPts val="600"/>
        </a:spcAft>
        <a:buFont typeface="Arial"/>
        <a:buChar char="–"/>
        <a:defRPr lang="zh-CN" sz="1800" kern="1200">
          <a:solidFill>
            <a:schemeClr val="tx1"/>
          </a:solidFill>
          <a:latin typeface="+mn-lt"/>
          <a:ea typeface="+mn-ea"/>
          <a:cs typeface="+mn-cs"/>
        </a:defRPr>
      </a:lvl4pPr>
      <a:lvl5pPr marL="2057400" indent="-228600" algn="l" rtl="0" eaLnBrk="1" latinLnBrk="0" hangingPunct="1">
        <a:spcBef>
          <a:spcPts val="600"/>
        </a:spcBef>
        <a:spcAft>
          <a:spcPts val="600"/>
        </a:spcAft>
        <a:buFont typeface="Arial"/>
        <a:buChar char="»"/>
        <a:defRPr lang="zh-CN" sz="1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lang="zh-CN"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zh-CN"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zh-CN"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zh-CN" sz="2000" kern="1200">
          <a:solidFill>
            <a:schemeClr val="tx1"/>
          </a:solidFill>
          <a:latin typeface="+mn-lt"/>
          <a:ea typeface="+mn-ea"/>
          <a:cs typeface="+mn-cs"/>
        </a:defRPr>
      </a:lvl9pPr>
    </p:bodyStyle>
    <p:otherStyle>
      <a:lvl1pPr marL="0" algn="l" rtl="0" eaLnBrk="1" latinLnBrk="0" hangingPunct="1">
        <a:defRPr lang="zh-CN" kern="1200">
          <a:solidFill>
            <a:schemeClr val="tx1"/>
          </a:solidFill>
          <a:latin typeface="+mn-lt"/>
          <a:ea typeface="+mn-ea"/>
          <a:cs typeface="+mn-cs"/>
        </a:defRPr>
      </a:lvl1pPr>
      <a:lvl2pPr marL="457200" algn="l" rtl="0" eaLnBrk="1" hangingPunct="1">
        <a:defRPr lang="zh-CN" kern="1200">
          <a:solidFill>
            <a:schemeClr val="tx1"/>
          </a:solidFill>
          <a:latin typeface="+mn-lt"/>
          <a:ea typeface="+mn-ea"/>
          <a:cs typeface="+mn-cs"/>
        </a:defRPr>
      </a:lvl2pPr>
      <a:lvl3pPr marL="914400" algn="l" rtl="0" eaLnBrk="1" hangingPunct="1">
        <a:defRPr lang="zh-CN" kern="1200">
          <a:solidFill>
            <a:schemeClr val="tx1"/>
          </a:solidFill>
          <a:latin typeface="+mn-lt"/>
          <a:ea typeface="+mn-ea"/>
          <a:cs typeface="+mn-cs"/>
        </a:defRPr>
      </a:lvl3pPr>
      <a:lvl4pPr marL="1371600" algn="l" rtl="0" eaLnBrk="1" hangingPunct="1">
        <a:defRPr lang="zh-CN" kern="1200">
          <a:solidFill>
            <a:schemeClr val="tx1"/>
          </a:solidFill>
          <a:latin typeface="+mn-lt"/>
          <a:ea typeface="+mn-ea"/>
          <a:cs typeface="+mn-cs"/>
        </a:defRPr>
      </a:lvl4pPr>
      <a:lvl5pPr marL="1828800" algn="l" rtl="0" eaLnBrk="1" hangingPunct="1">
        <a:defRPr lang="zh-CN" kern="1200">
          <a:solidFill>
            <a:schemeClr val="tx1"/>
          </a:solidFill>
          <a:latin typeface="+mn-lt"/>
          <a:ea typeface="+mn-ea"/>
          <a:cs typeface="+mn-cs"/>
        </a:defRPr>
      </a:lvl5pPr>
      <a:lvl6pPr marL="2286000" algn="l" rtl="0" eaLnBrk="1" hangingPunct="1">
        <a:defRPr lang="zh-CN" kern="1200">
          <a:solidFill>
            <a:schemeClr val="tx1"/>
          </a:solidFill>
          <a:latin typeface="+mn-lt"/>
          <a:ea typeface="+mn-ea"/>
          <a:cs typeface="+mn-cs"/>
        </a:defRPr>
      </a:lvl6pPr>
      <a:lvl7pPr marL="2743200" algn="l" rtl="0" eaLnBrk="1" hangingPunct="1">
        <a:defRPr lang="zh-CN" kern="1200">
          <a:solidFill>
            <a:schemeClr val="tx1"/>
          </a:solidFill>
          <a:latin typeface="+mn-lt"/>
          <a:ea typeface="+mn-ea"/>
          <a:cs typeface="+mn-cs"/>
        </a:defRPr>
      </a:lvl7pPr>
      <a:lvl8pPr marL="3200400" algn="l" rtl="0" eaLnBrk="1" hangingPunct="1">
        <a:defRPr lang="zh-CN" kern="1200">
          <a:solidFill>
            <a:schemeClr val="tx1"/>
          </a:solidFill>
          <a:latin typeface="+mn-lt"/>
          <a:ea typeface="+mn-ea"/>
          <a:cs typeface="+mn-cs"/>
        </a:defRPr>
      </a:lvl8pPr>
      <a:lvl9pPr marL="3657600" algn="l" rtl="0" eaLnBrk="1" hangingPunct="1">
        <a:defRPr lang="zh-CN"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7170"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366964"/>
            <a:ext cx="7772400" cy="34242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4" y="5883276"/>
            <a:ext cx="2057400" cy="365125"/>
          </a:xfrm>
          <a:prstGeom prst="rect">
            <a:avLst/>
          </a:prstGeom>
        </p:spPr>
        <p:txBody>
          <a:bodyPr vert="horz" lIns="91440" tIns="45720" rIns="91440" bIns="45720" rtlCol="0" anchor="ctr"/>
          <a:lstStyle>
            <a:lvl1pPr algn="r" defTabSz="685800" eaLnBrk="1" hangingPunct="1">
              <a:defRPr sz="750">
                <a:solidFill>
                  <a:prstClr val="black">
                    <a:lumMod val="75000"/>
                    <a:lumOff val="25000"/>
                  </a:prstClr>
                </a:solidFill>
                <a:latin typeface="+mn-lt"/>
              </a:defRPr>
            </a:lvl1pPr>
          </a:lstStyle>
          <a:p>
            <a:pPr fontAlgn="base">
              <a:spcBef>
                <a:spcPct val="0"/>
              </a:spcBef>
              <a:spcAft>
                <a:spcPct val="0"/>
              </a:spcAft>
              <a:defRPr/>
            </a:pPr>
            <a:endParaRPr lang="en-US" altLang="zh-CN"/>
          </a:p>
        </p:txBody>
      </p:sp>
      <p:sp>
        <p:nvSpPr>
          <p:cNvPr id="5" name="Footer Placeholder 4"/>
          <p:cNvSpPr>
            <a:spLocks noGrp="1"/>
          </p:cNvSpPr>
          <p:nvPr>
            <p:ph type="ftr" sz="quarter" idx="3"/>
          </p:nvPr>
        </p:nvSpPr>
        <p:spPr>
          <a:xfrm>
            <a:off x="685801" y="5883276"/>
            <a:ext cx="5004197" cy="365125"/>
          </a:xfrm>
          <a:prstGeom prst="rect">
            <a:avLst/>
          </a:prstGeom>
        </p:spPr>
        <p:txBody>
          <a:bodyPr vert="horz" lIns="91440" tIns="45720" rIns="91440" bIns="45720" rtlCol="0" anchor="ctr"/>
          <a:lstStyle>
            <a:lvl1pPr algn="l" defTabSz="685800" eaLnBrk="1" hangingPunct="1">
              <a:defRPr sz="750">
                <a:solidFill>
                  <a:prstClr val="black">
                    <a:lumMod val="75000"/>
                    <a:lumOff val="25000"/>
                  </a:prstClr>
                </a:solidFill>
                <a:latin typeface="+mn-lt"/>
              </a:defRPr>
            </a:lvl1pPr>
          </a:lstStyle>
          <a:p>
            <a:pPr fontAlgn="base">
              <a:spcBef>
                <a:spcPct val="0"/>
              </a:spcBef>
              <a:spcAft>
                <a:spcPct val="0"/>
              </a:spcAft>
              <a:defRPr/>
            </a:pPr>
            <a:endParaRPr lang="en-US" altLang="zh-CN"/>
          </a:p>
        </p:txBody>
      </p:sp>
      <p:sp>
        <p:nvSpPr>
          <p:cNvPr id="6" name="Slide Number Placeholder 5"/>
          <p:cNvSpPr>
            <a:spLocks noGrp="1"/>
          </p:cNvSpPr>
          <p:nvPr>
            <p:ph type="sldNum" sz="quarter" idx="4"/>
          </p:nvPr>
        </p:nvSpPr>
        <p:spPr>
          <a:xfrm>
            <a:off x="7885510" y="5883276"/>
            <a:ext cx="572690" cy="365125"/>
          </a:xfrm>
          <a:prstGeom prst="rect">
            <a:avLst/>
          </a:prstGeom>
        </p:spPr>
        <p:txBody>
          <a:bodyPr vert="horz" lIns="91440" tIns="45720" rIns="91440" bIns="45720" rtlCol="0" anchor="ctr"/>
          <a:lstStyle>
            <a:lvl1pPr algn="r" defTabSz="685800" eaLnBrk="1" hangingPunct="1">
              <a:defRPr sz="750">
                <a:solidFill>
                  <a:schemeClr val="tx1"/>
                </a:solidFill>
                <a:latin typeface="Arial" panose="020B0604020202020204" pitchFamily="34" charset="0"/>
              </a:defRPr>
            </a:lvl1pPr>
          </a:lstStyle>
          <a:p>
            <a:pPr fontAlgn="base">
              <a:spcBef>
                <a:spcPct val="0"/>
              </a:spcBef>
              <a:spcAft>
                <a:spcPct val="0"/>
              </a:spcAft>
              <a:defRPr/>
            </a:pPr>
            <a:fld id="{4F261044-9D00-4280-AB7C-6A8319696564}" type="slidenum">
              <a:rPr lang="en-US" altLang="zh-CN">
                <a:solidFill>
                  <a:prstClr val="black"/>
                </a:solidFill>
              </a:rPr>
              <a:pPr fontAlgn="base">
                <a:spcBef>
                  <a:spcPct val="0"/>
                </a:spcBef>
                <a:spcAft>
                  <a:spcPct val="0"/>
                </a:spcAft>
                <a:defRPr/>
              </a:pPr>
              <a:t>‹#›</a:t>
            </a:fld>
            <a:endParaRPr lang="en-US" altLang="zh-CN">
              <a:solidFill>
                <a:prstClr val="black"/>
              </a:solidFill>
            </a:endParaRPr>
          </a:p>
        </p:txBody>
      </p:sp>
    </p:spTree>
    <p:extLst>
      <p:ext uri="{BB962C8B-B14F-4D97-AF65-F5344CB8AC3E}">
        <p14:creationId xmlns:p14="http://schemas.microsoft.com/office/powerpoint/2010/main" val="226118394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27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5pPr>
      <a:lvl6pPr marL="342900" algn="ctr" rtl="0" fontAlgn="base">
        <a:lnSpc>
          <a:spcPct val="90000"/>
        </a:lnSpc>
        <a:spcBef>
          <a:spcPct val="0"/>
        </a:spcBef>
        <a:spcAft>
          <a:spcPct val="0"/>
        </a:spcAft>
        <a:defRPr sz="2700">
          <a:solidFill>
            <a:schemeClr val="tx1"/>
          </a:solidFill>
          <a:latin typeface="Tw Cen MT" panose="020B0602020104020603" pitchFamily="34" charset="0"/>
        </a:defRPr>
      </a:lvl6pPr>
      <a:lvl7pPr marL="685800" algn="ctr" rtl="0" fontAlgn="base">
        <a:lnSpc>
          <a:spcPct val="90000"/>
        </a:lnSpc>
        <a:spcBef>
          <a:spcPct val="0"/>
        </a:spcBef>
        <a:spcAft>
          <a:spcPct val="0"/>
        </a:spcAft>
        <a:defRPr sz="2700">
          <a:solidFill>
            <a:schemeClr val="tx1"/>
          </a:solidFill>
          <a:latin typeface="Tw Cen MT" panose="020B0602020104020603" pitchFamily="34" charset="0"/>
        </a:defRPr>
      </a:lvl7pPr>
      <a:lvl8pPr marL="1028700" algn="ctr" rtl="0" fontAlgn="base">
        <a:lnSpc>
          <a:spcPct val="90000"/>
        </a:lnSpc>
        <a:spcBef>
          <a:spcPct val="0"/>
        </a:spcBef>
        <a:spcAft>
          <a:spcPct val="0"/>
        </a:spcAft>
        <a:defRPr sz="2700">
          <a:solidFill>
            <a:schemeClr val="tx1"/>
          </a:solidFill>
          <a:latin typeface="Tw Cen MT" panose="020B0602020104020603" pitchFamily="34" charset="0"/>
        </a:defRPr>
      </a:lvl8pPr>
      <a:lvl9pPr marL="1371600" algn="ctr" rtl="0" fontAlgn="base">
        <a:lnSpc>
          <a:spcPct val="90000"/>
        </a:lnSpc>
        <a:spcBef>
          <a:spcPct val="0"/>
        </a:spcBef>
        <a:spcAft>
          <a:spcPct val="0"/>
        </a:spcAft>
        <a:defRPr sz="2700">
          <a:solidFill>
            <a:schemeClr val="tx1"/>
          </a:solidFill>
          <a:latin typeface="Tw Cen MT" panose="020B0602020104020603" pitchFamily="34" charset="0"/>
        </a:defRPr>
      </a:lvl9pPr>
    </p:titleStyle>
    <p:bodyStyle>
      <a:lvl1pPr marL="171450" indent="-171450" algn="l" rtl="0" eaLnBrk="0" fontAlgn="base" hangingPunct="0">
        <a:lnSpc>
          <a:spcPct val="120000"/>
        </a:lnSpc>
        <a:spcBef>
          <a:spcPts val="750"/>
        </a:spcBef>
        <a:spcAft>
          <a:spcPct val="0"/>
        </a:spcAft>
        <a:buClr>
          <a:schemeClr val="tx1"/>
        </a:buClr>
        <a:buFont typeface="Arial" panose="020B0604020202020204" pitchFamily="34" charset="0"/>
        <a:buChar char="•"/>
        <a:defRPr sz="1500" kern="1200" cap="all">
          <a:solidFill>
            <a:schemeClr val="tx1"/>
          </a:solidFill>
          <a:latin typeface="+mn-lt"/>
          <a:ea typeface="+mn-ea"/>
          <a:cs typeface="+mn-cs"/>
        </a:defRPr>
      </a:lvl1pPr>
      <a:lvl2pPr marL="5143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8572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sz="1200" kern="1200" cap="all">
          <a:solidFill>
            <a:schemeClr val="tx1"/>
          </a:solidFill>
          <a:latin typeface="+mn-lt"/>
          <a:ea typeface="+mn-ea"/>
          <a:cs typeface="+mn-cs"/>
        </a:defRPr>
      </a:lvl3pPr>
      <a:lvl4pPr marL="12001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sz="1050" kern="1200" cap="all">
          <a:solidFill>
            <a:schemeClr val="tx1"/>
          </a:solidFill>
          <a:latin typeface="+mn-lt"/>
          <a:ea typeface="+mn-ea"/>
          <a:cs typeface="+mn-cs"/>
        </a:defRPr>
      </a:lvl4pPr>
      <a:lvl5pPr marL="15430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sz="105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100000">
              <a:srgbClr val="B8B8B8"/>
            </a:gs>
          </a:gsLst>
          <a:lin ang="5400000"/>
        </a:gradFill>
        <a:effectLst/>
      </p:bgPr>
    </p:bg>
    <p:spTree>
      <p:nvGrpSpPr>
        <p:cNvPr id="1" name=""/>
        <p:cNvGrpSpPr/>
        <p:nvPr/>
      </p:nvGrpSpPr>
      <p:grpSpPr>
        <a:xfrm>
          <a:off x="0" y="0"/>
          <a:ext cx="0" cy="0"/>
          <a:chOff x="0" y="0"/>
          <a:chExt cx="0" cy="0"/>
        </a:xfrm>
      </p:grpSpPr>
      <p:pic>
        <p:nvPicPr>
          <p:cNvPr id="3074" name="Picture 2" descr="\\DROBO-FS\QuickDrops\JB\PPTX NG\Droplets\LightingOverlay.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85800" y="619125"/>
            <a:ext cx="7772400" cy="159543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85800" y="2366964"/>
            <a:ext cx="7772400" cy="342423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5759054" y="5883276"/>
            <a:ext cx="2057400" cy="365125"/>
          </a:xfrm>
          <a:prstGeom prst="rect">
            <a:avLst/>
          </a:prstGeom>
        </p:spPr>
        <p:txBody>
          <a:bodyPr vert="horz" lIns="91440" tIns="45720" rIns="91440" bIns="45720" rtlCol="0" anchor="ctr"/>
          <a:lstStyle>
            <a:lvl1pPr algn="r" defTabSz="685800" eaLnBrk="1" hangingPunct="1">
              <a:defRPr sz="750">
                <a:solidFill>
                  <a:prstClr val="black">
                    <a:lumMod val="75000"/>
                    <a:lumOff val="25000"/>
                  </a:prstClr>
                </a:solidFill>
                <a:latin typeface="+mn-lt"/>
              </a:defRPr>
            </a:lvl1pPr>
          </a:lstStyle>
          <a:p>
            <a:pPr fontAlgn="base">
              <a:spcBef>
                <a:spcPct val="0"/>
              </a:spcBef>
              <a:spcAft>
                <a:spcPct val="0"/>
              </a:spcAft>
              <a:defRPr/>
            </a:pPr>
            <a:endParaRPr lang="en-US" altLang="zh-CN"/>
          </a:p>
        </p:txBody>
      </p:sp>
      <p:sp>
        <p:nvSpPr>
          <p:cNvPr id="5" name="Footer Placeholder 4"/>
          <p:cNvSpPr>
            <a:spLocks noGrp="1"/>
          </p:cNvSpPr>
          <p:nvPr>
            <p:ph type="ftr" sz="quarter" idx="3"/>
          </p:nvPr>
        </p:nvSpPr>
        <p:spPr>
          <a:xfrm>
            <a:off x="685801" y="5883276"/>
            <a:ext cx="5004197" cy="365125"/>
          </a:xfrm>
          <a:prstGeom prst="rect">
            <a:avLst/>
          </a:prstGeom>
        </p:spPr>
        <p:txBody>
          <a:bodyPr vert="horz" lIns="91440" tIns="45720" rIns="91440" bIns="45720" rtlCol="0" anchor="ctr"/>
          <a:lstStyle>
            <a:lvl1pPr algn="l" defTabSz="685800" eaLnBrk="1" hangingPunct="1">
              <a:defRPr sz="750">
                <a:solidFill>
                  <a:prstClr val="black">
                    <a:lumMod val="75000"/>
                    <a:lumOff val="25000"/>
                  </a:prstClr>
                </a:solidFill>
                <a:latin typeface="+mn-lt"/>
              </a:defRPr>
            </a:lvl1pPr>
          </a:lstStyle>
          <a:p>
            <a:pPr fontAlgn="base">
              <a:spcBef>
                <a:spcPct val="0"/>
              </a:spcBef>
              <a:spcAft>
                <a:spcPct val="0"/>
              </a:spcAft>
              <a:defRPr/>
            </a:pPr>
            <a:endParaRPr lang="en-US" altLang="zh-CN"/>
          </a:p>
        </p:txBody>
      </p:sp>
      <p:sp>
        <p:nvSpPr>
          <p:cNvPr id="6" name="Slide Number Placeholder 5"/>
          <p:cNvSpPr>
            <a:spLocks noGrp="1"/>
          </p:cNvSpPr>
          <p:nvPr>
            <p:ph type="sldNum" sz="quarter" idx="4"/>
          </p:nvPr>
        </p:nvSpPr>
        <p:spPr>
          <a:xfrm>
            <a:off x="7885510" y="5883276"/>
            <a:ext cx="572690" cy="365125"/>
          </a:xfrm>
          <a:prstGeom prst="rect">
            <a:avLst/>
          </a:prstGeom>
        </p:spPr>
        <p:txBody>
          <a:bodyPr vert="horz" lIns="91440" tIns="45720" rIns="91440" bIns="45720" rtlCol="0" anchor="ctr"/>
          <a:lstStyle>
            <a:lvl1pPr algn="r" defTabSz="685800" eaLnBrk="1" hangingPunct="1">
              <a:defRPr sz="750">
                <a:solidFill>
                  <a:schemeClr val="tx1"/>
                </a:solidFill>
                <a:latin typeface="Arial" panose="020B0604020202020204" pitchFamily="34" charset="0"/>
              </a:defRPr>
            </a:lvl1pPr>
          </a:lstStyle>
          <a:p>
            <a:pPr fontAlgn="base">
              <a:spcBef>
                <a:spcPct val="0"/>
              </a:spcBef>
              <a:spcAft>
                <a:spcPct val="0"/>
              </a:spcAft>
              <a:defRPr/>
            </a:pPr>
            <a:fld id="{826B06AB-FA18-4287-BE6F-B282011D0790}" type="slidenum">
              <a:rPr lang="en-US" altLang="zh-CN">
                <a:solidFill>
                  <a:prstClr val="black"/>
                </a:solidFill>
              </a:rPr>
              <a:pPr fontAlgn="base">
                <a:spcBef>
                  <a:spcPct val="0"/>
                </a:spcBef>
                <a:spcAft>
                  <a:spcPct val="0"/>
                </a:spcAft>
                <a:defRPr/>
              </a:pPr>
              <a:t>‹#›</a:t>
            </a:fld>
            <a:endParaRPr lang="en-US" altLang="zh-CN">
              <a:solidFill>
                <a:prstClr val="black"/>
              </a:solidFill>
            </a:endParaRPr>
          </a:p>
        </p:txBody>
      </p:sp>
    </p:spTree>
    <p:extLst>
      <p:ext uri="{BB962C8B-B14F-4D97-AF65-F5344CB8AC3E}">
        <p14:creationId xmlns:p14="http://schemas.microsoft.com/office/powerpoint/2010/main" val="62593660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lvl1pPr algn="ctr" rtl="0" eaLnBrk="0" fontAlgn="base" hangingPunct="0">
        <a:lnSpc>
          <a:spcPct val="90000"/>
        </a:lnSpc>
        <a:spcBef>
          <a:spcPct val="0"/>
        </a:spcBef>
        <a:spcAft>
          <a:spcPct val="0"/>
        </a:spcAft>
        <a:defRPr sz="2700" kern="1200" cap="all">
          <a:solidFill>
            <a:schemeClr val="tx1"/>
          </a:solidFill>
          <a:latin typeface="+mj-lt"/>
          <a:ea typeface="+mj-ea"/>
          <a:cs typeface="+mj-cs"/>
        </a:defRPr>
      </a:lvl1pPr>
      <a:lvl2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2pPr>
      <a:lvl3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3pPr>
      <a:lvl4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4pPr>
      <a:lvl5pPr algn="ctr" rtl="0" eaLnBrk="0" fontAlgn="base" hangingPunct="0">
        <a:lnSpc>
          <a:spcPct val="90000"/>
        </a:lnSpc>
        <a:spcBef>
          <a:spcPct val="0"/>
        </a:spcBef>
        <a:spcAft>
          <a:spcPct val="0"/>
        </a:spcAft>
        <a:defRPr sz="2700">
          <a:solidFill>
            <a:schemeClr val="tx1"/>
          </a:solidFill>
          <a:latin typeface="Tw Cen MT" panose="020B0602020104020603" pitchFamily="34" charset="0"/>
        </a:defRPr>
      </a:lvl5pPr>
      <a:lvl6pPr marL="342900" algn="ctr" rtl="0" fontAlgn="base">
        <a:lnSpc>
          <a:spcPct val="90000"/>
        </a:lnSpc>
        <a:spcBef>
          <a:spcPct val="0"/>
        </a:spcBef>
        <a:spcAft>
          <a:spcPct val="0"/>
        </a:spcAft>
        <a:defRPr sz="2700">
          <a:solidFill>
            <a:schemeClr val="tx1"/>
          </a:solidFill>
          <a:latin typeface="Tw Cen MT" panose="020B0602020104020603" pitchFamily="34" charset="0"/>
        </a:defRPr>
      </a:lvl6pPr>
      <a:lvl7pPr marL="685800" algn="ctr" rtl="0" fontAlgn="base">
        <a:lnSpc>
          <a:spcPct val="90000"/>
        </a:lnSpc>
        <a:spcBef>
          <a:spcPct val="0"/>
        </a:spcBef>
        <a:spcAft>
          <a:spcPct val="0"/>
        </a:spcAft>
        <a:defRPr sz="2700">
          <a:solidFill>
            <a:schemeClr val="tx1"/>
          </a:solidFill>
          <a:latin typeface="Tw Cen MT" panose="020B0602020104020603" pitchFamily="34" charset="0"/>
        </a:defRPr>
      </a:lvl7pPr>
      <a:lvl8pPr marL="1028700" algn="ctr" rtl="0" fontAlgn="base">
        <a:lnSpc>
          <a:spcPct val="90000"/>
        </a:lnSpc>
        <a:spcBef>
          <a:spcPct val="0"/>
        </a:spcBef>
        <a:spcAft>
          <a:spcPct val="0"/>
        </a:spcAft>
        <a:defRPr sz="2700">
          <a:solidFill>
            <a:schemeClr val="tx1"/>
          </a:solidFill>
          <a:latin typeface="Tw Cen MT" panose="020B0602020104020603" pitchFamily="34" charset="0"/>
        </a:defRPr>
      </a:lvl8pPr>
      <a:lvl9pPr marL="1371600" algn="ctr" rtl="0" fontAlgn="base">
        <a:lnSpc>
          <a:spcPct val="90000"/>
        </a:lnSpc>
        <a:spcBef>
          <a:spcPct val="0"/>
        </a:spcBef>
        <a:spcAft>
          <a:spcPct val="0"/>
        </a:spcAft>
        <a:defRPr sz="2700">
          <a:solidFill>
            <a:schemeClr val="tx1"/>
          </a:solidFill>
          <a:latin typeface="Tw Cen MT" panose="020B0602020104020603" pitchFamily="34" charset="0"/>
        </a:defRPr>
      </a:lvl9pPr>
    </p:titleStyle>
    <p:bodyStyle>
      <a:lvl1pPr marL="171450" indent="-171450" algn="l" rtl="0" eaLnBrk="0" fontAlgn="base" hangingPunct="0">
        <a:lnSpc>
          <a:spcPct val="120000"/>
        </a:lnSpc>
        <a:spcBef>
          <a:spcPts val="750"/>
        </a:spcBef>
        <a:spcAft>
          <a:spcPct val="0"/>
        </a:spcAft>
        <a:buClr>
          <a:schemeClr val="tx1"/>
        </a:buClr>
        <a:buFont typeface="Arial" panose="020B0604020202020204" pitchFamily="34" charset="0"/>
        <a:buChar char="•"/>
        <a:defRPr sz="1500" kern="1200" cap="all">
          <a:solidFill>
            <a:schemeClr val="tx1"/>
          </a:solidFill>
          <a:latin typeface="+mn-lt"/>
          <a:ea typeface="+mn-ea"/>
          <a:cs typeface="+mn-cs"/>
        </a:defRPr>
      </a:lvl1pPr>
      <a:lvl2pPr marL="5143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kern="1200" cap="all">
          <a:solidFill>
            <a:schemeClr val="tx1"/>
          </a:solidFill>
          <a:latin typeface="+mn-lt"/>
          <a:ea typeface="+mn-ea"/>
          <a:cs typeface="+mn-cs"/>
        </a:defRPr>
      </a:lvl2pPr>
      <a:lvl3pPr marL="8572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sz="1200" kern="1200" cap="all">
          <a:solidFill>
            <a:schemeClr val="tx1"/>
          </a:solidFill>
          <a:latin typeface="+mn-lt"/>
          <a:ea typeface="+mn-ea"/>
          <a:cs typeface="+mn-cs"/>
        </a:defRPr>
      </a:lvl3pPr>
      <a:lvl4pPr marL="12001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sz="1050" kern="1200" cap="all">
          <a:solidFill>
            <a:schemeClr val="tx1"/>
          </a:solidFill>
          <a:latin typeface="+mn-lt"/>
          <a:ea typeface="+mn-ea"/>
          <a:cs typeface="+mn-cs"/>
        </a:defRPr>
      </a:lvl4pPr>
      <a:lvl5pPr marL="1543050" indent="-171450" algn="l" rtl="0" eaLnBrk="0" fontAlgn="base" hangingPunct="0">
        <a:lnSpc>
          <a:spcPct val="120000"/>
        </a:lnSpc>
        <a:spcBef>
          <a:spcPts val="375"/>
        </a:spcBef>
        <a:spcAft>
          <a:spcPct val="0"/>
        </a:spcAft>
        <a:buClr>
          <a:schemeClr val="tx1"/>
        </a:buClr>
        <a:buFont typeface="Arial" panose="020B0604020202020204" pitchFamily="34" charset="0"/>
        <a:buChar char="•"/>
        <a:defRPr sz="105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tx1"/>
        </a:buClr>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C22852-A508-4967-A48D-48354254F1AE}" type="datetimeFigureOut">
              <a:rPr lang="en-US" altLang="zh-CN" smtClean="0">
                <a:solidFill>
                  <a:schemeClr val="tx1"/>
                </a:solidFill>
              </a:rPr>
              <a:pPr/>
              <a:t>1/15/2015</a:t>
            </a:fld>
            <a:endParaRPr lang="zh-CN">
              <a:solidFill>
                <a:schemeClr val="tx1"/>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solidFill>
                <a:schemeClr val="tx1"/>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B6EAAFC-84C7-4BE1-BC5E-CE208EE20C26}" type="slidenum">
              <a:rPr lang="zh-CN" smtClean="0">
                <a:solidFill>
                  <a:schemeClr val="tx1"/>
                </a:solidFill>
              </a:rPr>
              <a:pPr/>
              <a:t>‹#›</a:t>
            </a:fld>
            <a:endParaRPr lang="zh-CN">
              <a:solidFill>
                <a:schemeClr val="tx1"/>
              </a:solidFill>
            </a:endParaRPr>
          </a:p>
        </p:txBody>
      </p:sp>
    </p:spTree>
    <p:extLst>
      <p:ext uri="{BB962C8B-B14F-4D97-AF65-F5344CB8AC3E}">
        <p14:creationId xmlns:p14="http://schemas.microsoft.com/office/powerpoint/2010/main" val="283123871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ransition>
    <p:fad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0" y="3861048"/>
            <a:ext cx="9108504" cy="1854441"/>
          </a:xfrm>
        </p:spPr>
        <p:txBody>
          <a:bodyPr>
            <a:noAutofit/>
          </a:bodyPr>
          <a:lstStyle/>
          <a:p>
            <a:pPr algn="ctr"/>
            <a:r>
              <a:rPr lang="en-US" altLang="zh-CN" sz="4400" cap="none" dirty="0" smtClean="0">
                <a:latin typeface="华文仿宋" panose="02010600040101010101" pitchFamily="2" charset="-122"/>
                <a:ea typeface="华文仿宋" panose="02010600040101010101" pitchFamily="2" charset="-122"/>
              </a:rPr>
              <a:t>Accelerator of HIEPA Facility : </a:t>
            </a:r>
            <a:br>
              <a:rPr lang="en-US" altLang="zh-CN" sz="4400" cap="none" dirty="0" smtClean="0">
                <a:latin typeface="华文仿宋" panose="02010600040101010101" pitchFamily="2" charset="-122"/>
                <a:ea typeface="华文仿宋" panose="02010600040101010101" pitchFamily="2" charset="-122"/>
              </a:rPr>
            </a:br>
            <a:r>
              <a:rPr lang="en-US" altLang="zh-CN" sz="4400" cap="none" dirty="0" smtClean="0">
                <a:latin typeface="华文仿宋" panose="02010600040101010101" pitchFamily="2" charset="-122"/>
                <a:ea typeface="华文仿宋" panose="02010600040101010101" pitchFamily="2" charset="-122"/>
              </a:rPr>
              <a:t>Concept, Challenges and Current Status</a:t>
            </a:r>
            <a:endParaRPr lang="zh-CN" sz="4400" cap="none" dirty="0">
              <a:latin typeface="华文仿宋" panose="02010600040101010101" pitchFamily="2" charset="-122"/>
              <a:ea typeface="华文仿宋" panose="02010600040101010101" pitchFamily="2" charset="-122"/>
            </a:endParaRPr>
          </a:p>
        </p:txBody>
      </p:sp>
      <p:sp>
        <p:nvSpPr>
          <p:cNvPr id="3" name="Rectangle 2"/>
          <p:cNvSpPr>
            <a:spLocks noGrp="1"/>
          </p:cNvSpPr>
          <p:nvPr>
            <p:ph type="subTitle" idx="1"/>
          </p:nvPr>
        </p:nvSpPr>
        <p:spPr/>
        <p:txBody>
          <a:bodyPr/>
          <a:lstStyle/>
          <a:p>
            <a:pPr algn="ctr"/>
            <a:r>
              <a:rPr lang="en-US" altLang="zh-CN" sz="2000" dirty="0" smtClean="0"/>
              <a:t>Luo, Qing Dr. &amp;Associate Professor</a:t>
            </a:r>
          </a:p>
          <a:p>
            <a:pPr algn="ctr"/>
            <a:r>
              <a:rPr lang="en-US" altLang="zh-CN" sz="2000" dirty="0" smtClean="0"/>
              <a:t>National Synchrotron Radiation Lab, Accelerator Division</a:t>
            </a:r>
            <a:endParaRPr lang="en-US" altLang="zh-CN" sz="2000" dirty="0"/>
          </a:p>
          <a:p>
            <a:pPr algn="r">
              <a:spcBef>
                <a:spcPts val="0"/>
              </a:spcBef>
            </a:pPr>
            <a:r>
              <a:rPr lang="en-US" altLang="zh-CN" sz="1800" dirty="0" smtClean="0"/>
              <a:t>Jan. 2015</a:t>
            </a:r>
            <a:endParaRPr lang="zh-CN" sz="1800" dirty="0"/>
          </a:p>
        </p:txBody>
      </p:sp>
      <p:pic>
        <p:nvPicPr>
          <p:cNvPr id="5" name="图片 4"/>
          <p:cNvPicPr>
            <a:picLocks noChangeAspect="1"/>
          </p:cNvPicPr>
          <p:nvPr/>
        </p:nvPicPr>
        <p:blipFill>
          <a:blip r:embed="rId3"/>
          <a:stretch>
            <a:fillRect/>
          </a:stretch>
        </p:blipFill>
        <p:spPr>
          <a:xfrm>
            <a:off x="48895" y="1268760"/>
            <a:ext cx="9059609" cy="2703767"/>
          </a:xfrm>
          <a:prstGeom prst="rect">
            <a:avLst/>
          </a:prstGeom>
        </p:spPr>
      </p:pic>
      <p:pic>
        <p:nvPicPr>
          <p:cNvPr id="13" name="Picture 46" descr="D:\Documents\Work\PPT模板\大校徽(透明背景).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99353" y="19472"/>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44624"/>
            <a:ext cx="8001000" cy="1112838"/>
          </a:xfrm>
        </p:spPr>
        <p:txBody>
          <a:bodyPr/>
          <a:lstStyle/>
          <a:p>
            <a:pPr>
              <a:lnSpc>
                <a:spcPct val="150000"/>
              </a:lnSpc>
            </a:pPr>
            <a:r>
              <a:rPr lang="en-US" altLang="zh-CN" sz="5400" cap="none" dirty="0" smtClean="0"/>
              <a:t>Concept of The Light Source</a:t>
            </a:r>
            <a:endParaRPr lang="en-US" altLang="zh-CN" sz="5400" cap="none" dirty="0"/>
          </a:p>
        </p:txBody>
      </p:sp>
      <p:sp>
        <p:nvSpPr>
          <p:cNvPr id="3" name="Rectangle 2"/>
          <p:cNvSpPr>
            <a:spLocks noGrp="1"/>
          </p:cNvSpPr>
          <p:nvPr>
            <p:ph idx="1"/>
          </p:nvPr>
        </p:nvSpPr>
        <p:spPr>
          <a:xfrm>
            <a:off x="611560" y="1412776"/>
            <a:ext cx="8411234" cy="5539978"/>
          </a:xfrm>
        </p:spPr>
        <p:txBody>
          <a:bodyPr/>
          <a:lstStyle/>
          <a:p>
            <a:r>
              <a:rPr lang="en-US" altLang="zh-CN" dirty="0" smtClean="0"/>
              <a:t>Why</a:t>
            </a:r>
            <a:r>
              <a:rPr lang="zh-CN" altLang="en-US" dirty="0" smtClean="0"/>
              <a:t> </a:t>
            </a:r>
            <a:r>
              <a:rPr lang="en-US" altLang="zh-CN" dirty="0"/>
              <a:t>VUV to soft X </a:t>
            </a:r>
            <a:r>
              <a:rPr lang="en-US" altLang="zh-CN" dirty="0" smtClean="0"/>
              <a:t>ray</a:t>
            </a:r>
          </a:p>
          <a:p>
            <a:pPr lvl="1"/>
            <a:r>
              <a:rPr lang="en-US" altLang="zh-CN" dirty="0" smtClean="0"/>
              <a:t>Both Atom &amp; Electron scale</a:t>
            </a:r>
          </a:p>
          <a:p>
            <a:pPr lvl="2"/>
            <a:r>
              <a:rPr lang="en-US" altLang="zh-CN" dirty="0" smtClean="0"/>
              <a:t>Matter science</a:t>
            </a:r>
          </a:p>
          <a:p>
            <a:pPr lvl="2"/>
            <a:r>
              <a:rPr lang="en-US" altLang="zh-CN" dirty="0" smtClean="0"/>
              <a:t>Energy science</a:t>
            </a:r>
          </a:p>
          <a:p>
            <a:pPr lvl="2"/>
            <a:r>
              <a:rPr lang="en-US" altLang="zh-CN" dirty="0" smtClean="0"/>
              <a:t>Nuclear technology</a:t>
            </a:r>
          </a:p>
          <a:p>
            <a:pPr lvl="2"/>
            <a:r>
              <a:rPr lang="en-US" altLang="zh-CN" dirty="0" smtClean="0"/>
              <a:t>.</a:t>
            </a:r>
            <a:r>
              <a:rPr lang="en-US" altLang="zh-CN" dirty="0" err="1" smtClean="0"/>
              <a:t>etc</a:t>
            </a:r>
            <a:endParaRPr lang="en-US" altLang="zh-CN" dirty="0" smtClean="0"/>
          </a:p>
          <a:p>
            <a:pPr lvl="1"/>
            <a:r>
              <a:rPr lang="en-US" altLang="zh-CN" dirty="0" smtClean="0"/>
              <a:t>Supplement for national SR system</a:t>
            </a:r>
          </a:p>
          <a:p>
            <a:r>
              <a:rPr lang="en-US" altLang="zh-CN" dirty="0" smtClean="0"/>
              <a:t>Amazing collider and also brilliant light source</a:t>
            </a:r>
            <a:endParaRPr lang="en-US" alt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865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smtClean="0"/>
              <a:t>Key Points</a:t>
            </a:r>
            <a:endParaRPr lang="zh-CN" cap="none" dirty="0"/>
          </a:p>
        </p:txBody>
      </p:sp>
      <p:sp>
        <p:nvSpPr>
          <p:cNvPr id="3" name="Rectangle 2"/>
          <p:cNvSpPr>
            <a:spLocks noGrp="1"/>
          </p:cNvSpPr>
          <p:nvPr>
            <p:ph idx="1"/>
          </p:nvPr>
        </p:nvSpPr>
        <p:spPr>
          <a:xfrm>
            <a:off x="685800" y="1295400"/>
            <a:ext cx="8001000" cy="5373960"/>
          </a:xfrm>
        </p:spPr>
        <p:txBody>
          <a:bodyPr>
            <a:normAutofit fontScale="92500" lnSpcReduction="20000"/>
          </a:bodyPr>
          <a:lstStyle/>
          <a:p>
            <a:r>
              <a:rPr lang="en-US" altLang="zh-CN" dirty="0" smtClean="0"/>
              <a:t>Luminosity of super tau-charm factory</a:t>
            </a:r>
          </a:p>
          <a:p>
            <a:pPr lvl="1"/>
            <a:r>
              <a:rPr lang="en-US" altLang="zh-CN" dirty="0" smtClean="0"/>
              <a:t>10</a:t>
            </a:r>
            <a:r>
              <a:rPr lang="en-US" altLang="zh-CN" baseline="30000" dirty="0" smtClean="0"/>
              <a:t>33</a:t>
            </a:r>
            <a:r>
              <a:rPr lang="en-US" altLang="zh-CN" dirty="0" smtClean="0"/>
              <a:t>-&gt;10</a:t>
            </a:r>
            <a:r>
              <a:rPr lang="en-US" altLang="zh-CN" baseline="30000" dirty="0" smtClean="0"/>
              <a:t>35</a:t>
            </a:r>
            <a:endParaRPr lang="en-US" altLang="zh-CN" dirty="0" smtClean="0"/>
          </a:p>
          <a:p>
            <a:r>
              <a:rPr lang="en-US" altLang="zh-CN" dirty="0" smtClean="0"/>
              <a:t>4</a:t>
            </a:r>
            <a:r>
              <a:rPr lang="en-US" altLang="zh-CN" baseline="30000" dirty="0" smtClean="0"/>
              <a:t>th</a:t>
            </a:r>
            <a:r>
              <a:rPr lang="en-US" altLang="zh-CN" dirty="0" smtClean="0"/>
              <a:t> generation light source</a:t>
            </a:r>
            <a:endParaRPr lang="zh-CN" dirty="0"/>
          </a:p>
          <a:p>
            <a:r>
              <a:rPr lang="en-US" altLang="zh-CN" dirty="0"/>
              <a:t>P</a:t>
            </a:r>
            <a:r>
              <a:rPr lang="en-US" altLang="zh-CN" dirty="0" smtClean="0"/>
              <a:t>erformance improvement</a:t>
            </a:r>
            <a:endParaRPr lang="en-US" altLang="zh-CN" dirty="0" smtClean="0"/>
          </a:p>
          <a:p>
            <a:pPr lvl="1"/>
            <a:r>
              <a:rPr lang="en-US" altLang="zh-CN" dirty="0" smtClean="0"/>
              <a:t>Sharing Mode</a:t>
            </a:r>
            <a:endParaRPr lang="en-US" altLang="zh-CN" dirty="0" smtClean="0"/>
          </a:p>
          <a:p>
            <a:pPr lvl="1"/>
            <a:r>
              <a:rPr lang="en-US" altLang="zh-CN" dirty="0" smtClean="0"/>
              <a:t>Beam physics </a:t>
            </a:r>
            <a:r>
              <a:rPr lang="en-US" altLang="zh-CN" dirty="0" smtClean="0"/>
              <a:t>@ </a:t>
            </a:r>
            <a:r>
              <a:rPr lang="en-US" altLang="zh-CN" dirty="0"/>
              <a:t>n</a:t>
            </a:r>
            <a:r>
              <a:rPr lang="en-US" altLang="zh-CN" dirty="0" smtClean="0"/>
              <a:t>ext generation circular accelerators</a:t>
            </a:r>
          </a:p>
          <a:p>
            <a:pPr lvl="2"/>
            <a:r>
              <a:rPr lang="en-US" altLang="zh-CN" dirty="0" smtClean="0"/>
              <a:t>Collider beam physics</a:t>
            </a:r>
            <a:r>
              <a:rPr lang="zh-CN" altLang="en-US" dirty="0" smtClean="0"/>
              <a:t>，</a:t>
            </a:r>
            <a:r>
              <a:rPr lang="en-US" altLang="zh-CN" dirty="0" smtClean="0"/>
              <a:t>storage ring beam physics</a:t>
            </a:r>
            <a:r>
              <a:rPr lang="zh-CN" altLang="en-US" sz="1600" dirty="0" smtClean="0"/>
              <a:t>（</a:t>
            </a:r>
            <a:r>
              <a:rPr lang="en-US" altLang="zh-CN" sz="1600" dirty="0" smtClean="0"/>
              <a:t>beam collective </a:t>
            </a:r>
            <a:r>
              <a:rPr lang="en-US" altLang="zh-CN" sz="1600" dirty="0" smtClean="0"/>
              <a:t>effect</a:t>
            </a:r>
            <a:r>
              <a:rPr lang="zh-CN" altLang="en-US" sz="1600" dirty="0" smtClean="0"/>
              <a:t>）</a:t>
            </a:r>
            <a:endParaRPr lang="en-US" altLang="zh-CN" sz="1600" dirty="0" smtClean="0"/>
          </a:p>
          <a:p>
            <a:pPr lvl="2"/>
            <a:r>
              <a:rPr lang="en-US" altLang="zh-CN" dirty="0"/>
              <a:t>B</a:t>
            </a:r>
            <a:r>
              <a:rPr lang="en-US" altLang="zh-CN" dirty="0" smtClean="0"/>
              <a:t>eam</a:t>
            </a:r>
            <a:r>
              <a:rPr lang="en-US" altLang="zh-CN" dirty="0" smtClean="0"/>
              <a:t>-</a:t>
            </a:r>
            <a:r>
              <a:rPr lang="en-US" altLang="zh-CN" dirty="0" smtClean="0"/>
              <a:t>beam effect</a:t>
            </a:r>
            <a:endParaRPr lang="en-US" altLang="zh-CN" dirty="0" smtClean="0"/>
          </a:p>
          <a:p>
            <a:pPr lvl="2"/>
            <a:r>
              <a:rPr lang="en-US" altLang="zh-CN" dirty="0" smtClean="0"/>
              <a:t>Electron cloud</a:t>
            </a:r>
            <a:r>
              <a:rPr lang="zh-CN" altLang="en-US" dirty="0" smtClean="0"/>
              <a:t>，</a:t>
            </a:r>
            <a:r>
              <a:rPr lang="en-US" altLang="zh-CN" dirty="0" smtClean="0"/>
              <a:t>.</a:t>
            </a:r>
            <a:r>
              <a:rPr lang="en-US" altLang="zh-CN" dirty="0" err="1" smtClean="0"/>
              <a:t>etc</a:t>
            </a:r>
            <a:endParaRPr lang="en-US" altLang="zh-CN" dirty="0" smtClean="0"/>
          </a:p>
          <a:p>
            <a:pPr lvl="2"/>
            <a:endParaRPr lang="en-US" altLang="zh-CN" dirty="0" smtClean="0"/>
          </a:p>
          <a:p>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857250"/>
            <a:ext cx="9144000" cy="1197133"/>
          </a:xfrm>
        </p:spPr>
        <p:txBody>
          <a:bodyPr>
            <a:normAutofit/>
          </a:bodyPr>
          <a:lstStyle/>
          <a:p>
            <a:r>
              <a:rPr lang="en-US" altLang="zh-CN" dirty="0" smtClean="0"/>
              <a:t>Large Crossing Angle and Crabbed waist</a:t>
            </a:r>
            <a:r>
              <a:rPr lang="zh-CN" altLang="en-US" dirty="0" smtClean="0"/>
              <a:t> </a:t>
            </a:r>
            <a:r>
              <a:rPr lang="en-US" altLang="zh-CN" dirty="0" smtClean="0"/>
              <a:t>collision scheme</a:t>
            </a:r>
            <a:endParaRPr lang="zh-CN" altLang="en-US" dirty="0"/>
          </a:p>
        </p:txBody>
      </p:sp>
      <p:sp>
        <p:nvSpPr>
          <p:cNvPr id="3" name="内容占位符 2"/>
          <p:cNvSpPr>
            <a:spLocks noGrp="1"/>
          </p:cNvSpPr>
          <p:nvPr>
            <p:ph sz="quarter" idx="13"/>
          </p:nvPr>
        </p:nvSpPr>
        <p:spPr>
          <a:xfrm>
            <a:off x="1" y="2139951"/>
            <a:ext cx="9143999" cy="3860799"/>
          </a:xfrm>
        </p:spPr>
        <p:txBody>
          <a:bodyPr/>
          <a:lstStyle/>
          <a:p>
            <a:r>
              <a:rPr lang="en-US" altLang="zh-CN" dirty="0" smtClean="0"/>
              <a:t>High luminosity requires very short bunches to allow decreased </a:t>
            </a:r>
            <a:r>
              <a:rPr lang="en-US" altLang="zh-CN" dirty="0" err="1" smtClean="0"/>
              <a:t>betay</a:t>
            </a:r>
            <a:r>
              <a:rPr lang="en-US" altLang="zh-CN" dirty="0" smtClean="0"/>
              <a:t> at the IP</a:t>
            </a:r>
          </a:p>
          <a:p>
            <a:r>
              <a:rPr lang="en-US" altLang="zh-CN" dirty="0" smtClean="0"/>
              <a:t>Hourglass effect; beam-beam effect</a:t>
            </a:r>
          </a:p>
          <a:p>
            <a:r>
              <a:rPr lang="en-US" altLang="zh-CN" dirty="0" smtClean="0"/>
              <a:t>Large </a:t>
            </a:r>
            <a:r>
              <a:rPr lang="en-US" altLang="zh-CN" dirty="0" err="1" smtClean="0"/>
              <a:t>Piwinski</a:t>
            </a:r>
            <a:r>
              <a:rPr lang="en-US" altLang="zh-CN" dirty="0" smtClean="0"/>
              <a:t> angle and Crabbed waist scheme</a:t>
            </a:r>
          </a:p>
          <a:p>
            <a:endParaRPr lang="en-US" altLang="zh-CN" sz="900" dirty="0"/>
          </a:p>
          <a:p>
            <a:endParaRPr lang="en-US" altLang="zh-CN" dirty="0" smtClean="0"/>
          </a:p>
          <a:p>
            <a:r>
              <a:rPr lang="en-US" altLang="zh-CN" dirty="0"/>
              <a:t>Large </a:t>
            </a:r>
            <a:r>
              <a:rPr lang="en-US" altLang="zh-CN" dirty="0" err="1"/>
              <a:t>Piwinski</a:t>
            </a:r>
            <a:r>
              <a:rPr lang="en-US" altLang="zh-CN" dirty="0"/>
              <a:t> angle </a:t>
            </a:r>
            <a:r>
              <a:rPr lang="en-US" altLang="zh-CN" dirty="0" smtClean="0"/>
              <a:t>collision:</a:t>
            </a:r>
          </a:p>
        </p:txBody>
      </p:sp>
      <p:pic>
        <p:nvPicPr>
          <p:cNvPr id="5" name="图片 4"/>
          <p:cNvPicPr>
            <a:picLocks noChangeAspect="1"/>
          </p:cNvPicPr>
          <p:nvPr/>
        </p:nvPicPr>
        <p:blipFill>
          <a:blip r:embed="rId3"/>
          <a:stretch>
            <a:fillRect/>
          </a:stretch>
        </p:blipFill>
        <p:spPr>
          <a:xfrm>
            <a:off x="5358865" y="2689626"/>
            <a:ext cx="3461285" cy="1504550"/>
          </a:xfrm>
          <a:prstGeom prst="rect">
            <a:avLst/>
          </a:prstGeom>
        </p:spPr>
      </p:pic>
      <p:pic>
        <p:nvPicPr>
          <p:cNvPr id="6" name="图片 5"/>
          <p:cNvPicPr>
            <a:picLocks noChangeAspect="1"/>
          </p:cNvPicPr>
          <p:nvPr/>
        </p:nvPicPr>
        <p:blipFill>
          <a:blip r:embed="rId4"/>
          <a:stretch>
            <a:fillRect/>
          </a:stretch>
        </p:blipFill>
        <p:spPr>
          <a:xfrm>
            <a:off x="772578" y="3644107"/>
            <a:ext cx="4586288" cy="550069"/>
          </a:xfrm>
          <a:prstGeom prst="rect">
            <a:avLst/>
          </a:prstGeom>
        </p:spPr>
      </p:pic>
      <p:pic>
        <p:nvPicPr>
          <p:cNvPr id="7" name="图片 6"/>
          <p:cNvPicPr>
            <a:picLocks noChangeAspect="1"/>
          </p:cNvPicPr>
          <p:nvPr/>
        </p:nvPicPr>
        <p:blipFill>
          <a:blip r:embed="rId5"/>
          <a:stretch>
            <a:fillRect/>
          </a:stretch>
        </p:blipFill>
        <p:spPr>
          <a:xfrm>
            <a:off x="4747021" y="4300937"/>
            <a:ext cx="1764506" cy="442913"/>
          </a:xfrm>
          <a:prstGeom prst="rect">
            <a:avLst/>
          </a:prstGeom>
        </p:spPr>
      </p:pic>
      <p:sp>
        <p:nvSpPr>
          <p:cNvPr id="8" name="矩形 7"/>
          <p:cNvSpPr/>
          <p:nvPr/>
        </p:nvSpPr>
        <p:spPr>
          <a:xfrm>
            <a:off x="4314825" y="5334632"/>
            <a:ext cx="4572000" cy="507831"/>
          </a:xfrm>
          <a:prstGeom prst="rect">
            <a:avLst/>
          </a:prstGeom>
        </p:spPr>
        <p:txBody>
          <a:bodyPr>
            <a:spAutoFit/>
          </a:bodyPr>
          <a:lstStyle/>
          <a:p>
            <a:pPr defTabSz="342900" eaLnBrk="0" fontAlgn="base" hangingPunct="0">
              <a:spcBef>
                <a:spcPct val="0"/>
              </a:spcBef>
              <a:spcAft>
                <a:spcPct val="0"/>
              </a:spcAft>
            </a:pPr>
            <a:r>
              <a:rPr lang="en-US" altLang="zh-CN" sz="1350" dirty="0">
                <a:solidFill>
                  <a:srgbClr val="A35DD1"/>
                </a:solidFill>
                <a:latin typeface="Verdana" panose="020B0604030504040204" pitchFamily="34" charset="0"/>
              </a:rPr>
              <a:t>*Super B factory conceptual design report, March, 2007</a:t>
            </a:r>
            <a:endParaRPr lang="zh-CN" altLang="en-US" sz="1350" dirty="0">
              <a:solidFill>
                <a:prstClr val="black"/>
              </a:solidFill>
              <a:latin typeface="Verdana" panose="020B0604030504040204" pitchFamily="34" charset="0"/>
            </a:endParaRPr>
          </a:p>
        </p:txBody>
      </p:sp>
      <p:pic>
        <p:nvPicPr>
          <p:cNvPr id="10" name="图片 9"/>
          <p:cNvPicPr>
            <a:picLocks noChangeAspect="1"/>
          </p:cNvPicPr>
          <p:nvPr/>
        </p:nvPicPr>
        <p:blipFill>
          <a:blip r:embed="rId6"/>
          <a:stretch>
            <a:fillRect/>
          </a:stretch>
        </p:blipFill>
        <p:spPr>
          <a:xfrm>
            <a:off x="332185" y="4818097"/>
            <a:ext cx="5679281" cy="428625"/>
          </a:xfrm>
          <a:prstGeom prst="rect">
            <a:avLst/>
          </a:prstGeom>
        </p:spPr>
      </p:pic>
    </p:spTree>
    <p:extLst>
      <p:ext uri="{BB962C8B-B14F-4D97-AF65-F5344CB8AC3E}">
        <p14:creationId xmlns:p14="http://schemas.microsoft.com/office/powerpoint/2010/main" val="3559561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标题 1"/>
          <p:cNvSpPr>
            <a:spLocks noGrp="1"/>
          </p:cNvSpPr>
          <p:nvPr>
            <p:ph type="title"/>
          </p:nvPr>
        </p:nvSpPr>
        <p:spPr bwMode="auto">
          <a:xfrm>
            <a:off x="0" y="866644"/>
            <a:ext cx="9144000" cy="1136737"/>
          </a:xfrm>
        </p:spPr>
        <p:txBody>
          <a:bodyPr wrap="square" numCol="1" anchorCtr="0" compatLnSpc="1">
            <a:prstTxWarp prst="textNoShape">
              <a:avLst/>
            </a:prstTxWarp>
            <a:noAutofit/>
          </a:bodyPr>
          <a:lstStyle/>
          <a:p>
            <a:pPr algn="l" eaLnBrk="1" hangingPunct="1"/>
            <a:r>
              <a:rPr lang="en-US" altLang="zh-CN" sz="3600" cap="none" dirty="0">
                <a:latin typeface="Segoe Script" panose="020B0504020000000003" pitchFamily="34" charset="0"/>
                <a:ea typeface="方正舒体" panose="02010601030101010101" pitchFamily="2" charset="-122"/>
              </a:rPr>
              <a:t>Differences between Colliders and Light Sources</a:t>
            </a:r>
            <a:endParaRPr lang="zh-CN" altLang="en-US" sz="3600" cap="none" dirty="0">
              <a:latin typeface="Segoe Script" panose="020B0504020000000003" pitchFamily="34" charset="0"/>
              <a:ea typeface="方正舒体" panose="02010601030101010101" pitchFamily="2" charset="-122"/>
            </a:endParaRPr>
          </a:p>
        </p:txBody>
      </p:sp>
      <p:sp>
        <p:nvSpPr>
          <p:cNvPr id="3" name="内容占位符 2"/>
          <p:cNvSpPr>
            <a:spLocks noGrp="1"/>
          </p:cNvSpPr>
          <p:nvPr>
            <p:ph sz="quarter" idx="13"/>
          </p:nvPr>
        </p:nvSpPr>
        <p:spPr>
          <a:xfrm>
            <a:off x="0" y="1812132"/>
            <a:ext cx="9144000" cy="4188619"/>
          </a:xfrm>
        </p:spPr>
        <p:txBody>
          <a:bodyPr>
            <a:noAutofit/>
          </a:bodyPr>
          <a:lstStyle/>
          <a:p>
            <a:pPr eaLnBrk="1" fontAlgn="auto" hangingPunct="1">
              <a:spcAft>
                <a:spcPts val="0"/>
              </a:spcAft>
              <a:defRPr/>
            </a:pPr>
            <a:r>
              <a:rPr lang="en-US" altLang="zh-CN" sz="3000" cap="none" dirty="0">
                <a:solidFill>
                  <a:srgbClr val="C00000"/>
                </a:solidFill>
                <a:latin typeface="Cambria Math" panose="02040503050406030204" pitchFamily="18" charset="0"/>
                <a:ea typeface="Cambria Math" panose="02040503050406030204" pitchFamily="18" charset="0"/>
              </a:rPr>
              <a:t>Different construction goal</a:t>
            </a:r>
          </a:p>
          <a:p>
            <a:pPr marL="0" indent="0" eaLnBrk="1" fontAlgn="auto" hangingPunct="1">
              <a:spcAft>
                <a:spcPts val="0"/>
              </a:spcAft>
              <a:buNone/>
              <a:defRPr/>
            </a:pPr>
            <a:r>
              <a:rPr lang="en-US" altLang="zh-CN" sz="2100" cap="none" dirty="0">
                <a:latin typeface="Times New Roman" panose="02020603050405020304" pitchFamily="18" charset="0"/>
                <a:ea typeface="华文仿宋" panose="02010600040101010101" pitchFamily="2" charset="-122"/>
                <a:cs typeface="Times New Roman" panose="02020603050405020304" pitchFamily="18" charset="0"/>
                <a:sym typeface="Wingdings" panose="05000000000000000000" pitchFamily="2" charset="2"/>
              </a:rPr>
              <a:t></a:t>
            </a:r>
            <a:r>
              <a:rPr lang="en-US" altLang="zh-CN" sz="2100" cap="none" dirty="0">
                <a:latin typeface="Times New Roman" panose="02020603050405020304" pitchFamily="18" charset="0"/>
                <a:cs typeface="Times New Roman" panose="02020603050405020304" pitchFamily="18" charset="0"/>
              </a:rPr>
              <a:t>different beam quality requirements</a:t>
            </a:r>
          </a:p>
          <a:p>
            <a:pPr marL="0" indent="0" eaLnBrk="1" fontAlgn="auto" hangingPunct="1">
              <a:spcAft>
                <a:spcPts val="0"/>
              </a:spcAft>
              <a:buNone/>
              <a:defRPr/>
            </a:pPr>
            <a:r>
              <a:rPr lang="en-US" altLang="zh-CN" sz="2100" cap="none" dirty="0">
                <a:solidFill>
                  <a:srgbClr val="FF0000"/>
                </a:solidFill>
                <a:latin typeface="华文仿宋" panose="02010600040101010101" pitchFamily="2" charset="-122"/>
                <a:ea typeface="华文仿宋" panose="02010600040101010101" pitchFamily="2" charset="-122"/>
              </a:rPr>
              <a:t>	luminosity</a:t>
            </a:r>
            <a:r>
              <a:rPr lang="zh-CN" altLang="en-US" sz="2100" cap="none" dirty="0">
                <a:solidFill>
                  <a:srgbClr val="FF0000"/>
                </a:solidFill>
                <a:latin typeface="华文仿宋" panose="02010600040101010101" pitchFamily="2" charset="-122"/>
                <a:ea typeface="华文仿宋" panose="02010600040101010101" pitchFamily="2" charset="-122"/>
              </a:rPr>
              <a:t>；</a:t>
            </a:r>
            <a:r>
              <a:rPr lang="en-US" altLang="zh-CN" sz="2100" cap="none" dirty="0">
                <a:solidFill>
                  <a:srgbClr val="FF0000"/>
                </a:solidFill>
                <a:latin typeface="华文仿宋" panose="02010600040101010101" pitchFamily="2" charset="-122"/>
                <a:ea typeface="华文仿宋" panose="02010600040101010101" pitchFamily="2" charset="-122"/>
                <a:sym typeface="Wingdings" panose="05000000000000000000" pitchFamily="2" charset="2"/>
              </a:rPr>
              <a:t>brightness; </a:t>
            </a:r>
          </a:p>
          <a:p>
            <a:pPr marL="0" indent="0" eaLnBrk="1" fontAlgn="auto" hangingPunct="1">
              <a:spcAft>
                <a:spcPts val="0"/>
              </a:spcAft>
              <a:buNone/>
              <a:defRPr/>
            </a:pPr>
            <a:endParaRPr lang="en-US" altLang="zh-CN" sz="2100" cap="none" dirty="0">
              <a:solidFill>
                <a:srgbClr val="FF0000"/>
              </a:solidFill>
              <a:latin typeface="华文仿宋" panose="02010600040101010101" pitchFamily="2" charset="-122"/>
              <a:ea typeface="华文仿宋" panose="02010600040101010101" pitchFamily="2" charset="-122"/>
              <a:sym typeface="Wingdings" panose="05000000000000000000" pitchFamily="2" charset="2"/>
            </a:endParaRPr>
          </a:p>
          <a:p>
            <a:pPr marL="0" indent="0" eaLnBrk="1" fontAlgn="auto" hangingPunct="1">
              <a:spcAft>
                <a:spcPts val="0"/>
              </a:spcAft>
              <a:buNone/>
              <a:defRPr/>
            </a:pPr>
            <a:endParaRPr lang="en-US" altLang="zh-CN" sz="2100" cap="none" dirty="0">
              <a:solidFill>
                <a:srgbClr val="FF0000"/>
              </a:solidFill>
              <a:latin typeface="华文仿宋" panose="02010600040101010101" pitchFamily="2" charset="-122"/>
              <a:ea typeface="华文仿宋" panose="02010600040101010101" pitchFamily="2" charset="-122"/>
              <a:sym typeface="Wingdings" panose="05000000000000000000" pitchFamily="2" charset="2"/>
            </a:endParaRPr>
          </a:p>
          <a:p>
            <a:pPr marL="0" indent="0" eaLnBrk="1" fontAlgn="auto" hangingPunct="1">
              <a:spcAft>
                <a:spcPts val="0"/>
              </a:spcAft>
              <a:buNone/>
              <a:defRPr/>
            </a:pPr>
            <a:endParaRPr lang="en-US" altLang="zh-CN" sz="2100" cap="none" dirty="0">
              <a:solidFill>
                <a:srgbClr val="FF0000"/>
              </a:solidFill>
              <a:latin typeface="华文仿宋" panose="02010600040101010101" pitchFamily="2" charset="-122"/>
              <a:ea typeface="华文仿宋" panose="02010600040101010101" pitchFamily="2" charset="-122"/>
              <a:sym typeface="Wingdings" panose="05000000000000000000" pitchFamily="2" charset="2"/>
            </a:endParaRPr>
          </a:p>
          <a:p>
            <a:pPr marL="0" indent="0" eaLnBrk="1" fontAlgn="auto" hangingPunct="1">
              <a:spcAft>
                <a:spcPts val="0"/>
              </a:spcAft>
              <a:buNone/>
              <a:defRPr/>
            </a:pPr>
            <a:endParaRPr lang="en-US" altLang="zh-CN" sz="2100" cap="none" dirty="0">
              <a:solidFill>
                <a:srgbClr val="FF0000"/>
              </a:solidFill>
              <a:latin typeface="华文仿宋" panose="02010600040101010101" pitchFamily="2" charset="-122"/>
              <a:ea typeface="华文仿宋" panose="02010600040101010101" pitchFamily="2" charset="-122"/>
              <a:sym typeface="Wingdings" panose="05000000000000000000" pitchFamily="2" charset="2"/>
            </a:endParaRPr>
          </a:p>
          <a:p>
            <a:pPr marL="0" indent="0" eaLnBrk="1" fontAlgn="auto" hangingPunct="1">
              <a:spcAft>
                <a:spcPts val="0"/>
              </a:spcAft>
              <a:buNone/>
              <a:defRPr/>
            </a:pPr>
            <a:r>
              <a:rPr lang="en-US" altLang="zh-CN" sz="2100" cap="none" dirty="0">
                <a:latin typeface="Times New Roman" panose="02020603050405020304" pitchFamily="18" charset="0"/>
                <a:ea typeface="华文仿宋" panose="02010600040101010101" pitchFamily="2" charset="-122"/>
                <a:cs typeface="Times New Roman" panose="02020603050405020304" pitchFamily="18" charset="0"/>
                <a:sym typeface="Wingdings" panose="05000000000000000000" pitchFamily="2" charset="2"/>
              </a:rPr>
              <a:t>different design and optimize methods </a:t>
            </a:r>
          </a:p>
        </p:txBody>
      </p:sp>
      <p:pic>
        <p:nvPicPr>
          <p:cNvPr id="4" name="图片 3"/>
          <p:cNvPicPr>
            <a:picLocks noChangeAspect="1"/>
          </p:cNvPicPr>
          <p:nvPr/>
        </p:nvPicPr>
        <p:blipFill>
          <a:blip r:embed="rId3"/>
          <a:stretch>
            <a:fillRect/>
          </a:stretch>
        </p:blipFill>
        <p:spPr>
          <a:xfrm>
            <a:off x="4572000" y="2679281"/>
            <a:ext cx="3186113" cy="1000125"/>
          </a:xfrm>
          <a:prstGeom prst="rect">
            <a:avLst/>
          </a:prstGeom>
        </p:spPr>
      </p:pic>
      <p:pic>
        <p:nvPicPr>
          <p:cNvPr id="5" name="图片 4"/>
          <p:cNvPicPr>
            <a:picLocks noChangeAspect="1"/>
          </p:cNvPicPr>
          <p:nvPr/>
        </p:nvPicPr>
        <p:blipFill>
          <a:blip r:embed="rId4"/>
          <a:stretch>
            <a:fillRect/>
          </a:stretch>
        </p:blipFill>
        <p:spPr>
          <a:xfrm>
            <a:off x="262853" y="3679405"/>
            <a:ext cx="8362950" cy="1420709"/>
          </a:xfrm>
          <a:prstGeom prst="rect">
            <a:avLst/>
          </a:prstGeom>
        </p:spPr>
      </p:pic>
    </p:spTree>
    <p:extLst>
      <p:ext uri="{BB962C8B-B14F-4D97-AF65-F5344CB8AC3E}">
        <p14:creationId xmlns:p14="http://schemas.microsoft.com/office/powerpoint/2010/main" val="1867304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Ideas and Methods</a:t>
            </a:r>
            <a:endParaRPr lang="zh-CN" dirty="0"/>
          </a:p>
        </p:txBody>
      </p:sp>
      <p:sp>
        <p:nvSpPr>
          <p:cNvPr id="3" name="Rectangle 2"/>
          <p:cNvSpPr>
            <a:spLocks noGrp="1"/>
          </p:cNvSpPr>
          <p:nvPr>
            <p:ph idx="1"/>
          </p:nvPr>
        </p:nvSpPr>
        <p:spPr>
          <a:xfrm>
            <a:off x="685800" y="1295400"/>
            <a:ext cx="8001000" cy="4830763"/>
          </a:xfrm>
        </p:spPr>
        <p:txBody>
          <a:bodyPr>
            <a:normAutofit/>
          </a:bodyPr>
          <a:lstStyle/>
          <a:p>
            <a:r>
              <a:rPr lang="en-US" altLang="zh-CN" dirty="0" smtClean="0"/>
              <a:t>Symmetric two ring collision</a:t>
            </a:r>
          </a:p>
          <a:p>
            <a:r>
              <a:rPr lang="en-US" altLang="zh-CN" dirty="0" smtClean="0"/>
              <a:t>Design the storage ring independently, treat IR as insertion device</a:t>
            </a:r>
          </a:p>
          <a:p>
            <a:r>
              <a:rPr lang="en-US" altLang="zh-CN" dirty="0" smtClean="0"/>
              <a:t>Modular design for IR and typical periods</a:t>
            </a:r>
          </a:p>
          <a:p>
            <a:r>
              <a:rPr lang="en-US" altLang="zh-CN" dirty="0" smtClean="0"/>
              <a:t>Local compensation</a:t>
            </a:r>
          </a:p>
          <a:p>
            <a:r>
              <a:rPr lang="en-US" altLang="zh-CN" dirty="0" smtClean="0"/>
              <a:t>Suppress β function at IR to sub-mm </a:t>
            </a:r>
            <a:endParaRPr lang="en-US" altLang="zh-CN" dirty="0" smtClean="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28160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Ideas and Methods</a:t>
            </a:r>
            <a:endParaRPr lang="zh-CN" dirty="0"/>
          </a:p>
        </p:txBody>
      </p:sp>
      <p:sp>
        <p:nvSpPr>
          <p:cNvPr id="3" name="Rectangle 2"/>
          <p:cNvSpPr>
            <a:spLocks noGrp="1"/>
          </p:cNvSpPr>
          <p:nvPr>
            <p:ph idx="1"/>
          </p:nvPr>
        </p:nvSpPr>
        <p:spPr>
          <a:xfrm>
            <a:off x="685800" y="1295400"/>
            <a:ext cx="8001000" cy="4830763"/>
          </a:xfrm>
        </p:spPr>
        <p:txBody>
          <a:bodyPr>
            <a:normAutofit/>
          </a:bodyPr>
          <a:lstStyle/>
          <a:p>
            <a:r>
              <a:rPr lang="en-US" altLang="zh-CN" dirty="0" smtClean="0"/>
              <a:t>Crabbed waist + Large </a:t>
            </a:r>
            <a:r>
              <a:rPr lang="en-US" altLang="zh-CN" dirty="0" smtClean="0"/>
              <a:t>crossing angle</a:t>
            </a:r>
          </a:p>
          <a:p>
            <a:r>
              <a:rPr lang="en-US" altLang="zh-CN" dirty="0" smtClean="0"/>
              <a:t>Long drift for insertion device</a:t>
            </a:r>
            <a:r>
              <a:rPr lang="en-US" altLang="zh-CN" dirty="0"/>
              <a:t>/</a:t>
            </a:r>
            <a:r>
              <a:rPr lang="en-US" altLang="zh-CN" dirty="0" smtClean="0"/>
              <a:t>FEL</a:t>
            </a:r>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stretch>
            <a:fillRect/>
          </a:stretch>
        </p:blipFill>
        <p:spPr>
          <a:xfrm>
            <a:off x="1979712" y="2924944"/>
            <a:ext cx="5181600" cy="3400425"/>
          </a:xfrm>
          <a:prstGeom prst="rect">
            <a:avLst/>
          </a:prstGeom>
        </p:spPr>
      </p:pic>
    </p:spTree>
    <p:extLst>
      <p:ext uri="{BB962C8B-B14F-4D97-AF65-F5344CB8AC3E}">
        <p14:creationId xmlns:p14="http://schemas.microsoft.com/office/powerpoint/2010/main" val="32426436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smtClean="0"/>
              <a:t>Ideas and Methods</a:t>
            </a:r>
            <a:endParaRPr lang="zh-CN" cap="none" dirty="0"/>
          </a:p>
        </p:txBody>
      </p:sp>
      <p:sp>
        <p:nvSpPr>
          <p:cNvPr id="3" name="Rectangle 2"/>
          <p:cNvSpPr>
            <a:spLocks noGrp="1"/>
          </p:cNvSpPr>
          <p:nvPr>
            <p:ph idx="1"/>
          </p:nvPr>
        </p:nvSpPr>
        <p:spPr>
          <a:xfrm>
            <a:off x="685800" y="1295400"/>
            <a:ext cx="8001000" cy="4830763"/>
          </a:xfrm>
        </p:spPr>
        <p:txBody>
          <a:bodyPr>
            <a:normAutofit/>
          </a:bodyPr>
          <a:lstStyle/>
          <a:p>
            <a:r>
              <a:rPr lang="en-US" altLang="zh-CN" dirty="0" smtClean="0"/>
              <a:t>DLSR</a:t>
            </a:r>
            <a:r>
              <a:rPr lang="zh-CN" altLang="en-US" dirty="0" smtClean="0"/>
              <a:t>，</a:t>
            </a:r>
            <a:r>
              <a:rPr lang="en-US" altLang="zh-CN" dirty="0" smtClean="0"/>
              <a:t>7BA</a:t>
            </a:r>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ptb.de/mls/images/ring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2303" y="2060848"/>
            <a:ext cx="4928625" cy="368942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5760818" y="2697469"/>
            <a:ext cx="1245062" cy="1208093"/>
          </a:xfrm>
          <a:prstGeom prst="rect">
            <a:avLst/>
          </a:prstGeom>
          <a:noFill/>
          <a:ln w="444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325" y="2902880"/>
            <a:ext cx="79914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609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ssolv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Ideas and Methods</a:t>
            </a:r>
            <a:endParaRPr lang="zh-CN" dirty="0"/>
          </a:p>
        </p:txBody>
      </p:sp>
      <p:sp>
        <p:nvSpPr>
          <p:cNvPr id="3" name="Rectangle 2"/>
          <p:cNvSpPr>
            <a:spLocks noGrp="1"/>
          </p:cNvSpPr>
          <p:nvPr>
            <p:ph idx="1"/>
          </p:nvPr>
        </p:nvSpPr>
        <p:spPr>
          <a:xfrm>
            <a:off x="685800" y="1295400"/>
            <a:ext cx="8001000" cy="4830763"/>
          </a:xfrm>
        </p:spPr>
        <p:txBody>
          <a:bodyPr>
            <a:normAutofit/>
          </a:bodyPr>
          <a:lstStyle/>
          <a:p>
            <a:r>
              <a:rPr lang="en-US" altLang="zh-CN" dirty="0" smtClean="0"/>
              <a:t>Design goal</a:t>
            </a:r>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extLst>
              <p:ext uri="{D42A27DB-BD31-4B8C-83A1-F6EECF244321}">
                <p14:modId xmlns:p14="http://schemas.microsoft.com/office/powerpoint/2010/main" val="893465786"/>
              </p:ext>
            </p:extLst>
          </p:nvPr>
        </p:nvGraphicFramePr>
        <p:xfrm>
          <a:off x="2195736" y="1988840"/>
          <a:ext cx="5832648" cy="4053840"/>
        </p:xfrm>
        <a:graphic>
          <a:graphicData uri="http://schemas.openxmlformats.org/drawingml/2006/table">
            <a:tbl>
              <a:tblPr firstRow="1" bandRow="1">
                <a:tableStyleId>{69012ECD-51FC-41F1-AA8D-1B2483CD663E}</a:tableStyleId>
              </a:tblPr>
              <a:tblGrid>
                <a:gridCol w="2916324"/>
                <a:gridCol w="2916324"/>
              </a:tblGrid>
              <a:tr h="370840">
                <a:tc>
                  <a:txBody>
                    <a:bodyPr/>
                    <a:lstStyle/>
                    <a:p>
                      <a:pPr algn="ctr"/>
                      <a:r>
                        <a:rPr lang="en-US" altLang="zh-CN" sz="2000" dirty="0" smtClean="0"/>
                        <a:t>Design</a:t>
                      </a:r>
                      <a:r>
                        <a:rPr lang="en-US" altLang="zh-CN" sz="2000" baseline="0" dirty="0" smtClean="0"/>
                        <a:t> goals</a:t>
                      </a:r>
                      <a:endParaRPr lang="zh-CN" altLang="en-US" sz="2000" dirty="0"/>
                    </a:p>
                  </a:txBody>
                  <a:tcPr anchor="ctr">
                    <a:cell3D prstMaterial="dkEdge">
                      <a:bevel/>
                      <a:lightRig rig="flood" dir="t"/>
                    </a:cell3D>
                  </a:tcPr>
                </a:tc>
                <a:tc>
                  <a:txBody>
                    <a:bodyPr/>
                    <a:lstStyle/>
                    <a:p>
                      <a:pPr algn="ctr"/>
                      <a:r>
                        <a:rPr lang="en-US" altLang="zh-CN" sz="2000" dirty="0" smtClean="0"/>
                        <a:t>value</a:t>
                      </a:r>
                      <a:endParaRPr lang="zh-CN" altLang="en-US" sz="2000" dirty="0"/>
                    </a:p>
                  </a:txBody>
                  <a:tcPr anchor="ctr">
                    <a:cell3D prstMaterial="dkEdge">
                      <a:bevel/>
                      <a:lightRig rig="flood" dir="t"/>
                    </a:cell3D>
                  </a:tcPr>
                </a:tc>
              </a:tr>
              <a:tr h="370840">
                <a:tc>
                  <a:txBody>
                    <a:bodyPr/>
                    <a:lstStyle/>
                    <a:p>
                      <a:pPr algn="ctr"/>
                      <a:r>
                        <a:rPr lang="en-US" altLang="zh-CN" sz="2400" dirty="0" smtClean="0"/>
                        <a:t>Luminosity</a:t>
                      </a:r>
                      <a:endParaRPr lang="zh-CN" altLang="en-US" sz="2400" dirty="0"/>
                    </a:p>
                  </a:txBody>
                  <a:tcPr anchor="ctr">
                    <a:cell3D prstMaterial="dkEdge">
                      <a:bevel/>
                      <a:lightRig rig="flood" dir="t"/>
                    </a:cell3D>
                  </a:tcPr>
                </a:tc>
                <a:tc>
                  <a:txBody>
                    <a:bodyPr/>
                    <a:lstStyle/>
                    <a:p>
                      <a:pPr algn="ctr"/>
                      <a:r>
                        <a:rPr lang="en-US" altLang="zh-CN" sz="2000" dirty="0" smtClean="0"/>
                        <a:t>10</a:t>
                      </a:r>
                      <a:r>
                        <a:rPr lang="en-US" altLang="zh-CN" sz="2000" baseline="30000" dirty="0" smtClean="0"/>
                        <a:t>35</a:t>
                      </a:r>
                      <a:r>
                        <a:rPr lang="en-US" altLang="zh-CN" sz="2000" cap="none" dirty="0" smtClean="0">
                          <a:latin typeface="Times New Roman" panose="02020603050405020304" pitchFamily="18" charset="0"/>
                          <a:ea typeface="Cambria Math" panose="02040503050406030204" pitchFamily="18" charset="0"/>
                          <a:cs typeface="Times New Roman" panose="02020603050405020304" pitchFamily="18" charset="0"/>
                        </a:rPr>
                        <a:t>/(cm</a:t>
                      </a:r>
                      <a:r>
                        <a:rPr lang="en-US" altLang="zh-CN" sz="2000" cap="none" baseline="30000" dirty="0" smtClean="0">
                          <a:latin typeface="Times New Roman" panose="02020603050405020304" pitchFamily="18" charset="0"/>
                          <a:ea typeface="Cambria Math" panose="02040503050406030204" pitchFamily="18" charset="0"/>
                          <a:cs typeface="Times New Roman" panose="02020603050405020304" pitchFamily="18" charset="0"/>
                        </a:rPr>
                        <a:t>2</a:t>
                      </a:r>
                      <a:r>
                        <a:rPr lang="en-US" altLang="zh-CN" sz="2000" cap="none" dirty="0" smtClean="0">
                          <a:latin typeface="Times New Roman" panose="02020603050405020304" pitchFamily="18" charset="0"/>
                          <a:ea typeface="Cambria Math" panose="02040503050406030204" pitchFamily="18" charset="0"/>
                          <a:cs typeface="Times New Roman" panose="02020603050405020304" pitchFamily="18" charset="0"/>
                        </a:rPr>
                        <a:t>·s)</a:t>
                      </a:r>
                      <a:endParaRPr lang="zh-CN" altLang="en-US" sz="2000" dirty="0"/>
                    </a:p>
                  </a:txBody>
                  <a:tcPr anchor="ctr">
                    <a:cell3D prstMaterial="dkEdge">
                      <a:bevel/>
                      <a:lightRig rig="flood" dir="t"/>
                    </a:cell3D>
                  </a:tcPr>
                </a:tc>
              </a:tr>
              <a:tr h="370840">
                <a:tc>
                  <a:txBody>
                    <a:bodyPr/>
                    <a:lstStyle/>
                    <a:p>
                      <a:pPr algn="ctr"/>
                      <a:r>
                        <a:rPr lang="en-US" altLang="zh-CN" sz="2400" dirty="0" smtClean="0"/>
                        <a:t>Brightness</a:t>
                      </a:r>
                      <a:endParaRPr lang="zh-CN" altLang="en-US" sz="2400" dirty="0"/>
                    </a:p>
                  </a:txBody>
                  <a:tcPr anchor="ctr">
                    <a:cell3D prstMaterial="dkEdge">
                      <a:bevel/>
                      <a:lightRig rig="flood" dir="t"/>
                    </a:cell3D>
                  </a:tcPr>
                </a:tc>
                <a:tc>
                  <a:txBody>
                    <a:bodyPr/>
                    <a:lstStyle/>
                    <a:p>
                      <a:pPr algn="ctr"/>
                      <a:r>
                        <a:rPr lang="en-US" altLang="zh-CN" sz="2000" dirty="0" smtClean="0"/>
                        <a:t>10</a:t>
                      </a:r>
                      <a:r>
                        <a:rPr lang="en-US" altLang="zh-CN" sz="2000" baseline="30000" dirty="0" smtClean="0"/>
                        <a:t>17</a:t>
                      </a:r>
                      <a:r>
                        <a:rPr lang="en-US" altLang="zh-CN" sz="2000" baseline="0" dirty="0" smtClean="0"/>
                        <a:t>~10</a:t>
                      </a:r>
                      <a:r>
                        <a:rPr lang="en-US" altLang="zh-CN" sz="2000" baseline="30000" dirty="0" smtClean="0"/>
                        <a:t>21</a:t>
                      </a:r>
                      <a:r>
                        <a:rPr lang="en-US" altLang="zh-CN" sz="1600" kern="1200" dirty="0" smtClean="0">
                          <a:solidFill>
                            <a:schemeClr val="tx1"/>
                          </a:solidFill>
                          <a:effectLst/>
                          <a:latin typeface="+mn-lt"/>
                          <a:ea typeface="+mn-ea"/>
                          <a:cs typeface="+mn-cs"/>
                        </a:rPr>
                        <a:t> </a:t>
                      </a:r>
                      <a:r>
                        <a:rPr lang="en-US" altLang="zh-CN" sz="1800" kern="1200" dirty="0" smtClean="0">
                          <a:solidFill>
                            <a:schemeClr val="tx1"/>
                          </a:solidFill>
                          <a:effectLst/>
                          <a:latin typeface="+mn-lt"/>
                          <a:ea typeface="+mn-ea"/>
                          <a:cs typeface="+mn-cs"/>
                        </a:rPr>
                        <a:t>Ph./s mm</a:t>
                      </a:r>
                      <a:r>
                        <a:rPr lang="en-US" altLang="zh-CN" sz="1800" kern="1200" baseline="30000" dirty="0" smtClean="0">
                          <a:solidFill>
                            <a:schemeClr val="tx1"/>
                          </a:solidFill>
                          <a:effectLst/>
                          <a:latin typeface="+mn-lt"/>
                          <a:ea typeface="+mn-ea"/>
                          <a:cs typeface="+mn-cs"/>
                        </a:rPr>
                        <a:t>2 </a:t>
                      </a:r>
                      <a:r>
                        <a:rPr lang="en-US" altLang="zh-CN" sz="1800" kern="1200" dirty="0" smtClean="0">
                          <a:solidFill>
                            <a:schemeClr val="tx1"/>
                          </a:solidFill>
                          <a:effectLst/>
                          <a:latin typeface="+mn-lt"/>
                          <a:ea typeface="+mn-ea"/>
                          <a:cs typeface="+mn-cs"/>
                        </a:rPr>
                        <a:t>mrad</a:t>
                      </a:r>
                      <a:r>
                        <a:rPr lang="en-US" altLang="zh-CN" sz="1800" kern="1200" baseline="30000" dirty="0" smtClean="0">
                          <a:solidFill>
                            <a:schemeClr val="tx1"/>
                          </a:solidFill>
                          <a:effectLst/>
                          <a:latin typeface="+mn-lt"/>
                          <a:ea typeface="+mn-ea"/>
                          <a:cs typeface="+mn-cs"/>
                        </a:rPr>
                        <a:t>2</a:t>
                      </a:r>
                      <a:r>
                        <a:rPr lang="en-US" altLang="zh-CN" sz="1800" kern="1200" dirty="0" smtClean="0">
                          <a:solidFill>
                            <a:schemeClr val="tx1"/>
                          </a:solidFill>
                          <a:effectLst/>
                          <a:latin typeface="+mn-lt"/>
                          <a:ea typeface="+mn-ea"/>
                          <a:cs typeface="+mn-cs"/>
                        </a:rPr>
                        <a:t> 0.1%BW</a:t>
                      </a:r>
                      <a:endParaRPr lang="zh-CN" altLang="en-US" sz="2000" dirty="0"/>
                    </a:p>
                  </a:txBody>
                  <a:tcPr anchor="ctr">
                    <a:cell3D prstMaterial="dkEdge">
                      <a:bevel/>
                      <a:lightRig rig="flood" dir="t"/>
                    </a:cell3D>
                  </a:tcPr>
                </a:tc>
              </a:tr>
              <a:tr h="370840">
                <a:tc>
                  <a:txBody>
                    <a:bodyPr/>
                    <a:lstStyle/>
                    <a:p>
                      <a:pPr algn="ctr"/>
                      <a:r>
                        <a:rPr lang="en-US" altLang="zh-CN" sz="2000" dirty="0" smtClean="0"/>
                        <a:t>Beam Energy</a:t>
                      </a:r>
                      <a:r>
                        <a:rPr lang="zh-CN" altLang="en-US" sz="2000" dirty="0" smtClean="0"/>
                        <a:t>（</a:t>
                      </a:r>
                      <a:r>
                        <a:rPr lang="en-US" altLang="zh-CN" sz="2000" dirty="0" smtClean="0"/>
                        <a:t>1/2</a:t>
                      </a:r>
                      <a:r>
                        <a:rPr lang="en-US" altLang="zh-CN" sz="2000" baseline="0" dirty="0" smtClean="0"/>
                        <a:t> C</a:t>
                      </a:r>
                      <a:r>
                        <a:rPr lang="en-US" altLang="zh-CN" sz="2000" dirty="0" smtClean="0"/>
                        <a:t>ollision Energy</a:t>
                      </a:r>
                      <a:r>
                        <a:rPr lang="zh-CN" altLang="en-US" sz="2000" dirty="0" smtClean="0"/>
                        <a:t>）</a:t>
                      </a:r>
                      <a:endParaRPr lang="zh-CN" altLang="en-US" sz="2000" dirty="0"/>
                    </a:p>
                  </a:txBody>
                  <a:tcPr anchor="ctr">
                    <a:cell3D prstMaterial="dkEdge">
                      <a:bevel/>
                      <a:lightRig rig="flood" dir="t"/>
                    </a:cell3D>
                  </a:tcPr>
                </a:tc>
                <a:tc>
                  <a:txBody>
                    <a:bodyPr/>
                    <a:lstStyle/>
                    <a:p>
                      <a:pPr algn="ctr"/>
                      <a:r>
                        <a:rPr lang="en-US" altLang="zh-CN" sz="2400" dirty="0" smtClean="0"/>
                        <a:t>2GeV</a:t>
                      </a:r>
                      <a:r>
                        <a:rPr lang="zh-CN" altLang="en-US" sz="2400" dirty="0" smtClean="0"/>
                        <a:t>，</a:t>
                      </a:r>
                      <a:r>
                        <a:rPr lang="en-US" altLang="zh-CN" sz="2400" dirty="0" smtClean="0"/>
                        <a:t>1-3.5GeV</a:t>
                      </a:r>
                      <a:r>
                        <a:rPr lang="zh-CN" altLang="en-US" sz="2400" baseline="0" dirty="0" smtClean="0"/>
                        <a:t> </a:t>
                      </a:r>
                      <a:r>
                        <a:rPr lang="en-US" altLang="zh-CN" sz="2400" baseline="0" dirty="0" smtClean="0"/>
                        <a:t>tunable</a:t>
                      </a:r>
                      <a:endParaRPr lang="zh-CN" altLang="en-US" sz="2400" dirty="0"/>
                    </a:p>
                  </a:txBody>
                  <a:tcPr anchor="ctr">
                    <a:cell3D prstMaterial="dkEdge">
                      <a:bevel/>
                      <a:lightRig rig="flood" dir="t"/>
                    </a:cell3D>
                  </a:tcPr>
                </a:tc>
              </a:tr>
              <a:tr h="370840">
                <a:tc>
                  <a:txBody>
                    <a:bodyPr/>
                    <a:lstStyle/>
                    <a:p>
                      <a:pPr algn="ctr"/>
                      <a:r>
                        <a:rPr lang="en-US" altLang="zh-CN" sz="2400" dirty="0" smtClean="0"/>
                        <a:t>Current</a:t>
                      </a:r>
                      <a:endParaRPr lang="zh-CN" altLang="en-US" sz="2400" dirty="0"/>
                    </a:p>
                  </a:txBody>
                  <a:tcPr anchor="ctr">
                    <a:cell3D prstMaterial="dkEdge">
                      <a:bevel/>
                      <a:lightRig rig="flood" dir="t"/>
                    </a:cell3D>
                  </a:tcPr>
                </a:tc>
                <a:tc>
                  <a:txBody>
                    <a:bodyPr/>
                    <a:lstStyle/>
                    <a:p>
                      <a:pPr algn="ctr"/>
                      <a:r>
                        <a:rPr lang="en-US" altLang="zh-CN" sz="2400" dirty="0" smtClean="0"/>
                        <a:t>2A</a:t>
                      </a:r>
                      <a:endParaRPr lang="zh-CN" altLang="en-US" sz="2400" dirty="0"/>
                    </a:p>
                  </a:txBody>
                  <a:tcPr anchor="ctr">
                    <a:cell3D prstMaterial="dkEdge">
                      <a:bevel/>
                      <a:lightRig rig="flood" dir="t"/>
                    </a:cell3D>
                  </a:tcPr>
                </a:tc>
              </a:tr>
              <a:tr h="370840">
                <a:tc>
                  <a:txBody>
                    <a:bodyPr/>
                    <a:lstStyle/>
                    <a:p>
                      <a:pPr algn="ctr"/>
                      <a:r>
                        <a:rPr lang="en-US" altLang="zh-CN" sz="2400" dirty="0" smtClean="0"/>
                        <a:t>Electron</a:t>
                      </a:r>
                      <a:r>
                        <a:rPr lang="en-US" altLang="zh-CN" sz="2400" baseline="0" dirty="0" smtClean="0"/>
                        <a:t> Beam Emittance</a:t>
                      </a:r>
                      <a:endParaRPr lang="zh-CN" altLang="en-US" sz="2400" dirty="0"/>
                    </a:p>
                  </a:txBody>
                  <a:tcPr anchor="ctr">
                    <a:cell3D prstMaterial="dkEdge">
                      <a:bevel/>
                      <a:lightRig rig="flood" dir="t"/>
                    </a:cell3D>
                  </a:tcPr>
                </a:tc>
                <a:tc>
                  <a:txBody>
                    <a:bodyPr/>
                    <a:lstStyle/>
                    <a:p>
                      <a:pPr algn="ctr"/>
                      <a:r>
                        <a:rPr lang="en-US" altLang="zh-CN" sz="2400" dirty="0" smtClean="0"/>
                        <a:t>100pm·rad</a:t>
                      </a:r>
                      <a:endParaRPr lang="zh-CN" altLang="en-US" sz="2400" dirty="0"/>
                    </a:p>
                  </a:txBody>
                  <a:tcPr anchor="ctr">
                    <a:cell3D prstMaterial="dkEdge">
                      <a:bevel/>
                      <a:lightRig rig="flood" dir="t"/>
                    </a:cell3D>
                  </a:tcPr>
                </a:tc>
              </a:tr>
              <a:tr h="370840">
                <a:tc>
                  <a:txBody>
                    <a:bodyPr/>
                    <a:lstStyle/>
                    <a:p>
                      <a:pPr algn="ctr"/>
                      <a:r>
                        <a:rPr lang="en-US" altLang="zh-CN" sz="2400" dirty="0" smtClean="0"/>
                        <a:t>Lattice</a:t>
                      </a:r>
                      <a:endParaRPr lang="zh-CN" altLang="en-US" sz="2400" dirty="0"/>
                    </a:p>
                  </a:txBody>
                  <a:tcPr anchor="ctr">
                    <a:cell3D prstMaterial="dkEdge">
                      <a:bevel/>
                      <a:lightRig rig="flood" dir="t"/>
                    </a:cell3D>
                  </a:tcPr>
                </a:tc>
                <a:tc>
                  <a:txBody>
                    <a:bodyPr/>
                    <a:lstStyle/>
                    <a:p>
                      <a:pPr algn="ctr"/>
                      <a:r>
                        <a:rPr lang="en-US" altLang="zh-CN" sz="2400" dirty="0" smtClean="0"/>
                        <a:t>MBA</a:t>
                      </a:r>
                      <a:r>
                        <a:rPr lang="zh-CN" altLang="en-US" sz="2400" dirty="0" smtClean="0"/>
                        <a:t>，</a:t>
                      </a:r>
                      <a:r>
                        <a:rPr lang="en-US" altLang="zh-CN" sz="2400" dirty="0" smtClean="0"/>
                        <a:t>7-bend</a:t>
                      </a:r>
                      <a:endParaRPr lang="zh-CN" altLang="en-US" sz="2400" dirty="0"/>
                    </a:p>
                  </a:txBody>
                  <a:tcPr anchor="ctr">
                    <a:cell3D prstMaterial="dkEdge">
                      <a:bevel/>
                      <a:lightRig rig="flood" dir="t"/>
                    </a:cell3D>
                  </a:tcPr>
                </a:tc>
              </a:tr>
              <a:tr h="370840">
                <a:tc>
                  <a:txBody>
                    <a:bodyPr/>
                    <a:lstStyle/>
                    <a:p>
                      <a:pPr algn="ctr"/>
                      <a:r>
                        <a:rPr lang="en-US" altLang="zh-CN" sz="2400" dirty="0" smtClean="0"/>
                        <a:t>Collision Method</a:t>
                      </a:r>
                      <a:endParaRPr lang="zh-CN" altLang="en-US" sz="2400" dirty="0"/>
                    </a:p>
                  </a:txBody>
                  <a:tcPr anchor="ctr">
                    <a:cell3D prstMaterial="dkEdge">
                      <a:bevel/>
                      <a:lightRig rig="flood" dir="t"/>
                    </a:cell3D>
                  </a:tcPr>
                </a:tc>
                <a:tc>
                  <a:txBody>
                    <a:bodyPr/>
                    <a:lstStyle/>
                    <a:p>
                      <a:pPr algn="ctr"/>
                      <a:r>
                        <a:rPr lang="en-US" altLang="zh-CN" sz="1800" dirty="0" smtClean="0"/>
                        <a:t>Large</a:t>
                      </a:r>
                      <a:r>
                        <a:rPr lang="en-US" altLang="zh-CN" sz="1800" baseline="0" dirty="0" smtClean="0"/>
                        <a:t> Crossing </a:t>
                      </a:r>
                      <a:r>
                        <a:rPr lang="en-US" altLang="zh-CN" sz="1800" baseline="0" dirty="0" err="1" smtClean="0"/>
                        <a:t>Angle+Crabbed</a:t>
                      </a:r>
                      <a:r>
                        <a:rPr lang="en-US" altLang="zh-CN" sz="1800" baseline="0" dirty="0" smtClean="0"/>
                        <a:t> Waist</a:t>
                      </a:r>
                      <a:endParaRPr lang="zh-CN" altLang="en-US" sz="1800" dirty="0"/>
                    </a:p>
                  </a:txBody>
                  <a:tcPr anchor="ctr">
                    <a:cell3D prstMaterial="dkEdge">
                      <a:bevel/>
                      <a:lightRig rig="flood" dir="t"/>
                    </a:cell3D>
                  </a:tcPr>
                </a:tc>
              </a:tr>
              <a:tr h="370840">
                <a:tc>
                  <a:txBody>
                    <a:bodyPr/>
                    <a:lstStyle/>
                    <a:p>
                      <a:pPr algn="ctr"/>
                      <a:r>
                        <a:rPr lang="en-US" altLang="zh-CN" sz="2400" dirty="0" smtClean="0"/>
                        <a:t>Circumstance</a:t>
                      </a:r>
                      <a:endParaRPr lang="zh-CN" altLang="en-US" sz="2400" dirty="0"/>
                    </a:p>
                  </a:txBody>
                  <a:tcPr anchor="ctr">
                    <a:cell3D prstMaterial="dkEdge">
                      <a:bevel/>
                      <a:lightRig rig="flood" dir="t"/>
                    </a:cell3D>
                  </a:tcPr>
                </a:tc>
                <a:tc>
                  <a:txBody>
                    <a:bodyPr/>
                    <a:lstStyle/>
                    <a:p>
                      <a:pPr algn="ctr"/>
                      <a:r>
                        <a:rPr lang="en-US" altLang="zh-CN" sz="2400" dirty="0" smtClean="0"/>
                        <a:t>800-1000m</a:t>
                      </a:r>
                      <a:endParaRPr lang="zh-CN" altLang="en-US" sz="2400" dirty="0"/>
                    </a:p>
                  </a:txBody>
                  <a:tcPr anchor="ctr">
                    <a:cell3D prstMaterial="dkEdge">
                      <a:bevel/>
                      <a:lightRig rig="flood" dir="t"/>
                    </a:cell3D>
                  </a:tcPr>
                </a:tc>
              </a:tr>
            </a:tbl>
          </a:graphicData>
        </a:graphic>
      </p:graphicFrame>
      <p:sp>
        <p:nvSpPr>
          <p:cNvPr id="6" name="文本框 5"/>
          <p:cNvSpPr txBox="1"/>
          <p:nvPr/>
        </p:nvSpPr>
        <p:spPr>
          <a:xfrm>
            <a:off x="899592" y="6166290"/>
            <a:ext cx="5788829" cy="646331"/>
          </a:xfrm>
          <a:prstGeom prst="rect">
            <a:avLst/>
          </a:prstGeom>
          <a:noFill/>
        </p:spPr>
        <p:txBody>
          <a:bodyPr wrap="none" rtlCol="0">
            <a:spAutoFit/>
          </a:bodyPr>
          <a:lstStyle/>
          <a:p>
            <a:r>
              <a:rPr lang="en-US" altLang="zh-CN" dirty="0" smtClean="0"/>
              <a:t>Raw estimate</a:t>
            </a:r>
            <a:r>
              <a:rPr lang="zh-CN" altLang="en-US" dirty="0" smtClean="0"/>
              <a:t>，</a:t>
            </a:r>
            <a:r>
              <a:rPr lang="en-US" altLang="zh-CN" dirty="0" smtClean="0"/>
              <a:t>2GeV</a:t>
            </a:r>
            <a:r>
              <a:rPr lang="zh-CN" altLang="en-US" dirty="0" smtClean="0"/>
              <a:t>，</a:t>
            </a:r>
            <a:r>
              <a:rPr lang="en-US" altLang="zh-CN" dirty="0" smtClean="0"/>
              <a:t>2cm/0.5mm </a:t>
            </a:r>
            <a:r>
              <a:rPr lang="en-US" altLang="zh-CN" dirty="0" err="1" smtClean="0"/>
              <a:t>betay</a:t>
            </a:r>
            <a:r>
              <a:rPr lang="en-US" altLang="zh-CN" dirty="0" smtClean="0"/>
              <a:t>@ IP</a:t>
            </a:r>
            <a:r>
              <a:rPr lang="zh-CN" altLang="en-US" dirty="0" smtClean="0"/>
              <a:t>，</a:t>
            </a:r>
            <a:r>
              <a:rPr lang="en-US" altLang="zh-CN" dirty="0" smtClean="0"/>
              <a:t>luminosity </a:t>
            </a:r>
            <a:r>
              <a:rPr lang="en-US" altLang="zh-CN" dirty="0" smtClean="0"/>
              <a:t>7×10</a:t>
            </a:r>
            <a:r>
              <a:rPr lang="en-US" altLang="zh-CN" baseline="30000" dirty="0" smtClean="0"/>
              <a:t>34</a:t>
            </a:r>
            <a:r>
              <a:rPr lang="en-US" altLang="zh-CN" dirty="0">
                <a:latin typeface="Times New Roman" panose="02020603050405020304" pitchFamily="18" charset="0"/>
                <a:ea typeface="Cambria Math" panose="02040503050406030204" pitchFamily="18" charset="0"/>
                <a:cs typeface="Times New Roman" panose="02020603050405020304" pitchFamily="18" charset="0"/>
              </a:rPr>
              <a:t>/(cm</a:t>
            </a:r>
            <a:r>
              <a:rPr lang="en-US" altLang="zh-CN" baseline="30000" dirty="0">
                <a:latin typeface="Times New Roman" panose="02020603050405020304" pitchFamily="18" charset="0"/>
                <a:ea typeface="Cambria Math" panose="02040503050406030204" pitchFamily="18" charset="0"/>
                <a:cs typeface="Times New Roman" panose="02020603050405020304" pitchFamily="18" charset="0"/>
              </a:rPr>
              <a:t>2</a:t>
            </a:r>
            <a:r>
              <a:rPr lang="en-US" altLang="zh-CN" dirty="0">
                <a:latin typeface="Times New Roman" panose="02020603050405020304" pitchFamily="18" charset="0"/>
                <a:ea typeface="Cambria Math" panose="02040503050406030204" pitchFamily="18" charset="0"/>
                <a:cs typeface="Times New Roman" panose="02020603050405020304" pitchFamily="18" charset="0"/>
              </a:rPr>
              <a:t>·s</a:t>
            </a:r>
            <a:r>
              <a:rPr lang="en-US" altLang="zh-CN" dirty="0" smtClean="0">
                <a:latin typeface="Times New Roman" panose="02020603050405020304" pitchFamily="18" charset="0"/>
                <a:ea typeface="Cambria Math" panose="02040503050406030204" pitchFamily="18" charset="0"/>
                <a:cs typeface="Times New Roman" panose="02020603050405020304" pitchFamily="18" charset="0"/>
              </a:rPr>
              <a:t>)</a:t>
            </a:r>
            <a:endParaRPr lang="en-US" altLang="zh-CN" dirty="0">
              <a:latin typeface="Times New Roman" panose="02020603050405020304" pitchFamily="18" charset="0"/>
              <a:ea typeface="Cambria Math" panose="02040503050406030204" pitchFamily="18" charset="0"/>
              <a:cs typeface="Times New Roman" panose="02020603050405020304" pitchFamily="18" charset="0"/>
            </a:endParaRPr>
          </a:p>
          <a:p>
            <a:r>
              <a:rPr lang="en-US" altLang="zh-CN" dirty="0" smtClean="0">
                <a:latin typeface="华文仿宋" panose="02010600040101010101" pitchFamily="2" charset="-122"/>
                <a:ea typeface="华文仿宋" panose="02010600040101010101" pitchFamily="2" charset="-122"/>
                <a:cs typeface="Times New Roman" panose="02020603050405020304" pitchFamily="18" charset="0"/>
              </a:rPr>
              <a:t>Suppress </a:t>
            </a:r>
            <a:r>
              <a:rPr lang="en-US" altLang="zh-CN" dirty="0" smtClean="0">
                <a:latin typeface="华文仿宋" panose="02010600040101010101" pitchFamily="2" charset="-122"/>
                <a:ea typeface="华文仿宋" panose="02010600040101010101" pitchFamily="2" charset="-122"/>
                <a:cs typeface="Times New Roman" panose="02020603050405020304" pitchFamily="18" charset="0"/>
              </a:rPr>
              <a:t>β</a:t>
            </a:r>
            <a:r>
              <a:rPr lang="en-US" altLang="zh-CN" baseline="-25000" dirty="0" smtClean="0">
                <a:latin typeface="华文仿宋" panose="02010600040101010101" pitchFamily="2" charset="-122"/>
                <a:ea typeface="华文仿宋" panose="02010600040101010101" pitchFamily="2" charset="-122"/>
                <a:cs typeface="Times New Roman" panose="02020603050405020304" pitchFamily="18" charset="0"/>
              </a:rPr>
              <a:t>y</a:t>
            </a:r>
            <a:endParaRPr lang="zh-CN" altLang="en-US" dirty="0">
              <a:latin typeface="华文仿宋" panose="02010600040101010101" pitchFamily="2" charset="-122"/>
              <a:ea typeface="华文仿宋" panose="02010600040101010101" pitchFamily="2" charset="-122"/>
            </a:endParaRPr>
          </a:p>
        </p:txBody>
      </p:sp>
      <p:pic>
        <p:nvPicPr>
          <p:cNvPr id="7" name="图片 6"/>
          <p:cNvPicPr>
            <a:picLocks noChangeAspect="1"/>
          </p:cNvPicPr>
          <p:nvPr/>
        </p:nvPicPr>
        <p:blipFill>
          <a:blip r:embed="rId4"/>
          <a:stretch>
            <a:fillRect/>
          </a:stretch>
        </p:blipFill>
        <p:spPr>
          <a:xfrm>
            <a:off x="540258" y="5401256"/>
            <a:ext cx="3354705" cy="657225"/>
          </a:xfrm>
          <a:prstGeom prst="rect">
            <a:avLst/>
          </a:prstGeom>
        </p:spPr>
      </p:pic>
      <p:pic>
        <p:nvPicPr>
          <p:cNvPr id="8" name="图片 7"/>
          <p:cNvPicPr>
            <a:picLocks noChangeAspect="1"/>
          </p:cNvPicPr>
          <p:nvPr/>
        </p:nvPicPr>
        <p:blipFill>
          <a:blip r:embed="rId5"/>
          <a:stretch>
            <a:fillRect/>
          </a:stretch>
        </p:blipFill>
        <p:spPr>
          <a:xfrm>
            <a:off x="535157" y="4111607"/>
            <a:ext cx="2548890" cy="800100"/>
          </a:xfrm>
          <a:prstGeom prst="rect">
            <a:avLst/>
          </a:prstGeom>
        </p:spPr>
      </p:pic>
    </p:spTree>
    <p:extLst>
      <p:ext uri="{BB962C8B-B14F-4D97-AF65-F5344CB8AC3E}">
        <p14:creationId xmlns:p14="http://schemas.microsoft.com/office/powerpoint/2010/main" val="3914839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4"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nodeType="clickEffect">
                                  <p:stCondLst>
                                    <p:cond delay="0"/>
                                  </p:stCondLst>
                                  <p:childTnLst>
                                    <p:animEffect transition="out" filter="randombar(horizontal)">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42"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p:cNvPicPr>
            <a:picLocks noChangeAspect="1"/>
          </p:cNvPicPr>
          <p:nvPr/>
        </p:nvPicPr>
        <p:blipFill>
          <a:blip r:embed="rId3"/>
          <a:stretch>
            <a:fillRect/>
          </a:stretch>
        </p:blipFill>
        <p:spPr>
          <a:xfrm>
            <a:off x="-1462088" y="-242888"/>
            <a:ext cx="12068175" cy="7343775"/>
          </a:xfrm>
          <a:prstGeom prst="rect">
            <a:avLst/>
          </a:prstGeom>
        </p:spPr>
      </p:pic>
    </p:spTree>
    <p:extLst>
      <p:ext uri="{BB962C8B-B14F-4D97-AF65-F5344CB8AC3E}">
        <p14:creationId xmlns:p14="http://schemas.microsoft.com/office/powerpoint/2010/main" val="248416243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sz="6000" cap="none" dirty="0" smtClean="0"/>
              <a:t>Important Technologies</a:t>
            </a:r>
            <a:endParaRPr lang="zh-CN" sz="6000" cap="none" dirty="0"/>
          </a:p>
        </p:txBody>
      </p:sp>
      <p:sp>
        <p:nvSpPr>
          <p:cNvPr id="3" name="Rectangle 2"/>
          <p:cNvSpPr>
            <a:spLocks noGrp="1"/>
          </p:cNvSpPr>
          <p:nvPr>
            <p:ph idx="1"/>
          </p:nvPr>
        </p:nvSpPr>
        <p:spPr>
          <a:xfrm>
            <a:off x="685800" y="1295400"/>
            <a:ext cx="8001000" cy="6863417"/>
          </a:xfrm>
        </p:spPr>
        <p:txBody>
          <a:bodyPr/>
          <a:lstStyle/>
          <a:p>
            <a:r>
              <a:rPr lang="en-US" altLang="zh-CN" dirty="0" smtClean="0"/>
              <a:t>Polarized beam</a:t>
            </a:r>
            <a:endParaRPr lang="en-US" altLang="zh-CN" dirty="0" smtClean="0"/>
          </a:p>
          <a:p>
            <a:r>
              <a:rPr lang="en-US" altLang="zh-CN" dirty="0" smtClean="0"/>
              <a:t>New inject method</a:t>
            </a:r>
            <a:endParaRPr lang="en-US" altLang="zh-CN" dirty="0" smtClean="0"/>
          </a:p>
          <a:p>
            <a:r>
              <a:rPr lang="en-US" altLang="zh-CN" dirty="0" smtClean="0"/>
              <a:t>Superconducting</a:t>
            </a:r>
            <a:endParaRPr lang="en-US" altLang="zh-CN" dirty="0" smtClean="0"/>
          </a:p>
          <a:p>
            <a:r>
              <a:rPr lang="en-US" altLang="zh-CN" dirty="0" smtClean="0"/>
              <a:t>Ring based FEL</a:t>
            </a:r>
            <a:endParaRPr lang="en-US" altLang="zh-CN" dirty="0" smtClean="0"/>
          </a:p>
          <a:p>
            <a:r>
              <a:rPr lang="en-US" altLang="zh-CN" dirty="0" smtClean="0"/>
              <a:t>Ultrahigh vacuum</a:t>
            </a:r>
            <a:endParaRPr lang="en-US" altLang="zh-CN" dirty="0" smtClean="0"/>
          </a:p>
          <a:p>
            <a:r>
              <a:rPr lang="en-US" altLang="zh-CN" dirty="0" smtClean="0"/>
              <a:t>High precision beam diagnostics, control and feedback</a:t>
            </a:r>
            <a:endParaRPr lang="en-US" altLang="zh-CN" dirty="0" smtClean="0"/>
          </a:p>
          <a:p>
            <a:r>
              <a:rPr lang="en-US" altLang="zh-CN" dirty="0" smtClean="0"/>
              <a:t>Power supply</a:t>
            </a:r>
            <a:r>
              <a:rPr lang="zh-CN" altLang="en-US" dirty="0" smtClean="0"/>
              <a:t>，</a:t>
            </a:r>
            <a:r>
              <a:rPr lang="en-US" altLang="zh-CN" dirty="0" smtClean="0"/>
              <a:t>Bracing</a:t>
            </a:r>
            <a:r>
              <a:rPr lang="zh-CN" altLang="en-US" dirty="0" smtClean="0"/>
              <a:t>，</a:t>
            </a:r>
            <a:r>
              <a:rPr lang="en-US" altLang="zh-CN" dirty="0" smtClean="0"/>
              <a:t>etc.</a:t>
            </a:r>
            <a:endParaRPr lang="en-US" altLang="zh-CN" dirty="0" smtClean="0"/>
          </a:p>
          <a:p>
            <a:endParaRPr lang="en-US" altLang="zh-CN" dirty="0" smtClean="0"/>
          </a:p>
          <a:p>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sz="6600" cap="none" dirty="0" smtClean="0"/>
              <a:t>Outline</a:t>
            </a:r>
            <a:endParaRPr lang="zh-CN" sz="6600" cap="none" dirty="0"/>
          </a:p>
        </p:txBody>
      </p:sp>
      <p:sp>
        <p:nvSpPr>
          <p:cNvPr id="3" name="Rectangle 2"/>
          <p:cNvSpPr>
            <a:spLocks noGrp="1"/>
          </p:cNvSpPr>
          <p:nvPr>
            <p:ph idx="1"/>
          </p:nvPr>
        </p:nvSpPr>
        <p:spPr>
          <a:xfrm>
            <a:off x="685800" y="1295400"/>
            <a:ext cx="8001000" cy="4830763"/>
          </a:xfrm>
        </p:spPr>
        <p:txBody>
          <a:bodyPr>
            <a:noAutofit/>
          </a:bodyPr>
          <a:lstStyle/>
          <a:p>
            <a:r>
              <a:rPr lang="en-US" altLang="zh-CN" sz="4000" dirty="0" smtClean="0"/>
              <a:t>Concept of HIEPA with HALS</a:t>
            </a:r>
          </a:p>
          <a:p>
            <a:r>
              <a:rPr lang="en-US" altLang="zh-CN" sz="4000" dirty="0" smtClean="0"/>
              <a:t>Key Points</a:t>
            </a:r>
            <a:endParaRPr lang="en-US" altLang="zh-CN" sz="4000" dirty="0" smtClean="0"/>
          </a:p>
          <a:p>
            <a:r>
              <a:rPr lang="en-US" altLang="zh-CN" sz="4000" dirty="0" smtClean="0"/>
              <a:t>Ideas and Methods</a:t>
            </a:r>
          </a:p>
          <a:p>
            <a:r>
              <a:rPr lang="en-US" altLang="zh-CN" sz="4000" dirty="0" smtClean="0"/>
              <a:t>Important Technologies</a:t>
            </a:r>
          </a:p>
          <a:p>
            <a:r>
              <a:rPr lang="en-US" altLang="zh-CN" sz="4000" dirty="0" smtClean="0"/>
              <a:t>Conceptual Design Team</a:t>
            </a:r>
          </a:p>
          <a:p>
            <a:r>
              <a:rPr lang="en-US" altLang="zh-CN" sz="4000" dirty="0" smtClean="0"/>
              <a:t>Future Plans</a:t>
            </a:r>
            <a:endParaRPr lang="zh-CN" sz="4000"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Important Technologies</a:t>
            </a:r>
            <a:endParaRPr lang="zh-CN" dirty="0"/>
          </a:p>
        </p:txBody>
      </p:sp>
      <p:sp>
        <p:nvSpPr>
          <p:cNvPr id="3" name="Rectangle 2"/>
          <p:cNvSpPr>
            <a:spLocks noGrp="1"/>
          </p:cNvSpPr>
          <p:nvPr>
            <p:ph idx="1"/>
          </p:nvPr>
        </p:nvSpPr>
        <p:spPr>
          <a:xfrm>
            <a:off x="685800" y="1295400"/>
            <a:ext cx="8001000" cy="5139869"/>
          </a:xfrm>
        </p:spPr>
        <p:txBody>
          <a:bodyPr/>
          <a:lstStyle/>
          <a:p>
            <a:r>
              <a:rPr lang="en-US" altLang="zh-CN" dirty="0" smtClean="0"/>
              <a:t>Polarized Beam</a:t>
            </a:r>
            <a:endParaRPr lang="en-US" altLang="zh-CN" dirty="0" smtClean="0"/>
          </a:p>
          <a:p>
            <a:pPr lvl="1"/>
            <a:r>
              <a:rPr lang="en-US" altLang="zh-CN" dirty="0" smtClean="0"/>
              <a:t>Polarized electron beam source</a:t>
            </a:r>
            <a:endParaRPr lang="en-US" altLang="zh-CN" dirty="0" smtClean="0"/>
          </a:p>
          <a:p>
            <a:pPr lvl="1"/>
            <a:r>
              <a:rPr lang="en-US" altLang="zh-CN" dirty="0" smtClean="0"/>
              <a:t>Siberian Snake</a:t>
            </a:r>
            <a:r>
              <a:rPr lang="zh-CN" altLang="en-US" dirty="0" smtClean="0"/>
              <a:t> </a:t>
            </a:r>
            <a:r>
              <a:rPr lang="en-US" altLang="zh-CN" dirty="0" smtClean="0"/>
              <a:t>curing </a:t>
            </a:r>
            <a:r>
              <a:rPr lang="en-US" altLang="zh-CN" dirty="0" smtClean="0"/>
              <a:t>depolarization</a:t>
            </a:r>
            <a:endParaRPr lang="en-US" altLang="zh-CN" dirty="0" smtClean="0"/>
          </a:p>
          <a:p>
            <a:r>
              <a:rPr lang="en-US" altLang="zh-CN" dirty="0" smtClean="0"/>
              <a:t>New injection method</a:t>
            </a:r>
            <a:endParaRPr lang="en-US" altLang="zh-CN" dirty="0" smtClean="0"/>
          </a:p>
          <a:p>
            <a:pPr lvl="1"/>
            <a:r>
              <a:rPr lang="en-US" altLang="zh-CN" dirty="0" smtClean="0"/>
              <a:t>Top-up injection</a:t>
            </a:r>
          </a:p>
          <a:p>
            <a:pPr lvl="1"/>
            <a:r>
              <a:rPr lang="en-US" altLang="zh-CN" dirty="0" smtClean="0"/>
              <a:t>Minimizing </a:t>
            </a:r>
            <a:r>
              <a:rPr lang="en-US" altLang="zh-CN" dirty="0"/>
              <a:t>injection-induced detector background </a:t>
            </a:r>
            <a:endParaRPr lang="en-US" altLang="zh-CN" dirty="0" smtClean="0"/>
          </a:p>
          <a:p>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07253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Important Technologies</a:t>
            </a:r>
            <a:endParaRPr lang="zh-CN" dirty="0"/>
          </a:p>
        </p:txBody>
      </p:sp>
      <p:sp>
        <p:nvSpPr>
          <p:cNvPr id="3" name="Rectangle 2"/>
          <p:cNvSpPr>
            <a:spLocks noGrp="1"/>
          </p:cNvSpPr>
          <p:nvPr>
            <p:ph idx="1"/>
          </p:nvPr>
        </p:nvSpPr>
        <p:spPr>
          <a:xfrm>
            <a:off x="685800" y="1295400"/>
            <a:ext cx="8001000" cy="4647426"/>
          </a:xfrm>
        </p:spPr>
        <p:txBody>
          <a:bodyPr/>
          <a:lstStyle/>
          <a:p>
            <a:r>
              <a:rPr lang="en-US" altLang="zh-CN" dirty="0" smtClean="0"/>
              <a:t>Numerical tracking, computer simulation</a:t>
            </a:r>
          </a:p>
          <a:p>
            <a:pPr lvl="1"/>
            <a:r>
              <a:rPr lang="en-US" altLang="zh-CN" dirty="0" smtClean="0"/>
              <a:t>6 dimension particle tracking</a:t>
            </a:r>
            <a:endParaRPr lang="en-US" altLang="zh-CN" dirty="0" smtClean="0"/>
          </a:p>
          <a:p>
            <a:pPr lvl="1"/>
            <a:r>
              <a:rPr lang="en-US" altLang="zh-CN" dirty="0" smtClean="0"/>
              <a:t>Add electron spin degree of freedom</a:t>
            </a:r>
          </a:p>
          <a:p>
            <a:pPr lvl="2"/>
            <a:r>
              <a:rPr lang="en-US" altLang="zh-CN" dirty="0" smtClean="0"/>
              <a:t>8 dimension</a:t>
            </a:r>
            <a:endParaRPr lang="en-US" altLang="zh-CN" dirty="0" smtClean="0"/>
          </a:p>
          <a:p>
            <a:pPr lvl="1"/>
            <a:r>
              <a:rPr lang="en-US" altLang="zh-CN" dirty="0" smtClean="0"/>
              <a:t>Lie algebra method,  genetic algorithm</a:t>
            </a:r>
          </a:p>
          <a:p>
            <a:pPr lvl="1"/>
            <a:r>
              <a:rPr lang="en-US" altLang="zh-CN" dirty="0" smtClean="0"/>
              <a:t>Get the optimum parameters</a:t>
            </a:r>
            <a:endParaRPr lang="en-US" altLang="zh-CN" dirty="0" smtClean="0"/>
          </a:p>
          <a:p>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82091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Important Technologies</a:t>
            </a:r>
            <a:endParaRPr lang="zh-CN" dirty="0"/>
          </a:p>
        </p:txBody>
      </p:sp>
      <p:sp>
        <p:nvSpPr>
          <p:cNvPr id="3" name="Rectangle 2"/>
          <p:cNvSpPr>
            <a:spLocks noGrp="1"/>
          </p:cNvSpPr>
          <p:nvPr>
            <p:ph idx="1"/>
          </p:nvPr>
        </p:nvSpPr>
        <p:spPr>
          <a:xfrm>
            <a:off x="685800" y="1295400"/>
            <a:ext cx="8001000" cy="5539978"/>
          </a:xfrm>
        </p:spPr>
        <p:txBody>
          <a:bodyPr/>
          <a:lstStyle/>
          <a:p>
            <a:r>
              <a:rPr lang="en-US" altLang="zh-CN" dirty="0" smtClean="0"/>
              <a:t>Superconducting tech</a:t>
            </a:r>
            <a:endParaRPr lang="en-US" altLang="zh-CN" dirty="0" smtClean="0"/>
          </a:p>
          <a:p>
            <a:pPr lvl="1"/>
            <a:r>
              <a:rPr lang="en-US" altLang="zh-CN" dirty="0" smtClean="0"/>
              <a:t>Superconducting magnets</a:t>
            </a:r>
            <a:endParaRPr lang="en-US" altLang="zh-CN" dirty="0" smtClean="0"/>
          </a:p>
          <a:p>
            <a:pPr lvl="2"/>
            <a:r>
              <a:rPr lang="en-US" altLang="zh-CN" dirty="0" smtClean="0"/>
              <a:t>Quadrupoles, solenoid coils,.</a:t>
            </a:r>
            <a:r>
              <a:rPr lang="en-US" altLang="zh-CN" dirty="0" err="1" smtClean="0"/>
              <a:t>etc</a:t>
            </a:r>
            <a:endParaRPr lang="en-US" altLang="zh-CN" dirty="0" smtClean="0"/>
          </a:p>
          <a:p>
            <a:pPr lvl="1"/>
            <a:r>
              <a:rPr lang="en-US" altLang="zh-CN" dirty="0" smtClean="0"/>
              <a:t>Superconducting cavities</a:t>
            </a:r>
            <a:endParaRPr lang="en-US" altLang="zh-CN" dirty="0" smtClean="0"/>
          </a:p>
          <a:p>
            <a:pPr lvl="2"/>
            <a:r>
              <a:rPr lang="en-US" altLang="zh-CN" dirty="0" smtClean="0"/>
              <a:t>Storage ring RF cavities, deflecting cavities, .</a:t>
            </a:r>
            <a:r>
              <a:rPr lang="en-US" altLang="zh-CN" dirty="0" err="1" smtClean="0"/>
              <a:t>etc</a:t>
            </a:r>
            <a:endParaRPr lang="en-US" altLang="zh-CN" dirty="0" smtClean="0"/>
          </a:p>
          <a:p>
            <a:r>
              <a:rPr lang="en-US" altLang="zh-CN" dirty="0" smtClean="0"/>
              <a:t>Ring based X-ray</a:t>
            </a:r>
            <a:endParaRPr lang="en-US" altLang="zh-CN" dirty="0" smtClean="0"/>
          </a:p>
          <a:p>
            <a:pPr lvl="1"/>
            <a:r>
              <a:rPr lang="en-US" altLang="zh-CN" dirty="0" smtClean="0"/>
              <a:t>Icon of 4</a:t>
            </a:r>
            <a:r>
              <a:rPr lang="en-US" altLang="zh-CN" baseline="30000" dirty="0" smtClean="0"/>
              <a:t>th</a:t>
            </a:r>
            <a:r>
              <a:rPr lang="en-US" altLang="zh-CN" dirty="0" smtClean="0"/>
              <a:t> generation source: high quality x-ray</a:t>
            </a:r>
            <a:endParaRPr lang="en-US" altLang="zh-CN" dirty="0" smtClean="0"/>
          </a:p>
          <a:p>
            <a:pPr lvl="2"/>
            <a:r>
              <a:rPr lang="en-US" altLang="zh-CN" dirty="0" smtClean="0"/>
              <a:t>Echo </a:t>
            </a:r>
            <a:r>
              <a:rPr lang="en-US" altLang="zh-CN" dirty="0"/>
              <a:t>Enabled Harmonic </a:t>
            </a:r>
            <a:r>
              <a:rPr lang="en-US" altLang="zh-CN" dirty="0" smtClean="0"/>
              <a:t>Generation FEL</a:t>
            </a:r>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420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a:t>Important Technologies</a:t>
            </a:r>
            <a:endParaRPr lang="zh-CN" dirty="0"/>
          </a:p>
        </p:txBody>
      </p:sp>
      <p:sp>
        <p:nvSpPr>
          <p:cNvPr id="3" name="Rectangle 2"/>
          <p:cNvSpPr>
            <a:spLocks noGrp="1"/>
          </p:cNvSpPr>
          <p:nvPr>
            <p:ph idx="1"/>
          </p:nvPr>
        </p:nvSpPr>
        <p:spPr>
          <a:xfrm>
            <a:off x="685800" y="1295400"/>
            <a:ext cx="8001000" cy="7017306"/>
          </a:xfrm>
        </p:spPr>
        <p:txBody>
          <a:bodyPr/>
          <a:lstStyle/>
          <a:p>
            <a:r>
              <a:rPr lang="en-US" altLang="zh-CN" dirty="0"/>
              <a:t>Ultrahigh </a:t>
            </a:r>
            <a:r>
              <a:rPr lang="en-US" altLang="zh-CN" dirty="0" smtClean="0"/>
              <a:t>vacuum tech</a:t>
            </a:r>
            <a:endParaRPr lang="en-US" altLang="zh-CN" dirty="0"/>
          </a:p>
          <a:p>
            <a:pPr lvl="1"/>
            <a:r>
              <a:rPr lang="en-US" altLang="zh-CN" dirty="0" smtClean="0"/>
              <a:t>Gettering film</a:t>
            </a:r>
            <a:endParaRPr lang="en-US" altLang="zh-CN" dirty="0" smtClean="0"/>
          </a:p>
          <a:p>
            <a:pPr lvl="1"/>
            <a:r>
              <a:rPr lang="en-US" altLang="zh-CN" dirty="0" smtClean="0"/>
              <a:t>Synchrotron radiation </a:t>
            </a:r>
            <a:r>
              <a:rPr lang="en-US" altLang="zh-CN" dirty="0" smtClean="0"/>
              <a:t>photon absorber</a:t>
            </a:r>
            <a:endParaRPr lang="en-US" altLang="zh-CN" dirty="0" smtClean="0"/>
          </a:p>
          <a:p>
            <a:r>
              <a:rPr lang="en-US" altLang="zh-CN" dirty="0" smtClean="0"/>
              <a:t>High precision beam diagnostics</a:t>
            </a:r>
            <a:endParaRPr lang="en-US" altLang="zh-CN" dirty="0" smtClean="0"/>
          </a:p>
          <a:p>
            <a:pPr lvl="1"/>
            <a:r>
              <a:rPr lang="en-US" altLang="zh-CN" dirty="0" smtClean="0"/>
              <a:t>Digital beam signal processing</a:t>
            </a:r>
          </a:p>
          <a:p>
            <a:pPr lvl="1"/>
            <a:r>
              <a:rPr lang="en-US" altLang="zh-CN" dirty="0" smtClean="0"/>
              <a:t>New diagnostics</a:t>
            </a:r>
            <a:r>
              <a:rPr lang="en-US" altLang="zh-CN" sz="2400" dirty="0"/>
              <a:t>(</a:t>
            </a:r>
            <a:r>
              <a:rPr lang="en-US" altLang="zh-CN" sz="2400" dirty="0" smtClean="0"/>
              <a:t>based on cavities, </a:t>
            </a:r>
            <a:r>
              <a:rPr lang="en-US" altLang="zh-CN" sz="2400" dirty="0" err="1" smtClean="0"/>
              <a:t>synchtron</a:t>
            </a:r>
            <a:r>
              <a:rPr lang="en-US" altLang="zh-CN" sz="2400" dirty="0" smtClean="0"/>
              <a:t> radiation, etc.</a:t>
            </a:r>
            <a:r>
              <a:rPr lang="en-US" altLang="zh-CN" sz="2400" dirty="0" smtClean="0"/>
              <a:t>)</a:t>
            </a:r>
            <a:endParaRPr lang="en-US" altLang="zh-CN" dirty="0" smtClean="0"/>
          </a:p>
          <a:p>
            <a:r>
              <a:rPr lang="en-US" altLang="zh-CN" dirty="0" smtClean="0"/>
              <a:t>Power supply, bracing, </a:t>
            </a:r>
            <a:r>
              <a:rPr lang="en-US" altLang="zh-CN" dirty="0" smtClean="0"/>
              <a:t>etc.</a:t>
            </a:r>
            <a:endParaRPr lang="en-US" altLang="zh-CN" dirty="0" smtClean="0"/>
          </a:p>
          <a:p>
            <a:pPr lvl="1"/>
            <a:r>
              <a:rPr lang="en-US" altLang="zh-CN" sz="2800" dirty="0" smtClean="0"/>
              <a:t>Stability, ripple; vibration monitoring</a:t>
            </a:r>
            <a:endParaRPr lang="en-US" altLang="zh-CN" sz="2800" dirty="0" smtClean="0"/>
          </a:p>
          <a:p>
            <a:endParaRPr lang="en-US" altLang="zh-CN" dirty="0" smtClean="0"/>
          </a:p>
          <a:p>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6699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sz="5400" cap="none" dirty="0" err="1" smtClean="0"/>
              <a:t>Nsrl</a:t>
            </a:r>
            <a:r>
              <a:rPr lang="zh-CN" altLang="en-US" sz="5400" cap="none" dirty="0" smtClean="0"/>
              <a:t>：</a:t>
            </a:r>
            <a:r>
              <a:rPr lang="en-US" altLang="zh-CN" cap="none" dirty="0" smtClean="0"/>
              <a:t>Accelerator Division</a:t>
            </a:r>
            <a:endParaRPr lang="zh-CN" sz="5400" cap="none" dirty="0"/>
          </a:p>
        </p:txBody>
      </p:sp>
      <p:sp>
        <p:nvSpPr>
          <p:cNvPr id="3" name="Rectangle 2"/>
          <p:cNvSpPr>
            <a:spLocks noGrp="1"/>
          </p:cNvSpPr>
          <p:nvPr>
            <p:ph idx="1"/>
          </p:nvPr>
        </p:nvSpPr>
        <p:spPr>
          <a:xfrm>
            <a:off x="685800" y="1137285"/>
            <a:ext cx="8001000" cy="6432530"/>
          </a:xfrm>
        </p:spPr>
        <p:txBody>
          <a:bodyPr/>
          <a:lstStyle/>
          <a:p>
            <a:r>
              <a:rPr lang="en-US" altLang="zh-CN" dirty="0" smtClean="0"/>
              <a:t>1983-2015</a:t>
            </a:r>
          </a:p>
          <a:p>
            <a:pPr lvl="1"/>
            <a:r>
              <a:rPr lang="en-US" altLang="zh-CN" dirty="0" smtClean="0"/>
              <a:t>32yrs synchrotron building and running experience</a:t>
            </a:r>
          </a:p>
          <a:p>
            <a:r>
              <a:rPr lang="en-US" altLang="zh-CN" dirty="0" smtClean="0"/>
              <a:t>People</a:t>
            </a:r>
            <a:endParaRPr lang="en-US" altLang="zh-CN" dirty="0" smtClean="0"/>
          </a:p>
          <a:p>
            <a:pPr lvl="1"/>
            <a:r>
              <a:rPr lang="en-US" altLang="zh-CN" dirty="0"/>
              <a:t>5</a:t>
            </a:r>
            <a:r>
              <a:rPr lang="en-US" altLang="zh-CN" dirty="0" smtClean="0"/>
              <a:t>0 scientists &amp; engineers, 30PhDs</a:t>
            </a:r>
            <a:endParaRPr lang="en-US" altLang="zh-CN" dirty="0" smtClean="0"/>
          </a:p>
          <a:p>
            <a:pPr lvl="1"/>
            <a:r>
              <a:rPr lang="en-US" altLang="zh-CN" dirty="0" smtClean="0"/>
              <a:t>15 professors &amp; associate professors</a:t>
            </a:r>
            <a:endParaRPr lang="en-US" altLang="zh-CN" dirty="0" smtClean="0"/>
          </a:p>
          <a:p>
            <a:r>
              <a:rPr lang="en-US" altLang="zh-CN" dirty="0" smtClean="0"/>
              <a:t>Plan</a:t>
            </a:r>
            <a:endParaRPr lang="en-US" altLang="zh-CN" dirty="0" smtClean="0"/>
          </a:p>
          <a:p>
            <a:pPr lvl="1"/>
            <a:r>
              <a:rPr lang="en-US" altLang="zh-CN" dirty="0" smtClean="0"/>
              <a:t>National </a:t>
            </a:r>
            <a:r>
              <a:rPr lang="en-US" altLang="zh-CN" dirty="0"/>
              <a:t>multidiscipline</a:t>
            </a:r>
            <a:r>
              <a:rPr lang="en-US" altLang="zh-CN" dirty="0" smtClean="0"/>
              <a:t> center</a:t>
            </a:r>
            <a:r>
              <a:rPr lang="en-US" altLang="zh-CN" dirty="0" smtClean="0"/>
              <a:t>, 2015</a:t>
            </a:r>
          </a:p>
          <a:p>
            <a:pPr lvl="1"/>
            <a:r>
              <a:rPr lang="en-US" altLang="zh-CN" dirty="0" smtClean="0"/>
              <a:t>-&gt;recruit 50 people, most of them PhD</a:t>
            </a:r>
          </a:p>
          <a:p>
            <a:pPr lvl="1"/>
            <a:endParaRPr lang="en-US" altLang="zh-CN" dirty="0" smtClean="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955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sz="5400" cap="none" dirty="0" err="1" smtClean="0"/>
              <a:t>Nsrl</a:t>
            </a:r>
            <a:r>
              <a:rPr lang="zh-CN" altLang="en-US" sz="5400" cap="none" dirty="0" smtClean="0"/>
              <a:t>：</a:t>
            </a:r>
            <a:r>
              <a:rPr lang="en-US" altLang="zh-CN" cap="none" dirty="0" smtClean="0"/>
              <a:t>Accelerator Division</a:t>
            </a:r>
            <a:endParaRPr lang="zh-CN" sz="5400" cap="none" dirty="0"/>
          </a:p>
        </p:txBody>
      </p:sp>
      <p:sp>
        <p:nvSpPr>
          <p:cNvPr id="3" name="Rectangle 2"/>
          <p:cNvSpPr>
            <a:spLocks noGrp="1"/>
          </p:cNvSpPr>
          <p:nvPr>
            <p:ph idx="1"/>
          </p:nvPr>
        </p:nvSpPr>
        <p:spPr>
          <a:xfrm>
            <a:off x="412582" y="1217885"/>
            <a:ext cx="8731418" cy="5201424"/>
          </a:xfrm>
        </p:spPr>
        <p:txBody>
          <a:bodyPr/>
          <a:lstStyle/>
          <a:p>
            <a:r>
              <a:rPr lang="en-US" altLang="zh-CN" sz="3200" dirty="0" smtClean="0"/>
              <a:t>Accelerator conceptual design team</a:t>
            </a:r>
            <a:endParaRPr lang="en-US" altLang="zh-CN" sz="3200" dirty="0" smtClean="0"/>
          </a:p>
          <a:p>
            <a:pPr lvl="1"/>
            <a:r>
              <a:rPr lang="en-US" altLang="zh-CN" sz="2800" dirty="0" smtClean="0"/>
              <a:t>2014.7 prepare</a:t>
            </a:r>
            <a:r>
              <a:rPr lang="zh-CN" altLang="en-US" sz="2800" dirty="0" smtClean="0"/>
              <a:t>，</a:t>
            </a:r>
            <a:r>
              <a:rPr lang="en-US" altLang="zh-CN" sz="2800" dirty="0" smtClean="0"/>
              <a:t>2014.11</a:t>
            </a:r>
            <a:r>
              <a:rPr lang="zh-CN" altLang="en-US" sz="2800" dirty="0"/>
              <a:t> </a:t>
            </a:r>
            <a:r>
              <a:rPr lang="en-US" altLang="zh-CN" sz="2800" dirty="0" smtClean="0"/>
              <a:t>establish</a:t>
            </a:r>
            <a:endParaRPr lang="en-US" altLang="zh-CN" sz="2800" dirty="0" smtClean="0"/>
          </a:p>
          <a:p>
            <a:r>
              <a:rPr lang="en-US" altLang="zh-CN" sz="3200" dirty="0" smtClean="0"/>
              <a:t>People</a:t>
            </a:r>
            <a:endParaRPr lang="en-US" altLang="zh-CN" sz="3200" dirty="0" smtClean="0"/>
          </a:p>
          <a:p>
            <a:pPr lvl="1"/>
            <a:r>
              <a:rPr lang="en-US" altLang="zh-CN" sz="2800" dirty="0" smtClean="0"/>
              <a:t>Experienced consultant</a:t>
            </a:r>
            <a:endParaRPr lang="en-US" altLang="zh-CN" sz="2800" dirty="0" smtClean="0"/>
          </a:p>
          <a:p>
            <a:pPr lvl="1"/>
            <a:r>
              <a:rPr lang="en-US" altLang="zh-CN" sz="2800" dirty="0" smtClean="0"/>
              <a:t>Young scientists lead</a:t>
            </a:r>
            <a:endParaRPr lang="en-US" altLang="zh-CN" sz="2800" dirty="0" smtClean="0"/>
          </a:p>
          <a:p>
            <a:r>
              <a:rPr lang="en-US" altLang="zh-CN" sz="3200" dirty="0" smtClean="0"/>
              <a:t>Plan</a:t>
            </a:r>
            <a:endParaRPr lang="en-US" altLang="zh-CN" sz="3200" dirty="0" smtClean="0"/>
          </a:p>
          <a:p>
            <a:pPr lvl="1"/>
            <a:r>
              <a:rPr lang="en-US" altLang="zh-CN" sz="2400" dirty="0" smtClean="0"/>
              <a:t>Recruit 2 more scientists</a:t>
            </a:r>
            <a:endParaRPr lang="en-US" altLang="zh-CN" sz="2400" dirty="0" smtClean="0"/>
          </a:p>
          <a:p>
            <a:pPr lvl="1"/>
            <a:r>
              <a:rPr lang="en-US" altLang="zh-CN" sz="2400" dirty="0" smtClean="0"/>
              <a:t>RMB 300k in two years for CDR only</a:t>
            </a:r>
          </a:p>
          <a:p>
            <a:pPr lvl="1"/>
            <a:r>
              <a:rPr lang="en-US" altLang="zh-CN" sz="2400" dirty="0" smtClean="0"/>
              <a:t>Apply for key project of National Nature Science Fund </a:t>
            </a:r>
            <a:endParaRPr lang="en-US" altLang="zh-CN" sz="2400" dirty="0" smtClean="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443009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smtClean="0"/>
              <a:t>Future Plan</a:t>
            </a:r>
            <a:endParaRPr lang="zh-CN" cap="none" dirty="0"/>
          </a:p>
        </p:txBody>
      </p:sp>
      <p:sp>
        <p:nvSpPr>
          <p:cNvPr id="3" name="Rectangle 2"/>
          <p:cNvSpPr>
            <a:spLocks noGrp="1"/>
          </p:cNvSpPr>
          <p:nvPr>
            <p:ph idx="1"/>
          </p:nvPr>
        </p:nvSpPr>
        <p:spPr>
          <a:xfrm>
            <a:off x="685800" y="1295400"/>
            <a:ext cx="8001000" cy="5386090"/>
          </a:xfrm>
        </p:spPr>
        <p:txBody>
          <a:bodyPr/>
          <a:lstStyle/>
          <a:p>
            <a:r>
              <a:rPr lang="en-US" altLang="zh-CN" sz="3200" dirty="0" smtClean="0"/>
              <a:t>2015.1-6</a:t>
            </a:r>
            <a:endParaRPr lang="en-US" altLang="zh-CN" sz="3200" dirty="0" smtClean="0"/>
          </a:p>
          <a:p>
            <a:pPr lvl="1"/>
            <a:r>
              <a:rPr lang="en-US" altLang="zh-CN" sz="2800" dirty="0" smtClean="0"/>
              <a:t>Scheme Layout</a:t>
            </a:r>
            <a:endParaRPr lang="en-US" altLang="zh-CN" sz="2800" dirty="0" smtClean="0"/>
          </a:p>
          <a:p>
            <a:pPr lvl="1"/>
            <a:r>
              <a:rPr lang="en-US" altLang="zh-CN" sz="2800" dirty="0" smtClean="0"/>
              <a:t>Prototype </a:t>
            </a:r>
            <a:r>
              <a:rPr lang="en-US" altLang="zh-CN" sz="2800" dirty="0" smtClean="0"/>
              <a:t>Lattice</a:t>
            </a:r>
            <a:endParaRPr lang="en-US" altLang="zh-CN" sz="2800" dirty="0" smtClean="0"/>
          </a:p>
          <a:p>
            <a:pPr lvl="1"/>
            <a:r>
              <a:rPr lang="en-US" altLang="zh-CN" sz="2800" dirty="0" smtClean="0"/>
              <a:t>CDR Ver.0</a:t>
            </a:r>
            <a:endParaRPr lang="en-US" altLang="zh-CN" sz="2800" dirty="0" smtClean="0"/>
          </a:p>
          <a:p>
            <a:r>
              <a:rPr lang="en-US" altLang="zh-CN" sz="3200" dirty="0" smtClean="0"/>
              <a:t>2015.7-12</a:t>
            </a:r>
            <a:endParaRPr lang="en-US" altLang="zh-CN" sz="3200" dirty="0" smtClean="0"/>
          </a:p>
          <a:p>
            <a:pPr lvl="1"/>
            <a:r>
              <a:rPr lang="en-US" altLang="zh-CN" sz="2800" dirty="0" smtClean="0"/>
              <a:t>CDR </a:t>
            </a:r>
            <a:r>
              <a:rPr lang="en-US" altLang="zh-CN" sz="2800" dirty="0" smtClean="0"/>
              <a:t>Ver.1</a:t>
            </a:r>
            <a:endParaRPr lang="en-US" altLang="zh-CN" sz="2800" dirty="0" smtClean="0"/>
          </a:p>
          <a:p>
            <a:r>
              <a:rPr lang="en-US" altLang="zh-CN" sz="3200" dirty="0" smtClean="0"/>
              <a:t>2016.1-12</a:t>
            </a:r>
          </a:p>
          <a:p>
            <a:pPr lvl="1"/>
            <a:r>
              <a:rPr lang="en-US" altLang="zh-CN" sz="2800" dirty="0" smtClean="0"/>
              <a:t>CDR Ver.2</a:t>
            </a:r>
          </a:p>
          <a:p>
            <a:pPr lvl="1"/>
            <a:r>
              <a:rPr lang="en-US" altLang="zh-CN" sz="2800" dirty="0" smtClean="0"/>
              <a:t>TDR Ver.1</a:t>
            </a:r>
            <a:endParaRPr lang="zh-CN" sz="2800"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dirty="0" smtClean="0"/>
              <a:t>conclusion</a:t>
            </a:r>
            <a:endParaRPr lang="zh-CN" dirty="0"/>
          </a:p>
        </p:txBody>
      </p:sp>
      <p:sp>
        <p:nvSpPr>
          <p:cNvPr id="3" name="Rectangle 2"/>
          <p:cNvSpPr>
            <a:spLocks noGrp="1"/>
          </p:cNvSpPr>
          <p:nvPr>
            <p:ph idx="1"/>
          </p:nvPr>
        </p:nvSpPr>
        <p:spPr>
          <a:xfrm>
            <a:off x="685800" y="1295400"/>
            <a:ext cx="8001000" cy="3724096"/>
          </a:xfrm>
        </p:spPr>
        <p:txBody>
          <a:bodyPr/>
          <a:lstStyle/>
          <a:p>
            <a:pPr>
              <a:lnSpc>
                <a:spcPct val="150000"/>
              </a:lnSpc>
            </a:pPr>
            <a:r>
              <a:rPr lang="en-US" altLang="zh-CN" dirty="0" smtClean="0"/>
              <a:t>HIEPAF feasibility</a:t>
            </a:r>
            <a:endParaRPr lang="en-US" altLang="zh-CN" dirty="0" smtClean="0"/>
          </a:p>
          <a:p>
            <a:pPr>
              <a:lnSpc>
                <a:spcPct val="150000"/>
              </a:lnSpc>
            </a:pPr>
            <a:r>
              <a:rPr lang="en-US" altLang="zh-CN" dirty="0" smtClean="0"/>
              <a:t>Great Plan, Long way</a:t>
            </a:r>
            <a:endParaRPr lang="en-US" altLang="zh-CN" dirty="0"/>
          </a:p>
          <a:p>
            <a:pPr>
              <a:lnSpc>
                <a:spcPct val="150000"/>
              </a:lnSpc>
            </a:pPr>
            <a:r>
              <a:rPr lang="en-US" altLang="zh-CN" dirty="0" smtClean="0"/>
              <a:t>Meaningful to future of science and scientists</a:t>
            </a:r>
            <a:endParaRPr 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ltLang="zh-CN" cap="none" dirty="0" smtClean="0"/>
              <a:t>References</a:t>
            </a:r>
            <a:endParaRPr lang="zh-CN" cap="none" dirty="0"/>
          </a:p>
        </p:txBody>
      </p:sp>
      <p:sp>
        <p:nvSpPr>
          <p:cNvPr id="3" name="Rectangle 2"/>
          <p:cNvSpPr>
            <a:spLocks noGrp="1"/>
          </p:cNvSpPr>
          <p:nvPr>
            <p:ph idx="1"/>
          </p:nvPr>
        </p:nvSpPr>
        <p:spPr>
          <a:xfrm>
            <a:off x="685800" y="1295400"/>
            <a:ext cx="8001000" cy="4955203"/>
          </a:xfrm>
        </p:spPr>
        <p:txBody>
          <a:bodyPr/>
          <a:lstStyle/>
          <a:p>
            <a:r>
              <a:rPr lang="en-US" altLang="zh-CN" sz="1600" dirty="0" smtClean="0"/>
              <a:t>E. </a:t>
            </a:r>
            <a:r>
              <a:rPr lang="en-US" altLang="zh-CN" sz="1600" dirty="0" err="1" smtClean="0"/>
              <a:t>Levichev</a:t>
            </a:r>
            <a:r>
              <a:rPr lang="en-US" altLang="zh-CN" sz="1600" dirty="0"/>
              <a:t>, The project of a Tau-Charm factory with Crab Waist in Novosibirsk, Physics of Particles and Nuclei </a:t>
            </a:r>
            <a:r>
              <a:rPr lang="en-US" altLang="zh-CN" sz="1600" dirty="0" smtClean="0"/>
              <a:t>Letters, Vol5(7), p554-9, Dec 2008</a:t>
            </a:r>
          </a:p>
          <a:p>
            <a:r>
              <a:rPr lang="en-US" altLang="zh-CN" sz="1600" dirty="0" smtClean="0"/>
              <a:t>C. </a:t>
            </a:r>
            <a:r>
              <a:rPr lang="en-US" altLang="zh-CN" sz="1600" dirty="0" err="1" smtClean="0"/>
              <a:t>Milardi</a:t>
            </a:r>
            <a:r>
              <a:rPr lang="en-US" altLang="zh-CN" sz="1600" dirty="0" smtClean="0"/>
              <a:t>, Present Status of </a:t>
            </a:r>
            <a:r>
              <a:rPr lang="en-US" altLang="zh-CN" sz="1600" dirty="0"/>
              <a:t>the DA Phi NE Upgrade and Perspectives, INTERNATIONAL JOURNAL OF MODERN PHYSICS </a:t>
            </a:r>
            <a:r>
              <a:rPr lang="en-US" altLang="zh-CN" sz="1600" dirty="0" smtClean="0"/>
              <a:t>A, Vol24(2-3), p360-368, Jan 2009</a:t>
            </a:r>
            <a:endParaRPr lang="en-US" altLang="zh-CN" sz="1600" dirty="0"/>
          </a:p>
          <a:p>
            <a:r>
              <a:rPr lang="en-US" altLang="zh-CN" sz="1600" dirty="0" smtClean="0"/>
              <a:t>Lin Wang</a:t>
            </a:r>
            <a:r>
              <a:rPr lang="zh-CN" altLang="en-US" sz="1600" dirty="0" smtClean="0"/>
              <a:t>，</a:t>
            </a:r>
            <a:r>
              <a:rPr lang="en-US" altLang="zh-CN" sz="1600" dirty="0" smtClean="0"/>
              <a:t>HALS</a:t>
            </a:r>
            <a:r>
              <a:rPr lang="zh-CN" altLang="en-US" sz="1600" dirty="0" smtClean="0"/>
              <a:t> </a:t>
            </a:r>
            <a:r>
              <a:rPr lang="en-US" altLang="zh-CN" sz="1600" dirty="0" smtClean="0"/>
              <a:t>advanced research report</a:t>
            </a:r>
            <a:r>
              <a:rPr lang="zh-CN" altLang="en-US" sz="1600" dirty="0" smtClean="0"/>
              <a:t>，</a:t>
            </a:r>
            <a:r>
              <a:rPr lang="en-US" altLang="zh-CN" sz="1600" dirty="0" smtClean="0"/>
              <a:t>2009</a:t>
            </a:r>
          </a:p>
          <a:p>
            <a:r>
              <a:rPr lang="en-US" altLang="zh-CN" sz="1600" dirty="0" smtClean="0"/>
              <a:t>Wei Fan</a:t>
            </a:r>
            <a:r>
              <a:rPr lang="zh-CN" altLang="en-US" sz="1600" dirty="0" smtClean="0"/>
              <a:t>，</a:t>
            </a:r>
            <a:r>
              <a:rPr lang="en-US" altLang="zh-CN" sz="1600" dirty="0" smtClean="0"/>
              <a:t>Lin Wang</a:t>
            </a:r>
            <a:r>
              <a:rPr lang="zh-CN" altLang="en-US" sz="1600" dirty="0" smtClean="0"/>
              <a:t>，</a:t>
            </a:r>
            <a:r>
              <a:rPr lang="en-US" altLang="zh-CN" sz="1600" dirty="0" smtClean="0"/>
              <a:t>et al., Physics issues in Diffraction Limited Storage Ring Design, SIIENCE China, Physics, Mechanics &amp; Astronomy, Vol.42(5):p802-807, May 2012</a:t>
            </a:r>
          </a:p>
          <a:p>
            <a:r>
              <a:rPr lang="en-US" altLang="zh-CN" sz="1600" dirty="0" smtClean="0"/>
              <a:t>Qing Qin</a:t>
            </a:r>
            <a:r>
              <a:rPr lang="zh-CN" altLang="en-US" sz="1600" dirty="0" smtClean="0"/>
              <a:t>，</a:t>
            </a:r>
            <a:r>
              <a:rPr lang="en-US" altLang="zh-CN" sz="1600" dirty="0" err="1" smtClean="0"/>
              <a:t>Zhe</a:t>
            </a:r>
            <a:r>
              <a:rPr lang="en-US" altLang="zh-CN" sz="1600" dirty="0" smtClean="0"/>
              <a:t> </a:t>
            </a:r>
            <a:r>
              <a:rPr lang="en-US" altLang="zh-CN" sz="1600" dirty="0" err="1" smtClean="0"/>
              <a:t>Duan</a:t>
            </a:r>
            <a:r>
              <a:rPr lang="zh-CN" altLang="en-US" sz="1600" dirty="0" smtClean="0"/>
              <a:t>，</a:t>
            </a:r>
            <a:r>
              <a:rPr lang="en-US" altLang="zh-CN" sz="1600" dirty="0" smtClean="0"/>
              <a:t>Review and idea about super tau-</a:t>
            </a:r>
            <a:r>
              <a:rPr lang="en-US" altLang="zh-CN" sz="1600" dirty="0" smtClean="0"/>
              <a:t>charm particle factory</a:t>
            </a:r>
          </a:p>
          <a:p>
            <a:r>
              <a:rPr lang="en-US" altLang="zh-CN" sz="1600" dirty="0" err="1" smtClean="0"/>
              <a:t>Hettel</a:t>
            </a:r>
            <a:r>
              <a:rPr lang="en-US" altLang="zh-CN" sz="1600" dirty="0" smtClean="0"/>
              <a:t> </a:t>
            </a:r>
            <a:r>
              <a:rPr lang="en-US" altLang="zh-CN" sz="1600" dirty="0" smtClean="0"/>
              <a:t>R, DLSR </a:t>
            </a:r>
            <a:r>
              <a:rPr lang="en-US" altLang="zh-CN" sz="1600" dirty="0"/>
              <a:t>design and plans: an international </a:t>
            </a:r>
            <a:r>
              <a:rPr lang="en-US" altLang="zh-CN" sz="1600" dirty="0" err="1" smtClean="0"/>
              <a:t>overive</a:t>
            </a:r>
            <a:r>
              <a:rPr lang="en-US" altLang="zh-CN" sz="1600" dirty="0" smtClean="0"/>
              <a:t>,  </a:t>
            </a:r>
            <a:r>
              <a:rPr lang="en-US" altLang="zh-CN" sz="1600" dirty="0"/>
              <a:t>Journal of Synchrotron Radiation, 2014, 21: 843-855.</a:t>
            </a:r>
            <a:endParaRPr lang="en-US" altLang="zh-CN" sz="1600" dirty="0" smtClean="0"/>
          </a:p>
          <a:p>
            <a:r>
              <a:rPr lang="en-US" altLang="zh-CN" sz="1600" dirty="0" err="1" smtClean="0"/>
              <a:t>Xiaoming</a:t>
            </a:r>
            <a:r>
              <a:rPr lang="en-US" altLang="zh-CN" sz="1600" dirty="0" smtClean="0"/>
              <a:t> Jiang</a:t>
            </a:r>
            <a:r>
              <a:rPr lang="zh-CN" altLang="en-US" sz="1600" dirty="0" smtClean="0"/>
              <a:t>，</a:t>
            </a:r>
            <a:r>
              <a:rPr lang="en-US" altLang="zh-CN" sz="1600" dirty="0" err="1" smtClean="0"/>
              <a:t>Jiuqing</a:t>
            </a:r>
            <a:r>
              <a:rPr lang="en-US" altLang="zh-CN" sz="1600" dirty="0" smtClean="0"/>
              <a:t> Wang, et al.</a:t>
            </a:r>
            <a:r>
              <a:rPr lang="zh-CN" altLang="en-US" sz="1600" dirty="0" smtClean="0"/>
              <a:t>，</a:t>
            </a:r>
            <a:r>
              <a:rPr lang="en-US" altLang="zh-CN" sz="1600" dirty="0" smtClean="0"/>
              <a:t>China </a:t>
            </a:r>
            <a:r>
              <a:rPr lang="en-US" altLang="zh-CN" sz="1600" dirty="0" smtClean="0"/>
              <a:t>High Energy Synchrotron Radiation Light Source and Its </a:t>
            </a:r>
            <a:r>
              <a:rPr lang="en-US" altLang="zh-CN" sz="1600" dirty="0"/>
              <a:t>T</a:t>
            </a:r>
            <a:r>
              <a:rPr lang="en-US" altLang="zh-CN" sz="1600" dirty="0" smtClean="0"/>
              <a:t>est </a:t>
            </a:r>
            <a:r>
              <a:rPr lang="en-US" altLang="zh-CN" sz="1600" dirty="0"/>
              <a:t>F</a:t>
            </a:r>
            <a:r>
              <a:rPr lang="en-US" altLang="zh-CN" sz="1600" dirty="0" smtClean="0"/>
              <a:t>acility </a:t>
            </a:r>
            <a:r>
              <a:rPr lang="en-US" altLang="zh-CN" sz="1600" dirty="0"/>
              <a:t>P</a:t>
            </a:r>
            <a:r>
              <a:rPr lang="en-US" altLang="zh-CN" sz="1600" dirty="0" smtClean="0"/>
              <a:t>roject</a:t>
            </a:r>
            <a:r>
              <a:rPr lang="zh-CN" altLang="en-US" sz="1600" dirty="0" smtClean="0"/>
              <a:t>，</a:t>
            </a:r>
            <a:r>
              <a:rPr lang="en-US" altLang="zh-CN" sz="1600" dirty="0" smtClean="0"/>
              <a:t> </a:t>
            </a:r>
            <a:r>
              <a:rPr lang="en-US" altLang="zh-CN" sz="1600" dirty="0"/>
              <a:t>SIIENCE China, Physics, Mechanics &amp; Astronomy, </a:t>
            </a:r>
            <a:r>
              <a:rPr lang="en-US" altLang="zh-CN" sz="1600" dirty="0" smtClean="0"/>
              <a:t>Vol.44(10):p1075-1094, Aug 2014</a:t>
            </a:r>
          </a:p>
          <a:p>
            <a:r>
              <a:rPr lang="en-US" altLang="zh-CN" sz="1600" dirty="0" smtClean="0"/>
              <a:t>Frank Zimmermann, Collider Beam Physics, CERN-ACC-2014-0284</a:t>
            </a:r>
            <a:r>
              <a:rPr lang="zh-CN" altLang="en-US" sz="1600" dirty="0" smtClean="0"/>
              <a:t>，</a:t>
            </a:r>
            <a:r>
              <a:rPr lang="en-US" altLang="zh-CN" sz="1600" dirty="0" smtClean="0"/>
              <a:t>Nov 2014</a:t>
            </a:r>
            <a:endParaRPr lang="en-US" altLang="zh-CN" sz="1600" dirty="0"/>
          </a:p>
          <a:p>
            <a:endParaRPr lang="zh-CN" sz="1200"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691680" y="964687"/>
            <a:ext cx="5486400" cy="1790874"/>
          </a:xfrm>
        </p:spPr>
        <p:txBody>
          <a:bodyPr>
            <a:noAutofit/>
          </a:bodyPr>
          <a:lstStyle/>
          <a:p>
            <a:pPr algn="ctr"/>
            <a:r>
              <a:rPr lang="en-US" altLang="zh-CN" sz="5400" dirty="0" smtClean="0"/>
              <a:t>Thanks for your attention</a:t>
            </a:r>
            <a:endParaRPr lang="zh-CN" sz="5400"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037539"/>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www.nsrl.ustc.edu.cn/images/gcj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5405" y="2910856"/>
            <a:ext cx="21717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imgsrc.baidu.com/baike/pic/item/38403f3f8ca14ecf55e723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0966" y="4469222"/>
            <a:ext cx="661987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012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44624"/>
            <a:ext cx="8001000" cy="1112838"/>
          </a:xfrm>
        </p:spPr>
        <p:txBody>
          <a:bodyPr/>
          <a:lstStyle/>
          <a:p>
            <a:pPr>
              <a:lnSpc>
                <a:spcPct val="150000"/>
              </a:lnSpc>
            </a:pPr>
            <a:r>
              <a:rPr lang="en-US" altLang="zh-CN" sz="5400" cap="none" dirty="0" smtClean="0"/>
              <a:t>Concept</a:t>
            </a:r>
            <a:r>
              <a:rPr lang="en-US" altLang="zh-CN" sz="5400" dirty="0" smtClean="0"/>
              <a:t> </a:t>
            </a:r>
            <a:r>
              <a:rPr lang="en-US" altLang="zh-CN" sz="5400" cap="none" dirty="0" smtClean="0"/>
              <a:t>of</a:t>
            </a:r>
            <a:r>
              <a:rPr lang="en-US" altLang="zh-CN" sz="5400" dirty="0" smtClean="0"/>
              <a:t> HIEPA </a:t>
            </a:r>
            <a:r>
              <a:rPr lang="en-US" altLang="zh-CN" sz="5400" cap="none" dirty="0" smtClean="0"/>
              <a:t>with</a:t>
            </a:r>
            <a:r>
              <a:rPr lang="en-US" altLang="zh-CN" sz="5400" dirty="0" smtClean="0"/>
              <a:t> HALS</a:t>
            </a:r>
            <a:endParaRPr lang="en-US" altLang="zh-CN" sz="5400" dirty="0"/>
          </a:p>
        </p:txBody>
      </p:sp>
      <p:sp>
        <p:nvSpPr>
          <p:cNvPr id="3" name="Rectangle 2"/>
          <p:cNvSpPr>
            <a:spLocks noGrp="1"/>
          </p:cNvSpPr>
          <p:nvPr>
            <p:ph idx="1"/>
          </p:nvPr>
        </p:nvSpPr>
        <p:spPr>
          <a:xfrm>
            <a:off x="685800" y="1295400"/>
            <a:ext cx="8001000" cy="1354217"/>
          </a:xfrm>
        </p:spPr>
        <p:txBody>
          <a:bodyPr/>
          <a:lstStyle/>
          <a:p>
            <a:r>
              <a:rPr lang="en-US" altLang="zh-CN" dirty="0" smtClean="0"/>
              <a:t>Hefei Advanced Light Source</a:t>
            </a:r>
            <a:r>
              <a:rPr lang="zh-CN" altLang="en-US" dirty="0" smtClean="0"/>
              <a:t> </a:t>
            </a:r>
            <a:r>
              <a:rPr lang="en-US" altLang="zh-CN" dirty="0" smtClean="0"/>
              <a:t>Concept</a:t>
            </a:r>
          </a:p>
          <a:p>
            <a:r>
              <a:rPr lang="en-US" altLang="zh-CN" dirty="0" smtClean="0">
                <a:hlinkClick r:id="rId3" action="ppaction://hlinksldjump"/>
              </a:rPr>
              <a:t>4</a:t>
            </a:r>
            <a:r>
              <a:rPr lang="en-US" altLang="zh-CN" baseline="30000" dirty="0" smtClean="0">
                <a:hlinkClick r:id="rId3" action="ppaction://hlinksldjump"/>
              </a:rPr>
              <a:t>th</a:t>
            </a:r>
            <a:r>
              <a:rPr lang="en-US" altLang="zh-CN" dirty="0" smtClean="0">
                <a:hlinkClick r:id="rId3" action="ppaction://hlinksldjump"/>
              </a:rPr>
              <a:t> </a:t>
            </a:r>
            <a:r>
              <a:rPr lang="en-US" altLang="zh-CN" dirty="0">
                <a:hlinkClick r:id="rId3" action="ppaction://hlinksldjump"/>
              </a:rPr>
              <a:t>G</a:t>
            </a:r>
            <a:r>
              <a:rPr lang="en-US" altLang="zh-CN" dirty="0" smtClean="0">
                <a:hlinkClick r:id="rId3" action="ppaction://hlinksldjump"/>
              </a:rPr>
              <a:t>eneration Light Source with DLSR</a:t>
            </a:r>
            <a:endParaRPr lang="en-US" altLang="zh-CN" dirty="0" smtClean="0"/>
          </a:p>
        </p:txBody>
      </p:sp>
      <p:pic>
        <p:nvPicPr>
          <p:cNvPr id="4" name="Picture 46" descr="D:\Documents\Work\PPT模板\大校徽(透明背景).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090" y="4038005"/>
            <a:ext cx="4695428" cy="25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方案二 副本(12-13-08-27-5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276" y="2649617"/>
            <a:ext cx="4426610" cy="255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5" y="44624"/>
            <a:ext cx="9012540" cy="1112838"/>
          </a:xfrm>
        </p:spPr>
        <p:txBody>
          <a:bodyPr>
            <a:noAutofit/>
          </a:bodyPr>
          <a:lstStyle/>
          <a:p>
            <a:pPr>
              <a:lnSpc>
                <a:spcPct val="100000"/>
              </a:lnSpc>
            </a:pPr>
            <a:r>
              <a:rPr lang="en-US" altLang="zh-CN" sz="4400" b="1" cap="none" dirty="0" smtClean="0">
                <a:solidFill>
                  <a:schemeClr val="accent5"/>
                </a:solidFill>
                <a:latin typeface="+mn-lt"/>
              </a:rPr>
              <a:t>What</a:t>
            </a:r>
            <a:r>
              <a:rPr lang="en-US" altLang="zh-CN" sz="4400" b="1" dirty="0" smtClean="0">
                <a:solidFill>
                  <a:schemeClr val="accent5"/>
                </a:solidFill>
                <a:latin typeface="+mn-lt"/>
              </a:rPr>
              <a:t>’</a:t>
            </a:r>
            <a:r>
              <a:rPr lang="en-US" altLang="zh-CN" sz="4400" b="1" cap="none" dirty="0" smtClean="0">
                <a:solidFill>
                  <a:schemeClr val="accent5"/>
                </a:solidFill>
                <a:latin typeface="+mn-lt"/>
              </a:rPr>
              <a:t>s a 4</a:t>
            </a:r>
            <a:r>
              <a:rPr lang="en-US" altLang="zh-CN" sz="4400" b="1" cap="none" baseline="30000" dirty="0" smtClean="0">
                <a:solidFill>
                  <a:schemeClr val="accent5"/>
                </a:solidFill>
                <a:latin typeface="+mn-lt"/>
              </a:rPr>
              <a:t>th</a:t>
            </a:r>
            <a:r>
              <a:rPr lang="en-US" altLang="zh-CN" sz="4400" b="1" cap="none" dirty="0" smtClean="0">
                <a:solidFill>
                  <a:schemeClr val="accent5"/>
                </a:solidFill>
                <a:latin typeface="+mn-lt"/>
              </a:rPr>
              <a:t> Generation Light Source with DLSR</a:t>
            </a:r>
            <a:r>
              <a:rPr lang="zh-CN" altLang="en-US" sz="4400" b="1" cap="none" dirty="0" smtClean="0">
                <a:solidFill>
                  <a:schemeClr val="accent5"/>
                </a:solidFill>
                <a:latin typeface="+mn-lt"/>
              </a:rPr>
              <a:t>？</a:t>
            </a:r>
            <a:endParaRPr lang="en-US" altLang="zh-CN" sz="4400" b="1" cap="none" dirty="0" smtClean="0">
              <a:solidFill>
                <a:schemeClr val="accent5"/>
              </a:solidFill>
              <a:latin typeface="+mn-lt"/>
            </a:endParaRPr>
          </a:p>
        </p:txBody>
      </p:sp>
      <p:sp>
        <p:nvSpPr>
          <p:cNvPr id="3" name="Rectangle 2"/>
          <p:cNvSpPr>
            <a:spLocks noGrp="1"/>
          </p:cNvSpPr>
          <p:nvPr>
            <p:ph idx="1"/>
          </p:nvPr>
        </p:nvSpPr>
        <p:spPr>
          <a:xfrm>
            <a:off x="251520" y="1412776"/>
            <a:ext cx="8920537" cy="5942652"/>
          </a:xfrm>
        </p:spPr>
        <p:txBody>
          <a:bodyPr>
            <a:spAutoFit/>
          </a:bodyPr>
          <a:lstStyle/>
          <a:p>
            <a:pPr>
              <a:buFont typeface="Wingdings" panose="05000000000000000000" pitchFamily="2" charset="2"/>
              <a:buChar char="l"/>
            </a:pPr>
            <a:r>
              <a:rPr lang="en-US" altLang="zh-CN" sz="3600" dirty="0" smtClean="0">
                <a:latin typeface="Batang" panose="02030600000101010101" pitchFamily="18" charset="-127"/>
                <a:ea typeface="Batang" panose="02030600000101010101" pitchFamily="18" charset="-127"/>
                <a:cs typeface="Times New Roman" panose="02020603050405020304" pitchFamily="18" charset="0"/>
              </a:rPr>
              <a:t>Diffraction </a:t>
            </a:r>
            <a:r>
              <a:rPr lang="en-US" altLang="zh-CN" sz="3600" dirty="0">
                <a:latin typeface="Batang" panose="02030600000101010101" pitchFamily="18" charset="-127"/>
                <a:ea typeface="Batang" panose="02030600000101010101" pitchFamily="18" charset="-127"/>
                <a:cs typeface="Times New Roman" panose="02020603050405020304" pitchFamily="18" charset="0"/>
              </a:rPr>
              <a:t>Limited Storage </a:t>
            </a:r>
            <a:r>
              <a:rPr lang="en-US" altLang="zh-CN" sz="3600" dirty="0" smtClean="0">
                <a:latin typeface="Batang" panose="02030600000101010101" pitchFamily="18" charset="-127"/>
                <a:ea typeface="Batang" panose="02030600000101010101" pitchFamily="18" charset="-127"/>
                <a:cs typeface="Times New Roman" panose="02020603050405020304" pitchFamily="18" charset="0"/>
              </a:rPr>
              <a:t>Ring</a:t>
            </a:r>
          </a:p>
          <a:p>
            <a:pPr lvl="1">
              <a:lnSpc>
                <a:spcPct val="160000"/>
              </a:lnSpc>
              <a:buFont typeface="Wingdings" panose="05000000000000000000" pitchFamily="2" charset="2"/>
              <a:buChar char="u"/>
            </a:pPr>
            <a:r>
              <a:rPr lang="en-US" altLang="zh-CN" sz="3200" dirty="0" smtClean="0">
                <a:solidFill>
                  <a:schemeClr val="accent5"/>
                </a:solidFill>
                <a:latin typeface="Times New Roman" panose="02020603050405020304" pitchFamily="18" charset="0"/>
                <a:ea typeface="Batang" panose="02030600000101010101" pitchFamily="18" charset="-127"/>
                <a:cs typeface="Times New Roman" panose="02020603050405020304" pitchFamily="18" charset="0"/>
              </a:rPr>
              <a:t>a.k.a. Ultimate Storage Ring</a:t>
            </a:r>
          </a:p>
          <a:p>
            <a:pPr>
              <a:lnSpc>
                <a:spcPct val="150000"/>
              </a:lnSpc>
              <a:buFont typeface="Wingdings" panose="05000000000000000000" pitchFamily="2" charset="2"/>
              <a:buChar char="l"/>
            </a:pPr>
            <a:r>
              <a:rPr lang="en-US" altLang="zh-CN" sz="3600" dirty="0" smtClean="0">
                <a:latin typeface="Batang" panose="02030600000101010101" pitchFamily="18" charset="-127"/>
                <a:ea typeface="Batang" panose="02030600000101010101" pitchFamily="18" charset="-127"/>
                <a:cs typeface="Times New Roman" panose="02020603050405020304" pitchFamily="18" charset="0"/>
              </a:rPr>
              <a:t>Most important parameter: brightness</a:t>
            </a:r>
          </a:p>
          <a:p>
            <a:pPr lvl="1">
              <a:lnSpc>
                <a:spcPct val="150000"/>
              </a:lnSpc>
              <a:buFont typeface="Wingdings" panose="05000000000000000000" pitchFamily="2" charset="2"/>
              <a:buChar char="u"/>
            </a:pPr>
            <a:r>
              <a:rPr lang="en-US" altLang="zh-CN" sz="3200" dirty="0" smtClean="0">
                <a:solidFill>
                  <a:schemeClr val="accent5"/>
                </a:solidFill>
                <a:latin typeface="Times New Roman" panose="02020603050405020304" pitchFamily="18" charset="0"/>
                <a:ea typeface="Batang" panose="02030600000101010101" pitchFamily="18" charset="-127"/>
                <a:cs typeface="Times New Roman" panose="02020603050405020304" pitchFamily="18" charset="0"/>
              </a:rPr>
              <a:t>Determined by beam emittance</a:t>
            </a:r>
          </a:p>
          <a:p>
            <a:pPr lvl="1">
              <a:lnSpc>
                <a:spcPct val="150000"/>
              </a:lnSpc>
              <a:buFont typeface="Wingdings" panose="05000000000000000000" pitchFamily="2" charset="2"/>
              <a:buChar char="u"/>
            </a:pPr>
            <a:r>
              <a:rPr lang="en-US" altLang="zh-CN" sz="3200" dirty="0" smtClean="0">
                <a:solidFill>
                  <a:schemeClr val="accent5"/>
                </a:solidFill>
                <a:latin typeface="Times New Roman" panose="02020603050405020304" pitchFamily="18" charset="0"/>
                <a:ea typeface="Batang" panose="02030600000101010101" pitchFamily="18" charset="-127"/>
                <a:cs typeface="Times New Roman" panose="02020603050405020304" pitchFamily="18" charset="0"/>
              </a:rPr>
              <a:t>Electron beam emittance reaches diffraction limit of photon beam</a:t>
            </a:r>
          </a:p>
          <a:p>
            <a:pPr lvl="2">
              <a:lnSpc>
                <a:spcPct val="150000"/>
              </a:lnSpc>
              <a:buFont typeface="Wingdings" panose="05000000000000000000" pitchFamily="2" charset="2"/>
              <a:buChar char="u"/>
            </a:pPr>
            <a:r>
              <a:rPr lang="en-US" altLang="zh-CN" sz="2800" dirty="0" smtClean="0">
                <a:solidFill>
                  <a:schemeClr val="accent6"/>
                </a:solidFill>
                <a:latin typeface="Times New Roman" panose="02020603050405020304" pitchFamily="18" charset="0"/>
                <a:ea typeface="Batang" panose="02030600000101010101" pitchFamily="18" charset="-127"/>
                <a:cs typeface="Times New Roman" panose="02020603050405020304" pitchFamily="18" charset="0"/>
              </a:rPr>
              <a:t>Wavelength/(4π)</a:t>
            </a:r>
            <a:endParaRPr lang="en-US" altLang="zh-CN" sz="2800" dirty="0">
              <a:solidFill>
                <a:schemeClr val="accent6"/>
              </a:solidFill>
              <a:latin typeface="Batang" panose="02030600000101010101" pitchFamily="18" charset="-127"/>
              <a:ea typeface="Batang" panose="02030600000101010101" pitchFamily="18" charset="-127"/>
              <a:cs typeface="Times New Roman" panose="02020603050405020304" pitchFamily="18" charset="0"/>
            </a:endParaRPr>
          </a:p>
          <a:p>
            <a:endParaRPr lang="en-US" altLang="zh-CN" sz="3200" dirty="0" smtClean="0"/>
          </a:p>
        </p:txBody>
      </p:sp>
    </p:spTree>
    <p:extLst>
      <p:ext uri="{BB962C8B-B14F-4D97-AF65-F5344CB8AC3E}">
        <p14:creationId xmlns:p14="http://schemas.microsoft.com/office/powerpoint/2010/main" val="300922409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7505" y="44624"/>
            <a:ext cx="9012540" cy="1112838"/>
          </a:xfrm>
        </p:spPr>
        <p:txBody>
          <a:bodyPr>
            <a:noAutofit/>
          </a:bodyPr>
          <a:lstStyle/>
          <a:p>
            <a:r>
              <a:rPr lang="en-US" altLang="zh-CN" sz="4400" b="1" dirty="0" smtClean="0">
                <a:solidFill>
                  <a:schemeClr val="accent5"/>
                </a:solidFill>
                <a:latin typeface="+mn-lt"/>
                <a:ea typeface="Batang" panose="02030600000101010101" pitchFamily="18" charset="-127"/>
                <a:cs typeface="Times New Roman" panose="02020603050405020304" pitchFamily="18" charset="0"/>
              </a:rPr>
              <a:t>Storage Ring Light Source compared to </a:t>
            </a:r>
            <a:r>
              <a:rPr lang="en-US" altLang="zh-CN" sz="4400" b="1" dirty="0">
                <a:solidFill>
                  <a:schemeClr val="accent5"/>
                </a:solidFill>
                <a:latin typeface="+mn-lt"/>
                <a:ea typeface="Batang" panose="02030600000101010101" pitchFamily="18" charset="-127"/>
                <a:cs typeface="Times New Roman" panose="02020603050405020304" pitchFamily="18" charset="0"/>
              </a:rPr>
              <a:t>L</a:t>
            </a:r>
            <a:r>
              <a:rPr lang="en-US" altLang="zh-CN" sz="4400" b="1" dirty="0" smtClean="0">
                <a:solidFill>
                  <a:schemeClr val="accent5"/>
                </a:solidFill>
                <a:latin typeface="+mn-lt"/>
                <a:ea typeface="Batang" panose="02030600000101010101" pitchFamily="18" charset="-127"/>
                <a:cs typeface="Times New Roman" panose="02020603050405020304" pitchFamily="18" charset="0"/>
              </a:rPr>
              <a:t>inac Based FEL</a:t>
            </a:r>
            <a:endParaRPr lang="en-US" altLang="zh-CN" sz="4400" b="1" dirty="0" smtClean="0">
              <a:solidFill>
                <a:schemeClr val="accent5"/>
              </a:solidFill>
              <a:latin typeface="+mn-lt"/>
              <a:ea typeface="Batang" panose="02030600000101010101" pitchFamily="18" charset="-127"/>
              <a:cs typeface="Times New Roman" panose="02020603050405020304" pitchFamily="18" charset="0"/>
            </a:endParaRPr>
          </a:p>
        </p:txBody>
      </p:sp>
      <p:sp>
        <p:nvSpPr>
          <p:cNvPr id="3" name="Rectangle 2"/>
          <p:cNvSpPr>
            <a:spLocks noGrp="1"/>
          </p:cNvSpPr>
          <p:nvPr>
            <p:ph idx="1"/>
          </p:nvPr>
        </p:nvSpPr>
        <p:spPr>
          <a:xfrm>
            <a:off x="251520" y="1412776"/>
            <a:ext cx="8920537" cy="5203476"/>
          </a:xfrm>
        </p:spPr>
        <p:txBody>
          <a:bodyPr>
            <a:spAutoFit/>
          </a:bodyPr>
          <a:lstStyle/>
          <a:p>
            <a:pPr>
              <a:lnSpc>
                <a:spcPct val="150000"/>
              </a:lnSpc>
              <a:buFont typeface="Wingdings" panose="05000000000000000000" pitchFamily="2" charset="2"/>
              <a:buChar char="l"/>
            </a:pP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Peak Brightness</a:t>
            </a:r>
          </a:p>
          <a:p>
            <a:pPr>
              <a:lnSpc>
                <a:spcPct val="150000"/>
              </a:lnSpc>
              <a:buFont typeface="Wingdings" panose="05000000000000000000" pitchFamily="2" charset="2"/>
              <a:buChar char="l"/>
            </a:pP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Average Brightness</a:t>
            </a:r>
            <a:endParaRPr lang="en-US" altLang="zh-CN" sz="33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endParaRPr>
          </a:p>
          <a:p>
            <a:pPr>
              <a:lnSpc>
                <a:spcPct val="150000"/>
              </a:lnSpc>
              <a:buFont typeface="Wingdings" panose="05000000000000000000" pitchFamily="2" charset="2"/>
              <a:buChar char="l"/>
            </a:pP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Pulse Repetition Frequency</a:t>
            </a:r>
          </a:p>
          <a:p>
            <a:pPr>
              <a:lnSpc>
                <a:spcPct val="150000"/>
              </a:lnSpc>
              <a:buFont typeface="Wingdings" panose="05000000000000000000" pitchFamily="2" charset="2"/>
              <a:buChar char="l"/>
            </a:pP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Number of </a:t>
            </a:r>
            <a:r>
              <a:rPr lang="en-US" altLang="zh-CN" sz="3600" dirty="0" err="1"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beamlines</a:t>
            </a: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 stable &amp;tunable</a:t>
            </a:r>
          </a:p>
          <a:p>
            <a:pPr>
              <a:lnSpc>
                <a:spcPct val="150000"/>
              </a:lnSpc>
              <a:buFont typeface="Wingdings" panose="05000000000000000000" pitchFamily="2" charset="2"/>
              <a:buChar char="l"/>
            </a:pP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hlinkClick r:id="rId3" action="ppaction://hlinksldjump"/>
              </a:rPr>
              <a:t>DLSR based light source </a:t>
            </a:r>
            <a:r>
              <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rPr>
              <a:t>is needed</a:t>
            </a:r>
            <a:endParaRPr lang="en-US" altLang="zh-CN" sz="3600" dirty="0" smtClean="0">
              <a:solidFill>
                <a:schemeClr val="accent5"/>
              </a:solidFill>
              <a:latin typeface="Batang" panose="02030600000101010101" pitchFamily="18" charset="-127"/>
              <a:ea typeface="Batang" panose="02030600000101010101" pitchFamily="18" charset="-127"/>
              <a:cs typeface="Times New Roman" panose="02020603050405020304" pitchFamily="18" charset="0"/>
            </a:endParaRPr>
          </a:p>
          <a:p>
            <a:endParaRPr lang="en-US" altLang="zh-CN" sz="3200" dirty="0" smtClean="0"/>
          </a:p>
        </p:txBody>
      </p:sp>
    </p:spTree>
    <p:extLst>
      <p:ext uri="{BB962C8B-B14F-4D97-AF65-F5344CB8AC3E}">
        <p14:creationId xmlns:p14="http://schemas.microsoft.com/office/powerpoint/2010/main" val="14289855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44624"/>
            <a:ext cx="8001000" cy="1112838"/>
          </a:xfrm>
        </p:spPr>
        <p:txBody>
          <a:bodyPr/>
          <a:lstStyle/>
          <a:p>
            <a:pPr>
              <a:lnSpc>
                <a:spcPct val="150000"/>
              </a:lnSpc>
            </a:pPr>
            <a:r>
              <a:rPr lang="en-US" altLang="zh-CN" sz="5400" cap="none" dirty="0" smtClean="0"/>
              <a:t>Hefei Light Source</a:t>
            </a:r>
            <a:endParaRPr lang="en-US" altLang="zh-CN" sz="5400" dirty="0"/>
          </a:p>
        </p:txBody>
      </p:sp>
      <p:sp>
        <p:nvSpPr>
          <p:cNvPr id="3" name="Rectangle 2"/>
          <p:cNvSpPr>
            <a:spLocks noGrp="1"/>
          </p:cNvSpPr>
          <p:nvPr>
            <p:ph idx="1"/>
          </p:nvPr>
        </p:nvSpPr>
        <p:spPr>
          <a:xfrm>
            <a:off x="685800" y="1295400"/>
            <a:ext cx="8001000" cy="1846659"/>
          </a:xfrm>
        </p:spPr>
        <p:txBody>
          <a:bodyPr/>
          <a:lstStyle/>
          <a:p>
            <a:r>
              <a:rPr lang="en-US" altLang="zh-CN" dirty="0" smtClean="0"/>
              <a:t>National Synchrotron Radiation Lab and Hefei Light Source </a:t>
            </a:r>
          </a:p>
          <a:p>
            <a:pPr lvl="1"/>
            <a:endParaRPr lang="en-US" altLang="zh-CN" dirty="0" smtClean="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img.hf365.com/0/10/94/25/10942541_9980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020" y="2564904"/>
            <a:ext cx="3810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culabs.com.cn/ncls/ewebeditor/uploadfile/20100317111135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872" y="5127487"/>
            <a:ext cx="5476875" cy="1609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6307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44624"/>
            <a:ext cx="8001000" cy="1112838"/>
          </a:xfrm>
        </p:spPr>
        <p:txBody>
          <a:bodyPr/>
          <a:lstStyle/>
          <a:p>
            <a:pPr>
              <a:lnSpc>
                <a:spcPct val="150000"/>
              </a:lnSpc>
            </a:pPr>
            <a:r>
              <a:rPr lang="en-US" altLang="zh-CN" sz="5400" cap="none" dirty="0" smtClean="0"/>
              <a:t>Hefei Light Source</a:t>
            </a:r>
            <a:endParaRPr lang="en-US" altLang="zh-CN" sz="5400" dirty="0"/>
          </a:p>
        </p:txBody>
      </p:sp>
      <p:sp>
        <p:nvSpPr>
          <p:cNvPr id="3" name="Rectangle 2"/>
          <p:cNvSpPr>
            <a:spLocks noGrp="1"/>
          </p:cNvSpPr>
          <p:nvPr>
            <p:ph idx="1"/>
          </p:nvPr>
        </p:nvSpPr>
        <p:spPr>
          <a:xfrm>
            <a:off x="685800" y="1295400"/>
            <a:ext cx="8001000" cy="4616648"/>
          </a:xfrm>
        </p:spPr>
        <p:txBody>
          <a:bodyPr/>
          <a:lstStyle/>
          <a:p>
            <a:r>
              <a:rPr lang="en-US" altLang="zh-CN" dirty="0" smtClean="0"/>
              <a:t>National Synchrotron Radiation Lab and Hefei Light Source </a:t>
            </a:r>
          </a:p>
          <a:p>
            <a:pPr lvl="1"/>
            <a:r>
              <a:rPr lang="en-US" altLang="zh-CN" dirty="0" smtClean="0"/>
              <a:t>Approved in 1983, First </a:t>
            </a:r>
            <a:r>
              <a:rPr lang="en-US" altLang="zh-CN" dirty="0"/>
              <a:t>built </a:t>
            </a:r>
            <a:r>
              <a:rPr lang="en-US" altLang="zh-CN" dirty="0" smtClean="0"/>
              <a:t>1984-1991</a:t>
            </a:r>
            <a:r>
              <a:rPr lang="en-US" altLang="zh-CN" dirty="0"/>
              <a:t>, 2</a:t>
            </a:r>
            <a:r>
              <a:rPr lang="en-US" altLang="zh-CN" baseline="30000" dirty="0"/>
              <a:t>nd</a:t>
            </a:r>
            <a:r>
              <a:rPr lang="en-US" altLang="zh-CN" dirty="0"/>
              <a:t> phase 1999-2004, Upgrade to HLS II 2010-2014 </a:t>
            </a:r>
          </a:p>
          <a:p>
            <a:pPr lvl="1"/>
            <a:r>
              <a:rPr lang="en-US" altLang="zh-CN" dirty="0" smtClean="0"/>
              <a:t>800MeV, 40nm</a:t>
            </a:r>
            <a:r>
              <a:rPr lang="en-US" altLang="zh-CN" dirty="0" smtClean="0">
                <a:latin typeface="Times New Roman" panose="02020603050405020304" pitchFamily="18" charset="0"/>
                <a:cs typeface="Times New Roman" panose="02020603050405020304" pitchFamily="18" charset="0"/>
              </a:rPr>
              <a:t>·</a:t>
            </a:r>
            <a:r>
              <a:rPr lang="en-US" altLang="zh-CN" dirty="0" smtClean="0"/>
              <a:t>rad</a:t>
            </a:r>
            <a:r>
              <a:rPr lang="en-US" altLang="zh-CN" dirty="0" smtClean="0"/>
              <a:t>, 300mA,66.13m, 50ps</a:t>
            </a:r>
            <a:endParaRPr lang="en-US" altLang="zh-CN" dirty="0" smtClean="0"/>
          </a:p>
          <a:p>
            <a:pPr lvl="1"/>
            <a:endParaRPr lang="en-US" altLang="zh-CN" dirty="0" smtClean="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156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44624"/>
            <a:ext cx="8001000" cy="1112838"/>
          </a:xfrm>
        </p:spPr>
        <p:txBody>
          <a:bodyPr/>
          <a:lstStyle/>
          <a:p>
            <a:pPr>
              <a:lnSpc>
                <a:spcPct val="150000"/>
              </a:lnSpc>
            </a:pPr>
            <a:r>
              <a:rPr lang="en-US" altLang="zh-CN" sz="5400" cap="none" dirty="0" smtClean="0"/>
              <a:t>Hefei Light Source</a:t>
            </a:r>
            <a:endParaRPr lang="en-US" altLang="zh-CN" sz="5400" dirty="0"/>
          </a:p>
        </p:txBody>
      </p:sp>
      <p:sp>
        <p:nvSpPr>
          <p:cNvPr id="3" name="Rectangle 2"/>
          <p:cNvSpPr>
            <a:spLocks noGrp="1"/>
          </p:cNvSpPr>
          <p:nvPr>
            <p:ph idx="1"/>
          </p:nvPr>
        </p:nvSpPr>
        <p:spPr>
          <a:xfrm>
            <a:off x="685800" y="1295400"/>
            <a:ext cx="8001000" cy="584775"/>
          </a:xfrm>
        </p:spPr>
        <p:txBody>
          <a:bodyPr/>
          <a:lstStyle/>
          <a:p>
            <a:pPr lvl="1"/>
            <a:endParaRPr lang="en-US" altLang="zh-CN" dirty="0" smtClean="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4"/>
          <a:stretch>
            <a:fillRect/>
          </a:stretch>
        </p:blipFill>
        <p:spPr>
          <a:xfrm>
            <a:off x="373318" y="1484784"/>
            <a:ext cx="8625840" cy="4983480"/>
          </a:xfrm>
          <a:prstGeom prst="rect">
            <a:avLst/>
          </a:prstGeom>
        </p:spPr>
      </p:pic>
    </p:spTree>
    <p:extLst>
      <p:ext uri="{BB962C8B-B14F-4D97-AF65-F5344CB8AC3E}">
        <p14:creationId xmlns:p14="http://schemas.microsoft.com/office/powerpoint/2010/main" val="16898774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520" y="44624"/>
            <a:ext cx="8001000" cy="1112838"/>
          </a:xfrm>
        </p:spPr>
        <p:txBody>
          <a:bodyPr/>
          <a:lstStyle/>
          <a:p>
            <a:pPr>
              <a:lnSpc>
                <a:spcPct val="150000"/>
              </a:lnSpc>
            </a:pPr>
            <a:r>
              <a:rPr lang="en-US" altLang="zh-CN" sz="5400" cap="none" dirty="0" smtClean="0"/>
              <a:t>Concept of The Light Source</a:t>
            </a:r>
            <a:endParaRPr lang="en-US" altLang="zh-CN" sz="5400" cap="none" dirty="0"/>
          </a:p>
        </p:txBody>
      </p:sp>
      <p:sp>
        <p:nvSpPr>
          <p:cNvPr id="3" name="Rectangle 2"/>
          <p:cNvSpPr>
            <a:spLocks noGrp="1"/>
          </p:cNvSpPr>
          <p:nvPr>
            <p:ph idx="1"/>
          </p:nvPr>
        </p:nvSpPr>
        <p:spPr>
          <a:xfrm>
            <a:off x="645911" y="1214703"/>
            <a:ext cx="8376883" cy="5139869"/>
          </a:xfrm>
        </p:spPr>
        <p:txBody>
          <a:bodyPr/>
          <a:lstStyle/>
          <a:p>
            <a:r>
              <a:rPr lang="en-US" altLang="zh-CN" dirty="0" smtClean="0"/>
              <a:t>Low </a:t>
            </a:r>
            <a:r>
              <a:rPr lang="en-US" altLang="zh-CN" dirty="0"/>
              <a:t>Energy SR Source(1-3.5GeV)</a:t>
            </a:r>
          </a:p>
          <a:p>
            <a:pPr lvl="1"/>
            <a:r>
              <a:rPr lang="en-US" altLang="zh-CN" sz="2800" dirty="0"/>
              <a:t>Optimized energy </a:t>
            </a:r>
            <a:r>
              <a:rPr lang="en-US" altLang="zh-CN" sz="2800" dirty="0" smtClean="0"/>
              <a:t>2GeV, 1000m, 0.1nm</a:t>
            </a:r>
            <a:r>
              <a:rPr lang="en-US" altLang="zh-CN" sz="2800" dirty="0" smtClean="0">
                <a:latin typeface="Times New Roman" panose="02020603050405020304" pitchFamily="18" charset="0"/>
                <a:cs typeface="Times New Roman" panose="02020603050405020304" pitchFamily="18" charset="0"/>
              </a:rPr>
              <a:t>·</a:t>
            </a:r>
            <a:r>
              <a:rPr lang="en-US" altLang="zh-CN" sz="2800" dirty="0" smtClean="0"/>
              <a:t>rad  </a:t>
            </a:r>
          </a:p>
          <a:p>
            <a:pPr lvl="1"/>
            <a:r>
              <a:rPr lang="en-US" altLang="zh-CN" sz="2800" dirty="0" smtClean="0"/>
              <a:t>VUV-soft </a:t>
            </a:r>
            <a:r>
              <a:rPr lang="en-US" altLang="zh-CN" sz="2800" dirty="0"/>
              <a:t>X </a:t>
            </a:r>
            <a:r>
              <a:rPr lang="en-US" altLang="zh-CN" sz="2800" dirty="0" smtClean="0"/>
              <a:t>ray</a:t>
            </a:r>
          </a:p>
          <a:p>
            <a:r>
              <a:rPr lang="en-US" altLang="zh-CN" dirty="0"/>
              <a:t>Unique </a:t>
            </a:r>
            <a:r>
              <a:rPr lang="en-US" altLang="zh-CN" dirty="0" smtClean="0"/>
              <a:t>for </a:t>
            </a:r>
            <a:r>
              <a:rPr lang="en-US" altLang="zh-CN" dirty="0"/>
              <a:t>VUV to soft X </a:t>
            </a:r>
            <a:r>
              <a:rPr lang="en-US" altLang="zh-CN" dirty="0" smtClean="0"/>
              <a:t>ray</a:t>
            </a:r>
          </a:p>
          <a:p>
            <a:pPr lvl="1"/>
            <a:r>
              <a:rPr lang="en-US" altLang="zh-CN" sz="2800" dirty="0" smtClean="0"/>
              <a:t>Mid-energy, i.e. SSRF 3.5GeV, best for 5-25keV high brightness hard x-ray</a:t>
            </a:r>
          </a:p>
          <a:p>
            <a:pPr lvl="1"/>
            <a:r>
              <a:rPr lang="en-US" altLang="zh-CN" sz="2800" dirty="0" smtClean="0"/>
              <a:t>Low-energy, best for lower than 1keV, VUV to soft x, 100 times brighter than SSRF</a:t>
            </a:r>
          </a:p>
          <a:p>
            <a:pPr lvl="1"/>
            <a:r>
              <a:rPr lang="en-US" altLang="zh-CN" sz="2800" dirty="0" smtClean="0"/>
              <a:t>VUV, 1meV@10eV</a:t>
            </a:r>
            <a:r>
              <a:rPr lang="zh-CN" altLang="en-US" sz="2800" dirty="0" smtClean="0"/>
              <a:t> </a:t>
            </a:r>
            <a:r>
              <a:rPr lang="en-US" altLang="zh-CN" sz="2800" dirty="0" smtClean="0"/>
              <a:t>high energy resolution</a:t>
            </a:r>
            <a:endParaRPr lang="en-US" altLang="zh-CN" dirty="0"/>
          </a:p>
        </p:txBody>
      </p:sp>
      <p:pic>
        <p:nvPicPr>
          <p:cNvPr id="4" name="Picture 46" descr="D:\Documents\Work\PPT模板\大校徽(透明背景).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4" y="101865"/>
            <a:ext cx="994410" cy="99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90044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ci_fair_72dpi">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21873A"/>
      </a:hlink>
      <a:folHlink>
        <a:srgbClr val="717E00"/>
      </a:folHlink>
    </a:clrScheme>
    <a:fontScheme name="Science Fair">
      <a:majorFont>
        <a:latin typeface="Tw Cen MT Condensed"/>
        <a:ea typeface=""/>
        <a:cs typeface=""/>
      </a:majorFont>
      <a:minorFont>
        <a:latin typeface="Tw Cen MT Condens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4_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a="http://schemas.openxmlformats.org/drawingml/2006/main" name="1_水滴">
  <a:themeElements>
    <a:clrScheme name="水滴">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A02B52E-B077-401F-B843-74BC58A85D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科学博览会项目演示文稿</Template>
  <TotalTime>0</TotalTime>
  <Words>5294</Words>
  <Application>Microsoft Office PowerPoint</Application>
  <PresentationFormat>全屏显示(4:3)</PresentationFormat>
  <Paragraphs>362</Paragraphs>
  <Slides>29</Slides>
  <Notes>29</Notes>
  <HiddenSlides>3</HiddenSlides>
  <MMClips>0</MMClips>
  <ScaleCrop>false</ScaleCrop>
  <HeadingPairs>
    <vt:vector size="6" baseType="variant">
      <vt:variant>
        <vt:lpstr>已用的字体</vt:lpstr>
      </vt:variant>
      <vt:variant>
        <vt:i4>18</vt:i4>
      </vt:variant>
      <vt:variant>
        <vt:lpstr>主题</vt:lpstr>
      </vt:variant>
      <vt:variant>
        <vt:i4>4</vt:i4>
      </vt:variant>
      <vt:variant>
        <vt:lpstr>幻灯片标题</vt:lpstr>
      </vt:variant>
      <vt:variant>
        <vt:i4>29</vt:i4>
      </vt:variant>
    </vt:vector>
  </HeadingPairs>
  <TitlesOfParts>
    <vt:vector size="51" baseType="lpstr">
      <vt:lpstr>Batang</vt:lpstr>
      <vt:lpstr>方正舒体</vt:lpstr>
      <vt:lpstr>华文仿宋</vt:lpstr>
      <vt:lpstr>华文行楷</vt:lpstr>
      <vt:lpstr>华文楷体</vt:lpstr>
      <vt:lpstr>华文新魏</vt:lpstr>
      <vt:lpstr>宋体</vt:lpstr>
      <vt:lpstr>微软雅黑</vt:lpstr>
      <vt:lpstr>Arial</vt:lpstr>
      <vt:lpstr>Calibri</vt:lpstr>
      <vt:lpstr>Calibri Light</vt:lpstr>
      <vt:lpstr>Cambria Math</vt:lpstr>
      <vt:lpstr>Segoe Script</vt:lpstr>
      <vt:lpstr>Times New Roman</vt:lpstr>
      <vt:lpstr>Tw Cen MT</vt:lpstr>
      <vt:lpstr>Tw Cen MT Condensed</vt:lpstr>
      <vt:lpstr>Verdana</vt:lpstr>
      <vt:lpstr>Wingdings</vt:lpstr>
      <vt:lpstr>sci_fair_72dpi</vt:lpstr>
      <vt:lpstr>4_水滴</vt:lpstr>
      <vt:lpstr>1_水滴</vt:lpstr>
      <vt:lpstr>Office 主题</vt:lpstr>
      <vt:lpstr>Accelerator of HIEPA Facility :  Concept, Challenges and Current Status</vt:lpstr>
      <vt:lpstr>Outline</vt:lpstr>
      <vt:lpstr>Concept of HIEPA with HALS</vt:lpstr>
      <vt:lpstr>What’s a 4th Generation Light Source with DLSR？</vt:lpstr>
      <vt:lpstr>Storage Ring Light Source compared to Linac Based FEL</vt:lpstr>
      <vt:lpstr>Hefei Light Source</vt:lpstr>
      <vt:lpstr>Hefei Light Source</vt:lpstr>
      <vt:lpstr>Hefei Light Source</vt:lpstr>
      <vt:lpstr>Concept of The Light Source</vt:lpstr>
      <vt:lpstr>Concept of The Light Source</vt:lpstr>
      <vt:lpstr>Key Points</vt:lpstr>
      <vt:lpstr>Large Crossing Angle and Crabbed waist collision scheme</vt:lpstr>
      <vt:lpstr>Differences between Colliders and Light Sources</vt:lpstr>
      <vt:lpstr>Ideas and Methods</vt:lpstr>
      <vt:lpstr>Ideas and Methods</vt:lpstr>
      <vt:lpstr>Ideas and Methods</vt:lpstr>
      <vt:lpstr>Ideas and Methods</vt:lpstr>
      <vt:lpstr>PowerPoint 演示文稿</vt:lpstr>
      <vt:lpstr>Important Technologies</vt:lpstr>
      <vt:lpstr>Important Technologies</vt:lpstr>
      <vt:lpstr>Important Technologies</vt:lpstr>
      <vt:lpstr>Important Technologies</vt:lpstr>
      <vt:lpstr>Important Technologies</vt:lpstr>
      <vt:lpstr>Nsrl：Accelerator Division</vt:lpstr>
      <vt:lpstr>Nsrl：Accelerator Division</vt:lpstr>
      <vt:lpstr>Future Plan</vt:lpstr>
      <vt:lpstr>conclusion</vt:lpstr>
      <vt:lpstr>References</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2014-12-14T15:43:52Z</dcterms:created>
  <dcterms:modified xsi:type="dcterms:W3CDTF">2015-01-16T03:28:40Z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TC101659569990</vt:lpwstr>
  </property>
</Properties>
</file>