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1BAD121-7453-4C38-9EF1-EC90CDBE1796}" type="datetimeFigureOut">
              <a:rPr lang="zh-CN" altLang="en-US" smtClean="0"/>
              <a:pPr/>
              <a:t>2014/12/6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95A20F4-91A9-4840-99E5-380513D139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5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A20F4-91A9-4840-99E5-380513D1397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71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975A-1BC3-4D8D-8F9F-4F74D37B50BC}" type="datetime1">
              <a:rPr lang="zh-CN" altLang="en-US" smtClean="0"/>
              <a:pPr/>
              <a:t>2014/12/6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2B73-0BEE-41F6-A1D8-F100F2D15F99}" type="datetime1">
              <a:rPr lang="zh-CN" altLang="en-US" smtClean="0"/>
              <a:pPr/>
              <a:t>2014/12/6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82FF-C1AE-4FE9-894C-8EAD03708DE4}" type="datetime1">
              <a:rPr lang="zh-CN" altLang="en-US" smtClean="0"/>
              <a:pPr/>
              <a:t>2014/12/6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46B6-9FFC-474C-A556-88EB4C142D2C}" type="datetime1">
              <a:rPr lang="zh-CN" altLang="en-US" smtClean="0"/>
              <a:pPr/>
              <a:t>2014/12/6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5F85-26CD-4A24-9BE4-DB303BC94283}" type="datetime1">
              <a:rPr lang="zh-CN" altLang="en-US" smtClean="0"/>
              <a:pPr/>
              <a:t>2014/12/6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ED3-EE6D-4376-A7DC-667CE5F0BD68}" type="datetime1">
              <a:rPr lang="zh-CN" altLang="en-US" smtClean="0"/>
              <a:pPr/>
              <a:t>2014/12/6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8EF7-3BE6-49D6-BA9D-3957FBB0D8D2}" type="datetime1">
              <a:rPr lang="zh-CN" altLang="en-US" smtClean="0"/>
              <a:pPr/>
              <a:t>2014/12/6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6B3E-BE6A-4826-BD69-5927BF4F1788}" type="datetime1">
              <a:rPr lang="zh-CN" altLang="en-US" smtClean="0"/>
              <a:pPr/>
              <a:t>2014/12/6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8EAA-5C11-4FD4-AA9F-E325BE7EC1F5}" type="datetime1">
              <a:rPr lang="zh-CN" altLang="en-US" smtClean="0"/>
              <a:pPr/>
              <a:t>2014/12/6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5D8B-5764-47D8-8370-4D40D34FBD43}" type="datetime1">
              <a:rPr lang="zh-CN" altLang="en-US" smtClean="0"/>
              <a:pPr/>
              <a:t>2014/12/6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E71D-D43A-4753-BE4A-B14DF2869905}" type="datetime1">
              <a:rPr lang="zh-CN" altLang="en-US" smtClean="0"/>
              <a:pPr/>
              <a:t>2014/12/6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5B0F8-3E32-490A-B901-DC7434ADCD17}" type="datetime1">
              <a:rPr lang="zh-CN" altLang="en-US" smtClean="0"/>
              <a:pPr/>
              <a:t>2014/12/6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FA588-D8AC-4183-9907-9BBD7F31FC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</a:t>
            </a:r>
            <a:r>
              <a:rPr lang="el-GR" dirty="0" smtClean="0"/>
              <a:t>ν</a:t>
            </a:r>
            <a:r>
              <a:rPr lang="en-US" dirty="0" smtClean="0">
                <a:sym typeface="Symbol"/>
              </a:rPr>
              <a:t></a:t>
            </a:r>
            <a:r>
              <a:rPr lang="zh-CN" altLang="en-US" dirty="0" smtClean="0"/>
              <a:t>实验</a:t>
            </a:r>
            <a:r>
              <a:rPr lang="zh-CN" altLang="en-US" dirty="0"/>
              <a:t>中</a:t>
            </a:r>
            <a:r>
              <a:rPr lang="zh-CN" altLang="en-US" b="1" dirty="0">
                <a:solidFill>
                  <a:srgbClr val="FF0000"/>
                </a:solidFill>
              </a:rPr>
              <a:t>钼</a:t>
            </a:r>
            <a:r>
              <a:rPr lang="zh-CN" altLang="en-US" dirty="0"/>
              <a:t>酸盐晶体</a:t>
            </a:r>
            <a:r>
              <a:rPr lang="zh-CN" altLang="en-US" b="1" dirty="0">
                <a:solidFill>
                  <a:srgbClr val="7030A0"/>
                </a:solidFill>
              </a:rPr>
              <a:t>光</a:t>
            </a:r>
            <a:r>
              <a:rPr lang="zh-CN" altLang="en-US" b="1" dirty="0">
                <a:solidFill>
                  <a:srgbClr val="FF0000"/>
                </a:solidFill>
              </a:rPr>
              <a:t>热</a:t>
            </a:r>
            <a:r>
              <a:rPr lang="zh-CN" altLang="en-US" dirty="0"/>
              <a:t>两相读出方法的可行性研究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8358246" cy="1752600"/>
          </a:xfrm>
        </p:spPr>
        <p:txBody>
          <a:bodyPr/>
          <a:lstStyle/>
          <a:p>
            <a:r>
              <a:rPr lang="zh-CN" altLang="en-US" u="sng" dirty="0" smtClean="0">
                <a:solidFill>
                  <a:schemeClr val="tx1"/>
                </a:solidFill>
              </a:rPr>
              <a:t>刘衍文</a:t>
            </a:r>
            <a:r>
              <a:rPr lang="zh-CN" altLang="en-US" dirty="0" smtClean="0">
                <a:solidFill>
                  <a:schemeClr val="tx1"/>
                </a:solidFill>
              </a:rPr>
              <a:t>，彭海平，张云龙，汪晓莲</a:t>
            </a:r>
            <a:r>
              <a:rPr lang="en-US" altLang="zh-CN" dirty="0" smtClean="0">
                <a:solidFill>
                  <a:schemeClr val="tx1"/>
                </a:solidFill>
              </a:rPr>
              <a:t>,</a:t>
            </a:r>
            <a:r>
              <a:rPr lang="zh-CN" altLang="en-US" dirty="0" smtClean="0">
                <a:solidFill>
                  <a:schemeClr val="tx1"/>
                </a:solidFill>
              </a:rPr>
              <a:t> 许咨宗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rgbClr val="002060"/>
                </a:solidFill>
              </a:rPr>
              <a:t>中国科学技术大学 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71472" y="50004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ym typeface="Symbol"/>
              </a:rPr>
              <a:t></a:t>
            </a:r>
            <a:r>
              <a:rPr lang="en-US" altLang="zh-CN" dirty="0" smtClean="0">
                <a:sym typeface="Symbol"/>
              </a:rPr>
              <a:t></a:t>
            </a:r>
            <a:r>
              <a:rPr lang="zh-CN" altLang="en-US" dirty="0" smtClean="0"/>
              <a:t>衰变研讨会， </a:t>
            </a:r>
            <a:r>
              <a:rPr lang="en-US" altLang="zh-CN" dirty="0" smtClean="0"/>
              <a:t>2014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6</a:t>
            </a:r>
            <a:r>
              <a:rPr lang="zh-CN" altLang="en-US" dirty="0" smtClean="0"/>
              <a:t>日，合肥</a:t>
            </a:r>
            <a:endParaRPr lang="zh-CN" altLang="en-US" dirty="0"/>
          </a:p>
        </p:txBody>
      </p:sp>
      <p:sp>
        <p:nvSpPr>
          <p:cNvPr id="17410" name="AutoShape 2" descr="“USTC logo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AutoShape 4" descr="“USTC logo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4" name="AutoShape 6" descr="“USTC logo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500826" y="2928934"/>
            <a:ext cx="1285884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86710" y="314324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调研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71437"/>
            <a:ext cx="9058275" cy="671512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4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7" y="116633"/>
            <a:ext cx="8987908" cy="2880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2976"/>
            <a:ext cx="4038125" cy="349095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55976" y="3284984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 </a:t>
            </a:r>
            <a:r>
              <a:rPr lang="en-US" altLang="zh-CN" dirty="0" smtClean="0"/>
              <a:t>ZnMoO4 : 15x15x5 mm </a:t>
            </a:r>
          </a:p>
          <a:p>
            <a:r>
              <a:rPr lang="en-US" altLang="zh-CN" dirty="0" smtClean="0"/>
              <a:t>2. Ge light detectors </a:t>
            </a:r>
          </a:p>
          <a:p>
            <a:r>
              <a:rPr lang="en-US" altLang="zh-CN" dirty="0" smtClean="0"/>
              <a:t>3. NTD thermistor </a:t>
            </a:r>
          </a:p>
          <a:p>
            <a:r>
              <a:rPr lang="en-US" altLang="zh-CN" dirty="0" smtClean="0"/>
              <a:t>4. NTD thermistor </a:t>
            </a:r>
          </a:p>
          <a:p>
            <a:r>
              <a:rPr lang="en-US" altLang="zh-CN" dirty="0" smtClean="0"/>
              <a:t>5. Golden wires</a:t>
            </a:r>
          </a:p>
          <a:p>
            <a:r>
              <a:rPr lang="en-US" altLang="zh-CN" dirty="0" smtClean="0"/>
              <a:t>6. PTFE holder for ZnMoO4</a:t>
            </a:r>
          </a:p>
          <a:p>
            <a:r>
              <a:rPr lang="en-US" altLang="zh-CN" dirty="0" smtClean="0"/>
              <a:t>7. Copper support </a:t>
            </a:r>
          </a:p>
          <a:p>
            <a:r>
              <a:rPr lang="en-US" altLang="zh-CN" dirty="0" smtClean="0"/>
              <a:t>8. Alpha source </a:t>
            </a:r>
          </a:p>
          <a:p>
            <a:r>
              <a:rPr lang="en-US" altLang="zh-CN" dirty="0" smtClean="0"/>
              <a:t>9. Support of light detector </a:t>
            </a:r>
          </a:p>
          <a:p>
            <a:r>
              <a:rPr lang="en-US" altLang="zh-CN" dirty="0" smtClean="0"/>
              <a:t>10. Light reflector </a:t>
            </a: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588224" y="6237313"/>
            <a:ext cx="21602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arXiv:1112.3672v1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714612" y="428604"/>
            <a:ext cx="114300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929058" y="785794"/>
            <a:ext cx="228601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1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632"/>
            <a:ext cx="7670254" cy="52048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9552" y="602128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Heat channel : several peaks of environmental gamma peaks. </a:t>
            </a:r>
          </a:p>
          <a:p>
            <a:r>
              <a:rPr lang="en-US" altLang="zh-CN" dirty="0" smtClean="0"/>
              <a:t>Inset shows good heat-light coincidence.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Above ground :</a:t>
            </a:r>
            <a:r>
              <a:rPr altLang="zh-CN" dirty="0" smtClean="0"/>
              <a:t> </a:t>
            </a:r>
            <a:r>
              <a:rPr lang="zh-CN" altLang="en-US" dirty="0" smtClean="0">
                <a:sym typeface="Symbol"/>
              </a:rPr>
              <a:t></a:t>
            </a:r>
            <a:r>
              <a:rPr lang="en-US" altLang="zh-CN" dirty="0" smtClean="0"/>
              <a:t>/</a:t>
            </a:r>
            <a:r>
              <a:rPr lang="el-GR" altLang="zh-CN" dirty="0" smtClean="0"/>
              <a:t>α</a:t>
            </a:r>
            <a:r>
              <a:rPr lang="en-US" altLang="zh-CN" dirty="0" smtClean="0"/>
              <a:t> separation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40" y="1628800"/>
            <a:ext cx="6476689" cy="456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Background simulation(underground)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357298"/>
            <a:ext cx="5760640" cy="410496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3528" y="5805264"/>
            <a:ext cx="8638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Total background in region of interest : 4×10</a:t>
            </a:r>
            <a:r>
              <a:rPr lang="en-US" altLang="zh-CN" baseline="30000" dirty="0" smtClean="0"/>
              <a:t>-4</a:t>
            </a:r>
            <a:r>
              <a:rPr lang="en-US" altLang="zh-CN" dirty="0" smtClean="0"/>
              <a:t> counts/(</a:t>
            </a:r>
            <a:r>
              <a:rPr lang="en-US" altLang="zh-CN" dirty="0" err="1" smtClean="0"/>
              <a:t>keV</a:t>
            </a:r>
            <a:r>
              <a:rPr lang="en-US" altLang="zh-CN" dirty="0"/>
              <a:t> </a:t>
            </a:r>
            <a:r>
              <a:rPr lang="en-US" altLang="zh-CN" dirty="0" smtClean="0"/>
              <a:t>kg year) for enriched crystal </a:t>
            </a:r>
          </a:p>
          <a:p>
            <a:r>
              <a:rPr lang="en-US" altLang="zh-CN" dirty="0" smtClean="0"/>
              <a:t>For natural crystal: a factor of 4 less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86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Expected sensitivity 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66" y="1443379"/>
            <a:ext cx="8169867" cy="29183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7584" y="486916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live time = 5 years</a:t>
            </a:r>
          </a:p>
          <a:p>
            <a:r>
              <a:rPr lang="en-US" altLang="zh-CN" dirty="0" smtClean="0"/>
              <a:t>Enrichment level: 97%, [option(3) natural] </a:t>
            </a:r>
          </a:p>
          <a:p>
            <a:r>
              <a:rPr lang="en-US" altLang="zh-CN" dirty="0" smtClean="0"/>
              <a:t>6 </a:t>
            </a:r>
            <a:r>
              <a:rPr lang="en-US" altLang="zh-CN" dirty="0" err="1" smtClean="0"/>
              <a:t>keV</a:t>
            </a:r>
            <a:r>
              <a:rPr lang="en-US" altLang="zh-CN" dirty="0" smtClean="0"/>
              <a:t> signal window, 90% efficiency </a:t>
            </a:r>
          </a:p>
          <a:p>
            <a:r>
              <a:rPr lang="en-US" altLang="zh-CN" dirty="0" smtClean="0"/>
              <a:t>Range for m</a:t>
            </a:r>
            <a:r>
              <a:rPr lang="en-US" altLang="zh-CN" baseline="-25000" dirty="0" smtClean="0">
                <a:sym typeface="Symbol"/>
              </a:rPr>
              <a:t></a:t>
            </a:r>
            <a:r>
              <a:rPr lang="en-US" altLang="zh-CN" dirty="0" smtClean="0"/>
              <a:t>for different Nuclear Matrix Element (QRPA,ISM, IBM)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000100" y="3786190"/>
            <a:ext cx="757242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1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总结与设想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8121"/>
            <a:ext cx="8229600" cy="5544616"/>
          </a:xfrm>
        </p:spPr>
        <p:txBody>
          <a:bodyPr>
            <a:noAutofit/>
          </a:bodyPr>
          <a:lstStyle/>
          <a:p>
            <a:r>
              <a:rPr lang="en-US" altLang="zh-CN" sz="2400" baseline="30000" dirty="0" smtClean="0"/>
              <a:t>100</a:t>
            </a:r>
            <a:r>
              <a:rPr lang="en-US" altLang="zh-CN" sz="2400" dirty="0" smtClean="0"/>
              <a:t>Mo Q</a:t>
            </a:r>
            <a:r>
              <a:rPr lang="zh-CN" altLang="en-US" sz="2400" dirty="0" smtClean="0"/>
              <a:t>值和丰度上综合考虑是不错的核素</a:t>
            </a:r>
            <a:endParaRPr lang="en-US" altLang="zh-CN" sz="2400" dirty="0" smtClean="0"/>
          </a:p>
          <a:p>
            <a:r>
              <a:rPr lang="zh-CN" altLang="en-US" sz="2400" dirty="0" smtClean="0"/>
              <a:t>合肥物质科学研究院张庆礼：</a:t>
            </a:r>
            <a:r>
              <a:rPr lang="en-US" altLang="zh-CN" sz="2400" dirty="0" smtClean="0"/>
              <a:t>ZnMoO</a:t>
            </a:r>
            <a:r>
              <a:rPr lang="en-US" altLang="zh-CN" sz="2400" baseline="-25000" dirty="0" smtClean="0"/>
              <a:t>4</a:t>
            </a:r>
            <a:r>
              <a:rPr lang="zh-CN" altLang="en-US" sz="2400" dirty="0" smtClean="0"/>
              <a:t>生长应该可行。 </a:t>
            </a:r>
            <a:endParaRPr lang="en-US" altLang="zh-CN" sz="2400" dirty="0" smtClean="0"/>
          </a:p>
          <a:p>
            <a:r>
              <a:rPr lang="zh-CN" altLang="en-US" sz="2400" dirty="0" smtClean="0"/>
              <a:t>光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热双相读出可以有效区分</a:t>
            </a:r>
            <a:r>
              <a:rPr lang="en-US" altLang="zh-CN" sz="2400" dirty="0" smtClean="0">
                <a:sym typeface="Symbol"/>
              </a:rPr>
              <a:t>/</a:t>
            </a:r>
            <a:r>
              <a:rPr lang="el-GR" altLang="zh-CN" sz="2400" dirty="0" smtClean="0">
                <a:sym typeface="Symbol"/>
              </a:rPr>
              <a:t>γ</a:t>
            </a:r>
            <a:r>
              <a:rPr lang="zh-CN" altLang="en-US" sz="2400" dirty="0" smtClean="0">
                <a:sym typeface="Symbol"/>
              </a:rPr>
              <a:t>和</a:t>
            </a:r>
            <a:r>
              <a:rPr lang="el-GR" altLang="zh-CN" sz="2400" dirty="0" smtClean="0">
                <a:sym typeface="Symbol"/>
              </a:rPr>
              <a:t>α</a:t>
            </a:r>
            <a:r>
              <a:rPr lang="zh-CN" altLang="en-US" sz="2400" dirty="0" smtClean="0"/>
              <a:t>信号， 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MMC+SQUID (</a:t>
            </a:r>
            <a:r>
              <a:rPr lang="el-GR" altLang="zh-CN" sz="2400" dirty="0" smtClean="0"/>
              <a:t>σ</a:t>
            </a:r>
            <a:r>
              <a:rPr lang="en-US" altLang="zh-CN" sz="2400" dirty="0" smtClean="0"/>
              <a:t> = 10 </a:t>
            </a:r>
            <a:r>
              <a:rPr lang="en-US" altLang="zh-CN" sz="2400" dirty="0" err="1" smtClean="0"/>
              <a:t>keV</a:t>
            </a:r>
            <a:r>
              <a:rPr lang="en-US" altLang="zh-CN" sz="2400" dirty="0" smtClean="0"/>
              <a:t> @</a:t>
            </a:r>
            <a:r>
              <a:rPr lang="en-US" altLang="zh-CN" sz="2400" baseline="30000" dirty="0" smtClean="0"/>
              <a:t>208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Tl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/>
              <a:t>2615 </a:t>
            </a:r>
            <a:r>
              <a:rPr lang="en-US" altLang="zh-CN" sz="2400" dirty="0" err="1" smtClean="0"/>
              <a:t>keV</a:t>
            </a:r>
            <a:r>
              <a:rPr lang="en-US" altLang="zh-CN" sz="2400" dirty="0" smtClean="0"/>
              <a:t> peak  )</a:t>
            </a:r>
          </a:p>
          <a:p>
            <a:pPr lvl="1"/>
            <a:r>
              <a:rPr lang="en-US" altLang="zh-CN" sz="2400" dirty="0" smtClean="0"/>
              <a:t>NTD (similar resolution ,CUORE,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FWHM~6keV@2615keV)</a:t>
            </a:r>
          </a:p>
          <a:p>
            <a:r>
              <a:rPr lang="zh-CN" altLang="en-US" sz="2400" dirty="0" smtClean="0"/>
              <a:t>吨级</a:t>
            </a:r>
            <a:r>
              <a:rPr lang="en-US" altLang="zh-CN" sz="2400" dirty="0" smtClean="0"/>
              <a:t>ZnMoO4</a:t>
            </a:r>
            <a:r>
              <a:rPr lang="zh-CN" altLang="en-US" sz="2400" dirty="0" smtClean="0"/>
              <a:t>：半衰期灵敏度</a:t>
            </a:r>
            <a:r>
              <a:rPr lang="en-US" altLang="zh-CN" sz="2400" dirty="0" smtClean="0"/>
              <a:t>10</a:t>
            </a:r>
            <a:r>
              <a:rPr lang="en-US" altLang="zh-CN" sz="2400" baseline="30000" dirty="0" smtClean="0"/>
              <a:t>26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年量级，对应</a:t>
            </a:r>
            <a:r>
              <a:rPr lang="en-US" altLang="zh-CN" sz="2400" dirty="0" err="1" smtClean="0"/>
              <a:t>Majorana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中微子平均质量几十</a:t>
            </a:r>
            <a:r>
              <a:rPr lang="en-US" altLang="zh-CN" sz="2400" dirty="0" err="1" smtClean="0"/>
              <a:t>meV</a:t>
            </a:r>
            <a:r>
              <a:rPr lang="en-US" altLang="zh-CN" sz="2400" dirty="0" smtClean="0"/>
              <a:t>. </a:t>
            </a:r>
          </a:p>
          <a:p>
            <a:r>
              <a:rPr lang="zh-CN" altLang="en-US" sz="2400" dirty="0" smtClean="0"/>
              <a:t>科大计划 ： 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2015-2020 </a:t>
            </a:r>
            <a:r>
              <a:rPr lang="zh-CN" altLang="en-US" sz="2400" dirty="0"/>
              <a:t>：</a:t>
            </a:r>
            <a:r>
              <a:rPr lang="zh-CN" altLang="en-US" sz="2400" dirty="0" smtClean="0"/>
              <a:t>晶体研究 </a:t>
            </a:r>
            <a:r>
              <a:rPr lang="en-US" altLang="zh-CN" sz="2400" dirty="0" smtClean="0"/>
              <a:t>(</a:t>
            </a:r>
            <a:r>
              <a:rPr lang="zh-CN" altLang="en-US" sz="2400" dirty="0" smtClean="0"/>
              <a:t>光热读出，本底研究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，建立</a:t>
            </a:r>
            <a:r>
              <a:rPr lang="zh-CN" altLang="en-US" sz="2400" dirty="0"/>
              <a:t>毫</a:t>
            </a:r>
            <a:r>
              <a:rPr lang="en-US" altLang="zh-CN" sz="2400" dirty="0"/>
              <a:t>K</a:t>
            </a:r>
            <a:r>
              <a:rPr lang="zh-CN" altLang="en-US" sz="2400" dirty="0"/>
              <a:t>实验平台（</a:t>
            </a:r>
            <a:r>
              <a:rPr lang="en-US" altLang="zh-CN" sz="2400" dirty="0"/>
              <a:t>HE-3</a:t>
            </a:r>
            <a:r>
              <a:rPr lang="zh-CN" altLang="en-US" sz="2400" dirty="0"/>
              <a:t>稀释制冷系统，</a:t>
            </a:r>
            <a:r>
              <a:rPr lang="en-US" altLang="zh-CN" sz="2400" dirty="0"/>
              <a:t>TES</a:t>
            </a:r>
            <a:r>
              <a:rPr lang="zh-CN" altLang="en-US" sz="2400" dirty="0"/>
              <a:t>温度传感器和相关读出电子学研发和制作</a:t>
            </a:r>
            <a:r>
              <a:rPr lang="zh-CN" altLang="en-US" sz="2400" dirty="0" smtClean="0"/>
              <a:t>）</a:t>
            </a:r>
            <a:r>
              <a:rPr lang="en-US" altLang="zh-CN" sz="2400" dirty="0" smtClean="0"/>
              <a:t>o(kg) </a:t>
            </a:r>
            <a:r>
              <a:rPr lang="zh-CN" altLang="en-US" sz="2400" dirty="0" smtClean="0"/>
              <a:t>的原型样机。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2020-2025: o(100 kg) </a:t>
            </a:r>
          </a:p>
          <a:p>
            <a:pPr lvl="1"/>
            <a:r>
              <a:rPr lang="en-US" altLang="zh-CN" sz="2400" dirty="0" smtClean="0"/>
              <a:t>2025-2030: o(1000kg)</a:t>
            </a:r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32240" y="5402408"/>
            <a:ext cx="2959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谢谢！</a:t>
            </a:r>
            <a:endParaRPr lang="zh-CN" altLang="en-US" sz="72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Symbol"/>
              </a:rPr>
              <a:t></a:t>
            </a:r>
            <a:r>
              <a:rPr lang="en-US" altLang="zh-CN" dirty="0" smtClean="0"/>
              <a:t> </a:t>
            </a:r>
            <a:r>
              <a:rPr lang="zh-CN" altLang="en-US" dirty="0" smtClean="0"/>
              <a:t>衰变核素和实验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14009"/>
              </p:ext>
            </p:extLst>
          </p:nvPr>
        </p:nvGraphicFramePr>
        <p:xfrm>
          <a:off x="214282" y="1463757"/>
          <a:ext cx="8358214" cy="4550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28"/>
                <a:gridCol w="1428760"/>
                <a:gridCol w="1148368"/>
                <a:gridCol w="4352358"/>
              </a:tblGrid>
              <a:tr h="877365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核素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aseline="0" dirty="0" smtClean="0"/>
                        <a:t>丰度</a:t>
                      </a:r>
                      <a:r>
                        <a:rPr lang="en-US" altLang="zh-CN" sz="2400" baseline="0" dirty="0" smtClean="0"/>
                        <a:t> (%)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Q</a:t>
                      </a:r>
                      <a:r>
                        <a:rPr lang="en-US" altLang="zh-CN" sz="2400" baseline="-25000" dirty="0" smtClean="0">
                          <a:sym typeface="Symbol"/>
                        </a:rPr>
                        <a:t></a:t>
                      </a:r>
                      <a:r>
                        <a:rPr lang="en-US" altLang="zh-CN" sz="2400" dirty="0" smtClean="0"/>
                        <a:t> (</a:t>
                      </a:r>
                      <a:r>
                        <a:rPr lang="en-US" altLang="zh-CN" sz="2400" dirty="0" err="1" smtClean="0"/>
                        <a:t>keV</a:t>
                      </a:r>
                      <a:r>
                        <a:rPr lang="en-US" altLang="zh-CN" sz="2400" dirty="0" smtClean="0"/>
                        <a:t>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实验</a:t>
                      </a:r>
                      <a:endParaRPr lang="zh-CN" altLang="en-US" sz="2400" dirty="0"/>
                    </a:p>
                  </a:txBody>
                  <a:tcPr/>
                </a:tc>
              </a:tr>
              <a:tr h="487425">
                <a:tc>
                  <a:txBody>
                    <a:bodyPr/>
                    <a:lstStyle/>
                    <a:p>
                      <a:r>
                        <a:rPr lang="en-US" altLang="zh-CN" sz="2400" baseline="30000" dirty="0" smtClean="0"/>
                        <a:t>48</a:t>
                      </a:r>
                      <a:r>
                        <a:rPr lang="en-US" altLang="zh-CN" sz="2400" dirty="0" smtClean="0"/>
                        <a:t>Ca(</a:t>
                      </a:r>
                      <a:r>
                        <a:rPr lang="zh-CN" altLang="en-US" sz="2400" dirty="0" smtClean="0"/>
                        <a:t>钙</a:t>
                      </a:r>
                      <a:r>
                        <a:rPr lang="en-US" altLang="zh-CN" sz="2400" dirty="0" smtClean="0"/>
                        <a:t>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0.187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4272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Candles</a:t>
                      </a:r>
                      <a:endParaRPr lang="zh-CN" altLang="en-US" sz="2400" dirty="0"/>
                    </a:p>
                  </a:txBody>
                  <a:tcPr/>
                </a:tc>
              </a:tr>
              <a:tr h="564036">
                <a:tc>
                  <a:txBody>
                    <a:bodyPr/>
                    <a:lstStyle/>
                    <a:p>
                      <a:r>
                        <a:rPr lang="en-US" altLang="zh-CN" sz="2400" baseline="30000" dirty="0" smtClean="0"/>
                        <a:t>76</a:t>
                      </a:r>
                      <a:r>
                        <a:rPr lang="en-US" altLang="zh-CN" sz="2400" dirty="0" smtClean="0"/>
                        <a:t>Ge(</a:t>
                      </a:r>
                      <a:r>
                        <a:rPr lang="zh-CN" altLang="en-US" sz="2400" dirty="0" smtClean="0"/>
                        <a:t>锗</a:t>
                      </a:r>
                      <a:r>
                        <a:rPr lang="en-US" altLang="zh-CN" sz="2400" dirty="0" smtClean="0"/>
                        <a:t>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7.73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2039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Gerda,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baseline="0" dirty="0" err="1" smtClean="0"/>
                        <a:t>M</a:t>
                      </a:r>
                      <a:r>
                        <a:rPr lang="en-US" altLang="zh-CN" sz="2000" baseline="0" dirty="0" err="1" smtClean="0"/>
                        <a:t>ajorana</a:t>
                      </a:r>
                      <a:r>
                        <a:rPr lang="en-US" altLang="zh-CN" sz="2400" baseline="0" dirty="0" smtClean="0"/>
                        <a:t> D</a:t>
                      </a:r>
                      <a:r>
                        <a:rPr lang="en-US" altLang="zh-CN" sz="2000" baseline="0" dirty="0" smtClean="0"/>
                        <a:t>emonstrator</a:t>
                      </a:r>
                      <a:r>
                        <a:rPr lang="en-US" altLang="zh-CN" sz="2400" baseline="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</a:tr>
              <a:tr h="487425">
                <a:tc>
                  <a:txBody>
                    <a:bodyPr/>
                    <a:lstStyle/>
                    <a:p>
                      <a:r>
                        <a:rPr lang="en-US" altLang="zh-CN" sz="2400" baseline="30000" dirty="0" smtClean="0"/>
                        <a:t>82</a:t>
                      </a:r>
                      <a:r>
                        <a:rPr lang="en-US" altLang="zh-CN" sz="2400" dirty="0" smtClean="0"/>
                        <a:t>Se(</a:t>
                      </a:r>
                      <a:r>
                        <a:rPr lang="zh-CN" altLang="en-US" sz="2400" dirty="0" smtClean="0"/>
                        <a:t>硒</a:t>
                      </a:r>
                      <a:r>
                        <a:rPr lang="en-US" altLang="zh-CN" sz="2400" dirty="0" smtClean="0"/>
                        <a:t>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8.73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2996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SuperNEMO</a:t>
                      </a:r>
                      <a:endParaRPr lang="zh-CN" altLang="en-US" sz="2400" dirty="0"/>
                    </a:p>
                  </a:txBody>
                  <a:tcPr/>
                </a:tc>
              </a:tr>
              <a:tr h="575952">
                <a:tc>
                  <a:txBody>
                    <a:bodyPr/>
                    <a:lstStyle/>
                    <a:p>
                      <a:r>
                        <a:rPr lang="en-US" altLang="zh-CN" sz="2400" b="1" kern="1200" baseline="30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en-US" altLang="zh-CN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</a:rPr>
                        <a:t>钼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</a:rPr>
                        <a:t>9.8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</a:rPr>
                        <a:t>3034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err="1" smtClean="0">
                          <a:solidFill>
                            <a:srgbClr val="FF0000"/>
                          </a:solidFill>
                        </a:rPr>
                        <a:t>MOON,AMoRE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altLang="zh-CN" sz="2400" baseline="30000" dirty="0" smtClean="0"/>
                        <a:t>116</a:t>
                      </a:r>
                      <a:r>
                        <a:rPr lang="en-US" altLang="zh-CN" sz="2400" dirty="0" smtClean="0"/>
                        <a:t>Cd (</a:t>
                      </a:r>
                      <a:r>
                        <a:rPr lang="zh-CN" altLang="en-US" sz="2400" dirty="0" smtClean="0"/>
                        <a:t>镉</a:t>
                      </a:r>
                      <a:r>
                        <a:rPr lang="en-US" altLang="zh-CN" sz="2400" dirty="0" smtClean="0"/>
                        <a:t>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7.5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2813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Cobra</a:t>
                      </a:r>
                      <a:endParaRPr lang="zh-CN" altLang="en-US" sz="2400" dirty="0"/>
                    </a:p>
                  </a:txBody>
                  <a:tcPr/>
                </a:tc>
              </a:tr>
              <a:tr h="499317">
                <a:tc>
                  <a:txBody>
                    <a:bodyPr/>
                    <a:lstStyle/>
                    <a:p>
                      <a:r>
                        <a:rPr lang="en-US" altLang="zh-CN" sz="2400" baseline="30000" dirty="0" smtClean="0"/>
                        <a:t>130</a:t>
                      </a:r>
                      <a:r>
                        <a:rPr lang="en-US" altLang="zh-CN" sz="2400" baseline="0" dirty="0" smtClean="0"/>
                        <a:t>Te(</a:t>
                      </a:r>
                      <a:r>
                        <a:rPr lang="zh-CN" altLang="en-US" sz="2400" baseline="0" dirty="0" smtClean="0"/>
                        <a:t>碲</a:t>
                      </a:r>
                      <a:r>
                        <a:rPr lang="en-US" altLang="zh-CN" sz="2400" baseline="0" dirty="0" smtClean="0"/>
                        <a:t>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34.08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2527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COURE,Cobra,SNO</a:t>
                      </a:r>
                      <a:r>
                        <a:rPr lang="en-US" altLang="zh-CN" sz="2400" dirty="0" smtClean="0"/>
                        <a:t>+</a:t>
                      </a:r>
                      <a:endParaRPr lang="zh-CN" altLang="en-US" sz="2400" dirty="0"/>
                    </a:p>
                  </a:txBody>
                  <a:tcPr/>
                </a:tc>
              </a:tr>
              <a:tr h="487425">
                <a:tc>
                  <a:txBody>
                    <a:bodyPr/>
                    <a:lstStyle/>
                    <a:p>
                      <a:r>
                        <a:rPr lang="en-US" altLang="zh-CN" sz="2400" baseline="30000" dirty="0" smtClean="0"/>
                        <a:t>136</a:t>
                      </a:r>
                      <a:r>
                        <a:rPr lang="en-US" altLang="zh-CN" sz="2400" dirty="0" smtClean="0"/>
                        <a:t>Xe(</a:t>
                      </a:r>
                      <a:r>
                        <a:rPr lang="zh-CN" altLang="en-US" sz="2400" dirty="0" smtClean="0"/>
                        <a:t>氙</a:t>
                      </a:r>
                      <a:r>
                        <a:rPr lang="en-US" altLang="zh-CN" sz="2400" dirty="0" smtClean="0"/>
                        <a:t>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8.86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2458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EXO,NEXO,NEXT,KamLAND</a:t>
                      </a:r>
                      <a:r>
                        <a:rPr lang="en-US" altLang="zh-CN" sz="2400" dirty="0" smtClean="0"/>
                        <a:t>-Zen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CaMoO</a:t>
            </a:r>
            <a:r>
              <a:rPr lang="en-US" altLang="zh-CN" baseline="-25000" dirty="0" smtClean="0"/>
              <a:t>4</a:t>
            </a:r>
            <a:r>
              <a:rPr lang="en-US" altLang="zh-CN" dirty="0" smtClean="0"/>
              <a:t>: </a:t>
            </a:r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dirty="0" smtClean="0"/>
              <a:t>dvanced </a:t>
            </a:r>
            <a:r>
              <a:rPr lang="en-US" altLang="zh-CN" dirty="0" smtClean="0">
                <a:solidFill>
                  <a:srgbClr val="FF0000"/>
                </a:solidFill>
              </a:rPr>
              <a:t>Mo</a:t>
            </a:r>
            <a:r>
              <a:rPr lang="en-US" altLang="zh-CN" dirty="0" smtClean="0"/>
              <a:t>-based </a:t>
            </a:r>
            <a:r>
              <a:rPr lang="en-US" altLang="zh-CN" dirty="0" smtClean="0">
                <a:solidFill>
                  <a:srgbClr val="FF0000"/>
                </a:solidFill>
              </a:rPr>
              <a:t>R</a:t>
            </a:r>
            <a:r>
              <a:rPr lang="en-US" altLang="zh-CN" dirty="0" smtClean="0"/>
              <a:t>are process </a:t>
            </a:r>
            <a:r>
              <a:rPr lang="en-US" altLang="zh-CN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xperiment 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Timeline: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2002</a:t>
            </a:r>
            <a:r>
              <a:rPr lang="en-US" altLang="zh-CN" dirty="0" smtClean="0"/>
              <a:t> Idea and try to grow CMO in Korea</a:t>
            </a:r>
          </a:p>
          <a:p>
            <a:pPr lvl="1"/>
            <a:r>
              <a:rPr lang="en-US" altLang="zh-CN" dirty="0" smtClean="0"/>
              <a:t>2003 better CMO </a:t>
            </a:r>
          </a:p>
          <a:p>
            <a:pPr lvl="1"/>
            <a:r>
              <a:rPr lang="en-US" altLang="zh-CN" dirty="0" smtClean="0"/>
              <a:t>2004 CMO test [conference talk at VIETNAM 2004]</a:t>
            </a:r>
          </a:p>
          <a:p>
            <a:pPr lvl="1"/>
            <a:r>
              <a:rPr lang="en-US" altLang="zh-CN" dirty="0" smtClean="0"/>
              <a:t>2007 CMO R&amp;D in Cryogenic temperature 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2008 1kg </a:t>
            </a:r>
            <a:r>
              <a:rPr lang="en-US" altLang="zh-CN" dirty="0" smtClean="0"/>
              <a:t>of </a:t>
            </a:r>
            <a:r>
              <a:rPr lang="en-US" altLang="zh-CN" baseline="30000" dirty="0" smtClean="0"/>
              <a:t>40</a:t>
            </a:r>
            <a:r>
              <a:rPr lang="en-US" altLang="zh-CN" dirty="0" smtClean="0"/>
              <a:t>Ca</a:t>
            </a:r>
            <a:r>
              <a:rPr lang="en-US" altLang="zh-CN" baseline="30000" dirty="0" smtClean="0"/>
              <a:t>100</a:t>
            </a:r>
            <a:r>
              <a:rPr lang="en-US" altLang="zh-CN" dirty="0" smtClean="0"/>
              <a:t>MoO</a:t>
            </a:r>
            <a:r>
              <a:rPr lang="en-US" altLang="zh-CN" baseline="-25000" dirty="0" smtClean="0"/>
              <a:t>4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2009 AMORE Collaboration formed </a:t>
            </a:r>
          </a:p>
          <a:p>
            <a:pPr lvl="1"/>
            <a:r>
              <a:rPr lang="en-US" altLang="zh-CN" dirty="0" smtClean="0"/>
              <a:t>2010-2011 Characterization of </a:t>
            </a:r>
            <a:r>
              <a:rPr lang="en-US" altLang="zh-CN" dirty="0" err="1" smtClean="0"/>
              <a:t>CMO&amp;background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2012 Russia group funded for CMO production 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2013 </a:t>
            </a:r>
            <a:r>
              <a:rPr lang="en-US" altLang="zh-CN" dirty="0" err="1" smtClean="0">
                <a:solidFill>
                  <a:srgbClr val="FF0000"/>
                </a:solidFill>
              </a:rPr>
              <a:t>AMoRE</a:t>
            </a:r>
            <a:r>
              <a:rPr lang="en-US" altLang="zh-CN" dirty="0" smtClean="0">
                <a:solidFill>
                  <a:srgbClr val="FF0000"/>
                </a:solidFill>
              </a:rPr>
              <a:t> project funded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flipH="1">
            <a:off x="292233" y="6453336"/>
            <a:ext cx="607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H.J. Kim, </a:t>
            </a:r>
            <a:r>
              <a:rPr lang="en-US" altLang="zh-CN" dirty="0" err="1" smtClean="0"/>
              <a:t>AMoRE</a:t>
            </a:r>
            <a:r>
              <a:rPr lang="en-US" altLang="zh-CN" dirty="0" smtClean="0"/>
              <a:t> talk at MEDEX’13 conference, Prague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39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00430" y="3143248"/>
            <a:ext cx="2286016" cy="8572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AMoRE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3165610" cy="36012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72000" y="40714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</a:t>
            </a:r>
            <a:r>
              <a:rPr lang="en-US" altLang="zh-CN" dirty="0" smtClean="0"/>
              <a:t>etallic </a:t>
            </a:r>
            <a:r>
              <a:rPr lang="en-US" altLang="zh-CN" dirty="0" smtClean="0">
                <a:solidFill>
                  <a:srgbClr val="FF0000"/>
                </a:solidFill>
              </a:rPr>
              <a:t>M</a:t>
            </a:r>
            <a:r>
              <a:rPr lang="en-US" altLang="zh-CN" dirty="0" smtClean="0"/>
              <a:t>agnetic 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en-US" altLang="zh-CN" dirty="0" smtClean="0"/>
              <a:t>alorimeter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857760"/>
            <a:ext cx="2560736" cy="18149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14752"/>
            <a:ext cx="2952328" cy="26570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57752" y="450057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 </a:t>
            </a:r>
            <a:r>
              <a:rPr lang="en-US" altLang="zh-CN" dirty="0" err="1" smtClean="0"/>
              <a:t>keV</a:t>
            </a:r>
            <a:r>
              <a:rPr lang="en-US" altLang="zh-CN" dirty="0" smtClean="0"/>
              <a:t> = 10</a:t>
            </a:r>
            <a:r>
              <a:rPr lang="en-US" altLang="zh-CN" baseline="30000" dirty="0" smtClean="0"/>
              <a:t>9</a:t>
            </a:r>
            <a:r>
              <a:rPr lang="en-US" altLang="zh-CN" dirty="0" smtClean="0"/>
              <a:t> spin flips </a:t>
            </a:r>
            <a:endParaRPr lang="zh-CN" alt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0"/>
            <a:ext cx="3428992" cy="311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6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8143932" cy="5684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388" y="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Y. S. Yoon, talk at</a:t>
            </a:r>
          </a:p>
          <a:p>
            <a:r>
              <a:rPr lang="en-US" altLang="zh-CN" sz="1000" dirty="0" smtClean="0"/>
              <a:t>8</a:t>
            </a:r>
            <a:r>
              <a:rPr lang="en-US" altLang="zh-CN" sz="1000" baseline="30000" dirty="0" smtClean="0"/>
              <a:t>th</a:t>
            </a:r>
            <a:r>
              <a:rPr lang="en-US" altLang="zh-CN" sz="1000" dirty="0" smtClean="0"/>
              <a:t> APCTP-BLTP JINR Joint workshop </a:t>
            </a:r>
            <a:endParaRPr lang="zh-CN" altLang="en-US" sz="10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1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Energy resolution MMC 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85728"/>
            <a:ext cx="8072494" cy="627387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714480" y="785794"/>
            <a:ext cx="85725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143240" y="857232"/>
            <a:ext cx="78581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286512" y="1142984"/>
            <a:ext cx="1428760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286380" y="78579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87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44075" cy="673417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7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78" y="404663"/>
            <a:ext cx="8567413" cy="589531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9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1" y="692696"/>
            <a:ext cx="8755975" cy="557198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0034" y="2714620"/>
            <a:ext cx="78581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786314" y="3500438"/>
            <a:ext cx="78581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500826" y="5715016"/>
            <a:ext cx="78581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A588-D8AC-4183-9907-9BBD7F31FC9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6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503</Words>
  <Application>Microsoft Office PowerPoint</Application>
  <PresentationFormat>全屏显示(4:3)</PresentationFormat>
  <Paragraphs>108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华文行楷</vt:lpstr>
      <vt:lpstr>宋体</vt:lpstr>
      <vt:lpstr>Arial</vt:lpstr>
      <vt:lpstr>Calibri</vt:lpstr>
      <vt:lpstr>Symbol</vt:lpstr>
      <vt:lpstr>Office 主题</vt:lpstr>
      <vt:lpstr>0ν实验中钼酸盐晶体光热两相读出方法的可行性研究</vt:lpstr>
      <vt:lpstr> 衰变核素和实验</vt:lpstr>
      <vt:lpstr>CaMoO4: Advanced Mo-based Rare process Experiment </vt:lpstr>
      <vt:lpstr>AMoRE</vt:lpstr>
      <vt:lpstr>PowerPoint 演示文稿</vt:lpstr>
      <vt:lpstr>Energy resolution MMC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Above ground : /α separation </vt:lpstr>
      <vt:lpstr>Background simulation(underground)</vt:lpstr>
      <vt:lpstr>Expected sensitivity </vt:lpstr>
      <vt:lpstr>总结与设想</vt:lpstr>
    </vt:vector>
  </TitlesOfParts>
  <Company>ustc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0vDBD实验中钼酸盐晶体光热两相读出方法的可行性研究</dc:title>
  <dc:creator>ustc</dc:creator>
  <cp:lastModifiedBy>e440</cp:lastModifiedBy>
  <cp:revision>156</cp:revision>
  <dcterms:created xsi:type="dcterms:W3CDTF">2014-12-02T08:01:08Z</dcterms:created>
  <dcterms:modified xsi:type="dcterms:W3CDTF">2014-12-06T07:47:56Z</dcterms:modified>
</cp:coreProperties>
</file>