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90" r:id="rId4"/>
    <p:sldId id="260" r:id="rId5"/>
    <p:sldId id="289" r:id="rId6"/>
    <p:sldId id="291" r:id="rId7"/>
    <p:sldId id="277" r:id="rId8"/>
    <p:sldId id="285" r:id="rId9"/>
    <p:sldId id="278" r:id="rId10"/>
    <p:sldId id="279" r:id="rId11"/>
    <p:sldId id="280" r:id="rId12"/>
    <p:sldId id="281" r:id="rId13"/>
    <p:sldId id="284" r:id="rId14"/>
    <p:sldId id="283" r:id="rId15"/>
    <p:sldId id="287" r:id="rId16"/>
    <p:sldId id="286" r:id="rId17"/>
    <p:sldId id="273" r:id="rId18"/>
    <p:sldId id="293" r:id="rId19"/>
    <p:sldId id="275" r:id="rId20"/>
    <p:sldId id="292" r:id="rId21"/>
    <p:sldId id="294" r:id="rId22"/>
    <p:sldId id="295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EE"/>
    <a:srgbClr val="85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4660"/>
  </p:normalViewPr>
  <p:slideViewPr>
    <p:cSldViewPr snapToGrid="0">
      <p:cViewPr>
        <p:scale>
          <a:sx n="75" d="100"/>
          <a:sy n="75" d="100"/>
        </p:scale>
        <p:origin x="1075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4853-51F5-4E3D-84DD-7D87F0E2879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2903D-483A-4C31-B27A-8BD3ECF6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CC4E-CE43-427B-A622-1743CD20AEA4}" type="datetime1">
              <a:rPr lang="en-US" smtClean="0"/>
              <a:t>5/11/2023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BF8F-9D8D-4AE0-A569-FC4F6CBD6414}" type="datetime1">
              <a:rPr lang="en-US" smtClean="0"/>
              <a:t>5/11/2023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6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3674-EDD3-48EC-BA4C-D023B3A2D51D}" type="datetime1">
              <a:rPr lang="en-US" smtClean="0"/>
              <a:t>5/11/2023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7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3977-5B31-4178-B1A0-DA869EE883C0}" type="datetime1">
              <a:rPr lang="en-US" smtClean="0"/>
              <a:t>5/11/2023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9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4789-5D57-436F-B57F-443AEA707CDD}" type="datetime1">
              <a:rPr lang="en-US" smtClean="0"/>
              <a:t>5/11/2023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6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D653-D428-4466-AA96-BE6FFB1B1FCB}" type="datetime1">
              <a:rPr lang="en-US" smtClean="0"/>
              <a:t>5/11/2023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0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F54B-98EA-42B0-BDB7-C77C7086F4F8}" type="datetime1">
              <a:rPr lang="en-US" smtClean="0"/>
              <a:t>5/11/2023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8A8-F7C4-4C45-AFEB-1F52567ADB94}" type="datetime1">
              <a:rPr lang="en-US" smtClean="0"/>
              <a:t>5/11/2023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1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2264-2D3F-45CB-B946-82FF191C5146}" type="datetime1">
              <a:rPr lang="en-US" smtClean="0"/>
              <a:t>5/11/2023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B30E-EB50-43E1-8F52-043C175D7363}" type="datetime1">
              <a:rPr lang="en-US" smtClean="0"/>
              <a:t>5/11/2023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7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4E0-04D9-4FF3-809A-4686BD6FDA7B}" type="datetime1">
              <a:rPr lang="en-US" smtClean="0"/>
              <a:t>5/11/2023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8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2CCFF-505B-4565-8E2E-9BC12BA235E7}" type="datetime1">
              <a:rPr lang="en-US" smtClean="0"/>
              <a:t>5/11/2023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C0B2D-FD6C-40A2-A753-214DE23C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1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3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5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168900222004375" TargetMode="External"/><Relationship Id="rId2" Type="http://schemas.openxmlformats.org/officeDocument/2006/relationships/hyperlink" Target="https://justc.ustc.edu.cn/article/doi/10.52396/JUSTC-2021-020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88/1748-0221/18/05/P0500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8900221003843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8900222004375?via%3Dihub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60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11" Type="http://schemas.openxmlformats.org/officeDocument/2006/relationships/image" Target="../media/image17.png"/><Relationship Id="rId10" Type="http://schemas.openxmlformats.org/officeDocument/2006/relationships/image" Target="../media/image13.wmf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4431" y="1122363"/>
            <a:ext cx="109728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USTC-IME LGAD design and performance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55439"/>
            <a:ext cx="9144000" cy="1394189"/>
          </a:xfrm>
        </p:spPr>
        <p:txBody>
          <a:bodyPr/>
          <a:lstStyle/>
          <a:p>
            <a:r>
              <a:rPr lang="en-US" altLang="zh-CN" dirty="0" err="1"/>
              <a:t>Xiangxuan</a:t>
            </a:r>
            <a:r>
              <a:rPr lang="en-US" altLang="zh-CN" dirty="0"/>
              <a:t> Zheng, </a:t>
            </a:r>
            <a:r>
              <a:rPr lang="en-US" altLang="zh-CN" dirty="0" smtClean="0"/>
              <a:t>May 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On behalf of </a:t>
            </a:r>
            <a:r>
              <a:rPr lang="en-US" dirty="0"/>
              <a:t>USTC HGTD Sensor Group</a:t>
            </a:r>
            <a:endParaRPr lang="en-US" altLang="zh-CN" dirty="0" smtClean="0"/>
          </a:p>
          <a:p>
            <a:r>
              <a:rPr lang="en-US" altLang="zh-CN" dirty="0" smtClean="0"/>
              <a:t>University </a:t>
            </a:r>
            <a:r>
              <a:rPr lang="en-US" altLang="zh-CN" dirty="0"/>
              <a:t>of Science and Technology of China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502"/>
            <a:ext cx="10515600" cy="1325563"/>
          </a:xfrm>
        </p:spPr>
        <p:txBody>
          <a:bodyPr/>
          <a:lstStyle/>
          <a:p>
            <a:r>
              <a:rPr lang="en-US" dirty="0" smtClean="0"/>
              <a:t>On </a:t>
            </a:r>
            <a:r>
              <a:rPr lang="en-US" dirty="0"/>
              <a:t>wafer </a:t>
            </a:r>
            <a:r>
              <a:rPr lang="en-US" dirty="0" smtClean="0"/>
              <a:t>I-V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10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62" y="1535046"/>
            <a:ext cx="7102897" cy="46921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63382" y="5234898"/>
            <a:ext cx="249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VBD: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reak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own voltage 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963382" y="1620456"/>
            <a:ext cx="39585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Production of large array sensors is a big challenge </a:t>
            </a:r>
            <a:r>
              <a:rPr lang="en-US" sz="2000" dirty="0"/>
              <a:t>for process </a:t>
            </a:r>
            <a:r>
              <a:rPr lang="en-US" sz="2000" dirty="0" smtClean="0"/>
              <a:t>technology.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VBD </a:t>
            </a:r>
            <a:r>
              <a:rPr lang="en-US" sz="2000" dirty="0" smtClean="0"/>
              <a:t>distribution is used to check the yield and uniformity.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Before irradiated, most </a:t>
            </a:r>
            <a:r>
              <a:rPr lang="en-US" sz="2000" dirty="0"/>
              <a:t>sensors’ VBD are 150 ~ 240 </a:t>
            </a:r>
            <a:r>
              <a:rPr lang="en-US" sz="2000" dirty="0" smtClean="0"/>
              <a:t>V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8DD4053-0E4D-456D-9B65-F96E4C83E455}"/>
              </a:ext>
            </a:extLst>
          </p:cNvPr>
          <p:cNvGrpSpPr/>
          <p:nvPr/>
        </p:nvGrpSpPr>
        <p:grpSpPr>
          <a:xfrm>
            <a:off x="0" y="0"/>
            <a:ext cx="12192000" cy="613470"/>
            <a:chOff x="0" y="0"/>
            <a:chExt cx="9144000" cy="613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>
                      <a:solidFill>
                        <a:schemeClr val="bg1"/>
                      </a:solidFill>
                    </a:rPr>
                    <a:t>Radiation hardness                    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Yield 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Uniformity                      CC &amp;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                      Fill factor                    Pad </a:t>
                  </a:r>
                  <a:r>
                    <a:rPr lang="en-US" altLang="zh-CN" dirty="0">
                      <a:solidFill>
                        <a:schemeClr val="bg1"/>
                      </a:solidFill>
                    </a:rPr>
                    <a:t>isolation   </a:t>
                  </a: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500" t="-7576" r="-1250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流程图: 合并 10">
              <a:extLst>
                <a:ext uri="{FF2B5EF4-FFF2-40B4-BE49-F238E27FC236}">
                  <a16:creationId xmlns:a16="http://schemas.microsoft.com/office/drawing/2014/main" id="{DF121C9F-6D46-4459-8D27-B38221B0AD28}"/>
                </a:ext>
              </a:extLst>
            </p:cNvPr>
            <p:cNvSpPr/>
            <p:nvPr/>
          </p:nvSpPr>
          <p:spPr>
            <a:xfrm>
              <a:off x="2532381" y="400110"/>
              <a:ext cx="213360" cy="213360"/>
            </a:xfrm>
            <a:prstGeom prst="flowChartMer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562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IV&amp;CV of irradiated </a:t>
            </a:r>
            <a:r>
              <a:rPr lang="en-US" dirty="0"/>
              <a:t>5x5 </a:t>
            </a:r>
            <a:r>
              <a:rPr lang="en-US" dirty="0" smtClean="0"/>
              <a:t>sensor</a:t>
            </a:r>
            <a:endParaRPr 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63"/>
          <a:stretch/>
        </p:blipFill>
        <p:spPr>
          <a:xfrm>
            <a:off x="4269164" y="1859280"/>
            <a:ext cx="3153040" cy="2323876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11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5546"/>
          <a:stretch/>
        </p:blipFill>
        <p:spPr>
          <a:xfrm>
            <a:off x="838200" y="1828800"/>
            <a:ext cx="3403060" cy="23522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t="4259"/>
          <a:stretch/>
        </p:blipFill>
        <p:spPr>
          <a:xfrm>
            <a:off x="780647" y="4196862"/>
            <a:ext cx="3490262" cy="23420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1481" y="5209467"/>
            <a:ext cx="318215" cy="412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/>
          <a:srcRect t="5133"/>
          <a:stretch/>
        </p:blipFill>
        <p:spPr>
          <a:xfrm>
            <a:off x="4284861" y="4307840"/>
            <a:ext cx="3119361" cy="23427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22772" y="3490714"/>
            <a:ext cx="3989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uniformity of VGL and </a:t>
            </a:r>
            <a:r>
              <a:rPr lang="en-US" dirty="0" smtClean="0"/>
              <a:t>V@2µA </a:t>
            </a:r>
            <a:r>
              <a:rPr lang="en-US" dirty="0"/>
              <a:t>is smaller than </a:t>
            </a:r>
            <a:r>
              <a:rPr lang="en-US" dirty="0" smtClean="0"/>
              <a:t>1%, </a:t>
            </a:r>
            <a:r>
              <a:rPr lang="en-US" dirty="0"/>
              <a:t>which meet the HGTD specification (5% for </a:t>
            </a:r>
            <a:r>
              <a:rPr lang="en-US" dirty="0" smtClean="0"/>
              <a:t>V@2µA)</a:t>
            </a:r>
            <a:endParaRPr 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157592" y="3450074"/>
            <a:ext cx="2046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VGL uniformity: </a:t>
            </a:r>
            <a:r>
              <a:rPr lang="en-US" sz="1600" dirty="0" smtClean="0"/>
              <a:t>0.14</a:t>
            </a:r>
            <a:r>
              <a:rPr lang="en-US" sz="1600" dirty="0"/>
              <a:t>%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32543" y="5190717"/>
            <a:ext cx="2350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V@2µA </a:t>
            </a:r>
            <a:r>
              <a:rPr lang="en-US" sz="1600" dirty="0"/>
              <a:t>uniformity: </a:t>
            </a:r>
            <a:r>
              <a:rPr lang="en-US" sz="1600" dirty="0" smtClean="0"/>
              <a:t>0.27%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7729777" y="2040602"/>
                <a:ext cx="2488053" cy="39401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W17@2.5e15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777" y="2040602"/>
                <a:ext cx="2488053" cy="394019"/>
              </a:xfrm>
              <a:prstGeom prst="rect">
                <a:avLst/>
              </a:prstGeom>
              <a:blipFill>
                <a:blip r:embed="rId6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 flipH="1">
            <a:off x="8806605" y="613470"/>
            <a:ext cx="28224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 and all pads grounded</a:t>
            </a:r>
          </a:p>
          <a:p>
            <a:r>
              <a:rPr lang="en-US" dirty="0" smtClean="0"/>
              <a:t>T: 20 </a:t>
            </a:r>
            <a:r>
              <a:rPr lang="zh-CN" altLang="en-US" dirty="0" smtClean="0"/>
              <a:t>℃ </a:t>
            </a:r>
            <a:r>
              <a:rPr lang="en-US" altLang="zh-CN" dirty="0" smtClean="0"/>
              <a:t>for CV, -30 </a:t>
            </a:r>
            <a:r>
              <a:rPr lang="zh-CN" altLang="en-US" dirty="0" smtClean="0"/>
              <a:t>℃ </a:t>
            </a:r>
            <a:r>
              <a:rPr lang="en-US" altLang="zh-CN" dirty="0" smtClean="0"/>
              <a:t>for IV</a:t>
            </a:r>
            <a:endParaRPr lang="en-US" dirty="0" smtClean="0"/>
          </a:p>
        </p:txBody>
      </p:sp>
      <p:sp>
        <p:nvSpPr>
          <p:cNvPr id="17" name="文本框 16"/>
          <p:cNvSpPr txBox="1"/>
          <p:nvPr/>
        </p:nvSpPr>
        <p:spPr>
          <a:xfrm>
            <a:off x="1232543" y="2961356"/>
            <a:ext cx="101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CV curve</a:t>
            </a:r>
            <a:endParaRPr 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254080" y="4325939"/>
            <a:ext cx="94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V curve</a:t>
            </a:r>
            <a:endParaRPr 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8DD4053-0E4D-456D-9B65-F96E4C83E455}"/>
              </a:ext>
            </a:extLst>
          </p:cNvPr>
          <p:cNvGrpSpPr/>
          <p:nvPr/>
        </p:nvGrpSpPr>
        <p:grpSpPr>
          <a:xfrm>
            <a:off x="0" y="0"/>
            <a:ext cx="12192000" cy="612934"/>
            <a:chOff x="0" y="0"/>
            <a:chExt cx="9144000" cy="612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>
                      <a:solidFill>
                        <a:schemeClr val="bg1"/>
                      </a:solidFill>
                    </a:rPr>
                    <a:t>Radiation hardness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Yield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                     Uniformity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                      CC &amp;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                      Fill factor                    Pad </a:t>
                  </a:r>
                  <a:r>
                    <a:rPr lang="en-US" altLang="zh-CN" dirty="0">
                      <a:solidFill>
                        <a:schemeClr val="bg1"/>
                      </a:solidFill>
                    </a:rPr>
                    <a:t>isolation   </a:t>
                  </a: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500" t="-7576" r="-1350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流程图: 合并 20">
              <a:extLst>
                <a:ext uri="{FF2B5EF4-FFF2-40B4-BE49-F238E27FC236}">
                  <a16:creationId xmlns:a16="http://schemas.microsoft.com/office/drawing/2014/main" id="{DF121C9F-6D46-4459-8D27-B38221B0AD28}"/>
                </a:ext>
              </a:extLst>
            </p:cNvPr>
            <p:cNvSpPr/>
            <p:nvPr/>
          </p:nvSpPr>
          <p:spPr>
            <a:xfrm>
              <a:off x="3965528" y="399574"/>
              <a:ext cx="213360" cy="213360"/>
            </a:xfrm>
            <a:prstGeom prst="flowChartMer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矩形 2"/>
          <p:cNvSpPr/>
          <p:nvPr/>
        </p:nvSpPr>
        <p:spPr>
          <a:xfrm>
            <a:off x="5008880" y="4196862"/>
            <a:ext cx="762000" cy="176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</a:t>
            </a:r>
            <a:r>
              <a:rPr lang="en-US" dirty="0"/>
              <a:t>of irradiated </a:t>
            </a:r>
            <a:r>
              <a:rPr lang="en-US" dirty="0" smtClean="0"/>
              <a:t>15x15 </a:t>
            </a:r>
            <a:r>
              <a:rPr lang="en-US" dirty="0"/>
              <a:t>sensor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12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4346"/>
          <a:stretch/>
        </p:blipFill>
        <p:spPr>
          <a:xfrm>
            <a:off x="1114827" y="1909823"/>
            <a:ext cx="3156172" cy="21883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255"/>
          <a:stretch/>
        </p:blipFill>
        <p:spPr>
          <a:xfrm>
            <a:off x="4388616" y="1967695"/>
            <a:ext cx="2914031" cy="21290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t="8529"/>
          <a:stretch/>
        </p:blipFill>
        <p:spPr>
          <a:xfrm>
            <a:off x="1136062" y="4236334"/>
            <a:ext cx="3231319" cy="21308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t="7948"/>
          <a:stretch/>
        </p:blipFill>
        <p:spPr>
          <a:xfrm>
            <a:off x="4388616" y="4221480"/>
            <a:ext cx="2855584" cy="2129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784011" y="3147912"/>
                <a:ext cx="1725152" cy="29354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 W13@2.5e15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120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011" y="3147912"/>
                <a:ext cx="1725152" cy="293542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748085" y="5359931"/>
                <a:ext cx="1725152" cy="29354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 W15@2.5e15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120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085" y="5359931"/>
                <a:ext cx="1725152" cy="293542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748085" y="5697143"/>
            <a:ext cx="2350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V@2µA </a:t>
            </a:r>
            <a:r>
              <a:rPr lang="en-US" sz="1600" dirty="0"/>
              <a:t>uniformity: </a:t>
            </a:r>
            <a:r>
              <a:rPr lang="en-US" sz="1600" dirty="0" smtClean="0"/>
              <a:t>3.36%</a:t>
            </a:r>
            <a:endParaRPr 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852280" y="3502282"/>
            <a:ext cx="2246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V@2µA </a:t>
            </a:r>
            <a:r>
              <a:rPr lang="en-US" sz="1600" dirty="0"/>
              <a:t>uniformity: </a:t>
            </a:r>
            <a:r>
              <a:rPr lang="en-US" sz="1600" dirty="0" smtClean="0"/>
              <a:t>2.8%</a:t>
            </a:r>
            <a:endParaRPr 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7481808" y="2979789"/>
            <a:ext cx="3989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W13 and W15, the </a:t>
            </a:r>
            <a:r>
              <a:rPr lang="en-US" dirty="0"/>
              <a:t>uniformity </a:t>
            </a:r>
            <a:r>
              <a:rPr lang="en-US" dirty="0" smtClean="0"/>
              <a:t>of V@2µA are both </a:t>
            </a:r>
            <a:r>
              <a:rPr lang="en-US" dirty="0"/>
              <a:t>smaller than </a:t>
            </a:r>
            <a:r>
              <a:rPr lang="en-US" dirty="0" smtClean="0"/>
              <a:t>5%.</a:t>
            </a:r>
            <a:endParaRPr lang="en-US" dirty="0"/>
          </a:p>
        </p:txBody>
      </p:sp>
      <p:sp>
        <p:nvSpPr>
          <p:cNvPr id="16" name="文本框 15"/>
          <p:cNvSpPr txBox="1"/>
          <p:nvPr/>
        </p:nvSpPr>
        <p:spPr>
          <a:xfrm flipH="1">
            <a:off x="8838569" y="566241"/>
            <a:ext cx="282245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 and all pads grounded</a:t>
            </a:r>
          </a:p>
          <a:p>
            <a:r>
              <a:rPr lang="en-US" dirty="0" smtClean="0"/>
              <a:t>T: -</a:t>
            </a:r>
            <a:r>
              <a:rPr lang="en-US" altLang="zh-CN" dirty="0" smtClean="0"/>
              <a:t>30 </a:t>
            </a:r>
            <a:r>
              <a:rPr lang="zh-CN" altLang="en-US" dirty="0" smtClean="0"/>
              <a:t>℃</a:t>
            </a:r>
            <a:endParaRPr lang="en-US" altLang="zh-CN" dirty="0" smtClean="0"/>
          </a:p>
          <a:p>
            <a:r>
              <a:rPr lang="en-US" dirty="0" smtClean="0"/>
              <a:t>Step: 5.0 V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8DD4053-0E4D-456D-9B65-F96E4C83E455}"/>
              </a:ext>
            </a:extLst>
          </p:cNvPr>
          <p:cNvGrpSpPr/>
          <p:nvPr/>
        </p:nvGrpSpPr>
        <p:grpSpPr>
          <a:xfrm>
            <a:off x="0" y="0"/>
            <a:ext cx="12192000" cy="612934"/>
            <a:chOff x="0" y="0"/>
            <a:chExt cx="9144000" cy="612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>
                      <a:solidFill>
                        <a:schemeClr val="bg1"/>
                      </a:solidFill>
                    </a:rPr>
                    <a:t>Radiation hardness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Yield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                     Uniformity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                      CC &amp;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                      Fill factor                    Pad </a:t>
                  </a:r>
                  <a:r>
                    <a:rPr lang="en-US" altLang="zh-CN" dirty="0">
                      <a:solidFill>
                        <a:schemeClr val="bg1"/>
                      </a:solidFill>
                    </a:rPr>
                    <a:t>isolation   </a:t>
                  </a: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500" t="-7576" r="-1350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流程图: 合并 18">
              <a:extLst>
                <a:ext uri="{FF2B5EF4-FFF2-40B4-BE49-F238E27FC236}">
                  <a16:creationId xmlns:a16="http://schemas.microsoft.com/office/drawing/2014/main" id="{DF121C9F-6D46-4459-8D27-B38221B0AD28}"/>
                </a:ext>
              </a:extLst>
            </p:cNvPr>
            <p:cNvSpPr/>
            <p:nvPr/>
          </p:nvSpPr>
          <p:spPr>
            <a:xfrm>
              <a:off x="3965528" y="399574"/>
              <a:ext cx="213360" cy="213360"/>
            </a:xfrm>
            <a:prstGeom prst="flowChartMer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814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Collected charge and time resolution from Beta-scope result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457917" y="1690688"/>
                <a:ext cx="4045325" cy="4350189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dirty="0" smtClean="0"/>
                  <a:t>The </a:t>
                </a:r>
                <a:r>
                  <a:rPr lang="el-GR" altLang="zh-CN" sz="2000" dirty="0"/>
                  <a:t>β-</a:t>
                </a:r>
                <a:r>
                  <a:rPr lang="en-US" altLang="zh-CN" sz="2000" dirty="0"/>
                  <a:t>scope </a:t>
                </a:r>
                <a:r>
                  <a:rPr lang="en-US" altLang="zh-CN" sz="2000" dirty="0" smtClean="0"/>
                  <a:t>test for W17/W19 have been carried out at USTC and JSI.</a:t>
                </a:r>
              </a:p>
              <a:p>
                <a:r>
                  <a:rPr lang="en-US" altLang="zh-CN" sz="2000" dirty="0" smtClean="0"/>
                  <a:t>The results show </a:t>
                </a:r>
                <a:r>
                  <a:rPr lang="en-US" altLang="zh-CN" sz="2000" dirty="0"/>
                  <a:t>the W17/W19 LGADs’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/>
                  <a:t> can reach </a:t>
                </a:r>
                <a:r>
                  <a:rPr lang="en-US" altLang="zh-CN" sz="2000" dirty="0" smtClean="0"/>
                  <a:t>50 </a:t>
                </a:r>
                <a:r>
                  <a:rPr lang="en-US" altLang="zh-CN" sz="2000" dirty="0" err="1"/>
                  <a:t>ps</a:t>
                </a: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and collected charge can &gt; 4fC with </a:t>
                </a:r>
                <a:r>
                  <a:rPr lang="en-US" altLang="zh-CN" sz="2000" dirty="0"/>
                  <a:t>bias voltage below 500 V after 2.5E15 </a:t>
                </a:r>
                <a:r>
                  <a:rPr lang="en-US" altLang="zh-CN" sz="2000" dirty="0" err="1" smtClean="0"/>
                  <a:t>fluences</a:t>
                </a:r>
                <a:r>
                  <a:rPr lang="en-US" altLang="zh-CN" sz="2000" dirty="0" smtClean="0"/>
                  <a:t>.</a:t>
                </a:r>
                <a:endParaRPr lang="en-US" altLang="zh-CN" sz="2000" dirty="0"/>
              </a:p>
              <a:p>
                <a:r>
                  <a:rPr lang="en-US" altLang="zh-CN" sz="2000" dirty="0" smtClean="0"/>
                  <a:t>The result have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fulfilled the radiation hardness requirement of </a:t>
                </a:r>
                <a:r>
                  <a:rPr lang="en-US" sz="2000" dirty="0" smtClean="0"/>
                  <a:t>HGTD.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57917" y="1690688"/>
                <a:ext cx="4045325" cy="4350189"/>
              </a:xfrm>
              <a:blipFill>
                <a:blip r:embed="rId2"/>
                <a:stretch>
                  <a:fillRect l="-1355" t="-1401" r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13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48" y="3991776"/>
            <a:ext cx="3201108" cy="2208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956" y="3954132"/>
            <a:ext cx="3344172" cy="2245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975" y="1555946"/>
            <a:ext cx="2994981" cy="2257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3956" y="1282738"/>
            <a:ext cx="3015634" cy="263751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D8DD4053-0E4D-456D-9B65-F96E4C83E455}"/>
              </a:ext>
            </a:extLst>
          </p:cNvPr>
          <p:cNvGrpSpPr/>
          <p:nvPr/>
        </p:nvGrpSpPr>
        <p:grpSpPr>
          <a:xfrm>
            <a:off x="0" y="0"/>
            <a:ext cx="12192000" cy="613470"/>
            <a:chOff x="0" y="0"/>
            <a:chExt cx="9144000" cy="613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>
                      <a:solidFill>
                        <a:schemeClr val="bg1"/>
                      </a:solidFill>
                    </a:rPr>
                    <a:t>Radiation hardness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Yield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Uniformity                     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CC &amp;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a14:m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                      Fill factor                    Pad </a:t>
                  </a:r>
                  <a:r>
                    <a:rPr lang="en-US" altLang="zh-CN" dirty="0">
                      <a:solidFill>
                        <a:schemeClr val="bg1"/>
                      </a:solidFill>
                    </a:rPr>
                    <a:t>isolation   </a:t>
                  </a: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500" t="-7576" r="-1250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流程图: 合并 11">
              <a:extLst>
                <a:ext uri="{FF2B5EF4-FFF2-40B4-BE49-F238E27FC236}">
                  <a16:creationId xmlns:a16="http://schemas.microsoft.com/office/drawing/2014/main" id="{DF121C9F-6D46-4459-8D27-B38221B0AD28}"/>
                </a:ext>
              </a:extLst>
            </p:cNvPr>
            <p:cNvSpPr/>
            <p:nvPr/>
          </p:nvSpPr>
          <p:spPr>
            <a:xfrm>
              <a:off x="5440880" y="400110"/>
              <a:ext cx="213360" cy="213360"/>
            </a:xfrm>
            <a:prstGeom prst="flowChartMer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680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Inter-pad gap measured by </a:t>
            </a:r>
            <a:r>
              <a:rPr lang="en-US" altLang="zh-CN" dirty="0" err="1" smtClean="0"/>
              <a:t>testbeam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4730" y="5566472"/>
            <a:ext cx="10515600" cy="1106732"/>
          </a:xfrm>
        </p:spPr>
        <p:txBody>
          <a:bodyPr>
            <a:noAutofit/>
          </a:bodyPr>
          <a:lstStyle/>
          <a:p>
            <a:r>
              <a:rPr lang="en-US" sz="2000" dirty="0" smtClean="0"/>
              <a:t>Use a </a:t>
            </a:r>
            <a:r>
              <a:rPr lang="en-US" sz="2000" dirty="0"/>
              <a:t>continuous </a:t>
            </a:r>
            <a:r>
              <a:rPr lang="en-US" sz="2000" dirty="0" smtClean="0"/>
              <a:t>120GeV pion beam to hit the sensor.</a:t>
            </a:r>
            <a:endParaRPr lang="en-US" sz="2000" dirty="0"/>
          </a:p>
          <a:p>
            <a:r>
              <a:rPr lang="en-US" sz="2000" dirty="0" smtClean="0"/>
              <a:t>The SPS </a:t>
            </a:r>
            <a:r>
              <a:rPr lang="en-US" sz="2000" dirty="0" err="1"/>
              <a:t>testbeam</a:t>
            </a:r>
            <a:r>
              <a:rPr lang="en-US" sz="2000" dirty="0"/>
              <a:t> </a:t>
            </a:r>
            <a:r>
              <a:rPr lang="en-US" sz="2000" dirty="0" smtClean="0"/>
              <a:t>show ~60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µm</a:t>
            </a:r>
            <a:r>
              <a:rPr lang="en-US" sz="2000" dirty="0" smtClean="0"/>
              <a:t> int</a:t>
            </a:r>
            <a:r>
              <a:rPr lang="en-US" altLang="zh-CN" sz="2000" dirty="0" smtClean="0"/>
              <a:t>er-</a:t>
            </a:r>
            <a:r>
              <a:rPr lang="en-US" sz="2000" dirty="0" smtClean="0"/>
              <a:t>pad </a:t>
            </a:r>
            <a:r>
              <a:rPr lang="en-US" sz="2000" dirty="0"/>
              <a:t>gap </a:t>
            </a:r>
            <a:r>
              <a:rPr lang="en-US" altLang="zh-CN" sz="2000" dirty="0"/>
              <a:t>for</a:t>
            </a:r>
            <a:r>
              <a:rPr lang="en-US" sz="2000" dirty="0" smtClean="0"/>
              <a:t> IP3 sensors. </a:t>
            </a:r>
            <a:endParaRPr 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14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41" y="3560437"/>
            <a:ext cx="3623689" cy="19577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666" y="3529955"/>
            <a:ext cx="3338863" cy="1988246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2377924" y="4549270"/>
            <a:ext cx="47972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3599727" y="4524078"/>
            <a:ext cx="1451936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066" y="1441339"/>
            <a:ext cx="3587894" cy="192716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385" y="5518201"/>
            <a:ext cx="4485451" cy="424594"/>
          </a:xfrm>
          <a:prstGeom prst="rect">
            <a:avLst/>
          </a:prstGeom>
        </p:spPr>
      </p:pic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262973"/>
              </p:ext>
            </p:extLst>
          </p:nvPr>
        </p:nvGraphicFramePr>
        <p:xfrm>
          <a:off x="8500254" y="3269581"/>
          <a:ext cx="354058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287">
                  <a:extLst>
                    <a:ext uri="{9D8B030D-6E8A-4147-A177-3AD203B41FA5}">
                      <a16:colId xmlns:a16="http://schemas.microsoft.com/office/drawing/2014/main" val="2170351571"/>
                    </a:ext>
                  </a:extLst>
                </a:gridCol>
                <a:gridCol w="937550">
                  <a:extLst>
                    <a:ext uri="{9D8B030D-6E8A-4147-A177-3AD203B41FA5}">
                      <a16:colId xmlns:a16="http://schemas.microsoft.com/office/drawing/2014/main" val="4097937702"/>
                    </a:ext>
                  </a:extLst>
                </a:gridCol>
                <a:gridCol w="1503745">
                  <a:extLst>
                    <a:ext uri="{9D8B030D-6E8A-4147-A177-3AD203B41FA5}">
                      <a16:colId xmlns:a16="http://schemas.microsoft.com/office/drawing/2014/main" val="1784319085"/>
                    </a:ext>
                  </a:extLst>
                </a:gridCol>
              </a:tblGrid>
              <a:tr h="1411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Sensor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Bias</a:t>
                      </a:r>
                      <a:r>
                        <a:rPr lang="en-US" sz="1400" baseline="0" dirty="0" smtClean="0"/>
                        <a:t> (V)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IP measured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altLang="zh-CN" sz="1400" dirty="0" smtClean="0"/>
                        <a:t>µm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396773"/>
                  </a:ext>
                </a:extLst>
              </a:tr>
              <a:tr h="141101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W19</a:t>
                      </a:r>
                      <a:r>
                        <a:rPr lang="en-US" sz="1400" baseline="0" dirty="0" smtClean="0"/>
                        <a:t> 2x2 IP3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536655"/>
                  </a:ext>
                </a:extLst>
              </a:tr>
              <a:tr h="1411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470687"/>
                  </a:ext>
                </a:extLst>
              </a:tr>
              <a:tr h="1411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28909"/>
                  </a:ext>
                </a:extLst>
              </a:tr>
              <a:tr h="141101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W17 2x2 IP3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23880"/>
                  </a:ext>
                </a:extLst>
              </a:tr>
              <a:tr h="1411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435966"/>
                  </a:ext>
                </a:extLst>
              </a:tr>
              <a:tr h="1411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87472"/>
                  </a:ext>
                </a:extLst>
              </a:tr>
            </a:tbl>
          </a:graphicData>
        </a:graphic>
      </p:graphicFrame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/>
          <a:srcRect b="48189"/>
          <a:stretch/>
        </p:blipFill>
        <p:spPr>
          <a:xfrm>
            <a:off x="1037468" y="1715293"/>
            <a:ext cx="2828034" cy="1461271"/>
          </a:xfrm>
          <a:prstGeom prst="rect">
            <a:avLst/>
          </a:prstGeom>
        </p:spPr>
      </p:pic>
      <p:cxnSp>
        <p:nvCxnSpPr>
          <p:cNvPr id="38" name="直接箭头连接符 37"/>
          <p:cNvCxnSpPr/>
          <p:nvPr/>
        </p:nvCxnSpPr>
        <p:spPr>
          <a:xfrm>
            <a:off x="2602547" y="2997843"/>
            <a:ext cx="0" cy="3819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1226820" y="1871317"/>
            <a:ext cx="2477079" cy="1305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2214261" y="2522926"/>
            <a:ext cx="47972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8DD4053-0E4D-456D-9B65-F96E4C83E455}"/>
              </a:ext>
            </a:extLst>
          </p:cNvPr>
          <p:cNvGrpSpPr/>
          <p:nvPr/>
        </p:nvGrpSpPr>
        <p:grpSpPr>
          <a:xfrm>
            <a:off x="0" y="0"/>
            <a:ext cx="12192000" cy="584848"/>
            <a:chOff x="0" y="0"/>
            <a:chExt cx="9144000" cy="5848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>
                      <a:solidFill>
                        <a:schemeClr val="bg1"/>
                      </a:solidFill>
                    </a:rPr>
                    <a:t>Radiation hardness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Yield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Uniformity                      CC &amp;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                    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 Fill factor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                    Pad </a:t>
                  </a:r>
                  <a:r>
                    <a:rPr lang="en-US" altLang="zh-CN" dirty="0">
                      <a:solidFill>
                        <a:schemeClr val="bg1"/>
                      </a:solidFill>
                    </a:rPr>
                    <a:t>isolation   </a:t>
                  </a: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500" t="-7576" r="-1300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流程图: 合并 42">
              <a:extLst>
                <a:ext uri="{FF2B5EF4-FFF2-40B4-BE49-F238E27FC236}">
                  <a16:creationId xmlns:a16="http://schemas.microsoft.com/office/drawing/2014/main" id="{DF121C9F-6D46-4459-8D27-B38221B0AD28}"/>
                </a:ext>
              </a:extLst>
            </p:cNvPr>
            <p:cNvSpPr/>
            <p:nvPr/>
          </p:nvSpPr>
          <p:spPr>
            <a:xfrm>
              <a:off x="6865235" y="371488"/>
              <a:ext cx="213360" cy="213360"/>
            </a:xfrm>
            <a:prstGeom prst="flowChartMer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619848"/>
              </p:ext>
            </p:extLst>
          </p:nvPr>
        </p:nvGraphicFramePr>
        <p:xfrm>
          <a:off x="8240524" y="2553715"/>
          <a:ext cx="3639964" cy="539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AxMath" r:id="rId9" imgW="2946240" imgH="436320" progId="Equation.AxMath">
                  <p:embed/>
                </p:oleObj>
              </mc:Choice>
              <mc:Fallback>
                <p:oleObj name="AxMath" r:id="rId9" imgW="2946240" imgH="43632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40524" y="2553715"/>
                        <a:ext cx="3639964" cy="539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846324" y="3529955"/>
            <a:ext cx="680936" cy="1860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接箭头连接符 10"/>
          <p:cNvCxnSpPr>
            <a:endCxn id="7" idx="1"/>
          </p:cNvCxnSpPr>
          <p:nvPr/>
        </p:nvCxnSpPr>
        <p:spPr>
          <a:xfrm flipV="1">
            <a:off x="6527260" y="2823377"/>
            <a:ext cx="1713264" cy="706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33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Inter-pad resistance</a:t>
            </a:r>
            <a:endParaRPr 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751" t="21899"/>
          <a:stretch/>
        </p:blipFill>
        <p:spPr>
          <a:xfrm>
            <a:off x="5440101" y="2241307"/>
            <a:ext cx="3620485" cy="244379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15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777" y="2289465"/>
            <a:ext cx="2327200" cy="2292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675234" y="3768797"/>
                <a:ext cx="1689886" cy="29354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W17@2.5e15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120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234" y="3768797"/>
                <a:ext cx="1689886" cy="293542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935477" y="4641067"/>
            <a:ext cx="101070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Apply negative high voltage to sensor’s </a:t>
            </a:r>
            <a:r>
              <a:rPr lang="en-US" sz="2000" dirty="0" smtClean="0"/>
              <a:t>backside.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pply </a:t>
            </a:r>
            <a:r>
              <a:rPr lang="en-US" sz="2000" dirty="0"/>
              <a:t>0 or 1 V to </a:t>
            </a:r>
            <a:r>
              <a:rPr lang="en-US" sz="2000" dirty="0" smtClean="0"/>
              <a:t>center pad, </a:t>
            </a:r>
            <a:r>
              <a:rPr lang="en-US" sz="2000" dirty="0"/>
              <a:t>GR and other pads </a:t>
            </a:r>
            <a:r>
              <a:rPr lang="en-US" sz="2000" dirty="0" smtClean="0"/>
              <a:t>grounded.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Measure </a:t>
            </a:r>
            <a:r>
              <a:rPr lang="en-US" sz="2000" dirty="0"/>
              <a:t>the current of </a:t>
            </a:r>
            <a:r>
              <a:rPr lang="en-US" sz="2000" dirty="0" smtClean="0"/>
              <a:t>other pads and get the current difference.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current between two pads is lower than 1 </a:t>
            </a:r>
            <a:r>
              <a:rPr lang="en-US" sz="2000" dirty="0" err="1"/>
              <a:t>nA</a:t>
            </a:r>
            <a:r>
              <a:rPr lang="en-US" sz="2000" dirty="0"/>
              <a:t> which means that the resistance is larger than 1 </a:t>
            </a:r>
            <a:r>
              <a:rPr lang="en-US" sz="2000" dirty="0" smtClean="0"/>
              <a:t>G</a:t>
            </a:r>
            <a:r>
              <a:rPr lang="en-US" altLang="zh-CN" sz="2000" dirty="0" smtClean="0"/>
              <a:t>Ω. This means the sensors meet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HGTD requirement.</a:t>
            </a:r>
            <a:endParaRPr lang="en-US" sz="2000" dirty="0"/>
          </a:p>
        </p:txBody>
      </p:sp>
      <p:sp>
        <p:nvSpPr>
          <p:cNvPr id="10" name="文本框 9"/>
          <p:cNvSpPr txBox="1"/>
          <p:nvPr/>
        </p:nvSpPr>
        <p:spPr>
          <a:xfrm flipH="1">
            <a:off x="9191866" y="3220073"/>
            <a:ext cx="282245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 and all pads grounded</a:t>
            </a:r>
          </a:p>
          <a:p>
            <a:r>
              <a:rPr lang="en-US" dirty="0" smtClean="0"/>
              <a:t>T: -</a:t>
            </a:r>
            <a:r>
              <a:rPr lang="en-US" altLang="zh-CN" dirty="0" smtClean="0"/>
              <a:t>30 </a:t>
            </a:r>
            <a:r>
              <a:rPr lang="zh-CN" altLang="en-US" dirty="0" smtClean="0"/>
              <a:t>℃</a:t>
            </a:r>
            <a:endParaRPr lang="en-US" altLang="zh-CN" dirty="0" smtClean="0"/>
          </a:p>
          <a:p>
            <a:r>
              <a:rPr lang="en-US" dirty="0" smtClean="0"/>
              <a:t>Step: 5.0 V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5477" y="1462610"/>
            <a:ext cx="976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inter-pad resistance and capacitance is a </a:t>
            </a:r>
            <a:r>
              <a:rPr lang="en-US" dirty="0" smtClean="0"/>
              <a:t>in-direct </a:t>
            </a:r>
            <a:r>
              <a:rPr lang="en-US" dirty="0"/>
              <a:t>measurement of the cross-talk </a:t>
            </a:r>
            <a:r>
              <a:rPr lang="en-US" dirty="0" smtClean="0"/>
              <a:t>influence. </a:t>
            </a:r>
            <a:r>
              <a:rPr lang="en-US" dirty="0"/>
              <a:t>(Quality of the pad isolation)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24081" y="2611879"/>
            <a:ext cx="8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nA</a:t>
            </a:r>
            <a:endParaRPr 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8DD4053-0E4D-456D-9B65-F96E4C83E455}"/>
              </a:ext>
            </a:extLst>
          </p:cNvPr>
          <p:cNvGrpSpPr/>
          <p:nvPr/>
        </p:nvGrpSpPr>
        <p:grpSpPr>
          <a:xfrm>
            <a:off x="0" y="0"/>
            <a:ext cx="12192000" cy="613470"/>
            <a:chOff x="0" y="0"/>
            <a:chExt cx="9144000" cy="613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>
                      <a:solidFill>
                        <a:schemeClr val="bg1"/>
                      </a:solidFill>
                    </a:rPr>
                    <a:t>Radiation hardness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Yield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Uniformity                      CC &amp;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                    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Fill factor                   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Pad </a:t>
                  </a:r>
                  <a:r>
                    <a:rPr lang="en-US" altLang="zh-CN" b="1" dirty="0">
                      <a:solidFill>
                        <a:schemeClr val="bg1"/>
                      </a:solidFill>
                    </a:rPr>
                    <a:t>isolation   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500" t="-7576" r="-1350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流程图: 合并 14">
              <a:extLst>
                <a:ext uri="{FF2B5EF4-FFF2-40B4-BE49-F238E27FC236}">
                  <a16:creationId xmlns:a16="http://schemas.microsoft.com/office/drawing/2014/main" id="{DF121C9F-6D46-4459-8D27-B38221B0AD28}"/>
                </a:ext>
              </a:extLst>
            </p:cNvPr>
            <p:cNvSpPr/>
            <p:nvPr/>
          </p:nvSpPr>
          <p:spPr>
            <a:xfrm>
              <a:off x="8509635" y="400110"/>
              <a:ext cx="213360" cy="213360"/>
            </a:xfrm>
            <a:prstGeom prst="flowChartMer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677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Inter-pad </a:t>
            </a:r>
            <a:r>
              <a:rPr lang="en-US" dirty="0"/>
              <a:t>capacitance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16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68357" t="20485"/>
          <a:stretch/>
        </p:blipFill>
        <p:spPr>
          <a:xfrm>
            <a:off x="4782406" y="1866971"/>
            <a:ext cx="4085502" cy="2777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937" y="1690688"/>
            <a:ext cx="2933721" cy="295402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2103" y="4725134"/>
            <a:ext cx="106877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Apply negative high voltage to sensor’s backside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Measured </a:t>
            </a:r>
            <a:r>
              <a:rPr lang="en-US" sz="2000" dirty="0"/>
              <a:t>the inter-pad capacitance between the center pad </a:t>
            </a:r>
            <a:r>
              <a:rPr lang="en-US" sz="2000" dirty="0" smtClean="0"/>
              <a:t>and </a:t>
            </a:r>
            <a:r>
              <a:rPr lang="en-US" sz="2000" dirty="0"/>
              <a:t>the </a:t>
            </a:r>
            <a:r>
              <a:rPr lang="en-US" sz="2000" dirty="0" smtClean="0"/>
              <a:t>other pads.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After irradiated, the inter-pad </a:t>
            </a:r>
            <a:r>
              <a:rPr lang="en-US" sz="2000" dirty="0" smtClean="0"/>
              <a:t>capacitance </a:t>
            </a:r>
            <a:r>
              <a:rPr lang="en-US" sz="2000" dirty="0"/>
              <a:t>can be smaller than 0.5 pF at appropriate bias voltage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test result of the inter-pad resistance and capacitance have showed the cross-talk won’t affect the sensor’s performance.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5986758" y="2354015"/>
                <a:ext cx="1689886" cy="29354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W17@2.5e15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120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758" y="2354015"/>
                <a:ext cx="1689886" cy="293542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 flipH="1">
            <a:off x="8989231" y="2055813"/>
            <a:ext cx="282245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Frequency: 1 </a:t>
            </a:r>
            <a:r>
              <a:rPr lang="en-US" dirty="0" smtClean="0"/>
              <a:t>kHz</a:t>
            </a:r>
          </a:p>
          <a:p>
            <a:r>
              <a:rPr lang="en-US" dirty="0" smtClean="0"/>
              <a:t>VAC</a:t>
            </a:r>
            <a:r>
              <a:rPr lang="en-US" dirty="0"/>
              <a:t>: 0.51 V</a:t>
            </a:r>
            <a:endParaRPr lang="en-US" dirty="0" smtClean="0"/>
          </a:p>
          <a:p>
            <a:r>
              <a:rPr lang="en-US" dirty="0" smtClean="0"/>
              <a:t>GR and all pads grounded</a:t>
            </a:r>
          </a:p>
          <a:p>
            <a:r>
              <a:rPr lang="en-US" dirty="0" smtClean="0"/>
              <a:t>T: 1</a:t>
            </a:r>
            <a:r>
              <a:rPr lang="en-US" altLang="zh-CN" dirty="0" smtClean="0"/>
              <a:t>0 </a:t>
            </a:r>
            <a:r>
              <a:rPr lang="zh-CN" altLang="en-US" dirty="0" smtClean="0"/>
              <a:t>℃</a:t>
            </a:r>
            <a:endParaRPr lang="en-US" altLang="zh-CN" dirty="0" smtClean="0"/>
          </a:p>
          <a:p>
            <a:r>
              <a:rPr lang="en-US" dirty="0" smtClean="0"/>
              <a:t>Step: 1.0 V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8DD4053-0E4D-456D-9B65-F96E4C83E455}"/>
              </a:ext>
            </a:extLst>
          </p:cNvPr>
          <p:cNvGrpSpPr/>
          <p:nvPr/>
        </p:nvGrpSpPr>
        <p:grpSpPr>
          <a:xfrm>
            <a:off x="0" y="0"/>
            <a:ext cx="12192000" cy="613470"/>
            <a:chOff x="0" y="0"/>
            <a:chExt cx="9144000" cy="613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>
                      <a:solidFill>
                        <a:schemeClr val="bg1"/>
                      </a:solidFill>
                    </a:rPr>
                    <a:t>Radiation hardness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Yield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Uniformity                      CC &amp;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                    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Fill factor                   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Pad </a:t>
                  </a:r>
                  <a:r>
                    <a:rPr lang="en-US" altLang="zh-CN" b="1" dirty="0">
                      <a:solidFill>
                        <a:schemeClr val="bg1"/>
                      </a:solidFill>
                    </a:rPr>
                    <a:t>isolation   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500" t="-7576" r="-1350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流程图: 合并 12">
              <a:extLst>
                <a:ext uri="{FF2B5EF4-FFF2-40B4-BE49-F238E27FC236}">
                  <a16:creationId xmlns:a16="http://schemas.microsoft.com/office/drawing/2014/main" id="{DF121C9F-6D46-4459-8D27-B38221B0AD28}"/>
                </a:ext>
              </a:extLst>
            </p:cNvPr>
            <p:cNvSpPr/>
            <p:nvPr/>
          </p:nvSpPr>
          <p:spPr>
            <a:xfrm>
              <a:off x="8509635" y="400110"/>
              <a:ext cx="213360" cy="213360"/>
            </a:xfrm>
            <a:prstGeom prst="flowChartMer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9451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17515"/>
            <a:ext cx="10515600" cy="52039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LGAD: a novel detector with good time resolution and high radiation hardness.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USTC-IME </a:t>
            </a:r>
            <a:r>
              <a:rPr lang="en-US" sz="2400" dirty="0" smtClean="0"/>
              <a:t>V2.1 LGAD are </a:t>
            </a:r>
            <a:r>
              <a:rPr lang="en-US" sz="2400" dirty="0"/>
              <a:t>well </a:t>
            </a:r>
            <a:r>
              <a:rPr lang="en-US" sz="2400" dirty="0" smtClean="0"/>
              <a:t>characterized </a:t>
            </a:r>
            <a:r>
              <a:rPr lang="en-US" sz="2400" dirty="0"/>
              <a:t>in different </a:t>
            </a:r>
            <a:r>
              <a:rPr lang="en-US" sz="2400" dirty="0" smtClean="0"/>
              <a:t>test: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All parameters </a:t>
            </a:r>
            <a:r>
              <a:rPr lang="en-US" sz="2400" dirty="0"/>
              <a:t>indicate </a:t>
            </a:r>
            <a:r>
              <a:rPr lang="en-US" sz="2400" dirty="0" smtClean="0"/>
              <a:t>they </a:t>
            </a:r>
            <a:r>
              <a:rPr lang="en-US" sz="2400" dirty="0"/>
              <a:t>meet the HGTD </a:t>
            </a:r>
            <a:r>
              <a:rPr lang="en-US" sz="2400" dirty="0" smtClean="0"/>
              <a:t>specification.</a:t>
            </a:r>
          </a:p>
          <a:p>
            <a:r>
              <a:rPr lang="en-US" sz="2400" dirty="0"/>
              <a:t>The pre-production (USTC-IME-V3.0) </a:t>
            </a:r>
            <a:r>
              <a:rPr lang="en-US" sz="2400" dirty="0" smtClean="0"/>
              <a:t>is on-going with </a:t>
            </a:r>
            <a:r>
              <a:rPr lang="en-US" sz="2400" dirty="0"/>
              <a:t>all changes adapted to </a:t>
            </a:r>
            <a:r>
              <a:rPr lang="en-US" sz="2400" dirty="0" smtClean="0"/>
              <a:t>the latest </a:t>
            </a:r>
            <a:r>
              <a:rPr lang="en-US" sz="2400" dirty="0"/>
              <a:t>HGTD </a:t>
            </a:r>
            <a:r>
              <a:rPr lang="en-US" sz="2400" dirty="0" smtClean="0"/>
              <a:t>requirement.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147151"/>
                  </p:ext>
                </p:extLst>
              </p:nvPr>
            </p:nvGraphicFramePr>
            <p:xfrm>
              <a:off x="2097933" y="2258632"/>
              <a:ext cx="7221166" cy="29843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5023">
                      <a:extLst>
                        <a:ext uri="{9D8B030D-6E8A-4147-A177-3AD203B41FA5}">
                          <a16:colId xmlns:a16="http://schemas.microsoft.com/office/drawing/2014/main" val="3145047677"/>
                        </a:ext>
                      </a:extLst>
                    </a:gridCol>
                    <a:gridCol w="4636143">
                      <a:extLst>
                        <a:ext uri="{9D8B030D-6E8A-4147-A177-3AD203B41FA5}">
                          <a16:colId xmlns:a16="http://schemas.microsoft.com/office/drawing/2014/main" val="1469201362"/>
                        </a:ext>
                      </a:extLst>
                    </a:gridCol>
                  </a:tblGrid>
                  <a:tr h="23953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Characteristics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Performance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7822667"/>
                      </a:ext>
                    </a:extLst>
                  </a:tr>
                  <a:tr h="239539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Radiation hardness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c-factor of </a:t>
                          </a:r>
                          <a:r>
                            <a:rPr lang="en-US" sz="1400" dirty="0"/>
                            <a:t>W17 </a:t>
                          </a:r>
                          <a:r>
                            <a:rPr lang="en-US" sz="1400" dirty="0" smtClean="0"/>
                            <a:t>can reach </a:t>
                          </a:r>
                          <a:r>
                            <a:rPr lang="en-US" sz="1400" dirty="0"/>
                            <a:t>1.23×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dirty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dirty="0">
                                      <a:latin typeface="Cambria Math" panose="02040503050406030204" pitchFamily="18" charset="0"/>
                                    </a:rPr>
                                    <m:t>−16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dirty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sz="140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732017"/>
                      </a:ext>
                    </a:extLst>
                  </a:tr>
                  <a:tr h="239539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Breakdown</a:t>
                          </a:r>
                          <a:r>
                            <a:rPr lang="en-US" sz="1400" baseline="0" dirty="0" smtClean="0"/>
                            <a:t> voltage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150 ~ 240 V 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@pre-</a:t>
                          </a:r>
                          <a:r>
                            <a:rPr lang="en-US" sz="1400" dirty="0" err="1" smtClean="0"/>
                            <a:t>irrad</a:t>
                          </a:r>
                          <a:r>
                            <a:rPr lang="en-US" sz="1400" dirty="0" smtClean="0"/>
                            <a:t>. 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467023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Large array uniformity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For 5x5,</a:t>
                          </a:r>
                          <a:r>
                            <a:rPr lang="en-US" sz="1400" baseline="0" dirty="0" smtClean="0"/>
                            <a:t> uniformity of </a:t>
                          </a:r>
                          <a:r>
                            <a:rPr lang="en-US" sz="1400" dirty="0" smtClean="0"/>
                            <a:t>VGL and V@2µA &lt; 5% @2.5e15.</a:t>
                          </a:r>
                        </a:p>
                        <a:p>
                          <a:r>
                            <a:rPr lang="en-US" sz="1400" dirty="0" smtClean="0"/>
                            <a:t>For</a:t>
                          </a:r>
                          <a:r>
                            <a:rPr lang="en-US" sz="1400" baseline="0" dirty="0" smtClean="0"/>
                            <a:t> 15x15, uniformity of </a:t>
                          </a:r>
                          <a:r>
                            <a:rPr lang="en-US" sz="1400" dirty="0" smtClean="0"/>
                            <a:t>V@2µA &lt;</a:t>
                          </a:r>
                          <a:r>
                            <a:rPr lang="en-US" sz="1400" baseline="0" dirty="0" smtClean="0"/>
                            <a:t> 5% @2.5e15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8880550"/>
                      </a:ext>
                    </a:extLst>
                  </a:tr>
                  <a:tr h="332567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Inter-pad</a:t>
                          </a:r>
                          <a:r>
                            <a:rPr lang="en-US" sz="1400" baseline="0" dirty="0" smtClean="0"/>
                            <a:t> gap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~60</a:t>
                          </a:r>
                          <a:r>
                            <a:rPr lang="en-US" altLang="zh-CN" sz="1400" dirty="0" smtClean="0"/>
                            <a:t> µm</a:t>
                          </a:r>
                          <a:r>
                            <a:rPr lang="en-US" sz="1400" dirty="0" smtClean="0"/>
                            <a:t> gap @IP3 achieved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658331"/>
                      </a:ext>
                    </a:extLst>
                  </a:tr>
                  <a:tr h="239539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Time</a:t>
                          </a:r>
                          <a:r>
                            <a:rPr lang="en-US" sz="1400" baseline="0" dirty="0" smtClean="0"/>
                            <a:t> resolution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35 </a:t>
                          </a:r>
                          <a:r>
                            <a:rPr lang="en-US" sz="1400" dirty="0" err="1" smtClean="0"/>
                            <a:t>ps</a:t>
                          </a:r>
                          <a:r>
                            <a:rPr lang="en-US" sz="1400" dirty="0" smtClean="0"/>
                            <a:t> @pre-</a:t>
                          </a:r>
                          <a:r>
                            <a:rPr lang="en-US" sz="1400" dirty="0" err="1" smtClean="0"/>
                            <a:t>irrad</a:t>
                          </a:r>
                          <a:r>
                            <a:rPr lang="en-US" sz="1400" dirty="0" smtClean="0"/>
                            <a:t>. , 50 </a:t>
                          </a:r>
                          <a:r>
                            <a:rPr lang="en-US" sz="1400" dirty="0" err="1" smtClean="0"/>
                            <a:t>ps</a:t>
                          </a:r>
                          <a:r>
                            <a:rPr lang="en-US" sz="1400" dirty="0" smtClean="0"/>
                            <a:t> @2.5e15 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9256447"/>
                      </a:ext>
                    </a:extLst>
                  </a:tr>
                  <a:tr h="239539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Collected</a:t>
                          </a:r>
                          <a:r>
                            <a:rPr lang="en-US" sz="1400" baseline="0" dirty="0" smtClean="0"/>
                            <a:t> charge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&gt; 50 </a:t>
                          </a:r>
                          <a:r>
                            <a:rPr lang="en-US" sz="1400" dirty="0" err="1" smtClean="0"/>
                            <a:t>fC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@pre-</a:t>
                          </a:r>
                          <a:r>
                            <a:rPr lang="en-US" sz="1400" dirty="0" err="1" smtClean="0"/>
                            <a:t>irrad</a:t>
                          </a:r>
                          <a:r>
                            <a:rPr lang="en-US" sz="1400" baseline="0" dirty="0" smtClean="0"/>
                            <a:t>. , &gt; 4 </a:t>
                          </a:r>
                          <a:r>
                            <a:rPr lang="en-US" sz="1400" baseline="0" dirty="0" err="1" smtClean="0"/>
                            <a:t>fC</a:t>
                          </a:r>
                          <a:r>
                            <a:rPr lang="en-US" sz="1400" baseline="0" dirty="0" smtClean="0"/>
                            <a:t> @2.5e15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049347"/>
                      </a:ext>
                    </a:extLst>
                  </a:tr>
                  <a:tr h="239539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Inter-pad resistance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&gt; 1 G</a:t>
                          </a:r>
                          <a:r>
                            <a:rPr lang="en-US" altLang="zh-CN" sz="1400" dirty="0" smtClean="0"/>
                            <a:t>Ω </a:t>
                          </a:r>
                          <a:r>
                            <a:rPr lang="en-US" sz="1400" dirty="0" smtClean="0"/>
                            <a:t>@2.5E15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228414"/>
                      </a:ext>
                    </a:extLst>
                  </a:tr>
                  <a:tr h="239539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Inter-pad capacitance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&lt; 0.5 pF @2.5e15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4248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147151"/>
                  </p:ext>
                </p:extLst>
              </p:nvPr>
            </p:nvGraphicFramePr>
            <p:xfrm>
              <a:off x="2097933" y="2258632"/>
              <a:ext cx="7221166" cy="29843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5023">
                      <a:extLst>
                        <a:ext uri="{9D8B030D-6E8A-4147-A177-3AD203B41FA5}">
                          <a16:colId xmlns:a16="http://schemas.microsoft.com/office/drawing/2014/main" val="3145047677"/>
                        </a:ext>
                      </a:extLst>
                    </a:gridCol>
                    <a:gridCol w="4636143">
                      <a:extLst>
                        <a:ext uri="{9D8B030D-6E8A-4147-A177-3AD203B41FA5}">
                          <a16:colId xmlns:a16="http://schemas.microsoft.com/office/drawing/2014/main" val="1469201362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Characteristics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Performance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782266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Radiation hardness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848" t="-102000" r="-526" b="-8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73201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Breakdown</a:t>
                          </a:r>
                          <a:r>
                            <a:rPr lang="en-US" sz="1400" baseline="0" dirty="0" smtClean="0"/>
                            <a:t> voltage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150 ~ 240 V 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@pre-</a:t>
                          </a:r>
                          <a:r>
                            <a:rPr lang="en-US" sz="1400" dirty="0" err="1" smtClean="0"/>
                            <a:t>irrad</a:t>
                          </a:r>
                          <a:r>
                            <a:rPr lang="en-US" sz="1400" dirty="0" smtClean="0"/>
                            <a:t>. 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46702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Large array uniformity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For 5x5,</a:t>
                          </a:r>
                          <a:r>
                            <a:rPr lang="en-US" sz="1400" baseline="0" dirty="0" smtClean="0"/>
                            <a:t> uniformity of </a:t>
                          </a:r>
                          <a:r>
                            <a:rPr lang="en-US" sz="1400" dirty="0" smtClean="0"/>
                            <a:t>VGL and V@2µA &lt; 5% @2.5e15.</a:t>
                          </a:r>
                        </a:p>
                        <a:p>
                          <a:r>
                            <a:rPr lang="en-US" sz="1400" dirty="0" smtClean="0"/>
                            <a:t>For</a:t>
                          </a:r>
                          <a:r>
                            <a:rPr lang="en-US" sz="1400" baseline="0" dirty="0" smtClean="0"/>
                            <a:t> 15x15, uniformity of </a:t>
                          </a:r>
                          <a:r>
                            <a:rPr lang="en-US" sz="1400" dirty="0" smtClean="0"/>
                            <a:t>V@2µA &lt;</a:t>
                          </a:r>
                          <a:r>
                            <a:rPr lang="en-US" sz="1400" baseline="0" dirty="0" smtClean="0"/>
                            <a:t> 5% @2.5e15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8880550"/>
                      </a:ext>
                    </a:extLst>
                  </a:tr>
                  <a:tr h="332567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Inter-pad</a:t>
                          </a:r>
                          <a:r>
                            <a:rPr lang="en-US" sz="1400" baseline="0" dirty="0" smtClean="0"/>
                            <a:t> gap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~60</a:t>
                          </a:r>
                          <a:r>
                            <a:rPr lang="en-US" altLang="zh-CN" sz="1400" dirty="0" smtClean="0"/>
                            <a:t> µm</a:t>
                          </a:r>
                          <a:r>
                            <a:rPr lang="en-US" sz="1400" dirty="0" smtClean="0"/>
                            <a:t> gap @IP3 achieved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65833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Time</a:t>
                          </a:r>
                          <a:r>
                            <a:rPr lang="en-US" sz="1400" baseline="0" dirty="0" smtClean="0"/>
                            <a:t> resolution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35 </a:t>
                          </a:r>
                          <a:r>
                            <a:rPr lang="en-US" sz="1400" dirty="0" err="1" smtClean="0"/>
                            <a:t>ps</a:t>
                          </a:r>
                          <a:r>
                            <a:rPr lang="en-US" sz="1400" dirty="0" smtClean="0"/>
                            <a:t> @pre-</a:t>
                          </a:r>
                          <a:r>
                            <a:rPr lang="en-US" sz="1400" dirty="0" err="1" smtClean="0"/>
                            <a:t>irrad</a:t>
                          </a:r>
                          <a:r>
                            <a:rPr lang="en-US" sz="1400" dirty="0" smtClean="0"/>
                            <a:t>. , 50 </a:t>
                          </a:r>
                          <a:r>
                            <a:rPr lang="en-US" sz="1400" dirty="0" err="1" smtClean="0"/>
                            <a:t>ps</a:t>
                          </a:r>
                          <a:r>
                            <a:rPr lang="en-US" sz="1400" dirty="0" smtClean="0"/>
                            <a:t> @2.5e15 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925644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Collected</a:t>
                          </a:r>
                          <a:r>
                            <a:rPr lang="en-US" sz="1400" baseline="0" dirty="0" smtClean="0"/>
                            <a:t> charge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&gt; 50 </a:t>
                          </a:r>
                          <a:r>
                            <a:rPr lang="en-US" sz="1400" dirty="0" err="1" smtClean="0"/>
                            <a:t>fC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@pre-</a:t>
                          </a:r>
                          <a:r>
                            <a:rPr lang="en-US" sz="1400" dirty="0" err="1" smtClean="0"/>
                            <a:t>irrad</a:t>
                          </a:r>
                          <a:r>
                            <a:rPr lang="en-US" sz="1400" baseline="0" dirty="0" smtClean="0"/>
                            <a:t>. , &gt; 4 </a:t>
                          </a:r>
                          <a:r>
                            <a:rPr lang="en-US" sz="1400" baseline="0" dirty="0" err="1" smtClean="0"/>
                            <a:t>fC</a:t>
                          </a:r>
                          <a:r>
                            <a:rPr lang="en-US" sz="1400" baseline="0" dirty="0" smtClean="0"/>
                            <a:t> @2.5e15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04934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Inter-pad resistance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&gt; 1 G</a:t>
                          </a:r>
                          <a:r>
                            <a:rPr lang="en-US" altLang="zh-CN" sz="1400" dirty="0" smtClean="0"/>
                            <a:t>Ω </a:t>
                          </a:r>
                          <a:r>
                            <a:rPr lang="en-US" sz="1400" dirty="0" smtClean="0"/>
                            <a:t>@2.5E15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22841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Inter-pad capacitance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&lt; 0.5 pF @2.5e15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4248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30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/>
          <a:lstStyle/>
          <a:p>
            <a:r>
              <a:rPr lang="en-US" dirty="0" smtClean="0"/>
              <a:t>Relative </a:t>
            </a:r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549015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Radiation hardness characterization of low gain avalanche detector prototypes for the high granularity timing detector</a:t>
            </a:r>
            <a:endParaRPr lang="en-US" dirty="0"/>
          </a:p>
          <a:p>
            <a:r>
              <a:rPr lang="en-US" dirty="0" smtClean="0">
                <a:hlinkClick r:id="rId3"/>
              </a:rPr>
              <a:t>Performance </a:t>
            </a:r>
            <a:r>
              <a:rPr lang="en-US" dirty="0">
                <a:hlinkClick r:id="rId3"/>
              </a:rPr>
              <a:t>of LGAD sensors with carbon enriched gain layer produced by </a:t>
            </a:r>
            <a:r>
              <a:rPr lang="en-US" dirty="0" smtClean="0">
                <a:hlinkClick r:id="rId3"/>
              </a:rPr>
              <a:t>USTC</a:t>
            </a:r>
            <a:endParaRPr lang="en-US" dirty="0" smtClean="0"/>
          </a:p>
          <a:p>
            <a:r>
              <a:rPr lang="en-US" dirty="0">
                <a:hlinkClick r:id="rId4"/>
              </a:rPr>
              <a:t>Performance in beam tests of Carbon-enriched irradiated Low Gain Avalanche Detectors for the ATLAS High Granularity Timing Detector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31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19</a:t>
            </a:fld>
            <a:endParaRPr 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290973" y="3197474"/>
            <a:ext cx="2680719" cy="557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backup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1910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  <a:p>
            <a:pPr lvl="1"/>
            <a:r>
              <a:rPr lang="en-US" dirty="0"/>
              <a:t>HGTD (High-Granularity Timing Detector)</a:t>
            </a:r>
            <a:endParaRPr lang="en-US" dirty="0" smtClean="0"/>
          </a:p>
          <a:p>
            <a:pPr lvl="1"/>
            <a:r>
              <a:rPr lang="en-US" dirty="0" smtClean="0"/>
              <a:t>USTC-IME 2.X LGAD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Measured result </a:t>
            </a:r>
            <a:r>
              <a:rPr lang="en-US" sz="2800" dirty="0"/>
              <a:t>of USTC-IME 2.X </a:t>
            </a:r>
            <a:r>
              <a:rPr lang="en-US" sz="2800" dirty="0" smtClean="0"/>
              <a:t>LGAD</a:t>
            </a:r>
          </a:p>
          <a:p>
            <a:pPr lvl="1"/>
            <a:r>
              <a:rPr lang="en-US" dirty="0" smtClean="0"/>
              <a:t>Radiation hardness</a:t>
            </a:r>
          </a:p>
          <a:p>
            <a:pPr lvl="1"/>
            <a:r>
              <a:rPr lang="en-US" dirty="0" smtClean="0"/>
              <a:t>On wafer/Large Array IV&amp;</a:t>
            </a:r>
            <a:r>
              <a:rPr lang="en-US" altLang="zh-CN" dirty="0" smtClean="0"/>
              <a:t>CV</a:t>
            </a:r>
          </a:p>
          <a:p>
            <a:pPr lvl="1"/>
            <a:r>
              <a:rPr lang="en-US" altLang="zh-CN" dirty="0"/>
              <a:t>Collected charge and time resolution from </a:t>
            </a:r>
            <a:r>
              <a:rPr lang="en-US" altLang="zh-CN" dirty="0" smtClean="0"/>
              <a:t>beta-scope</a:t>
            </a:r>
          </a:p>
          <a:p>
            <a:pPr lvl="1"/>
            <a:r>
              <a:rPr lang="en-US" altLang="zh-CN" dirty="0" smtClean="0"/>
              <a:t>Inter-pad gap distance by </a:t>
            </a:r>
            <a:r>
              <a:rPr lang="en-US" altLang="zh-CN" dirty="0" err="1" smtClean="0"/>
              <a:t>testbeam</a:t>
            </a:r>
            <a:r>
              <a:rPr lang="en-US" altLang="zh-CN" dirty="0" smtClean="0"/>
              <a:t> (fill factor)</a:t>
            </a:r>
          </a:p>
          <a:p>
            <a:pPr lvl="1"/>
            <a:r>
              <a:rPr lang="en-US" altLang="zh-CN" dirty="0" smtClean="0"/>
              <a:t>Inter-pad resistance and capacitance (checked for cross-talk)</a:t>
            </a:r>
          </a:p>
          <a:p>
            <a:r>
              <a:rPr lang="en-US" altLang="zh-CN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CV&amp;IV </a:t>
            </a:r>
            <a:r>
              <a:rPr lang="en-US" dirty="0" err="1" smtClean="0"/>
              <a:t>before&amp;after</a:t>
            </a:r>
            <a:r>
              <a:rPr lang="en-US" dirty="0" smtClean="0"/>
              <a:t> irradiated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20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422" y="1825625"/>
            <a:ext cx="3791178" cy="24963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5756"/>
          <a:stretch/>
        </p:blipFill>
        <p:spPr>
          <a:xfrm>
            <a:off x="6132651" y="4433104"/>
            <a:ext cx="3450719" cy="23006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t="5285"/>
          <a:stretch/>
        </p:blipFill>
        <p:spPr>
          <a:xfrm>
            <a:off x="1314687" y="4433103"/>
            <a:ext cx="3514661" cy="22883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 t="4916"/>
          <a:stretch/>
        </p:blipFill>
        <p:spPr>
          <a:xfrm>
            <a:off x="1314687" y="1944547"/>
            <a:ext cx="3469333" cy="230006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35238" y="3077964"/>
            <a:ext cx="1828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CV</a:t>
            </a:r>
          </a:p>
          <a:p>
            <a:r>
              <a:rPr lang="en-US" dirty="0" smtClean="0"/>
              <a:t>20</a:t>
            </a:r>
            <a:r>
              <a:rPr lang="zh-CN" altLang="en-US" dirty="0" smtClean="0"/>
              <a:t>℃</a:t>
            </a:r>
            <a:endParaRPr lang="en-US" altLang="zh-CN" dirty="0" smtClean="0"/>
          </a:p>
          <a:p>
            <a:r>
              <a:rPr lang="en-US" altLang="zh-CN" dirty="0"/>
              <a:t>u</a:t>
            </a:r>
            <a:r>
              <a:rPr lang="en-US" altLang="zh-CN" dirty="0" smtClean="0"/>
              <a:t>n-irradiated</a:t>
            </a:r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697256" y="5433020"/>
            <a:ext cx="1828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</a:p>
          <a:p>
            <a:r>
              <a:rPr lang="en-US" altLang="zh-CN" dirty="0" smtClean="0"/>
              <a:t>-30</a:t>
            </a:r>
            <a:r>
              <a:rPr lang="zh-CN" altLang="en-US" dirty="0" smtClean="0"/>
              <a:t>℃</a:t>
            </a:r>
            <a:endParaRPr lang="en-US" altLang="zh-CN" dirty="0" smtClean="0"/>
          </a:p>
          <a:p>
            <a:r>
              <a:rPr lang="en-US" altLang="zh-CN" dirty="0" smtClean="0"/>
              <a:t>2.5e15</a:t>
            </a:r>
            <a:endParaRPr 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287637" y="5436438"/>
            <a:ext cx="1828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</a:p>
          <a:p>
            <a:r>
              <a:rPr lang="en-US" dirty="0" smtClean="0"/>
              <a:t>20</a:t>
            </a:r>
            <a:r>
              <a:rPr lang="zh-CN" altLang="en-US" dirty="0" smtClean="0"/>
              <a:t>℃</a:t>
            </a:r>
            <a:endParaRPr lang="en-US" altLang="zh-CN" dirty="0" smtClean="0"/>
          </a:p>
          <a:p>
            <a:r>
              <a:rPr lang="en-US" altLang="zh-CN" dirty="0"/>
              <a:t>u</a:t>
            </a:r>
            <a:r>
              <a:rPr lang="en-US" altLang="zh-CN" dirty="0" smtClean="0"/>
              <a:t>n-irradiated</a:t>
            </a:r>
            <a:endParaRPr 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697255" y="2948277"/>
            <a:ext cx="1828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</a:t>
            </a:r>
            <a:r>
              <a:rPr lang="en-US" dirty="0" smtClean="0"/>
              <a:t>V</a:t>
            </a:r>
          </a:p>
          <a:p>
            <a:r>
              <a:rPr lang="en-US" altLang="zh-CN" dirty="0"/>
              <a:t>2</a:t>
            </a:r>
            <a:r>
              <a:rPr lang="en-US" altLang="zh-CN" dirty="0" smtClean="0"/>
              <a:t>0</a:t>
            </a:r>
            <a:r>
              <a:rPr lang="zh-CN" altLang="en-US" dirty="0" smtClean="0"/>
              <a:t>℃</a:t>
            </a:r>
            <a:endParaRPr lang="en-US" altLang="zh-CN" dirty="0" smtClean="0"/>
          </a:p>
          <a:p>
            <a:r>
              <a:rPr lang="en-US" altLang="zh-CN" dirty="0" smtClean="0"/>
              <a:t>2.5e15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56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21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525"/>
            <a:ext cx="9326947" cy="67214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93877" y="5416061"/>
            <a:ext cx="1594338" cy="397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6693877" y="5763818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J.J. Ge, NIMA,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45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22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42" y="0"/>
            <a:ext cx="9818211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85999" y="715108"/>
            <a:ext cx="19929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hlinkClick r:id="rId3"/>
              </a:rPr>
              <a:t>C.H.Li, NIMA,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91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Test-beam setup</a:t>
            </a:r>
            <a:endParaRPr 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43" y="1845285"/>
            <a:ext cx="6253762" cy="4693627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7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ATLAS HGTD project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9996" y="1690688"/>
            <a:ext cx="5074414" cy="4984229"/>
          </a:xfrm>
        </p:spPr>
        <p:txBody>
          <a:bodyPr>
            <a:normAutofit/>
          </a:bodyPr>
          <a:lstStyle/>
          <a:p>
            <a:r>
              <a:rPr lang="en-US" sz="1800" dirty="0"/>
              <a:t>LHC (Large Hadron Collider) → HL-LHC (</a:t>
            </a:r>
            <a:r>
              <a:rPr lang="en-US" sz="1800" dirty="0" smtClean="0"/>
              <a:t>high-luminosity phase </a:t>
            </a:r>
            <a:r>
              <a:rPr lang="en-US" sz="1800" dirty="0"/>
              <a:t>of LHC) in </a:t>
            </a:r>
            <a:r>
              <a:rPr lang="en-US" sz="1800" dirty="0" smtClean="0"/>
              <a:t>2028 → </a:t>
            </a:r>
            <a:r>
              <a:rPr lang="en-US" sz="1800" dirty="0"/>
              <a:t>pileup vertex densities </a:t>
            </a:r>
            <a:r>
              <a:rPr lang="en-US" sz="1800" dirty="0" smtClean="0"/>
              <a:t>↑</a:t>
            </a:r>
            <a:endParaRPr lang="en-US" sz="1800" dirty="0"/>
          </a:p>
          <a:p>
            <a:r>
              <a:rPr lang="en-US" sz="1800" dirty="0" smtClean="0"/>
              <a:t>ATLAS </a:t>
            </a:r>
            <a:r>
              <a:rPr lang="en-US" sz="1800" dirty="0"/>
              <a:t>(one of the 4 major experiments at the LHC at CERN</a:t>
            </a:r>
            <a:r>
              <a:rPr lang="en-US" sz="1800" dirty="0" smtClean="0"/>
              <a:t>) → </a:t>
            </a:r>
            <a:r>
              <a:rPr lang="en-US" sz="1800" dirty="0"/>
              <a:t>upgrade its </a:t>
            </a:r>
            <a:r>
              <a:rPr lang="en-US" sz="1800" dirty="0" smtClean="0"/>
              <a:t>detectors</a:t>
            </a:r>
          </a:p>
          <a:p>
            <a:r>
              <a:rPr lang="en-US" sz="1800" dirty="0"/>
              <a:t>The HGTD (High-Granularity Timing Detector) is chosen for the ATLAS Phase II upgrade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The time information be used as another dimension for identifying the hard-scattering vertex at the </a:t>
            </a:r>
            <a:r>
              <a:rPr lang="en-US" sz="1800" dirty="0" smtClean="0"/>
              <a:t>HL-LHC</a:t>
            </a:r>
            <a:r>
              <a:rPr lang="en-US" sz="1800" dirty="0"/>
              <a:t>.</a:t>
            </a:r>
          </a:p>
          <a:p>
            <a:r>
              <a:rPr lang="en-US" sz="1800" dirty="0"/>
              <a:t>HGTD should withstand the non ionizing radiation levels throughout the HL-LHC operations. </a:t>
            </a:r>
            <a:endParaRPr lang="en-US" sz="1800" dirty="0" smtClean="0"/>
          </a:p>
          <a:p>
            <a:pPr lvl="1"/>
            <a:r>
              <a:rPr lang="en-US" sz="1600" dirty="0" smtClean="0"/>
              <a:t>This </a:t>
            </a:r>
            <a:r>
              <a:rPr lang="en-US" sz="1600" dirty="0"/>
              <a:t>determines sensors’ lifetime</a:t>
            </a:r>
          </a:p>
          <a:p>
            <a:r>
              <a:rPr lang="en-US" sz="1800" dirty="0"/>
              <a:t>Because of its good timing performance and radiation hardness, LGAD (Low Gain Avalanche Detector) has been chosen as the sensor</a:t>
            </a:r>
            <a:r>
              <a:rPr lang="en-US" sz="1800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3</a:t>
            </a:fld>
            <a:endParaRPr lang="en-US"/>
          </a:p>
        </p:txBody>
      </p:sp>
      <p:pic>
        <p:nvPicPr>
          <p:cNvPr id="5122" name="Picture 2" descr="查看源图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45" y="981286"/>
            <a:ext cx="2879455" cy="21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536" y="1217591"/>
            <a:ext cx="3149464" cy="1688673"/>
          </a:xfrm>
          <a:prstGeom prst="rect">
            <a:avLst/>
          </a:prstGeom>
        </p:spPr>
      </p:pic>
      <p:sp>
        <p:nvSpPr>
          <p:cNvPr id="7" name="灯片编号占位符 8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F429B3-F19F-4B49-B740-D5439065A4D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内容占位符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218" y="3892937"/>
            <a:ext cx="2894698" cy="20433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717" y="3957280"/>
            <a:ext cx="3153066" cy="197897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852091" y="4400612"/>
            <a:ext cx="5982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100" dirty="0" smtClean="0">
                <a:solidFill>
                  <a:srgbClr val="2A2AEE"/>
                </a:solidFill>
              </a:rPr>
              <a:t>Run-2</a:t>
            </a:r>
          </a:p>
          <a:p>
            <a:pPr>
              <a:lnSpc>
                <a:spcPts val="1500"/>
              </a:lnSpc>
            </a:pPr>
            <a:r>
              <a:rPr lang="en-US" sz="1100" dirty="0" smtClean="0">
                <a:solidFill>
                  <a:srgbClr val="FF0000"/>
                </a:solidFill>
              </a:rPr>
              <a:t>HL-LHC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8346208" y="4736115"/>
            <a:ext cx="66501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096000" y="5889129"/>
            <a:ext cx="2255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Local pileup vertex densities at generator level </a:t>
            </a:r>
          </a:p>
        </p:txBody>
      </p:sp>
      <p:sp>
        <p:nvSpPr>
          <p:cNvPr id="13" name="矩形 12"/>
          <p:cNvSpPr/>
          <p:nvPr/>
        </p:nvSpPr>
        <p:spPr>
          <a:xfrm>
            <a:off x="9193606" y="5936253"/>
            <a:ext cx="25273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truth </a:t>
            </a:r>
            <a:r>
              <a:rPr lang="en-US" sz="1400" dirty="0"/>
              <a:t>interactions in a single bunch crossing in the z–t plane 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9171849" y="3171884"/>
            <a:ext cx="28908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Position of the HGTD </a:t>
            </a:r>
            <a:r>
              <a:rPr lang="en-US" sz="1400" dirty="0" smtClean="0"/>
              <a:t>within ATLAS</a:t>
            </a:r>
            <a:endParaRPr 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6302769" y="3210456"/>
            <a:ext cx="28908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ATLAS </a:t>
            </a:r>
            <a:r>
              <a:rPr lang="en-US" altLang="zh-CN" sz="1400" dirty="0" smtClean="0"/>
              <a:t>Detector in LHC</a:t>
            </a:r>
            <a:endParaRPr lang="en-US" sz="1400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8346208" y="1560079"/>
            <a:ext cx="696328" cy="3246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97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Gain Avalanche Detector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59" y="736051"/>
            <a:ext cx="2781664" cy="2460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1338"/>
                <a:ext cx="6541655" cy="477501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/>
                  <a:t>LGADs are </a:t>
                </a:r>
                <a:r>
                  <a:rPr lang="en-US" sz="2000" dirty="0" smtClean="0"/>
                  <a:t>n-in-p </a:t>
                </a:r>
                <a:r>
                  <a:rPr lang="en-US" sz="2000" dirty="0"/>
                  <a:t>silicon </a:t>
                </a:r>
                <a:r>
                  <a:rPr lang="en-US" sz="2000" dirty="0" smtClean="0"/>
                  <a:t>detectors containing </a:t>
                </a:r>
                <a:r>
                  <a:rPr lang="en-US" sz="2000" dirty="0"/>
                  <a:t>an extra highly-doped </a:t>
                </a:r>
                <a:r>
                  <a:rPr lang="en-US" sz="2000" dirty="0" smtClean="0"/>
                  <a:t>p-layer (gain layer) below </a:t>
                </a:r>
                <a:r>
                  <a:rPr lang="en-US" sz="2000" dirty="0"/>
                  <a:t>the </a:t>
                </a:r>
                <a:r>
                  <a:rPr lang="en-US" sz="2000" dirty="0" smtClean="0"/>
                  <a:t>n-p junction.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000" dirty="0" smtClean="0"/>
                  <a:t>The high electric field </a:t>
                </a:r>
                <a:r>
                  <a:rPr lang="en-US" altLang="zh-CN" sz="2000" dirty="0" smtClean="0"/>
                  <a:t>in gain layer region will </a:t>
                </a:r>
                <a:r>
                  <a:rPr lang="en-US" altLang="zh-CN" sz="2000" dirty="0"/>
                  <a:t>accelerate </a:t>
                </a:r>
                <a:r>
                  <a:rPr lang="en-US" altLang="zh-CN" sz="2000" dirty="0" smtClean="0"/>
                  <a:t>the drifting electrons and generate </a:t>
                </a:r>
                <a:r>
                  <a:rPr lang="en-US" altLang="zh-CN" sz="2000" dirty="0"/>
                  <a:t>avalanches.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000" dirty="0" smtClean="0"/>
                  <a:t>With a proper design of gain layer, the LGAD can achieve promising S/N and time resolution.</a:t>
                </a:r>
                <a:endParaRPr lang="en-US" sz="1600" dirty="0" smtClean="0"/>
              </a:p>
              <a:p>
                <a:pPr marL="0" indent="182563"/>
                <a:r>
                  <a:rPr lang="en-US" sz="2000" dirty="0" smtClean="0"/>
                  <a:t>Designed parameters:</a:t>
                </a:r>
              </a:p>
              <a:p>
                <a:pPr marL="457200" lvl="1" indent="182563"/>
                <a:r>
                  <a:rPr lang="en-US" sz="1600" dirty="0" smtClean="0"/>
                  <a:t>Active </a:t>
                </a:r>
                <a:r>
                  <a:rPr lang="en-US" sz="1600" dirty="0"/>
                  <a:t>thickness: 50 </a:t>
                </a:r>
                <a:r>
                  <a:rPr lang="en-US" sz="1600" dirty="0" err="1"/>
                  <a:t>μm</a:t>
                </a:r>
                <a:endParaRPr lang="en-US" sz="1600" dirty="0"/>
              </a:p>
              <a:p>
                <a:pPr marL="457200" lvl="1" indent="182563"/>
                <a:r>
                  <a:rPr lang="en-US" sz="1600" dirty="0"/>
                  <a:t>Pad size: 1.3 x 1.3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600" dirty="0"/>
              </a:p>
              <a:p>
                <a:pPr marL="457200" lvl="1" indent="182563"/>
                <a:r>
                  <a:rPr lang="en-US" altLang="zh-CN" sz="1600" dirty="0"/>
                  <a:t>Hit efficiency: &gt; 95%</a:t>
                </a:r>
              </a:p>
              <a:p>
                <a:pPr marL="457200" lvl="1" indent="182563"/>
                <a:r>
                  <a:rPr lang="en-US" sz="1600" dirty="0"/>
                  <a:t>Radiation tolerance: </a:t>
                </a:r>
                <a:r>
                  <a:rPr lang="en-US" sz="1600" dirty="0" smtClean="0"/>
                  <a:t>2.5e15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600" dirty="0" smtClean="0"/>
                  <a:t>, </a:t>
                </a:r>
                <a:r>
                  <a:rPr lang="en-US" sz="1600" dirty="0"/>
                  <a:t>1.5 </a:t>
                </a:r>
                <a:r>
                  <a:rPr lang="en-US" sz="1600" dirty="0" err="1" smtClean="0"/>
                  <a:t>MGy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5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1338"/>
                <a:ext cx="6541655" cy="4775011"/>
              </a:xfrm>
              <a:blipFill>
                <a:blip r:embed="rId3"/>
                <a:stretch>
                  <a:fillRect l="-839" t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4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121" y="3586648"/>
            <a:ext cx="1938056" cy="19504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95427" y="4015899"/>
            <a:ext cx="121920" cy="121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箭头连接符 9"/>
          <p:cNvCxnSpPr>
            <a:stCxn id="3" idx="1"/>
          </p:cNvCxnSpPr>
          <p:nvPr/>
        </p:nvCxnSpPr>
        <p:spPr>
          <a:xfrm flipH="1" flipV="1">
            <a:off x="8087995" y="4015899"/>
            <a:ext cx="1207432" cy="609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 flipH="1">
            <a:off x="6920021" y="3838563"/>
            <a:ext cx="188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LGAD pad</a:t>
            </a:r>
            <a:endParaRPr 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024579" y="5596995"/>
            <a:ext cx="218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15x15 LGAD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USTC’s roadmap on LGAD R&amp;D with IME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5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75794" t="4382" r="4417" b="65666"/>
          <a:stretch/>
        </p:blipFill>
        <p:spPr>
          <a:xfrm>
            <a:off x="8125961" y="1648058"/>
            <a:ext cx="1856239" cy="17476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53845" t="9839" r="28218" b="60022"/>
          <a:stretch/>
        </p:blipFill>
        <p:spPr>
          <a:xfrm>
            <a:off x="5944673" y="1690688"/>
            <a:ext cx="1703703" cy="17806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31317" t="3017" r="48778" b="52891"/>
          <a:stretch/>
        </p:blipFill>
        <p:spPr>
          <a:xfrm>
            <a:off x="3808091" y="1411803"/>
            <a:ext cx="1673158" cy="2305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4739" t="11637" r="75241" b="44271"/>
          <a:stretch/>
        </p:blipFill>
        <p:spPr>
          <a:xfrm>
            <a:off x="1827151" y="1411803"/>
            <a:ext cx="1682886" cy="2305456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359639"/>
              </p:ext>
            </p:extLst>
          </p:nvPr>
        </p:nvGraphicFramePr>
        <p:xfrm>
          <a:off x="639044" y="3690823"/>
          <a:ext cx="10401848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094">
                  <a:extLst>
                    <a:ext uri="{9D8B030D-6E8A-4147-A177-3AD203B41FA5}">
                      <a16:colId xmlns:a16="http://schemas.microsoft.com/office/drawing/2014/main" val="3606683249"/>
                    </a:ext>
                  </a:extLst>
                </a:gridCol>
                <a:gridCol w="1575990">
                  <a:extLst>
                    <a:ext uri="{9D8B030D-6E8A-4147-A177-3AD203B41FA5}">
                      <a16:colId xmlns:a16="http://schemas.microsoft.com/office/drawing/2014/main" val="2962247023"/>
                    </a:ext>
                  </a:extLst>
                </a:gridCol>
                <a:gridCol w="1848035">
                  <a:extLst>
                    <a:ext uri="{9D8B030D-6E8A-4147-A177-3AD203B41FA5}">
                      <a16:colId xmlns:a16="http://schemas.microsoft.com/office/drawing/2014/main" val="2208000669"/>
                    </a:ext>
                  </a:extLst>
                </a:gridCol>
                <a:gridCol w="2528883">
                  <a:extLst>
                    <a:ext uri="{9D8B030D-6E8A-4147-A177-3AD203B41FA5}">
                      <a16:colId xmlns:a16="http://schemas.microsoft.com/office/drawing/2014/main" val="769407084"/>
                    </a:ext>
                  </a:extLst>
                </a:gridCol>
                <a:gridCol w="3005846">
                  <a:extLst>
                    <a:ext uri="{9D8B030D-6E8A-4147-A177-3AD203B41FA5}">
                      <a16:colId xmlns:a16="http://schemas.microsoft.com/office/drawing/2014/main" val="3546077325"/>
                    </a:ext>
                  </a:extLst>
                </a:gridCol>
              </a:tblGrid>
              <a:tr h="2975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USTC-1.0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USTC-1.1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USTC-2.0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USTC-2.1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569936"/>
                  </a:ext>
                </a:extLst>
              </a:tr>
              <a:tr h="675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First attempt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Improved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the process technology</a:t>
                      </a:r>
                      <a:r>
                        <a:rPr lang="en-US" sz="1400" baseline="0" dirty="0" smtClean="0"/>
                        <a:t>, same layout as 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New layout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mainly for yield study and issues fix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 layout as 2.0,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fast iteration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59971"/>
                  </a:ext>
                </a:extLst>
              </a:tr>
              <a:tr h="10698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Performance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Few</a:t>
                      </a:r>
                      <a:r>
                        <a:rPr lang="en-US" sz="1400" dirty="0" smtClean="0"/>
                        <a:t> sensors </a:t>
                      </a:r>
                      <a:r>
                        <a:rPr lang="en-US" sz="1400" baseline="0" dirty="0" smtClean="0"/>
                        <a:t>can work (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VBD ~250V, VGL 40V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~30% </a:t>
                      </a:r>
                      <a:r>
                        <a:rPr lang="en-US" sz="1400" dirty="0" smtClean="0"/>
                        <a:t>can work (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VBD ~300V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&gt; 99% </a:t>
                      </a:r>
                      <a:r>
                        <a:rPr lang="en-US" sz="1400" dirty="0" smtClean="0"/>
                        <a:t>small</a:t>
                      </a:r>
                      <a:r>
                        <a:rPr lang="en-US" sz="1400" baseline="0" dirty="0" smtClean="0"/>
                        <a:t> sensors and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~35% </a:t>
                      </a:r>
                      <a:r>
                        <a:rPr lang="en-US" sz="1400" baseline="0" dirty="0" smtClean="0"/>
                        <a:t>15x15 sensors can work, GR leakage disappeared. VBD lowered (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~100-170V</a:t>
                      </a:r>
                      <a:r>
                        <a:rPr lang="en-US" sz="1400" baseline="0" dirty="0" smtClean="0"/>
                        <a:t>).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&gt;99% </a:t>
                      </a:r>
                      <a:r>
                        <a:rPr lang="en-US" sz="1400" dirty="0" smtClean="0"/>
                        <a:t>small</a:t>
                      </a:r>
                      <a:r>
                        <a:rPr lang="en-US" sz="1400" baseline="0" dirty="0" smtClean="0"/>
                        <a:t> sensors and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~35% 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</a:rPr>
                        <a:t>15x15</a:t>
                      </a:r>
                      <a:r>
                        <a:rPr lang="en-US" sz="1400" baseline="0" dirty="0" smtClean="0"/>
                        <a:t> sensors can work.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Better uniformity</a:t>
                      </a:r>
                      <a:r>
                        <a:rPr lang="en-US" sz="1400" baseline="0" dirty="0" smtClean="0"/>
                        <a:t>, VBDs in idea range (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~150-240V</a:t>
                      </a:r>
                      <a:r>
                        <a:rPr lang="en-US" sz="1400" baseline="0" dirty="0" smtClean="0"/>
                        <a:t>).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baseline="0" dirty="0" smtClean="0"/>
                        <a:t>Performance verified in </a:t>
                      </a:r>
                      <a:r>
                        <a:rPr lang="en-US" altLang="zh-CN" sz="1400" baseline="0" dirty="0" smtClean="0"/>
                        <a:t>β/Laser/TB and individual institute (JSI)</a:t>
                      </a:r>
                      <a:endParaRPr lang="en-US" sz="1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19941"/>
                  </a:ext>
                </a:extLst>
              </a:tr>
              <a:tr h="675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Almost all sensors</a:t>
                      </a:r>
                      <a:r>
                        <a:rPr lang="en-US" sz="1400" baseline="0" dirty="0" smtClean="0"/>
                        <a:t> have large current (VBD &lt; 10V)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Almost all </a:t>
                      </a:r>
                      <a:r>
                        <a:rPr lang="en-US" altLang="zh-CN" sz="1400" dirty="0" smtClean="0"/>
                        <a:t>sensors have</a:t>
                      </a:r>
                      <a:r>
                        <a:rPr lang="en-US" altLang="zh-CN" sz="1400" baseline="0" dirty="0" smtClean="0"/>
                        <a:t> large GR current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Too</a:t>
                      </a:r>
                      <a:r>
                        <a:rPr lang="en-US" sz="1400" baseline="0" dirty="0" smtClean="0"/>
                        <a:t> low VBD for some wafers.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834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25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requirement and challenge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43999406"/>
                  </p:ext>
                </p:extLst>
              </p:nvPr>
            </p:nvGraphicFramePr>
            <p:xfrm>
              <a:off x="838200" y="1825625"/>
              <a:ext cx="9911861" cy="40833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42846">
                      <a:extLst>
                        <a:ext uri="{9D8B030D-6E8A-4147-A177-3AD203B41FA5}">
                          <a16:colId xmlns:a16="http://schemas.microsoft.com/office/drawing/2014/main" val="2755013374"/>
                        </a:ext>
                      </a:extLst>
                    </a:gridCol>
                    <a:gridCol w="3868616">
                      <a:extLst>
                        <a:ext uri="{9D8B030D-6E8A-4147-A177-3AD203B41FA5}">
                          <a16:colId xmlns:a16="http://schemas.microsoft.com/office/drawing/2014/main" val="3901264714"/>
                        </a:ext>
                      </a:extLst>
                    </a:gridCol>
                    <a:gridCol w="3200399">
                      <a:extLst>
                        <a:ext uri="{9D8B030D-6E8A-4147-A177-3AD203B41FA5}">
                          <a16:colId xmlns:a16="http://schemas.microsoft.com/office/drawing/2014/main" val="35754866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Characteristics of LGAD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Requirement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Test method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3745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Radiation</a:t>
                          </a:r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 hardness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1. Use c-factor </a:t>
                          </a:r>
                          <a:r>
                            <a:rPr lang="en-US" baseline="0" dirty="0" smtClean="0"/>
                            <a:t>to present the r</a:t>
                          </a:r>
                          <a:r>
                            <a:rPr lang="en-US" dirty="0" smtClean="0"/>
                            <a:t>adiation</a:t>
                          </a:r>
                          <a:r>
                            <a:rPr lang="en-US" baseline="0" dirty="0" smtClean="0"/>
                            <a:t> hardness</a:t>
                          </a:r>
                          <a:endParaRPr lang="en-US" dirty="0" smtClean="0"/>
                        </a:p>
                        <a:p>
                          <a:r>
                            <a:rPr lang="en-US" baseline="0" dirty="0" smtClean="0"/>
                            <a:t>2. Other parameters should meet the requirement at </a:t>
                          </a:r>
                          <a:r>
                            <a:rPr lang="en-US" sz="1800" dirty="0" smtClean="0"/>
                            <a:t>2.5e15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eq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 smtClean="0"/>
                            <a:t> irradiation </a:t>
                          </a:r>
                          <a:r>
                            <a:rPr lang="en-US" baseline="0" dirty="0" err="1" smtClean="0"/>
                            <a:t>fluence</a:t>
                          </a:r>
                          <a:r>
                            <a:rPr lang="en-US" baseline="0" dirty="0" smtClean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Measure CV at</a:t>
                          </a:r>
                          <a:r>
                            <a:rPr lang="en-US" baseline="0" dirty="0" smtClean="0"/>
                            <a:t> different </a:t>
                          </a:r>
                          <a:r>
                            <a:rPr lang="en-US" baseline="0" dirty="0" err="1" smtClean="0"/>
                            <a:t>fluences</a:t>
                          </a:r>
                          <a:r>
                            <a:rPr lang="en-US" baseline="0" dirty="0" smtClean="0"/>
                            <a:t> to calculate c-factor to present the r</a:t>
                          </a:r>
                          <a:r>
                            <a:rPr lang="en-US" dirty="0" smtClean="0"/>
                            <a:t>adiation</a:t>
                          </a:r>
                          <a:r>
                            <a:rPr lang="en-US" baseline="0" dirty="0" smtClean="0"/>
                            <a:t> hardness</a:t>
                          </a:r>
                          <a:endParaRPr 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1756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Yield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On-wafer</a:t>
                          </a:r>
                          <a:r>
                            <a:rPr lang="en-US" baseline="0" dirty="0" smtClean="0"/>
                            <a:t> IV test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4485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Uniformity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&lt; 5% for V@2µA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Large-Array</a:t>
                          </a:r>
                          <a:r>
                            <a:rPr lang="en-US" baseline="0" dirty="0" smtClean="0"/>
                            <a:t> IV&amp;CV test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04873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Collected charge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&gt; 4fC</a:t>
                          </a:r>
                          <a:endParaRPr 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beta-scope test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4989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Time resolution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&lt; 40ps (start), &lt; 70 </a:t>
                          </a:r>
                          <a:r>
                            <a:rPr lang="en-US" dirty="0" err="1" smtClean="0"/>
                            <a:t>ps</a:t>
                          </a:r>
                          <a:r>
                            <a:rPr lang="en-US" dirty="0" smtClean="0"/>
                            <a:t> (end of</a:t>
                          </a:r>
                          <a:r>
                            <a:rPr lang="en-US" baseline="0" dirty="0" smtClean="0"/>
                            <a:t> lifetime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39298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Fill factor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Inter-pad gap distance &lt; 100 </a:t>
                          </a:r>
                          <a:r>
                            <a:rPr lang="en-US" altLang="zh-CN" sz="1800" dirty="0" smtClean="0"/>
                            <a:t>µm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Test-beam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9338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Quality of the pad isolation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Inter-pad resistance </a:t>
                          </a:r>
                          <a:r>
                            <a:rPr lang="en-US" sz="1800" dirty="0" smtClean="0"/>
                            <a:t>&gt; 1 G</a:t>
                          </a:r>
                          <a:r>
                            <a:rPr lang="en-US" altLang="zh-CN" sz="1800" dirty="0" smtClean="0"/>
                            <a:t>Ω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Inter-pad IV&amp;CV test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62708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43999406"/>
                  </p:ext>
                </p:extLst>
              </p:nvPr>
            </p:nvGraphicFramePr>
            <p:xfrm>
              <a:off x="838200" y="1825625"/>
              <a:ext cx="9911861" cy="40833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42846">
                      <a:extLst>
                        <a:ext uri="{9D8B030D-6E8A-4147-A177-3AD203B41FA5}">
                          <a16:colId xmlns:a16="http://schemas.microsoft.com/office/drawing/2014/main" val="2755013374"/>
                        </a:ext>
                      </a:extLst>
                    </a:gridCol>
                    <a:gridCol w="3868616">
                      <a:extLst>
                        <a:ext uri="{9D8B030D-6E8A-4147-A177-3AD203B41FA5}">
                          <a16:colId xmlns:a16="http://schemas.microsoft.com/office/drawing/2014/main" val="3901264714"/>
                        </a:ext>
                      </a:extLst>
                    </a:gridCol>
                    <a:gridCol w="3200399">
                      <a:extLst>
                        <a:ext uri="{9D8B030D-6E8A-4147-A177-3AD203B41FA5}">
                          <a16:colId xmlns:a16="http://schemas.microsoft.com/office/drawing/2014/main" val="35754866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Characteristics of LGAD</a:t>
                          </a:r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Requirement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Test method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3745773"/>
                      </a:ext>
                    </a:extLst>
                  </a:tr>
                  <a:tr h="1487488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Radiation</a:t>
                          </a:r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 hardness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701" t="-27049" r="-83307" b="-15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Measure CV at</a:t>
                          </a:r>
                          <a:r>
                            <a:rPr lang="en-US" baseline="0" dirty="0" smtClean="0"/>
                            <a:t> different </a:t>
                          </a:r>
                          <a:r>
                            <a:rPr lang="en-US" baseline="0" dirty="0" err="1" smtClean="0"/>
                            <a:t>fluences</a:t>
                          </a:r>
                          <a:r>
                            <a:rPr lang="en-US" baseline="0" dirty="0" smtClean="0"/>
                            <a:t> to calculate c-factor to present the </a:t>
                          </a:r>
                          <a:r>
                            <a:rPr lang="en-US" baseline="0" dirty="0" smtClean="0"/>
                            <a:t>r</a:t>
                          </a:r>
                          <a:r>
                            <a:rPr lang="en-US" dirty="0" smtClean="0"/>
                            <a:t>adiation</a:t>
                          </a:r>
                          <a:r>
                            <a:rPr lang="en-US" baseline="0" dirty="0" smtClean="0"/>
                            <a:t> hardness</a:t>
                          </a:r>
                          <a:endParaRPr 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1756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Yield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On-wafer</a:t>
                          </a:r>
                          <a:r>
                            <a:rPr lang="en-US" baseline="0" dirty="0" smtClean="0"/>
                            <a:t> IV test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4485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Uniformity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&lt; 5% for V@2µA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Large-Array</a:t>
                          </a:r>
                          <a:r>
                            <a:rPr lang="en-US" baseline="0" dirty="0" smtClean="0"/>
                            <a:t> IV&amp;CV test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04873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Collected charge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&gt; 4fC</a:t>
                          </a:r>
                          <a:endParaRPr 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beta-scope test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4989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Time resolution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&lt; 40ps (start), &lt; 70 </a:t>
                          </a:r>
                          <a:r>
                            <a:rPr lang="en-US" dirty="0" err="1" smtClean="0"/>
                            <a:t>ps</a:t>
                          </a:r>
                          <a:r>
                            <a:rPr lang="en-US" dirty="0" smtClean="0"/>
                            <a:t> (end of</a:t>
                          </a:r>
                          <a:r>
                            <a:rPr lang="en-US" baseline="0" dirty="0" smtClean="0"/>
                            <a:t> lifetime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39298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Fill factor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Inter-pad gap distance &lt; 100 </a:t>
                          </a:r>
                          <a:r>
                            <a:rPr lang="en-US" altLang="zh-CN" sz="1800" dirty="0" smtClean="0"/>
                            <a:t>µm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Test-beam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9338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Quality of the pad isolation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Inter-pad resistance </a:t>
                          </a:r>
                          <a:r>
                            <a:rPr lang="en-US" sz="1800" dirty="0" smtClean="0"/>
                            <a:t>&gt; 1 G</a:t>
                          </a:r>
                          <a:r>
                            <a:rPr lang="en-US" altLang="zh-CN" sz="1800" dirty="0" smtClean="0"/>
                            <a:t>Ω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Inter-pad IV&amp;CV test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62708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9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41883" t="80975"/>
          <a:stretch/>
        </p:blipFill>
        <p:spPr>
          <a:xfrm>
            <a:off x="7427440" y="2463735"/>
            <a:ext cx="4573191" cy="853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52952"/>
            <a:ext cx="10515600" cy="1325563"/>
          </a:xfrm>
        </p:spPr>
        <p:txBody>
          <a:bodyPr/>
          <a:lstStyle/>
          <a:p>
            <a:r>
              <a:rPr lang="en-US" dirty="0" smtClean="0"/>
              <a:t>Radiation hardness of LGAD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64582" y="1428041"/>
            <a:ext cx="4130148" cy="5293434"/>
          </a:xfrm>
        </p:spPr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BiOi</a:t>
            </a:r>
            <a:r>
              <a:rPr lang="en-US" sz="2000" dirty="0"/>
              <a:t> </a:t>
            </a:r>
            <a:r>
              <a:rPr lang="en-US" sz="2000" dirty="0" smtClean="0"/>
              <a:t>generated </a:t>
            </a:r>
            <a:r>
              <a:rPr lang="en-US" sz="2000" dirty="0"/>
              <a:t>after </a:t>
            </a:r>
            <a:r>
              <a:rPr lang="en-US" sz="2000" dirty="0" smtClean="0"/>
              <a:t>irradiation will reduce </a:t>
            </a:r>
            <a:r>
              <a:rPr lang="en-US" sz="2000" dirty="0"/>
              <a:t>the effective doping concentration and detector’s </a:t>
            </a:r>
            <a:r>
              <a:rPr lang="en-US" sz="2000" dirty="0" smtClean="0"/>
              <a:t>gain.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The c-factor is used to describe LGAD’s radiation </a:t>
            </a:r>
            <a:r>
              <a:rPr lang="en-US" sz="2000" dirty="0" smtClean="0"/>
              <a:t>hardness (degradation rate of the gain layer).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Ci + Oi -&gt; </a:t>
            </a:r>
            <a:r>
              <a:rPr lang="en-US" sz="2000" dirty="0" err="1"/>
              <a:t>CiOi</a:t>
            </a:r>
            <a:r>
              <a:rPr lang="en-US" sz="2000" dirty="0"/>
              <a:t> would compete with Bi + Oi -&gt; </a:t>
            </a:r>
            <a:r>
              <a:rPr lang="en-US" sz="2000" dirty="0" err="1"/>
              <a:t>BiOi</a:t>
            </a:r>
            <a:r>
              <a:rPr lang="en-US" sz="2000" dirty="0"/>
              <a:t> =&gt; </a:t>
            </a:r>
            <a:r>
              <a:rPr lang="en-US" sz="2000" dirty="0" err="1"/>
              <a:t>Borons</a:t>
            </a:r>
            <a:r>
              <a:rPr lang="en-US" sz="2000" dirty="0"/>
              <a:t> are protected!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7</a:t>
            </a:fld>
            <a:endParaRPr lang="en-US"/>
          </a:p>
        </p:txBody>
      </p:sp>
      <p:sp>
        <p:nvSpPr>
          <p:cNvPr id="6" name="椭圆 5"/>
          <p:cNvSpPr/>
          <p:nvPr/>
        </p:nvSpPr>
        <p:spPr>
          <a:xfrm>
            <a:off x="11755021" y="2686152"/>
            <a:ext cx="68094" cy="2042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10357105" y="2890433"/>
            <a:ext cx="1431963" cy="767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567396" y="1204183"/>
            <a:ext cx="6765757" cy="3977152"/>
            <a:chOff x="633985" y="2119619"/>
            <a:chExt cx="6998365" cy="411388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985" y="2119619"/>
              <a:ext cx="6998365" cy="398935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556000" y="5323839"/>
              <a:ext cx="4076350" cy="909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674" y="5335616"/>
            <a:ext cx="3454418" cy="1041889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>
            <a:off x="5726478" y="4147622"/>
            <a:ext cx="0" cy="10337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76" y="4655796"/>
            <a:ext cx="2793453" cy="2157754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D8DD4053-0E4D-456D-9B65-F96E4C83E455}"/>
              </a:ext>
            </a:extLst>
          </p:cNvPr>
          <p:cNvGrpSpPr/>
          <p:nvPr/>
        </p:nvGrpSpPr>
        <p:grpSpPr>
          <a:xfrm>
            <a:off x="0" y="0"/>
            <a:ext cx="12192000" cy="613470"/>
            <a:chOff x="0" y="0"/>
            <a:chExt cx="9144000" cy="613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 smtClean="0">
                      <a:solidFill>
                        <a:schemeClr val="bg1"/>
                      </a:solidFill>
                    </a:rPr>
                    <a:t>Radiation hardness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Yield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 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Uniformity                      CC &amp;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                      Fill factor                    Pad </a:t>
                  </a:r>
                  <a:r>
                    <a:rPr lang="en-US" altLang="zh-CN" dirty="0">
                      <a:solidFill>
                        <a:schemeClr val="bg1"/>
                      </a:solidFill>
                    </a:rPr>
                    <a:t>isolation   </a:t>
                  </a: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500" t="-7576" r="-1500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流程图: 合并 25">
              <a:extLst>
                <a:ext uri="{FF2B5EF4-FFF2-40B4-BE49-F238E27FC236}">
                  <a16:creationId xmlns:a16="http://schemas.microsoft.com/office/drawing/2014/main" id="{DF121C9F-6D46-4459-8D27-B38221B0AD28}"/>
                </a:ext>
              </a:extLst>
            </p:cNvPr>
            <p:cNvSpPr/>
            <p:nvPr/>
          </p:nvSpPr>
          <p:spPr>
            <a:xfrm>
              <a:off x="729957" y="400110"/>
              <a:ext cx="213360" cy="213360"/>
            </a:xfrm>
            <a:prstGeom prst="flowChartMer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115516" y="4859527"/>
            <a:ext cx="3634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Collect charge vs radiation </a:t>
            </a:r>
            <a:r>
              <a:rPr lang="en-US" sz="1100" dirty="0" err="1" smtClean="0"/>
              <a:t>fluence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8552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VGL to calculate c-factor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8</a:t>
            </a:fld>
            <a:endParaRPr 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204289" y="1690688"/>
            <a:ext cx="3168656" cy="2535371"/>
            <a:chOff x="1848342" y="1560776"/>
            <a:chExt cx="3506095" cy="2805370"/>
          </a:xfrm>
        </p:grpSpPr>
        <p:pic>
          <p:nvPicPr>
            <p:cNvPr id="17" name="内容占位符 5"/>
            <p:cNvPicPr>
              <a:picLocks noChangeAspect="1"/>
            </p:cNvPicPr>
            <p:nvPr/>
          </p:nvPicPr>
          <p:blipFill rotWithShape="1">
            <a:blip r:embed="rId3"/>
            <a:srcRect t="6061"/>
            <a:stretch/>
          </p:blipFill>
          <p:spPr>
            <a:xfrm>
              <a:off x="1848342" y="1713595"/>
              <a:ext cx="3506095" cy="2368710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>
            <a:xfrm flipH="1">
              <a:off x="4126001" y="1560776"/>
              <a:ext cx="341745" cy="28053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024401" y="1881565"/>
              <a:ext cx="126538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/>
                <p:cNvSpPr txBox="1"/>
                <p:nvPr/>
              </p:nvSpPr>
              <p:spPr>
                <a:xfrm>
                  <a:off x="2260518" y="2699839"/>
                  <a:ext cx="1525262" cy="4266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a14:m>
                  <a:r>
                    <a:rPr lang="en-US" sz="1600" dirty="0" smtClean="0"/>
                    <a:t>-V curve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20" name="文本框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518" y="2699839"/>
                  <a:ext cx="1525262" cy="426669"/>
                </a:xfrm>
                <a:prstGeom prst="rect">
                  <a:avLst/>
                </a:prstGeom>
                <a:blipFill>
                  <a:blip r:embed="rId7"/>
                  <a:stretch>
                    <a:fillRect t="-5455" r="-151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椭圆 20"/>
            <p:cNvSpPr/>
            <p:nvPr/>
          </p:nvSpPr>
          <p:spPr>
            <a:xfrm>
              <a:off x="4126001" y="3756546"/>
              <a:ext cx="157018" cy="1477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348412" y="1807674"/>
              <a:ext cx="157018" cy="1477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775240" y="3538532"/>
              <a:ext cx="474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VGL</a:t>
              </a:r>
              <a:endParaRPr lang="en-US" sz="1400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965749" y="1834604"/>
              <a:ext cx="479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VFD</a:t>
              </a:r>
              <a:endParaRPr lang="en-US" sz="1400" dirty="0"/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/>
          <a:srcRect t="5344"/>
          <a:stretch/>
        </p:blipFill>
        <p:spPr>
          <a:xfrm>
            <a:off x="652604" y="1875692"/>
            <a:ext cx="3174557" cy="2140172"/>
          </a:xfrm>
          <a:prstGeom prst="rect">
            <a:avLst/>
          </a:prstGeom>
        </p:spPr>
      </p:pic>
      <p:cxnSp>
        <p:nvCxnSpPr>
          <p:cNvPr id="26" name="直接箭头连接符 25"/>
          <p:cNvCxnSpPr/>
          <p:nvPr/>
        </p:nvCxnSpPr>
        <p:spPr>
          <a:xfrm>
            <a:off x="3734685" y="2770846"/>
            <a:ext cx="647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968201"/>
              </p:ext>
            </p:extLst>
          </p:nvPr>
        </p:nvGraphicFramePr>
        <p:xfrm>
          <a:off x="8907059" y="3778658"/>
          <a:ext cx="18319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AxMath" r:id="rId9" imgW="1425600" imgH="436320" progId="Equation.AxMath">
                  <p:embed/>
                </p:oleObj>
              </mc:Choice>
              <mc:Fallback>
                <p:oleObj name="AxMath" r:id="rId9" imgW="1425600" imgH="436320" progId="Equation.AxMath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07059" y="3778658"/>
                        <a:ext cx="18319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1455553" y="2491010"/>
            <a:ext cx="1082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-V </a:t>
            </a:r>
            <a:r>
              <a:rPr lang="en-US" dirty="0"/>
              <a:t>curve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134893" y="4665402"/>
            <a:ext cx="1072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extrapolating line segments to extract VGL and VFD from CV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effectLst/>
              </a:rPr>
              <a:t>Use the </a:t>
            </a:r>
            <a:r>
              <a:rPr lang="en-US" altLang="zh-CN" sz="2400" dirty="0" smtClean="0"/>
              <a:t>VGL at different </a:t>
            </a:r>
            <a:r>
              <a:rPr lang="en-US" altLang="zh-CN" sz="2400" dirty="0" err="1" smtClean="0"/>
              <a:t>fluences</a:t>
            </a:r>
            <a:r>
              <a:rPr lang="en-US" altLang="zh-CN" sz="2400" dirty="0" smtClean="0"/>
              <a:t> to fit the function and get the c-factor</a:t>
            </a:r>
            <a:endParaRPr lang="en-US" sz="2400" dirty="0">
              <a:effectLst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018758" y="698552"/>
            <a:ext cx="326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VGL: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ain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ayer </a:t>
            </a:r>
            <a:r>
              <a:rPr lang="en-US" altLang="zh-CN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depletion voltage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VFD: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ully 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</a:rPr>
              <a:t>d</a:t>
            </a:r>
            <a:r>
              <a:rPr lang="en-US" altLang="zh-CN" dirty="0" smtClean="0">
                <a:solidFill>
                  <a:srgbClr val="000000"/>
                </a:solidFill>
                <a:latin typeface="Calibri" panose="020F0502020204030204" pitchFamily="34" charset="0"/>
              </a:rPr>
              <a:t>epletion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voltage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5081" y="1772299"/>
            <a:ext cx="3494634" cy="203315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D8DD4053-0E4D-456D-9B65-F96E4C83E455}"/>
              </a:ext>
            </a:extLst>
          </p:cNvPr>
          <p:cNvGrpSpPr/>
          <p:nvPr/>
        </p:nvGrpSpPr>
        <p:grpSpPr>
          <a:xfrm>
            <a:off x="0" y="0"/>
            <a:ext cx="12192000" cy="613470"/>
            <a:chOff x="0" y="0"/>
            <a:chExt cx="9144000" cy="613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 smtClean="0">
                      <a:solidFill>
                        <a:schemeClr val="bg1"/>
                      </a:solidFill>
                    </a:rPr>
                    <a:t>Radiation hardness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Yield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 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Uniformity                      CC &amp;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                      Fill factor                    Pad </a:t>
                  </a:r>
                  <a:r>
                    <a:rPr lang="en-US" altLang="zh-CN" dirty="0">
                      <a:solidFill>
                        <a:schemeClr val="bg1"/>
                      </a:solidFill>
                    </a:rPr>
                    <a:t>isolation   </a:t>
                  </a: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500" t="-7576" r="-1500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流程图: 合并 33">
              <a:extLst>
                <a:ext uri="{FF2B5EF4-FFF2-40B4-BE49-F238E27FC236}">
                  <a16:creationId xmlns:a16="http://schemas.microsoft.com/office/drawing/2014/main" id="{DF121C9F-6D46-4459-8D27-B38221B0AD28}"/>
                </a:ext>
              </a:extLst>
            </p:cNvPr>
            <p:cNvSpPr/>
            <p:nvPr/>
          </p:nvSpPr>
          <p:spPr>
            <a:xfrm>
              <a:off x="729957" y="400110"/>
              <a:ext cx="213360" cy="213360"/>
            </a:xfrm>
            <a:prstGeom prst="flowChartMer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6080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Evolution of the c-factor from different vendors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65074" y="2506662"/>
            <a:ext cx="4441582" cy="3495304"/>
          </a:xfrm>
        </p:spPr>
        <p:txBody>
          <a:bodyPr>
            <a:norm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-factor </a:t>
            </a:r>
            <a:r>
              <a:rPr lang="en-US" sz="2400" dirty="0"/>
              <a:t>measured with CV method on the most promising wafer (rad. hard) for each vendors’ run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With the carbon in the gain layer, the USTC LGAD prototypes show promising radiation hardness compared to other vendors.</a:t>
            </a:r>
            <a:endParaRPr 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0B2D-FD6C-40A2-A753-214DE23C4B5A}" type="slidenum">
              <a:rPr lang="en-US" smtClean="0"/>
              <a:t>9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6626873" cy="435133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D8DD4053-0E4D-456D-9B65-F96E4C83E455}"/>
              </a:ext>
            </a:extLst>
          </p:cNvPr>
          <p:cNvGrpSpPr/>
          <p:nvPr/>
        </p:nvGrpSpPr>
        <p:grpSpPr>
          <a:xfrm>
            <a:off x="0" y="0"/>
            <a:ext cx="12192000" cy="613470"/>
            <a:chOff x="0" y="0"/>
            <a:chExt cx="9144000" cy="613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 smtClean="0">
                      <a:solidFill>
                        <a:schemeClr val="bg1"/>
                      </a:solidFill>
                    </a:rPr>
                    <a:t>Radiation hardness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Yield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                      </a:t>
                  </a:r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Uniformity                      CC &amp;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CN" dirty="0" smtClean="0">
                      <a:solidFill>
                        <a:schemeClr val="bg1"/>
                      </a:solidFill>
                    </a:rPr>
                    <a:t>                      Fill factor                    Pad </a:t>
                  </a:r>
                  <a:r>
                    <a:rPr lang="en-US" altLang="zh-CN" dirty="0">
                      <a:solidFill>
                        <a:schemeClr val="bg1"/>
                      </a:solidFill>
                    </a:rPr>
                    <a:t>isolation   </a:t>
                  </a: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3175A536-53A0-4FB7-BE02-A3D693F3E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500" t="-7576" r="-1500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流程图: 合并 7">
              <a:extLst>
                <a:ext uri="{FF2B5EF4-FFF2-40B4-BE49-F238E27FC236}">
                  <a16:creationId xmlns:a16="http://schemas.microsoft.com/office/drawing/2014/main" id="{DF121C9F-6D46-4459-8D27-B38221B0AD28}"/>
                </a:ext>
              </a:extLst>
            </p:cNvPr>
            <p:cNvSpPr/>
            <p:nvPr/>
          </p:nvSpPr>
          <p:spPr>
            <a:xfrm>
              <a:off x="729957" y="400110"/>
              <a:ext cx="213360" cy="213360"/>
            </a:xfrm>
            <a:prstGeom prst="flowChartMer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537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7307</TotalTime>
  <Words>1442</Words>
  <Application>Microsoft Office PowerPoint</Application>
  <PresentationFormat>宽屏</PresentationFormat>
  <Paragraphs>264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等线</vt:lpstr>
      <vt:lpstr>等线 Light</vt:lpstr>
      <vt:lpstr>Arial</vt:lpstr>
      <vt:lpstr>Calibri</vt:lpstr>
      <vt:lpstr>Calibri Light</vt:lpstr>
      <vt:lpstr>Cambria Math</vt:lpstr>
      <vt:lpstr>Wingdings</vt:lpstr>
      <vt:lpstr>Office 主题​​</vt:lpstr>
      <vt:lpstr>AxMath</vt:lpstr>
      <vt:lpstr>Equation.AxMath</vt:lpstr>
      <vt:lpstr>USTC-IME LGAD design and performance</vt:lpstr>
      <vt:lpstr>Overview</vt:lpstr>
      <vt:lpstr>ATLAS HGTD project </vt:lpstr>
      <vt:lpstr>Low Gain Avalanche Detector</vt:lpstr>
      <vt:lpstr>USTC’s roadmap on LGAD R&amp;D with IME</vt:lpstr>
      <vt:lpstr>Design requirement and challenge</vt:lpstr>
      <vt:lpstr>Radiation hardness of LGAD</vt:lpstr>
      <vt:lpstr>Use VGL to calculate c-factor</vt:lpstr>
      <vt:lpstr>Evolution of the c-factor from different vendors</vt:lpstr>
      <vt:lpstr>On wafer I-V</vt:lpstr>
      <vt:lpstr>IV&amp;CV of irradiated 5x5 sensor</vt:lpstr>
      <vt:lpstr>IV of irradiated 15x15 sensor</vt:lpstr>
      <vt:lpstr>Collected charge and time resolution from Beta-scope result</vt:lpstr>
      <vt:lpstr>Inter-pad gap measured by testbeam</vt:lpstr>
      <vt:lpstr>Inter-pad resistance</vt:lpstr>
      <vt:lpstr>Inter-pad capacitance</vt:lpstr>
      <vt:lpstr>Conclusion</vt:lpstr>
      <vt:lpstr>Relative Paper</vt:lpstr>
      <vt:lpstr>PowerPoint 演示文稿</vt:lpstr>
      <vt:lpstr>CV&amp;IV before&amp;after irradiated</vt:lpstr>
      <vt:lpstr>PowerPoint 演示文稿</vt:lpstr>
      <vt:lpstr>PowerPoint 演示文稿</vt:lpstr>
      <vt:lpstr>Test-beam setup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status of HGTD</dc:title>
  <dc:creator>郑祥轩</dc:creator>
  <cp:lastModifiedBy>郑祥轩</cp:lastModifiedBy>
  <cp:revision>205</cp:revision>
  <dcterms:created xsi:type="dcterms:W3CDTF">2022-02-21T14:18:11Z</dcterms:created>
  <dcterms:modified xsi:type="dcterms:W3CDTF">2023-05-11T13:15:56Z</dcterms:modified>
</cp:coreProperties>
</file>