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1" r:id="rId3"/>
    <p:sldMasterId id="2147483682" r:id="rId4"/>
    <p:sldMasterId id="2147483693" r:id="rId5"/>
    <p:sldMasterId id="2147483704" r:id="rId6"/>
  </p:sldMasterIdLst>
  <p:notesMasterIdLst>
    <p:notesMasterId r:id="rId22"/>
  </p:notesMasterIdLst>
  <p:sldIdLst>
    <p:sldId id="263" r:id="rId7"/>
    <p:sldId id="257" r:id="rId8"/>
    <p:sldId id="258" r:id="rId9"/>
    <p:sldId id="260" r:id="rId10"/>
    <p:sldId id="318" r:id="rId11"/>
    <p:sldId id="319" r:id="rId12"/>
    <p:sldId id="262" r:id="rId13"/>
    <p:sldId id="282" r:id="rId14"/>
    <p:sldId id="317" r:id="rId15"/>
    <p:sldId id="321" r:id="rId16"/>
    <p:sldId id="285" r:id="rId17"/>
    <p:sldId id="316" r:id="rId18"/>
    <p:sldId id="284" r:id="rId19"/>
    <p:sldId id="320" r:id="rId20"/>
    <p:sldId id="302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ric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69" autoAdjust="0"/>
    <p:restoredTop sz="94660"/>
  </p:normalViewPr>
  <p:slideViewPr>
    <p:cSldViewPr snapToGrid="0">
      <p:cViewPr varScale="1">
        <p:scale>
          <a:sx n="99" d="100"/>
          <a:sy n="99" d="100"/>
        </p:scale>
        <p:origin x="494" y="58"/>
      </p:cViewPr>
      <p:guideLst>
        <p:guide orient="horz" pos="211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在127年前，德国物理学家伦琴发现了X射线，并为他的夫人拍摄了人类历史上第一张X光片，在第二年全世界第一篇有关x射线的报纸报道为人类探索世界打开了一扇新的大门，导致五花八门的x射线应用风靡全球，同时也促进了辐射探测与成像领域的发展。</a:t>
            </a: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en-US" sz="1800" dirty="0">
                <a:sym typeface="+mn-ea"/>
              </a:rPr>
              <a:t>对比两类探测器</a:t>
            </a:r>
            <a:r>
              <a:rPr lang="en-US" altLang="zh-CN" sz="1800" dirty="0">
                <a:sym typeface="+mn-ea"/>
              </a:rPr>
              <a:t>CV</a:t>
            </a:r>
            <a:r>
              <a:rPr lang="zh-CN" altLang="en-US" sz="1800" dirty="0">
                <a:sym typeface="+mn-ea"/>
              </a:rPr>
              <a:t>，对于计数性能差的探测器在工作在非极化状态时，其</a:t>
            </a:r>
            <a:r>
              <a:rPr lang="en-US" altLang="zh-CN" sz="1800" dirty="0">
                <a:sym typeface="+mn-ea"/>
              </a:rPr>
              <a:t>CV</a:t>
            </a:r>
            <a:r>
              <a:rPr lang="zh-CN" altLang="en-US" sz="1800" dirty="0">
                <a:sym typeface="+mn-ea"/>
              </a:rPr>
              <a:t>值与计数性能好的探测器基本一致。表现出优异的计数率稳定性。因此在探测器实际应用时，需特别注意探测器的工作状态。</a:t>
            </a:r>
            <a:endParaRPr lang="zh-CN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12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en-US" sz="1800" dirty="0">
                <a:sym typeface="+mn-ea"/>
              </a:rPr>
              <a:t>基于以上分析，我们提出了</a:t>
            </a:r>
            <a:r>
              <a:rPr lang="en-US" altLang="zh-CN" sz="1800" dirty="0" err="1">
                <a:sym typeface="+mn-ea"/>
              </a:rPr>
              <a:t>CdZnTe</a:t>
            </a:r>
            <a:r>
              <a:rPr lang="zh-CN" altLang="en-US" sz="1800" dirty="0">
                <a:sym typeface="+mn-ea"/>
              </a:rPr>
              <a:t>光子计数探测器极化模型，在大剂量</a:t>
            </a:r>
            <a:r>
              <a:rPr lang="en-US" altLang="zh-CN" sz="1800" dirty="0">
                <a:sym typeface="+mn-ea"/>
              </a:rPr>
              <a:t>X</a:t>
            </a:r>
            <a:r>
              <a:rPr lang="zh-CN" altLang="en-US" sz="1800" dirty="0">
                <a:sym typeface="+mn-ea"/>
              </a:rPr>
              <a:t>射线入射下，由于空穴具有较低的迁移率寿命积，其在探测器阳极附近俘获会形成近似指数分布的正空间电荷，电子具有较高的迁移率寿命积，在晶体内均匀符合形成负空间电荷。这样就会使探测器内形成与外加电场相反的内建电场。导致探测器的极化。</a:t>
            </a:r>
            <a:endParaRPr lang="en-US" altLang="zh-CN" sz="1800" dirty="0"/>
          </a:p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endParaRPr lang="en-US" altLang="zh-CN" sz="1800" dirty="0"/>
          </a:p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en-US" sz="1800" dirty="0">
                <a:sym typeface="+mn-ea"/>
              </a:rPr>
              <a:t>        对</a:t>
            </a:r>
            <a:r>
              <a:rPr lang="en-US" altLang="zh-CN" sz="1800" dirty="0" err="1">
                <a:sym typeface="+mn-ea"/>
              </a:rPr>
              <a:t>CdZnTe</a:t>
            </a:r>
            <a:r>
              <a:rPr lang="zh-CN" altLang="en-US" sz="1800" dirty="0">
                <a:sym typeface="+mn-ea"/>
              </a:rPr>
              <a:t>探测器极化的控制就在于空间电荷的控制，可以通过增加负空间电荷和减小正空间电荷浓度，是探测器内净空间电荷浓度降低，削弱极化电场。一方面可以通过控制晶体生长控制，使探测器内适当增加深电子陷阱浓度，降低空穴陷阱浓度来实现。另一方面可以通过外加激励的方式来调控深能级陷阱的占据状态。</a:t>
            </a:r>
            <a:endParaRPr lang="zh-CN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en-US" sz="1800" dirty="0">
                <a:sym typeface="+mn-ea"/>
              </a:rPr>
              <a:t>基于以上分析，我们提出了</a:t>
            </a:r>
            <a:r>
              <a:rPr lang="en-US" altLang="zh-CN" sz="1800" dirty="0" err="1">
                <a:sym typeface="+mn-ea"/>
              </a:rPr>
              <a:t>CdZnTe</a:t>
            </a:r>
            <a:r>
              <a:rPr lang="zh-CN" altLang="en-US" sz="1800" dirty="0">
                <a:sym typeface="+mn-ea"/>
              </a:rPr>
              <a:t>光子计数探测器极化模型，在大剂量</a:t>
            </a:r>
            <a:r>
              <a:rPr lang="en-US" altLang="zh-CN" sz="1800" dirty="0">
                <a:sym typeface="+mn-ea"/>
              </a:rPr>
              <a:t>X</a:t>
            </a:r>
            <a:r>
              <a:rPr lang="zh-CN" altLang="en-US" sz="1800" dirty="0">
                <a:sym typeface="+mn-ea"/>
              </a:rPr>
              <a:t>射线入射下，由于空穴具有较低的迁移率寿命积，其在探测器阳极附近俘获会形成近似指数分布的正空间电荷，电子具有较高的迁移率寿命积，在晶体内均匀符合形成负空间电荷。这样就会使探测器内形成与外加电场相反的内建电场。导致探测器的极化。</a:t>
            </a:r>
            <a:endParaRPr lang="en-US" altLang="zh-CN" sz="1800" dirty="0"/>
          </a:p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endParaRPr lang="en-US" altLang="zh-CN" sz="1800" dirty="0"/>
          </a:p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en-US" sz="1800" dirty="0">
                <a:sym typeface="+mn-ea"/>
              </a:rPr>
              <a:t>        对</a:t>
            </a:r>
            <a:r>
              <a:rPr lang="en-US" altLang="zh-CN" sz="1800" dirty="0" err="1">
                <a:sym typeface="+mn-ea"/>
              </a:rPr>
              <a:t>CdZnTe</a:t>
            </a:r>
            <a:r>
              <a:rPr lang="zh-CN" altLang="en-US" sz="1800" dirty="0">
                <a:sym typeface="+mn-ea"/>
              </a:rPr>
              <a:t>探测器极化的控制就在于空间电荷的控制，可以通过增加负空间电荷和减小正空间电荷浓度，是探测器内净空间电荷浓度降低，削弱极化电场。一方面可以通过控制晶体生长控制，使探测器内适当增加深电子陷阱浓度，降低空穴陷阱浓度来实现。另一方面可以通过外加激励的方式来调控深能级陷阱的占据状态。</a:t>
            </a:r>
            <a:endParaRPr lang="zh-CN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791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endParaRPr lang="zh-CN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探测器是X射线探测与成像设备的核心部件，X射线探测与成像技术的提高得益于探测器的进步。最早X光成像使用的是胶片成像方法，这种最初的方法存在边界模糊、图像线性度差等诸多缺点。从20世纪初至今，X射线探测技术历经了气体探测器、闪烁体探测器、半导体探测器三个阶段。气体探测器由于其探测效率低、能量分辨率差，已经逐步被闪烁体探测器和半导体探测器所取代。</a:t>
            </a: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并且相比于传统的能量积分型探测器，光子计数探测器具有成像更清晰，通过合理设置电子学阈值，滤除能量较低的脉冲，可以完全消除低能噪声对成像结果的影响，提高成像信噪比。并且多能谱光子计数成像技术能够引入能谱的信息，一次扫描可以得到不同能区的成像结果，将X 射线成像由“黑白”引入了“彩色”，并可以大幅降低扫描剂量等优势。</a:t>
            </a: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并且相比于传统的能量积分型探测器，光子计数探测器具有成像更清晰，通过合理设置电子学阈值，滤除能量较低的脉冲，可以完全消除低能噪声对成像结果的影响，提高成像信噪比。并且多能谱光子计数成像技术能够引入能谱的信息，一次扫描可以得到不同能区的成像结果，将X 射线成像由“黑白”引入了“彩色”，并可以大幅降低扫描剂量等优势。</a:t>
            </a: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5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957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并且相比于传统的能量积分型探测器，光子计数探测器具有成像更清晰，通过合理设置电子学阈值，滤除能量较低的脉冲，可以完全消除低能噪声对成像结果的影响，提高成像信噪比。并且多能谱光子计数成像技术能够引入能谱的信息，一次扫描可以得到不同能区的成像结果，将X 射线成像由“黑白”引入了“彩色”，并可以大幅降低扫描剂量等优势。</a:t>
            </a: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2833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计数率是CdZnTe多能谱光子计数探测器最重要的参数之一，不同的应用场景对计数率有着不同的要求，例如每平方毫米106 的计数率就可以满足双能X射线吸收法测定骨密度值的要求。然而对于用于医疗诊断的电子计算机断层扫描（CT），就需要探测器具有能够探测每平方毫米106 的计数率的能力，这对CdZnTe探测器的光子计数性能提出来很高的要求。尽管已经有研究对这样高计数率的CdZnTe探测器进行报道，但将其实现大尺寸、大规模商业应用仍然具有很大的挑战。</a:t>
            </a: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en-US" sz="1800" dirty="0">
                <a:sym typeface="+mn-ea"/>
              </a:rPr>
              <a:t>本文所采用的探测器为</a:t>
            </a:r>
            <a:r>
              <a:rPr lang="en-US" altLang="zh-CN" sz="1800" dirty="0">
                <a:sym typeface="+mn-ea"/>
              </a:rPr>
              <a:t>1×16</a:t>
            </a:r>
            <a:r>
              <a:rPr lang="zh-CN" altLang="en-US" sz="1800" dirty="0">
                <a:sym typeface="+mn-ea"/>
              </a:rPr>
              <a:t>线阵型</a:t>
            </a:r>
            <a:r>
              <a:rPr lang="en-US" altLang="zh-CN" sz="1800" dirty="0" err="1">
                <a:sym typeface="+mn-ea"/>
              </a:rPr>
              <a:t>CdZnTe</a:t>
            </a:r>
            <a:r>
              <a:rPr lang="zh-CN" altLang="en-US" sz="1800" dirty="0">
                <a:sym typeface="+mn-ea"/>
              </a:rPr>
              <a:t>光子计数探测器。数据采集系统具备每通道</a:t>
            </a:r>
            <a:r>
              <a:rPr lang="en-US" altLang="zh-CN" sz="1800" dirty="0">
                <a:sym typeface="+mn-ea"/>
              </a:rPr>
              <a:t>2Mcps</a:t>
            </a:r>
            <a:r>
              <a:rPr lang="zh-CN" altLang="en-US" sz="1800" dirty="0">
                <a:sym typeface="+mn-ea"/>
              </a:rPr>
              <a:t>的数据处理能力。</a:t>
            </a:r>
            <a:endParaRPr lang="zh-CN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8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r>
              <a:rPr lang="zh-CN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计数率是CdZnTe多能谱光子计数探测器最重要的参数之一，不同的应用场景对计数率有着不同的要求，例如每平方毫米106 的计数率就可以满足双能X射线吸收法测定骨密度值的要求。然而对于用于医疗诊断的电子计算机断层扫描（CT），就需要探测器具有能够探测每平方毫米106 的计数率的能力，这对CdZnTe探测器的光子计数性能提出来很高的要求。尽管已经有研究对这样高计数率的CdZnTe探测器进行报道，但将其实现大尺寸、大规模商业应用仍然具有很大的挑战。</a:t>
            </a: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dirty="0">
                <a:sym typeface="+mn-ea"/>
              </a:rPr>
              <a:t>为了揭示极化效应的本质。我们采集了两类典型探测器的前放脉冲信号上升时间，计数性能优异的探测器随着</a:t>
            </a:r>
            <a:r>
              <a:rPr lang="en-US" altLang="zh-CN" sz="1800" dirty="0">
                <a:sym typeface="+mn-ea"/>
              </a:rPr>
              <a:t>X</a:t>
            </a:r>
            <a:r>
              <a:rPr lang="zh-CN" altLang="en-US" sz="1800" dirty="0">
                <a:sym typeface="+mn-ea"/>
              </a:rPr>
              <a:t>射线剂量的增加，其脉冲信号上升时间保持稳定。而发生极化效应的</a:t>
            </a:r>
            <a:r>
              <a:rPr lang="en-US" altLang="zh-CN" sz="1800" dirty="0" err="1">
                <a:sym typeface="+mn-ea"/>
              </a:rPr>
              <a:t>CdZnTe</a:t>
            </a:r>
            <a:r>
              <a:rPr lang="zh-CN" altLang="en-US" sz="1800" dirty="0">
                <a:sym typeface="+mn-ea"/>
              </a:rPr>
              <a:t>光子计数探测器，其脉冲信号上升时间逐步增加，表明其有效电场强度降低。</a:t>
            </a:r>
            <a:endParaRPr lang="zh-CN" altLang="en-US" sz="1800" dirty="0"/>
          </a:p>
          <a:p>
            <a:pPr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None/>
            </a:pPr>
            <a:endParaRPr lang="zh-CN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  <a:t>11</a:t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4AA5230-84FB-4F4C-9039-1AC674D015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74188" y="64801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defRPr/>
            </a:pPr>
            <a:fld id="{CF13E88B-EA0F-4675-A7A1-4A48CA15C0C1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0288" y="49213"/>
            <a:ext cx="1811337" cy="51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 userDrawn="1"/>
        </p:nvSpPr>
        <p:spPr>
          <a:xfrm>
            <a:off x="6350" y="6486525"/>
            <a:ext cx="6037263" cy="365125"/>
          </a:xfrm>
          <a:prstGeom prst="rect">
            <a:avLst/>
          </a:prstGeom>
          <a:solidFill>
            <a:srgbClr val="2D54A2"/>
          </a:solidFill>
          <a:ln>
            <a:solidFill>
              <a:srgbClr val="2D5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US" altLang="zh-CN" sz="16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 Polytechnical University</a:t>
            </a:r>
            <a:endParaRPr lang="zh-CN" altLang="en-US" sz="1600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78950" y="64865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auto">
              <a:defRPr/>
            </a:pPr>
            <a:fld id="{EFE340F6-D2B6-4898-826B-C244D39792AC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7435096E-DF22-4303-A784-DCC5D225C1D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4AA5230-84FB-4F4C-9039-1AC674D015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74188" y="64801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defRPr/>
            </a:pPr>
            <a:fld id="{CF13E88B-EA0F-4675-A7A1-4A48CA15C0C1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0288" y="49213"/>
            <a:ext cx="1811337" cy="51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 userDrawn="1"/>
        </p:nvSpPr>
        <p:spPr>
          <a:xfrm>
            <a:off x="6350" y="6486525"/>
            <a:ext cx="6037263" cy="365125"/>
          </a:xfrm>
          <a:prstGeom prst="rect">
            <a:avLst/>
          </a:prstGeom>
          <a:solidFill>
            <a:srgbClr val="2D54A2"/>
          </a:solidFill>
          <a:ln>
            <a:solidFill>
              <a:srgbClr val="2D5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US" altLang="zh-CN" sz="16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 Polytechnical University</a:t>
            </a:r>
            <a:endParaRPr lang="zh-CN" altLang="en-US" sz="1600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78950" y="64865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auto">
              <a:defRPr/>
            </a:pPr>
            <a:fld id="{EFE340F6-D2B6-4898-826B-C244D39792AC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7435096E-DF22-4303-A784-DCC5D225C1D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4AA5230-84FB-4F4C-9039-1AC674D015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74188" y="64801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defRPr/>
            </a:pPr>
            <a:fld id="{CF13E88B-EA0F-4675-A7A1-4A48CA15C0C1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0288" y="49213"/>
            <a:ext cx="1811337" cy="51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 userDrawn="1"/>
        </p:nvSpPr>
        <p:spPr>
          <a:xfrm>
            <a:off x="6350" y="6486525"/>
            <a:ext cx="6037263" cy="365125"/>
          </a:xfrm>
          <a:prstGeom prst="rect">
            <a:avLst/>
          </a:prstGeom>
          <a:solidFill>
            <a:srgbClr val="2D54A2"/>
          </a:solidFill>
          <a:ln>
            <a:solidFill>
              <a:srgbClr val="2D5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US" altLang="zh-CN" sz="16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 Polytechnical University</a:t>
            </a:r>
            <a:endParaRPr lang="zh-CN" altLang="en-US" sz="1600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78950" y="64865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auto">
              <a:defRPr/>
            </a:pPr>
            <a:fld id="{EFE340F6-D2B6-4898-826B-C244D39792AC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7435096E-DF22-4303-A784-DCC5D225C1D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4AA5230-84FB-4F4C-9039-1AC674D015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74188" y="64801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defRPr/>
            </a:pPr>
            <a:fld id="{CF13E88B-EA0F-4675-A7A1-4A48CA15C0C1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0288" y="49213"/>
            <a:ext cx="1811337" cy="519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 userDrawn="1"/>
        </p:nvSpPr>
        <p:spPr>
          <a:xfrm>
            <a:off x="6350" y="6486525"/>
            <a:ext cx="6037263" cy="365125"/>
          </a:xfrm>
          <a:prstGeom prst="rect">
            <a:avLst/>
          </a:prstGeom>
          <a:solidFill>
            <a:srgbClr val="2D54A2"/>
          </a:solidFill>
          <a:ln>
            <a:solidFill>
              <a:srgbClr val="2D5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/>
            <a:r>
              <a:rPr lang="en-US" altLang="zh-CN" sz="16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 Polytechnical University</a:t>
            </a:r>
            <a:endParaRPr lang="zh-CN" altLang="en-US" sz="1600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78950" y="64865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auto">
              <a:defRPr/>
            </a:pPr>
            <a:fld id="{EFE340F6-D2B6-4898-826B-C244D39792AC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7435096E-DF22-4303-A784-DCC5D225C1D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5230-84FB-4F4C-9039-1AC674D01520}" type="datetime1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#/29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73610" y="6480763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F13E88B-EA0F-4675-A7A1-4A48CA15C0C1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76BB-07CE-45DB-809F-954EAFC4CD1A}" type="datetime1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#/29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24E9-3634-402C-A0C0-0AC34E651495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E67E-A2DC-4500-BA61-A34F70247FF4}" type="datetime1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#/29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D0DD-9E86-45CF-83F9-BA9AF0F0D963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E942-4173-4888-B78F-5EF8F0AD55E6}" type="datetime1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#/29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F0DA-8CA9-41E0-AC4A-A6B9438DF5EE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BC021-7485-4871-BC08-6EE563D7A6D6}" type="datetime1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#/29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8B53-FFB7-43CF-B339-881E4523B6B2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F3D7-5598-445C-B1A3-F63D3562F076}" type="datetime1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#/29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B2E1-65B9-410A-B6AD-B372C43A186B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40F6-D2B6-4898-826B-C244D39792AC}" type="slidenum">
              <a:rPr lang="en-US" altLang="zh-CN" smtClean="0"/>
              <a:t>‹#›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0768" y="48446"/>
            <a:ext cx="1810303" cy="51953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6056" y="6486818"/>
            <a:ext cx="6037463" cy="365125"/>
          </a:xfrm>
          <a:prstGeom prst="rect">
            <a:avLst/>
          </a:prstGeom>
          <a:solidFill>
            <a:srgbClr val="2D54A2"/>
          </a:solidFill>
          <a:ln>
            <a:solidFill>
              <a:srgbClr val="2D5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Northwestern Polytechnical University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096E-DF22-4303-A784-DCC5D225C1D0}" type="datetime1">
              <a:rPr lang="zh-CN" altLang="en-US" smtClean="0"/>
              <a:t>2023/5/11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#/29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FABCB-5229-438F-BE5B-934E1039B51A}" type="datetime1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#/29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1860-073B-4F98-B257-9DBFE34B6A98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3595-6867-4B64-B985-60213706DFAB}" type="datetime1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#/29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A37B-D484-4F16-93BE-32EA7AC748C7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0752-97A2-4DAB-B6B9-4BC99FD67920}" type="datetime1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#/29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A85DE-E7DB-4A39-9B91-90AAD7CAED0B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78950" y="64865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78950" y="64865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78950" y="64865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51AA77ED-D356-4531-ADE9-8B9CFB958620}" type="datetime1">
              <a:rPr lang="zh-CN" altLang="en-US" strike="noStrike" noProof="1" smtClean="0">
                <a:latin typeface="+mn-lt"/>
                <a:ea typeface="+mn-ea"/>
                <a:cs typeface="+mn-cs"/>
              </a:rPr>
              <a:t>2023/5/11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defRPr/>
            </a:pPr>
            <a:r>
              <a:rPr lang="en-US" altLang="zh-CN" strike="noStrike" noProof="1">
                <a:latin typeface="+mn-lt"/>
                <a:ea typeface="+mn-ea"/>
                <a:cs typeface="+mn-cs"/>
              </a:rPr>
              <a:t>#/29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78950" y="648652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fontAlgn="auto">
              <a:defRPr/>
            </a:pPr>
            <a:fld id="{EBD15982-A203-4636-8B4F-AA5D4D1322D5}" type="slidenum">
              <a:rPr lang="en-US" altLang="zh-CN" strike="noStrike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1AA77ED-D356-4531-ADE9-8B9CFB958620}" type="datetime1">
              <a:rPr lang="zh-CN" altLang="en-US" smtClean="0"/>
              <a:t>2023/5/11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#/29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79665" y="648681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 noProof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BD15982-A203-4636-8B4F-AA5D4D1322D5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7.png"/><Relationship Id="rId3" Type="http://schemas.openxmlformats.org/officeDocument/2006/relationships/image" Target="../media/image81.png"/><Relationship Id="rId21" Type="http://schemas.openxmlformats.org/officeDocument/2006/relationships/image" Target="../media/image71.png"/><Relationship Id="rId7" Type="http://schemas.openxmlformats.org/officeDocument/2006/relationships/image" Target="../media/image85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png"/><Relationship Id="rId11" Type="http://schemas.openxmlformats.org/officeDocument/2006/relationships/image" Target="../media/image61.png"/><Relationship Id="rId24" Type="http://schemas.openxmlformats.org/officeDocument/2006/relationships/image" Target="../media/image75.png"/><Relationship Id="rId5" Type="http://schemas.openxmlformats.org/officeDocument/2006/relationships/image" Target="../media/image83.png"/><Relationship Id="rId15" Type="http://schemas.openxmlformats.org/officeDocument/2006/relationships/image" Target="../media/image65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88.png"/><Relationship Id="rId19" Type="http://schemas.openxmlformats.org/officeDocument/2006/relationships/image" Target="../media/image69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0.emf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10" Type="http://schemas.openxmlformats.org/officeDocument/2006/relationships/image" Target="../media/image91.emf"/><Relationship Id="rId4" Type="http://schemas.openxmlformats.org/officeDocument/2006/relationships/image" Target="../media/image73.png"/><Relationship Id="rId9" Type="http://schemas.openxmlformats.org/officeDocument/2006/relationships/image" Target="../media/image9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4.xml"/><Relationship Id="rId4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3374" y="2219849"/>
            <a:ext cx="11525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Design of CdZnTe Compton Imaging Detector and Image Reconstruction by Simple Back-Projection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82"/>
            <a:ext cx="12192000" cy="129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87"/>
          <a:stretch/>
        </p:blipFill>
        <p:spPr bwMode="auto">
          <a:xfrm>
            <a:off x="0" y="171397"/>
            <a:ext cx="3826276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47700" y="3794125"/>
            <a:ext cx="11049000" cy="2178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CN" sz="2800" b="1" kern="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Rui Wu</a:t>
            </a:r>
            <a:endParaRPr lang="en-US" altLang="zh-CN" sz="14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CN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Key Laboratory of Radiation Detection Materials and Devices, MIIT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CN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School of Materials Science and Engineering, Northwestern Polytechnical University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CN" sz="1600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Shenzhen Research Institute of Northwestern Polytechnical University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zh-CN" sz="1800" b="1" kern="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Email</a:t>
            </a:r>
            <a:r>
              <a:rPr lang="zh-CN" altLang="en-US" sz="1800" b="1" kern="0" dirty="0">
                <a:latin typeface="Cambria Math" panose="02040503050406030204" pitchFamily="18" charset="0"/>
                <a:ea typeface="微软雅黑" panose="020B0503020204020204" charset="-122"/>
                <a:cs typeface="Arial" panose="020B0604020202020204" pitchFamily="34" charset="0"/>
              </a:rPr>
              <a:t>：</a:t>
            </a:r>
            <a:r>
              <a:rPr lang="en-US" altLang="zh-CN" sz="1800" b="1" kern="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wurui@mail.nwpu.edu.cn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57770" y="353695"/>
            <a:ext cx="4634230" cy="64516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2"/>
                </a:solidFill>
              </a:rPr>
              <a:t>第三届半导体辐射探测器研讨会</a:t>
            </a:r>
          </a:p>
          <a:p>
            <a:pPr algn="ctr"/>
            <a:r>
              <a:rPr lang="zh-CN" altLang="en-US" sz="1200" b="1">
                <a:solidFill>
                  <a:schemeClr val="bg2"/>
                </a:solidFill>
              </a:rPr>
              <a:t>The 3rd Semiconductor Radiation Detector Symposium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9586E8-68EB-CC9C-D82C-B2D9985281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t="9836" r="11167" b="6011"/>
          <a:stretch/>
        </p:blipFill>
        <p:spPr>
          <a:xfrm>
            <a:off x="4169689" y="2062285"/>
            <a:ext cx="4116885" cy="30480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ED21725-2253-612E-8609-25FB9CEAD1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9399" r="12249" b="5792"/>
          <a:stretch/>
        </p:blipFill>
        <p:spPr>
          <a:xfrm>
            <a:off x="128934" y="2062285"/>
            <a:ext cx="4116884" cy="30718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006CE54-1FDA-E2CD-969E-F3C4A10EC4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61" t="7745" r="11254" b="6075"/>
          <a:stretch/>
        </p:blipFill>
        <p:spPr>
          <a:xfrm>
            <a:off x="8173066" y="1942929"/>
            <a:ext cx="3753395" cy="311871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00E60E5-332F-537A-54A4-05FB38F13DA3}"/>
              </a:ext>
            </a:extLst>
          </p:cNvPr>
          <p:cNvSpPr txBox="1"/>
          <p:nvPr/>
        </p:nvSpPr>
        <p:spPr>
          <a:xfrm>
            <a:off x="4847785" y="1243398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DOI Calibration Result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8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11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09">
            <a:extLst>
              <a:ext uri="{FF2B5EF4-FFF2-40B4-BE49-F238E27FC236}">
                <a16:creationId xmlns:a16="http://schemas.microsoft.com/office/drawing/2014/main" id="{B6C911F7-C941-217F-CAED-7F502FEAC8DF}"/>
              </a:ext>
            </a:extLst>
          </p:cNvPr>
          <p:cNvSpPr txBox="1"/>
          <p:nvPr/>
        </p:nvSpPr>
        <p:spPr>
          <a:xfrm>
            <a:off x="679450" y="376238"/>
            <a:ext cx="3390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Research content</a:t>
            </a:r>
            <a:endParaRPr lang="zh-CN" altLang="en-US" sz="2800" b="1" spc="300" noProof="1">
              <a:latin typeface="Cambria Math" panose="020405030504060302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5CC912-85A6-F15B-A0D8-5C12CFF720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2590" r="8236" b="3095"/>
          <a:stretch/>
        </p:blipFill>
        <p:spPr>
          <a:xfrm>
            <a:off x="249130" y="1675398"/>
            <a:ext cx="5348752" cy="456396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F8228FB-7AD7-9387-9C5C-56E00BA3DD4E}"/>
              </a:ext>
            </a:extLst>
          </p:cNvPr>
          <p:cNvGrpSpPr>
            <a:grpSpLocks noChangeAspect="1"/>
          </p:cNvGrpSpPr>
          <p:nvPr/>
        </p:nvGrpSpPr>
        <p:grpSpPr>
          <a:xfrm>
            <a:off x="5207594" y="1198880"/>
            <a:ext cx="7150362" cy="5464119"/>
            <a:chOff x="5083486" y="1021909"/>
            <a:chExt cx="7397634" cy="56530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1BF9822-6DA1-6633-9C0D-2CCE7538B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3486" y="1050608"/>
              <a:ext cx="4103590" cy="305734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428E6CD-CDF6-ACB1-9564-B09076E14E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671"/>
            <a:stretch/>
          </p:blipFill>
          <p:spPr>
            <a:xfrm>
              <a:off x="8739410" y="3548725"/>
              <a:ext cx="3741710" cy="309434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694F368-981B-40F3-BC53-5E7C52655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090"/>
            <a:stretch/>
          </p:blipFill>
          <p:spPr>
            <a:xfrm>
              <a:off x="8770730" y="1021909"/>
              <a:ext cx="3684213" cy="3094343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900109E-CA38-AFB9-9C0E-601CE9241F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897"/>
            <a:stretch/>
          </p:blipFill>
          <p:spPr>
            <a:xfrm>
              <a:off x="5487275" y="3539723"/>
              <a:ext cx="3699797" cy="3135264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3C376D6-8688-E29E-B398-E0960FF16984}"/>
              </a:ext>
            </a:extLst>
          </p:cNvPr>
          <p:cNvSpPr txBox="1"/>
          <p:nvPr/>
        </p:nvSpPr>
        <p:spPr>
          <a:xfrm>
            <a:off x="3705160" y="1019933"/>
            <a:ext cx="4781679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A. Spectrum Correction Algorithm</a:t>
            </a:r>
            <a:endParaRPr lang="en-US" altLang="zh-CN" sz="2000" b="1" dirty="0">
              <a:latin typeface="Times New Roman" panose="02020603050405020304" pitchFamily="18" charset="0"/>
              <a:ea typeface="微软雅黑 Light" panose="020B0502040204020203" pitchFamily="34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12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810B0B3F-63A3-E5D0-5CC5-C2C710E9B629}"/>
              </a:ext>
            </a:extLst>
          </p:cNvPr>
          <p:cNvSpPr txBox="1"/>
          <p:nvPr/>
        </p:nvSpPr>
        <p:spPr>
          <a:xfrm>
            <a:off x="2519499" y="1171682"/>
            <a:ext cx="8924625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b="1" kern="1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B. Simple Back-Projection image reconstruction of Compton Camera</a:t>
            </a:r>
            <a:endParaRPr lang="zh-CN" altLang="en-US" b="1" kern="100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36" name="TextBox 109">
            <a:extLst>
              <a:ext uri="{FF2B5EF4-FFF2-40B4-BE49-F238E27FC236}">
                <a16:creationId xmlns:a16="http://schemas.microsoft.com/office/drawing/2014/main" id="{0F7A0516-91BC-0FAC-AE6F-1AA0FD1C22CC}"/>
              </a:ext>
            </a:extLst>
          </p:cNvPr>
          <p:cNvSpPr txBox="1"/>
          <p:nvPr/>
        </p:nvSpPr>
        <p:spPr>
          <a:xfrm>
            <a:off x="679450" y="376238"/>
            <a:ext cx="3390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Research content</a:t>
            </a:r>
            <a:endParaRPr lang="zh-CN" altLang="en-US" sz="2800" b="1" spc="300" noProof="1">
              <a:latin typeface="Cambria Math" panose="020405030504060302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C042056-C8E8-2010-4457-946A34BA65C2}"/>
              </a:ext>
            </a:extLst>
          </p:cNvPr>
          <p:cNvGrpSpPr>
            <a:grpSpLocks noChangeAspect="1"/>
          </p:cNvGrpSpPr>
          <p:nvPr/>
        </p:nvGrpSpPr>
        <p:grpSpPr>
          <a:xfrm>
            <a:off x="314187" y="1906413"/>
            <a:ext cx="3786472" cy="3993660"/>
            <a:chOff x="608806" y="831402"/>
            <a:chExt cx="4146074" cy="4372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DAF04011-58BD-EE84-B2A4-C59866E319F6}"/>
                    </a:ext>
                  </a:extLst>
                </p:cNvPr>
                <p:cNvSpPr txBox="1"/>
                <p:nvPr/>
              </p:nvSpPr>
              <p:spPr>
                <a:xfrm>
                  <a:off x="1988186" y="3915679"/>
                  <a:ext cx="202876" cy="3179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A4B84179-A0A3-4350-9E01-29156650D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186" y="3915679"/>
                  <a:ext cx="202876" cy="317972"/>
                </a:xfrm>
                <a:prstGeom prst="rect">
                  <a:avLst/>
                </a:prstGeom>
                <a:blipFill>
                  <a:blip r:embed="rId3"/>
                  <a:stretch>
                    <a:fillRect l="-32258" t="-48936" r="-106452" b="-191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471EADFB-A4DF-ABD8-67AD-51F1A6380D41}"/>
                </a:ext>
              </a:extLst>
            </p:cNvPr>
            <p:cNvCxnSpPr/>
            <p:nvPr/>
          </p:nvCxnSpPr>
          <p:spPr>
            <a:xfrm flipH="1">
              <a:off x="2582854" y="2537082"/>
              <a:ext cx="527901" cy="2450969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2786C3C5-F220-9F8B-EB8C-052990FEAA64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73" y="1119762"/>
              <a:ext cx="37243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590F1638-EF2C-5A2B-C9CE-8A8B7769C785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 flipV="1">
              <a:off x="2887654" y="1119760"/>
              <a:ext cx="519655" cy="2473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5711AF06-83DE-A2DC-CB5E-2DF32B99C237}"/>
                </a:ext>
              </a:extLst>
            </p:cNvPr>
            <p:cNvCxnSpPr>
              <a:cxnSpLocks/>
              <a:stCxn id="35" idx="7"/>
            </p:cNvCxnSpPr>
            <p:nvPr/>
          </p:nvCxnSpPr>
          <p:spPr>
            <a:xfrm flipV="1">
              <a:off x="1709049" y="3588583"/>
              <a:ext cx="1158246" cy="1122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13C600D-31D7-B4A9-19FC-DC08B3335AEC}"/>
                </a:ext>
              </a:extLst>
            </p:cNvPr>
            <p:cNvSpPr/>
            <p:nvPr/>
          </p:nvSpPr>
          <p:spPr>
            <a:xfrm>
              <a:off x="1670025" y="470435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4CDC2025-0ED0-0103-B3C8-BD2ADC6B6CA9}"/>
                </a:ext>
              </a:extLst>
            </p:cNvPr>
            <p:cNvSpPr/>
            <p:nvPr/>
          </p:nvSpPr>
          <p:spPr>
            <a:xfrm>
              <a:off x="2864794" y="354787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289E688-1C9F-EB1F-D139-4505729D16AA}"/>
                </a:ext>
              </a:extLst>
            </p:cNvPr>
            <p:cNvSpPr/>
            <p:nvPr/>
          </p:nvSpPr>
          <p:spPr>
            <a:xfrm>
              <a:off x="3392696" y="109690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E830D267-E6C5-9C6D-24A9-5F1C51B8BD84}"/>
                    </a:ext>
                  </a:extLst>
                </p:cNvPr>
                <p:cNvSpPr txBox="1"/>
                <p:nvPr/>
              </p:nvSpPr>
              <p:spPr>
                <a:xfrm>
                  <a:off x="2722849" y="3670233"/>
                  <a:ext cx="132729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120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0E20D76F-4344-4373-9813-83698F0DF9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2849" y="3670233"/>
                  <a:ext cx="132729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50C3057F-F85F-D992-DA7B-DCB0B171B995}"/>
                    </a:ext>
                  </a:extLst>
                </p:cNvPr>
                <p:cNvSpPr txBox="1"/>
                <p:nvPr/>
              </p:nvSpPr>
              <p:spPr>
                <a:xfrm>
                  <a:off x="981889" y="4750077"/>
                  <a:ext cx="73385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A10150FD-5C25-439C-8646-08EF89C06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889" y="4750077"/>
                  <a:ext cx="733855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10909" t="-7407" r="-13636" b="-518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44DA7F11-2E45-7825-327D-09663B68D14A}"/>
                    </a:ext>
                  </a:extLst>
                </p:cNvPr>
                <p:cNvSpPr txBox="1"/>
                <p:nvPr/>
              </p:nvSpPr>
              <p:spPr>
                <a:xfrm>
                  <a:off x="3340727" y="831402"/>
                  <a:ext cx="14965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68C1D751-43BB-4D27-A696-668065CC7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727" y="831402"/>
                  <a:ext cx="149656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31818" r="-27273" b="-1851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065F4D0-EFC7-726B-3926-4FC3278560CE}"/>
                </a:ext>
              </a:extLst>
            </p:cNvPr>
            <p:cNvSpPr/>
            <p:nvPr/>
          </p:nvSpPr>
          <p:spPr>
            <a:xfrm>
              <a:off x="925464" y="3262962"/>
              <a:ext cx="2958438" cy="1941379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56A6CF82-383D-B6BF-E8FA-875F3489D202}"/>
                    </a:ext>
                  </a:extLst>
                </p:cNvPr>
                <p:cNvSpPr txBox="1"/>
                <p:nvPr/>
              </p:nvSpPr>
              <p:spPr>
                <a:xfrm>
                  <a:off x="3054052" y="4811370"/>
                  <a:ext cx="76379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𝐷𝑒𝑡𝑒𝑐𝑡𝑜𝑟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C15B03A8-88A5-4D1D-8273-FD1025EAC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052" y="4811370"/>
                  <a:ext cx="763799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8772" r="-9649" b="-156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58DA79B3-7B56-DFDE-1701-A6418EAC8BF7}"/>
                    </a:ext>
                  </a:extLst>
                </p:cNvPr>
                <p:cNvSpPr txBox="1"/>
                <p:nvPr/>
              </p:nvSpPr>
              <p:spPr>
                <a:xfrm>
                  <a:off x="608806" y="1252797"/>
                  <a:ext cx="184807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𝐼𝑚𝑎𝑔𝑖𝑛𝑔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𝑝𝑙𝑎𝑛𝑒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𝑠𝑝𝑎𝑐𝑒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15965EFA-0B13-4F84-9ABF-F5C5C24E3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06" y="1252797"/>
                  <a:ext cx="1848070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5072" r="-10507" b="-437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5868F48E-A8AD-5E3F-AEBA-C379AC3046A1}"/>
                    </a:ext>
                  </a:extLst>
                </p:cNvPr>
                <p:cNvSpPr txBox="1"/>
                <p:nvPr/>
              </p:nvSpPr>
              <p:spPr>
                <a:xfrm>
                  <a:off x="2097990" y="3435816"/>
                  <a:ext cx="72308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2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E302BA4A-4991-4377-8B71-8CDCB8DA9A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990" y="3435816"/>
                  <a:ext cx="723083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12037" t="-7143" r="-12963" b="-4642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C7E700AD-41E4-E469-6A8D-BD398D3E9CE4}"/>
                    </a:ext>
                  </a:extLst>
                </p:cNvPr>
                <p:cNvSpPr txBox="1"/>
                <p:nvPr/>
              </p:nvSpPr>
              <p:spPr>
                <a:xfrm>
                  <a:off x="2869027" y="2153410"/>
                  <a:ext cx="2014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3B0E30A9-53D4-4984-AAC4-E0581A3082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9027" y="2153410"/>
                  <a:ext cx="201401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000" r="-20000" b="-97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4D7744A-00CA-8FCB-42EC-7AAA31C9E4CF}"/>
                  </a:ext>
                </a:extLst>
              </p:cNvPr>
              <p:cNvSpPr txBox="1"/>
              <p:nvPr/>
            </p:nvSpPr>
            <p:spPr>
              <a:xfrm>
                <a:off x="4117670" y="1734331"/>
                <a:ext cx="2430607" cy="432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4D7744A-00CA-8FCB-42EC-7AAA31C9E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670" y="1734331"/>
                <a:ext cx="2430607" cy="432554"/>
              </a:xfrm>
              <a:prstGeom prst="rect">
                <a:avLst/>
              </a:prstGeom>
              <a:blipFill>
                <a:blip r:embed="rId11"/>
                <a:stretch>
                  <a:fillRect t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E43F9A3-F1E6-0BF2-9487-B89CDB5EEB94}"/>
                  </a:ext>
                </a:extLst>
              </p:cNvPr>
              <p:cNvSpPr txBox="1"/>
              <p:nvPr/>
            </p:nvSpPr>
            <p:spPr>
              <a:xfrm>
                <a:off x="3305937" y="2299958"/>
                <a:ext cx="8183963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)+(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5E43F9A3-F1E6-0BF2-9487-B89CDB5EE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37" y="2299958"/>
                <a:ext cx="8183963" cy="410305"/>
              </a:xfrm>
              <a:prstGeom prst="rect">
                <a:avLst/>
              </a:prstGeom>
              <a:blipFill>
                <a:blip r:embed="rId12"/>
                <a:stretch>
                  <a:fillRect t="-22059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2B061716-62EB-08E6-0DA6-51E57FC6A5E9}"/>
                  </a:ext>
                </a:extLst>
              </p:cNvPr>
              <p:cNvSpPr txBox="1"/>
              <p:nvPr/>
            </p:nvSpPr>
            <p:spPr>
              <a:xfrm>
                <a:off x="2850729" y="2873354"/>
                <a:ext cx="9386740" cy="444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2B061716-62EB-08E6-0DA6-51E57FC6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729" y="2873354"/>
                <a:ext cx="9386740" cy="444417"/>
              </a:xfrm>
              <a:prstGeom prst="rect">
                <a:avLst/>
              </a:prstGeom>
              <a:blipFill>
                <a:blip r:embed="rId13"/>
                <a:stretch>
                  <a:fillRect t="-16438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9220C0F-0848-E5E7-27DD-582F9E215476}"/>
                  </a:ext>
                </a:extLst>
              </p:cNvPr>
              <p:cNvSpPr txBox="1"/>
              <p:nvPr/>
            </p:nvSpPr>
            <p:spPr>
              <a:xfrm>
                <a:off x="6639468" y="1734331"/>
                <a:ext cx="2430607" cy="432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E9220C0F-0848-E5E7-27DD-582F9E215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468" y="1734331"/>
                <a:ext cx="2430607" cy="432554"/>
              </a:xfrm>
              <a:prstGeom prst="rect">
                <a:avLst/>
              </a:prstGeom>
              <a:blipFill>
                <a:blip r:embed="rId14"/>
                <a:stretch>
                  <a:fillRect t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25A35BF-3D85-ED1B-CA6C-00D0F9C0646E}"/>
                  </a:ext>
                </a:extLst>
              </p:cNvPr>
              <p:cNvSpPr txBox="1"/>
              <p:nvPr/>
            </p:nvSpPr>
            <p:spPr>
              <a:xfrm>
                <a:off x="1065596" y="1809100"/>
                <a:ext cx="88870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25A35BF-3D85-ED1B-CA6C-00D0F9C06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96" y="1809100"/>
                <a:ext cx="888705" cy="390748"/>
              </a:xfrm>
              <a:prstGeom prst="rect">
                <a:avLst/>
              </a:prstGeom>
              <a:blipFill>
                <a:blip r:embed="rId1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782A0A0B-0456-E682-3107-B7A2328B7B33}"/>
                  </a:ext>
                </a:extLst>
              </p:cNvPr>
              <p:cNvSpPr txBox="1"/>
              <p:nvPr/>
            </p:nvSpPr>
            <p:spPr>
              <a:xfrm>
                <a:off x="3624194" y="4444847"/>
                <a:ext cx="16980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𝑐𝑜𝑒𝑓𝑓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782A0A0B-0456-E682-3107-B7A2328B7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94" y="4444847"/>
                <a:ext cx="1698029" cy="276999"/>
              </a:xfrm>
              <a:prstGeom prst="rect">
                <a:avLst/>
              </a:prstGeom>
              <a:blipFill>
                <a:blip r:embed="rId16"/>
                <a:stretch>
                  <a:fillRect l="-1439" t="-4348" r="-2518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7FD6C41-0262-1A3E-03AD-48D09D1BC383}"/>
                  </a:ext>
                </a:extLst>
              </p:cNvPr>
              <p:cNvSpPr txBox="1"/>
              <p:nvPr/>
            </p:nvSpPr>
            <p:spPr>
              <a:xfrm>
                <a:off x="3624194" y="4963615"/>
                <a:ext cx="1747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𝑐𝑜𝑒𝑓𝑓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C7FD6C41-0262-1A3E-03AD-48D09D1BC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94" y="4963615"/>
                <a:ext cx="1747273" cy="276999"/>
              </a:xfrm>
              <a:prstGeom prst="rect">
                <a:avLst/>
              </a:prstGeom>
              <a:blipFill>
                <a:blip r:embed="rId17"/>
                <a:stretch>
                  <a:fillRect l="-2797" t="-4348" r="-2448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D327213-98D2-F7F4-7E62-00B40647E9DF}"/>
                  </a:ext>
                </a:extLst>
              </p:cNvPr>
              <p:cNvSpPr txBox="1"/>
              <p:nvPr/>
            </p:nvSpPr>
            <p:spPr>
              <a:xfrm>
                <a:off x="7875646" y="4366006"/>
                <a:ext cx="39762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𝑐𝑜𝑒𝑓𝑓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:2(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𝐵𝐶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𝐵𝐷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9D327213-98D2-F7F4-7E62-00B40647E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646" y="4366006"/>
                <a:ext cx="3976217" cy="276999"/>
              </a:xfrm>
              <a:prstGeom prst="rect">
                <a:avLst/>
              </a:prstGeom>
              <a:blipFill>
                <a:blip r:embed="rId18"/>
                <a:stretch>
                  <a:fillRect l="-307" t="-4348" r="-153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45C95F0-3D74-D304-4487-F4A55EE1F727}"/>
                  </a:ext>
                </a:extLst>
              </p:cNvPr>
              <p:cNvSpPr txBox="1"/>
              <p:nvPr/>
            </p:nvSpPr>
            <p:spPr>
              <a:xfrm>
                <a:off x="5682089" y="4373868"/>
                <a:ext cx="18829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𝑐𝑜𝑒𝑓𝑓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2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845C95F0-3D74-D304-4487-F4A55EE1F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089" y="4373868"/>
                <a:ext cx="1882933" cy="369332"/>
              </a:xfrm>
              <a:prstGeom prst="rect">
                <a:avLst/>
              </a:prstGeom>
              <a:blipFill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B83A288-9951-C1BD-B90A-C20C7BAAF82A}"/>
                  </a:ext>
                </a:extLst>
              </p:cNvPr>
              <p:cNvSpPr txBox="1"/>
              <p:nvPr/>
            </p:nvSpPr>
            <p:spPr>
              <a:xfrm>
                <a:off x="3624194" y="5964377"/>
                <a:ext cx="7704403" cy="37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BC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b="0" dirty="0"/>
                  <a:t>+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𝐶𝐷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B83A288-9951-C1BD-B90A-C20C7BAAF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194" y="5964377"/>
                <a:ext cx="7704403" cy="372538"/>
              </a:xfrm>
              <a:prstGeom prst="rect">
                <a:avLst/>
              </a:prstGeom>
              <a:blipFill>
                <a:blip r:embed="rId20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CC9AEB-8371-1CFE-750E-18660E69E6E3}"/>
                  </a:ext>
                </a:extLst>
              </p:cNvPr>
              <p:cNvSpPr txBox="1"/>
              <p:nvPr/>
            </p:nvSpPr>
            <p:spPr>
              <a:xfrm>
                <a:off x="8212257" y="3487165"/>
                <a:ext cx="34694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D6CC9AEB-8371-1CFE-750E-18660E69E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257" y="3487165"/>
                <a:ext cx="3469499" cy="369332"/>
              </a:xfrm>
              <a:prstGeom prst="rect">
                <a:avLst/>
              </a:prstGeom>
              <a:blipFill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6A24C9CF-7581-CDD4-A4FA-D6511F2126E3}"/>
                  </a:ext>
                </a:extLst>
              </p:cNvPr>
              <p:cNvSpPr txBox="1"/>
              <p:nvPr/>
            </p:nvSpPr>
            <p:spPr>
              <a:xfrm>
                <a:off x="3803649" y="3528324"/>
                <a:ext cx="12498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6A24C9CF-7581-CDD4-A4FA-D6511F212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649" y="3528324"/>
                <a:ext cx="1249829" cy="276999"/>
              </a:xfrm>
              <a:prstGeom prst="rect">
                <a:avLst/>
              </a:prstGeom>
              <a:blipFill>
                <a:blip r:embed="rId22"/>
                <a:stretch>
                  <a:fillRect l="-3902" r="-97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6342FBB-53F7-D3AC-ED79-284562254317}"/>
                  </a:ext>
                </a:extLst>
              </p:cNvPr>
              <p:cNvSpPr txBox="1"/>
              <p:nvPr/>
            </p:nvSpPr>
            <p:spPr>
              <a:xfrm>
                <a:off x="5406916" y="3528324"/>
                <a:ext cx="12426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96342FBB-53F7-D3AC-ED79-284562254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16" y="3528324"/>
                <a:ext cx="1242648" cy="276999"/>
              </a:xfrm>
              <a:prstGeom prst="rect">
                <a:avLst/>
              </a:prstGeom>
              <a:blipFill>
                <a:blip r:embed="rId23"/>
                <a:stretch>
                  <a:fillRect l="-3922" r="-49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2EA51F8-A25B-C73B-9350-1D5E3623DE00}"/>
                  </a:ext>
                </a:extLst>
              </p:cNvPr>
              <p:cNvSpPr txBox="1"/>
              <p:nvPr/>
            </p:nvSpPr>
            <p:spPr>
              <a:xfrm>
                <a:off x="6983139" y="3524647"/>
                <a:ext cx="1229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2EA51F8-A25B-C73B-9350-1D5E3623D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139" y="3524647"/>
                <a:ext cx="1229118" cy="276999"/>
              </a:xfrm>
              <a:prstGeom prst="rect">
                <a:avLst/>
              </a:prstGeom>
              <a:blipFill>
                <a:blip r:embed="rId24"/>
                <a:stretch>
                  <a:fillRect l="-3980" r="-995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4DBAA37-B698-4DD2-A8BF-4C48FE2FF095}"/>
                  </a:ext>
                </a:extLst>
              </p:cNvPr>
              <p:cNvSpPr txBox="1"/>
              <p:nvPr/>
            </p:nvSpPr>
            <p:spPr>
              <a:xfrm>
                <a:off x="3663034" y="5482383"/>
                <a:ext cx="17452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𝑐𝑜𝑒𝑓𝑓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14DBAA37-B698-4DD2-A8BF-4C48FE2FF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034" y="5482383"/>
                <a:ext cx="1745286" cy="276999"/>
              </a:xfrm>
              <a:prstGeom prst="rect">
                <a:avLst/>
              </a:prstGeom>
              <a:blipFill>
                <a:blip r:embed="rId25"/>
                <a:stretch>
                  <a:fillRect l="-1399" t="-4348" r="-2448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FB92FE3-0963-100F-BBE2-B1997D4D4A57}"/>
                  </a:ext>
                </a:extLst>
              </p:cNvPr>
              <p:cNvSpPr txBox="1"/>
              <p:nvPr/>
            </p:nvSpPr>
            <p:spPr>
              <a:xfrm>
                <a:off x="5682090" y="4908055"/>
                <a:ext cx="18829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𝑐𝑜𝑒𝑓𝑓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2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0FB92FE3-0963-100F-BBE2-B1997D4D4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090" y="4908055"/>
                <a:ext cx="1882933" cy="369332"/>
              </a:xfrm>
              <a:prstGeom prst="rect">
                <a:avLst/>
              </a:prstGeom>
              <a:blipFill>
                <a:blip r:embed="rId2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AEA0E3BD-E124-9259-9398-15C5E55FCF71}"/>
                  </a:ext>
                </a:extLst>
              </p:cNvPr>
              <p:cNvSpPr txBox="1"/>
              <p:nvPr/>
            </p:nvSpPr>
            <p:spPr>
              <a:xfrm>
                <a:off x="5682091" y="5436216"/>
                <a:ext cx="18829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𝑐𝑜𝑒𝑓𝑓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𝐶𝐷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AEA0E3BD-E124-9259-9398-15C5E55FC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091" y="5436216"/>
                <a:ext cx="1882933" cy="369332"/>
              </a:xfrm>
              <a:prstGeom prst="rect">
                <a:avLst/>
              </a:prstGeom>
              <a:blipFill>
                <a:blip r:embed="rId2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0" name="文本框 25599">
                <a:extLst>
                  <a:ext uri="{FF2B5EF4-FFF2-40B4-BE49-F238E27FC236}">
                    <a16:creationId xmlns:a16="http://schemas.microsoft.com/office/drawing/2014/main" id="{FCF13DDF-D274-688B-F8F2-2546A9388D22}"/>
                  </a:ext>
                </a:extLst>
              </p:cNvPr>
              <p:cNvSpPr txBox="1"/>
              <p:nvPr/>
            </p:nvSpPr>
            <p:spPr>
              <a:xfrm>
                <a:off x="7875646" y="4908055"/>
                <a:ext cx="3958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𝑐𝑜𝑒𝑓𝑓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:2(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𝐵𝐶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𝐶𝐷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600" name="文本框 25599">
                <a:extLst>
                  <a:ext uri="{FF2B5EF4-FFF2-40B4-BE49-F238E27FC236}">
                    <a16:creationId xmlns:a16="http://schemas.microsoft.com/office/drawing/2014/main" id="{FCF13DDF-D274-688B-F8F2-2546A9388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646" y="4908055"/>
                <a:ext cx="3958071" cy="276999"/>
              </a:xfrm>
              <a:prstGeom prst="rect">
                <a:avLst/>
              </a:prstGeom>
              <a:blipFill>
                <a:blip r:embed="rId28"/>
                <a:stretch>
                  <a:fillRect l="-924" t="-4348" r="-1695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01" name="文本框 25600">
                <a:extLst>
                  <a:ext uri="{FF2B5EF4-FFF2-40B4-BE49-F238E27FC236}">
                    <a16:creationId xmlns:a16="http://schemas.microsoft.com/office/drawing/2014/main" id="{6DA3860C-5B96-F9D2-FD1C-410EE0B091F4}"/>
                  </a:ext>
                </a:extLst>
              </p:cNvPr>
              <p:cNvSpPr txBox="1"/>
              <p:nvPr/>
            </p:nvSpPr>
            <p:spPr>
              <a:xfrm>
                <a:off x="7838795" y="5456861"/>
                <a:ext cx="40448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𝑐𝑜𝑒𝑓𝑓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:2(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𝐵𝐷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𝐶𝐷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601" name="文本框 25600">
                <a:extLst>
                  <a:ext uri="{FF2B5EF4-FFF2-40B4-BE49-F238E27FC236}">
                    <a16:creationId xmlns:a16="http://schemas.microsoft.com/office/drawing/2014/main" id="{6DA3860C-5B96-F9D2-FD1C-410EE0B09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795" y="5456861"/>
                <a:ext cx="4044825" cy="276999"/>
              </a:xfrm>
              <a:prstGeom prst="rect">
                <a:avLst/>
              </a:prstGeom>
              <a:blipFill>
                <a:blip r:embed="rId29"/>
                <a:stretch>
                  <a:fillRect t="-4348" r="-75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13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09">
            <a:extLst>
              <a:ext uri="{FF2B5EF4-FFF2-40B4-BE49-F238E27FC236}">
                <a16:creationId xmlns:a16="http://schemas.microsoft.com/office/drawing/2014/main" id="{1C393913-9E6D-6A72-5842-3036D0CFD06C}"/>
              </a:ext>
            </a:extLst>
          </p:cNvPr>
          <p:cNvSpPr txBox="1"/>
          <p:nvPr/>
        </p:nvSpPr>
        <p:spPr>
          <a:xfrm>
            <a:off x="679450" y="376238"/>
            <a:ext cx="3390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Research content</a:t>
            </a:r>
            <a:endParaRPr lang="zh-CN" altLang="en-US" sz="2800" b="1" spc="300" noProof="1">
              <a:latin typeface="Cambria Math" panose="020405030504060302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F8422CAD-3079-37CB-0A32-23D7B3D17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2271708"/>
            <a:ext cx="5090601" cy="3554276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7AEA5345-05C7-1EF0-7DA9-965570AE0CD4}"/>
              </a:ext>
            </a:extLst>
          </p:cNvPr>
          <p:cNvGrpSpPr/>
          <p:nvPr/>
        </p:nvGrpSpPr>
        <p:grpSpPr>
          <a:xfrm>
            <a:off x="6096000" y="2232454"/>
            <a:ext cx="4901001" cy="3078273"/>
            <a:chOff x="6096000" y="2232454"/>
            <a:chExt cx="4901001" cy="3078273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B355CAA-314D-585A-E0C8-3F8CB3628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4" b="26584"/>
            <a:stretch/>
          </p:blipFill>
          <p:spPr>
            <a:xfrm>
              <a:off x="6096000" y="2480171"/>
              <a:ext cx="4901001" cy="2830556"/>
            </a:xfrm>
            <a:prstGeom prst="rect">
              <a:avLst/>
            </a:prstGeom>
          </p:spPr>
        </p:pic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15C43B05-6932-B901-79A5-503D872CEFAA}"/>
                </a:ext>
              </a:extLst>
            </p:cNvPr>
            <p:cNvCxnSpPr/>
            <p:nvPr/>
          </p:nvCxnSpPr>
          <p:spPr>
            <a:xfrm>
              <a:off x="7183394" y="2232454"/>
              <a:ext cx="576648" cy="897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DB48432-5F13-FCDD-EF89-BAB2D962695F}"/>
                  </a:ext>
                </a:extLst>
              </p:cNvPr>
              <p:cNvSpPr txBox="1"/>
              <p:nvPr/>
            </p:nvSpPr>
            <p:spPr>
              <a:xfrm>
                <a:off x="988144" y="1755235"/>
                <a:ext cx="47011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=60.5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0.5 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𝑎𝑛𝑜𝑑𝑒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DB48432-5F13-FCDD-EF89-BAB2D9626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44" y="1755235"/>
                <a:ext cx="4701159" cy="276999"/>
              </a:xfrm>
              <a:prstGeom prst="rect">
                <a:avLst/>
              </a:prstGeom>
              <a:blipFill>
                <a:blip r:embed="rId5"/>
                <a:stretch>
                  <a:fillRect l="-649" t="-2222" r="-1427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3507A44-2E96-A2A1-D1AA-E88EFE5279C0}"/>
                  </a:ext>
                </a:extLst>
              </p:cNvPr>
              <p:cNvSpPr txBox="1"/>
              <p:nvPr/>
            </p:nvSpPr>
            <p:spPr>
              <a:xfrm>
                <a:off x="2995254" y="2650047"/>
                <a:ext cx="557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baseline="30000" smtClean="0">
                          <a:latin typeface="Cambria Math" panose="02040503050406030204" pitchFamily="18" charset="0"/>
                        </a:rPr>
                        <m:t>137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3507A44-2E96-A2A1-D1AA-E88EFE527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54" y="2650047"/>
                <a:ext cx="557781" cy="276999"/>
              </a:xfrm>
              <a:prstGeom prst="rect">
                <a:avLst/>
              </a:prstGeom>
              <a:blipFill>
                <a:blip r:embed="rId6"/>
                <a:stretch>
                  <a:fillRect l="-4348" r="-9783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936B9B6-93AC-3884-7ED9-995CC491F072}"/>
                  </a:ext>
                </a:extLst>
              </p:cNvPr>
              <p:cNvSpPr txBox="1"/>
              <p:nvPr/>
            </p:nvSpPr>
            <p:spPr>
              <a:xfrm>
                <a:off x="2233254" y="3300254"/>
                <a:ext cx="557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baseline="30000" smtClean="0">
                          <a:latin typeface="Cambria Math" panose="02040503050406030204" pitchFamily="18" charset="0"/>
                        </a:rPr>
                        <m:t>137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936B9B6-93AC-3884-7ED9-995CC491F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254" y="3300254"/>
                <a:ext cx="557781" cy="276999"/>
              </a:xfrm>
              <a:prstGeom prst="rect">
                <a:avLst/>
              </a:prstGeom>
              <a:blipFill>
                <a:blip r:embed="rId7"/>
                <a:stretch>
                  <a:fillRect l="-4348" r="-9783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14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09">
            <a:extLst>
              <a:ext uri="{FF2B5EF4-FFF2-40B4-BE49-F238E27FC236}">
                <a16:creationId xmlns:a16="http://schemas.microsoft.com/office/drawing/2014/main" id="{1C393913-9E6D-6A72-5842-3036D0CFD06C}"/>
              </a:ext>
            </a:extLst>
          </p:cNvPr>
          <p:cNvSpPr txBox="1"/>
          <p:nvPr/>
        </p:nvSpPr>
        <p:spPr>
          <a:xfrm>
            <a:off x="679450" y="376238"/>
            <a:ext cx="33902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Research content</a:t>
            </a:r>
            <a:endParaRPr lang="zh-CN" altLang="en-US" sz="2800" b="1" spc="300" noProof="1">
              <a:latin typeface="Cambria Math" panose="020405030504060302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70ADE2C-9DE8-EEE2-F527-D20A79FE6825}"/>
              </a:ext>
            </a:extLst>
          </p:cNvPr>
          <p:cNvGrpSpPr>
            <a:grpSpLocks noChangeAspect="1"/>
          </p:cNvGrpSpPr>
          <p:nvPr/>
        </p:nvGrpSpPr>
        <p:grpSpPr>
          <a:xfrm>
            <a:off x="23271" y="1276031"/>
            <a:ext cx="5936678" cy="4806628"/>
            <a:chOff x="419067" y="60126"/>
            <a:chExt cx="8282113" cy="670561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4B746BE-DDC2-EEE2-2AEF-F5D0C332B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177" t="9269" r="11259" b="5534"/>
            <a:stretch/>
          </p:blipFill>
          <p:spPr>
            <a:xfrm>
              <a:off x="4483433" y="71398"/>
              <a:ext cx="4217747" cy="3405633"/>
            </a:xfrm>
            <a:prstGeom prst="rect">
              <a:avLst/>
            </a:prstGeom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A5BF245-85CF-1261-4A6B-E5DE9B06B9BA}"/>
                </a:ext>
              </a:extLst>
            </p:cNvPr>
            <p:cNvGrpSpPr/>
            <p:nvPr/>
          </p:nvGrpSpPr>
          <p:grpSpPr>
            <a:xfrm>
              <a:off x="819225" y="60126"/>
              <a:ext cx="3583342" cy="3367211"/>
              <a:chOff x="736862" y="983808"/>
              <a:chExt cx="3799002" cy="3709761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38AD24F-A543-F7D8-09BA-23A1C5379F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88" t="5023" r="15923" b="5023"/>
              <a:stretch/>
            </p:blipFill>
            <p:spPr>
              <a:xfrm>
                <a:off x="736862" y="983808"/>
                <a:ext cx="3799002" cy="3709761"/>
              </a:xfrm>
              <a:prstGeom prst="rect">
                <a:avLst/>
              </a:prstGeom>
            </p:spPr>
          </p:pic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491DDA3-F400-EF4F-CC44-5A20E1C5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2053" y="1073134"/>
                <a:ext cx="0" cy="333069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B53CB76C-1362-F3D9-B20E-4479D2D86E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5653" y="2690849"/>
                <a:ext cx="334613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6C3FB577-0368-B1F2-AF24-27FBF45DB3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5653" y="2820400"/>
                <a:ext cx="3346139" cy="0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9E29501-0416-A0E3-5BC8-13A3E7A4D892}"/>
                  </a:ext>
                </a:extLst>
              </p:cNvPr>
              <p:cNvSpPr txBox="1"/>
              <p:nvPr/>
            </p:nvSpPr>
            <p:spPr>
              <a:xfrm>
                <a:off x="2713285" y="4126826"/>
                <a:ext cx="6719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Profile 1</a:t>
                </a:r>
                <a:endParaRPr lang="zh-CN" alt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6F7591-CC57-697D-3F88-ED5EE18F7F30}"/>
                  </a:ext>
                </a:extLst>
              </p:cNvPr>
              <p:cNvSpPr txBox="1"/>
              <p:nvPr/>
            </p:nvSpPr>
            <p:spPr>
              <a:xfrm>
                <a:off x="3522055" y="2369687"/>
                <a:ext cx="671980" cy="26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Profile 2</a:t>
                </a:r>
                <a:endParaRPr lang="zh-CN" alt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BA8E7E3-8595-208F-37E8-41B191451854}"/>
                  </a:ext>
                </a:extLst>
              </p:cNvPr>
              <p:cNvSpPr txBox="1"/>
              <p:nvPr/>
            </p:nvSpPr>
            <p:spPr>
              <a:xfrm>
                <a:off x="3522055" y="2741559"/>
                <a:ext cx="671980" cy="26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Profile 3</a:t>
                </a:r>
                <a:endParaRPr lang="zh-CN" altLang="en-US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D047A3A-364E-CE59-DA9D-46065F0170FB}"/>
                </a:ext>
              </a:extLst>
            </p:cNvPr>
            <p:cNvSpPr txBox="1"/>
            <p:nvPr/>
          </p:nvSpPr>
          <p:spPr>
            <a:xfrm>
              <a:off x="419067" y="141204"/>
              <a:ext cx="441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8073800-6C49-91D7-073E-D4A3FA21E644}"/>
                </a:ext>
              </a:extLst>
            </p:cNvPr>
            <p:cNvSpPr txBox="1"/>
            <p:nvPr/>
          </p:nvSpPr>
          <p:spPr>
            <a:xfrm>
              <a:off x="4291246" y="14120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43C90B4-91A6-3F35-7164-0B0208323F39}"/>
                </a:ext>
              </a:extLst>
            </p:cNvPr>
            <p:cNvSpPr txBox="1"/>
            <p:nvPr/>
          </p:nvSpPr>
          <p:spPr>
            <a:xfrm>
              <a:off x="425060" y="3419720"/>
              <a:ext cx="441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DD28A90-8628-26D2-CF33-E2625409BA08}"/>
                </a:ext>
              </a:extLst>
            </p:cNvPr>
            <p:cNvSpPr txBox="1"/>
            <p:nvPr/>
          </p:nvSpPr>
          <p:spPr>
            <a:xfrm>
              <a:off x="4431705" y="341972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C3481A-9E45-85FC-B4C5-9CC4E09CCC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972" t="9124" r="11678" b="6552"/>
            <a:stretch/>
          </p:blipFill>
          <p:spPr>
            <a:xfrm>
              <a:off x="4874325" y="3342564"/>
              <a:ext cx="3826855" cy="340563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154B597-19F7-9245-B630-BFBFEA05D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208" t="9458" r="11443" b="6218"/>
            <a:stretch/>
          </p:blipFill>
          <p:spPr>
            <a:xfrm>
              <a:off x="852024" y="3360104"/>
              <a:ext cx="3826855" cy="3405633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2050873-7B44-07E5-E1C3-0C7AB5CE9960}"/>
              </a:ext>
            </a:extLst>
          </p:cNvPr>
          <p:cNvGrpSpPr>
            <a:grpSpLocks noChangeAspect="1"/>
          </p:cNvGrpSpPr>
          <p:nvPr/>
        </p:nvGrpSpPr>
        <p:grpSpPr>
          <a:xfrm>
            <a:off x="5929143" y="1282216"/>
            <a:ext cx="5882052" cy="4819368"/>
            <a:chOff x="1157927" y="312687"/>
            <a:chExt cx="8268996" cy="677506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8FAECBA-358F-EEA6-2D7A-AA3ED2907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424" t="8184" r="11932" b="4873"/>
            <a:stretch/>
          </p:blipFill>
          <p:spPr>
            <a:xfrm>
              <a:off x="5254074" y="312687"/>
              <a:ext cx="4172849" cy="3434964"/>
            </a:xfrm>
            <a:prstGeom prst="rect">
              <a:avLst/>
            </a:prstGeom>
          </p:spPr>
        </p:pic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8FEEC3D-CE39-1D98-01E9-EF37AB7D0DA3}"/>
                </a:ext>
              </a:extLst>
            </p:cNvPr>
            <p:cNvGrpSpPr/>
            <p:nvPr/>
          </p:nvGrpSpPr>
          <p:grpSpPr>
            <a:xfrm>
              <a:off x="1157927" y="312687"/>
              <a:ext cx="8264580" cy="6775069"/>
              <a:chOff x="1157927" y="312687"/>
              <a:chExt cx="8264580" cy="6775069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C374D699-5FDF-2246-2B45-33345A546BA9}"/>
                  </a:ext>
                </a:extLst>
              </p:cNvPr>
              <p:cNvGrpSpPr/>
              <p:nvPr/>
            </p:nvGrpSpPr>
            <p:grpSpPr>
              <a:xfrm>
                <a:off x="1636828" y="312687"/>
                <a:ext cx="3617246" cy="3478367"/>
                <a:chOff x="1291388" y="231407"/>
                <a:chExt cx="3617246" cy="3478367"/>
              </a:xfrm>
            </p:grpSpPr>
            <p:pic>
              <p:nvPicPr>
                <p:cNvPr id="31" name="图片 30">
                  <a:extLst>
                    <a:ext uri="{FF2B5EF4-FFF2-40B4-BE49-F238E27FC236}">
                      <a16:creationId xmlns:a16="http://schemas.microsoft.com/office/drawing/2014/main" id="{4B3914A7-9BDB-1C69-C821-BD53F5A512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833" t="5446" r="14714" b="4223"/>
                <a:stretch/>
              </p:blipFill>
              <p:spPr>
                <a:xfrm>
                  <a:off x="1291388" y="231407"/>
                  <a:ext cx="3617246" cy="3478367"/>
                </a:xfrm>
                <a:prstGeom prst="rect">
                  <a:avLst/>
                </a:prstGeom>
              </p:spPr>
            </p:pic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345B17EF-E69C-3650-C7A2-4C207AD8D4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6651" y="344404"/>
                  <a:ext cx="0" cy="3084596"/>
                </a:xfrm>
                <a:prstGeom prst="line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A73EF69C-60F8-403F-B06B-99F07B948F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05416" y="1812743"/>
                  <a:ext cx="3156187" cy="0"/>
                </a:xfrm>
                <a:prstGeom prst="line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B0DE1209-5C14-2D68-4E0A-AE780D75F3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05416" y="1930332"/>
                  <a:ext cx="3156187" cy="0"/>
                </a:xfrm>
                <a:prstGeom prst="line">
                  <a:avLst/>
                </a:prstGeom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456D7F93-C9D8-9B7C-6D0E-0307DD0D9208}"/>
                    </a:ext>
                  </a:extLst>
                </p:cNvPr>
                <p:cNvSpPr txBox="1"/>
                <p:nvPr/>
              </p:nvSpPr>
              <p:spPr>
                <a:xfrm>
                  <a:off x="3171131" y="3116126"/>
                  <a:ext cx="633832" cy="23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Profile 1</a:t>
                  </a:r>
                  <a:endParaRPr lang="zh-CN" altLang="en-US" sz="1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EAE408C-E7C2-6C05-A4A1-4F2AEC568B22}"/>
                    </a:ext>
                  </a:extLst>
                </p:cNvPr>
                <p:cNvSpPr txBox="1"/>
                <p:nvPr/>
              </p:nvSpPr>
              <p:spPr>
                <a:xfrm>
                  <a:off x="3884045" y="1509929"/>
                  <a:ext cx="633832" cy="23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Profile 2</a:t>
                  </a:r>
                  <a:endParaRPr lang="zh-CN" altLang="en-US" sz="1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B2F786DA-9183-DFF4-34A3-99E9F2F85FAD}"/>
                    </a:ext>
                  </a:extLst>
                </p:cNvPr>
                <p:cNvSpPr txBox="1"/>
                <p:nvPr/>
              </p:nvSpPr>
              <p:spPr>
                <a:xfrm>
                  <a:off x="3884045" y="1847463"/>
                  <a:ext cx="633832" cy="2374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1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Profile 3</a:t>
                  </a:r>
                  <a:endParaRPr lang="zh-CN" altLang="en-US" sz="11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24BA0E-E74C-DFC0-2090-27254AA87A9C}"/>
                  </a:ext>
                </a:extLst>
              </p:cNvPr>
              <p:cNvSpPr txBox="1"/>
              <p:nvPr/>
            </p:nvSpPr>
            <p:spPr>
              <a:xfrm>
                <a:off x="1157927" y="377038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2A79C16-102D-6FFE-875E-F8A8B1BC9F49}"/>
                  </a:ext>
                </a:extLst>
              </p:cNvPr>
              <p:cNvSpPr txBox="1"/>
              <p:nvPr/>
            </p:nvSpPr>
            <p:spPr>
              <a:xfrm>
                <a:off x="5098559" y="377038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8377B11-92A4-A05D-9B1B-BB180B7F8ACD}"/>
                  </a:ext>
                </a:extLst>
              </p:cNvPr>
              <p:cNvSpPr txBox="1"/>
              <p:nvPr/>
            </p:nvSpPr>
            <p:spPr>
              <a:xfrm>
                <a:off x="1157927" y="3762560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CAA5474-6CEA-7047-6F65-BFE323F9CD15}"/>
                  </a:ext>
                </a:extLst>
              </p:cNvPr>
              <p:cNvSpPr txBox="1"/>
              <p:nvPr/>
            </p:nvSpPr>
            <p:spPr>
              <a:xfrm>
                <a:off x="5231209" y="376256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(d)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2B3402A2-6E79-845A-A22B-0D4456F2E0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5994" t="9783" r="13877" b="4607"/>
              <a:stretch/>
            </p:blipFill>
            <p:spPr>
              <a:xfrm>
                <a:off x="1699025" y="3747651"/>
                <a:ext cx="3583342" cy="334010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D22EEA9A-7D59-384D-CD68-1E39094B07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6322" t="10704" r="13036" b="6288"/>
              <a:stretch/>
            </p:blipFill>
            <p:spPr>
              <a:xfrm>
                <a:off x="5737720" y="3791054"/>
                <a:ext cx="3684787" cy="32532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807374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15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999251" y="1302013"/>
            <a:ext cx="6748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4800" b="1" dirty="0">
                <a:solidFill>
                  <a:srgbClr val="00206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Thank you for your attention!</a:t>
            </a:r>
            <a:endParaRPr lang="zh-CN" altLang="en-US" sz="4800" b="1" dirty="0">
              <a:solidFill>
                <a:srgbClr val="00206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8" name="Picture 2" descr="C:\Users\xuyadong\Desktop\4E4260E8EDC0AB8C5C4BD2A0CDCC8374.png"/>
          <p:cNvPicPr>
            <a:picLocks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8" r="-136" b="3750"/>
          <a:stretch>
            <a:fillRect/>
          </a:stretch>
        </p:blipFill>
        <p:spPr bwMode="auto">
          <a:xfrm>
            <a:off x="32692" y="2727946"/>
            <a:ext cx="12137602" cy="373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9"/>
          <p:cNvSpPr txBox="1"/>
          <p:nvPr/>
        </p:nvSpPr>
        <p:spPr>
          <a:xfrm>
            <a:off x="679450" y="376238"/>
            <a:ext cx="41533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Research background</a:t>
            </a:r>
            <a:endParaRPr lang="zh-CN" altLang="en-US" sz="2800" b="1" spc="300" noProof="1">
              <a:latin typeface="Cambria Math" panose="020405030504060302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2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19C66A-14F7-BD2A-7342-011A8DEFD631}"/>
              </a:ext>
            </a:extLst>
          </p:cNvPr>
          <p:cNvGrpSpPr/>
          <p:nvPr/>
        </p:nvGrpSpPr>
        <p:grpSpPr>
          <a:xfrm>
            <a:off x="4487401" y="1867238"/>
            <a:ext cx="3666662" cy="2798956"/>
            <a:chOff x="5014800" y="4044595"/>
            <a:chExt cx="3531004" cy="2684974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019FD530-3FD8-B32C-9620-531874396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508" r="10254"/>
            <a:stretch>
              <a:fillRect/>
            </a:stretch>
          </p:blipFill>
          <p:spPr>
            <a:xfrm>
              <a:off x="5014800" y="4044595"/>
              <a:ext cx="3531004" cy="24117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6">
              <a:extLst>
                <a:ext uri="{FF2B5EF4-FFF2-40B4-BE49-F238E27FC236}">
                  <a16:creationId xmlns:a16="http://schemas.microsoft.com/office/drawing/2014/main" id="{21D4CC15-1FA0-A66B-E36E-EE811B17B213}"/>
                </a:ext>
              </a:extLst>
            </p:cNvPr>
            <p:cNvSpPr/>
            <p:nvPr/>
          </p:nvSpPr>
          <p:spPr>
            <a:xfrm>
              <a:off x="6985675" y="6463850"/>
              <a:ext cx="1129432" cy="265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FontTx/>
                <a:buNone/>
              </a:pPr>
              <a:r>
                <a:rPr lang="en-US" altLang="zh-CN" sz="1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CdZnTe</a:t>
              </a:r>
              <a:endParaRPr lang="zh-CN" altLang="en-US" sz="1200" dirty="0">
                <a:latin typeface="Cambria Math" panose="02040503050406030204" pitchFamily="18" charset="0"/>
                <a:ea typeface="Arial" panose="020B0604020202020204" pitchFamily="34" charset="0"/>
              </a:endParaRPr>
            </a:p>
          </p:txBody>
        </p: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7CDFFBD8-2F24-7094-CA52-8FEAD321ED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72068" y="6120469"/>
              <a:ext cx="352947" cy="335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9EB2E3A-1908-A9CB-19A5-676ACFAED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52"/>
          <a:stretch/>
        </p:blipFill>
        <p:spPr>
          <a:xfrm>
            <a:off x="679450" y="1843913"/>
            <a:ext cx="3953615" cy="2652075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B840AF9B-A65C-1617-5296-791932C7D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124" y="1950879"/>
            <a:ext cx="3510437" cy="2621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C252DD8-33A5-5D7C-7DD3-42F4E1F437A6}"/>
              </a:ext>
            </a:extLst>
          </p:cNvPr>
          <p:cNvSpPr txBox="1"/>
          <p:nvPr/>
        </p:nvSpPr>
        <p:spPr>
          <a:xfrm>
            <a:off x="1077181" y="5129713"/>
            <a:ext cx="10037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Cadmium zinc telluride (CdZnTe) is internationally recognized as the radiation detection material with the best comprehensive performance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3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28" name="TextBox 109">
            <a:extLst>
              <a:ext uri="{FF2B5EF4-FFF2-40B4-BE49-F238E27FC236}">
                <a16:creationId xmlns:a16="http://schemas.microsoft.com/office/drawing/2014/main" id="{DC637ED8-7968-A60B-F46E-E337AFF4EC64}"/>
              </a:ext>
            </a:extLst>
          </p:cNvPr>
          <p:cNvSpPr txBox="1"/>
          <p:nvPr/>
        </p:nvSpPr>
        <p:spPr>
          <a:xfrm>
            <a:off x="679450" y="376238"/>
            <a:ext cx="41533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Research background</a:t>
            </a:r>
            <a:endParaRPr lang="zh-CN" altLang="en-US" sz="2800" b="1" spc="300" noProof="1">
              <a:latin typeface="Cambria Math" panose="020405030504060302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007ACFD-7832-7D30-B7F1-8D9E377C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51" y="1421272"/>
            <a:ext cx="3558589" cy="2017400"/>
          </a:xfrm>
          <a:prstGeom prst="rect">
            <a:avLst/>
          </a:prstGeom>
        </p:spPr>
      </p:pic>
      <p:pic>
        <p:nvPicPr>
          <p:cNvPr id="30" name="图片 6" descr="说明: IMG_256">
            <a:extLst>
              <a:ext uri="{FF2B5EF4-FFF2-40B4-BE49-F238E27FC236}">
                <a16:creationId xmlns:a16="http://schemas.microsoft.com/office/drawing/2014/main" id="{DE7F295E-CA28-5865-1BB6-EA502CE0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43" y="1432379"/>
            <a:ext cx="2560251" cy="2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2">
            <a:extLst>
              <a:ext uri="{FF2B5EF4-FFF2-40B4-BE49-F238E27FC236}">
                <a16:creationId xmlns:a16="http://schemas.microsoft.com/office/drawing/2014/main" id="{3ECFEC99-89E7-99D8-4F14-668210B0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49" y="3586367"/>
            <a:ext cx="3035349" cy="217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8A87C66-70BA-0725-160A-D23D457D9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1157" y="3560157"/>
            <a:ext cx="3102365" cy="191917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7407CE3-D040-8BA6-1F72-0DADE4B8F2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63"/>
          <a:stretch/>
        </p:blipFill>
        <p:spPr>
          <a:xfrm>
            <a:off x="8001489" y="1438640"/>
            <a:ext cx="3347311" cy="2016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362D3A65-5B35-5158-69C4-87C65722A86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71"/>
          <a:stretch/>
        </p:blipFill>
        <p:spPr>
          <a:xfrm>
            <a:off x="880560" y="3454669"/>
            <a:ext cx="3558589" cy="2260397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B5BFB6B7-2D39-4908-E02E-583EF1BF767A}"/>
              </a:ext>
            </a:extLst>
          </p:cNvPr>
          <p:cNvSpPr txBox="1"/>
          <p:nvPr/>
        </p:nvSpPr>
        <p:spPr>
          <a:xfrm>
            <a:off x="4623650" y="5736970"/>
            <a:ext cx="33599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kumimoji="1" lang="en-US" altLang="zh-CN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Space exploration</a:t>
            </a:r>
            <a:endParaRPr kumimoji="1" lang="zh-CN" altLang="en-US" sz="2000" b="1" dirty="0">
              <a:latin typeface="Cambria Math" panose="020405030504060302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3DE512E-867A-6099-26AF-C68EA5EB86FE}"/>
              </a:ext>
            </a:extLst>
          </p:cNvPr>
          <p:cNvSpPr txBox="1"/>
          <p:nvPr/>
        </p:nvSpPr>
        <p:spPr>
          <a:xfrm>
            <a:off x="8246435" y="5736970"/>
            <a:ext cx="310236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kumimoji="1" lang="en-US" altLang="zh-CN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Nuclear safety monitoring</a:t>
            </a:r>
            <a:endParaRPr kumimoji="1" lang="zh-CN" altLang="en-US" sz="2000" b="1" dirty="0">
              <a:latin typeface="Cambria Math" panose="02040503050406030204" pitchFamily="18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82839B6-6CD6-498D-1CE3-91C076BE45E9}"/>
              </a:ext>
            </a:extLst>
          </p:cNvPr>
          <p:cNvSpPr txBox="1"/>
          <p:nvPr/>
        </p:nvSpPr>
        <p:spPr>
          <a:xfrm>
            <a:off x="1201462" y="5736970"/>
            <a:ext cx="283576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kumimoji="1" lang="en-US" altLang="zh-CN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Medical equipment</a:t>
            </a:r>
            <a:endParaRPr kumimoji="1" lang="zh-CN" altLang="en-US" sz="2000" b="1" dirty="0">
              <a:latin typeface="Cambria Math" panose="020405030504060302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39D25F4-0BD7-2110-ADFC-E1C45B871A3B}"/>
              </a:ext>
            </a:extLst>
          </p:cNvPr>
          <p:cNvSpPr txBox="1"/>
          <p:nvPr/>
        </p:nvSpPr>
        <p:spPr>
          <a:xfrm>
            <a:off x="3574609" y="3069340"/>
            <a:ext cx="80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SPECT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C218735-C4D4-3FAC-0061-005F91F6CEA2}"/>
              </a:ext>
            </a:extLst>
          </p:cNvPr>
          <p:cNvSpPr txBox="1"/>
          <p:nvPr/>
        </p:nvSpPr>
        <p:spPr>
          <a:xfrm>
            <a:off x="3681704" y="5062345"/>
            <a:ext cx="88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PET/CT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4C63AEF-BAA3-9AB1-E58B-937DF96B8453}"/>
              </a:ext>
            </a:extLst>
          </p:cNvPr>
          <p:cNvSpPr txBox="1"/>
          <p:nvPr/>
        </p:nvSpPr>
        <p:spPr>
          <a:xfrm>
            <a:off x="6866252" y="3105988"/>
            <a:ext cx="7411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Swift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5ACAA69-4E66-B5EC-1CAD-F84309106914}"/>
              </a:ext>
            </a:extLst>
          </p:cNvPr>
          <p:cNvSpPr txBox="1"/>
          <p:nvPr/>
        </p:nvSpPr>
        <p:spPr>
          <a:xfrm>
            <a:off x="7027398" y="5418918"/>
            <a:ext cx="5546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BAT</a:t>
            </a:r>
            <a:endParaRPr lang="zh-CN" altLang="en-US" sz="1400" b="1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4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2" name="TextBox 109">
            <a:extLst>
              <a:ext uri="{FF2B5EF4-FFF2-40B4-BE49-F238E27FC236}">
                <a16:creationId xmlns:a16="http://schemas.microsoft.com/office/drawing/2014/main" id="{BCBDF0E2-04CB-1AE3-DFAF-4DA471E36D74}"/>
              </a:ext>
            </a:extLst>
          </p:cNvPr>
          <p:cNvSpPr txBox="1"/>
          <p:nvPr/>
        </p:nvSpPr>
        <p:spPr>
          <a:xfrm>
            <a:off x="679450" y="376238"/>
            <a:ext cx="41533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Research background</a:t>
            </a:r>
            <a:endParaRPr lang="zh-CN" altLang="en-US" sz="2800" b="1" spc="300" noProof="1">
              <a:latin typeface="Cambria Math" panose="020405030504060302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8F3C47-F07B-DD78-ECA4-868F86930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2" r="12399"/>
          <a:stretch/>
        </p:blipFill>
        <p:spPr>
          <a:xfrm>
            <a:off x="155059" y="822042"/>
            <a:ext cx="5814874" cy="546663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A326FAD-4FAB-0C2B-19D5-1E5050D19C92}"/>
              </a:ext>
            </a:extLst>
          </p:cNvPr>
          <p:cNvGrpSpPr>
            <a:grpSpLocks noChangeAspect="1"/>
          </p:cNvGrpSpPr>
          <p:nvPr/>
        </p:nvGrpSpPr>
        <p:grpSpPr>
          <a:xfrm>
            <a:off x="6301291" y="1445462"/>
            <a:ext cx="2186798" cy="1439779"/>
            <a:chOff x="9181522" y="1798816"/>
            <a:chExt cx="2389896" cy="15552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94D2608-64DA-97AC-3948-E26501A02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81522" y="1798816"/>
              <a:ext cx="2389896" cy="15552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8659D20-B795-799F-17DD-E83768D61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8508" y="1812989"/>
              <a:ext cx="907298" cy="556832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439B29CA-CD53-C709-F207-EED68DD0A381}"/>
              </a:ext>
            </a:extLst>
          </p:cNvPr>
          <p:cNvSpPr txBox="1"/>
          <p:nvPr/>
        </p:nvSpPr>
        <p:spPr>
          <a:xfrm>
            <a:off x="6424135" y="3016966"/>
            <a:ext cx="2063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Polaris-H</a:t>
            </a:r>
          </a:p>
          <a:p>
            <a:pPr algn="ctr"/>
            <a:r>
              <a: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https://h3dgamma.com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54FCAF7-3106-8DCD-9B05-462C0F2831EB}"/>
              </a:ext>
            </a:extLst>
          </p:cNvPr>
          <p:cNvSpPr txBox="1"/>
          <p:nvPr/>
        </p:nvSpPr>
        <p:spPr>
          <a:xfrm>
            <a:off x="8572817" y="3016966"/>
            <a:ext cx="3221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Instruments and Methods in Physics Research A 784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377-381</a:t>
            </a:r>
            <a:r>
              <a:rPr lang="zh-CN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(2015)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53DDA9B-9F9E-D52C-B1CC-2DCEB91B688E}"/>
              </a:ext>
            </a:extLst>
          </p:cNvPr>
          <p:cNvGrpSpPr>
            <a:grpSpLocks noChangeAspect="1"/>
          </p:cNvGrpSpPr>
          <p:nvPr/>
        </p:nvGrpSpPr>
        <p:grpSpPr>
          <a:xfrm>
            <a:off x="8562526" y="1408025"/>
            <a:ext cx="2802571" cy="1637015"/>
            <a:chOff x="3009980" y="762324"/>
            <a:chExt cx="5186932" cy="302975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A546345-3CDD-837A-D8CB-C10D5D0F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09980" y="762324"/>
              <a:ext cx="5186932" cy="3029751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2818EB9-EEA5-22B6-18C8-2D7810B3077E}"/>
                </a:ext>
              </a:extLst>
            </p:cNvPr>
            <p:cNvSpPr/>
            <p:nvPr/>
          </p:nvSpPr>
          <p:spPr>
            <a:xfrm>
              <a:off x="3762968" y="831614"/>
              <a:ext cx="4296177" cy="25349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6EE10D58-4D5D-923F-9362-3372298CEF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31" r="8090" b="8332"/>
          <a:stretch/>
        </p:blipFill>
        <p:spPr>
          <a:xfrm>
            <a:off x="10218995" y="1476263"/>
            <a:ext cx="1044457" cy="9337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E1A337F-778E-6857-168D-16DD2BEFC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5822" y="3746371"/>
            <a:ext cx="2896009" cy="15498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B07499C4-D55A-FDDB-B980-2938FB42605C}"/>
              </a:ext>
            </a:extLst>
          </p:cNvPr>
          <p:cNvGrpSpPr/>
          <p:nvPr/>
        </p:nvGrpSpPr>
        <p:grpSpPr>
          <a:xfrm>
            <a:off x="6149900" y="3617647"/>
            <a:ext cx="2458429" cy="1974035"/>
            <a:chOff x="6149900" y="3795206"/>
            <a:chExt cx="2458429" cy="1974035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EF69CE5-B295-918A-BF41-3AA744B89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49900" y="3795206"/>
              <a:ext cx="2458429" cy="1974035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23AFEDD-0139-9543-610F-7A6E9A2F1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8770" y="3970260"/>
              <a:ext cx="1129255" cy="420188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4DCE8876-26EB-7720-2CD0-D7479A783D44}"/>
              </a:ext>
            </a:extLst>
          </p:cNvPr>
          <p:cNvSpPr txBox="1"/>
          <p:nvPr/>
        </p:nvSpPr>
        <p:spPr>
          <a:xfrm>
            <a:off x="7394690" y="5576215"/>
            <a:ext cx="32213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 9: 1133 (2019)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5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2" name="TextBox 109">
            <a:extLst>
              <a:ext uri="{FF2B5EF4-FFF2-40B4-BE49-F238E27FC236}">
                <a16:creationId xmlns:a16="http://schemas.microsoft.com/office/drawing/2014/main" id="{BCBDF0E2-04CB-1AE3-DFAF-4DA471E36D74}"/>
              </a:ext>
            </a:extLst>
          </p:cNvPr>
          <p:cNvSpPr txBox="1"/>
          <p:nvPr/>
        </p:nvSpPr>
        <p:spPr>
          <a:xfrm>
            <a:off x="679450" y="376238"/>
            <a:ext cx="41533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Research background</a:t>
            </a:r>
            <a:endParaRPr lang="zh-CN" altLang="en-US" sz="2800" b="1" spc="300" noProof="1">
              <a:latin typeface="Cambria Math" panose="020405030504060302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4" descr="查看源图像">
            <a:extLst>
              <a:ext uri="{FF2B5EF4-FFF2-40B4-BE49-F238E27FC236}">
                <a16:creationId xmlns:a16="http://schemas.microsoft.com/office/drawing/2014/main" id="{2454B2B4-1143-6B4E-4FF6-EB54C54D5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24725" r="63729" b="46819"/>
          <a:stretch/>
        </p:blipFill>
        <p:spPr bwMode="auto">
          <a:xfrm>
            <a:off x="1278843" y="1238812"/>
            <a:ext cx="1782205" cy="14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DA9FD52E-CC6F-53E2-2079-2E50E9C48EEF}"/>
              </a:ext>
            </a:extLst>
          </p:cNvPr>
          <p:cNvGrpSpPr/>
          <p:nvPr/>
        </p:nvGrpSpPr>
        <p:grpSpPr>
          <a:xfrm>
            <a:off x="934629" y="3122675"/>
            <a:ext cx="2551804" cy="2746758"/>
            <a:chOff x="965112" y="3122675"/>
            <a:chExt cx="2551804" cy="274675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F014386-215D-E832-C056-E3410457152D}"/>
                </a:ext>
              </a:extLst>
            </p:cNvPr>
            <p:cNvSpPr txBox="1"/>
            <p:nvPr/>
          </p:nvSpPr>
          <p:spPr>
            <a:xfrm>
              <a:off x="965112" y="5223102"/>
              <a:ext cx="25518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i="1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Physical Review Letters</a:t>
              </a:r>
            </a:p>
            <a:p>
              <a:pPr algn="ctr"/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75(1), (1995</a:t>
              </a:r>
              <a:r>
                <a:rPr lang="en-US" altLang="zh-CN" b="0" i="1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AA64CED-5A56-CCCF-3F74-F297AF36D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941"/>
            <a:stretch/>
          </p:blipFill>
          <p:spPr>
            <a:xfrm>
              <a:off x="989196" y="3122675"/>
              <a:ext cx="2139773" cy="206615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678AD35-6A46-65DD-DC61-AB2AD9C827D4}"/>
              </a:ext>
            </a:extLst>
          </p:cNvPr>
          <p:cNvGrpSpPr/>
          <p:nvPr/>
        </p:nvGrpSpPr>
        <p:grpSpPr>
          <a:xfrm>
            <a:off x="3940448" y="3791050"/>
            <a:ext cx="7142946" cy="2325472"/>
            <a:chOff x="3881682" y="1139808"/>
            <a:chExt cx="7142946" cy="23254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F5E84A1-61AF-3337-F8BE-EF9C6CF9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1682" y="1139808"/>
              <a:ext cx="2364791" cy="189371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7EA0588-5BF2-8AD1-AE4D-E0EA1CC1D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6802" y="1139808"/>
              <a:ext cx="2377826" cy="18937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09E2375-89CA-B557-6D59-637650FF4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90857" y="1139808"/>
              <a:ext cx="2288930" cy="189371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66E7A65-BFC8-DAD2-54A1-FFE6FE6E2735}"/>
                </a:ext>
              </a:extLst>
            </p:cNvPr>
            <p:cNvSpPr txBox="1"/>
            <p:nvPr/>
          </p:nvSpPr>
          <p:spPr>
            <a:xfrm>
              <a:off x="4815010" y="3095948"/>
              <a:ext cx="61078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Journal of Synchrotron Radiation, 25, 1078-1092 (2018)</a:t>
              </a:r>
              <a:endParaRPr lang="zh-CN" altLang="en-US" dirty="0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EEBD62E-6192-7FEB-A980-CEAD4AC8476B}"/>
              </a:ext>
            </a:extLst>
          </p:cNvPr>
          <p:cNvGrpSpPr/>
          <p:nvPr/>
        </p:nvGrpSpPr>
        <p:grpSpPr>
          <a:xfrm>
            <a:off x="3537525" y="1020520"/>
            <a:ext cx="7853352" cy="2624228"/>
            <a:chOff x="3577724" y="3568370"/>
            <a:chExt cx="7853352" cy="262422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45AB424-07CC-65A4-58F7-E77DD4922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7506" y="3646182"/>
              <a:ext cx="2364792" cy="179593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C2CE215-B4DF-B144-C76A-81139288D4E5}"/>
                </a:ext>
              </a:extLst>
            </p:cNvPr>
            <p:cNvSpPr txBox="1"/>
            <p:nvPr/>
          </p:nvSpPr>
          <p:spPr>
            <a:xfrm>
              <a:off x="3577724" y="5546267"/>
              <a:ext cx="30643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algn="ctr"/>
              <a:r>
                <a:rPr lang="en-US" altLang="zh-CN" dirty="0"/>
                <a:t>IEEE Transactions on Nuclear</a:t>
              </a:r>
            </a:p>
            <a:p>
              <a:pPr algn="ctr"/>
              <a:r>
                <a:rPr lang="en-US" altLang="zh-CN" dirty="0"/>
                <a:t> Science, 61(1), (2014)</a:t>
              </a:r>
              <a:endParaRPr lang="zh-CN" altLang="en-US" dirty="0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86F3E79-06BC-434C-C531-4F280CE0F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9043" y="3568370"/>
              <a:ext cx="2263116" cy="1891397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C87C7E9-981C-FA85-3D40-F79647ECF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012159" y="3606745"/>
              <a:ext cx="2111434" cy="1795932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DE780C1-AE5C-0AA8-41BA-F04E0009A75F}"/>
                </a:ext>
              </a:extLst>
            </p:cNvPr>
            <p:cNvSpPr txBox="1"/>
            <p:nvPr/>
          </p:nvSpPr>
          <p:spPr>
            <a:xfrm>
              <a:off x="6652921" y="5546266"/>
              <a:ext cx="47781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i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altLang="zh-CN" dirty="0"/>
                <a:t>2007 IEEE Nuclear Science Symposium Conference Record, 420-423 (2007)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390942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6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2" name="TextBox 109">
            <a:extLst>
              <a:ext uri="{FF2B5EF4-FFF2-40B4-BE49-F238E27FC236}">
                <a16:creationId xmlns:a16="http://schemas.microsoft.com/office/drawing/2014/main" id="{BCBDF0E2-04CB-1AE3-DFAF-4DA471E36D74}"/>
              </a:ext>
            </a:extLst>
          </p:cNvPr>
          <p:cNvSpPr txBox="1"/>
          <p:nvPr/>
        </p:nvSpPr>
        <p:spPr>
          <a:xfrm>
            <a:off x="679450" y="376238"/>
            <a:ext cx="41533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Research background</a:t>
            </a:r>
            <a:endParaRPr lang="zh-CN" altLang="en-US" sz="2800" b="1" spc="300" noProof="1">
              <a:latin typeface="Cambria Math" panose="020405030504060302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45FFAA-D0F8-619B-745A-508130716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03"/>
          <a:stretch/>
        </p:blipFill>
        <p:spPr>
          <a:xfrm>
            <a:off x="7934823" y="1174236"/>
            <a:ext cx="2707275" cy="19926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053A23-BDA6-037F-6E02-712C400D11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73"/>
          <a:stretch/>
        </p:blipFill>
        <p:spPr>
          <a:xfrm>
            <a:off x="4946109" y="1191878"/>
            <a:ext cx="2785697" cy="199269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5E5CB17-3E2F-7839-F66A-03AB488EB9DA}"/>
              </a:ext>
            </a:extLst>
          </p:cNvPr>
          <p:cNvSpPr txBox="1"/>
          <p:nvPr/>
        </p:nvSpPr>
        <p:spPr>
          <a:xfrm>
            <a:off x="4865851" y="3184570"/>
            <a:ext cx="5731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journal of computational physics, 37(2), (2020)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B7194A0-94CC-0CCF-9463-75C65573F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870" y="3689906"/>
            <a:ext cx="7745872" cy="208157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8C9F9E5-FA11-1305-7B31-80683D7CB9D2}"/>
              </a:ext>
            </a:extLst>
          </p:cNvPr>
          <p:cNvSpPr txBox="1"/>
          <p:nvPr/>
        </p:nvSpPr>
        <p:spPr>
          <a:xfrm>
            <a:off x="5221645" y="5808146"/>
            <a:ext cx="5020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Science and Techniques, 29:145 (2018) 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905D724-4192-5AFE-F2C8-800167B32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51" y="1113737"/>
            <a:ext cx="3206700" cy="22554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97385F4-1B9B-214A-6FFE-ED59DD5A8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751" y="3389197"/>
            <a:ext cx="3039220" cy="23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4306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7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B7CA3E-85CD-D36A-23DC-DAE93E492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1" y="1819821"/>
            <a:ext cx="3501114" cy="2799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8246C71-C6C2-12BD-D6DF-6116E7F8D063}"/>
                  </a:ext>
                </a:extLst>
              </p:cNvPr>
              <p:cNvSpPr txBox="1"/>
              <p:nvPr/>
            </p:nvSpPr>
            <p:spPr>
              <a:xfrm>
                <a:off x="757306" y="5137177"/>
                <a:ext cx="2655214" cy="805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8246C71-C6C2-12BD-D6DF-6116E7F8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06" y="5137177"/>
                <a:ext cx="2655214" cy="8056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E12083-7435-51D2-08E0-3B5D62A196B2}"/>
                  </a:ext>
                </a:extLst>
              </p:cNvPr>
              <p:cNvSpPr txBox="1"/>
              <p:nvPr/>
            </p:nvSpPr>
            <p:spPr>
              <a:xfrm>
                <a:off x="4747770" y="3526107"/>
                <a:ext cx="3204916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𝐷𝑜𝑝𝑝𝑙𝑒𝑟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𝑟𝑒𝑠𝑜𝑙𝑢𝑡𝑖𝑜𝑛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0E12083-7435-51D2-08E0-3B5D62A19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770" y="3526107"/>
                <a:ext cx="3204916" cy="5636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4EA9983-ABD6-2953-E70A-DE847D396CE6}"/>
                  </a:ext>
                </a:extLst>
              </p:cNvPr>
              <p:cNvSpPr txBox="1"/>
              <p:nvPr/>
            </p:nvSpPr>
            <p:spPr>
              <a:xfrm>
                <a:off x="4644224" y="4158651"/>
                <a:ext cx="6563656" cy="590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𝑑𝑜𝑝𝑝𝑙𝑒𝑟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4EA9983-ABD6-2953-E70A-DE847D396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224" y="4158651"/>
                <a:ext cx="6563656" cy="59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9997206-EEDA-86FA-0A9F-DF26EE268FBF}"/>
                  </a:ext>
                </a:extLst>
              </p:cNvPr>
              <p:cNvSpPr txBox="1"/>
              <p:nvPr/>
            </p:nvSpPr>
            <p:spPr>
              <a:xfrm>
                <a:off x="4721136" y="4782486"/>
                <a:ext cx="331693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𝑟𝑒𝑠𝑜𝑙𝑢𝑡𝑖𝑜𝑛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9997206-EEDA-86FA-0A9F-DF26EE268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136" y="4782486"/>
                <a:ext cx="3316934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13B4CD8-A095-31B9-0F45-C8ECB89CAE92}"/>
                  </a:ext>
                </a:extLst>
              </p:cNvPr>
              <p:cNvSpPr txBox="1"/>
              <p:nvPr/>
            </p:nvSpPr>
            <p:spPr>
              <a:xfrm>
                <a:off x="4061246" y="2366524"/>
                <a:ext cx="3473387" cy="1052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13B4CD8-A095-31B9-0F45-C8ECB89CA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246" y="2366524"/>
                <a:ext cx="3473387" cy="1052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3915FE3-D010-7A27-54E1-818F6B5187E0}"/>
                  </a:ext>
                </a:extLst>
              </p:cNvPr>
              <p:cNvSpPr txBox="1"/>
              <p:nvPr/>
            </p:nvSpPr>
            <p:spPr>
              <a:xfrm>
                <a:off x="3909375" y="5458039"/>
                <a:ext cx="825738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zh-CN" alt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zh-CN" altLang="en-US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CN" b="0" i="1" baseline="30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i="1" baseline="30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ra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3915FE3-D010-7A27-54E1-818F6B518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375" y="5458039"/>
                <a:ext cx="8257389" cy="818366"/>
              </a:xfrm>
              <a:prstGeom prst="rect">
                <a:avLst/>
              </a:prstGeom>
              <a:blipFill>
                <a:blip r:embed="rId9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52E419C-989B-976A-CF41-93FF8B0CB39D}"/>
                  </a:ext>
                </a:extLst>
              </p:cNvPr>
              <p:cNvSpPr txBox="1"/>
              <p:nvPr/>
            </p:nvSpPr>
            <p:spPr>
              <a:xfrm>
                <a:off x="757306" y="4689800"/>
                <a:ext cx="1767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52E419C-989B-976A-CF41-93FF8B0CB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06" y="4689800"/>
                <a:ext cx="1767022" cy="276999"/>
              </a:xfrm>
              <a:prstGeom prst="rect">
                <a:avLst/>
              </a:prstGeom>
              <a:blipFill>
                <a:blip r:embed="rId10"/>
                <a:stretch>
                  <a:fillRect l="-2414" r="-1379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CE09F2E-C4C0-379F-F623-05F2CFFA7524}"/>
                  </a:ext>
                </a:extLst>
              </p:cNvPr>
              <p:cNvSpPr txBox="1"/>
              <p:nvPr/>
            </p:nvSpPr>
            <p:spPr>
              <a:xfrm>
                <a:off x="2729628" y="4691364"/>
                <a:ext cx="1179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CE09F2E-C4C0-379F-F623-05F2CFFA7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628" y="4691364"/>
                <a:ext cx="1179747" cy="276999"/>
              </a:xfrm>
              <a:prstGeom prst="rect">
                <a:avLst/>
              </a:prstGeom>
              <a:blipFill>
                <a:blip r:embed="rId11"/>
                <a:stretch>
                  <a:fillRect l="-4663" r="-3109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26AE4B9-606B-91BA-D458-28B144B1084E}"/>
                  </a:ext>
                </a:extLst>
              </p:cNvPr>
              <p:cNvSpPr txBox="1"/>
              <p:nvPr/>
            </p:nvSpPr>
            <p:spPr>
              <a:xfrm>
                <a:off x="4043544" y="1721672"/>
                <a:ext cx="2159566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𝐴𝑅𝑀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+∆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26AE4B9-606B-91BA-D458-28B144B10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44" y="1721672"/>
                <a:ext cx="2159566" cy="563680"/>
              </a:xfrm>
              <a:prstGeom prst="rect">
                <a:avLst/>
              </a:prstGeom>
              <a:blipFill>
                <a:blip r:embed="rId1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09">
            <a:extLst>
              <a:ext uri="{FF2B5EF4-FFF2-40B4-BE49-F238E27FC236}">
                <a16:creationId xmlns:a16="http://schemas.microsoft.com/office/drawing/2014/main" id="{4E9C8202-E800-E389-402B-1C6C64FAC3F4}"/>
              </a:ext>
            </a:extLst>
          </p:cNvPr>
          <p:cNvSpPr txBox="1"/>
          <p:nvPr/>
        </p:nvSpPr>
        <p:spPr>
          <a:xfrm>
            <a:off x="679450" y="376238"/>
            <a:ext cx="4041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System testing study</a:t>
            </a:r>
            <a:endParaRPr lang="zh-CN" altLang="en-US" sz="2800" b="1" spc="300" noProof="1">
              <a:latin typeface="Cambria Math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BD6526-09C3-5074-5806-947F10EF62A4}"/>
              </a:ext>
            </a:extLst>
          </p:cNvPr>
          <p:cNvSpPr txBox="1"/>
          <p:nvPr/>
        </p:nvSpPr>
        <p:spPr>
          <a:xfrm>
            <a:off x="5210180" y="1014389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System Design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8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4E91109E-1F91-16FA-B722-C2F9F4C56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447" y="1720307"/>
            <a:ext cx="4929423" cy="43372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6CD29A2-799F-B5BC-38A8-E8F5AE00B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03" y="1691730"/>
            <a:ext cx="4791075" cy="4337227"/>
          </a:xfrm>
          <a:prstGeom prst="rect">
            <a:avLst/>
          </a:prstGeom>
        </p:spPr>
      </p:pic>
      <p:sp>
        <p:nvSpPr>
          <p:cNvPr id="5" name="TextBox 109">
            <a:extLst>
              <a:ext uri="{FF2B5EF4-FFF2-40B4-BE49-F238E27FC236}">
                <a16:creationId xmlns:a16="http://schemas.microsoft.com/office/drawing/2014/main" id="{C030708F-7B24-DBAF-4A83-275802839B7D}"/>
              </a:ext>
            </a:extLst>
          </p:cNvPr>
          <p:cNvSpPr txBox="1"/>
          <p:nvPr/>
        </p:nvSpPr>
        <p:spPr>
          <a:xfrm>
            <a:off x="679450" y="376238"/>
            <a:ext cx="4041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System testing study</a:t>
            </a:r>
            <a:endParaRPr lang="zh-CN" altLang="en-US" sz="2800" b="1" spc="300" noProof="1">
              <a:latin typeface="Cambria Math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8B85374-9348-837E-7CC4-D8D35729974F}"/>
              </a:ext>
            </a:extLst>
          </p:cNvPr>
          <p:cNvSpPr txBox="1"/>
          <p:nvPr/>
        </p:nvSpPr>
        <p:spPr>
          <a:xfrm>
            <a:off x="4222538" y="1107769"/>
            <a:ext cx="3746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Theoretical System Performance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SzTx/>
              <a:buFont typeface="Arial" panose="020B0604020202020204" pitchFamily="34" charset="0"/>
            </a:pPr>
            <a:fld id="{9A0DB2DC-4C9A-4742-B13C-FB6460FD3503}" type="slidenum">
              <a:rPr lang="en-US" altLang="zh-CN" sz="1600">
                <a:latin typeface="Times New Roman" panose="02020603050405020304" pitchFamily="18" charset="0"/>
              </a:rPr>
              <a:t>9</a:t>
            </a:fld>
            <a:endParaRPr lang="en-US" altLang="zh-CN" sz="1600" dirty="0">
              <a:latin typeface="Times New Roman" panose="02020603050405020304" pitchFamily="18" charset="0"/>
            </a:endParaRP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001E8433-300B-E36F-97B7-2E08128A47BE}"/>
              </a:ext>
            </a:extLst>
          </p:cNvPr>
          <p:cNvCxnSpPr/>
          <p:nvPr/>
        </p:nvCxnSpPr>
        <p:spPr>
          <a:xfrm>
            <a:off x="749300" y="865188"/>
            <a:ext cx="1043463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A0D717C8-9897-1B13-3168-B7E6D335B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4" y="2155116"/>
            <a:ext cx="12138188" cy="3542083"/>
          </a:xfrm>
          <a:prstGeom prst="rect">
            <a:avLst/>
          </a:prstGeom>
        </p:spPr>
      </p:pic>
      <p:sp>
        <p:nvSpPr>
          <p:cNvPr id="7" name="TextBox 109">
            <a:extLst>
              <a:ext uri="{FF2B5EF4-FFF2-40B4-BE49-F238E27FC236}">
                <a16:creationId xmlns:a16="http://schemas.microsoft.com/office/drawing/2014/main" id="{E64B1D84-9A93-5EBF-AD93-561D15B7C23A}"/>
              </a:ext>
            </a:extLst>
          </p:cNvPr>
          <p:cNvSpPr txBox="1"/>
          <p:nvPr/>
        </p:nvSpPr>
        <p:spPr>
          <a:xfrm>
            <a:off x="679450" y="376238"/>
            <a:ext cx="40412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buFont typeface="Arial" panose="020B0604020202020204" pitchFamily="34" charset="0"/>
              <a:buNone/>
              <a:defRPr/>
            </a:pPr>
            <a:r>
              <a:rPr lang="en-US" altLang="zh-CN" sz="2800" b="1" spc="300" noProof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System testing study</a:t>
            </a:r>
            <a:endParaRPr lang="zh-CN" altLang="en-US" sz="2800" b="1" spc="300" noProof="1">
              <a:latin typeface="Cambria Math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8B0EF3-FCB3-4207-6226-5087BA206971}"/>
              </a:ext>
            </a:extLst>
          </p:cNvPr>
          <p:cNvSpPr txBox="1"/>
          <p:nvPr/>
        </p:nvSpPr>
        <p:spPr>
          <a:xfrm>
            <a:off x="4658541" y="1251147"/>
            <a:ext cx="335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DOI Calibration Experiment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e6d1949-8357-4dfa-85c3-07db303b466e"/>
  <p:tag name="COMMONDATA" val="eyJoZGlkIjoiZTFjZGE2MTAwMjQyODEwYmE0NWQ4YmM1ODgzNjdiM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85.771653543307,&quot;width&quot;:19114.33385826771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1693</Words>
  <Application>Microsoft Office PowerPoint</Application>
  <PresentationFormat>宽屏</PresentationFormat>
  <Paragraphs>143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等线</vt:lpstr>
      <vt:lpstr>华文隶书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3_Office 主题</vt:lpstr>
      <vt:lpstr>5_Office 主题</vt:lpstr>
      <vt:lpstr>4_Office 主题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WuRui</dc:creator>
  <cp:lastModifiedBy>武 蕊</cp:lastModifiedBy>
  <cp:revision>202</cp:revision>
  <dcterms:created xsi:type="dcterms:W3CDTF">2019-06-19T02:08:00Z</dcterms:created>
  <dcterms:modified xsi:type="dcterms:W3CDTF">2023-05-11T13:30:22Z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D770036FF5B3462EBFF994B5FED702E7</vt:lpwstr>
  </property>
</Properties>
</file>