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72" r:id="rId4"/>
    <p:sldId id="258" r:id="rId5"/>
    <p:sldId id="280" r:id="rId6"/>
    <p:sldId id="260" r:id="rId7"/>
    <p:sldId id="276" r:id="rId8"/>
    <p:sldId id="281" r:id="rId9"/>
    <p:sldId id="286" r:id="rId10"/>
    <p:sldId id="288" r:id="rId11"/>
    <p:sldId id="289" r:id="rId12"/>
    <p:sldId id="287" r:id="rId13"/>
    <p:sldId id="284" r:id="rId14"/>
    <p:sldId id="285" r:id="rId15"/>
    <p:sldId id="262" r:id="rId16"/>
    <p:sldId id="282" r:id="rId17"/>
    <p:sldId id="264" r:id="rId18"/>
    <p:sldId id="274" r:id="rId19"/>
    <p:sldId id="273" r:id="rId20"/>
    <p:sldId id="277" r:id="rId21"/>
    <p:sldId id="278" r:id="rId22"/>
    <p:sldId id="279" r:id="rId23"/>
    <p:sldId id="263" r:id="rId24"/>
    <p:sldId id="265" r:id="rId25"/>
    <p:sldId id="26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23BF-45E8-4C64-87A2-FE1E8F129FEE}" type="datetimeFigureOut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E9F26-E723-4B7B-A2D1-1CEC548C2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60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5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7DA-C403-442B-877F-EA621D5DB7E4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EB7F-BF0C-47FD-9348-70C842F35C31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198-FDC1-4993-A178-27A97CCFB9D0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18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520F-C164-41E9-9DCD-E0779DFBF7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B028-AFF5-41CC-9C87-B70A467C661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7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2EE0-308E-4DFA-9A61-30BC37164E5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7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1DA1-6C67-4CA4-A44C-328FACB38D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7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940A-279D-4498-AC4A-5696E4401F6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61D7-3BA8-4499-9407-4C4C8DF9EE8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68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A313-245C-4A04-A364-0C3D5586FE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2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FED2-A55A-4503-8F4C-AC3E6989591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5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89D1-D4D8-4761-846B-942544D7164E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0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0F85-221A-488F-8ED4-36E2CFAE8C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6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0038-8DEA-4C37-9A36-F673BE31D13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9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6D09-3E2D-4129-8920-0286958D294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1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8A6-240A-40CF-BB64-99FC1777ADDC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2E0-105B-4A28-BFE6-08E0898FBAB4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44D-8AE5-4334-9AA0-F3E1B791719C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F9A4-4681-4165-B173-2B53FAC4D453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75C-B01A-42B9-97CE-598F2F474A46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96E-671B-441F-AA28-5985F4509A42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CEA-6F04-4587-81F4-928845556904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350-9721-4F38-802E-16CCA934484E}" type="datetime1">
              <a:rPr lang="zh-CN" altLang="en-US" smtClean="0"/>
              <a:pPr/>
              <a:t>2018/7/6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C9E9-11B5-4DD4-9110-8BC878A05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3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595" y="2352822"/>
            <a:ext cx="9674940" cy="83710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altLang="zh-CN" sz="4800" b="1" dirty="0"/>
              <a:t>Study of e+ e- → ϕ(1020)π+ π- </a:t>
            </a:r>
            <a:endParaRPr lang="zh-CN" altLang="en-US" sz="48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49603"/>
            <a:ext cx="9144000" cy="1655763"/>
          </a:xfrm>
        </p:spPr>
        <p:txBody>
          <a:bodyPr/>
          <a:lstStyle/>
          <a:p>
            <a:r>
              <a:rPr lang="en-US" altLang="zh-CN" dirty="0" err="1" smtClean="0"/>
              <a:t>Yaxing</a:t>
            </a:r>
            <a:r>
              <a:rPr lang="en-US" altLang="zh-CN" dirty="0" smtClean="0"/>
              <a:t> Tan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r>
              <a:rPr lang="en-US" altLang="zh-CN" b="1" dirty="0" smtClean="0">
                <a:latin typeface="Comic Sans MS" pitchFamily="66" charset="0"/>
              </a:rPr>
              <a:t>(</a:t>
            </a:r>
            <a:r>
              <a:rPr lang="en-US" altLang="zh-CN" b="1" dirty="0">
                <a:latin typeface="Comic Sans MS" pitchFamily="66" charset="0"/>
              </a:rPr>
              <a:t>BESIII-USTC Group)</a:t>
            </a:r>
            <a:endParaRPr lang="zh-CN" altLang="en-US" b="1" dirty="0">
              <a:latin typeface="Comic Sans MS" pitchFamily="66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1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1080000"/>
            <a:ext cx="4443413" cy="24431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080000"/>
            <a:ext cx="4329113" cy="24288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80000" y="3960000"/>
            <a:ext cx="376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Pwa</a:t>
            </a:r>
            <a:r>
              <a:rPr lang="en-US" altLang="zh-CN" sz="2400" dirty="0" smtClean="0"/>
              <a:t>:	512324 -&gt; 303164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480000" y="3960000"/>
            <a:ext cx="347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Liuf</a:t>
            </a:r>
            <a:r>
              <a:rPr lang="en-US" altLang="zh-CN" sz="2400" dirty="0" smtClean="0"/>
              <a:t>:	587680 -&gt; 454746</a:t>
            </a:r>
          </a:p>
        </p:txBody>
      </p:sp>
    </p:spTree>
    <p:extLst>
      <p:ext uri="{BB962C8B-B14F-4D97-AF65-F5344CB8AC3E}">
        <p14:creationId xmlns:p14="http://schemas.microsoft.com/office/powerpoint/2010/main" val="2351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360000"/>
            <a:ext cx="6753225" cy="5229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10144" y="923544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Liuf</a:t>
            </a:r>
            <a:r>
              <a:rPr lang="en-US" altLang="zh-CN" dirty="0" smtClean="0"/>
              <a:t>:	587680 -&gt; 454746</a:t>
            </a:r>
          </a:p>
          <a:p>
            <a:r>
              <a:rPr lang="en-US" altLang="zh-CN" dirty="0" err="1" smtClean="0"/>
              <a:t>Pwa</a:t>
            </a:r>
            <a:r>
              <a:rPr lang="en-US" altLang="zh-CN" dirty="0" smtClean="0"/>
              <a:t>:	512324 -&gt; 303164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1160"/>
            <a:ext cx="10515600" cy="90819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sz="4800" b="1" dirty="0"/>
              <a:t>Event selection </a:t>
            </a:r>
            <a:r>
              <a:rPr lang="en-US" altLang="zh-CN" sz="4800" b="1" dirty="0" smtClean="0"/>
              <a:t>(4C)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7697" y="1370074"/>
            <a:ext cx="10515600" cy="5074972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</a:t>
            </a:r>
            <a:r>
              <a:rPr lang="en-US" altLang="zh-CN" b="1" dirty="0"/>
              <a:t>Good Charged Track</a:t>
            </a:r>
            <a:r>
              <a:rPr lang="en-US" altLang="zh-CN" b="1" dirty="0" smtClean="0"/>
              <a:t>:</a:t>
            </a:r>
            <a:endParaRPr lang="en-US" altLang="zh-CN" sz="1100" b="1" dirty="0"/>
          </a:p>
          <a:p>
            <a:pPr marL="457189" lvl="1" indent="0">
              <a:buNone/>
            </a:pPr>
            <a:r>
              <a:rPr lang="en-US" altLang="zh-CN" sz="2200" dirty="0"/>
              <a:t>|</a:t>
            </a:r>
            <a:r>
              <a:rPr lang="en-US" altLang="zh-CN" sz="2200" dirty="0" err="1"/>
              <a:t>Vz</a:t>
            </a:r>
            <a:r>
              <a:rPr lang="en-US" altLang="zh-CN" sz="2200" dirty="0"/>
              <a:t>| &lt; 10.0 &amp;&amp; |</a:t>
            </a:r>
            <a:r>
              <a:rPr lang="en-US" altLang="zh-CN" sz="2200" dirty="0" err="1"/>
              <a:t>Vr</a:t>
            </a:r>
            <a:r>
              <a:rPr lang="en-US" altLang="zh-CN" sz="2200" dirty="0"/>
              <a:t>|&lt; 1.0 &amp;&amp; |</a:t>
            </a:r>
            <a:r>
              <a:rPr lang="en-US" altLang="zh-CN" sz="2200" dirty="0" err="1"/>
              <a:t>cos</a:t>
            </a:r>
            <a:r>
              <a:rPr lang="el-GR" altLang="zh-CN" sz="2200" dirty="0"/>
              <a:t>θ|&lt;</a:t>
            </a:r>
            <a:r>
              <a:rPr lang="en-US" altLang="zh-CN" sz="2200" dirty="0"/>
              <a:t>=</a:t>
            </a:r>
            <a:r>
              <a:rPr lang="el-GR" altLang="zh-CN" sz="2200" dirty="0"/>
              <a:t>0.93;</a:t>
            </a:r>
            <a:endParaRPr lang="en-US" altLang="zh-CN" sz="2200" dirty="0"/>
          </a:p>
          <a:p>
            <a:pPr marL="228594" lvl="1">
              <a:spcBef>
                <a:spcPts val="1000"/>
              </a:spcBef>
            </a:pPr>
            <a:r>
              <a:rPr lang="en-US" altLang="zh-CN" sz="2200" dirty="0"/>
              <a:t> </a:t>
            </a:r>
            <a:r>
              <a:rPr lang="en-US" altLang="zh-CN" sz="2200" dirty="0" err="1" smtClean="0"/>
              <a:t>NGood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= 4</a:t>
            </a:r>
            <a:r>
              <a:rPr lang="el-GR" altLang="zh-CN" sz="2200" dirty="0"/>
              <a:t> </a:t>
            </a:r>
            <a:r>
              <a:rPr lang="en-US" altLang="zh-CN" sz="2200" dirty="0"/>
              <a:t>&amp;&amp; </a:t>
            </a:r>
            <a:r>
              <a:rPr lang="en-US" altLang="zh-CN" sz="2200" dirty="0" err="1" smtClean="0"/>
              <a:t>NCharge</a:t>
            </a:r>
            <a:r>
              <a:rPr lang="en-US" altLang="zh-CN" sz="2200" dirty="0" smtClean="0"/>
              <a:t>=0;					</a:t>
            </a:r>
            <a:r>
              <a:rPr lang="en-US" altLang="zh-CN" sz="3200" dirty="0" smtClean="0">
                <a:solidFill>
                  <a:srgbClr val="FF0000"/>
                </a:solidFill>
              </a:rPr>
              <a:t>cut1</a:t>
            </a:r>
            <a:endParaRPr lang="en-US" altLang="zh-CN" sz="4400" b="1" dirty="0"/>
          </a:p>
          <a:p>
            <a:pPr marL="228594" lvl="1">
              <a:spcBef>
                <a:spcPts val="1000"/>
              </a:spcBef>
            </a:pPr>
            <a:r>
              <a:rPr lang="en-US" altLang="zh-CN" sz="2800" dirty="0" smtClean="0"/>
              <a:t> </a:t>
            </a:r>
            <a:r>
              <a:rPr lang="en-US" altLang="zh-CN" sz="2800" b="1" dirty="0" smtClean="0"/>
              <a:t>PID:</a:t>
            </a:r>
            <a:endParaRPr lang="en-US" altLang="zh-CN" sz="2800" b="1" dirty="0"/>
          </a:p>
          <a:p>
            <a:pPr marL="457189" lvl="1" indent="0">
              <a:buNone/>
            </a:pPr>
            <a:r>
              <a:rPr lang="en-US" altLang="zh-CN" sz="2200" dirty="0" smtClean="0"/>
              <a:t>N(</a:t>
            </a:r>
            <a:r>
              <a:rPr lang="el-GR" altLang="zh-CN" sz="2200" dirty="0" smtClean="0"/>
              <a:t>π+)=</a:t>
            </a:r>
            <a:r>
              <a:rPr lang="en-US" altLang="zh-CN" sz="2200" dirty="0" smtClean="0"/>
              <a:t>N(</a:t>
            </a:r>
            <a:r>
              <a:rPr lang="el-GR" altLang="zh-CN" sz="2200" dirty="0" smtClean="0"/>
              <a:t>π-) = 1;  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 &gt;</a:t>
            </a:r>
            <a:r>
              <a:rPr lang="en-US" altLang="zh-CN" sz="2200" dirty="0" err="1" smtClean="0"/>
              <a:t>prob_K</a:t>
            </a:r>
            <a:r>
              <a:rPr lang="en-US" altLang="zh-CN" sz="2200" dirty="0" smtClean="0"/>
              <a:t> &amp;&amp; 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 &gt;</a:t>
            </a:r>
            <a:r>
              <a:rPr lang="en-US" altLang="zh-CN" sz="2200" dirty="0" err="1" smtClean="0"/>
              <a:t>prob_p</a:t>
            </a:r>
            <a:r>
              <a:rPr lang="en-US" altLang="zh-CN" sz="2200" dirty="0" smtClean="0"/>
              <a:t>;     </a:t>
            </a:r>
          </a:p>
          <a:p>
            <a:pPr marL="457189" lvl="1" indent="0">
              <a:buNone/>
            </a:pPr>
            <a:r>
              <a:rPr lang="en-US" altLang="zh-CN" sz="2200" dirty="0" smtClean="0"/>
              <a:t>N(K</a:t>
            </a:r>
            <a:r>
              <a:rPr lang="el-GR" altLang="zh-CN" sz="2200" dirty="0" smtClean="0"/>
              <a:t>+)=</a:t>
            </a:r>
            <a:r>
              <a:rPr lang="en-US" altLang="zh-CN" sz="2200" dirty="0" smtClean="0"/>
              <a:t>N(K</a:t>
            </a:r>
            <a:r>
              <a:rPr lang="el-GR" altLang="zh-CN" sz="2200" dirty="0" smtClean="0"/>
              <a:t>-) </a:t>
            </a:r>
            <a:r>
              <a:rPr lang="el-GR" altLang="zh-CN" sz="2200" dirty="0"/>
              <a:t>= </a:t>
            </a:r>
            <a:r>
              <a:rPr lang="el-GR" altLang="zh-CN" sz="2200" dirty="0" smtClean="0"/>
              <a:t>1</a:t>
            </a:r>
            <a:r>
              <a:rPr lang="en-US" altLang="zh-CN" sz="2200" dirty="0" smtClean="0"/>
              <a:t>;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 </a:t>
            </a:r>
            <a:r>
              <a:rPr lang="en-US" altLang="zh-CN" sz="2200" dirty="0"/>
              <a:t>K</a:t>
            </a:r>
            <a:r>
              <a:rPr lang="el-GR" altLang="zh-CN" sz="2200" dirty="0" smtClean="0"/>
              <a:t>&gt;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&amp;&amp; </a:t>
            </a:r>
            <a:r>
              <a:rPr lang="en-US" altLang="zh-CN" sz="2200" dirty="0" err="1" smtClean="0"/>
              <a:t>prob_K</a:t>
            </a:r>
            <a:r>
              <a:rPr lang="el-GR" altLang="zh-CN" sz="2200" dirty="0" smtClean="0"/>
              <a:t> </a:t>
            </a:r>
            <a:r>
              <a:rPr lang="el-GR" altLang="zh-CN" sz="2200" dirty="0"/>
              <a:t>&gt;</a:t>
            </a:r>
            <a:r>
              <a:rPr lang="en-US" altLang="zh-CN" sz="2200" dirty="0" err="1"/>
              <a:t>prob_p</a:t>
            </a:r>
            <a:r>
              <a:rPr lang="en-US" altLang="zh-CN" sz="2200" dirty="0" smtClean="0"/>
              <a:t>.	</a:t>
            </a:r>
            <a:r>
              <a:rPr lang="en-US" altLang="zh-CN" sz="3200" dirty="0" smtClean="0">
                <a:solidFill>
                  <a:srgbClr val="FF0000"/>
                </a:solidFill>
              </a:rPr>
              <a:t>cut2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marL="228594" lvl="1">
              <a:spcBef>
                <a:spcPts val="1000"/>
              </a:spcBef>
            </a:pPr>
            <a:r>
              <a:rPr lang="en-US" altLang="zh-CN" sz="2800" dirty="0"/>
              <a:t> </a:t>
            </a:r>
            <a:r>
              <a:rPr lang="en-US" altLang="zh-CN" sz="2800" b="1" dirty="0"/>
              <a:t>Vertex fit </a:t>
            </a:r>
            <a:r>
              <a:rPr lang="en-US" altLang="zh-CN" sz="2800" b="1" dirty="0"/>
              <a:t>(K</a:t>
            </a:r>
            <a:r>
              <a:rPr lang="en-US" altLang="zh-CN" sz="2800" b="1" baseline="30000" dirty="0"/>
              <a:t>+</a:t>
            </a:r>
            <a:r>
              <a:rPr lang="en-US" altLang="zh-CN" sz="2800" b="1" dirty="0"/>
              <a:t>K</a:t>
            </a:r>
            <a:r>
              <a:rPr lang="en-US" altLang="zh-CN" sz="2800" b="1" baseline="30000" dirty="0"/>
              <a:t>-</a:t>
            </a:r>
            <a:r>
              <a:rPr lang="el-GR" altLang="zh-CN" sz="2800" b="1" dirty="0" smtClean="0"/>
              <a:t>π</a:t>
            </a:r>
            <a:r>
              <a:rPr lang="el-GR" altLang="zh-CN" sz="2800" b="1" baseline="30000" dirty="0" smtClean="0"/>
              <a:t>+</a:t>
            </a:r>
            <a:r>
              <a:rPr lang="el-GR" altLang="zh-CN" sz="2800" b="1" dirty="0" smtClean="0"/>
              <a:t>π</a:t>
            </a:r>
            <a:r>
              <a:rPr lang="el-GR" altLang="zh-CN" sz="2800" b="1" baseline="30000" dirty="0" smtClean="0"/>
              <a:t>-</a:t>
            </a:r>
            <a:r>
              <a:rPr lang="el-GR" altLang="zh-CN" sz="2800" b="1" dirty="0"/>
              <a:t>). </a:t>
            </a:r>
            <a:r>
              <a:rPr lang="en-US" altLang="zh-CN" sz="2800" b="1" dirty="0" smtClean="0"/>
              <a:t>					</a:t>
            </a:r>
            <a:r>
              <a:rPr lang="en-US" altLang="zh-CN" sz="3200" dirty="0" smtClean="0">
                <a:solidFill>
                  <a:srgbClr val="FF0000"/>
                </a:solidFill>
              </a:rPr>
              <a:t>cut3</a:t>
            </a:r>
            <a:endParaRPr lang="en-US" altLang="zh-CN" sz="3200" b="1" dirty="0"/>
          </a:p>
          <a:p>
            <a:pPr marL="228594" lvl="1">
              <a:spcBef>
                <a:spcPts val="1000"/>
              </a:spcBef>
            </a:pPr>
            <a:r>
              <a:rPr lang="en-US" altLang="zh-CN" sz="2800" dirty="0" smtClean="0"/>
              <a:t> </a:t>
            </a:r>
            <a:r>
              <a:rPr lang="en-US" altLang="zh-CN" sz="2800" b="1" dirty="0"/>
              <a:t>4</a:t>
            </a:r>
            <a:r>
              <a:rPr lang="en-US" altLang="zh-CN" sz="2800" b="1" dirty="0" smtClean="0"/>
              <a:t>C </a:t>
            </a:r>
            <a:r>
              <a:rPr lang="en-US" altLang="zh-CN" sz="2800" b="1" dirty="0" smtClean="0"/>
              <a:t>kinematic fit (K</a:t>
            </a:r>
            <a:r>
              <a:rPr lang="en-US" altLang="zh-CN" sz="2800" b="1" baseline="30000" dirty="0" smtClean="0"/>
              <a:t>+</a:t>
            </a:r>
            <a:r>
              <a:rPr lang="en-US" altLang="zh-CN" sz="2800" b="1" dirty="0" smtClean="0"/>
              <a:t>K</a:t>
            </a:r>
            <a:r>
              <a:rPr lang="en-US" altLang="zh-CN" sz="2800" b="1" baseline="30000" dirty="0" smtClean="0"/>
              <a:t>-</a:t>
            </a:r>
            <a:r>
              <a:rPr lang="en-US" altLang="zh-CN" sz="2800" b="1" dirty="0" smtClean="0"/>
              <a:t>π</a:t>
            </a:r>
            <a:r>
              <a:rPr lang="en-US" altLang="zh-CN" sz="2800" b="1" baseline="30000" dirty="0" smtClean="0"/>
              <a:t>+</a:t>
            </a:r>
            <a:r>
              <a:rPr lang="en-US" altLang="zh-CN" sz="2800" b="1" dirty="0" smtClean="0"/>
              <a:t>π</a:t>
            </a:r>
            <a:r>
              <a:rPr lang="en-US" altLang="zh-CN" sz="2800" b="1" baseline="30000" dirty="0" smtClean="0"/>
              <a:t>-</a:t>
            </a:r>
            <a:r>
              <a:rPr lang="en-US" altLang="zh-CN" sz="2800" b="1" dirty="0" smtClean="0"/>
              <a:t>).				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cut4</a:t>
            </a:r>
            <a:endParaRPr lang="en-US" altLang="zh-CN" sz="3200" dirty="0" smtClean="0"/>
          </a:p>
          <a:p>
            <a:pPr marL="800089" lvl="2" indent="-342900">
              <a:spcBef>
                <a:spcPts val="1000"/>
              </a:spcBef>
            </a:pPr>
            <a:r>
              <a:rPr lang="el-GR" altLang="zh-CN" sz="2200" dirty="0" smtClean="0"/>
              <a:t>χ</a:t>
            </a:r>
            <a:r>
              <a:rPr lang="el-GR" altLang="zh-CN" sz="2200" baseline="30000" dirty="0" smtClean="0"/>
              <a:t>2</a:t>
            </a:r>
            <a:r>
              <a:rPr lang="en-US" altLang="zh-CN" sz="2200" baseline="-25000" dirty="0"/>
              <a:t>4</a:t>
            </a:r>
            <a:r>
              <a:rPr lang="en-US" altLang="zh-CN" sz="2200" baseline="-25000" dirty="0" smtClean="0"/>
              <a:t>C</a:t>
            </a:r>
            <a:r>
              <a:rPr lang="en-US" altLang="zh-CN" sz="2200" dirty="0" smtClean="0"/>
              <a:t>(K+K- </a:t>
            </a:r>
            <a:r>
              <a:rPr lang="el-GR" altLang="zh-CN" sz="2200" dirty="0"/>
              <a:t>π+π+) &lt; </a:t>
            </a:r>
            <a:r>
              <a:rPr lang="en-US" altLang="zh-CN" sz="2200" dirty="0"/>
              <a:t>10</a:t>
            </a:r>
            <a:r>
              <a:rPr lang="el-GR" altLang="zh-CN" sz="2200" dirty="0" smtClean="0"/>
              <a:t>;</a:t>
            </a:r>
            <a:endParaRPr lang="en-US" altLang="zh-CN" sz="2800" b="1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9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1160"/>
            <a:ext cx="10515600" cy="90819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sz="4800" b="1" dirty="0" smtClean="0"/>
              <a:t>Cut Flow(4C)</a:t>
            </a:r>
            <a:endParaRPr lang="zh-CN" altLang="en-US" sz="4800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0" y="1440000"/>
            <a:ext cx="2876550" cy="1257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20000" y="2880000"/>
            <a:ext cx="261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Χ</a:t>
            </a:r>
            <a:r>
              <a:rPr lang="el-GR" altLang="zh-CN" baseline="30000" dirty="0" smtClean="0"/>
              <a:t>2</a:t>
            </a:r>
            <a:r>
              <a:rPr lang="en-US" altLang="zh-CN" baseline="-25000" dirty="0" smtClean="0"/>
              <a:t>4C</a:t>
            </a:r>
            <a:r>
              <a:rPr lang="en-US" altLang="zh-CN" dirty="0" smtClean="0"/>
              <a:t>&lt;10:		7556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3600000"/>
            <a:ext cx="4743450" cy="2914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0" y="1440000"/>
            <a:ext cx="3152775" cy="11906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40000" y="2880000"/>
            <a:ext cx="261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Χ</a:t>
            </a:r>
            <a:r>
              <a:rPr lang="el-GR" altLang="zh-CN" baseline="30000" dirty="0" smtClean="0"/>
              <a:t>2</a:t>
            </a:r>
            <a:r>
              <a:rPr lang="en-US" altLang="zh-CN" baseline="-25000" dirty="0" smtClean="0"/>
              <a:t>4C</a:t>
            </a:r>
            <a:r>
              <a:rPr lang="en-US" altLang="zh-CN" dirty="0" smtClean="0"/>
              <a:t>&lt;10:		9987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0" y="3600000"/>
            <a:ext cx="4810125" cy="29813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0000" y="1980000"/>
            <a:ext cx="75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pwa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120000" y="1980000"/>
            <a:ext cx="7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liuf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393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5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Difference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051081"/>
              </p:ext>
            </p:extLst>
          </p:nvPr>
        </p:nvGraphicFramePr>
        <p:xfrm>
          <a:off x="2145792" y="2319399"/>
          <a:ext cx="6047232" cy="369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024"/>
                <a:gridCol w="1993392"/>
                <a:gridCol w="1956816"/>
              </a:tblGrid>
              <a:tr h="60429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Liu Fang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This work</a:t>
                      </a:r>
                      <a:endParaRPr lang="zh-CN" altLang="en-US" dirty="0"/>
                    </a:p>
                  </a:txBody>
                  <a:tcPr/>
                </a:tc>
              </a:tr>
              <a:tr h="60429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MC data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(signal region)</a:t>
                      </a:r>
                      <a:endParaRPr kumimoji="0" lang="zh-CN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460235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460263</a:t>
                      </a:r>
                      <a:endParaRPr lang="zh-CN" altLang="en-US" dirty="0"/>
                    </a:p>
                  </a:txBody>
                  <a:tcPr/>
                </a:tc>
              </a:tr>
              <a:tr h="604298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MC data(all)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527205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527237</a:t>
                      </a:r>
                      <a:endParaRPr lang="zh-CN" altLang="en-US" dirty="0"/>
                    </a:p>
                  </a:txBody>
                  <a:tcPr/>
                </a:tc>
              </a:tr>
              <a:tr h="604298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MC data </a:t>
                      </a:r>
                      <a:r>
                        <a:rPr lang="en-US" altLang="zh-CN" sz="1400" dirty="0" smtClean="0"/>
                        <a:t>(fitting region)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526568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526602</a:t>
                      </a:r>
                      <a:endParaRPr lang="zh-CN" altLang="en-US" dirty="0"/>
                    </a:p>
                  </a:txBody>
                  <a:tcPr/>
                </a:tc>
              </a:tr>
              <a:tr h="60429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Real data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(signal region)</a:t>
                      </a:r>
                      <a:endParaRPr kumimoji="0" lang="zh-CN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11969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11971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604298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Real data(all)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153794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154066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33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321" y="1"/>
            <a:ext cx="10515600" cy="832104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l-GR" altLang="zh-CN" dirty="0" smtClean="0"/>
              <a:t>ϕ(1020) </a:t>
            </a:r>
            <a:r>
              <a:rPr lang="en-US" altLang="zh-CN" dirty="0" smtClean="0"/>
              <a:t>Fitting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5" y="936690"/>
            <a:ext cx="3767664" cy="2695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53" y="950977"/>
            <a:ext cx="3758137" cy="2700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90" y="950978"/>
            <a:ext cx="3758137" cy="26816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" y="3627876"/>
            <a:ext cx="3748611" cy="2700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90" y="3632641"/>
            <a:ext cx="3762900" cy="26959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07" y="3627876"/>
            <a:ext cx="3762900" cy="2700715"/>
          </a:xfrm>
          <a:prstGeom prst="rect">
            <a:avLst/>
          </a:prstGeom>
        </p:spPr>
      </p:pic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575" y="2"/>
            <a:ext cx="10515600" cy="733604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l-GR" altLang="zh-CN" dirty="0" smtClean="0"/>
              <a:t>ϕ(1020) </a:t>
            </a:r>
            <a:r>
              <a:rPr lang="en-US" altLang="zh-CN" dirty="0" smtClean="0"/>
              <a:t>Fitting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1" y="768786"/>
            <a:ext cx="3786716" cy="27054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77" y="778314"/>
            <a:ext cx="3724795" cy="2695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71" y="864549"/>
            <a:ext cx="3777191" cy="26911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7" y="3474263"/>
            <a:ext cx="3762900" cy="27054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25" y="3474265"/>
            <a:ext cx="3762900" cy="26959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87" y="3474265"/>
            <a:ext cx="3753375" cy="2686425"/>
          </a:xfrm>
          <a:prstGeom prst="rect">
            <a:avLst/>
          </a:prstGeom>
        </p:spPr>
      </p:pic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7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575" y="1"/>
            <a:ext cx="10515600" cy="767696"/>
          </a:xfrm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l-GR" altLang="zh-CN" dirty="0" smtClean="0"/>
              <a:t>ϕ(1020) </a:t>
            </a:r>
            <a:r>
              <a:rPr lang="en-US" altLang="zh-CN" dirty="0" smtClean="0"/>
              <a:t>Fitting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5" y="831507"/>
            <a:ext cx="3762900" cy="26911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25" y="826721"/>
            <a:ext cx="3762900" cy="2700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25" y="831486"/>
            <a:ext cx="3772427" cy="26959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0" y="3522697"/>
            <a:ext cx="3772427" cy="2710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17" y="3522697"/>
            <a:ext cx="3786716" cy="2686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25" y="3527437"/>
            <a:ext cx="3762900" cy="2700715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09800"/>
            <a:ext cx="8229600" cy="1752600"/>
          </a:xfrm>
          <a:ln w="158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altLang="zh-CN" sz="4000" b="1" dirty="0">
                <a:latin typeface="Cambria Math" pitchFamily="18" charset="0"/>
                <a:ea typeface="Cambria Math" pitchFamily="18" charset="0"/>
              </a:rPr>
              <a:t>Possible intermediate states</a:t>
            </a:r>
            <a:br>
              <a:rPr lang="en-US" altLang="zh-CN" sz="4000" b="1" dirty="0">
                <a:latin typeface="Cambria Math" pitchFamily="18" charset="0"/>
                <a:ea typeface="Cambria Math" pitchFamily="18" charset="0"/>
              </a:rPr>
            </a:br>
            <a:r>
              <a:rPr lang="en-US" altLang="zh-CN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(R-scan data sets in 2015)</a:t>
            </a:r>
            <a:br>
              <a:rPr lang="en-US" altLang="zh-CN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altLang="zh-CN" sz="28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@2125MeV</a:t>
            </a:r>
            <a:endParaRPr lang="zh-CN" altLang="en-US" sz="28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4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Data sets and MC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948" y="1828800"/>
            <a:ext cx="10515600" cy="4365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1.BOSS665p01.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2.R-scan data sets: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in 2015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mtClean="0"/>
              <a:t>3.1M PWA </a:t>
            </a:r>
            <a:r>
              <a:rPr lang="en-US" altLang="zh-CN" dirty="0" smtClean="0"/>
              <a:t>MC from Liu Fang.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e</a:t>
            </a:r>
            <a:r>
              <a:rPr lang="en-US" altLang="zh-CN" dirty="0"/>
              <a:t>+ e-→</a:t>
            </a:r>
            <a:r>
              <a:rPr lang="el-GR" altLang="zh-CN" dirty="0"/>
              <a:t>ϕ </a:t>
            </a:r>
            <a:r>
              <a:rPr lang="en-US" altLang="zh-CN" dirty="0"/>
              <a:t>π+π- 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</a:t>
            </a:fld>
            <a:endParaRPr lang="zh-CN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14171"/>
              </p:ext>
            </p:extLst>
          </p:nvPr>
        </p:nvGraphicFramePr>
        <p:xfrm>
          <a:off x="1127726" y="3538882"/>
          <a:ext cx="4161378" cy="834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322"/>
                <a:gridCol w="2631056"/>
              </a:tblGrid>
              <a:tr h="34340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Cambria Math" panose="02040503050406030204" pitchFamily="18" charset="0"/>
                        </a:rPr>
                        <a:t>　</a:t>
                      </a:r>
                      <a:r>
                        <a:rPr lang="en-US" altLang="zh-CN" sz="16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Luminosity(pb</a:t>
                      </a:r>
                      <a:r>
                        <a:rPr lang="en-US" altLang="zh-CN" sz="1600" u="none" strike="noStrike" baseline="30000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  <a:r>
                        <a:rPr lang="en-US" altLang="zh-CN" sz="1600" u="none" strike="noStrike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4915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2.125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108.49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54" y="3607584"/>
            <a:ext cx="674828" cy="2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3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161924"/>
            <a:ext cx="8229600" cy="1143000"/>
          </a:xfrm>
          <a:noFill/>
          <a:ln w="158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@2125MeV: L=108.49pb</a:t>
            </a:r>
            <a:r>
              <a:rPr lang="en-US" altLang="zh-CN" b="1" baseline="30000" dirty="0" smtClean="0"/>
              <a:t>-1</a:t>
            </a:r>
            <a:br>
              <a:rPr lang="en-US" altLang="zh-CN" b="1" baseline="30000" dirty="0" smtClean="0"/>
            </a:b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(</a:t>
            </a:r>
            <a:r>
              <a:rPr lang="en-US" altLang="zh-CN" sz="2700" b="1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2700" b="1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ϕ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(1020) </a:t>
            </a:r>
            <a:r>
              <a:rPr lang="el-GR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7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7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)</a:t>
            </a:r>
            <a:endParaRPr lang="zh-CN" altLang="en-US" sz="2700" b="1" baseline="30000" dirty="0">
              <a:solidFill>
                <a:srgbClr val="0000FF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895029" y="1844481"/>
            <a:ext cx="321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24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ϕ</a:t>
            </a:r>
            <a:r>
              <a:rPr lang="en-US" altLang="zh-CN" sz="24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(1020) Signal Region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88" y="2470229"/>
            <a:ext cx="4515480" cy="32008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0" y="2447364"/>
            <a:ext cx="4504049" cy="32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2994"/>
            <a:ext cx="10972800" cy="843119"/>
          </a:xfrm>
          <a:noFill/>
          <a:ln w="158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@2125MeV: L=108.49pb</a:t>
            </a:r>
            <a:r>
              <a:rPr lang="en-US" altLang="zh-CN" sz="4000" b="1" baseline="30000" dirty="0"/>
              <a:t>-1</a:t>
            </a:r>
            <a:r>
              <a:rPr lang="en-US" altLang="zh-CN" b="1" baseline="30000" dirty="0" smtClean="0"/>
              <a:t/>
            </a:r>
            <a:br>
              <a:rPr lang="en-US" altLang="zh-CN" b="1" baseline="30000" dirty="0" smtClean="0"/>
            </a:b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(</a:t>
            </a:r>
            <a:r>
              <a:rPr lang="en-US" altLang="zh-CN" sz="2700" b="1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2700" b="1" dirty="0" err="1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Symbol"/>
              </a:rPr>
              <a:t>K*(892)</a:t>
            </a:r>
            <a:r>
              <a:rPr lang="en-US" altLang="zh-CN" sz="27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Symbol"/>
              </a:rPr>
              <a:t>0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Symbol"/>
              </a:rPr>
              <a:t>K</a:t>
            </a:r>
            <a:r>
              <a:rPr lang="en-US" altLang="zh-CN" sz="27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Symbol"/>
              </a:rPr>
              <a:t>-</a:t>
            </a:r>
            <a:r>
              <a:rPr lang="el-GR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π</a:t>
            </a:r>
            <a:r>
              <a:rPr lang="en-US" altLang="zh-CN" sz="2700" b="1" baseline="300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sym typeface="Symbol"/>
              </a:rPr>
              <a:t>+c.c.</a:t>
            </a:r>
            <a:r>
              <a:rPr lang="en-US" altLang="zh-CN" sz="27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)</a:t>
            </a:r>
            <a:endParaRPr lang="zh-CN" altLang="en-US" sz="2700" b="1" baseline="30000" dirty="0">
              <a:solidFill>
                <a:srgbClr val="0000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59" y="3963123"/>
            <a:ext cx="3739085" cy="26816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65" y="1079261"/>
            <a:ext cx="3758137" cy="27007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62" y="3963124"/>
            <a:ext cx="3753375" cy="27007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8" y="1069736"/>
            <a:ext cx="3758137" cy="27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14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Numbers of </a:t>
            </a:r>
            <a:r>
              <a:rPr lang="en-US" altLang="zh-CN" dirty="0" err="1" smtClean="0"/>
              <a:t>NGoodCharge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9" y="1910557"/>
            <a:ext cx="6067425" cy="4181475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8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7" y="389552"/>
            <a:ext cx="4564013" cy="2379528"/>
          </a:xfrm>
        </p:spPr>
      </p:pic>
      <p:sp>
        <p:nvSpPr>
          <p:cNvPr id="5" name="文本框 4"/>
          <p:cNvSpPr txBox="1"/>
          <p:nvPr/>
        </p:nvSpPr>
        <p:spPr>
          <a:xfrm>
            <a:off x="731720" y="2915729"/>
            <a:ext cx="506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全数据</a:t>
            </a:r>
            <a:r>
              <a:rPr lang="en-US" altLang="zh-CN" sz="1400" dirty="0"/>
              <a:t>π+ π-</a:t>
            </a:r>
            <a:r>
              <a:rPr lang="zh-CN" altLang="en-US" sz="1400" dirty="0"/>
              <a:t>，最高的可能是</a:t>
            </a:r>
            <a:r>
              <a:rPr lang="el-GR" altLang="zh-CN" sz="1400" dirty="0"/>
              <a:t>ω</a:t>
            </a:r>
            <a:r>
              <a:rPr lang="zh-CN" altLang="en-US" sz="1400" dirty="0"/>
              <a:t>（</a:t>
            </a:r>
            <a:r>
              <a:rPr lang="en-US" altLang="zh-CN" sz="1400" dirty="0"/>
              <a:t>782</a:t>
            </a:r>
            <a:r>
              <a:rPr lang="zh-CN" altLang="en-US" sz="1400" dirty="0"/>
              <a:t>），有较低的</a:t>
            </a:r>
            <a:r>
              <a:rPr lang="en-US" altLang="zh-CN" sz="1400" dirty="0"/>
              <a:t>f</a:t>
            </a:r>
            <a:r>
              <a:rPr lang="en-US" altLang="zh-CN" sz="1400" baseline="-25000" dirty="0"/>
              <a:t>0</a:t>
            </a:r>
            <a:r>
              <a:rPr lang="zh-CN" altLang="en-US" sz="1400" dirty="0"/>
              <a:t>（</a:t>
            </a:r>
            <a:r>
              <a:rPr lang="en-US" altLang="zh-CN" sz="1400" dirty="0"/>
              <a:t>980</a:t>
            </a:r>
            <a:r>
              <a:rPr lang="zh-CN" altLang="en-US" sz="1400" dirty="0"/>
              <a:t>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26" y="243752"/>
            <a:ext cx="3784919" cy="25253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3951" y="2915730"/>
            <a:ext cx="466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全数据</a:t>
            </a:r>
            <a:r>
              <a:rPr lang="en-US" altLang="zh-CN" sz="1400" dirty="0"/>
              <a:t>K+ π- </a:t>
            </a:r>
            <a:r>
              <a:rPr lang="zh-CN" altLang="en-US" sz="1400" dirty="0"/>
              <a:t>，最高的可能是</a:t>
            </a:r>
            <a:r>
              <a:rPr lang="en-US" altLang="zh-CN" sz="1400" dirty="0"/>
              <a:t>K*(892)</a:t>
            </a:r>
            <a:r>
              <a:rPr lang="en-US" altLang="zh-CN" sz="1400" baseline="30000" dirty="0"/>
              <a:t>0</a:t>
            </a:r>
            <a:r>
              <a:rPr lang="zh-CN" altLang="en-US" sz="1400" dirty="0"/>
              <a:t>，</a:t>
            </a:r>
            <a:r>
              <a:rPr lang="en-US" altLang="zh-CN" sz="1400" dirty="0"/>
              <a:t>1.4</a:t>
            </a:r>
            <a:r>
              <a:rPr lang="zh-CN" altLang="en-US" sz="1400" dirty="0"/>
              <a:t>附近可能有</a:t>
            </a:r>
            <a:r>
              <a:rPr lang="en-US" altLang="zh-CN" sz="1400" dirty="0"/>
              <a:t>K*(1410)</a:t>
            </a:r>
            <a:r>
              <a:rPr lang="zh-CN" altLang="en-US" sz="1400" dirty="0"/>
              <a:t>，</a:t>
            </a:r>
            <a:r>
              <a:rPr lang="en-US" altLang="zh-CN" sz="1400" dirty="0"/>
              <a:t>K*</a:t>
            </a:r>
            <a:r>
              <a:rPr lang="en-US" altLang="zh-CN" sz="1400" baseline="-25000" dirty="0"/>
              <a:t>0</a:t>
            </a:r>
            <a:r>
              <a:rPr lang="en-US" altLang="zh-CN" sz="1400" dirty="0"/>
              <a:t>(1430)</a:t>
            </a:r>
            <a:r>
              <a:rPr lang="en-US" altLang="zh-CN" sz="1400" baseline="30000" dirty="0"/>
              <a:t>【</a:t>
            </a:r>
            <a:r>
              <a:rPr lang="en-US" altLang="zh-CN" sz="1400" baseline="30000" dirty="0" err="1"/>
              <a:t>kk</a:t>
            </a:r>
            <a:r>
              <a:rPr lang="en-US" altLang="zh-CN" sz="1400" baseline="30000" dirty="0"/>
              <a:t>】</a:t>
            </a:r>
            <a:r>
              <a:rPr lang="en-US" altLang="zh-CN" sz="1400" dirty="0"/>
              <a:t>,K*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(1430).</a:t>
            </a:r>
            <a:endParaRPr lang="zh-CN" altLang="en-US" sz="1400" baseline="30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26" y="3370155"/>
            <a:ext cx="3784919" cy="27892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15" y="3370157"/>
            <a:ext cx="3630995" cy="267197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1718" y="6075252"/>
            <a:ext cx="506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全数据</a:t>
            </a:r>
            <a:r>
              <a:rPr lang="en-US" altLang="zh-CN" sz="1400" dirty="0"/>
              <a:t>K- π+ </a:t>
            </a:r>
            <a:r>
              <a:rPr lang="zh-CN" altLang="en-US" sz="1400" dirty="0"/>
              <a:t>，与</a:t>
            </a:r>
            <a:r>
              <a:rPr lang="en-US" altLang="zh-CN" sz="1400" dirty="0"/>
              <a:t>K+ π- </a:t>
            </a:r>
            <a:r>
              <a:rPr lang="zh-CN" altLang="en-US" sz="1400" dirty="0"/>
              <a:t>相似。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19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1963"/>
            <a:ext cx="4537841" cy="331159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65" y="181963"/>
            <a:ext cx="4621011" cy="3311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3676722"/>
            <a:ext cx="4345855" cy="31812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65" y="3676721"/>
            <a:ext cx="4610635" cy="331271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8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1160"/>
            <a:ext cx="10515600" cy="90819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sz="4800" b="1" dirty="0"/>
              <a:t>Event selection 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7697" y="1370074"/>
            <a:ext cx="10515600" cy="5074972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/>
              <a:t> </a:t>
            </a:r>
            <a:r>
              <a:rPr lang="en-US" altLang="zh-CN" b="1" dirty="0"/>
              <a:t>Good Charged Track</a:t>
            </a:r>
            <a:r>
              <a:rPr lang="en-US" altLang="zh-CN" b="1" dirty="0" smtClean="0"/>
              <a:t>:</a:t>
            </a:r>
            <a:endParaRPr lang="en-US" altLang="zh-CN" sz="1100" b="1" dirty="0"/>
          </a:p>
          <a:p>
            <a:pPr marL="457189" lvl="1" indent="0">
              <a:buNone/>
            </a:pPr>
            <a:r>
              <a:rPr lang="en-US" altLang="zh-CN" sz="2200" dirty="0"/>
              <a:t>|</a:t>
            </a:r>
            <a:r>
              <a:rPr lang="en-US" altLang="zh-CN" sz="2200" dirty="0" err="1"/>
              <a:t>Vz</a:t>
            </a:r>
            <a:r>
              <a:rPr lang="en-US" altLang="zh-CN" sz="2200" dirty="0"/>
              <a:t>| &lt; 10.0 &amp;&amp; |</a:t>
            </a:r>
            <a:r>
              <a:rPr lang="en-US" altLang="zh-CN" sz="2200" dirty="0" err="1"/>
              <a:t>Vr</a:t>
            </a:r>
            <a:r>
              <a:rPr lang="en-US" altLang="zh-CN" sz="2200" dirty="0"/>
              <a:t>|&lt; 1.0 &amp;&amp; |</a:t>
            </a:r>
            <a:r>
              <a:rPr lang="en-US" altLang="zh-CN" sz="2200" dirty="0" err="1"/>
              <a:t>cos</a:t>
            </a:r>
            <a:r>
              <a:rPr lang="el-GR" altLang="zh-CN" sz="2200" dirty="0"/>
              <a:t>θ|&lt;</a:t>
            </a:r>
            <a:r>
              <a:rPr lang="en-US" altLang="zh-CN" sz="2200" dirty="0"/>
              <a:t>=</a:t>
            </a:r>
            <a:r>
              <a:rPr lang="el-GR" altLang="zh-CN" sz="2200" dirty="0"/>
              <a:t>0.93;</a:t>
            </a:r>
            <a:endParaRPr lang="en-US" altLang="zh-CN" sz="2200" dirty="0"/>
          </a:p>
          <a:p>
            <a:pPr marL="457189" lvl="1" indent="0">
              <a:buNone/>
            </a:pPr>
            <a:r>
              <a:rPr lang="en-US" altLang="zh-CN" sz="2200" dirty="0"/>
              <a:t> </a:t>
            </a:r>
            <a:r>
              <a:rPr lang="zh-CN" altLang="en-US" sz="2200" dirty="0"/>
              <a:t>（</a:t>
            </a:r>
            <a:r>
              <a:rPr lang="en-US" altLang="zh-CN" sz="2200" dirty="0" err="1"/>
              <a:t>NGood</a:t>
            </a:r>
            <a:r>
              <a:rPr lang="en-US" altLang="zh-CN" sz="2200" dirty="0"/>
              <a:t> = 4</a:t>
            </a:r>
            <a:r>
              <a:rPr lang="el-GR" altLang="zh-CN" sz="2200" dirty="0"/>
              <a:t> </a:t>
            </a:r>
            <a:r>
              <a:rPr lang="en-US" altLang="zh-CN" sz="2200" dirty="0"/>
              <a:t>&amp;&amp; </a:t>
            </a:r>
            <a:r>
              <a:rPr lang="en-US" altLang="zh-CN" sz="2200" dirty="0" err="1"/>
              <a:t>NCharge</a:t>
            </a:r>
            <a:r>
              <a:rPr lang="en-US" altLang="zh-CN" sz="2200" dirty="0"/>
              <a:t>=0</a:t>
            </a:r>
            <a:r>
              <a:rPr lang="zh-CN" altLang="en-US" sz="2200" dirty="0"/>
              <a:t>）</a:t>
            </a:r>
            <a:r>
              <a:rPr lang="en-US" altLang="zh-CN" sz="2200" dirty="0"/>
              <a:t>or </a:t>
            </a:r>
            <a:r>
              <a:rPr lang="en-US" altLang="zh-CN" sz="2200" dirty="0" err="1"/>
              <a:t>NGood</a:t>
            </a:r>
            <a:r>
              <a:rPr lang="en-US" altLang="zh-CN" sz="2200" dirty="0"/>
              <a:t> = 3;</a:t>
            </a:r>
          </a:p>
          <a:p>
            <a:pPr marL="228594" lvl="1">
              <a:spcBef>
                <a:spcPts val="1000"/>
              </a:spcBef>
            </a:pPr>
            <a:r>
              <a:rPr lang="en-US" altLang="zh-CN" sz="2800" dirty="0"/>
              <a:t> </a:t>
            </a:r>
            <a:r>
              <a:rPr lang="en-US" altLang="zh-CN" sz="2800" b="1" dirty="0"/>
              <a:t>PID</a:t>
            </a: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r>
              <a:rPr lang="en-US" altLang="zh-CN" sz="2800" b="1" dirty="0"/>
              <a:t>:</a:t>
            </a:r>
          </a:p>
          <a:p>
            <a:pPr marL="457189" lvl="1" indent="0">
              <a:buNone/>
            </a:pPr>
            <a:r>
              <a:rPr lang="en-US" altLang="zh-CN" sz="2200" dirty="0" smtClean="0"/>
              <a:t>N(</a:t>
            </a:r>
            <a:r>
              <a:rPr lang="el-GR" altLang="zh-CN" sz="2200" dirty="0" smtClean="0"/>
              <a:t>π+)=</a:t>
            </a:r>
            <a:r>
              <a:rPr lang="en-US" altLang="zh-CN" sz="2200" dirty="0" smtClean="0"/>
              <a:t>N(</a:t>
            </a:r>
            <a:r>
              <a:rPr lang="el-GR" altLang="zh-CN" sz="2200" dirty="0" smtClean="0"/>
              <a:t>π-) = 1;   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 &gt;</a:t>
            </a:r>
            <a:r>
              <a:rPr lang="en-US" altLang="zh-CN" sz="2200" dirty="0" err="1" smtClean="0"/>
              <a:t>prob_K</a:t>
            </a:r>
            <a:r>
              <a:rPr lang="en-US" altLang="zh-CN" sz="2200" dirty="0" smtClean="0"/>
              <a:t> &amp;&amp; 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 &gt;</a:t>
            </a:r>
            <a:r>
              <a:rPr lang="en-US" altLang="zh-CN" sz="2200" dirty="0" err="1" smtClean="0"/>
              <a:t>prob_p</a:t>
            </a:r>
            <a:r>
              <a:rPr lang="en-US" altLang="zh-CN" sz="2200" dirty="0" smtClean="0"/>
              <a:t>;     </a:t>
            </a:r>
          </a:p>
          <a:p>
            <a:pPr marL="457189" lvl="1" indent="0">
              <a:buNone/>
            </a:pPr>
            <a:r>
              <a:rPr lang="en-US" altLang="zh-CN" sz="2200" dirty="0" smtClean="0"/>
              <a:t>Other particles are assumed to be </a:t>
            </a:r>
            <a:r>
              <a:rPr lang="en-US" altLang="zh-CN" sz="2200" dirty="0" err="1" smtClean="0"/>
              <a:t>kaons</a:t>
            </a:r>
            <a:r>
              <a:rPr lang="en-US" altLang="zh-CN" sz="2200" dirty="0" smtClean="0"/>
              <a:t>.</a:t>
            </a:r>
            <a:endParaRPr lang="en-US" altLang="zh-CN" sz="1800" dirty="0"/>
          </a:p>
          <a:p>
            <a:pPr marL="228594" lvl="1">
              <a:spcBef>
                <a:spcPts val="1000"/>
              </a:spcBef>
            </a:pPr>
            <a:r>
              <a:rPr lang="en-US" altLang="zh-CN" sz="2800" dirty="0"/>
              <a:t> </a:t>
            </a:r>
            <a:r>
              <a:rPr lang="en-US" altLang="zh-CN" sz="2800" b="1" dirty="0"/>
              <a:t>Vertex fit (</a:t>
            </a:r>
            <a:r>
              <a:rPr lang="en-US" altLang="zh-CN" sz="2800" b="1" dirty="0" smtClean="0"/>
              <a:t>K</a:t>
            </a:r>
            <a:r>
              <a:rPr lang="en-US" altLang="zh-CN" sz="2800" b="1" baseline="30000" dirty="0"/>
              <a:t>±</a:t>
            </a:r>
            <a:r>
              <a:rPr lang="el-GR" altLang="zh-CN" sz="2800" b="1" dirty="0" smtClean="0"/>
              <a:t>π</a:t>
            </a:r>
            <a:r>
              <a:rPr lang="el-GR" altLang="zh-CN" sz="2800" b="1" baseline="30000" dirty="0" smtClean="0"/>
              <a:t>+</a:t>
            </a:r>
            <a:r>
              <a:rPr lang="el-GR" altLang="zh-CN" sz="2800" b="1" dirty="0" smtClean="0"/>
              <a:t>π</a:t>
            </a:r>
            <a:r>
              <a:rPr lang="el-GR" altLang="zh-CN" sz="2800" b="1" baseline="30000" dirty="0" smtClean="0"/>
              <a:t>-</a:t>
            </a:r>
            <a:r>
              <a:rPr lang="el-GR" altLang="zh-CN" sz="2800" b="1" dirty="0"/>
              <a:t>). </a:t>
            </a:r>
            <a:endParaRPr lang="en-US" altLang="zh-CN" sz="2800" b="1" dirty="0"/>
          </a:p>
          <a:p>
            <a:pPr marL="228594" lvl="1">
              <a:spcBef>
                <a:spcPts val="1000"/>
              </a:spcBef>
            </a:pPr>
            <a:r>
              <a:rPr lang="en-US" altLang="zh-CN" sz="2800" dirty="0" smtClean="0"/>
              <a:t> </a:t>
            </a:r>
            <a:r>
              <a:rPr lang="en-US" altLang="zh-CN" sz="2800" b="1" dirty="0" smtClean="0"/>
              <a:t>1C kinematic fit (K</a:t>
            </a:r>
            <a:r>
              <a:rPr lang="en-US" altLang="zh-CN" sz="2800" b="1" baseline="30000" dirty="0" smtClean="0"/>
              <a:t>+</a:t>
            </a:r>
            <a:r>
              <a:rPr lang="en-US" altLang="zh-CN" sz="2800" b="1" dirty="0" smtClean="0"/>
              <a:t>K</a:t>
            </a:r>
            <a:r>
              <a:rPr lang="en-US" altLang="zh-CN" sz="2800" b="1" baseline="30000" dirty="0" smtClean="0"/>
              <a:t>-</a:t>
            </a:r>
            <a:r>
              <a:rPr lang="en-US" altLang="zh-CN" sz="2800" b="1" dirty="0" smtClean="0"/>
              <a:t>π</a:t>
            </a:r>
            <a:r>
              <a:rPr lang="en-US" altLang="zh-CN" sz="2800" b="1" baseline="30000" dirty="0" smtClean="0"/>
              <a:t>+</a:t>
            </a:r>
            <a:r>
              <a:rPr lang="en-US" altLang="zh-CN" sz="2800" b="1" dirty="0" smtClean="0"/>
              <a:t>π</a:t>
            </a:r>
            <a:r>
              <a:rPr lang="en-US" altLang="zh-CN" sz="2800" b="1" baseline="30000" dirty="0" smtClean="0"/>
              <a:t>-</a:t>
            </a:r>
            <a:r>
              <a:rPr lang="en-US" altLang="zh-CN" sz="2800" b="1" dirty="0" smtClean="0"/>
              <a:t>).</a:t>
            </a:r>
          </a:p>
          <a:p>
            <a:pPr marL="457189" lvl="2" indent="0">
              <a:spcBef>
                <a:spcPts val="1000"/>
              </a:spcBef>
              <a:buNone/>
            </a:pPr>
            <a:r>
              <a:rPr lang="en-US" altLang="zh-CN" sz="2200" dirty="0"/>
              <a:t>For events with N(K+</a:t>
            </a:r>
            <a:r>
              <a:rPr lang="el-GR" altLang="zh-CN" sz="2200" dirty="0"/>
              <a:t>)=</a:t>
            </a:r>
            <a:r>
              <a:rPr lang="en-US" altLang="zh-CN" sz="2200" dirty="0"/>
              <a:t>N(K-</a:t>
            </a:r>
            <a:r>
              <a:rPr lang="el-GR" altLang="zh-CN" sz="2200" dirty="0"/>
              <a:t>) = 1</a:t>
            </a:r>
            <a:r>
              <a:rPr lang="en-US" altLang="zh-CN" sz="2200" dirty="0"/>
              <a:t>, Min(</a:t>
            </a:r>
            <a:r>
              <a:rPr lang="el-GR" altLang="zh-CN" sz="2200" dirty="0"/>
              <a:t>χ</a:t>
            </a:r>
            <a:r>
              <a:rPr lang="el-GR" altLang="zh-CN" sz="2200" baseline="30000" dirty="0"/>
              <a:t>2</a:t>
            </a:r>
            <a:r>
              <a:rPr lang="el-GR" altLang="zh-CN" sz="2200" baseline="-25000" dirty="0"/>
              <a:t>1</a:t>
            </a:r>
            <a:r>
              <a:rPr lang="en-US" altLang="zh-CN" sz="2200" baseline="-25000" dirty="0"/>
              <a:t>C</a:t>
            </a:r>
            <a:r>
              <a:rPr lang="en-US" altLang="zh-CN" sz="2200" dirty="0"/>
              <a:t>) combinations are selected.</a:t>
            </a:r>
          </a:p>
          <a:p>
            <a:pPr marL="457189" lvl="2" indent="0">
              <a:spcBef>
                <a:spcPts val="1000"/>
              </a:spcBef>
              <a:buNone/>
            </a:pPr>
            <a:r>
              <a:rPr lang="el-GR" altLang="zh-CN" sz="2200" dirty="0"/>
              <a:t>χ</a:t>
            </a:r>
            <a:r>
              <a:rPr lang="el-GR" altLang="zh-CN" sz="2200" baseline="30000" dirty="0"/>
              <a:t>2</a:t>
            </a:r>
            <a:r>
              <a:rPr lang="el-GR" altLang="zh-CN" sz="2200" baseline="-25000" dirty="0"/>
              <a:t>1</a:t>
            </a:r>
            <a:r>
              <a:rPr lang="en-US" altLang="zh-CN" sz="2200" baseline="-25000" dirty="0"/>
              <a:t>C</a:t>
            </a:r>
            <a:r>
              <a:rPr lang="en-US" altLang="zh-CN" sz="2200" dirty="0"/>
              <a:t>(K+K- </a:t>
            </a:r>
            <a:r>
              <a:rPr lang="el-GR" altLang="zh-CN" sz="2200" dirty="0"/>
              <a:t>π+π+) &lt; </a:t>
            </a:r>
            <a:r>
              <a:rPr lang="en-US" altLang="zh-CN" sz="2200" dirty="0"/>
              <a:t>10</a:t>
            </a:r>
            <a:r>
              <a:rPr lang="el-GR" altLang="zh-CN" sz="2200" dirty="0" smtClean="0"/>
              <a:t>;</a:t>
            </a:r>
            <a:endParaRPr lang="en-US" altLang="zh-CN" sz="2800" b="1" dirty="0" smtClean="0"/>
          </a:p>
          <a:p>
            <a:pPr marL="228594" lvl="1">
              <a:spcBef>
                <a:spcPts val="1000"/>
              </a:spcBef>
            </a:pPr>
            <a:r>
              <a:rPr lang="en-US" altLang="zh-CN" sz="2800" b="1" dirty="0"/>
              <a:t>PID</a:t>
            </a:r>
            <a:r>
              <a:rPr lang="zh-CN" altLang="en-US" sz="2800" b="1" dirty="0" smtClean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 smtClean="0"/>
              <a:t>）</a:t>
            </a:r>
            <a:r>
              <a:rPr lang="en-US" altLang="zh-CN" sz="2800" b="1" dirty="0"/>
              <a:t>:</a:t>
            </a:r>
          </a:p>
          <a:p>
            <a:pPr marL="457189" lvl="2" indent="0">
              <a:spcBef>
                <a:spcPts val="1000"/>
              </a:spcBef>
              <a:buNone/>
            </a:pPr>
            <a:r>
              <a:rPr lang="en-US" altLang="zh-CN" sz="2200" dirty="0" smtClean="0"/>
              <a:t>Third particles is identified as </a:t>
            </a:r>
            <a:r>
              <a:rPr lang="en-US" altLang="zh-CN" sz="2200" dirty="0" err="1" smtClean="0"/>
              <a:t>Kaon</a:t>
            </a:r>
            <a:r>
              <a:rPr lang="en-US" altLang="zh-CN" sz="2200" dirty="0"/>
              <a:t>; </a:t>
            </a:r>
            <a:r>
              <a:rPr lang="en-US" altLang="zh-CN" sz="2200" dirty="0" err="1" smtClean="0"/>
              <a:t>prob</a:t>
            </a:r>
            <a:r>
              <a:rPr lang="en-US" altLang="zh-CN" sz="2200" dirty="0" err="1"/>
              <a:t>K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 </a:t>
            </a:r>
            <a:r>
              <a:rPr lang="el-GR" altLang="zh-CN" sz="2200" dirty="0"/>
              <a:t>&gt;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&amp;&amp; </a:t>
            </a:r>
            <a:r>
              <a:rPr lang="en-US" altLang="zh-CN" sz="2200" dirty="0" err="1"/>
              <a:t>prob</a:t>
            </a:r>
            <a:r>
              <a:rPr lang="en-US" altLang="zh-CN" sz="2200" dirty="0" smtClean="0"/>
              <a:t>_</a:t>
            </a:r>
            <a:r>
              <a:rPr lang="en-US" altLang="zh-CN" sz="2200" dirty="0"/>
              <a:t> K</a:t>
            </a:r>
            <a:r>
              <a:rPr lang="el-GR" altLang="zh-CN" sz="2200" dirty="0" smtClean="0"/>
              <a:t> </a:t>
            </a:r>
            <a:r>
              <a:rPr lang="el-GR" altLang="zh-CN" sz="2200" dirty="0"/>
              <a:t>&gt;</a:t>
            </a:r>
            <a:r>
              <a:rPr lang="en-US" altLang="zh-CN" sz="2200" dirty="0" err="1"/>
              <a:t>prob_p</a:t>
            </a:r>
            <a:r>
              <a:rPr lang="en-US" altLang="zh-CN" sz="2200" dirty="0"/>
              <a:t>; </a:t>
            </a:r>
            <a:endParaRPr lang="en-US" altLang="zh-CN" sz="22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53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" y="360000"/>
            <a:ext cx="5486400" cy="506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710" y="1234440"/>
            <a:ext cx="2068464" cy="5394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00" y="360000"/>
            <a:ext cx="5198650" cy="50343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01885" y="5594399"/>
            <a:ext cx="272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Liu Fang &amp; Kang </a:t>
            </a:r>
            <a:r>
              <a:rPr lang="en-US" altLang="zh-CN" sz="2000" dirty="0" err="1" smtClean="0"/>
              <a:t>Xiaoling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8079245" y="5594399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This work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50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40000" y="4109712"/>
            <a:ext cx="46688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(1) </a:t>
            </a:r>
            <a:r>
              <a:rPr lang="en-US" altLang="zh-CN" dirty="0" smtClean="0"/>
              <a:t>X</a:t>
            </a:r>
            <a:r>
              <a:rPr lang="en-US" altLang="zh-CN" baseline="30000" dirty="0" smtClean="0"/>
              <a:t>2</a:t>
            </a:r>
            <a:r>
              <a:rPr lang="en-US" altLang="zh-CN" baseline="-25000" dirty="0"/>
              <a:t>1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(K+K-π</a:t>
            </a:r>
            <a:r>
              <a:rPr lang="en-US" altLang="zh-CN" dirty="0"/>
              <a:t>+ π- </a:t>
            </a:r>
            <a:r>
              <a:rPr lang="en-US" altLang="zh-CN" dirty="0" smtClean="0"/>
              <a:t>)&lt;10</a:t>
            </a:r>
            <a:r>
              <a:rPr lang="en-US" altLang="zh-CN" dirty="0"/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(2) </a:t>
            </a:r>
            <a:r>
              <a:rPr lang="el-GR" altLang="zh-CN" dirty="0"/>
              <a:t>ϕ(1020) </a:t>
            </a:r>
            <a:r>
              <a:rPr lang="en-US" altLang="zh-CN" dirty="0"/>
              <a:t>Fitting :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Signal: MC shape Convolute Gaussian function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Background: second order polynomial function</a:t>
            </a:r>
          </a:p>
          <a:p>
            <a:pPr>
              <a:lnSpc>
                <a:spcPct val="150000"/>
              </a:lnSpc>
            </a:pP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Signal</a:t>
            </a:r>
            <a:r>
              <a:rPr lang="en-US" altLang="zh-CN" dirty="0" smtClean="0"/>
              <a:t>=9392.2±143.8;</a:t>
            </a:r>
            <a:endParaRPr lang="en-US" altLang="zh-CN" baseline="-25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351" y="198408"/>
            <a:ext cx="10515600" cy="814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b="1" smtClean="0">
                <a:solidFill>
                  <a:srgbClr val="0000FF"/>
                </a:solidFill>
              </a:rPr>
              <a:t>@2125MeV</a:t>
            </a:r>
            <a:r>
              <a:rPr lang="zh-CN" altLang="en-US" b="1" smtClean="0">
                <a:solidFill>
                  <a:srgbClr val="0000FF"/>
                </a:solidFill>
              </a:rPr>
              <a:t>：</a:t>
            </a:r>
            <a:r>
              <a:rPr lang="en-US" altLang="zh-CN" b="1" smtClean="0">
                <a:solidFill>
                  <a:srgbClr val="0000FF"/>
                </a:solidFill>
              </a:rPr>
              <a:t>L=108.49pb</a:t>
            </a:r>
            <a:r>
              <a:rPr lang="en-US" altLang="zh-CN" b="1" baseline="30000" smtClean="0">
                <a:solidFill>
                  <a:srgbClr val="0000FF"/>
                </a:solidFill>
              </a:rPr>
              <a:t>-1</a:t>
            </a:r>
            <a:endParaRPr lang="zh-CN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0000" y="3600001"/>
            <a:ext cx="3164396" cy="30643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000" y="1080000"/>
            <a:ext cx="4229862" cy="30297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0000" y="1080000"/>
            <a:ext cx="3607308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94502" y="399583"/>
            <a:ext cx="8858866" cy="771144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Cambria Math" pitchFamily="18" charset="0"/>
                <a:ea typeface="Cambria Math" pitchFamily="18" charset="0"/>
              </a:rPr>
              <a:t>Cross section: </a:t>
            </a:r>
            <a:r>
              <a:rPr lang="el-GR" altLang="zh-CN" sz="3600" b="1" dirty="0">
                <a:latin typeface="Cambria Math" pitchFamily="18" charset="0"/>
                <a:ea typeface="Cambria Math" pitchFamily="18" charset="0"/>
                <a:cs typeface="Times New Roman"/>
              </a:rPr>
              <a:t>σ</a:t>
            </a:r>
            <a:r>
              <a:rPr lang="en-US" altLang="zh-CN" sz="3600" b="1" dirty="0">
                <a:latin typeface="Cambria Math" pitchFamily="18" charset="0"/>
                <a:ea typeface="Cambria Math" pitchFamily="18" charset="0"/>
                <a:cs typeface="Times New Roman"/>
              </a:rPr>
              <a:t>(</a:t>
            </a:r>
            <a:r>
              <a:rPr lang="en-US" altLang="zh-CN" sz="3600" b="1" dirty="0" err="1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600" b="1" baseline="30000" dirty="0" err="1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3600" b="1" dirty="0" err="1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3600" b="1" baseline="30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3600" b="1" dirty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36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3600" b="1" dirty="0">
                <a:latin typeface="Cambria Math" pitchFamily="18" charset="0"/>
                <a:ea typeface="Cambria Math" pitchFamily="18" charset="0"/>
              </a:rPr>
              <a:t>ϕ</a:t>
            </a:r>
            <a:r>
              <a:rPr lang="en-US" altLang="zh-CN" sz="3600" b="1" dirty="0">
                <a:latin typeface="Cambria Math" pitchFamily="18" charset="0"/>
                <a:ea typeface="Cambria Math" pitchFamily="18" charset="0"/>
              </a:rPr>
              <a:t>(1020) </a:t>
            </a:r>
            <a:r>
              <a:rPr lang="el-GR" altLang="zh-CN" sz="36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600" b="1" baseline="30000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sz="36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3600" b="1" baseline="30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3600" b="1" dirty="0">
                <a:latin typeface="Cambria Math" pitchFamily="18" charset="0"/>
                <a:ea typeface="Cambria Math" pitchFamily="18" charset="0"/>
              </a:rPr>
              <a:t>)</a:t>
            </a:r>
            <a:endParaRPr lang="zh-CN" altLang="en-US" sz="36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50132"/>
              </p:ext>
            </p:extLst>
          </p:nvPr>
        </p:nvGraphicFramePr>
        <p:xfrm>
          <a:off x="1981201" y="1667308"/>
          <a:ext cx="3320010" cy="88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3" imgW="2197100" imgH="495300" progId="">
                  <p:embed/>
                </p:oleObj>
              </mc:Choice>
              <mc:Fallback>
                <p:oleObj name="Equation" r:id="rId3" imgW="2197100" imgH="4953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667308"/>
                        <a:ext cx="3320010" cy="88490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69232"/>
              </p:ext>
            </p:extLst>
          </p:nvPr>
        </p:nvGraphicFramePr>
        <p:xfrm>
          <a:off x="1494502" y="2881222"/>
          <a:ext cx="8829369" cy="2673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677"/>
                <a:gridCol w="1494823"/>
                <a:gridCol w="1368754"/>
                <a:gridCol w="1244577"/>
                <a:gridCol w="1187016"/>
                <a:gridCol w="954774"/>
                <a:gridCol w="1354748"/>
              </a:tblGrid>
              <a:tr h="7725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Lum.(pb</a:t>
                      </a:r>
                      <a:r>
                        <a:rPr lang="en-US" sz="1600" b="0" u="none" strike="noStrike" baseline="30000">
                          <a:effectLst/>
                        </a:rPr>
                        <a:t>-1</a:t>
                      </a:r>
                      <a:r>
                        <a:rPr lang="en-US" sz="1600" b="0" u="none" strike="noStrike">
                          <a:effectLst/>
                        </a:rPr>
                        <a:t>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6337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This work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effectLst/>
                        </a:rPr>
                        <a:t>108.49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9392.2±143.8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 smtClean="0"/>
                        <a:t>0.9832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46.0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>
                          <a:effectLst/>
                        </a:rPr>
                        <a:t>48.9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391.4±5.9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6337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Liu Fang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107.73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9421.4±137.5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 smtClean="0"/>
                        <a:t>0.9832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46.0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effectLst/>
                        </a:rPr>
                        <a:t>48.9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395.2±5.8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6337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Liu Fang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108.49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9421.4±137.5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 smtClean="0"/>
                        <a:t>0.9832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46.0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effectLst/>
                        </a:rPr>
                        <a:t>48.9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392.4±5.7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1" name="Object 5">
            <a:extLst>
              <a:ext uri="{63B3BB69-23CF-44E3-9099-C40C66FF867C}">
                <a14:compatExt xmlns:a14="http://schemas.microsoft.com/office/drawing/2010/main" spid="_x0000_s2058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8052" y="3124518"/>
            <a:ext cx="543827" cy="309563"/>
          </a:xfrm>
          <a:prstGeom prst="rect">
            <a:avLst/>
          </a:prstGeom>
        </p:spPr>
      </p:pic>
      <p:pic>
        <p:nvPicPr>
          <p:cNvPr id="12" name="Object 6">
            <a:extLst>
              <a:ext uri="{63B3BB69-23CF-44E3-9099-C40C66FF867C}">
                <a14:compatExt xmlns:a14="http://schemas.microsoft.com/office/drawing/2010/main" spid="_x0000_s2060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609" y="3148093"/>
            <a:ext cx="502068" cy="285988"/>
          </a:xfrm>
          <a:prstGeom prst="rect">
            <a:avLst/>
          </a:prstGeom>
        </p:spPr>
      </p:pic>
      <p:pic>
        <p:nvPicPr>
          <p:cNvPr id="13" name="Object 93">
            <a:extLst>
              <a:ext uri="{63B3BB69-23CF-44E3-9099-C40C66FF867C}">
                <a14:compatExt xmlns:a14="http://schemas.microsoft.com/office/drawing/2010/main" spid="_x0000_s2057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9592" y="3148093"/>
            <a:ext cx="506264" cy="216971"/>
          </a:xfrm>
          <a:prstGeom prst="rect">
            <a:avLst/>
          </a:prstGeom>
        </p:spPr>
      </p:pic>
      <p:pic>
        <p:nvPicPr>
          <p:cNvPr id="14" name="Object 95">
            <a:extLst>
              <a:ext uri="{63B3BB69-23CF-44E3-9099-C40C66FF867C}">
                <a14:compatExt xmlns:a14="http://schemas.microsoft.com/office/drawing/2010/main" spid="_x0000_s2056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7801" y="3133741"/>
            <a:ext cx="594399" cy="276464"/>
          </a:xfrm>
          <a:prstGeom prst="rect">
            <a:avLst/>
          </a:prstGeom>
        </p:spPr>
      </p:pic>
      <p:pic>
        <p:nvPicPr>
          <p:cNvPr id="15" name="Object 9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95294" y="3078987"/>
            <a:ext cx="562055" cy="314089"/>
          </a:xfrm>
          <a:prstGeom prst="rect">
            <a:avLst/>
          </a:prstGeom>
        </p:spPr>
      </p:pic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1201" y="1667308"/>
            <a:ext cx="3320010" cy="8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0" y="1800000"/>
            <a:ext cx="3786188" cy="3652838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838200" y="421472"/>
            <a:ext cx="10515600" cy="90819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 dirty="0" smtClean="0"/>
              <a:t>Final selection (for MC)</a:t>
            </a:r>
            <a:endParaRPr lang="zh-CN" altLang="en-US" sz="4800" b="1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889031" y="1912248"/>
            <a:ext cx="5687568" cy="3276566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 </a:t>
            </a:r>
            <a:r>
              <a:rPr lang="en-US" altLang="zh-CN" sz="3200" b="1" dirty="0" smtClean="0"/>
              <a:t>Signal region:</a:t>
            </a:r>
          </a:p>
          <a:p>
            <a:pPr marL="457189" lvl="1" indent="0">
              <a:buNone/>
            </a:pPr>
            <a:endParaRPr lang="en-US" altLang="zh-CN" sz="2000" dirty="0" smtClean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marL="457189" lvl="1" indent="0">
              <a:buNone/>
            </a:pPr>
            <a:r>
              <a:rPr lang="zh-CN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1</a:t>
            </a:r>
            <a:r>
              <a:rPr lang="zh-CN" altLang="zh-CN" sz="2000" dirty="0">
                <a:solidFill>
                  <a:srgbClr val="000000"/>
                </a:solidFill>
                <a:latin typeface="Arial Unicode MS" panose="020B0604020202020204" pitchFamily="34" charset="-122"/>
              </a:rPr>
              <a:t>.0</a:t>
            </a:r>
            <a:r>
              <a:rPr lang="en-US" altLang="zh-CN" sz="2000" dirty="0">
                <a:solidFill>
                  <a:srgbClr val="000000"/>
                </a:solidFill>
                <a:latin typeface="Arial Unicode MS" panose="020B0604020202020204" pitchFamily="34" charset="-122"/>
              </a:rPr>
              <a:t>0</a:t>
            </a:r>
            <a:r>
              <a:rPr lang="zh-CN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95</a:t>
            </a:r>
            <a:r>
              <a:rPr lang="en-US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 &lt; M(K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+</a:t>
            </a:r>
            <a:r>
              <a:rPr lang="en-US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K</a:t>
            </a:r>
            <a:r>
              <a:rPr lang="zh-CN" altLang="zh-CN" sz="2000" baseline="30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-</a:t>
            </a:r>
            <a:r>
              <a:rPr lang="en-US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)</a:t>
            </a:r>
            <a:r>
              <a:rPr lang="zh-CN" altLang="zh-CN" sz="2000" baseline="30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 </a:t>
            </a:r>
            <a:r>
              <a:rPr lang="zh-CN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&lt;</a:t>
            </a:r>
            <a:r>
              <a:rPr lang="en-US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 </a:t>
            </a:r>
            <a:r>
              <a:rPr lang="zh-CN" altLang="zh-CN" sz="2000" dirty="0">
                <a:solidFill>
                  <a:srgbClr val="000000"/>
                </a:solidFill>
                <a:latin typeface="Arial Unicode MS" panose="020B0604020202020204" pitchFamily="34" charset="-122"/>
              </a:rPr>
              <a:t>1.</a:t>
            </a:r>
            <a:r>
              <a:rPr lang="zh-CN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0</a:t>
            </a:r>
            <a:r>
              <a:rPr lang="en-US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2</a:t>
            </a:r>
            <a:r>
              <a:rPr lang="zh-CN" altLang="zh-CN" sz="2000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95</a:t>
            </a:r>
            <a:endParaRPr lang="en-US" altLang="zh-CN" sz="2200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05687"/>
              </p:ext>
            </p:extLst>
          </p:nvPr>
        </p:nvGraphicFramePr>
        <p:xfrm>
          <a:off x="4680609" y="3617703"/>
          <a:ext cx="6136742" cy="1252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196"/>
                <a:gridCol w="969579"/>
                <a:gridCol w="1463040"/>
                <a:gridCol w="758952"/>
                <a:gridCol w="640080"/>
                <a:gridCol w="512294"/>
                <a:gridCol w="941601"/>
              </a:tblGrid>
              <a:tr h="47423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Lum.(pb</a:t>
                      </a:r>
                      <a:r>
                        <a:rPr lang="en-US" sz="1600" b="0" u="none" strike="noStrike" baseline="30000">
                          <a:effectLst/>
                        </a:rPr>
                        <a:t>-1</a:t>
                      </a:r>
                      <a:r>
                        <a:rPr lang="en-US" sz="1600" b="0" u="none" strike="noStrike">
                          <a:effectLst/>
                        </a:rPr>
                        <a:t>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89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This work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effectLst/>
                        </a:rPr>
                        <a:t>108.49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9392.2±143.8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 smtClean="0"/>
                        <a:t>0.9832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52.7</a:t>
                      </a:r>
                      <a:endParaRPr lang="en-US" altLang="zh-CN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>
                          <a:effectLst/>
                        </a:rPr>
                        <a:t>48.9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341.9±5.2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89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Liu Fang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108.49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9421.4±137.5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 smtClean="0"/>
                        <a:t>0.9832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52.7</a:t>
                      </a:r>
                      <a:endParaRPr lang="en-US" altLang="zh-CN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effectLst/>
                        </a:rPr>
                        <a:t>48.9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 smtClean="0">
                          <a:effectLst/>
                        </a:rPr>
                        <a:t>343.0±5.0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5" name="Object 5">
            <a:extLst>
              <a:ext uri="{63B3BB69-23CF-44E3-9099-C40C66FF867C}">
                <a14:compatExt xmlns:a14="http://schemas.microsoft.com/office/drawing/2010/main" spid="_x0000_s2058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9686" y="3711713"/>
            <a:ext cx="543827" cy="309563"/>
          </a:xfrm>
          <a:prstGeom prst="rect">
            <a:avLst/>
          </a:prstGeom>
        </p:spPr>
      </p:pic>
      <p:pic>
        <p:nvPicPr>
          <p:cNvPr id="16" name="Object 6">
            <a:extLst>
              <a:ext uri="{63B3BB69-23CF-44E3-9099-C40C66FF867C}">
                <a14:compatExt xmlns:a14="http://schemas.microsoft.com/office/drawing/2010/main" spid="_x0000_s2060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7050" y="3753790"/>
            <a:ext cx="502068" cy="285988"/>
          </a:xfrm>
          <a:prstGeom prst="rect">
            <a:avLst/>
          </a:prstGeom>
        </p:spPr>
      </p:pic>
      <p:pic>
        <p:nvPicPr>
          <p:cNvPr id="17" name="Object 93">
            <a:extLst>
              <a:ext uri="{63B3BB69-23CF-44E3-9099-C40C66FF867C}">
                <a14:compatExt xmlns:a14="http://schemas.microsoft.com/office/drawing/2010/main" spid="_x0000_s2057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83757" y="3788299"/>
            <a:ext cx="506264" cy="216971"/>
          </a:xfrm>
          <a:prstGeom prst="rect">
            <a:avLst/>
          </a:prstGeom>
        </p:spPr>
      </p:pic>
      <p:pic>
        <p:nvPicPr>
          <p:cNvPr id="18" name="Object 95">
            <a:extLst>
              <a:ext uri="{63B3BB69-23CF-44E3-9099-C40C66FF867C}">
                <a14:compatExt xmlns:a14="http://schemas.microsoft.com/office/drawing/2010/main" spid="_x0000_s2056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2200" y="3728263"/>
            <a:ext cx="594399" cy="276464"/>
          </a:xfrm>
          <a:prstGeom prst="rect">
            <a:avLst/>
          </a:prstGeom>
        </p:spPr>
      </p:pic>
      <p:pic>
        <p:nvPicPr>
          <p:cNvPr id="19" name="Object 9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9654" y="3728263"/>
            <a:ext cx="562055" cy="3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efficiency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1160"/>
            <a:ext cx="10515600" cy="90819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sz="4800" b="1" dirty="0"/>
              <a:t>Event selection 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7697" y="1370074"/>
            <a:ext cx="10515600" cy="507497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200" dirty="0"/>
              <a:t> </a:t>
            </a:r>
            <a:r>
              <a:rPr lang="en-US" altLang="zh-CN" b="1" dirty="0"/>
              <a:t>Good Charged Track</a:t>
            </a:r>
            <a:r>
              <a:rPr lang="en-US" altLang="zh-CN" b="1" dirty="0" smtClean="0"/>
              <a:t>:</a:t>
            </a:r>
            <a:endParaRPr lang="en-US" altLang="zh-CN" sz="1100" b="1" dirty="0"/>
          </a:p>
          <a:p>
            <a:pPr marL="457189" lvl="1" indent="0">
              <a:buNone/>
            </a:pPr>
            <a:r>
              <a:rPr lang="en-US" altLang="zh-CN" sz="2200" dirty="0"/>
              <a:t>|</a:t>
            </a:r>
            <a:r>
              <a:rPr lang="en-US" altLang="zh-CN" sz="2200" dirty="0" err="1"/>
              <a:t>Vz</a:t>
            </a:r>
            <a:r>
              <a:rPr lang="en-US" altLang="zh-CN" sz="2200" dirty="0"/>
              <a:t>| &lt; 10.0 &amp;&amp; |</a:t>
            </a:r>
            <a:r>
              <a:rPr lang="en-US" altLang="zh-CN" sz="2200" dirty="0" err="1"/>
              <a:t>Vr</a:t>
            </a:r>
            <a:r>
              <a:rPr lang="en-US" altLang="zh-CN" sz="2200" dirty="0"/>
              <a:t>|&lt; 1.0 &amp;&amp; |</a:t>
            </a:r>
            <a:r>
              <a:rPr lang="en-US" altLang="zh-CN" sz="2200" dirty="0" err="1"/>
              <a:t>cos</a:t>
            </a:r>
            <a:r>
              <a:rPr lang="el-GR" altLang="zh-CN" sz="2200" dirty="0"/>
              <a:t>θ|&lt;</a:t>
            </a:r>
            <a:r>
              <a:rPr lang="en-US" altLang="zh-CN" sz="2200" dirty="0"/>
              <a:t>=</a:t>
            </a:r>
            <a:r>
              <a:rPr lang="el-GR" altLang="zh-CN" sz="2200" dirty="0"/>
              <a:t>0.93;</a:t>
            </a:r>
            <a:endParaRPr lang="en-US" altLang="zh-CN" sz="2200" dirty="0"/>
          </a:p>
          <a:p>
            <a:pPr marL="457189" lvl="1" indent="0">
              <a:buNone/>
            </a:pPr>
            <a:r>
              <a:rPr lang="en-US" altLang="zh-CN" sz="2200" dirty="0" smtClean="0"/>
              <a:t> </a:t>
            </a:r>
            <a:r>
              <a:rPr lang="zh-CN" altLang="en-US" sz="2200" dirty="0" smtClean="0"/>
              <a:t>（</a:t>
            </a:r>
            <a:r>
              <a:rPr lang="en-US" altLang="zh-CN" sz="2200" dirty="0" err="1" smtClean="0"/>
              <a:t>NGood</a:t>
            </a:r>
            <a:r>
              <a:rPr lang="en-US" altLang="zh-CN" sz="2200" dirty="0" smtClean="0"/>
              <a:t> = 4</a:t>
            </a:r>
            <a:r>
              <a:rPr lang="el-GR" altLang="zh-CN" sz="2200" dirty="0" smtClean="0"/>
              <a:t> </a:t>
            </a:r>
            <a:r>
              <a:rPr lang="en-US" altLang="zh-CN" sz="2200" dirty="0" smtClean="0"/>
              <a:t>&amp;&amp; </a:t>
            </a:r>
            <a:r>
              <a:rPr lang="en-US" altLang="zh-CN" sz="2200" dirty="0" err="1" smtClean="0"/>
              <a:t>NCharge</a:t>
            </a:r>
            <a:r>
              <a:rPr lang="en-US" altLang="zh-CN" sz="2200" dirty="0" smtClean="0"/>
              <a:t>=0</a:t>
            </a:r>
            <a:r>
              <a:rPr lang="zh-CN" altLang="en-US" sz="2200" dirty="0" smtClean="0"/>
              <a:t>）</a:t>
            </a:r>
            <a:r>
              <a:rPr lang="en-US" altLang="zh-CN" sz="2200" dirty="0" smtClean="0"/>
              <a:t>or </a:t>
            </a:r>
            <a:r>
              <a:rPr lang="en-US" altLang="zh-CN" sz="2200" dirty="0" err="1" smtClean="0"/>
              <a:t>NGood</a:t>
            </a:r>
            <a:r>
              <a:rPr lang="en-US" altLang="zh-CN" sz="2200" dirty="0" smtClean="0"/>
              <a:t> = 3;		</a:t>
            </a:r>
            <a:r>
              <a:rPr lang="en-US" altLang="zh-CN" sz="3200" dirty="0" smtClean="0">
                <a:solidFill>
                  <a:srgbClr val="FF0000"/>
                </a:solidFill>
              </a:rPr>
              <a:t>cut1</a:t>
            </a:r>
            <a:endParaRPr lang="en-US" altLang="zh-CN" sz="3200" dirty="0" smtClean="0">
              <a:solidFill>
                <a:srgbClr val="C00000"/>
              </a:solidFill>
            </a:endParaRPr>
          </a:p>
          <a:p>
            <a:pPr marL="228594" lvl="1">
              <a:spcBef>
                <a:spcPts val="1000"/>
              </a:spcBef>
            </a:pPr>
            <a:r>
              <a:rPr lang="en-US" altLang="zh-CN" sz="2800" dirty="0" smtClean="0"/>
              <a:t> </a:t>
            </a:r>
            <a:r>
              <a:rPr lang="en-US" altLang="zh-CN" sz="2800" b="1" dirty="0"/>
              <a:t>PID</a:t>
            </a:r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r>
              <a:rPr lang="en-US" altLang="zh-CN" sz="2800" b="1" dirty="0"/>
              <a:t>:</a:t>
            </a:r>
          </a:p>
          <a:p>
            <a:pPr marL="457189" lvl="1" indent="0">
              <a:buNone/>
            </a:pPr>
            <a:r>
              <a:rPr lang="en-US" altLang="zh-CN" sz="2200" dirty="0" smtClean="0"/>
              <a:t>N(</a:t>
            </a:r>
            <a:r>
              <a:rPr lang="el-GR" altLang="zh-CN" sz="2200" dirty="0" smtClean="0"/>
              <a:t>π+)=</a:t>
            </a:r>
            <a:r>
              <a:rPr lang="en-US" altLang="zh-CN" sz="2200" dirty="0" smtClean="0"/>
              <a:t>N(</a:t>
            </a:r>
            <a:r>
              <a:rPr lang="el-GR" altLang="zh-CN" sz="2200" dirty="0" smtClean="0"/>
              <a:t>π-) = 1;   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 &gt;</a:t>
            </a:r>
            <a:r>
              <a:rPr lang="en-US" altLang="zh-CN" sz="2200" dirty="0" err="1" smtClean="0"/>
              <a:t>prob_K</a:t>
            </a:r>
            <a:r>
              <a:rPr lang="en-US" altLang="zh-CN" sz="2200" dirty="0" smtClean="0"/>
              <a:t> &amp;&amp; 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 &gt;</a:t>
            </a:r>
            <a:r>
              <a:rPr lang="en-US" altLang="zh-CN" sz="2200" dirty="0" err="1" smtClean="0"/>
              <a:t>prob_p</a:t>
            </a:r>
            <a:r>
              <a:rPr lang="en-US" altLang="zh-CN" sz="2200" dirty="0" smtClean="0"/>
              <a:t>; </a:t>
            </a:r>
            <a:r>
              <a:rPr lang="en-US" altLang="zh-CN" sz="2200" dirty="0" smtClean="0"/>
              <a:t>	</a:t>
            </a:r>
            <a:r>
              <a:rPr lang="en-US" altLang="zh-CN" sz="3200" dirty="0" smtClean="0">
                <a:solidFill>
                  <a:srgbClr val="FF0000"/>
                </a:solidFill>
              </a:rPr>
              <a:t>cut2/3</a:t>
            </a:r>
            <a:endParaRPr lang="en-US" altLang="zh-CN" sz="2200" dirty="0" smtClean="0"/>
          </a:p>
          <a:p>
            <a:pPr marL="457189" lvl="1" indent="0">
              <a:buNone/>
            </a:pPr>
            <a:r>
              <a:rPr lang="en-US" altLang="zh-CN" sz="2200" dirty="0" smtClean="0"/>
              <a:t>Other particles are assumed to be </a:t>
            </a:r>
            <a:r>
              <a:rPr lang="en-US" altLang="zh-CN" sz="2200" dirty="0" err="1" smtClean="0"/>
              <a:t>kaons</a:t>
            </a:r>
            <a:r>
              <a:rPr lang="en-US" altLang="zh-CN" sz="2200" dirty="0" smtClean="0"/>
              <a:t>.		</a:t>
            </a:r>
            <a:r>
              <a:rPr lang="en-US" altLang="zh-CN" sz="3200" dirty="0" smtClean="0">
                <a:solidFill>
                  <a:srgbClr val="FF0000"/>
                </a:solidFill>
              </a:rPr>
              <a:t>cut4</a:t>
            </a:r>
            <a:endParaRPr lang="en-US" altLang="zh-CN" sz="3200" dirty="0">
              <a:solidFill>
                <a:srgbClr val="C00000"/>
              </a:solidFill>
            </a:endParaRPr>
          </a:p>
          <a:p>
            <a:pPr marL="228594" lvl="1">
              <a:spcBef>
                <a:spcPts val="1000"/>
              </a:spcBef>
            </a:pPr>
            <a:r>
              <a:rPr lang="en-US" altLang="zh-CN" sz="2800" dirty="0" smtClean="0"/>
              <a:t> </a:t>
            </a:r>
            <a:r>
              <a:rPr lang="en-US" altLang="zh-CN" sz="2800" b="1" dirty="0"/>
              <a:t>Vertex fit (</a:t>
            </a:r>
            <a:r>
              <a:rPr lang="en-US" altLang="zh-CN" sz="2800" b="1" dirty="0" smtClean="0"/>
              <a:t>K</a:t>
            </a:r>
            <a:r>
              <a:rPr lang="en-US" altLang="zh-CN" sz="2800" b="1" baseline="30000" dirty="0"/>
              <a:t>±</a:t>
            </a:r>
            <a:r>
              <a:rPr lang="el-GR" altLang="zh-CN" sz="2800" b="1" dirty="0" smtClean="0"/>
              <a:t>π</a:t>
            </a:r>
            <a:r>
              <a:rPr lang="el-GR" altLang="zh-CN" sz="2800" b="1" baseline="30000" dirty="0" smtClean="0"/>
              <a:t>+</a:t>
            </a:r>
            <a:r>
              <a:rPr lang="el-GR" altLang="zh-CN" sz="2800" b="1" dirty="0" smtClean="0"/>
              <a:t>π</a:t>
            </a:r>
            <a:r>
              <a:rPr lang="el-GR" altLang="zh-CN" sz="2800" b="1" baseline="30000" dirty="0" smtClean="0"/>
              <a:t>-</a:t>
            </a:r>
            <a:r>
              <a:rPr lang="el-GR" altLang="zh-CN" sz="2800" b="1" dirty="0"/>
              <a:t>). </a:t>
            </a:r>
            <a:endParaRPr lang="en-US" altLang="zh-CN" sz="2800" b="1" dirty="0"/>
          </a:p>
          <a:p>
            <a:pPr marL="228594" lvl="1">
              <a:spcBef>
                <a:spcPts val="1000"/>
              </a:spcBef>
            </a:pPr>
            <a:r>
              <a:rPr lang="en-US" altLang="zh-CN" sz="2800" dirty="0" smtClean="0"/>
              <a:t> </a:t>
            </a:r>
            <a:r>
              <a:rPr lang="en-US" altLang="zh-CN" sz="2800" b="1" dirty="0" smtClean="0"/>
              <a:t>1C kinematic fit (K</a:t>
            </a:r>
            <a:r>
              <a:rPr lang="en-US" altLang="zh-CN" sz="2800" b="1" baseline="30000" dirty="0" smtClean="0"/>
              <a:t>+</a:t>
            </a:r>
            <a:r>
              <a:rPr lang="en-US" altLang="zh-CN" sz="2800" b="1" dirty="0" smtClean="0"/>
              <a:t>K</a:t>
            </a:r>
            <a:r>
              <a:rPr lang="en-US" altLang="zh-CN" sz="2800" b="1" baseline="30000" dirty="0" smtClean="0"/>
              <a:t>-</a:t>
            </a:r>
            <a:r>
              <a:rPr lang="en-US" altLang="zh-CN" sz="2800" b="1" dirty="0" smtClean="0"/>
              <a:t>π</a:t>
            </a:r>
            <a:r>
              <a:rPr lang="en-US" altLang="zh-CN" sz="2800" b="1" baseline="30000" dirty="0" smtClean="0"/>
              <a:t>+</a:t>
            </a:r>
            <a:r>
              <a:rPr lang="en-US" altLang="zh-CN" sz="2800" b="1" dirty="0" smtClean="0"/>
              <a:t>π</a:t>
            </a:r>
            <a:r>
              <a:rPr lang="en-US" altLang="zh-CN" sz="2800" b="1" baseline="30000" dirty="0" smtClean="0"/>
              <a:t>-</a:t>
            </a:r>
            <a:r>
              <a:rPr lang="en-US" altLang="zh-CN" sz="2800" b="1" dirty="0" smtClean="0"/>
              <a:t>).</a:t>
            </a:r>
          </a:p>
          <a:p>
            <a:pPr marL="457189" lvl="2" indent="0">
              <a:spcBef>
                <a:spcPts val="1000"/>
              </a:spcBef>
              <a:buNone/>
            </a:pPr>
            <a:r>
              <a:rPr lang="en-US" altLang="zh-CN" sz="2200" dirty="0"/>
              <a:t>For events with N(K+</a:t>
            </a:r>
            <a:r>
              <a:rPr lang="el-GR" altLang="zh-CN" sz="2200" dirty="0"/>
              <a:t>)=</a:t>
            </a:r>
            <a:r>
              <a:rPr lang="en-US" altLang="zh-CN" sz="2200" dirty="0"/>
              <a:t>N(K-</a:t>
            </a:r>
            <a:r>
              <a:rPr lang="el-GR" altLang="zh-CN" sz="2200" dirty="0"/>
              <a:t>) = 1</a:t>
            </a:r>
            <a:r>
              <a:rPr lang="en-US" altLang="zh-CN" sz="2200" dirty="0"/>
              <a:t>, Min(</a:t>
            </a:r>
            <a:r>
              <a:rPr lang="el-GR" altLang="zh-CN" sz="2200" dirty="0"/>
              <a:t>χ</a:t>
            </a:r>
            <a:r>
              <a:rPr lang="el-GR" altLang="zh-CN" sz="2200" baseline="30000" dirty="0"/>
              <a:t>2</a:t>
            </a:r>
            <a:r>
              <a:rPr lang="el-GR" altLang="zh-CN" sz="2200" baseline="-25000" dirty="0"/>
              <a:t>1</a:t>
            </a:r>
            <a:r>
              <a:rPr lang="en-US" altLang="zh-CN" sz="2200" baseline="-25000" dirty="0"/>
              <a:t>C</a:t>
            </a:r>
            <a:r>
              <a:rPr lang="en-US" altLang="zh-CN" sz="2200" dirty="0"/>
              <a:t>) combinations are selected</a:t>
            </a:r>
            <a:r>
              <a:rPr lang="en-US" altLang="zh-CN" sz="2200" dirty="0" smtClean="0"/>
              <a:t>.	</a:t>
            </a:r>
            <a:r>
              <a:rPr lang="en-US" altLang="zh-CN" sz="3500" dirty="0" smtClean="0">
                <a:solidFill>
                  <a:srgbClr val="FF0000"/>
                </a:solidFill>
              </a:rPr>
              <a:t>cut5</a:t>
            </a:r>
            <a:endParaRPr lang="en-US" altLang="zh-CN" sz="3500" dirty="0"/>
          </a:p>
          <a:p>
            <a:pPr marL="457189" lvl="2" indent="0">
              <a:spcBef>
                <a:spcPts val="1000"/>
              </a:spcBef>
              <a:buNone/>
            </a:pPr>
            <a:r>
              <a:rPr lang="en-US" altLang="zh-CN" sz="2200" dirty="0" smtClean="0"/>
              <a:t>(</a:t>
            </a:r>
            <a:r>
              <a:rPr lang="el-GR" altLang="zh-CN" sz="2200" dirty="0" smtClean="0"/>
              <a:t>χ</a:t>
            </a:r>
            <a:r>
              <a:rPr lang="el-GR" altLang="zh-CN" sz="2200" baseline="30000" dirty="0" smtClean="0"/>
              <a:t>2</a:t>
            </a:r>
            <a:r>
              <a:rPr lang="el-GR" altLang="zh-CN" sz="2200" baseline="-25000" dirty="0" smtClean="0"/>
              <a:t>1</a:t>
            </a:r>
            <a:r>
              <a:rPr lang="en-US" altLang="zh-CN" sz="2200" baseline="-25000" dirty="0"/>
              <a:t>C</a:t>
            </a:r>
            <a:r>
              <a:rPr lang="en-US" altLang="zh-CN" sz="2200" dirty="0"/>
              <a:t>(K+K- </a:t>
            </a:r>
            <a:r>
              <a:rPr lang="el-GR" altLang="zh-CN" sz="2200" dirty="0"/>
              <a:t>π+π+) &lt; </a:t>
            </a:r>
            <a:r>
              <a:rPr lang="en-US" altLang="zh-CN" sz="2200" dirty="0"/>
              <a:t>10</a:t>
            </a:r>
            <a:r>
              <a:rPr lang="el-GR" altLang="zh-CN" sz="2200" dirty="0" smtClean="0"/>
              <a:t>;</a:t>
            </a:r>
            <a:r>
              <a:rPr lang="en-US" altLang="zh-CN" sz="2200" dirty="0" smtClean="0"/>
              <a:t>)</a:t>
            </a:r>
            <a:endParaRPr lang="en-US" altLang="zh-CN" sz="2800" b="1" dirty="0" smtClean="0"/>
          </a:p>
          <a:p>
            <a:pPr marL="228594" lvl="1">
              <a:spcBef>
                <a:spcPts val="1000"/>
              </a:spcBef>
            </a:pPr>
            <a:r>
              <a:rPr lang="en-US" altLang="zh-CN" sz="2800" b="1" dirty="0"/>
              <a:t>PID</a:t>
            </a:r>
            <a:r>
              <a:rPr lang="zh-CN" altLang="en-US" sz="2800" b="1" dirty="0" smtClean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 smtClean="0"/>
              <a:t>）</a:t>
            </a:r>
            <a:r>
              <a:rPr lang="en-US" altLang="zh-CN" sz="2800" b="1" dirty="0"/>
              <a:t>:</a:t>
            </a:r>
          </a:p>
          <a:p>
            <a:pPr marL="457189" lvl="2" indent="0">
              <a:spcBef>
                <a:spcPts val="1000"/>
              </a:spcBef>
              <a:buNone/>
            </a:pPr>
            <a:r>
              <a:rPr lang="en-US" altLang="zh-CN" sz="2200" dirty="0" smtClean="0"/>
              <a:t>Third particles is identified as </a:t>
            </a:r>
            <a:r>
              <a:rPr lang="en-US" altLang="zh-CN" sz="2200" dirty="0" err="1" smtClean="0"/>
              <a:t>Kaon</a:t>
            </a:r>
            <a:r>
              <a:rPr lang="en-US" altLang="zh-CN" sz="2200" dirty="0"/>
              <a:t>; </a:t>
            </a:r>
            <a:r>
              <a:rPr lang="en-US" altLang="zh-CN" sz="2200" dirty="0" err="1" smtClean="0"/>
              <a:t>prob</a:t>
            </a:r>
            <a:r>
              <a:rPr lang="en-US" altLang="zh-CN" sz="2200" dirty="0" err="1"/>
              <a:t>K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 </a:t>
            </a:r>
            <a:r>
              <a:rPr lang="el-GR" altLang="zh-CN" sz="2200" dirty="0"/>
              <a:t>&gt;</a:t>
            </a:r>
            <a:r>
              <a:rPr lang="en-US" altLang="zh-CN" sz="2200" dirty="0" err="1" smtClean="0"/>
              <a:t>prob</a:t>
            </a:r>
            <a:r>
              <a:rPr lang="en-US" altLang="zh-CN" sz="2200" dirty="0" smtClean="0"/>
              <a:t>_</a:t>
            </a:r>
            <a:r>
              <a:rPr lang="el-GR" altLang="zh-CN" sz="2200" dirty="0" smtClean="0"/>
              <a:t>π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&amp;&amp; </a:t>
            </a:r>
            <a:r>
              <a:rPr lang="en-US" altLang="zh-CN" sz="2200" dirty="0" err="1"/>
              <a:t>prob</a:t>
            </a:r>
            <a:r>
              <a:rPr lang="en-US" altLang="zh-CN" sz="2200" dirty="0" smtClean="0"/>
              <a:t>_</a:t>
            </a:r>
            <a:r>
              <a:rPr lang="en-US" altLang="zh-CN" sz="2200" dirty="0"/>
              <a:t> K</a:t>
            </a:r>
            <a:r>
              <a:rPr lang="el-GR" altLang="zh-CN" sz="2200" dirty="0" smtClean="0"/>
              <a:t> </a:t>
            </a:r>
            <a:r>
              <a:rPr lang="el-GR" altLang="zh-CN" sz="2200" dirty="0"/>
              <a:t>&gt;</a:t>
            </a:r>
            <a:r>
              <a:rPr lang="en-US" altLang="zh-CN" sz="2200" dirty="0" err="1"/>
              <a:t>prob_p</a:t>
            </a:r>
            <a:r>
              <a:rPr lang="en-US" altLang="zh-CN" sz="2200" dirty="0"/>
              <a:t>; </a:t>
            </a:r>
            <a:r>
              <a:rPr lang="en-US" altLang="zh-CN" sz="2200" dirty="0" smtClean="0"/>
              <a:t>	</a:t>
            </a:r>
            <a:r>
              <a:rPr lang="en-US" altLang="zh-CN" sz="3500" dirty="0" smtClean="0">
                <a:solidFill>
                  <a:srgbClr val="FF0000"/>
                </a:solidFill>
              </a:rPr>
              <a:t>cut6</a:t>
            </a:r>
            <a:endParaRPr lang="en-US" altLang="zh-CN" sz="35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14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13090</TotalTime>
  <Words>550</Words>
  <Application>Microsoft Office PowerPoint</Application>
  <PresentationFormat>宽屏</PresentationFormat>
  <Paragraphs>181</Paragraphs>
  <Slides>24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 Unicode MS</vt:lpstr>
      <vt:lpstr>Gungsuh</vt:lpstr>
      <vt:lpstr>宋体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主题</vt:lpstr>
      <vt:lpstr>Office Theme</vt:lpstr>
      <vt:lpstr>Equation</vt:lpstr>
      <vt:lpstr>Study of e+ e- → ϕ(1020)π+ π- </vt:lpstr>
      <vt:lpstr>Data sets and MC simulation</vt:lpstr>
      <vt:lpstr>Event selection </vt:lpstr>
      <vt:lpstr>PowerPoint 演示文稿</vt:lpstr>
      <vt:lpstr>@2125MeV：L=108.49pb-1</vt:lpstr>
      <vt:lpstr>PowerPoint 演示文稿</vt:lpstr>
      <vt:lpstr>PowerPoint 演示文稿</vt:lpstr>
      <vt:lpstr>efficiency</vt:lpstr>
      <vt:lpstr>Event selection </vt:lpstr>
      <vt:lpstr>PowerPoint 演示文稿</vt:lpstr>
      <vt:lpstr>PowerPoint 演示文稿</vt:lpstr>
      <vt:lpstr>Event selection (4C)</vt:lpstr>
      <vt:lpstr>Cut Flow(4C)</vt:lpstr>
      <vt:lpstr>Backup</vt:lpstr>
      <vt:lpstr>Difference</vt:lpstr>
      <vt:lpstr>ϕ(1020) Fitting </vt:lpstr>
      <vt:lpstr>ϕ(1020) Fitting </vt:lpstr>
      <vt:lpstr>ϕ(1020) Fitting </vt:lpstr>
      <vt:lpstr>Possible intermediate states (R-scan data sets in 2015) @2125MeV</vt:lpstr>
      <vt:lpstr>@2125MeV: L=108.49pb-1 (e+e-→ ϕ(1020) π+π- )</vt:lpstr>
      <vt:lpstr>@2125MeV: L=108.49pb-1 (e+e-→ K*(892)0K- π+ +c.c. )</vt:lpstr>
      <vt:lpstr>Numbers of NGoodCharge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</dc:title>
  <dc:creator>sfxzctyx</dc:creator>
  <cp:lastModifiedBy>sfxzctyx</cp:lastModifiedBy>
  <cp:revision>171</cp:revision>
  <dcterms:created xsi:type="dcterms:W3CDTF">2016-08-30T07:32:40Z</dcterms:created>
  <dcterms:modified xsi:type="dcterms:W3CDTF">2018-07-09T02:18:00Z</dcterms:modified>
</cp:coreProperties>
</file>