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98" r:id="rId2"/>
    <p:sldId id="290" r:id="rId3"/>
    <p:sldId id="257" r:id="rId4"/>
    <p:sldId id="258" r:id="rId5"/>
    <p:sldId id="259" r:id="rId6"/>
    <p:sldId id="260" r:id="rId7"/>
    <p:sldId id="299" r:id="rId8"/>
    <p:sldId id="300" r:id="rId9"/>
    <p:sldId id="301" r:id="rId10"/>
    <p:sldId id="302" r:id="rId11"/>
    <p:sldId id="304" r:id="rId12"/>
    <p:sldId id="305" r:id="rId13"/>
    <p:sldId id="306" r:id="rId14"/>
    <p:sldId id="307" r:id="rId15"/>
    <p:sldId id="309" r:id="rId16"/>
    <p:sldId id="310" r:id="rId17"/>
    <p:sldId id="294" r:id="rId18"/>
    <p:sldId id="297" r:id="rId19"/>
    <p:sldId id="295" r:id="rId20"/>
    <p:sldId id="278" r:id="rId21"/>
    <p:sldId id="285" r:id="rId22"/>
    <p:sldId id="279" r:id="rId23"/>
    <p:sldId id="3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5" d="100"/>
          <a:sy n="8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2133-7752-4688-88B4-00085C06D8B6}" type="datetimeFigureOut">
              <a:rPr lang="zh-CN" altLang="en-US" smtClean="0"/>
              <a:pPr/>
              <a:t>2015-1-15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6B79-49A1-43D9-92EC-D67576995B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5770-FB06-4146-BCA8-AA212CB5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/>
              <a:t>1/16/2015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FA75770-FB06-4146-BCA8-AA212CB59E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Particle Identification (PID) at HIEPA Experiment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Ming Shao</a:t>
            </a:r>
          </a:p>
          <a:p>
            <a:r>
              <a:rPr lang="en-US" altLang="zh-CN" dirty="0" smtClean="0"/>
              <a:t>CPPT/USTC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- 2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5029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No TOF, PID by RICH only</a:t>
            </a:r>
          </a:p>
          <a:p>
            <a:r>
              <a:rPr lang="en-US" altLang="zh-CN" dirty="0" smtClean="0"/>
              <a:t>Similar to </a:t>
            </a:r>
            <a:r>
              <a:rPr lang="en-US" altLang="zh-CN" dirty="0" smtClean="0">
                <a:solidFill>
                  <a:srgbClr val="FF0000"/>
                </a:solidFill>
              </a:rPr>
              <a:t>BELLE-II ARICH </a:t>
            </a:r>
            <a:r>
              <a:rPr lang="en-US" altLang="zh-CN" dirty="0" smtClean="0"/>
              <a:t>design, aerogel + HAPD readout, but with </a:t>
            </a:r>
            <a:r>
              <a:rPr lang="en-US" altLang="zh-CN" dirty="0" smtClean="0">
                <a:solidFill>
                  <a:srgbClr val="FF0000"/>
                </a:solidFill>
              </a:rPr>
              <a:t>higher</a:t>
            </a:r>
            <a:r>
              <a:rPr lang="en-US" altLang="zh-CN" dirty="0" smtClean="0"/>
              <a:t> refractive index to extend to lower momentum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n~1.1-1.13 </a:t>
            </a:r>
            <a:r>
              <a:rPr lang="en-US" altLang="zh-CN" dirty="0" smtClean="0">
                <a:solidFill>
                  <a:srgbClr val="0000FF"/>
                </a:solidFill>
              </a:rPr>
              <a:t>(Below threshold for proton at p&lt;2GeV/c)</a:t>
            </a:r>
          </a:p>
          <a:p>
            <a:r>
              <a:rPr lang="en-US" altLang="zh-CN" dirty="0" smtClean="0"/>
              <a:t>n~1.06 already proven at the endcap, how about </a:t>
            </a:r>
            <a:r>
              <a:rPr lang="en-US" altLang="zh-CN" dirty="0" smtClean="0"/>
              <a:t>n~1.1-1.13 </a:t>
            </a:r>
            <a:r>
              <a:rPr lang="en-US" altLang="zh-CN" dirty="0" smtClean="0"/>
              <a:t>(close to aerogel limit)? How about </a:t>
            </a:r>
            <a:r>
              <a:rPr lang="en-US" altLang="zh-CN" dirty="0" smtClean="0"/>
              <a:t>the barrel </a:t>
            </a:r>
            <a:r>
              <a:rPr lang="en-US" altLang="zh-CN" dirty="0" smtClean="0"/>
              <a:t>region?</a:t>
            </a:r>
          </a:p>
          <a:p>
            <a:r>
              <a:rPr lang="en-US" altLang="zh-CN" dirty="0" smtClean="0"/>
              <a:t>Need further R&amp;D</a:t>
            </a:r>
          </a:p>
          <a:p>
            <a:endParaRPr lang="en-US" altLang="zh-CN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914149" cy="27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16448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248400" y="762000"/>
            <a:ext cx="19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Proximity focusing</a:t>
            </a:r>
          </a:p>
        </p:txBody>
      </p:sp>
      <p:sp>
        <p:nvSpPr>
          <p:cNvPr id="11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2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13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altLang="zh-CN" dirty="0" smtClean="0"/>
              <a:t>Expected performance - 2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365759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double aerogel, n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=1.050,1.065</a:t>
            </a:r>
          </a:p>
          <a:p>
            <a:r>
              <a:rPr lang="en-US" altLang="zh-CN" dirty="0" smtClean="0"/>
              <a:t>Proximity gap = </a:t>
            </a:r>
            <a:r>
              <a:rPr lang="en-US" altLang="zh-CN" dirty="0" smtClean="0">
                <a:solidFill>
                  <a:srgbClr val="FF0000"/>
                </a:solidFill>
              </a:rPr>
              <a:t>200mm</a:t>
            </a:r>
          </a:p>
          <a:p>
            <a:r>
              <a:rPr lang="en-US" altLang="zh-CN" dirty="0" smtClean="0">
                <a:sym typeface="Symbol"/>
              </a:rPr>
              <a:t></a:t>
            </a:r>
            <a:r>
              <a:rPr lang="en-US" altLang="zh-CN" baseline="-25000" dirty="0" smtClean="0">
                <a:sym typeface="Symbol"/>
              </a:rPr>
              <a:t>c</a:t>
            </a:r>
            <a:r>
              <a:rPr lang="en-US" altLang="zh-CN" dirty="0" smtClean="0"/>
              <a:t>=336mrad</a:t>
            </a:r>
          </a:p>
          <a:p>
            <a:r>
              <a:rPr lang="en-US" altLang="zh-CN" dirty="0" smtClean="0">
                <a:sym typeface="Symbol"/>
              </a:rPr>
              <a:t></a:t>
            </a:r>
            <a:r>
              <a:rPr lang="en-US" altLang="zh-CN" baseline="-25000" dirty="0" smtClean="0">
                <a:sym typeface="Symbol"/>
              </a:rPr>
              <a:t></a:t>
            </a:r>
            <a:r>
              <a:rPr lang="en-US" altLang="zh-CN" dirty="0" smtClean="0"/>
              <a:t>=15.8mrad</a:t>
            </a:r>
          </a:p>
          <a:p>
            <a:r>
              <a:rPr lang="en-US" altLang="zh-CN" dirty="0" err="1" smtClean="0"/>
              <a:t>N</a:t>
            </a:r>
            <a:r>
              <a:rPr lang="en-US" altLang="zh-CN" baseline="-25000" dirty="0" err="1" smtClean="0">
                <a:sym typeface="Symbol"/>
              </a:rPr>
              <a:t>det</a:t>
            </a:r>
            <a:r>
              <a:rPr lang="en-US" altLang="zh-CN" dirty="0" smtClean="0"/>
              <a:t>= 11.4</a:t>
            </a:r>
          </a:p>
          <a:p>
            <a:endParaRPr lang="en-US" altLang="zh-CN" dirty="0" smtClean="0"/>
          </a:p>
          <a:p>
            <a:r>
              <a:rPr lang="el-GR" altLang="zh-CN" dirty="0" smtClean="0">
                <a:solidFill>
                  <a:srgbClr val="0000FF"/>
                </a:solidFill>
              </a:rPr>
              <a:t>&gt;5.5 σ </a:t>
            </a:r>
            <a:r>
              <a:rPr lang="en-US" altLang="zh-CN" dirty="0" smtClean="0">
                <a:solidFill>
                  <a:srgbClr val="0000FF"/>
                </a:solidFill>
                <a:sym typeface="Symbol"/>
              </a:rPr>
              <a:t>/K </a:t>
            </a:r>
            <a:r>
              <a:rPr lang="en-US" altLang="zh-CN" dirty="0" smtClean="0">
                <a:solidFill>
                  <a:srgbClr val="0000FF"/>
                </a:solidFill>
              </a:rPr>
              <a:t>separation at 4 </a:t>
            </a:r>
            <a:r>
              <a:rPr lang="en-US" altLang="zh-CN" dirty="0" err="1" smtClean="0">
                <a:solidFill>
                  <a:srgbClr val="0000FF"/>
                </a:solidFill>
              </a:rPr>
              <a:t>GeV</a:t>
            </a:r>
            <a:r>
              <a:rPr lang="en-US" altLang="zh-CN" dirty="0" smtClean="0">
                <a:solidFill>
                  <a:srgbClr val="0000FF"/>
                </a:solidFill>
              </a:rPr>
              <a:t>/c</a:t>
            </a: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86200" cy="297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590800" cy="22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438400" y="33528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BELLE-II ARICH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068264" cy="21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524000" y="5638800"/>
            <a:ext cx="162993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~</a:t>
            </a:r>
            <a:r>
              <a:rPr lang="en-US" altLang="zh-CN" sz="2000" dirty="0" smtClean="0">
                <a:solidFill>
                  <a:srgbClr val="FF0000"/>
                </a:solidFill>
              </a:rPr>
              <a:t>5mm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photon </a:t>
            </a:r>
          </a:p>
          <a:p>
            <a:r>
              <a:rPr lang="en-US" altLang="zh-CN" dirty="0" smtClean="0"/>
              <a:t>sensor size </a:t>
            </a:r>
            <a:endParaRPr lang="zh-CN" altLang="en-US" dirty="0"/>
          </a:p>
        </p:txBody>
      </p:sp>
      <p:sp>
        <p:nvSpPr>
          <p:cNvPr id="14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5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16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Design - 3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PID by RICH only</a:t>
            </a:r>
          </a:p>
          <a:p>
            <a:r>
              <a:rPr lang="en-US" altLang="zh-CN" dirty="0" smtClean="0"/>
              <a:t>Similar to ALICE HMPID design, with  MWPC (</a:t>
            </a:r>
            <a:r>
              <a:rPr lang="en-US" altLang="zh-CN" dirty="0" err="1" smtClean="0"/>
              <a:t>CsI</a:t>
            </a:r>
            <a:r>
              <a:rPr lang="en-US" altLang="zh-CN" dirty="0" smtClean="0"/>
              <a:t> coated cathode) readout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n~1.3 (liquid C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N" dirty="0" smtClean="0">
                <a:solidFill>
                  <a:srgbClr val="0000FF"/>
                </a:solidFill>
              </a:rPr>
              <a:t>F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14</a:t>
            </a:r>
            <a:r>
              <a:rPr lang="en-US" altLang="zh-CN" dirty="0" smtClean="0">
                <a:solidFill>
                  <a:srgbClr val="0000FF"/>
                </a:solidFill>
              </a:rPr>
              <a:t>), UV detection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or </a:t>
            </a:r>
            <a:r>
              <a:rPr lang="en-US" altLang="zh-CN" dirty="0" err="1" smtClean="0">
                <a:solidFill>
                  <a:srgbClr val="0000FF"/>
                </a:solidFill>
              </a:rPr>
              <a:t>LiF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(n~1.46, </a:t>
            </a:r>
            <a:r>
              <a:rPr lang="en-US" altLang="zh-CN" dirty="0" err="1" smtClean="0">
                <a:solidFill>
                  <a:srgbClr val="0000FF"/>
                </a:solidFill>
              </a:rPr>
              <a:t>sawtooth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surface) at CLEO-III</a:t>
            </a:r>
          </a:p>
          <a:p>
            <a:r>
              <a:rPr lang="en-US" altLang="zh-CN" dirty="0" smtClean="0"/>
              <a:t>Already proven</a:t>
            </a:r>
          </a:p>
          <a:p>
            <a:r>
              <a:rPr lang="en-US" altLang="zh-CN" dirty="0" smtClean="0"/>
              <a:t>Immune to B field </a:t>
            </a:r>
            <a:r>
              <a:rPr lang="en-US" altLang="zh-CN" dirty="0" smtClean="0">
                <a:sym typeface="Symbol"/>
              </a:rPr>
              <a:t> s</a:t>
            </a:r>
            <a:r>
              <a:rPr lang="en-US" altLang="zh-CN" dirty="0" smtClean="0"/>
              <a:t>ame structure can be used at both the endcap and the barrel</a:t>
            </a:r>
          </a:p>
          <a:p>
            <a:r>
              <a:rPr lang="en-US" altLang="zh-CN" dirty="0" smtClean="0"/>
              <a:t>MWPC too slow</a:t>
            </a:r>
            <a:r>
              <a:rPr lang="en-US" altLang="zh-CN" dirty="0" smtClean="0"/>
              <a:t>? Aging?</a:t>
            </a:r>
          </a:p>
          <a:p>
            <a:r>
              <a:rPr lang="en-US" altLang="zh-CN" dirty="0" smtClean="0"/>
              <a:t>C</a:t>
            </a:r>
            <a:r>
              <a:rPr lang="en-US" altLang="zh-CN" baseline="-25000" dirty="0" smtClean="0"/>
              <a:t>6</a:t>
            </a:r>
            <a:r>
              <a:rPr lang="en-US" altLang="zh-CN" dirty="0" smtClean="0"/>
              <a:t>F</a:t>
            </a:r>
            <a:r>
              <a:rPr lang="en-US" altLang="zh-CN" baseline="-25000" dirty="0" smtClean="0"/>
              <a:t>14</a:t>
            </a:r>
            <a:r>
              <a:rPr lang="en-US" altLang="zh-CN" dirty="0" smtClean="0"/>
              <a:t> </a:t>
            </a:r>
            <a:r>
              <a:rPr lang="en-US" altLang="zh-CN" dirty="0" smtClean="0"/>
              <a:t>must be kept at high purity</a:t>
            </a:r>
            <a:endParaRPr lang="en-US" altLang="zh-CN" dirty="0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600"/>
            <a:ext cx="4095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400" y="457200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</a:rPr>
              <a:t>LiF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endParaRPr lang="zh-CN" alt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3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sp>
        <p:nvSpPr>
          <p:cNvPr id="14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152400"/>
            <a:ext cx="82296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performance - 3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67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800600" y="838200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Cherenkov angle vs. track momentum in p-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Pb</a:t>
            </a:r>
            <a:r>
              <a:rPr lang="en-US" altLang="zh-CN" sz="1400" dirty="0" smtClean="0">
                <a:solidFill>
                  <a:srgbClr val="FF0000"/>
                </a:solidFill>
              </a:rPr>
              <a:t> data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810000"/>
            <a:ext cx="38862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00400" y="5943600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ALICE HMPID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" y="1066801"/>
            <a:ext cx="4343400" cy="304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 C</a:t>
            </a:r>
            <a:r>
              <a:rPr kumimoji="0" lang="en-US" altLang="zh-C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altLang="zh-C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radiator n~1.3 @ 175nm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Proximity gap =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MWPC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readout pad size 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8mm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8.4mm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l-GR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/K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 at 3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2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13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dirty="0" smtClean="0"/>
              <a:t>Expected performance -3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00" y="1143000"/>
            <a:ext cx="7785100" cy="5194300"/>
          </a:xfrm>
          <a:prstGeom prst="rect">
            <a:avLst/>
          </a:prstGeom>
        </p:spPr>
      </p:pic>
      <p:sp>
        <p:nvSpPr>
          <p:cNvPr id="7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sp>
        <p:nvSpPr>
          <p:cNvPr id="9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1828800" cy="4572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i</a:t>
            </a:r>
            <a:r>
              <a:rPr lang="en-US" altLang="zh-CN" dirty="0" err="1" smtClean="0">
                <a:solidFill>
                  <a:srgbClr val="FF0000"/>
                </a:solidFill>
              </a:rPr>
              <a:t>TOP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5" y="1143000"/>
            <a:ext cx="500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024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8925"/>
            <a:ext cx="4083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8925"/>
            <a:ext cx="4062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981200"/>
            <a:ext cx="1009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95800"/>
            <a:ext cx="8181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5562600"/>
            <a:ext cx="5662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- 4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5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sp>
        <p:nvSpPr>
          <p:cNvPr id="16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990600" y="10668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DIRC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mtClean="0"/>
              <a:t>iTOP performance</a:t>
            </a:r>
            <a:endParaRPr lang="zh-CN" altLang="en-US" smtClean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67100"/>
            <a:ext cx="7620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838200"/>
            <a:ext cx="5245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30099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57425"/>
            <a:ext cx="13827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705225"/>
            <a:ext cx="13001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2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sp>
        <p:nvSpPr>
          <p:cNvPr id="13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Baseline Design</a:t>
            </a:r>
            <a:endParaRPr lang="zh-CN" altLang="en-US" smtClean="0"/>
          </a:p>
        </p:txBody>
      </p:sp>
      <p:sp>
        <p:nvSpPr>
          <p:cNvPr id="41988" name="内容占位符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3733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PID by RICH at 0.8&lt;p&lt;2GeV/c, no TOF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Proximity RICH</a:t>
            </a:r>
            <a:r>
              <a:rPr lang="en-US" altLang="zh-CN" sz="2400" dirty="0" smtClean="0"/>
              <a:t>, similar to ALICE HMPID design, but with </a:t>
            </a:r>
            <a:r>
              <a:rPr lang="en-US" altLang="zh-CN" sz="2400" dirty="0" err="1" smtClean="0"/>
              <a:t>CsI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coated </a:t>
            </a:r>
            <a:r>
              <a:rPr lang="en-US" altLang="zh-CN" sz="2400" dirty="0" smtClean="0">
                <a:solidFill>
                  <a:srgbClr val="0000FF"/>
                </a:solidFill>
              </a:rPr>
              <a:t>GEM/THGEM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readout (</a:t>
            </a:r>
            <a:r>
              <a:rPr lang="en-US" altLang="zh-CN" sz="2400" dirty="0" smtClean="0"/>
              <a:t>PHENIX </a:t>
            </a:r>
            <a:r>
              <a:rPr lang="en-US" altLang="zh-CN" sz="2400" dirty="0" smtClean="0"/>
              <a:t>HBD)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8000"/>
                </a:solidFill>
              </a:rPr>
              <a:t>avoid </a:t>
            </a:r>
            <a:r>
              <a:rPr lang="en-US" altLang="zh-CN" sz="2000" dirty="0" smtClean="0">
                <a:solidFill>
                  <a:srgbClr val="008000"/>
                </a:solidFill>
              </a:rPr>
              <a:t>photon feedback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8000"/>
                </a:solidFill>
              </a:rPr>
              <a:t>less </a:t>
            </a:r>
            <a:r>
              <a:rPr lang="en-US" altLang="zh-CN" sz="2000" dirty="0" smtClean="0">
                <a:solidFill>
                  <a:srgbClr val="008000"/>
                </a:solidFill>
              </a:rPr>
              <a:t>ion backflow to </a:t>
            </a:r>
            <a:r>
              <a:rPr lang="en-US" altLang="zh-CN" sz="2000" dirty="0" err="1" smtClean="0">
                <a:solidFill>
                  <a:srgbClr val="008000"/>
                </a:solidFill>
              </a:rPr>
              <a:t>CsI</a:t>
            </a:r>
            <a:r>
              <a:rPr lang="en-US" altLang="zh-CN" sz="2000" dirty="0" smtClean="0">
                <a:solidFill>
                  <a:srgbClr val="008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8000"/>
                </a:solidFill>
              </a:rPr>
              <a:t>Fast (few </a:t>
            </a:r>
            <a:r>
              <a:rPr lang="en-US" altLang="zh-CN" sz="2000" dirty="0" smtClean="0">
                <a:solidFill>
                  <a:srgbClr val="008000"/>
                </a:solidFill>
              </a:rPr>
              <a:t>ns</a:t>
            </a:r>
            <a:r>
              <a:rPr lang="en-US" altLang="zh-CN" sz="2000" dirty="0" smtClean="0">
                <a:solidFill>
                  <a:srgbClr val="008000"/>
                </a:solidFill>
              </a:rPr>
              <a:t>), high rate capacity</a:t>
            </a:r>
            <a:endParaRPr lang="en-US" altLang="zh-CN" sz="2000" dirty="0" smtClean="0">
              <a:solidFill>
                <a:srgbClr val="008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8000"/>
                </a:solidFill>
              </a:rPr>
              <a:t>Robust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8000"/>
                </a:solidFill>
              </a:rPr>
              <a:t>Radiation hard</a:t>
            </a:r>
            <a:endParaRPr lang="en-US" altLang="zh-CN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Proximity </a:t>
            </a:r>
            <a:r>
              <a:rPr lang="en-US" altLang="zh-CN" sz="2400" dirty="0" smtClean="0"/>
              <a:t>gap </a:t>
            </a:r>
            <a:r>
              <a:rPr lang="en-US" altLang="zh-CN" sz="2400" dirty="0" smtClean="0"/>
              <a:t>~10cm</a:t>
            </a:r>
            <a:endParaRPr lang="en-US" altLang="zh-CN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n~1.3 (liquid C</a:t>
            </a:r>
            <a:r>
              <a:rPr lang="en-US" altLang="zh-CN" sz="2400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N" sz="2400" dirty="0" smtClean="0">
                <a:solidFill>
                  <a:srgbClr val="0000FF"/>
                </a:solidFill>
              </a:rPr>
              <a:t>F</a:t>
            </a:r>
            <a:r>
              <a:rPr lang="en-US" altLang="zh-CN" sz="2400" baseline="-25000" dirty="0" smtClean="0">
                <a:solidFill>
                  <a:srgbClr val="0000FF"/>
                </a:solidFill>
              </a:rPr>
              <a:t>14</a:t>
            </a:r>
            <a:r>
              <a:rPr lang="en-US" altLang="zh-CN" sz="2400" dirty="0" smtClean="0">
                <a:solidFill>
                  <a:srgbClr val="0000FF"/>
                </a:solidFill>
              </a:rPr>
              <a:t>), UV detection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7997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17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Workshop on Physics at Future High Intensity Collider @ 2-7GeV in China </a:t>
            </a:r>
            <a:endParaRPr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48200" y="6019800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HBD GEM readout</a:t>
            </a:r>
            <a:endParaRPr lang="zh-CN" altLang="en-US" dirty="0">
              <a:latin typeface="Calibri" pitchFamily="34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76800"/>
            <a:ext cx="1884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025" y="865188"/>
            <a:ext cx="41941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52400" y="762000"/>
          <a:ext cx="2417319" cy="625475"/>
        </p:xfrm>
        <a:graphic>
          <a:graphicData uri="http://schemas.openxmlformats.org/presentationml/2006/ole">
            <p:oleObj spid="_x0000_s45059" name="公式" r:id="rId4" imgW="1714320" imgH="44424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52400" y="1377113"/>
          <a:ext cx="838200" cy="500900"/>
        </p:xfrm>
        <a:graphic>
          <a:graphicData uri="http://schemas.openxmlformats.org/presentationml/2006/ole">
            <p:oleObj spid="_x0000_s45060" name="公式" r:id="rId5" imgW="660240" imgH="393480" progId="Equation.3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066800" y="1381125"/>
          <a:ext cx="986468" cy="523875"/>
        </p:xfrm>
        <a:graphic>
          <a:graphicData uri="http://schemas.openxmlformats.org/presentationml/2006/ole">
            <p:oleObj spid="_x0000_s45061" name="公式" r:id="rId6" imgW="787320" imgH="419040" progId="Equation.3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209800" y="1304925"/>
          <a:ext cx="975405" cy="549275"/>
        </p:xfrm>
        <a:graphic>
          <a:graphicData uri="http://schemas.openxmlformats.org/presentationml/2006/ole">
            <p:oleObj spid="_x0000_s45062" name="公式" r:id="rId7" imgW="787320" imgH="444240" progId="Equation.3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7315200" y="533400"/>
          <a:ext cx="1745901" cy="381000"/>
        </p:xfrm>
        <a:graphic>
          <a:graphicData uri="http://schemas.openxmlformats.org/presentationml/2006/ole">
            <p:oleObj spid="_x0000_s45063" name="公式" r:id="rId8" imgW="1104840" imgH="241200" progId="Equation.3">
              <p:embed/>
            </p:oleObj>
          </a:graphicData>
        </a:graphic>
      </p:graphicFrame>
      <p:sp>
        <p:nvSpPr>
          <p:cNvPr id="9" name="标题 3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Imaging resolution</a:t>
            </a:r>
            <a:endParaRPr lang="zh-CN" alt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53987" y="1931988"/>
          <a:ext cx="3587849" cy="582612"/>
        </p:xfrm>
        <a:graphic>
          <a:graphicData uri="http://schemas.openxmlformats.org/presentationml/2006/ole">
            <p:oleObj spid="_x0000_s45065" name="公式" r:id="rId9" imgW="2730240" imgH="444240" progId="Equation.3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52400" y="2541588"/>
          <a:ext cx="4863414" cy="658812"/>
        </p:xfrm>
        <a:graphic>
          <a:graphicData uri="http://schemas.openxmlformats.org/presentationml/2006/ole">
            <p:oleObj spid="_x0000_s45066" name="公式" r:id="rId10" imgW="3276360" imgH="444240" progId="Equation.3">
              <p:embed/>
            </p:oleObj>
          </a:graphicData>
        </a:graphic>
      </p:graphicFrame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228600" y="3581400"/>
            <a:ext cx="411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Take 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n=1.13/</a:t>
            </a:r>
            <a:r>
              <a:rPr lang="en-US" altLang="zh-CN" sz="2400" dirty="0">
                <a:solidFill>
                  <a:srgbClr val="0000FF"/>
                </a:solidFill>
                <a:latin typeface="Calibri" pitchFamily="34" charset="0"/>
              </a:rPr>
              <a:t>1.3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n-US" altLang="zh-CN" sz="2400" dirty="0" err="1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altLang="zh-CN" sz="2400" baseline="-25000" dirty="0" err="1">
                <a:solidFill>
                  <a:srgbClr val="FF0000"/>
                </a:solidFill>
                <a:latin typeface="Calibri" pitchFamily="34" charset="0"/>
              </a:rPr>
              <a:t>photon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=10</a:t>
            </a:r>
          </a:p>
          <a:p>
            <a:pPr>
              <a:buFont typeface="Symbol" pitchFamily="18" charset="2"/>
              <a:buChar char="®"/>
            </a:pP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~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60/</a:t>
            </a:r>
            <a:r>
              <a:rPr lang="en-US" altLang="zh-CN" sz="24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40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mrad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CN" sz="2400" dirty="0">
                <a:latin typeface="Calibri" pitchFamily="34" charset="0"/>
                <a:sym typeface="Symbol" pitchFamily="18" charset="2"/>
              </a:rPr>
              <a:t>single photon resolution is needed for </a:t>
            </a:r>
            <a:r>
              <a:rPr lang="en-US" altLang="zh-CN" sz="2400" dirty="0" smtClean="0">
                <a:latin typeface="Calibri" pitchFamily="34" charset="0"/>
                <a:sym typeface="Symbol" pitchFamily="18" charset="2"/>
              </a:rPr>
              <a:t>clean </a:t>
            </a:r>
            <a:r>
              <a:rPr lang="en-US" altLang="zh-CN" sz="2400" dirty="0">
                <a:latin typeface="Calibri" pitchFamily="34" charset="0"/>
                <a:sym typeface="Symbol" pitchFamily="18" charset="2"/>
              </a:rPr>
              <a:t>/K separation at p=2GeV/c</a:t>
            </a:r>
          </a:p>
          <a:p>
            <a:pPr>
              <a:buFont typeface="Symbol" pitchFamily="18" charset="2"/>
              <a:buChar char="®"/>
            </a:pPr>
            <a:r>
              <a:rPr lang="en-US" altLang="zh-CN" sz="2400" dirty="0">
                <a:latin typeface="Calibri" pitchFamily="34" charset="0"/>
              </a:rPr>
              <a:t> correspond to 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~20/</a:t>
            </a:r>
            <a:r>
              <a:rPr lang="en-US" altLang="zh-CN" sz="2400" dirty="0">
                <a:solidFill>
                  <a:srgbClr val="0000FF"/>
                </a:solidFill>
                <a:latin typeface="Calibri" pitchFamily="34" charset="0"/>
              </a:rPr>
              <a:t>14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mm </a:t>
            </a:r>
            <a:r>
              <a:rPr lang="en-US" altLang="zh-CN" sz="2400" dirty="0">
                <a:latin typeface="Calibri" pitchFamily="34" charset="0"/>
              </a:rPr>
              <a:t>photon sensor size (with </a:t>
            </a:r>
            <a:r>
              <a:rPr lang="en-US" altLang="zh-CN" sz="2400" dirty="0" smtClean="0">
                <a:latin typeface="Calibri" pitchFamily="34" charset="0"/>
              </a:rPr>
              <a:t>a proximity </a:t>
            </a:r>
            <a:r>
              <a:rPr lang="en-US" altLang="zh-CN" sz="2400" dirty="0">
                <a:latin typeface="Calibri" pitchFamily="34" charset="0"/>
              </a:rPr>
              <a:t>gap </a:t>
            </a:r>
            <a:r>
              <a:rPr lang="en-US" altLang="zh-CN" sz="2400" dirty="0" smtClean="0">
                <a:latin typeface="Calibri" pitchFamily="34" charset="0"/>
              </a:rPr>
              <a:t>of 10cm</a:t>
            </a:r>
            <a:r>
              <a:rPr lang="en-US" altLang="zh-CN" sz="2400" dirty="0">
                <a:latin typeface="Calibri" pitchFamily="34" charset="0"/>
              </a:rPr>
              <a:t>)</a:t>
            </a:r>
            <a:endParaRPr lang="zh-CN" altLang="en-US" sz="2400" dirty="0">
              <a:latin typeface="Calibri" pitchFamily="34" charset="0"/>
            </a:endParaRPr>
          </a:p>
        </p:txBody>
      </p:sp>
      <p:pic>
        <p:nvPicPr>
          <p:cNvPr id="4506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3581400"/>
            <a:ext cx="38738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7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18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 txBox="1">
            <a:spLocks/>
          </p:cNvSpPr>
          <p:nvPr/>
        </p:nvSpPr>
        <p:spPr bwMode="auto">
          <a:xfrm>
            <a:off x="457200" y="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400">
                <a:latin typeface="Calibri" pitchFamily="34" charset="0"/>
              </a:rPr>
              <a:t>Expected performance</a:t>
            </a:r>
            <a:endParaRPr lang="zh-CN" altLang="en-US" sz="4400">
              <a:latin typeface="Calibri" pitchFamily="34" charset="0"/>
            </a:endParaRP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219200"/>
            <a:ext cx="79174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2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sp>
        <p:nvSpPr>
          <p:cNvPr id="13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449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final performance should be similar to that of ALICE HMPID, fulfilling the requirements imposed to PID at HIEPA experiment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725" y="2847975"/>
            <a:ext cx="36004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任意多边形 6"/>
          <p:cNvSpPr/>
          <p:nvPr/>
        </p:nvSpPr>
        <p:spPr>
          <a:xfrm>
            <a:off x="2244725" y="3838575"/>
            <a:ext cx="2519363" cy="1676400"/>
          </a:xfrm>
          <a:custGeom>
            <a:avLst/>
            <a:gdLst>
              <a:gd name="connsiteX0" fmla="*/ 11723 w 2895600"/>
              <a:gd name="connsiteY0" fmla="*/ 0 h 1758461"/>
              <a:gd name="connsiteX1" fmla="*/ 2895600 w 2895600"/>
              <a:gd name="connsiteY1" fmla="*/ 0 h 1758461"/>
              <a:gd name="connsiteX2" fmla="*/ 2614246 w 2895600"/>
              <a:gd name="connsiteY2" fmla="*/ 1277815 h 1758461"/>
              <a:gd name="connsiteX3" fmla="*/ 1066800 w 2895600"/>
              <a:gd name="connsiteY3" fmla="*/ 1758461 h 1758461"/>
              <a:gd name="connsiteX4" fmla="*/ 0 w 2895600"/>
              <a:gd name="connsiteY4" fmla="*/ 1758461 h 1758461"/>
              <a:gd name="connsiteX5" fmla="*/ 11723 w 2895600"/>
              <a:gd name="connsiteY5" fmla="*/ 0 h 17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758461">
                <a:moveTo>
                  <a:pt x="11723" y="0"/>
                </a:moveTo>
                <a:lnTo>
                  <a:pt x="2895600" y="0"/>
                </a:lnTo>
                <a:lnTo>
                  <a:pt x="2614246" y="1277815"/>
                </a:lnTo>
                <a:lnTo>
                  <a:pt x="1066800" y="1758461"/>
                </a:lnTo>
                <a:lnTo>
                  <a:pt x="0" y="1758461"/>
                </a:lnTo>
                <a:cubicBezTo>
                  <a:pt x="3908" y="1168400"/>
                  <a:pt x="7815" y="578338"/>
                  <a:pt x="11723" y="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244725" y="5773737"/>
            <a:ext cx="2698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44725" y="5729287"/>
            <a:ext cx="4937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244725" y="5638800"/>
            <a:ext cx="63023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244725" y="1993900"/>
            <a:ext cx="4184650" cy="765175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244725" y="3733800"/>
            <a:ext cx="5849938" cy="213042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>
            <a:spLocks/>
          </p:cNvSpPr>
          <p:nvPr/>
        </p:nvSpPr>
        <p:spPr>
          <a:xfrm>
            <a:off x="2244725" y="935037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矩形 40"/>
          <p:cNvSpPr>
            <a:spLocks/>
          </p:cNvSpPr>
          <p:nvPr/>
        </p:nvSpPr>
        <p:spPr>
          <a:xfrm>
            <a:off x="2244725" y="1036637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>
            <a:spLocks/>
          </p:cNvSpPr>
          <p:nvPr/>
        </p:nvSpPr>
        <p:spPr>
          <a:xfrm>
            <a:off x="2244725" y="1138237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>
            <a:spLocks/>
          </p:cNvSpPr>
          <p:nvPr/>
        </p:nvSpPr>
        <p:spPr>
          <a:xfrm>
            <a:off x="2244725" y="1239837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>
            <a:spLocks/>
          </p:cNvSpPr>
          <p:nvPr/>
        </p:nvSpPr>
        <p:spPr>
          <a:xfrm>
            <a:off x="2244725" y="1341437"/>
            <a:ext cx="4184650" cy="100013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矩形 44"/>
          <p:cNvSpPr>
            <a:spLocks/>
          </p:cNvSpPr>
          <p:nvPr/>
        </p:nvSpPr>
        <p:spPr>
          <a:xfrm>
            <a:off x="2244725" y="1441450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>
            <a:spLocks/>
          </p:cNvSpPr>
          <p:nvPr/>
        </p:nvSpPr>
        <p:spPr>
          <a:xfrm>
            <a:off x="2244725" y="1543050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46"/>
          <p:cNvSpPr>
            <a:spLocks/>
          </p:cNvSpPr>
          <p:nvPr/>
        </p:nvSpPr>
        <p:spPr>
          <a:xfrm>
            <a:off x="2244725" y="1644650"/>
            <a:ext cx="4186238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矩形 47"/>
          <p:cNvSpPr>
            <a:spLocks/>
          </p:cNvSpPr>
          <p:nvPr/>
        </p:nvSpPr>
        <p:spPr>
          <a:xfrm>
            <a:off x="2244725" y="1746250"/>
            <a:ext cx="4184650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矩形 48"/>
          <p:cNvSpPr>
            <a:spLocks/>
          </p:cNvSpPr>
          <p:nvPr/>
        </p:nvSpPr>
        <p:spPr>
          <a:xfrm>
            <a:off x="2244725" y="1847850"/>
            <a:ext cx="4186238" cy="100012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>
            <a:spLocks/>
          </p:cNvSpPr>
          <p:nvPr/>
        </p:nvSpPr>
        <p:spPr>
          <a:xfrm rot="5400000">
            <a:off x="5863431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>
            <a:spLocks/>
          </p:cNvSpPr>
          <p:nvPr/>
        </p:nvSpPr>
        <p:spPr>
          <a:xfrm rot="5400000">
            <a:off x="5761831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>
            <a:spLocks/>
          </p:cNvSpPr>
          <p:nvPr/>
        </p:nvSpPr>
        <p:spPr>
          <a:xfrm rot="5400000">
            <a:off x="5659438" y="2551112"/>
            <a:ext cx="3284537" cy="100013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>
            <a:spLocks/>
          </p:cNvSpPr>
          <p:nvPr/>
        </p:nvSpPr>
        <p:spPr>
          <a:xfrm rot="5400000">
            <a:off x="5558631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>
            <a:spLocks/>
          </p:cNvSpPr>
          <p:nvPr/>
        </p:nvSpPr>
        <p:spPr>
          <a:xfrm rot="5400000">
            <a:off x="5457031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>
            <a:spLocks/>
          </p:cNvSpPr>
          <p:nvPr/>
        </p:nvSpPr>
        <p:spPr>
          <a:xfrm rot="5400000">
            <a:off x="5355431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>
            <a:spLocks/>
          </p:cNvSpPr>
          <p:nvPr/>
        </p:nvSpPr>
        <p:spPr>
          <a:xfrm rot="5400000">
            <a:off x="5254625" y="2551113"/>
            <a:ext cx="3284537" cy="100012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矩形 68"/>
          <p:cNvSpPr>
            <a:spLocks/>
          </p:cNvSpPr>
          <p:nvPr/>
        </p:nvSpPr>
        <p:spPr>
          <a:xfrm rot="5400000">
            <a:off x="5153819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矩形 69"/>
          <p:cNvSpPr>
            <a:spLocks/>
          </p:cNvSpPr>
          <p:nvPr/>
        </p:nvSpPr>
        <p:spPr>
          <a:xfrm rot="5400000">
            <a:off x="5052219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>
            <a:spLocks/>
          </p:cNvSpPr>
          <p:nvPr/>
        </p:nvSpPr>
        <p:spPr>
          <a:xfrm rot="5400000">
            <a:off x="4950619" y="2550319"/>
            <a:ext cx="3284537" cy="1016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矩形 75"/>
          <p:cNvSpPr>
            <a:spLocks/>
          </p:cNvSpPr>
          <p:nvPr/>
        </p:nvSpPr>
        <p:spPr>
          <a:xfrm>
            <a:off x="2244725" y="3490912"/>
            <a:ext cx="2519363" cy="6350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矩形 76"/>
          <p:cNvSpPr>
            <a:spLocks/>
          </p:cNvSpPr>
          <p:nvPr/>
        </p:nvSpPr>
        <p:spPr>
          <a:xfrm>
            <a:off x="2244725" y="3490912"/>
            <a:ext cx="2519363" cy="3079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" name="矩形 77"/>
          <p:cNvSpPr>
            <a:spLocks/>
          </p:cNvSpPr>
          <p:nvPr/>
        </p:nvSpPr>
        <p:spPr>
          <a:xfrm flipV="1">
            <a:off x="2244725" y="3705225"/>
            <a:ext cx="2519363" cy="2857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矩形 78"/>
          <p:cNvSpPr>
            <a:spLocks/>
          </p:cNvSpPr>
          <p:nvPr/>
        </p:nvSpPr>
        <p:spPr>
          <a:xfrm>
            <a:off x="2244725" y="3733800"/>
            <a:ext cx="2519363" cy="65087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矩形 80"/>
          <p:cNvSpPr>
            <a:spLocks/>
          </p:cNvSpPr>
          <p:nvPr/>
        </p:nvSpPr>
        <p:spPr>
          <a:xfrm rot="5400000">
            <a:off x="4442618" y="4147344"/>
            <a:ext cx="1382713" cy="6985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矩形 81"/>
          <p:cNvSpPr>
            <a:spLocks/>
          </p:cNvSpPr>
          <p:nvPr/>
        </p:nvSpPr>
        <p:spPr>
          <a:xfrm rot="5400000">
            <a:off x="4308475" y="4013200"/>
            <a:ext cx="1382713" cy="3381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矩形 82"/>
          <p:cNvSpPr>
            <a:spLocks/>
          </p:cNvSpPr>
          <p:nvPr/>
        </p:nvSpPr>
        <p:spPr>
          <a:xfrm rot="5400000" flipV="1">
            <a:off x="4225131" y="4166394"/>
            <a:ext cx="1382713" cy="3175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矩形 83"/>
          <p:cNvSpPr>
            <a:spLocks/>
          </p:cNvSpPr>
          <p:nvPr/>
        </p:nvSpPr>
        <p:spPr>
          <a:xfrm rot="5400000">
            <a:off x="4174331" y="4147344"/>
            <a:ext cx="1382713" cy="6985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48" name="TextBox 84"/>
          <p:cNvSpPr txBox="1">
            <a:spLocks noChangeArrowheads="1"/>
          </p:cNvSpPr>
          <p:nvPr/>
        </p:nvSpPr>
        <p:spPr bwMode="auto">
          <a:xfrm>
            <a:off x="3009900" y="4429125"/>
            <a:ext cx="80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MDC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87" name="线形标注 2(无边框) 86"/>
          <p:cNvSpPr/>
          <p:nvPr/>
        </p:nvSpPr>
        <p:spPr>
          <a:xfrm>
            <a:off x="3459163" y="5278437"/>
            <a:ext cx="1131887" cy="360363"/>
          </a:xfrm>
          <a:prstGeom prst="callout2">
            <a:avLst>
              <a:gd name="adj1" fmla="val 83871"/>
              <a:gd name="adj2" fmla="val 91825"/>
              <a:gd name="adj3" fmla="val 83871"/>
              <a:gd name="adj4" fmla="val 7371"/>
              <a:gd name="adj5" fmla="val 119012"/>
              <a:gd name="adj6" fmla="val -5768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PXD/SSD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350" name="TextBox 87"/>
          <p:cNvSpPr txBox="1">
            <a:spLocks noChangeArrowheads="1"/>
          </p:cNvSpPr>
          <p:nvPr/>
        </p:nvSpPr>
        <p:spPr bwMode="auto">
          <a:xfrm>
            <a:off x="2784475" y="3446462"/>
            <a:ext cx="161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PID-barrel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3351" name="TextBox 88"/>
          <p:cNvSpPr txBox="1">
            <a:spLocks noChangeArrowheads="1"/>
          </p:cNvSpPr>
          <p:nvPr/>
        </p:nvSpPr>
        <p:spPr bwMode="auto">
          <a:xfrm rot="5400000">
            <a:off x="4333082" y="4006056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PID-endcap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3352" name="TextBox 90"/>
          <p:cNvSpPr txBox="1">
            <a:spLocks noChangeArrowheads="1"/>
          </p:cNvSpPr>
          <p:nvPr/>
        </p:nvSpPr>
        <p:spPr bwMode="auto">
          <a:xfrm>
            <a:off x="4989513" y="2803525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EMC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3353" name="TextBox 91"/>
          <p:cNvSpPr txBox="1">
            <a:spLocks noChangeArrowheads="1"/>
          </p:cNvSpPr>
          <p:nvPr/>
        </p:nvSpPr>
        <p:spPr bwMode="auto">
          <a:xfrm>
            <a:off x="3863975" y="2217737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Coil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3354" name="TextBox 92"/>
          <p:cNvSpPr txBox="1">
            <a:spLocks noChangeArrowheads="1"/>
          </p:cNvSpPr>
          <p:nvPr/>
        </p:nvSpPr>
        <p:spPr bwMode="auto">
          <a:xfrm>
            <a:off x="3594100" y="1274762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York/Muon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3355" name="TextBox 93"/>
          <p:cNvSpPr txBox="1">
            <a:spLocks noChangeArrowheads="1"/>
          </p:cNvSpPr>
          <p:nvPr/>
        </p:nvSpPr>
        <p:spPr bwMode="auto">
          <a:xfrm rot="5400000">
            <a:off x="6153150" y="2371725"/>
            <a:ext cx="1755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York/Muon</a:t>
            </a:r>
            <a:endParaRPr lang="zh-CN" altLang="en-US" b="1">
              <a:latin typeface="Calibri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1524000" y="5864225"/>
            <a:ext cx="6570663" cy="0"/>
          </a:xfrm>
          <a:prstGeom prst="line">
            <a:avLst/>
          </a:prstGeom>
          <a:ln w="12700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线形标注 2(无边框) 97"/>
          <p:cNvSpPr/>
          <p:nvPr/>
        </p:nvSpPr>
        <p:spPr>
          <a:xfrm>
            <a:off x="2738438" y="5864225"/>
            <a:ext cx="541337" cy="360362"/>
          </a:xfrm>
          <a:prstGeom prst="callout2">
            <a:avLst>
              <a:gd name="adj1" fmla="val 83871"/>
              <a:gd name="adj2" fmla="val 91825"/>
              <a:gd name="adj3" fmla="val 83871"/>
              <a:gd name="adj4" fmla="val 7371"/>
              <a:gd name="adj5" fmla="val 1794"/>
              <a:gd name="adj6" fmla="val -9675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IP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1" name="直接箭头连接符 100"/>
          <p:cNvCxnSpPr/>
          <p:nvPr/>
        </p:nvCxnSpPr>
        <p:spPr>
          <a:xfrm>
            <a:off x="1793875" y="5729287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1793875" y="5638800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1793875" y="5503862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1793875" y="3838575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>
            <a:off x="1793875" y="3478212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>
            <a:off x="1793875" y="2759075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>
            <a:off x="1793875" y="1993900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>
            <a:off x="1793875" y="958850"/>
            <a:ext cx="4048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74738" y="5600700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3~6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74738" y="5459412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74738" y="5324475"/>
            <a:ext cx="71913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74738" y="3703637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85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74738" y="3298825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74738" y="2630487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135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74738" y="1858962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185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74738" y="777875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245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18" name="直接箭头连接符 117"/>
          <p:cNvCxnSpPr/>
          <p:nvPr/>
        </p:nvCxnSpPr>
        <p:spPr>
          <a:xfrm flipV="1">
            <a:off x="4830763" y="4891087"/>
            <a:ext cx="0" cy="104457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 flipV="1">
            <a:off x="5168900" y="4918075"/>
            <a:ext cx="0" cy="101758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 flipV="1">
            <a:off x="5845175" y="4694237"/>
            <a:ext cx="0" cy="12414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/>
          <p:nvPr/>
        </p:nvCxnSpPr>
        <p:spPr>
          <a:xfrm flipV="1">
            <a:off x="6564313" y="4333875"/>
            <a:ext cx="0" cy="160178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/>
          <p:nvPr/>
        </p:nvCxnSpPr>
        <p:spPr>
          <a:xfrm flipV="1">
            <a:off x="7532688" y="4351337"/>
            <a:ext cx="0" cy="16017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5400000">
            <a:off x="4475163" y="6115050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120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4835525" y="6115050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140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5510213" y="6115050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190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230938" y="6115050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240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7167563" y="6115050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300 cm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80338" y="3756025"/>
            <a:ext cx="449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20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Symbol"/>
              </a:rPr>
              <a:t>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4" name="标题 1"/>
          <p:cNvSpPr txBox="1">
            <a:spLocks/>
          </p:cNvSpPr>
          <p:nvPr/>
        </p:nvSpPr>
        <p:spPr>
          <a:xfrm>
            <a:off x="467544" y="188640"/>
            <a:ext cx="8229600" cy="649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Detector System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日期占位符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0" name="灯片编号占位符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85" name="页脚占位符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4000" b="1" cap="all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4000" b="1" cap="all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Suggestions </a:t>
            </a:r>
            <a:r>
              <a:rPr lang="en-US" altLang="zh-CN" sz="4000" b="1" cap="all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are Welcome!</a:t>
            </a:r>
            <a:endParaRPr lang="zh-CN" altLang="en-US" sz="4000" b="1" cap="all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9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Relevant formula</a:t>
            </a:r>
            <a:endParaRPr lang="zh-CN" altLang="en-US" smtClean="0"/>
          </a:p>
        </p:txBody>
      </p:sp>
      <p:sp>
        <p:nvSpPr>
          <p:cNvPr id="3482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eaLnBrk="1" hangingPunct="1"/>
            <a:r>
              <a:rPr lang="en-US" altLang="zh-CN" smtClean="0"/>
              <a:t>Threshold: 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Emission angle: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Photon yield:</a:t>
            </a:r>
            <a:endParaRPr lang="zh-CN" altLang="en-US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276600" y="1477963"/>
          <a:ext cx="1671638" cy="885825"/>
        </p:xfrm>
        <a:graphic>
          <a:graphicData uri="http://schemas.openxmlformats.org/presentationml/2006/ole">
            <p:oleObj spid="_x0000_s34818" name="公式" r:id="rId3" imgW="736560" imgH="39348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562600" y="1447800"/>
          <a:ext cx="1822450" cy="990600"/>
        </p:xfrm>
        <a:graphic>
          <a:graphicData uri="http://schemas.openxmlformats.org/presentationml/2006/ole">
            <p:oleObj spid="_x0000_s34819" name="公式" r:id="rId4" imgW="787320" imgH="43164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276600" y="2971800"/>
          <a:ext cx="2057400" cy="539750"/>
        </p:xfrm>
        <a:graphic>
          <a:graphicData uri="http://schemas.openxmlformats.org/presentationml/2006/ole">
            <p:oleObj spid="_x0000_s34820" name="公式" r:id="rId5" imgW="863280" imgH="22860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276600" y="5029200"/>
          <a:ext cx="4689475" cy="914400"/>
        </p:xfrm>
        <a:graphic>
          <a:graphicData uri="http://schemas.openxmlformats.org/presentationml/2006/ole">
            <p:oleObj spid="_x0000_s34821" name="公式" r:id="rId6" imgW="2323800" imgH="4572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276600" y="4038600"/>
          <a:ext cx="4535488" cy="914400"/>
        </p:xfrm>
        <a:graphic>
          <a:graphicData uri="http://schemas.openxmlformats.org/presentationml/2006/ole">
            <p:oleObj spid="_x0000_s34822" name="公式" r:id="rId7" imgW="2247840" imgH="457200" progId="Equation.3">
              <p:embed/>
            </p:oleObj>
          </a:graphicData>
        </a:graphic>
      </p:graphicFrame>
      <p:sp>
        <p:nvSpPr>
          <p:cNvPr id="12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3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  <p:sp>
        <p:nvSpPr>
          <p:cNvPr id="14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7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  <p:sp>
        <p:nvSpPr>
          <p:cNvPr id="8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133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7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  <p:sp>
        <p:nvSpPr>
          <p:cNvPr id="8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PID detector Key features</a:t>
            </a:r>
            <a:endParaRPr lang="zh-CN" alt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ym typeface="Symbol" pitchFamily="18" charset="2"/>
              </a:rPr>
              <a:t>Enable /K (and K/p) 3-4 separation up to 2GeV/c</a:t>
            </a:r>
          </a:p>
          <a:p>
            <a:pPr eaLnBrk="1" hangingPunct="1"/>
            <a:r>
              <a:rPr lang="en-US" altLang="zh-CN" dirty="0" smtClean="0"/>
              <a:t>Suitable for high luminosity run – fast detector</a:t>
            </a:r>
          </a:p>
          <a:p>
            <a:pPr eaLnBrk="1" hangingPunct="1"/>
            <a:r>
              <a:rPr lang="en-US" altLang="zh-CN" dirty="0" smtClean="0"/>
              <a:t>Radiation hard, especially in the endcap region</a:t>
            </a:r>
          </a:p>
          <a:p>
            <a:pPr eaLnBrk="1" hangingPunct="1"/>
            <a:r>
              <a:rPr lang="en-US" altLang="zh-CN" dirty="0" smtClean="0"/>
              <a:t>Compact – reduce costs of the outer detectors</a:t>
            </a:r>
          </a:p>
          <a:p>
            <a:pPr eaLnBrk="1" hangingPunct="1"/>
            <a:r>
              <a:rPr lang="en-US" altLang="zh-CN" dirty="0" smtClean="0"/>
              <a:t>Modest material budget – </a:t>
            </a:r>
            <a:r>
              <a:rPr lang="en-US" altLang="zh-CN" dirty="0" smtClean="0">
                <a:sym typeface="Symbol" pitchFamily="18" charset="2"/>
              </a:rPr>
              <a:t>&lt;0.5X</a:t>
            </a:r>
            <a:r>
              <a:rPr lang="en-US" altLang="zh-CN" baseline="-25000" dirty="0" smtClean="0">
                <a:sym typeface="Symbol" pitchFamily="18" charset="2"/>
              </a:rPr>
              <a:t>0</a:t>
            </a:r>
            <a:endParaRPr lang="zh-CN" altLang="en-US" baseline="-25000" dirty="0" smtClean="0">
              <a:sym typeface="Symbol" pitchFamily="18" charset="2"/>
            </a:endParaRPr>
          </a:p>
        </p:txBody>
      </p:sp>
      <p:sp>
        <p:nvSpPr>
          <p:cNvPr id="7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sp>
        <p:nvSpPr>
          <p:cNvPr id="9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PID at low momentum</a:t>
            </a:r>
            <a:endParaRPr lang="zh-CN" alt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Specific energy loss (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dx</a:t>
            </a:r>
            <a:r>
              <a:rPr lang="en-US" altLang="zh-CN" dirty="0" smtClean="0"/>
              <a:t>) in the gaseous tracking detector (MDC) can be used for low momentum PID</a:t>
            </a:r>
          </a:p>
          <a:p>
            <a:pPr eaLnBrk="1" hangingPunct="1"/>
            <a:r>
              <a:rPr lang="en-US" altLang="zh-CN" dirty="0" smtClean="0"/>
              <a:t>Better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dx</a:t>
            </a:r>
            <a:r>
              <a:rPr lang="en-US" altLang="zh-CN" dirty="0" smtClean="0"/>
              <a:t> resolution for longer track length</a:t>
            </a:r>
          </a:p>
          <a:p>
            <a:pPr eaLnBrk="1" hangingPunct="1"/>
            <a:r>
              <a:rPr lang="en-US" altLang="zh-CN" dirty="0" smtClean="0"/>
              <a:t>Example: ~6-7% at BESIII MDC (track length ~0.7m) </a:t>
            </a:r>
            <a:r>
              <a:rPr lang="en-US" altLang="zh-CN" dirty="0" smtClean="0">
                <a:sym typeface="Symbol" pitchFamily="18" charset="2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/K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/p</a:t>
            </a:r>
            <a:r>
              <a:rPr lang="en-US" altLang="zh-CN" dirty="0" smtClean="0">
                <a:sym typeface="Symbol" pitchFamily="18" charset="2"/>
              </a:rPr>
              <a:t> ID for p&lt;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0.8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/1.1</a:t>
            </a:r>
            <a:r>
              <a:rPr lang="en-US" altLang="zh-CN" dirty="0" smtClean="0">
                <a:sym typeface="Symbol" pitchFamily="18" charset="2"/>
              </a:rPr>
              <a:t> GeV/c</a:t>
            </a:r>
          </a:p>
          <a:p>
            <a:pPr eaLnBrk="1" hangingPunct="1"/>
            <a:endParaRPr lang="en-US" altLang="zh-CN" dirty="0" smtClean="0">
              <a:sym typeface="Symbol" pitchFamily="18" charset="2"/>
            </a:endParaRPr>
          </a:p>
        </p:txBody>
      </p:sp>
      <p:sp>
        <p:nvSpPr>
          <p:cNvPr id="7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9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Time of Flight?</a:t>
            </a:r>
            <a:endParaRPr lang="zh-CN" alt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sym typeface="Symbol" pitchFamily="18" charset="2"/>
              </a:rPr>
              <a:t></a:t>
            </a:r>
            <a:r>
              <a:rPr lang="en-US" altLang="zh-CN" dirty="0" smtClean="0">
                <a:sym typeface="Symbol" pitchFamily="18" charset="2"/>
              </a:rPr>
              <a:t>/</a:t>
            </a:r>
            <a:r>
              <a:rPr lang="zh-CN" altLang="en-US" dirty="0" smtClean="0">
                <a:sym typeface="Symbol" pitchFamily="18" charset="2"/>
              </a:rPr>
              <a:t></a:t>
            </a:r>
            <a:r>
              <a:rPr lang="en-US" altLang="zh-CN" dirty="0" smtClean="0">
                <a:sym typeface="Symbol" pitchFamily="18" charset="2"/>
              </a:rPr>
              <a:t>=</a:t>
            </a:r>
            <a:r>
              <a:rPr lang="zh-CN" altLang="en-US" dirty="0" smtClean="0">
                <a:sym typeface="Symbol" pitchFamily="18" charset="2"/>
              </a:rPr>
              <a:t> </a:t>
            </a:r>
            <a:r>
              <a:rPr lang="en-US" altLang="zh-CN" dirty="0" smtClean="0">
                <a:sym typeface="Symbol" pitchFamily="18" charset="2"/>
              </a:rPr>
              <a:t>T/T =</a:t>
            </a:r>
            <a:r>
              <a:rPr lang="zh-CN" altLang="en-US" dirty="0" smtClean="0">
                <a:sym typeface="Symbol" pitchFamily="18" charset="2"/>
              </a:rPr>
              <a:t></a:t>
            </a:r>
            <a:r>
              <a:rPr lang="en-US" altLang="zh-CN" dirty="0" smtClean="0">
                <a:sym typeface="Symbol" pitchFamily="18" charset="2"/>
              </a:rPr>
              <a:t>m</a:t>
            </a:r>
            <a:r>
              <a:rPr lang="en-US" altLang="zh-CN" baseline="30000" dirty="0" smtClean="0">
                <a:sym typeface="Symbol" pitchFamily="18" charset="2"/>
              </a:rPr>
              <a:t>2</a:t>
            </a:r>
            <a:r>
              <a:rPr lang="en-US" altLang="zh-CN" dirty="0" smtClean="0">
                <a:sym typeface="Symbol" pitchFamily="18" charset="2"/>
              </a:rPr>
              <a:t>/2p</a:t>
            </a:r>
            <a:r>
              <a:rPr lang="en-US" altLang="zh-CN" baseline="30000" dirty="0" smtClean="0">
                <a:sym typeface="Symbol" pitchFamily="18" charset="2"/>
              </a:rPr>
              <a:t>2</a:t>
            </a:r>
            <a:endParaRPr lang="en-US" altLang="zh-CN" dirty="0" smtClean="0">
              <a:sym typeface="Symbol" pitchFamily="18" charset="2"/>
            </a:endParaRPr>
          </a:p>
          <a:p>
            <a:pPr eaLnBrk="1" hangingPunct="1"/>
            <a:r>
              <a:rPr lang="zh-CN" altLang="en-US" dirty="0" smtClean="0">
                <a:sym typeface="Symbol" pitchFamily="18" charset="2"/>
              </a:rPr>
              <a:t></a:t>
            </a:r>
            <a:r>
              <a:rPr lang="en-US" altLang="zh-CN" dirty="0" smtClean="0">
                <a:sym typeface="Symbol" pitchFamily="18" charset="2"/>
              </a:rPr>
              <a:t>T =</a:t>
            </a:r>
            <a:r>
              <a:rPr lang="en-US" altLang="zh-CN" dirty="0" err="1" smtClean="0">
                <a:sym typeface="Symbol" pitchFamily="18" charset="2"/>
              </a:rPr>
              <a:t>L/c</a:t>
            </a:r>
            <a:r>
              <a:rPr lang="zh-CN" altLang="en-US" dirty="0" smtClean="0">
                <a:sym typeface="Symbol" pitchFamily="18" charset="2"/>
              </a:rPr>
              <a:t> </a:t>
            </a:r>
            <a:r>
              <a:rPr lang="en-US" altLang="zh-CN" dirty="0" smtClean="0">
                <a:sym typeface="Symbol" pitchFamily="18" charset="2"/>
              </a:rPr>
              <a:t>* </a:t>
            </a:r>
            <a:r>
              <a:rPr lang="zh-CN" altLang="en-US" dirty="0" smtClean="0">
                <a:sym typeface="Symbol" pitchFamily="18" charset="2"/>
              </a:rPr>
              <a:t></a:t>
            </a:r>
            <a:r>
              <a:rPr lang="en-US" altLang="zh-CN" dirty="0" smtClean="0">
                <a:sym typeface="Symbol" pitchFamily="18" charset="2"/>
              </a:rPr>
              <a:t>m</a:t>
            </a:r>
            <a:r>
              <a:rPr lang="en-US" altLang="zh-CN" baseline="30000" dirty="0" smtClean="0">
                <a:sym typeface="Symbol" pitchFamily="18" charset="2"/>
              </a:rPr>
              <a:t>2</a:t>
            </a:r>
            <a:r>
              <a:rPr lang="en-US" altLang="zh-CN" dirty="0" smtClean="0">
                <a:sym typeface="Symbol" pitchFamily="18" charset="2"/>
              </a:rPr>
              <a:t>/2p</a:t>
            </a:r>
            <a:r>
              <a:rPr lang="en-US" altLang="zh-CN" baseline="30000" dirty="0" smtClean="0">
                <a:sym typeface="Symbol" pitchFamily="18" charset="2"/>
              </a:rPr>
              <a:t>2 </a:t>
            </a:r>
            <a:r>
              <a:rPr lang="en-US" altLang="zh-CN" dirty="0" smtClean="0">
                <a:sym typeface="Symbol" pitchFamily="18" charset="2"/>
              </a:rPr>
              <a:t>~ </a:t>
            </a:r>
            <a:r>
              <a:rPr lang="en-US" altLang="zh-CN" dirty="0" err="1" smtClean="0">
                <a:sym typeface="Symbol" pitchFamily="18" charset="2"/>
              </a:rPr>
              <a:t>L/c</a:t>
            </a:r>
            <a:r>
              <a:rPr lang="en-US" altLang="zh-CN" dirty="0" smtClean="0">
                <a:sym typeface="Symbol" pitchFamily="18" charset="2"/>
              </a:rPr>
              <a:t> *</a:t>
            </a:r>
            <a:r>
              <a:rPr lang="zh-CN" altLang="en-US" dirty="0" smtClean="0">
                <a:sym typeface="Symbol" pitchFamily="18" charset="2"/>
              </a:rPr>
              <a:t> </a:t>
            </a:r>
            <a:r>
              <a:rPr lang="en-US" altLang="zh-CN" dirty="0" smtClean="0">
                <a:sym typeface="Symbol" pitchFamily="18" charset="2"/>
              </a:rPr>
              <a:t>m</a:t>
            </a:r>
            <a:r>
              <a:rPr lang="en-US" altLang="zh-CN" baseline="30000" dirty="0" smtClean="0">
                <a:sym typeface="Symbol" pitchFamily="18" charset="2"/>
              </a:rPr>
              <a:t>2</a:t>
            </a:r>
            <a:r>
              <a:rPr lang="en-US" altLang="zh-CN" dirty="0" smtClean="0">
                <a:sym typeface="Symbol" pitchFamily="18" charset="2"/>
              </a:rPr>
              <a:t>/2p</a:t>
            </a:r>
            <a:r>
              <a:rPr lang="en-US" altLang="zh-CN" baseline="30000" dirty="0" smtClean="0">
                <a:sym typeface="Symbol" pitchFamily="18" charset="2"/>
              </a:rPr>
              <a:t>2 </a:t>
            </a:r>
            <a:endParaRPr lang="en-US" altLang="zh-CN" dirty="0" smtClean="0">
              <a:sym typeface="Symbol" pitchFamily="18" charset="2"/>
            </a:endParaRPr>
          </a:p>
          <a:p>
            <a:pPr eaLnBrk="1" hangingPunct="1"/>
            <a:r>
              <a:rPr lang="en-US" altLang="zh-CN" dirty="0" smtClean="0">
                <a:sym typeface="Symbol" pitchFamily="18" charset="2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/K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/p</a:t>
            </a:r>
            <a:r>
              <a:rPr lang="en-US" altLang="zh-CN" dirty="0" smtClean="0">
                <a:sym typeface="Symbol" pitchFamily="18" charset="2"/>
              </a:rPr>
              <a:t> at p=2GeV/c, </a:t>
            </a:r>
            <a:r>
              <a:rPr lang="zh-CN" altLang="en-US" dirty="0" smtClean="0">
                <a:sym typeface="Symbol" pitchFamily="18" charset="2"/>
              </a:rPr>
              <a:t></a:t>
            </a:r>
            <a:r>
              <a:rPr lang="en-US" altLang="zh-CN" dirty="0" smtClean="0">
                <a:sym typeface="Symbol" pitchFamily="18" charset="2"/>
              </a:rPr>
              <a:t>T ~ 0.1ns*L(m) =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100/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270</a:t>
            </a:r>
            <a:r>
              <a:rPr lang="en-US" altLang="zh-CN" dirty="0" smtClean="0">
                <a:sym typeface="Symbol" pitchFamily="18" charset="2"/>
              </a:rPr>
              <a:t> ps at L~1m. So for clean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/K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/p separation</a:t>
            </a:r>
            <a:r>
              <a:rPr lang="en-US" altLang="zh-CN" dirty="0" smtClean="0">
                <a:sym typeface="Symbol" pitchFamily="18" charset="2"/>
              </a:rPr>
              <a:t> an 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overall </a:t>
            </a:r>
            <a:r>
              <a:rPr lang="en-US" altLang="zh-CN" dirty="0" smtClean="0">
                <a:sym typeface="Symbol" pitchFamily="18" charset="2"/>
              </a:rPr>
              <a:t>TOF time resolution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~30/</a:t>
            </a:r>
            <a:r>
              <a:rPr lang="en-US" altLang="zh-CN" dirty="0" smtClean="0">
                <a:solidFill>
                  <a:srgbClr val="0000FF"/>
                </a:solidFill>
                <a:sym typeface="Symbol" pitchFamily="18" charset="2"/>
              </a:rPr>
              <a:t>90ps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CN" dirty="0" smtClean="0">
                <a:sym typeface="Symbol" pitchFamily="18" charset="2"/>
              </a:rPr>
              <a:t>is needed.</a:t>
            </a:r>
          </a:p>
          <a:p>
            <a:pPr eaLnBrk="1" hangingPunct="1"/>
            <a:r>
              <a:rPr lang="en-US" altLang="zh-CN" dirty="0" smtClean="0">
                <a:sym typeface="Symbol" pitchFamily="18" charset="2"/>
              </a:rPr>
              <a:t>TOF alone can not identify /K to p=2GeV/c</a:t>
            </a:r>
          </a:p>
        </p:txBody>
      </p:sp>
      <p:sp>
        <p:nvSpPr>
          <p:cNvPr id="7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8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9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Cherenkov detector</a:t>
            </a:r>
            <a:endParaRPr lang="zh-CN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Cherenkov radiation: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chemeClr val="folHlink"/>
                </a:solidFill>
              </a:rPr>
              <a:t>Radiation if particle velocity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chemeClr val="folHlink"/>
                </a:solidFill>
              </a:rPr>
              <a:t>larger than speed of light in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chemeClr val="folHlink"/>
                </a:solidFill>
              </a:rPr>
              <a:t>medium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Commonly used in HEP experiment to identify particles at high momentum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Various types of Cherenkov detector</a:t>
            </a:r>
            <a:endParaRPr lang="en-US" altLang="zh-CN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Threshold Cherenkov – simple to build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Imaging Cherenkov: </a:t>
            </a:r>
            <a:r>
              <a:rPr lang="en-US" altLang="zh-CN" sz="2400" dirty="0" smtClean="0">
                <a:solidFill>
                  <a:srgbClr val="0000FF"/>
                </a:solidFill>
              </a:rPr>
              <a:t>RICH</a:t>
            </a:r>
            <a:r>
              <a:rPr lang="en-US" altLang="zh-CN" sz="2400" dirty="0" smtClean="0"/>
              <a:t>(large momentum range)/DIRC/TOP(most compact) 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371600"/>
            <a:ext cx="3114286" cy="29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648200"/>
            <a:ext cx="981075" cy="495300"/>
          </a:xfrm>
          <a:prstGeom prst="rect">
            <a:avLst/>
          </a:prstGeom>
          <a:noFill/>
        </p:spPr>
      </p:pic>
      <p:sp>
        <p:nvSpPr>
          <p:cNvPr id="10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1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12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- 1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A threshold Cherenkov detector (</a:t>
            </a:r>
            <a:r>
              <a:rPr lang="en-US" altLang="zh-CN" dirty="0" smtClean="0">
                <a:sym typeface="Symbol"/>
              </a:rPr>
              <a:t>/K), </a:t>
            </a:r>
            <a:r>
              <a:rPr lang="en-US" altLang="zh-CN" dirty="0" smtClean="0">
                <a:solidFill>
                  <a:srgbClr val="FF0000"/>
                </a:solidFill>
                <a:sym typeface="Symbol"/>
              </a:rPr>
              <a:t>plus</a:t>
            </a:r>
            <a:r>
              <a:rPr lang="en-US" altLang="zh-CN" dirty="0" smtClean="0">
                <a:sym typeface="Symbol"/>
              </a:rPr>
              <a:t> a TOF</a:t>
            </a:r>
          </a:p>
          <a:p>
            <a:r>
              <a:rPr lang="en-US" altLang="zh-CN" dirty="0" smtClean="0">
                <a:sym typeface="Symbol"/>
              </a:rPr>
              <a:t>Similar to BELLE ACC design</a:t>
            </a:r>
          </a:p>
          <a:p>
            <a:r>
              <a:rPr lang="en-US" altLang="zh-CN" dirty="0" smtClean="0">
                <a:solidFill>
                  <a:srgbClr val="0000FF"/>
                </a:solidFill>
                <a:sym typeface="Symbol"/>
              </a:rPr>
              <a:t>n~1.01-1.03</a:t>
            </a:r>
            <a:r>
              <a:rPr lang="en-US" altLang="zh-CN" dirty="0" smtClean="0">
                <a:solidFill>
                  <a:srgbClr val="0000FF"/>
                </a:solidFill>
                <a:sym typeface="Symbol"/>
              </a:rPr>
              <a:t>, TOF resolution ~90ps</a:t>
            </a:r>
          </a:p>
          <a:p>
            <a:r>
              <a:rPr lang="en-US" altLang="zh-CN" dirty="0" smtClean="0">
                <a:sym typeface="Symbol"/>
              </a:rPr>
              <a:t>Technically simple</a:t>
            </a:r>
          </a:p>
          <a:p>
            <a:r>
              <a:rPr lang="en-US" altLang="zh-CN" dirty="0" smtClean="0">
                <a:sym typeface="Symbol"/>
              </a:rPr>
              <a:t>But need more space to accommodate more materials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279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267200"/>
            <a:ext cx="2438399" cy="192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4267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Plastic scintillator + PMT </a:t>
            </a:r>
            <a:r>
              <a:rPr lang="en-US" altLang="zh-CN" dirty="0" smtClean="0"/>
              <a:t>or </a:t>
            </a:r>
            <a:r>
              <a:rPr lang="en-US" altLang="zh-CN" dirty="0" smtClean="0">
                <a:solidFill>
                  <a:srgbClr val="0000FF"/>
                </a:solidFill>
              </a:rPr>
              <a:t>MRPC </a:t>
            </a:r>
            <a:r>
              <a:rPr lang="en-US" altLang="zh-CN" dirty="0" smtClean="0"/>
              <a:t>can be used for TOF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63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Threshold Cherenkov detector module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2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3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14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033463"/>
            <a:ext cx="70373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Radiator index choice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791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Aerogel</a:t>
            </a:r>
            <a:r>
              <a:rPr lang="en-US" altLang="zh-CN" sz="2400" dirty="0" smtClean="0"/>
              <a:t> is the only choice in this index range</a:t>
            </a:r>
            <a:endParaRPr lang="zh-CN" altLang="en-US" sz="2400" dirty="0"/>
          </a:p>
        </p:txBody>
      </p:sp>
      <p:sp>
        <p:nvSpPr>
          <p:cNvPr id="9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0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sp>
        <p:nvSpPr>
          <p:cNvPr id="11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Expected performance - 1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3048000" cy="46783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 = 1.030, </a:t>
            </a:r>
            <a:r>
              <a:rPr lang="en-US" altLang="zh-CN" dirty="0" smtClean="0">
                <a:solidFill>
                  <a:srgbClr val="0000FF"/>
                </a:solidFill>
                <a:sym typeface="Symbol"/>
              </a:rPr>
              <a:t>/K separation 0.8-2.5GeV/c</a:t>
            </a:r>
          </a:p>
          <a:p>
            <a:r>
              <a:rPr lang="en-US" altLang="zh-CN" dirty="0" smtClean="0">
                <a:sym typeface="Symbol"/>
              </a:rPr>
              <a:t>n = 1.010, /K separation 1.0-3.5GeV/c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217" y="1371600"/>
            <a:ext cx="539678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90800" y="5638800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BELLE ACC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日期占位符 7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1/16/2015</a:t>
            </a:r>
            <a:endParaRPr lang="en-US" dirty="0"/>
          </a:p>
        </p:txBody>
      </p:sp>
      <p:sp>
        <p:nvSpPr>
          <p:cNvPr id="10" name="灯片编号占位符 79"/>
          <p:cNvSpPr>
            <a:spLocks noGrp="1"/>
          </p:cNvSpPr>
          <p:nvPr>
            <p:ph type="sldNum" sz="quarter" idx="12"/>
          </p:nvPr>
        </p:nvSpPr>
        <p:spPr>
          <a:xfrm>
            <a:off x="7543800" y="6553200"/>
            <a:ext cx="1143000" cy="304800"/>
          </a:xfrm>
        </p:spPr>
        <p:txBody>
          <a:bodyPr/>
          <a:lstStyle/>
          <a:p>
            <a:pPr algn="r">
              <a:defRPr/>
            </a:pPr>
            <a:fld id="{0FA75770-FB06-4146-BCA8-AA212CB59EE8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sp>
        <p:nvSpPr>
          <p:cNvPr id="11" name="页脚占位符 84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410200" cy="304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Workshop on Physics at Future High Intensity Collider @ 2-7GeV in China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1039</Words>
  <Application>Microsoft Office PowerPoint</Application>
  <PresentationFormat>全屏显示(4:3)</PresentationFormat>
  <Paragraphs>196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Theme</vt:lpstr>
      <vt:lpstr>公式</vt:lpstr>
      <vt:lpstr>Particle Identification (PID) at HIEPA Experiment</vt:lpstr>
      <vt:lpstr>幻灯片 2</vt:lpstr>
      <vt:lpstr>PID detector Key features</vt:lpstr>
      <vt:lpstr>PID at low momentum</vt:lpstr>
      <vt:lpstr>Time of Flight?</vt:lpstr>
      <vt:lpstr>Cherenkov detector</vt:lpstr>
      <vt:lpstr>Design - 1</vt:lpstr>
      <vt:lpstr>Radiator index choice</vt:lpstr>
      <vt:lpstr>Expected performance - 1</vt:lpstr>
      <vt:lpstr>Design - 2</vt:lpstr>
      <vt:lpstr>Expected performance - 2</vt:lpstr>
      <vt:lpstr>Design - 3</vt:lpstr>
      <vt:lpstr>幻灯片 13</vt:lpstr>
      <vt:lpstr>Expected performance -3</vt:lpstr>
      <vt:lpstr>iTOP</vt:lpstr>
      <vt:lpstr>iTOP performance</vt:lpstr>
      <vt:lpstr>Baseline Design</vt:lpstr>
      <vt:lpstr>幻灯片 18</vt:lpstr>
      <vt:lpstr>幻灯片 19</vt:lpstr>
      <vt:lpstr>幻灯片 20</vt:lpstr>
      <vt:lpstr>Relevant formula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on PID detector at super tau-c machine</dc:title>
  <dc:creator>nbstar</dc:creator>
  <cp:lastModifiedBy>tmp</cp:lastModifiedBy>
  <cp:revision>74</cp:revision>
  <dcterms:created xsi:type="dcterms:W3CDTF">2006-08-16T00:00:00Z</dcterms:created>
  <dcterms:modified xsi:type="dcterms:W3CDTF">2015-01-15T12:27:57Z</dcterms:modified>
</cp:coreProperties>
</file>