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94" r:id="rId3"/>
    <p:sldId id="395" r:id="rId4"/>
    <p:sldId id="396" r:id="rId5"/>
    <p:sldId id="314" r:id="rId6"/>
    <p:sldId id="316" r:id="rId7"/>
    <p:sldId id="315" r:id="rId8"/>
    <p:sldId id="278" r:id="rId9"/>
    <p:sldId id="282" r:id="rId10"/>
    <p:sldId id="273" r:id="rId11"/>
    <p:sldId id="385" r:id="rId12"/>
    <p:sldId id="371" r:id="rId13"/>
    <p:sldId id="388" r:id="rId14"/>
    <p:sldId id="432" r:id="rId15"/>
    <p:sldId id="414" r:id="rId16"/>
    <p:sldId id="431" r:id="rId17"/>
    <p:sldId id="423" r:id="rId18"/>
    <p:sldId id="430" r:id="rId19"/>
    <p:sldId id="421" r:id="rId20"/>
    <p:sldId id="425" r:id="rId21"/>
    <p:sldId id="403" r:id="rId22"/>
    <p:sldId id="433" r:id="rId23"/>
    <p:sldId id="387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2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023BF-45E8-4C64-87A2-FE1E8F129FEE}" type="datetimeFigureOut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E9F26-E723-4B7B-A2D1-1CEC548C23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40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887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0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5600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90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77DA-C403-442B-877F-EA621D5DB7E4}" type="datetime1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25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EB7F-BF0C-47FD-9348-70C842F35C31}" type="datetime1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2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F198-FDC1-4993-A178-27A97CCFB9D0}" type="datetime1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018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89D1-D4D8-4761-846B-942544D7164E}" type="datetime1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4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D8A6-240A-40CF-BB64-99FC1777ADDC}" type="datetime1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235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72E0-105B-4A28-BFE6-08E0898FBAB4}" type="datetime1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95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844D-8AE5-4334-9AA0-F3E1B791719C}" type="datetime1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580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F9A4-4681-4165-B173-2B53FAC4D453}" type="datetime1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01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975C-B01A-42B9-97CE-598F2F474A46}" type="datetime1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85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C96E-671B-441F-AA28-5985F4509A42}" type="datetime1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646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FCEA-6F04-4587-81F4-928845556904}" type="datetime1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698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60350-9721-4F38-802E-16CCA934484E}" type="datetime1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53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10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30595" y="2352822"/>
            <a:ext cx="9674940" cy="837101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en-US" altLang="zh-CN" sz="4800" b="1" dirty="0"/>
              <a:t>Weekly report</a:t>
            </a:r>
            <a:endParaRPr lang="zh-CN" altLang="en-US" sz="4800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7816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03987" y="523499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/>
              <a:t>purpose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10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67697" y="1777042"/>
                <a:ext cx="10515600" cy="466800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CN" sz="3200" dirty="0"/>
                  <a:t> Efficiency</a:t>
                </a:r>
                <a:endParaRPr lang="en-US" altLang="zh-CN" sz="1100" b="1" dirty="0"/>
              </a:p>
              <a:p>
                <a:pPr marL="228594" lvl="1">
                  <a:spcBef>
                    <a:spcPts val="1000"/>
                  </a:spcBef>
                </a:pPr>
                <a:r>
                  <a:rPr lang="en-US" altLang="zh-CN" sz="2800" dirty="0"/>
                  <a:t> </a:t>
                </a:r>
                <a:r>
                  <a:rPr lang="en-US" altLang="zh-CN" sz="2800" b="1" dirty="0"/>
                  <a:t>fit successful</a:t>
                </a:r>
              </a:p>
              <a:p>
                <a:pPr marL="457189" lvl="1" indent="0">
                  <a:buNone/>
                </a:pPr>
                <a:r>
                  <a:rPr lang="en-US" altLang="zh-CN" sz="2200" dirty="0">
                    <a:solidFill>
                      <a:srgbClr val="00B0F0"/>
                    </a:solidFill>
                  </a:rPr>
                  <a:t>1.Make sure functions all right;</a:t>
                </a:r>
              </a:p>
              <a:p>
                <a:pPr marL="457189" lvl="1" indent="0">
                  <a:buNone/>
                </a:pPr>
                <a:r>
                  <a:rPr lang="en-US" altLang="zh-CN" sz="2200" dirty="0">
                    <a:solidFill>
                      <a:srgbClr val="00B0F0"/>
                    </a:solidFill>
                  </a:rPr>
                  <a:t>2.Fit in </a:t>
                </a:r>
                <a:r>
                  <a:rPr lang="en-US" altLang="zh-CN" sz="2200" dirty="0" err="1">
                    <a:solidFill>
                      <a:srgbClr val="00B0F0"/>
                    </a:solidFill>
                  </a:rPr>
                  <a:t>Liufang’s</a:t>
                </a:r>
                <a:r>
                  <a:rPr lang="en-US" altLang="zh-CN" sz="2200" dirty="0">
                    <a:solidFill>
                      <a:srgbClr val="00B0F0"/>
                    </a:solidFill>
                  </a:rPr>
                  <a:t> criteria;</a:t>
                </a:r>
              </a:p>
              <a:p>
                <a:pPr marL="457189" lvl="1" indent="0">
                  <a:buNone/>
                </a:pPr>
                <a:r>
                  <a:rPr lang="en-US" altLang="zh-CN" sz="2200" dirty="0"/>
                  <a:t>3.Maybe improve criteria.</a:t>
                </a:r>
                <a:endParaRPr lang="en-US" altLang="zh-CN" sz="1800" dirty="0"/>
              </a:p>
              <a:p>
                <a:pPr marL="228594" lvl="1">
                  <a:spcBef>
                    <a:spcPts val="1000"/>
                  </a:spcBef>
                </a:pPr>
                <a:r>
                  <a:rPr lang="en-US" altLang="zh-CN" sz="2800" dirty="0"/>
                  <a:t> </a:t>
                </a:r>
                <a:r>
                  <a:rPr lang="el-GR" altLang="zh-CN" sz="2800" b="1" dirty="0"/>
                  <a:t> </a:t>
                </a:r>
                <a:r>
                  <a:rPr lang="en-US" altLang="zh-CN" sz="2800" dirty="0"/>
                  <a:t> To do</a:t>
                </a:r>
              </a:p>
              <a:p>
                <a:pPr marL="457189" lvl="1" indent="0">
                  <a:buNone/>
                </a:pPr>
                <a:r>
                  <a:rPr lang="en-US" altLang="zh-CN" sz="2200" dirty="0">
                    <a:solidFill>
                      <a:srgbClr val="00B0F0"/>
                    </a:solidFill>
                  </a:rPr>
                  <a:t>1.Code and </a:t>
                </a:r>
                <a:r>
                  <a:rPr lang="en-US" altLang="zh-CN" sz="2200" dirty="0" err="1">
                    <a:solidFill>
                      <a:srgbClr val="00B0F0"/>
                    </a:solidFill>
                  </a:rPr>
                  <a:t>Roofit</a:t>
                </a:r>
                <a:r>
                  <a:rPr lang="en-US" altLang="zh-CN" sz="2200" dirty="0">
                    <a:solidFill>
                      <a:srgbClr val="00B0F0"/>
                    </a:solidFill>
                  </a:rPr>
                  <a:t> checked;     </a:t>
                </a:r>
              </a:p>
              <a:p>
                <a:pPr marL="457189" lvl="1" indent="0">
                  <a:buNone/>
                </a:pPr>
                <a:r>
                  <a:rPr lang="en-US" altLang="zh-CN" sz="2200" dirty="0">
                    <a:solidFill>
                      <a:srgbClr val="00B0F0"/>
                    </a:solidFill>
                  </a:rPr>
                  <a:t>2.debug in </a:t>
                </a:r>
                <a:r>
                  <a:rPr lang="en-US" altLang="zh-CN" sz="2200" dirty="0" err="1">
                    <a:solidFill>
                      <a:srgbClr val="00B0F0"/>
                    </a:solidFill>
                  </a:rPr>
                  <a:t>Liufang’s</a:t>
                </a:r>
                <a:r>
                  <a:rPr lang="en-US" altLang="zh-CN" sz="2200" dirty="0">
                    <a:solidFill>
                      <a:srgbClr val="00B0F0"/>
                    </a:solidFill>
                  </a:rPr>
                  <a:t> </a:t>
                </a:r>
                <a:r>
                  <a:rPr lang="en-US" altLang="zh-CN" sz="2200" dirty="0" err="1">
                    <a:solidFill>
                      <a:srgbClr val="00B0F0"/>
                    </a:solidFill>
                  </a:rPr>
                  <a:t>criteria</a:t>
                </a:r>
                <a:r>
                  <a:rPr lang="en-US" altLang="zh-CN" sz="2200" dirty="0" err="1">
                    <a:solidFill>
                      <a:srgbClr val="00B0F0"/>
                    </a:solidFill>
                    <a:sym typeface="Wingdings" panose="05000000000000000000" pitchFamily="2" charset="2"/>
                  </a:rPr>
                  <a:t>Change</a:t>
                </a:r>
                <a:r>
                  <a:rPr lang="en-US" altLang="zh-CN" sz="2200" dirty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altLang="zh-CN" sz="2000" dirty="0">
                    <a:solidFill>
                      <a:srgbClr val="00B0F0"/>
                    </a:solidFill>
                  </a:rPr>
                  <a:t>resonance state the same with </a:t>
                </a:r>
                <a:r>
                  <a:rPr lang="en-US" altLang="zh-CN" sz="2000" dirty="0" err="1">
                    <a:solidFill>
                      <a:srgbClr val="00B0F0"/>
                    </a:solidFill>
                  </a:rPr>
                  <a:t>liu</a:t>
                </a:r>
                <a:r>
                  <a:rPr lang="en-US" altLang="zh-CN" sz="2200" dirty="0">
                    <a:solidFill>
                      <a:srgbClr val="00B0F0"/>
                    </a:solidFill>
                  </a:rPr>
                  <a:t>;</a:t>
                </a:r>
                <a:r>
                  <a:rPr lang="en-US" altLang="zh-CN" sz="2000" dirty="0"/>
                  <a:t> </a:t>
                </a:r>
              </a:p>
              <a:p>
                <a:pPr marL="457189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m:rPr>
                          <m:sty m:val="p"/>
                        </m:rPr>
                        <a:rPr lang="el-GR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𝑎𝑏𝑐</m:t>
                                  </m:r>
                                </m:sub>
                                <m:sup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2.5</m:t>
                              </m:r>
                            </m:sup>
                          </m:sSup>
                        </m:den>
                      </m:f>
                      <m:r>
                        <a:rPr lang="en-US" altLang="zh-CN" sz="200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𝑎𝑏𝑐</m:t>
                                  </m:r>
                                </m:sub>
                                <m:sup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2.5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sz="2200" dirty="0">
                  <a:solidFill>
                    <a:srgbClr val="00B0F0"/>
                  </a:solidFill>
                </a:endParaRPr>
              </a:p>
              <a:p>
                <a:pPr marL="457189" lvl="1" indent="0">
                  <a:buNone/>
                </a:pPr>
                <a:r>
                  <a:rPr lang="en-US" altLang="zh-CN" sz="2200" dirty="0">
                    <a:solidFill>
                      <a:prstClr val="black"/>
                    </a:solidFill>
                  </a:rPr>
                  <a:t>3.Fit and find a good result;</a:t>
                </a:r>
              </a:p>
              <a:p>
                <a:pPr marL="457189" lvl="1" indent="0">
                  <a:buNone/>
                </a:pPr>
                <a:r>
                  <a:rPr lang="en-US" altLang="zh-CN" sz="2200" dirty="0">
                    <a:solidFill>
                      <a:prstClr val="black"/>
                    </a:solidFill>
                  </a:rPr>
                  <a:t>4..</a:t>
                </a:r>
                <a:endParaRPr lang="en-US" altLang="zh-CN" sz="1800" dirty="0">
                  <a:solidFill>
                    <a:prstClr val="black"/>
                  </a:solidFill>
                </a:endParaRPr>
              </a:p>
              <a:p>
                <a:pPr marL="228594" lvl="1">
                  <a:spcBef>
                    <a:spcPts val="1000"/>
                  </a:spcBef>
                </a:pPr>
                <a:endParaRPr lang="en-US" altLang="zh-CN" sz="2800" b="1" dirty="0"/>
              </a:p>
            </p:txBody>
          </p:sp>
        </mc:Choice>
        <mc:Fallback xmlns="">
          <p:sp>
            <p:nvSpPr>
              <p:cNvPr id="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7697" y="1777042"/>
                <a:ext cx="10515600" cy="4668004"/>
              </a:xfrm>
              <a:blipFill rotWithShape="0">
                <a:blip r:embed="rId3"/>
                <a:stretch>
                  <a:fillRect l="-1333" t="-35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9611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03987" y="523499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/>
              <a:t>resonance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11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67697" y="1777042"/>
                <a:ext cx="10515600" cy="4668004"/>
              </a:xfrm>
            </p:spPr>
            <p:txBody>
              <a:bodyPr>
                <a:normAutofit/>
              </a:bodyPr>
              <a:lstStyle/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US" altLang="zh-CN" sz="2200" dirty="0"/>
                  <a:t>|LS&gt;	</a:t>
                </a:r>
              </a:p>
              <a:p>
                <a:pPr marL="457189" lvl="1" indent="0">
                  <a:buNone/>
                </a:pPr>
                <a:endParaRPr lang="en-US" altLang="zh-CN" sz="2200" dirty="0"/>
              </a:p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200" dirty="0"/>
                  <a:t>|01&gt; : </a:t>
                </a:r>
                <a:r>
                  <a:rPr lang="en-US" altLang="zh-CN" sz="2200" dirty="0" err="1">
                    <a:solidFill>
                      <a:srgbClr val="FF0000"/>
                    </a:solidFill>
                  </a:rPr>
                  <a:t>phasespace</a:t>
                </a:r>
                <a:r>
                  <a:rPr lang="en-US" altLang="zh-CN" sz="2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(980)</m:t>
                    </m:r>
                  </m:oMath>
                </a14:m>
                <a:r>
                  <a:rPr lang="en-US" altLang="zh-CN" sz="2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1370</m:t>
                        </m:r>
                      </m:e>
                    </m:d>
                  </m:oMath>
                </a14:m>
                <a:r>
                  <a:rPr lang="en-US" altLang="zh-CN" sz="2200" dirty="0"/>
                  <a:t>, </a:t>
                </a:r>
                <a14:m>
                  <m:oMath xmlns:m="http://schemas.openxmlformats.org/officeDocument/2006/math">
                    <m:r>
                      <a:rPr lang="zh-CN" altLang="en-US" sz="220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CN" sz="2200" dirty="0"/>
                  <a:t>, </a:t>
                </a:r>
              </a:p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200" dirty="0"/>
                  <a:t>|21&gt;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(980)</m:t>
                    </m:r>
                  </m:oMath>
                </a14:m>
                <a:r>
                  <a:rPr lang="en-US" altLang="zh-CN" sz="2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(1370)</m:t>
                    </m:r>
                  </m:oMath>
                </a14:m>
                <a:r>
                  <a:rPr lang="en-US" altLang="zh-CN" sz="2200" dirty="0"/>
                  <a:t>, </a:t>
                </a:r>
                <a14:m>
                  <m:oMath xmlns:m="http://schemas.openxmlformats.org/officeDocument/2006/math">
                    <m:r>
                      <a:rPr lang="zh-CN" altLang="en-US" sz="2200" i="1" dirty="0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endParaRPr lang="en-US" altLang="zh-CN" sz="2200" dirty="0"/>
              </a:p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200" dirty="0"/>
                  <a:t>|01&gt;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1270</m:t>
                    </m:r>
                    <m:r>
                      <a:rPr lang="en-US" altLang="zh-CN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200" dirty="0"/>
                  <a:t>, </a:t>
                </a:r>
              </a:p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200" dirty="0"/>
                  <a:t>|21&gt;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(1270)</m:t>
                    </m:r>
                  </m:oMath>
                </a14:m>
                <a:r>
                  <a:rPr lang="en-US" altLang="zh-CN" sz="2200" dirty="0"/>
                  <a:t>,</a:t>
                </a:r>
              </a:p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200" dirty="0"/>
                  <a:t>|22&gt;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(1270)</m:t>
                    </m:r>
                  </m:oMath>
                </a14:m>
                <a:r>
                  <a:rPr lang="en-US" altLang="zh-CN" sz="2200" dirty="0"/>
                  <a:t>, </a:t>
                </a:r>
              </a:p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200" dirty="0"/>
                  <a:t>|23&gt;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(1270)</m:t>
                    </m:r>
                  </m:oMath>
                </a14:m>
                <a:r>
                  <a:rPr lang="en-US" altLang="zh-CN" sz="2200" dirty="0"/>
                  <a:t>, </a:t>
                </a:r>
              </a:p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200" dirty="0"/>
                  <a:t>|43&gt;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(1270)</m:t>
                    </m:r>
                  </m:oMath>
                </a14:m>
                <a:r>
                  <a:rPr lang="en-US" altLang="zh-CN" sz="2200" dirty="0"/>
                  <a:t>, </a:t>
                </a:r>
                <a:endParaRPr lang="en-US" altLang="zh-CN" sz="1800" dirty="0">
                  <a:solidFill>
                    <a:prstClr val="black"/>
                  </a:solidFill>
                </a:endParaRPr>
              </a:p>
              <a:p>
                <a:pPr marL="228594" lvl="1">
                  <a:spcBef>
                    <a:spcPts val="1000"/>
                  </a:spcBef>
                </a:pPr>
                <a:endParaRPr lang="en-US" altLang="zh-CN" sz="2800" b="1" dirty="0"/>
              </a:p>
            </p:txBody>
          </p:sp>
        </mc:Choice>
        <mc:Fallback xmlns="">
          <p:sp>
            <p:nvSpPr>
              <p:cNvPr id="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7697" y="1777042"/>
                <a:ext cx="10515600" cy="4668004"/>
              </a:xfrm>
              <a:blipFill rotWithShape="0">
                <a:blip r:embed="rId3"/>
                <a:stretch>
                  <a:fillRect t="-14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2672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12</a:t>
            </a:fld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862012"/>
            <a:ext cx="7467600" cy="513397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 flipV="1">
            <a:off x="4794422" y="1812324"/>
            <a:ext cx="16475" cy="32374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 flipV="1">
            <a:off x="5881816" y="1795849"/>
            <a:ext cx="32952" cy="32374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5239264" y="4598085"/>
            <a:ext cx="46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1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75902" y="4663987"/>
            <a:ext cx="46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2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516129" y="4647512"/>
            <a:ext cx="46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3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22794" y="316981"/>
            <a:ext cx="2257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/>
              <a:t>bkg</a:t>
            </a:r>
            <a:r>
              <a:rPr lang="en-US" altLang="zh-CN" dirty="0"/>
              <a:t>/</a:t>
            </a:r>
            <a:r>
              <a:rPr lang="en-US" altLang="zh-CN" dirty="0" err="1"/>
              <a:t>sid</a:t>
            </a:r>
            <a:r>
              <a:rPr lang="zh-CN" altLang="en-US" dirty="0"/>
              <a:t>系数 </a:t>
            </a:r>
            <a:r>
              <a:rPr lang="en-US" altLang="zh-CN" dirty="0"/>
              <a:t>= 1/(2+3)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3889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0000" y="358815"/>
            <a:ext cx="10800000" cy="576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拟合一个能量点的步骤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1800" dirty="0"/>
              <a:t>1.</a:t>
            </a:r>
            <a:r>
              <a:rPr lang="zh-CN" altLang="en-US" sz="1800" dirty="0"/>
              <a:t>拟合</a:t>
            </a:r>
            <a:r>
              <a:rPr lang="en-US" altLang="zh-CN" sz="1800" dirty="0"/>
              <a:t>K+K-</a:t>
            </a:r>
            <a:r>
              <a:rPr lang="zh-CN" altLang="en-US" sz="1800" dirty="0"/>
              <a:t>不变质量，计算本底</a:t>
            </a:r>
            <a:r>
              <a:rPr lang="en-US" altLang="zh-CN" sz="1800" dirty="0"/>
              <a:t>/sideband</a:t>
            </a:r>
            <a:r>
              <a:rPr lang="zh-CN" altLang="en-US" sz="1800" dirty="0"/>
              <a:t>系数用于</a:t>
            </a:r>
            <a:r>
              <a:rPr lang="en-US" altLang="zh-CN" sz="1800" dirty="0"/>
              <a:t>background</a:t>
            </a:r>
            <a:r>
              <a:rPr lang="zh-CN" altLang="en-US" sz="1800" dirty="0"/>
              <a:t>数据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（已移入能量点文件夹，替换能量数值）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/</a:t>
            </a:r>
            <a:r>
              <a:rPr lang="en-US" altLang="zh-CN" sz="1800" dirty="0" err="1"/>
              <a:t>besfs</a:t>
            </a:r>
            <a:r>
              <a:rPr lang="en-US" altLang="zh-CN" sz="1800" dirty="0"/>
              <a:t>/users/</a:t>
            </a:r>
            <a:r>
              <a:rPr lang="en-US" altLang="zh-CN" sz="1800" dirty="0" err="1"/>
              <a:t>tanyx</a:t>
            </a:r>
            <a:r>
              <a:rPr lang="en-US" altLang="zh-CN" sz="1800" dirty="0"/>
              <a:t>/Run665p01_tanyx/</a:t>
            </a:r>
            <a:r>
              <a:rPr lang="en-US" altLang="zh-CN" sz="1800" dirty="0" err="1"/>
              <a:t>pwa_c</a:t>
            </a:r>
            <a:r>
              <a:rPr lang="en-US" altLang="zh-CN" sz="1800" dirty="0"/>
              <a:t>++/</a:t>
            </a:r>
            <a:r>
              <a:rPr lang="en-US" altLang="zh-CN" sz="1800" dirty="0" err="1"/>
              <a:t>zhangyt</a:t>
            </a:r>
            <a:r>
              <a:rPr lang="en-US" altLang="zh-CN" sz="1800" dirty="0"/>
              <a:t>/</a:t>
            </a:r>
            <a:r>
              <a:rPr lang="en-US" altLang="zh-CN" sz="1800" dirty="0" err="1"/>
              <a:t>datae</a:t>
            </a:r>
            <a:r>
              <a:rPr lang="en-US" altLang="zh-CN" sz="1800" dirty="0"/>
              <a:t>/normalization</a:t>
            </a:r>
          </a:p>
          <a:p>
            <a:pPr marL="0" indent="0">
              <a:buNone/>
            </a:pPr>
            <a:r>
              <a:rPr lang="en-US" altLang="zh-CN" sz="1800" dirty="0"/>
              <a:t>2.</a:t>
            </a:r>
            <a:r>
              <a:rPr lang="zh-CN" altLang="en-US" sz="1800" dirty="0"/>
              <a:t>产生拟合用数据</a:t>
            </a:r>
            <a:r>
              <a:rPr lang="en-US" altLang="zh-CN" sz="1800" dirty="0"/>
              <a:t>.</a:t>
            </a:r>
            <a:r>
              <a:rPr lang="en-US" altLang="zh-CN" sz="1800" dirty="0" err="1"/>
              <a:t>dat</a:t>
            </a:r>
            <a:r>
              <a:rPr lang="zh-CN" altLang="en-US" sz="1800" dirty="0"/>
              <a:t>文件</a:t>
            </a:r>
            <a:r>
              <a:rPr lang="en-US" altLang="zh-CN" sz="1800" dirty="0"/>
              <a:t>:</a:t>
            </a:r>
          </a:p>
          <a:p>
            <a:pPr marL="0" indent="0">
              <a:buNone/>
            </a:pPr>
            <a:r>
              <a:rPr lang="zh-CN" altLang="en-US" sz="1800" dirty="0"/>
              <a:t>修改</a:t>
            </a:r>
            <a:r>
              <a:rPr lang="en-US" altLang="zh-CN" sz="1800" dirty="0" err="1"/>
              <a:t>realdata</a:t>
            </a:r>
            <a:r>
              <a:rPr lang="zh-CN" altLang="en-US" sz="1800" dirty="0"/>
              <a:t>地址、</a:t>
            </a:r>
            <a:r>
              <a:rPr lang="en-US" altLang="zh-CN" sz="1800" dirty="0" err="1"/>
              <a:t>phspMC</a:t>
            </a:r>
            <a:r>
              <a:rPr lang="zh-CN" altLang="en-US" sz="1800" dirty="0"/>
              <a:t>地址（已移入能量点文件夹，替换能量数值）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修改</a:t>
            </a:r>
            <a:r>
              <a:rPr lang="en-US" altLang="zh-CN" sz="1800" dirty="0"/>
              <a:t>MC</a:t>
            </a:r>
            <a:r>
              <a:rPr lang="zh-CN" altLang="en-US" sz="1800" dirty="0"/>
              <a:t>数量、</a:t>
            </a:r>
            <a:r>
              <a:rPr lang="en-US" altLang="zh-CN" sz="1800" dirty="0" err="1"/>
              <a:t>bkg</a:t>
            </a:r>
            <a:r>
              <a:rPr lang="en-US" altLang="zh-CN" sz="1800" dirty="0"/>
              <a:t>/</a:t>
            </a:r>
            <a:r>
              <a:rPr lang="en-US" altLang="zh-CN" sz="1800" dirty="0" err="1"/>
              <a:t>sid</a:t>
            </a:r>
            <a:r>
              <a:rPr lang="zh-CN" altLang="en-US" sz="1800" dirty="0"/>
              <a:t>系数，</a:t>
            </a:r>
            <a:r>
              <a:rPr lang="zh-CN" altLang="en-US" sz="1800" dirty="0">
                <a:solidFill>
                  <a:srgbClr val="FF0000"/>
                </a:solidFill>
              </a:rPr>
              <a:t>编译运行</a:t>
            </a:r>
            <a:r>
              <a:rPr lang="zh-CN" altLang="en-US" sz="1800" dirty="0"/>
              <a:t>，结果移入能量点文件夹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/</a:t>
            </a:r>
            <a:r>
              <a:rPr lang="en-US" altLang="zh-CN" sz="1800" dirty="0" err="1"/>
              <a:t>besfs</a:t>
            </a:r>
            <a:r>
              <a:rPr lang="en-US" altLang="zh-CN" sz="1800" dirty="0"/>
              <a:t>/users/</a:t>
            </a:r>
            <a:r>
              <a:rPr lang="en-US" altLang="zh-CN" sz="1800" dirty="0" err="1"/>
              <a:t>tanyx</a:t>
            </a:r>
            <a:r>
              <a:rPr lang="en-US" altLang="zh-CN" sz="1800" dirty="0"/>
              <a:t>/Run665p01_tanyx/</a:t>
            </a:r>
            <a:r>
              <a:rPr lang="en-US" altLang="zh-CN" sz="1800" dirty="0" err="1"/>
              <a:t>pwa_c</a:t>
            </a:r>
            <a:r>
              <a:rPr lang="en-US" altLang="zh-CN" sz="1800" dirty="0"/>
              <a:t>++/</a:t>
            </a:r>
            <a:r>
              <a:rPr lang="en-US" altLang="zh-CN" sz="1800" dirty="0" err="1"/>
              <a:t>zhangyt</a:t>
            </a:r>
            <a:r>
              <a:rPr lang="en-US" altLang="zh-CN" sz="1800" dirty="0"/>
              <a:t>/</a:t>
            </a:r>
            <a:r>
              <a:rPr lang="en-US" altLang="zh-CN" sz="1800" dirty="0" err="1"/>
              <a:t>datae</a:t>
            </a:r>
            <a:r>
              <a:rPr lang="en-US" altLang="zh-CN" sz="1800" dirty="0"/>
              <a:t>/sun</a:t>
            </a:r>
          </a:p>
          <a:p>
            <a:pPr marL="0" indent="0">
              <a:buNone/>
            </a:pPr>
            <a:r>
              <a:rPr lang="en-US" altLang="zh-CN" sz="1800" dirty="0"/>
              <a:t>3.</a:t>
            </a:r>
            <a:r>
              <a:rPr lang="zh-CN" altLang="en-US" sz="1800" dirty="0"/>
              <a:t>复制修改拟合文档</a:t>
            </a:r>
            <a:endParaRPr lang="en-US" altLang="zh-CN" sz="1800" dirty="0"/>
          </a:p>
          <a:p>
            <a:r>
              <a:rPr lang="zh-CN" altLang="en-US" sz="1800" dirty="0"/>
              <a:t>改</a:t>
            </a:r>
            <a:r>
              <a:rPr lang="en-US" altLang="zh-CN" sz="1800" dirty="0"/>
              <a:t>creat.sh</a:t>
            </a:r>
            <a:r>
              <a:rPr lang="zh-CN" altLang="en-US" sz="1800" dirty="0"/>
              <a:t>中地址（已移入能量点文件夹，替换能量数值），修改为产生一个文件夹并取消交后台</a:t>
            </a:r>
            <a:endParaRPr lang="en-US" altLang="zh-CN" sz="1800" dirty="0"/>
          </a:p>
          <a:p>
            <a:r>
              <a:rPr lang="zh-CN" altLang="en-US" sz="1800" dirty="0"/>
              <a:t>改</a:t>
            </a:r>
            <a:r>
              <a:rPr lang="en-US" altLang="zh-CN" sz="1800" dirty="0"/>
              <a:t>PWAPdf.cxx</a:t>
            </a:r>
            <a:r>
              <a:rPr lang="zh-CN" altLang="en-US" sz="1800" dirty="0"/>
              <a:t>中质心能量、数据地址（已移入能量点文件夹，替换能量数值）</a:t>
            </a:r>
            <a:endParaRPr lang="en-US" altLang="zh-CN" sz="1800" dirty="0"/>
          </a:p>
          <a:p>
            <a:r>
              <a:rPr lang="zh-CN" altLang="en-US" sz="1800" dirty="0"/>
              <a:t>改</a:t>
            </a:r>
            <a:r>
              <a:rPr lang="en-US" altLang="zh-CN" sz="1800" dirty="0"/>
              <a:t>test.cxx</a:t>
            </a:r>
            <a:r>
              <a:rPr lang="zh-CN" altLang="en-US" sz="1800" dirty="0"/>
              <a:t>中数据地址（已移入能量点文件夹，替换能量数值）</a:t>
            </a:r>
            <a:endParaRPr lang="en-US" altLang="zh-CN" sz="1800" dirty="0"/>
          </a:p>
          <a:p>
            <a:r>
              <a:rPr lang="zh-CN" altLang="en-US" sz="1800" dirty="0"/>
              <a:t>改</a:t>
            </a:r>
            <a:r>
              <a:rPr lang="en-US" altLang="zh-CN" sz="1800" dirty="0"/>
              <a:t>run.sh</a:t>
            </a:r>
            <a:r>
              <a:rPr lang="zh-CN" altLang="en-US" sz="1800" dirty="0"/>
              <a:t>中地址（文件夹按能量点区分，替换能量数值）</a:t>
            </a:r>
            <a:endParaRPr lang="en-US" altLang="zh-CN" sz="1800" dirty="0"/>
          </a:p>
          <a:p>
            <a:r>
              <a:rPr lang="zh-CN" altLang="en-US" sz="1800" dirty="0">
                <a:solidFill>
                  <a:srgbClr val="FF0000"/>
                </a:solidFill>
              </a:rPr>
              <a:t>编译</a:t>
            </a:r>
            <a:endParaRPr lang="en-US" altLang="zh-CN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1800" dirty="0"/>
              <a:t>4.</a:t>
            </a:r>
            <a:r>
              <a:rPr lang="zh-CN" altLang="en-US" sz="1800" dirty="0"/>
              <a:t> </a:t>
            </a:r>
            <a:r>
              <a:rPr lang="en-US" altLang="zh-CN" sz="1800" dirty="0"/>
              <a:t>creat.sh</a:t>
            </a:r>
            <a:r>
              <a:rPr lang="zh-CN" altLang="en-US" sz="1800" dirty="0"/>
              <a:t>，前台测试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5.</a:t>
            </a:r>
            <a:r>
              <a:rPr lang="zh-CN" altLang="en-US" sz="1800" dirty="0"/>
              <a:t>测试拟合不成功，批量交后台</a:t>
            </a:r>
            <a:endParaRPr lang="en-US" altLang="zh-CN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11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880000" y="0"/>
            <a:ext cx="6192000" cy="432000"/>
          </a:xfrm>
          <a:prstGeom prst="rect">
            <a:avLst/>
          </a:prstGeom>
          <a:ln w="15875">
            <a:solidFill>
              <a:srgbClr val="00B050"/>
            </a:solidFill>
          </a:ln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700" b="1" dirty="0">
                <a:latin typeface="Cambria Math" pitchFamily="18" charset="0"/>
                <a:ea typeface="Cambria Math" pitchFamily="18" charset="0"/>
              </a:rPr>
              <a:t>Cross section: </a:t>
            </a:r>
            <a:r>
              <a:rPr lang="el-GR" altLang="zh-CN" sz="2700" b="1" dirty="0">
                <a:latin typeface="Cambria Math" pitchFamily="18" charset="0"/>
                <a:ea typeface="Cambria Math" pitchFamily="18" charset="0"/>
                <a:cs typeface="Times New Roman"/>
              </a:rPr>
              <a:t>σ</a:t>
            </a:r>
            <a:r>
              <a:rPr lang="en-US" altLang="zh-CN" sz="2700" b="1" dirty="0">
                <a:latin typeface="Cambria Math" pitchFamily="18" charset="0"/>
                <a:ea typeface="Cambria Math" pitchFamily="18" charset="0"/>
                <a:cs typeface="Times New Roman"/>
              </a:rPr>
              <a:t>(</a:t>
            </a:r>
            <a:r>
              <a:rPr lang="en-US" altLang="zh-CN" sz="2700" b="1" dirty="0" err="1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altLang="zh-CN" sz="2700" b="1" baseline="30000" dirty="0" err="1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altLang="zh-CN" sz="2700" b="1" dirty="0" err="1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altLang="zh-CN" sz="2700" b="1" baseline="30000" dirty="0">
                <a:latin typeface="Cambria Math" pitchFamily="18" charset="0"/>
                <a:ea typeface="Cambria Math" pitchFamily="18" charset="0"/>
              </a:rPr>
              <a:t>-</a:t>
            </a:r>
            <a:r>
              <a:rPr lang="el-GR" altLang="zh-CN" sz="2700" b="1" dirty="0">
                <a:latin typeface="Cambria Math" pitchFamily="18" charset="0"/>
                <a:ea typeface="Cambria Math" pitchFamily="18" charset="0"/>
                <a:sym typeface="Wingdings" panose="05000000000000000000" pitchFamily="2" charset="2"/>
              </a:rPr>
              <a:t>→</a:t>
            </a:r>
            <a:r>
              <a:rPr lang="en-US" altLang="zh-CN" sz="2700" b="1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Times New Roman"/>
                <a:sym typeface="Symbol"/>
              </a:rPr>
              <a:t> </a:t>
            </a:r>
            <a:r>
              <a:rPr lang="el-GR" altLang="zh-CN" sz="2700" b="1" dirty="0">
                <a:latin typeface="Cambria Math" pitchFamily="18" charset="0"/>
                <a:ea typeface="Cambria Math" pitchFamily="18" charset="0"/>
              </a:rPr>
              <a:t>ϕ</a:t>
            </a:r>
            <a:r>
              <a:rPr lang="en-US" altLang="zh-CN" sz="2700" b="1" dirty="0">
                <a:latin typeface="Cambria Math" pitchFamily="18" charset="0"/>
                <a:ea typeface="Cambria Math" pitchFamily="18" charset="0"/>
              </a:rPr>
              <a:t>(1020) </a:t>
            </a:r>
            <a:r>
              <a:rPr lang="el-GR" altLang="zh-CN" sz="2700" b="1" dirty="0">
                <a:latin typeface="Cambria Math" pitchFamily="18" charset="0"/>
                <a:ea typeface="Cambria Math" pitchFamily="18" charset="0"/>
                <a:cs typeface="Times New Roman"/>
              </a:rPr>
              <a:t>π</a:t>
            </a:r>
            <a:r>
              <a:rPr lang="en-US" altLang="zh-CN" sz="2700" b="1" baseline="30000" dirty="0">
                <a:latin typeface="Cambria Math" pitchFamily="18" charset="0"/>
                <a:ea typeface="Cambria Math" pitchFamily="18" charset="0"/>
              </a:rPr>
              <a:t>+</a:t>
            </a:r>
            <a:r>
              <a:rPr lang="el-GR" altLang="zh-CN" sz="2700" b="1" dirty="0">
                <a:latin typeface="Cambria Math" pitchFamily="18" charset="0"/>
                <a:ea typeface="Cambria Math" pitchFamily="18" charset="0"/>
                <a:cs typeface="Times New Roman"/>
              </a:rPr>
              <a:t>π</a:t>
            </a:r>
            <a:r>
              <a:rPr lang="en-US" altLang="zh-CN" sz="2700" b="1" baseline="30000" dirty="0"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altLang="zh-CN" sz="2700" b="1" dirty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altLang="zh-CN" sz="1000" b="1" dirty="0">
                <a:latin typeface="Cambria Math" pitchFamily="18" charset="0"/>
                <a:ea typeface="Cambria Math" pitchFamily="18" charset="0"/>
              </a:rPr>
              <a:t>2400,</a:t>
            </a:r>
            <a:endParaRPr lang="zh-CN" altLang="en-US" sz="1000" b="1" dirty="0">
              <a:solidFill>
                <a:srgbClr val="0000FF"/>
              </a:solidFill>
              <a:latin typeface="Cambria Math" pitchFamily="18" charset="0"/>
              <a:ea typeface="Gungsuh" pitchFamily="18" charset="-127"/>
            </a:endParaRPr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t>14</a:t>
            </a:fld>
            <a:endParaRPr lang="zh-CN" altLang="en-US"/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815950"/>
              </p:ext>
            </p:extLst>
          </p:nvPr>
        </p:nvGraphicFramePr>
        <p:xfrm>
          <a:off x="9072000" y="0"/>
          <a:ext cx="28829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2197100" imgH="495300" progId="Equation.DSMT4">
                  <p:embed/>
                </p:oleObj>
              </mc:Choice>
              <mc:Fallback>
                <p:oleObj name="Equation" r:id="rId3" imgW="21971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2000" y="0"/>
                        <a:ext cx="2882900" cy="6445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9123024"/>
                  </p:ext>
                </p:extLst>
              </p:nvPr>
            </p:nvGraphicFramePr>
            <p:xfrm>
              <a:off x="1754659" y="644531"/>
              <a:ext cx="8649730" cy="5995026"/>
            </p:xfrm>
            <a:graphic>
              <a:graphicData uri="http://schemas.openxmlformats.org/drawingml/2006/table">
                <a:tbl>
                  <a:tblPr/>
                  <a:tblGrid>
                    <a:gridCol w="850018"/>
                    <a:gridCol w="1149099"/>
                    <a:gridCol w="1857449"/>
                    <a:gridCol w="1069661"/>
                    <a:gridCol w="832022"/>
                    <a:gridCol w="782595"/>
                    <a:gridCol w="1087394"/>
                    <a:gridCol w="1021492"/>
                  </a:tblGrid>
                  <a:tr h="442864"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zh-CN" altLang="en-US" sz="14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s</m:t>
                                    </m:r>
                                  </m:e>
                                </m:rad>
                                <m:r>
                                  <a:rPr lang="en-US" altLang="zh-CN" sz="1400" b="0" i="1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sz="1400" b="0" i="1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𝐺𝑒𝑉</m:t>
                                </m:r>
                                <m:r>
                                  <a:rPr lang="en-US" altLang="zh-CN" sz="1400" b="0" i="1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105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宋体" panose="02010600030101010101" pitchFamily="2" charset="-122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1" u="none" strike="noStrike" kern="1200" dirty="0" err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Lum</a:t>
                          </a:r>
                          <a:r>
                            <a:rPr lang="en-US" sz="1400" b="0" i="1" u="none" strike="noStrike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.(pb</a:t>
                          </a:r>
                          <a:r>
                            <a:rPr lang="en-US" sz="1400" b="0" i="1" u="none" strike="noStrike" kern="1200" baseline="300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-1</a:t>
                          </a:r>
                          <a:r>
                            <a:rPr lang="en-US" sz="1400" b="0" i="1" u="none" strike="noStrike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𝑁</m:t>
                                </m:r>
                                <m:r>
                                  <a:rPr lang="en-US" altLang="zh-CN" sz="14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(</m:t>
                                </m:r>
                                <m:r>
                                  <a:rPr lang="zh-CN" altLang="en-US" sz="14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𝜙</m:t>
                                </m:r>
                                <m:r>
                                  <a:rPr lang="en-US" altLang="zh-CN" sz="14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105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宋体" panose="02010600030101010101" pitchFamily="2" charset="-122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77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altLang="zh-CN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zh-CN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(1+</m:t>
                                    </m:r>
                                    <m:r>
                                      <a:rPr kumimoji="0" lang="zh-CN" alt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  <m:r>
                                      <a:rPr kumimoji="0" lang="en-US" altLang="zh-CN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kumimoji="0" lang="en-US" altLang="zh-CN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𝐼𝑆𝑅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zh-CN" altLang="en-US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宋体" panose="02010600030101010101" pitchFamily="2" charset="-122"/>
                            <a:ea typeface="+mn-ea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zh-CN" altLang="en-US" sz="1050" u="none" strike="noStrike" dirty="0" smtClean="0">
                              <a:effectLst/>
                            </a:rPr>
                            <a:t>　</a:t>
                          </a:r>
                          <a14:m>
                            <m:oMath xmlns:m="http://schemas.openxmlformats.org/officeDocument/2006/math">
                              <m:r>
                                <a:rPr kumimoji="0" lang="zh-CN" alt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kumimoji="0" lang="en-US" altLang="zh-CN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(%)</m:t>
                              </m:r>
                            </m:oMath>
                          </a14:m>
                          <a:endParaRPr lang="zh-CN" altLang="en-US" sz="105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宋体" panose="02010600030101010101" pitchFamily="2" charset="-122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zh-CN" altLang="en-US" sz="1050" u="none" strike="noStrike" dirty="0">
                              <a:effectLst/>
                            </a:rPr>
                            <a:t>　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zh-CN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kumimoji="0" lang="en-US" altLang="zh-CN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(%)</m:t>
                              </m:r>
                            </m:oMath>
                          </a14:m>
                          <a:endParaRPr lang="zh-CN" altLang="en-US" sz="105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宋体" panose="02010600030101010101" pitchFamily="2" charset="-122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kumimoji="0" lang="zh-CN" alt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kumimoji="0" lang="en-US" altLang="zh-CN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kumimoji="0" lang="en-US" altLang="zh-CN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𝑝𝑏</m:t>
                              </m:r>
                              <m:r>
                                <a:rPr kumimoji="0" lang="en-US" altLang="zh-CN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zh-CN" altLang="en-US" sz="1050" u="none" strike="noStrike" dirty="0">
                              <a:effectLst/>
                            </a:rPr>
                            <a:t>　</a:t>
                          </a:r>
                          <a:endParaRPr lang="zh-CN" altLang="en-US" sz="105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altLang="zh-CN" sz="1400" b="0" i="0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</a:rPr>
                                  <m:t>pwa</m:t>
                                </m:r>
                                <m:r>
                                  <m:rPr>
                                    <m:nor/>
                                  </m:rPr>
                                  <a:rPr lang="zh-CN" altLang="en-US" sz="1400" b="0" i="0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libri" panose="020F0502020204030204" pitchFamily="34" charset="0"/>
                                    <a:ea typeface="+mn-ea"/>
                                  </a:rPr>
                                  <m:t>参数来源</m:t>
                                </m:r>
                              </m:oMath>
                            </m:oMathPara>
                          </a14:m>
                          <a:endParaRPr lang="zh-CN" alt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10.074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577.034 ± 46.7585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36.82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315.0 ± 25.5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2.05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3.343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191.501 ± 24.6026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37.03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298.4 ± 38.3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12.167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1100.68 ± 51.0709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40.48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457.0 ± 21.2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108.49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9372.07 ± 144.744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40.53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431.6 ± 6.7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2.841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219.774 ± 20.0234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40.02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372.9 ± 34.0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10.625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760.786 ± 39.1472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43.1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339.7 ± 17.5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13.699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706.123 ± 38.2991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1.16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38.18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238.0 ± 12.9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2.232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11.856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435.23 ± 29.4726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1.26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35.87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166.1 ± 11.2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2.309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21.089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587.337 ± 37.7342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36.74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124.0 ± 8.0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2.309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2.386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22.549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697.256 ± 36.9567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1.12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40.6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139.1 ± 7.4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2.386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2.396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66.869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1977.73 ± 65.4859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1.13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40.62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131.8 ± 4.4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2.396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21.204 ± 5.80658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1.26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36.95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84.7 ± 23.2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2.396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2.644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34.003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500.99 ± 33.1534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1.24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37.93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64.6 ± 4.3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2.644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2.646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33.722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423.423 ± 29.8042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37.31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54.6 ± 3.8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2.646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21.9937 ± 6.07232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30.67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83.8 ± 23.1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2.646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11.5793 ± 4.14874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31.91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49.0 ± 17.5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105.253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687.028 ± 37.6891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1.36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34.27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28.6 ± 1.6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15.942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114.385 ± 14.5631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1.23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36.41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32.8 ± 4.2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2.981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16.071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72.4495 ± 15.1859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27.88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19.5 ± 4.1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15.881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74.5714 ± 13.4033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1.69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27.12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21.0 ± 3.8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3.08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3.02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17.29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78.136 ±  12.1619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26.56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20.5 ± 3.2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3.08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3.08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126.185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576.907 ± 34.8024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1.74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23.38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23.0 ± 1.4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3.08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9123024"/>
                  </p:ext>
                </p:extLst>
              </p:nvPr>
            </p:nvGraphicFramePr>
            <p:xfrm>
              <a:off x="1754659" y="644531"/>
              <a:ext cx="8649730" cy="5995026"/>
            </p:xfrm>
            <a:graphic>
              <a:graphicData uri="http://schemas.openxmlformats.org/drawingml/2006/table">
                <a:tbl>
                  <a:tblPr/>
                  <a:tblGrid>
                    <a:gridCol w="850018"/>
                    <a:gridCol w="1149099"/>
                    <a:gridCol w="1857449"/>
                    <a:gridCol w="1069661"/>
                    <a:gridCol w="832022"/>
                    <a:gridCol w="782595"/>
                    <a:gridCol w="1087394"/>
                    <a:gridCol w="1021492"/>
                  </a:tblGrid>
                  <a:tr h="442864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714" t="-1370" r="-915714" b="-12630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1" u="none" strike="noStrike" kern="1200" dirty="0" err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Lum</a:t>
                          </a:r>
                          <a:r>
                            <a:rPr lang="en-US" sz="1400" b="0" i="1" u="none" strike="noStrike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.(pb</a:t>
                          </a:r>
                          <a:r>
                            <a:rPr lang="en-US" sz="1400" b="0" i="1" u="none" strike="noStrike" kern="1200" baseline="300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-1</a:t>
                          </a:r>
                          <a:r>
                            <a:rPr lang="en-US" sz="1400" b="0" i="1" u="none" strike="noStrike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)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107869" t="-1370" r="-258689" b="-12630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360227" t="-1370" r="-348295" b="-12630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595588" t="-1370" r="-350735" b="-12630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733333" t="-1370" r="-269767" b="-12630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603933" t="-1370" r="-95506" b="-12630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745833" t="-1370" r="-1190" b="-1263014"/>
                          </a:stretch>
                        </a:blip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10.074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577.034 ± 46.7585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36.82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315.0 ± 25.5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2.05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3.343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191.501 ± 24.6026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37.03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298.4 ± 38.3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12.167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1100.68 ± 51.0709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40.48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457.0 ± 21.2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108.49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9372.07 ± 144.744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40.53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431.6 ± 6.7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2.841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219.774 ± 20.0234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40.02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372.9 ± 34.0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10.625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760.786 ± 39.1472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43.1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339.7 ± 17.5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2.175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13.699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706.123 ± 38.2991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1.16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38.18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238.0 ± 12.9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2.232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11.856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435.23 ± 29.4726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1.26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35.87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166.1 ± 11.2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2.309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21.089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587.337 ± 37.7342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36.74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124.0 ± 8.0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2.309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2.386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22.549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697.256 ± 36.9567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1.12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40.6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139.1 ± 7.4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2.386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2.396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66.869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1977.73 ± 65.4859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1.13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40.62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131.8 ± 4.4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2.396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21.204 ± 5.80658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1.26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36.95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84.7 ± 23.2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2.396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2.644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34.003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500.99 ± 33.1534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1.24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37.93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64.6 ± 4.3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2.644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2.646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33.722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423.423 ± 29.8042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37.31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54.6 ± 3.8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2.646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21.9937 ± 6.07232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30.67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83.8 ± 23.1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2.646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11.5793 ± 4.14874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31.91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49.0 ± 17.5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105.253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687.028 ± 37.6891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1.36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34.27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28.6 ± 1.6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15.942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114.385 ± 14.5631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1.23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36.41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32.8 ± 4.2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2.981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16.071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72.4495 ± 15.1859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27.88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19.5 ± 4.1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15.881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74.5714 ± 13.4033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1.69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27.12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21.0 ± 3.8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3.08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3.02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17.29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78.136 ±  12.1619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26.56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20.5 ± 3.2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ED7D3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3.08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  <a:tr h="252371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3.08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126.185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576.907 ± 34.8024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1.74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23.38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48.9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23.0 ± 1.4 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altLang="zh-CN" sz="12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3.08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FF7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751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15</a:t>
            </a:fld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075" y="881062"/>
            <a:ext cx="7181850" cy="50958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0787" y="866775"/>
            <a:ext cx="7210425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9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16</a:t>
            </a:fld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000" y="900000"/>
            <a:ext cx="5768340" cy="39852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0" y="900000"/>
            <a:ext cx="574548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02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17</a:t>
            </a:fld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1143000"/>
            <a:ext cx="6477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9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888220" y="215677"/>
            <a:ext cx="6172200" cy="578358"/>
          </a:xfrm>
          <a:prstGeom prst="rect">
            <a:avLst/>
          </a:prstGeom>
          <a:ln w="15875">
            <a:solidFill>
              <a:srgbClr val="00B050"/>
            </a:solidFill>
          </a:ln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700" b="1" dirty="0" smtClean="0">
                <a:latin typeface="Cambria Math" pitchFamily="18" charset="0"/>
                <a:ea typeface="Cambria Math" pitchFamily="18" charset="0"/>
              </a:rPr>
              <a:t>Cross section: </a:t>
            </a:r>
            <a:r>
              <a:rPr lang="el-GR" altLang="zh-CN" sz="2700" b="1" dirty="0" smtClean="0">
                <a:latin typeface="Cambria Math" pitchFamily="18" charset="0"/>
                <a:ea typeface="Cambria Math" pitchFamily="18" charset="0"/>
                <a:cs typeface="Times New Roman"/>
              </a:rPr>
              <a:t>σ</a:t>
            </a:r>
            <a:r>
              <a:rPr lang="en-US" altLang="zh-CN" sz="2700" b="1" dirty="0" smtClean="0">
                <a:latin typeface="Cambria Math" pitchFamily="18" charset="0"/>
                <a:ea typeface="Cambria Math" pitchFamily="18" charset="0"/>
                <a:cs typeface="Times New Roman"/>
              </a:rPr>
              <a:t>(</a:t>
            </a:r>
            <a:r>
              <a:rPr lang="en-US" altLang="zh-CN" sz="2700" b="1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altLang="zh-CN" sz="2700" b="1" baseline="30000" dirty="0" err="1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altLang="zh-CN" sz="2700" b="1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altLang="zh-CN" sz="2700" b="1" baseline="30000" dirty="0" smtClean="0">
                <a:latin typeface="Cambria Math" pitchFamily="18" charset="0"/>
                <a:ea typeface="Cambria Math" pitchFamily="18" charset="0"/>
              </a:rPr>
              <a:t>-</a:t>
            </a:r>
            <a:r>
              <a:rPr lang="el-GR" altLang="zh-CN" sz="2700" b="1" dirty="0" smtClean="0">
                <a:latin typeface="Cambria Math" pitchFamily="18" charset="0"/>
                <a:ea typeface="Cambria Math" pitchFamily="18" charset="0"/>
                <a:sym typeface="Wingdings" panose="05000000000000000000" pitchFamily="2" charset="2"/>
              </a:rPr>
              <a:t>→</a:t>
            </a:r>
            <a:r>
              <a:rPr lang="en-US" altLang="zh-CN" sz="2700" b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Times New Roman"/>
                <a:sym typeface="Symbol"/>
              </a:rPr>
              <a:t> </a:t>
            </a:r>
            <a:r>
              <a:rPr lang="el-GR" altLang="zh-CN" sz="2700" b="1" dirty="0" smtClean="0">
                <a:latin typeface="Cambria Math" pitchFamily="18" charset="0"/>
                <a:ea typeface="Cambria Math" pitchFamily="18" charset="0"/>
              </a:rPr>
              <a:t>ϕ</a:t>
            </a:r>
            <a:r>
              <a:rPr lang="en-US" altLang="zh-CN" sz="2700" b="1" dirty="0" smtClean="0">
                <a:latin typeface="Cambria Math" pitchFamily="18" charset="0"/>
                <a:ea typeface="Cambria Math" pitchFamily="18" charset="0"/>
              </a:rPr>
              <a:t>(1020) </a:t>
            </a:r>
            <a:r>
              <a:rPr lang="el-GR" altLang="zh-CN" sz="2700" b="1" dirty="0" smtClean="0">
                <a:latin typeface="Cambria Math" pitchFamily="18" charset="0"/>
                <a:ea typeface="Cambria Math" pitchFamily="18" charset="0"/>
                <a:cs typeface="Times New Roman"/>
              </a:rPr>
              <a:t>π</a:t>
            </a:r>
            <a:r>
              <a:rPr lang="en-US" altLang="zh-CN" sz="2700" b="1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l-GR" altLang="zh-CN" sz="2700" b="1" dirty="0" smtClean="0">
                <a:latin typeface="Cambria Math" pitchFamily="18" charset="0"/>
                <a:ea typeface="Cambria Math" pitchFamily="18" charset="0"/>
                <a:cs typeface="Times New Roman"/>
              </a:rPr>
              <a:t>π</a:t>
            </a:r>
            <a:r>
              <a:rPr lang="en-US" altLang="zh-CN" sz="2700" b="1" baseline="30000" dirty="0" smtClean="0"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altLang="zh-CN" sz="2700" b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altLang="zh-CN" sz="1000" b="1" dirty="0" smtClean="0">
                <a:latin typeface="Cambria Math" pitchFamily="18" charset="0"/>
                <a:ea typeface="Cambria Math" pitchFamily="18" charset="0"/>
              </a:rPr>
              <a:t>2400,</a:t>
            </a:r>
            <a:endParaRPr lang="zh-CN" altLang="en-US" sz="1000" b="1" dirty="0">
              <a:solidFill>
                <a:srgbClr val="0000FF"/>
              </a:solidFill>
              <a:latin typeface="Cambria Math" pitchFamily="18" charset="0"/>
              <a:ea typeface="Gungsuh" pitchFamily="18" charset="-127"/>
            </a:endParaRPr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t>18</a:t>
            </a:fld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361598"/>
              </p:ext>
            </p:extLst>
          </p:nvPr>
        </p:nvGraphicFramePr>
        <p:xfrm>
          <a:off x="0" y="873788"/>
          <a:ext cx="5883564" cy="5553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1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71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43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88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284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06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79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25467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900" u="none" strike="noStrike" dirty="0">
                          <a:effectLst/>
                        </a:rPr>
                        <a:t>　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Lum</a:t>
                      </a:r>
                      <a:r>
                        <a:rPr lang="en-US" sz="1200" u="none" strike="noStrike" dirty="0">
                          <a:effectLst/>
                        </a:rPr>
                        <a:t>.(pb</a:t>
                      </a:r>
                      <a:r>
                        <a:rPr lang="en-US" sz="1200" u="none" strike="noStrike" baseline="30000" dirty="0">
                          <a:effectLst/>
                        </a:rPr>
                        <a:t>-1</a:t>
                      </a:r>
                      <a:r>
                        <a:rPr lang="en-US" sz="1200" u="none" strike="noStrike" dirty="0">
                          <a:effectLst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900" u="none" strike="noStrike"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900" u="none" strike="noStrike"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900" u="none" strike="noStrike"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900" u="none" strike="noStrike"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</a:rPr>
                        <a:t>　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2.000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10.074</a:t>
                      </a:r>
                      <a:endParaRPr lang="en-US" altLang="zh-CN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577.3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46.8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1.01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34.1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340.3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27.6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2.050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solidFill>
                            <a:srgbClr val="7030A0"/>
                          </a:solidFill>
                          <a:effectLst/>
                        </a:rPr>
                        <a:t>3.343</a:t>
                      </a:r>
                      <a:endParaRPr lang="en-US" altLang="zh-CN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191.6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24.6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1.06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39.4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280.7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36.0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2.100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12.167</a:t>
                      </a:r>
                      <a:endParaRPr lang="en-US" altLang="zh-CN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1101.4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51.1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1.00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39.3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471.0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21.8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30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2.125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solidFill>
                            <a:srgbClr val="7030A0"/>
                          </a:solidFill>
                          <a:effectLst/>
                        </a:rPr>
                        <a:t>108.49</a:t>
                      </a:r>
                      <a:endParaRPr lang="en-US" altLang="zh-CN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zh-CN" altLang="en-US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9376.8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144.3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1.01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40.5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432.1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6.7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2.150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solidFill>
                            <a:srgbClr val="7030A0"/>
                          </a:solidFill>
                          <a:effectLst/>
                        </a:rPr>
                        <a:t>2.841</a:t>
                      </a:r>
                      <a:endParaRPr lang="en-US" altLang="zh-CN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220.0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20.0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1.06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35.7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418.4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38.1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2.175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solidFill>
                            <a:srgbClr val="7030A0"/>
                          </a:solidFill>
                          <a:effectLst/>
                        </a:rPr>
                        <a:t>10.625</a:t>
                      </a:r>
                      <a:endParaRPr lang="en-US" altLang="zh-CN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761.2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39.2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1.00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39.0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375.7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19.3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2.200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solidFill>
                            <a:srgbClr val="7030A0"/>
                          </a:solidFill>
                          <a:effectLst/>
                        </a:rPr>
                        <a:t>13.699</a:t>
                      </a:r>
                      <a:endParaRPr lang="en-US" altLang="zh-CN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706.6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38.3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1.17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35.9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251.1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13.6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2.232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solidFill>
                            <a:srgbClr val="7030A0"/>
                          </a:solidFill>
                          <a:effectLst/>
                        </a:rPr>
                        <a:t>11.856</a:t>
                      </a:r>
                      <a:endParaRPr lang="en-US" altLang="zh-CN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435.5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29.5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1.26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33.1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180.1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12.2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2.309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21.089</a:t>
                      </a:r>
                      <a:endParaRPr lang="en-US" altLang="zh-CN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587.6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37.8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1.25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35.7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127.7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8.2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2.386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solidFill>
                            <a:srgbClr val="7030A0"/>
                          </a:solidFill>
                          <a:effectLst/>
                        </a:rPr>
                        <a:t>22.549</a:t>
                      </a:r>
                      <a:endParaRPr lang="en-US" altLang="zh-CN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698.2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37.0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1.12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40.9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138.2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7.3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2.396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solidFill>
                            <a:srgbClr val="7030A0"/>
                          </a:solidFill>
                          <a:effectLst/>
                        </a:rPr>
                        <a:t>66.869</a:t>
                      </a:r>
                      <a:endParaRPr lang="en-US" altLang="zh-CN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1978.8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65.5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1.14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40.6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130.7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4.3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2.644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solidFill>
                            <a:srgbClr val="7030A0"/>
                          </a:solidFill>
                          <a:effectLst/>
                        </a:rPr>
                        <a:t>34.003</a:t>
                      </a:r>
                      <a:endParaRPr lang="en-US" altLang="zh-CN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501.3 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33.1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1.24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37.8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64.9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4.3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2.646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33.722</a:t>
                      </a:r>
                      <a:endParaRPr lang="en-US" altLang="zh-CN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423.4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29.7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1.25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36.8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55.4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3.9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2.900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105.253</a:t>
                      </a:r>
                      <a:endParaRPr lang="en-US" altLang="zh-CN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687.4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37.6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1.36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34.1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28.8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1.6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2.950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15.942</a:t>
                      </a:r>
                      <a:endParaRPr lang="en-US" altLang="zh-CN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114.4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14.5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1.23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36.0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33.1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4.2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2.981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16.071</a:t>
                      </a:r>
                      <a:endParaRPr lang="en-US" altLang="zh-CN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72.5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15.2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1.70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28.5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19.0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4.0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3.000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solidFill>
                            <a:srgbClr val="7030A0"/>
                          </a:solidFill>
                          <a:effectLst/>
                        </a:rPr>
                        <a:t>15.881</a:t>
                      </a:r>
                      <a:endParaRPr lang="en-US" altLang="zh-CN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75.2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13.5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1.69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28.2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20.3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3.6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3.020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solidFill>
                            <a:srgbClr val="7030A0"/>
                          </a:solidFill>
                          <a:effectLst/>
                        </a:rPr>
                        <a:t>17.29</a:t>
                      </a:r>
                      <a:endParaRPr lang="en-US" altLang="zh-CN" sz="11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78.2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12.2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1.70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26.3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20.7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3.2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647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3.080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126.185</a:t>
                      </a:r>
                      <a:endParaRPr lang="en-US" altLang="zh-CN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577.2</a:t>
                      </a:r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34.8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1.74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22.9</a:t>
                      </a:r>
                      <a:endParaRPr lang="zh-CN" altLang="en-US" sz="1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48.9</a:t>
                      </a:r>
                      <a:endParaRPr lang="en-US" altLang="zh-C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23.5 </a:t>
                      </a:r>
                      <a:r>
                        <a:rPr lang="en-US" altLang="zh-CN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±</a:t>
                      </a:r>
                      <a:r>
                        <a:rPr lang="en-US" altLang="zh-CN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1.4</a:t>
                      </a:r>
                      <a:endParaRPr lang="zh-CN" altLang="en-US" sz="1100" b="0" i="0" u="none" strike="noStrike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18" name="Object 3">
            <a:extLst>
              <a:ext uri="{63B3BB69-23CF-44E3-9099-C40C66FF867C}">
                <a14:compatExt xmlns:a14="http://schemas.microsoft.com/office/drawing/2010/main" spid="_x0000_s1027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76378"/>
            <a:ext cx="671602" cy="285788"/>
          </a:xfrm>
          <a:prstGeom prst="rect">
            <a:avLst/>
          </a:prstGeom>
        </p:spPr>
      </p:pic>
      <p:pic>
        <p:nvPicPr>
          <p:cNvPr id="19" name="Object 5">
            <a:extLst>
              <a:ext uri="{63B3BB69-23CF-44E3-9099-C40C66FF867C}">
                <a14:compatExt xmlns:a14="http://schemas.microsoft.com/office/drawing/2010/main" spid="_x0000_s1029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0213" y="972485"/>
            <a:ext cx="515736" cy="293573"/>
          </a:xfrm>
          <a:prstGeom prst="rect">
            <a:avLst/>
          </a:prstGeom>
        </p:spPr>
      </p:pic>
      <p:pic>
        <p:nvPicPr>
          <p:cNvPr id="20" name="Object 6">
            <a:extLst>
              <a:ext uri="{63B3BB69-23CF-44E3-9099-C40C66FF867C}">
                <a14:compatExt xmlns:a14="http://schemas.microsoft.com/office/drawing/2010/main" spid="_x0000_s1030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3697" y="1013878"/>
            <a:ext cx="562988" cy="320689"/>
          </a:xfrm>
          <a:prstGeom prst="rect">
            <a:avLst/>
          </a:prstGeom>
        </p:spPr>
      </p:pic>
      <p:pic>
        <p:nvPicPr>
          <p:cNvPr id="21" name="Object 93">
            <a:extLst>
              <a:ext uri="{63B3BB69-23CF-44E3-9099-C40C66FF867C}">
                <a14:compatExt xmlns:a14="http://schemas.microsoft.com/office/drawing/2010/main" spid="_x0000_s1117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7510" y="1031722"/>
            <a:ext cx="466725" cy="200025"/>
          </a:xfrm>
          <a:prstGeom prst="rect">
            <a:avLst/>
          </a:prstGeom>
        </p:spPr>
      </p:pic>
      <p:pic>
        <p:nvPicPr>
          <p:cNvPr id="22" name="Object 95">
            <a:extLst>
              <a:ext uri="{63B3BB69-23CF-44E3-9099-C40C66FF867C}">
                <a14:compatExt xmlns:a14="http://schemas.microsoft.com/office/drawing/2010/main" spid="_x0000_s1119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60656" y="911152"/>
            <a:ext cx="689279" cy="320595"/>
          </a:xfrm>
          <a:prstGeom prst="rect">
            <a:avLst/>
          </a:prstGeom>
        </p:spPr>
      </p:pic>
      <p:pic>
        <p:nvPicPr>
          <p:cNvPr id="23" name="Object 96">
            <a:extLst>
              <a:ext uri="{63B3BB69-23CF-44E3-9099-C40C66FF867C}">
                <a14:compatExt xmlns:a14="http://schemas.microsoft.com/office/drawing/2010/main" spid="_x0000_s1120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2211" y="976378"/>
            <a:ext cx="556015" cy="310714"/>
          </a:xfrm>
          <a:prstGeom prst="rect">
            <a:avLst/>
          </a:prstGeom>
        </p:spPr>
      </p:pic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48079"/>
              </p:ext>
            </p:extLst>
          </p:nvPr>
        </p:nvGraphicFramePr>
        <p:xfrm>
          <a:off x="9137650" y="224004"/>
          <a:ext cx="28829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9" imgW="2197100" imgH="495300" progId="Equation.DSMT4">
                  <p:embed/>
                </p:oleObj>
              </mc:Choice>
              <mc:Fallback>
                <p:oleObj name="Equation" r:id="rId9" imgW="21971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37650" y="224004"/>
                        <a:ext cx="2882900" cy="6445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062615"/>
              </p:ext>
            </p:extLst>
          </p:nvPr>
        </p:nvGraphicFramePr>
        <p:xfrm>
          <a:off x="6170141" y="866687"/>
          <a:ext cx="5521496" cy="5497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6821"/>
                <a:gridCol w="2231033"/>
                <a:gridCol w="1096821"/>
                <a:gridCol w="1096821"/>
              </a:tblGrid>
              <a:tr h="408144">
                <a:tc>
                  <a:txBody>
                    <a:bodyPr/>
                    <a:lstStyle/>
                    <a:p>
                      <a:pPr algn="l" rtl="0" fontAlgn="b"/>
                      <a:r>
                        <a:rPr lang="zh-CN" altLang="en-US" sz="900" u="none" strike="noStrike" dirty="0">
                          <a:effectLst/>
                        </a:rPr>
                        <a:t>　</a:t>
                      </a:r>
                      <a:endParaRPr lang="zh-CN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zh-CN" altLang="en-US" sz="2400" u="none" strike="noStrike" dirty="0">
                          <a:effectLst/>
                        </a:rPr>
                        <a:t>　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altLang="zh-CN" sz="2400" u="none" strike="noStrike" dirty="0" smtClean="0">
                          <a:effectLst/>
                        </a:rPr>
                        <a:t>ε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u="none" strike="noStrike"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166.03  22.3169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331.1  44.5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79.5321 17.8691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315.4  70.9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338.646 29.9151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501.5  44.3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2816.15 75.9514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423.2  11.4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78.578  11.8603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0.1047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509.6  76.9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238.837 22.038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379.9  35.1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263.625 21.8965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300.3  24.9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159.198 17.0104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197.2  21.1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318.654 23.9457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0.1698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145.6  10.9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368.014 25.5505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135.8  9.4 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1241.75 46.6822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150.7  5.7 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345.304 23.9599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73.8  5.1 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248.835 21.9581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55.1  4.9 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460.273 28.0503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29.5  1.8 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78.8343 10.7962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33.7  4.6 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63.5504 10.3671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0.1959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24.3  4.0 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48.568  9.20646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0.1975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18.7  3.6 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51.1802 9.20825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20.3  3.6  </a:t>
                      </a:r>
                    </a:p>
                  </a:txBody>
                  <a:tcPr marL="9525" marR="9525" marT="9525" marB="0" anchor="ctr"/>
                </a:tc>
              </a:tr>
              <a:tr h="267877"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429.154 26.0364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25.6  1.6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5" name="Object 3">
            <a:extLst>
              <a:ext uri="{63B3BB69-23CF-44E3-9099-C40C66FF867C}">
                <a14:compatExt xmlns:a14="http://schemas.microsoft.com/office/drawing/2010/main" spid="_x0000_s1027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967" y="937789"/>
            <a:ext cx="492567" cy="267319"/>
          </a:xfrm>
          <a:prstGeom prst="rect">
            <a:avLst/>
          </a:prstGeom>
        </p:spPr>
      </p:pic>
      <p:pic>
        <p:nvPicPr>
          <p:cNvPr id="16" name="Object 6">
            <a:extLst>
              <a:ext uri="{63B3BB69-23CF-44E3-9099-C40C66FF867C}">
                <a14:compatExt xmlns:a14="http://schemas.microsoft.com/office/drawing/2010/main" spid="_x0000_s1030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5003" y="987128"/>
            <a:ext cx="412907" cy="299964"/>
          </a:xfrm>
          <a:prstGeom prst="rect">
            <a:avLst/>
          </a:prstGeom>
        </p:spPr>
      </p:pic>
      <p:pic>
        <p:nvPicPr>
          <p:cNvPr id="24" name="Object 95">
            <a:extLst>
              <a:ext uri="{63B3BB69-23CF-44E3-9099-C40C66FF867C}">
                <a14:compatExt xmlns:a14="http://schemas.microsoft.com/office/drawing/2010/main" spid="_x0000_s1119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80211" y="931871"/>
            <a:ext cx="505533" cy="29987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485150" y="6488668"/>
            <a:ext cx="1477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1C</a:t>
            </a:r>
            <a:r>
              <a:rPr lang="zh-CN" altLang="en-US" dirty="0" smtClean="0"/>
              <a:t>分波截面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6970581" y="6488668"/>
            <a:ext cx="364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4C</a:t>
            </a:r>
            <a:r>
              <a:rPr lang="zh-CN" altLang="en-US" dirty="0" smtClean="0"/>
              <a:t>分波截面（使用</a:t>
            </a:r>
            <a:r>
              <a:rPr lang="en-US" altLang="zh-CN" dirty="0" smtClean="0"/>
              <a:t>1C</a:t>
            </a:r>
            <a:r>
              <a:rPr lang="zh-CN" altLang="en-US" dirty="0"/>
              <a:t>分</a:t>
            </a:r>
            <a:r>
              <a:rPr lang="zh-CN" altLang="en-US" dirty="0" smtClean="0"/>
              <a:t>波</a:t>
            </a:r>
            <a:r>
              <a:rPr lang="en-US" altLang="zh-CN" dirty="0" smtClean="0"/>
              <a:t>MC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81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0000" y="358815"/>
            <a:ext cx="10800000" cy="5760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CN" altLang="en-US" dirty="0"/>
              <a:t>事例</a:t>
            </a:r>
            <a:r>
              <a:rPr lang="zh-CN" altLang="en-US" dirty="0" smtClean="0"/>
              <a:t>选择程序增加排坏</a:t>
            </a:r>
            <a:r>
              <a:rPr lang="en-US" altLang="zh-CN" dirty="0" smtClean="0"/>
              <a:t>run</a:t>
            </a:r>
            <a:r>
              <a:rPr lang="zh-CN" altLang="en-US" dirty="0" smtClean="0"/>
              <a:t>包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1800" dirty="0" smtClean="0"/>
              <a:t>1</a:t>
            </a:r>
            <a:r>
              <a:rPr lang="en-US" altLang="zh-CN" sz="1800" dirty="0"/>
              <a:t>. </a:t>
            </a:r>
            <a:r>
              <a:rPr lang="zh-CN" altLang="en-US" sz="1800" dirty="0" smtClean="0"/>
              <a:t>说明网址</a:t>
            </a:r>
            <a:r>
              <a:rPr lang="en-US" altLang="zh-CN" sz="1800" dirty="0" smtClean="0"/>
              <a:t>https</a:t>
            </a:r>
            <a:r>
              <a:rPr lang="en-US" altLang="zh-CN" sz="1800" dirty="0"/>
              <a:t>://docbes3.ihep.ac.cn/~tauqcdgroup/index.php/Data_Quality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2.</a:t>
            </a:r>
            <a:r>
              <a:rPr lang="zh-CN" altLang="en-US" sz="1800" dirty="0" smtClean="0"/>
              <a:t>安装包到自己的</a:t>
            </a:r>
            <a:r>
              <a:rPr lang="en-US" altLang="zh-CN" sz="1800" dirty="0" smtClean="0"/>
              <a:t>work</a:t>
            </a:r>
            <a:r>
              <a:rPr lang="zh-CN" altLang="en-US" sz="1800" dirty="0" smtClean="0"/>
              <a:t>版本下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不用做改动，编译</a:t>
            </a:r>
            <a:endParaRPr lang="en-US" altLang="zh-CN" sz="1800" dirty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3.</a:t>
            </a:r>
            <a:r>
              <a:rPr lang="zh-CN" altLang="en-US" sz="1800" dirty="0" smtClean="0"/>
              <a:t>在要加的事例选择程序中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（</a:t>
            </a:r>
            <a:r>
              <a:rPr lang="en-US" altLang="zh-CN" sz="1800" dirty="0"/>
              <a:t>/</a:t>
            </a:r>
            <a:r>
              <a:rPr lang="en-US" altLang="zh-CN" sz="1800" dirty="0" err="1"/>
              <a:t>workfs</a:t>
            </a:r>
            <a:r>
              <a:rPr lang="en-US" altLang="zh-CN" sz="1800" dirty="0"/>
              <a:t>/</a:t>
            </a:r>
            <a:r>
              <a:rPr lang="en-US" altLang="zh-CN" sz="1800" dirty="0" err="1"/>
              <a:t>bes</a:t>
            </a:r>
            <a:r>
              <a:rPr lang="en-US" altLang="zh-CN" sz="1800" dirty="0"/>
              <a:t>/</a:t>
            </a:r>
            <a:r>
              <a:rPr lang="en-US" altLang="zh-CN" sz="1800" dirty="0" err="1"/>
              <a:t>tanyx</a:t>
            </a:r>
            <a:r>
              <a:rPr lang="en-US" altLang="zh-CN" sz="1800" dirty="0"/>
              <a:t>/workarea-6.6.5.p01/Analysis/Physics/</a:t>
            </a:r>
            <a:r>
              <a:rPr lang="en-US" altLang="zh-CN" sz="1800" dirty="0" err="1"/>
              <a:t>liufang</a:t>
            </a:r>
            <a:r>
              <a:rPr lang="en-US" altLang="zh-CN" sz="1800" dirty="0"/>
              <a:t>/</a:t>
            </a:r>
            <a:r>
              <a:rPr lang="en-US" altLang="zh-CN" sz="1800" dirty="0" err="1"/>
              <a:t>PhiPiPi_MissAlg</a:t>
            </a:r>
            <a:r>
              <a:rPr lang="en-US" altLang="zh-CN" sz="1800" dirty="0"/>
              <a:t>/PhiPiPi_MissAlg-00-00-01/</a:t>
            </a:r>
            <a:r>
              <a:rPr lang="en-US" altLang="zh-CN" sz="1800" dirty="0" err="1"/>
              <a:t>src</a:t>
            </a:r>
            <a:r>
              <a:rPr lang="en-US" altLang="zh-CN" sz="1800" dirty="0"/>
              <a:t>/PhiPiPi_Miss.cxx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r>
              <a:rPr lang="zh-CN" altLang="en-US" sz="1800" dirty="0" smtClean="0"/>
              <a:t>头文件：</a:t>
            </a:r>
            <a:r>
              <a:rPr lang="en-US" altLang="zh-CN" sz="1800" dirty="0"/>
              <a:t>#include "</a:t>
            </a:r>
            <a:r>
              <a:rPr lang="en-US" altLang="zh-CN" sz="1800" dirty="0" err="1" smtClean="0"/>
              <a:t>RscanDQ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RscanDQ.h</a:t>
            </a:r>
            <a:r>
              <a:rPr lang="en-US" altLang="zh-CN" sz="1800" dirty="0" smtClean="0"/>
              <a:t>“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zh-CN" altLang="en-US" sz="1800" dirty="0" smtClean="0"/>
              <a:t>函数：</a:t>
            </a:r>
            <a:r>
              <a:rPr lang="en-US" altLang="zh-CN" sz="1800" dirty="0" err="1"/>
              <a:t>RscanDQ</a:t>
            </a:r>
            <a:r>
              <a:rPr lang="en-US" altLang="zh-CN" sz="1800" dirty="0"/>
              <a:t> </a:t>
            </a:r>
            <a:r>
              <a:rPr lang="en-US" altLang="zh-CN" sz="1800" dirty="0" err="1"/>
              <a:t>rsc</a:t>
            </a:r>
            <a:r>
              <a:rPr lang="en-US" altLang="zh-CN" sz="1800" dirty="0"/>
              <a:t>(abs(</a:t>
            </a:r>
            <a:r>
              <a:rPr lang="en-US" altLang="zh-CN" sz="1800" dirty="0" err="1"/>
              <a:t>eventHeader</a:t>
            </a:r>
            <a:r>
              <a:rPr lang="en-US" altLang="zh-CN" sz="1800" dirty="0"/>
              <a:t>-&gt;</a:t>
            </a:r>
            <a:r>
              <a:rPr lang="en-US" altLang="zh-CN" sz="1800" dirty="0" err="1"/>
              <a:t>runNumber</a:t>
            </a:r>
            <a:r>
              <a:rPr lang="en-US" altLang="zh-CN" sz="1800" dirty="0"/>
              <a:t>()));</a:t>
            </a:r>
          </a:p>
          <a:p>
            <a:pPr marL="0" indent="0">
              <a:buNone/>
            </a:pPr>
            <a:r>
              <a:rPr lang="en-US" altLang="zh-CN" sz="1800" dirty="0" smtClean="0"/>
              <a:t>	if </a:t>
            </a:r>
            <a:r>
              <a:rPr lang="en-US" altLang="zh-CN" sz="1800" dirty="0"/>
              <a:t>(</a:t>
            </a:r>
            <a:r>
              <a:rPr lang="en-US" altLang="zh-CN" sz="1800" dirty="0" err="1"/>
              <a:t>rsc.getStatus</a:t>
            </a:r>
            <a:r>
              <a:rPr lang="en-US" altLang="zh-CN" sz="1800" dirty="0"/>
              <a:t>()==-1)</a:t>
            </a:r>
          </a:p>
          <a:p>
            <a:pPr marL="0" indent="0">
              <a:buNone/>
            </a:pPr>
            <a:r>
              <a:rPr lang="en-US" altLang="zh-CN" sz="1800" dirty="0" smtClean="0"/>
              <a:t>	{</a:t>
            </a:r>
            <a:r>
              <a:rPr lang="en-US" altLang="zh-CN" sz="1800" dirty="0" err="1"/>
              <a:t>cout</a:t>
            </a:r>
            <a:r>
              <a:rPr lang="en-US" altLang="zh-CN" sz="1800" dirty="0"/>
              <a:t>&lt;&lt;"bad run: "&lt;&lt;</a:t>
            </a:r>
            <a:r>
              <a:rPr lang="en-US" altLang="zh-CN" sz="1800" dirty="0" err="1"/>
              <a:t>eventHeader</a:t>
            </a:r>
            <a:r>
              <a:rPr lang="en-US" altLang="zh-CN" sz="1800" dirty="0"/>
              <a:t>-&gt;</a:t>
            </a:r>
            <a:r>
              <a:rPr lang="en-US" altLang="zh-CN" sz="1800" dirty="0" err="1"/>
              <a:t>runNumber</a:t>
            </a:r>
            <a:r>
              <a:rPr lang="en-US" altLang="zh-CN" sz="1800" dirty="0"/>
              <a:t>()&lt;&lt;</a:t>
            </a:r>
            <a:r>
              <a:rPr lang="en-US" altLang="zh-CN" sz="1800" dirty="0" err="1" smtClean="0"/>
              <a:t>endl</a:t>
            </a:r>
            <a:r>
              <a:rPr lang="en-US" altLang="zh-CN" sz="1800" dirty="0" smtClean="0"/>
              <a:t>;</a:t>
            </a:r>
          </a:p>
          <a:p>
            <a:pPr marL="0" indent="0">
              <a:buNone/>
            </a:pPr>
            <a:r>
              <a:rPr lang="en-US" altLang="zh-CN" sz="1800" dirty="0"/>
              <a:t>	</a:t>
            </a:r>
            <a:r>
              <a:rPr lang="en-US" altLang="zh-CN" sz="1800" dirty="0" smtClean="0"/>
              <a:t>return </a:t>
            </a:r>
            <a:r>
              <a:rPr lang="en-US" altLang="zh-CN" sz="1800" dirty="0" err="1"/>
              <a:t>StatusCode</a:t>
            </a:r>
            <a:r>
              <a:rPr lang="en-US" altLang="zh-CN" sz="1800" dirty="0"/>
              <a:t>::SUCCESS</a:t>
            </a:r>
            <a:r>
              <a:rPr lang="en-US" altLang="zh-CN" sz="1800" dirty="0" smtClean="0"/>
              <a:t>;</a:t>
            </a:r>
          </a:p>
          <a:p>
            <a:pPr marL="0" indent="0">
              <a:buNone/>
            </a:pPr>
            <a:r>
              <a:rPr lang="en-US" altLang="zh-CN" sz="1800" dirty="0"/>
              <a:t>	</a:t>
            </a:r>
            <a:r>
              <a:rPr lang="en-US" altLang="zh-CN" sz="1800" dirty="0" smtClean="0"/>
              <a:t>}</a:t>
            </a:r>
          </a:p>
          <a:p>
            <a:endParaRPr lang="en-US" altLang="zh-CN" sz="1800" dirty="0"/>
          </a:p>
          <a:p>
            <a:r>
              <a:rPr lang="zh-CN" altLang="en-US" sz="1800" dirty="0" smtClean="0"/>
              <a:t>在</a:t>
            </a:r>
            <a:r>
              <a:rPr lang="en-US" altLang="zh-CN" sz="1800" dirty="0" err="1" smtClean="0"/>
              <a:t>cmt</a:t>
            </a:r>
            <a:r>
              <a:rPr lang="en-US" altLang="zh-CN" sz="1800" dirty="0" smtClean="0"/>
              <a:t>/requirements</a:t>
            </a:r>
            <a:r>
              <a:rPr lang="zh-CN" altLang="en-US" sz="1800" dirty="0" smtClean="0"/>
              <a:t>中添加行：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	use </a:t>
            </a:r>
            <a:r>
              <a:rPr lang="en-US" altLang="zh-CN" sz="1800" dirty="0" err="1"/>
              <a:t>RscanDQ</a:t>
            </a:r>
            <a:r>
              <a:rPr lang="en-US" altLang="zh-CN" sz="1800" dirty="0"/>
              <a:t>     </a:t>
            </a:r>
            <a:r>
              <a:rPr lang="en-US" altLang="zh-CN" sz="1800" dirty="0" err="1"/>
              <a:t>RscanDQ</a:t>
            </a:r>
            <a:r>
              <a:rPr lang="en-US" altLang="zh-CN" sz="1800" dirty="0"/>
              <a:t>-*</a:t>
            </a:r>
            <a:endParaRPr lang="en-US" altLang="zh-CN" sz="1800" dirty="0" smtClean="0"/>
          </a:p>
          <a:p>
            <a:endParaRPr lang="en-US" altLang="zh-CN" sz="1800" dirty="0"/>
          </a:p>
          <a:p>
            <a:pPr marL="0" indent="0">
              <a:buNone/>
            </a:pPr>
            <a:endParaRPr lang="en-US" altLang="zh-CN" sz="1800" dirty="0" smtClean="0"/>
          </a:p>
          <a:p>
            <a:endParaRPr lang="en-US" altLang="zh-CN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527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326" y="112657"/>
            <a:ext cx="7609545" cy="470485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658"/>
            <a:ext cx="2176770" cy="151119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486790" y="5081851"/>
            <a:ext cx="88304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Poly bkg in signal range</a:t>
            </a:r>
            <a:r>
              <a:rPr lang="en-US" altLang="zh-CN" sz="1400" dirty="0"/>
              <a:t>/ </a:t>
            </a:r>
            <a:r>
              <a:rPr lang="en-US" altLang="zh-CN" sz="1400" dirty="0">
                <a:solidFill>
                  <a:srgbClr val="FF0000"/>
                </a:solidFill>
              </a:rPr>
              <a:t>Poly bkg in sideband</a:t>
            </a:r>
            <a:r>
              <a:rPr lang="en-US" altLang="zh-CN" sz="1400" dirty="0"/>
              <a:t>: </a:t>
            </a:r>
            <a:r>
              <a:rPr lang="zh-CN" altLang="en-US" sz="1400" dirty="0"/>
              <a:t>信号下本底和边带本底的比例，用来标定卡方图中本底贡献的</a:t>
            </a:r>
            <a:r>
              <a:rPr lang="en-US" altLang="zh-CN" sz="1400" dirty="0"/>
              <a:t>Scale</a:t>
            </a:r>
            <a:r>
              <a:rPr lang="zh-CN" altLang="en-US" sz="1400" dirty="0"/>
              <a:t>：</a:t>
            </a:r>
            <a:endParaRPr lang="en-US" altLang="zh-CN" sz="1400" dirty="0"/>
          </a:p>
          <a:p>
            <a:r>
              <a:rPr lang="en-US" altLang="zh-CN" sz="1400" dirty="0"/>
              <a:t>/</a:t>
            </a:r>
            <a:r>
              <a:rPr lang="en-US" altLang="zh-CN" sz="1400" dirty="0" err="1"/>
              <a:t>besfs</a:t>
            </a:r>
            <a:r>
              <a:rPr lang="en-US" altLang="zh-CN" sz="1400" dirty="0"/>
              <a:t>/users/</a:t>
            </a:r>
            <a:r>
              <a:rPr lang="en-US" altLang="zh-CN" sz="1400" dirty="0" err="1"/>
              <a:t>tanyx</a:t>
            </a:r>
            <a:r>
              <a:rPr lang="en-US" altLang="zh-CN" sz="1400" dirty="0"/>
              <a:t>/Run665p01_tanyx/Y2175/</a:t>
            </a:r>
            <a:r>
              <a:rPr lang="en-US" altLang="zh-CN" sz="1400" dirty="0" err="1"/>
              <a:t>PhiPiPiAlg</a:t>
            </a:r>
            <a:r>
              <a:rPr lang="en-US" altLang="zh-CN" sz="1400" dirty="0"/>
              <a:t>/Analysis/2125/</a:t>
            </a:r>
            <a:r>
              <a:rPr lang="en-US" altLang="zh-CN" sz="1400" dirty="0">
                <a:solidFill>
                  <a:srgbClr val="FF0000"/>
                </a:solidFill>
              </a:rPr>
              <a:t>Chisq_2125_Data_MC_PhiPiPi.cxx</a:t>
            </a:r>
          </a:p>
          <a:p>
            <a:r>
              <a:rPr lang="zh-CN" altLang="en-US" sz="1400" dirty="0"/>
              <a:t>文件中</a:t>
            </a:r>
            <a:r>
              <a:rPr lang="en-US" altLang="zh-CN" sz="1400" dirty="0">
                <a:solidFill>
                  <a:schemeClr val="accent1"/>
                </a:solidFill>
              </a:rPr>
              <a:t>hchisq_4c_Side-&gt;Scale(</a:t>
            </a:r>
            <a:r>
              <a:rPr lang="en-US" altLang="zh-CN" sz="1400" dirty="0">
                <a:solidFill>
                  <a:srgbClr val="FF0000"/>
                </a:solidFill>
              </a:rPr>
              <a:t>0.169</a:t>
            </a:r>
            <a:r>
              <a:rPr lang="en-US" altLang="zh-CN" sz="1400" dirty="0">
                <a:solidFill>
                  <a:schemeClr val="accent1"/>
                </a:solidFill>
              </a:rPr>
              <a:t>);</a:t>
            </a:r>
            <a:r>
              <a:rPr lang="zh-CN" altLang="en-US" sz="1400" dirty="0"/>
              <a:t>（</a:t>
            </a:r>
            <a:r>
              <a:rPr lang="en-US" altLang="zh-CN" sz="1400" dirty="0"/>
              <a:t>52</a:t>
            </a:r>
            <a:r>
              <a:rPr lang="zh-CN" altLang="en-US" sz="1400" dirty="0"/>
              <a:t>行）</a:t>
            </a:r>
            <a:endParaRPr lang="en-US" altLang="zh-CN" sz="1400" dirty="0"/>
          </a:p>
          <a:p>
            <a:endParaRPr lang="en-US" altLang="zh-CN" sz="1400" dirty="0"/>
          </a:p>
          <a:p>
            <a:r>
              <a:rPr lang="zh-CN" altLang="en-US" sz="1400" dirty="0"/>
              <a:t>此处</a:t>
            </a:r>
            <a:r>
              <a:rPr lang="en-US" altLang="zh-CN" sz="1400" dirty="0">
                <a:solidFill>
                  <a:srgbClr val="FF0000"/>
                </a:solidFill>
              </a:rPr>
              <a:t>Poly bkg in signal range</a:t>
            </a:r>
            <a:r>
              <a:rPr lang="en-US" altLang="zh-CN" sz="1400" dirty="0"/>
              <a:t>/ </a:t>
            </a:r>
            <a:r>
              <a:rPr lang="en-US" altLang="zh-CN" sz="1400" dirty="0">
                <a:solidFill>
                  <a:srgbClr val="FF0000"/>
                </a:solidFill>
              </a:rPr>
              <a:t>Poly bkg in sideband</a:t>
            </a:r>
            <a:r>
              <a:rPr lang="en-US" altLang="zh-CN" sz="1400" dirty="0"/>
              <a:t>=</a:t>
            </a:r>
            <a:r>
              <a:rPr lang="en-US" altLang="zh-CN" sz="1400" dirty="0">
                <a:solidFill>
                  <a:srgbClr val="FF0000"/>
                </a:solidFill>
              </a:rPr>
              <a:t>0.169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91605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844757" y="701710"/>
            <a:ext cx="6172200" cy="578358"/>
          </a:xfrm>
          <a:prstGeom prst="rect">
            <a:avLst/>
          </a:prstGeom>
          <a:ln w="15875">
            <a:solidFill>
              <a:srgbClr val="00B050"/>
            </a:solidFill>
          </a:ln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700" b="1" dirty="0" smtClean="0">
                <a:latin typeface="Cambria Math" pitchFamily="18" charset="0"/>
                <a:ea typeface="Cambria Math" pitchFamily="18" charset="0"/>
              </a:rPr>
              <a:t>Cross section: </a:t>
            </a:r>
            <a:r>
              <a:rPr lang="el-GR" altLang="zh-CN" sz="2700" b="1" dirty="0" smtClean="0">
                <a:latin typeface="Cambria Math" pitchFamily="18" charset="0"/>
                <a:ea typeface="Cambria Math" pitchFamily="18" charset="0"/>
                <a:cs typeface="Times New Roman"/>
              </a:rPr>
              <a:t>σ</a:t>
            </a:r>
            <a:r>
              <a:rPr lang="en-US" altLang="zh-CN" sz="2700" b="1" dirty="0" smtClean="0">
                <a:latin typeface="Cambria Math" pitchFamily="18" charset="0"/>
                <a:ea typeface="Cambria Math" pitchFamily="18" charset="0"/>
                <a:cs typeface="Times New Roman"/>
              </a:rPr>
              <a:t>(</a:t>
            </a:r>
            <a:r>
              <a:rPr lang="en-US" altLang="zh-CN" sz="2700" b="1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altLang="zh-CN" sz="2700" b="1" baseline="30000" dirty="0" err="1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altLang="zh-CN" sz="2700" b="1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altLang="zh-CN" sz="2700" b="1" baseline="30000" dirty="0" smtClean="0">
                <a:latin typeface="Cambria Math" pitchFamily="18" charset="0"/>
                <a:ea typeface="Cambria Math" pitchFamily="18" charset="0"/>
              </a:rPr>
              <a:t>-</a:t>
            </a:r>
            <a:r>
              <a:rPr lang="el-GR" altLang="zh-CN" sz="2700" b="1" dirty="0" smtClean="0">
                <a:latin typeface="Cambria Math" pitchFamily="18" charset="0"/>
                <a:ea typeface="Cambria Math" pitchFamily="18" charset="0"/>
                <a:sym typeface="Wingdings" panose="05000000000000000000" pitchFamily="2" charset="2"/>
              </a:rPr>
              <a:t>→</a:t>
            </a:r>
            <a:r>
              <a:rPr lang="en-US" altLang="zh-CN" sz="2700" b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Times New Roman"/>
                <a:sym typeface="Symbol"/>
              </a:rPr>
              <a:t> </a:t>
            </a:r>
            <a:r>
              <a:rPr lang="el-GR" altLang="zh-CN" sz="2700" b="1" dirty="0" smtClean="0">
                <a:latin typeface="Cambria Math" pitchFamily="18" charset="0"/>
                <a:ea typeface="Cambria Math" pitchFamily="18" charset="0"/>
              </a:rPr>
              <a:t>ϕ</a:t>
            </a:r>
            <a:r>
              <a:rPr lang="en-US" altLang="zh-CN" sz="2700" b="1" dirty="0" smtClean="0">
                <a:latin typeface="Cambria Math" pitchFamily="18" charset="0"/>
                <a:ea typeface="Cambria Math" pitchFamily="18" charset="0"/>
              </a:rPr>
              <a:t>(1020) </a:t>
            </a:r>
            <a:r>
              <a:rPr lang="el-GR" altLang="zh-CN" sz="2700" b="1" dirty="0" smtClean="0">
                <a:latin typeface="Cambria Math" pitchFamily="18" charset="0"/>
                <a:ea typeface="Cambria Math" pitchFamily="18" charset="0"/>
                <a:cs typeface="Times New Roman"/>
              </a:rPr>
              <a:t>π</a:t>
            </a:r>
            <a:r>
              <a:rPr lang="en-US" altLang="zh-CN" sz="2700" b="1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l-GR" altLang="zh-CN" sz="2700" b="1" dirty="0" smtClean="0">
                <a:latin typeface="Cambria Math" pitchFamily="18" charset="0"/>
                <a:ea typeface="Cambria Math" pitchFamily="18" charset="0"/>
                <a:cs typeface="Times New Roman"/>
              </a:rPr>
              <a:t>π</a:t>
            </a:r>
            <a:r>
              <a:rPr lang="en-US" altLang="zh-CN" sz="2700" b="1" baseline="30000" dirty="0" smtClean="0"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altLang="zh-CN" sz="2700" b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altLang="zh-CN" sz="1000" b="1" dirty="0" smtClean="0">
                <a:latin typeface="Cambria Math" pitchFamily="18" charset="0"/>
                <a:ea typeface="Cambria Math" pitchFamily="18" charset="0"/>
              </a:rPr>
              <a:t>,</a:t>
            </a:r>
            <a:endParaRPr lang="zh-CN" altLang="en-US" sz="1000" b="1" dirty="0">
              <a:solidFill>
                <a:srgbClr val="0000FF"/>
              </a:solidFill>
              <a:latin typeface="Cambria Math" pitchFamily="18" charset="0"/>
              <a:ea typeface="Gungsuh" pitchFamily="18" charset="-127"/>
            </a:endParaRPr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t>20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4525826"/>
                  </p:ext>
                </p:extLst>
              </p:nvPr>
            </p:nvGraphicFramePr>
            <p:xfrm>
              <a:off x="2191865" y="3344350"/>
              <a:ext cx="7284137" cy="137679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848497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999023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35485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013765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778073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830270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  <a:gridCol w="1459659">
                      <a:extLst>
                        <a:ext uri="{9D8B030D-6E8A-4147-A177-3AD203B41FA5}">
                          <a16:colId xmlns="" xmlns:a16="http://schemas.microsoft.com/office/drawing/2014/main" val="20006"/>
                        </a:ext>
                      </a:extLst>
                    </a:gridCol>
                  </a:tblGrid>
                  <a:tr h="613423">
                    <a:tc>
                      <a:txBody>
                        <a:bodyPr/>
                        <a:lstStyle/>
                        <a:p>
                          <a:pPr algn="l" fontAlgn="b"/>
                          <a:endParaRPr lang="zh-CN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宋体" panose="02010600030101010101" pitchFamily="2" charset="-122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 dirty="0" err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Lum</a:t>
                          </a:r>
                          <a:r>
                            <a:rPr lang="en-US" sz="12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.(pb</a:t>
                          </a:r>
                          <a:r>
                            <a:rPr lang="en-US" sz="1200" u="none" strike="noStrike" baseline="300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</a:t>
                          </a:r>
                          <a:r>
                            <a:rPr lang="en-US" sz="12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zh-CN" altLang="en-US" sz="900" u="none" strike="noStrike" dirty="0" smtClean="0">
                              <a:effectLst/>
                            </a:rPr>
                            <a:t>　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200" b="0" i="1" u="none" strike="noStrike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sz="1200" b="0" i="1" u="none" strike="noStrike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zh-CN" altLang="en-US" sz="1200" b="0" i="1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altLang="zh-CN" sz="1200" b="0" i="1" u="none" strike="noStrike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zh-CN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zh-CN" altLang="en-US" sz="900" u="none" strike="noStrike" dirty="0" smtClean="0">
                              <a:effectLst/>
                            </a:rPr>
                            <a:t>　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120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200" b="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zh-CN" altLang="en-US" sz="1200" b="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en-US" altLang="zh-CN" sz="1200" b="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zh-CN" sz="1200" b="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𝐼𝑆𝑅</m:t>
                                  </m:r>
                                </m:sup>
                              </m:sSup>
                            </m:oMath>
                          </a14:m>
                          <a:endParaRPr lang="zh-CN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宋体" panose="02010600030101010101" pitchFamily="2" charset="-122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zh-CN" altLang="en-US" sz="900" u="none" strike="noStrike" dirty="0" smtClean="0">
                              <a:effectLst/>
                            </a:rPr>
                            <a:t>　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sz="1200" i="1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en-US" altLang="zh-CN" sz="1200" b="0" i="1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(%)</m:t>
                              </m:r>
                            </m:oMath>
                          </a14:m>
                          <a:endParaRPr lang="zh-CN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宋体" panose="02010600030101010101" pitchFamily="2" charset="-122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zh-CN" altLang="en-US" sz="900" u="none" strike="noStrike" dirty="0" smtClean="0">
                              <a:effectLst/>
                            </a:rPr>
                            <a:t>　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200" b="0" i="1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altLang="zh-CN" sz="1200" b="0" i="1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(%)</m:t>
                              </m:r>
                            </m:oMath>
                          </a14:m>
                          <a:endParaRPr lang="zh-CN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宋体" panose="02010600030101010101" pitchFamily="2" charset="-122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zh-CN" altLang="en-US" sz="1200" i="1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1200" b="0" i="1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1200" b="0" i="1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𝑝𝑏</m:t>
                              </m:r>
                              <m:r>
                                <a:rPr lang="en-US" altLang="zh-CN" sz="1200" b="0" i="1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zh-CN" altLang="en-US" sz="900" u="none" strike="noStrike" dirty="0">
                              <a:effectLst/>
                            </a:rPr>
                            <a:t>　</a:t>
                          </a:r>
                          <a:endParaRPr lang="zh-CN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8168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1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1C</a:t>
                          </a:r>
                          <a:endParaRPr lang="en-US" altLang="zh-CN" sz="11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100" u="none" strike="noStrike" dirty="0" smtClean="0">
                              <a:solidFill>
                                <a:srgbClr val="7030A0"/>
                              </a:solidFill>
                              <a:effectLst/>
                            </a:rPr>
                            <a:t>108.49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20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9372.1 ± 144.7</a:t>
                          </a:r>
                          <a:endParaRPr lang="zh-CN" altLang="en-US" sz="12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latinLnBrk="0" hangingPunct="1"/>
                          <a:r>
                            <a:rPr lang="en-US" altLang="zh-CN" sz="12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1.01</a:t>
                          </a:r>
                          <a:endParaRPr lang="zh-CN" altLang="en-US" sz="12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latinLnBrk="0" hangingPunct="1"/>
                          <a:r>
                            <a:rPr lang="en-US" altLang="zh-CN" sz="12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40.5</a:t>
                          </a:r>
                          <a:endParaRPr lang="zh-CN" altLang="en-US" sz="12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2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2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latinLnBrk="0" hangingPunct="1"/>
                          <a:r>
                            <a:rPr lang="en-US" altLang="zh-CN" sz="12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431.6 ± 6.7</a:t>
                          </a:r>
                          <a:endParaRPr lang="zh-CN" altLang="en-US" sz="12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8168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1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4C</a:t>
                          </a:r>
                          <a:endParaRPr lang="en-US" altLang="zh-CN" sz="11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100" u="none" strike="noStrike" dirty="0" smtClean="0">
                              <a:solidFill>
                                <a:srgbClr val="7030A0"/>
                              </a:solidFill>
                              <a:effectLst/>
                            </a:rPr>
                            <a:t>108.49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20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2693.6 ± 78.1</a:t>
                          </a:r>
                          <a:endParaRPr lang="en-US" altLang="zh-CN" sz="1200" u="none" strike="noStrike" kern="1200" dirty="0" smtClean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1.01</a:t>
                          </a:r>
                          <a:endParaRPr lang="en-US" altLang="zh-CN" sz="12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latinLnBrk="0" hangingPunct="1"/>
                          <a:r>
                            <a:rPr lang="en-US" altLang="zh-CN" sz="1200" kern="12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15.9</a:t>
                          </a:r>
                          <a:endParaRPr lang="zh-CN" altLang="en-US" sz="12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2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2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latinLnBrk="0" hangingPunct="1"/>
                          <a:r>
                            <a:rPr lang="en-US" altLang="zh-CN" sz="12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316.2 ± 9.1</a:t>
                          </a:r>
                          <a:endParaRPr lang="zh-CN" altLang="en-US" sz="12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4525826"/>
                  </p:ext>
                </p:extLst>
              </p:nvPr>
            </p:nvGraphicFramePr>
            <p:xfrm>
              <a:off x="2191865" y="3344350"/>
              <a:ext cx="7284137" cy="137679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84849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99902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  <a:gridCol w="135485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2"/>
                        </a:ext>
                      </a:extLst>
                    </a:gridCol>
                    <a:gridCol w="101376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3"/>
                        </a:ext>
                      </a:extLst>
                    </a:gridCol>
                    <a:gridCol w="77807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4"/>
                        </a:ext>
                      </a:extLst>
                    </a:gridCol>
                    <a:gridCol w="83027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5"/>
                        </a:ext>
                      </a:extLst>
                    </a:gridCol>
                    <a:gridCol w="145965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6"/>
                        </a:ext>
                      </a:extLst>
                    </a:gridCol>
                  </a:tblGrid>
                  <a:tr h="613423">
                    <a:tc>
                      <a:txBody>
                        <a:bodyPr/>
                        <a:lstStyle/>
                        <a:p>
                          <a:pPr algn="l" fontAlgn="b"/>
                          <a:endParaRPr lang="zh-CN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宋体" panose="02010600030101010101" pitchFamily="2" charset="-122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 dirty="0" err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Lum</a:t>
                          </a:r>
                          <a:r>
                            <a:rPr lang="en-US" sz="12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.(pb</a:t>
                          </a:r>
                          <a:r>
                            <a:rPr lang="en-US" sz="1200" u="none" strike="noStrike" baseline="300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</a:t>
                          </a:r>
                          <a:r>
                            <a:rPr lang="en-US" sz="12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136323" t="-990" r="-301345" b="-126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317470" t="-990" r="-304819" b="-126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541406" t="-990" r="-295313" b="-126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603676" t="-990" r="-177941" b="-126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398750" t="-990" r="-833" b="-1267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38168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1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1C</a:t>
                          </a:r>
                          <a:endParaRPr lang="en-US" altLang="zh-CN" sz="11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100" u="none" strike="noStrike" dirty="0" smtClean="0">
                              <a:solidFill>
                                <a:srgbClr val="7030A0"/>
                              </a:solidFill>
                              <a:effectLst/>
                            </a:rPr>
                            <a:t>108.49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20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9372.1 ± 144.7</a:t>
                          </a:r>
                          <a:endParaRPr lang="zh-CN" altLang="en-US" sz="12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latinLnBrk="0" hangingPunct="1"/>
                          <a:r>
                            <a:rPr lang="en-US" altLang="zh-CN" sz="12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1.01</a:t>
                          </a:r>
                          <a:endParaRPr lang="zh-CN" altLang="en-US" sz="12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latinLnBrk="0" hangingPunct="1"/>
                          <a:r>
                            <a:rPr lang="en-US" altLang="zh-CN" sz="12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40.5</a:t>
                          </a:r>
                          <a:endParaRPr lang="zh-CN" altLang="en-US" sz="12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2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2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latinLnBrk="0" hangingPunct="1"/>
                          <a:r>
                            <a:rPr lang="en-US" altLang="zh-CN" sz="12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431.6 ± 6.7</a:t>
                          </a:r>
                          <a:endParaRPr lang="zh-CN" altLang="en-US" sz="12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38168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1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4C</a:t>
                          </a:r>
                          <a:endParaRPr lang="en-US" altLang="zh-CN" sz="11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100" u="none" strike="noStrike" dirty="0" smtClean="0">
                              <a:solidFill>
                                <a:srgbClr val="7030A0"/>
                              </a:solidFill>
                              <a:effectLst/>
                            </a:rPr>
                            <a:t>108.49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20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2693.6 ± 78.1</a:t>
                          </a:r>
                          <a:endParaRPr lang="en-US" altLang="zh-CN" sz="1200" u="none" strike="noStrike" kern="1200" dirty="0" smtClean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1.01</a:t>
                          </a:r>
                          <a:endParaRPr lang="en-US" altLang="zh-CN" sz="12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latinLnBrk="0" hangingPunct="1"/>
                          <a:r>
                            <a:rPr lang="en-US" altLang="zh-CN" sz="1200" kern="12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15.9</a:t>
                          </a:r>
                          <a:endParaRPr lang="zh-CN" altLang="en-US" sz="12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2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2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latinLnBrk="0" hangingPunct="1"/>
                          <a:r>
                            <a:rPr lang="en-US" altLang="zh-CN" sz="12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316.2 ± 9.1</a:t>
                          </a:r>
                          <a:endParaRPr lang="zh-CN" altLang="en-US" sz="12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856702"/>
              </p:ext>
            </p:extLst>
          </p:nvPr>
        </p:nvGraphicFramePr>
        <p:xfrm>
          <a:off x="2844757" y="2052805"/>
          <a:ext cx="28829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4" imgW="2197100" imgH="495300" progId="Equation.DSMT4">
                  <p:embed/>
                </p:oleObj>
              </mc:Choice>
              <mc:Fallback>
                <p:oleObj name="Equation" r:id="rId4" imgW="21971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757" y="2052805"/>
                        <a:ext cx="2882900" cy="6445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711271" y="5071759"/>
            <a:ext cx="243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2125</a:t>
            </a:r>
            <a:r>
              <a:rPr lang="zh-CN" altLang="en-US" dirty="0" smtClean="0"/>
              <a:t>分波截面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95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374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22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1512000"/>
            <a:ext cx="4733925" cy="27336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000" y="1512000"/>
            <a:ext cx="48006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362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880000" y="0"/>
            <a:ext cx="6192000" cy="432000"/>
          </a:xfrm>
          <a:prstGeom prst="rect">
            <a:avLst/>
          </a:prstGeom>
          <a:ln w="15875">
            <a:solidFill>
              <a:srgbClr val="00B050"/>
            </a:solidFill>
          </a:ln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700" b="1" dirty="0">
                <a:latin typeface="Cambria Math" pitchFamily="18" charset="0"/>
                <a:ea typeface="Cambria Math" pitchFamily="18" charset="0"/>
              </a:rPr>
              <a:t>Cross section: </a:t>
            </a:r>
            <a:r>
              <a:rPr lang="el-GR" altLang="zh-CN" sz="2700" b="1" dirty="0">
                <a:latin typeface="Cambria Math" pitchFamily="18" charset="0"/>
                <a:ea typeface="Cambria Math" pitchFamily="18" charset="0"/>
                <a:cs typeface="Times New Roman"/>
              </a:rPr>
              <a:t>σ</a:t>
            </a:r>
            <a:r>
              <a:rPr lang="en-US" altLang="zh-CN" sz="2700" b="1" dirty="0">
                <a:latin typeface="Cambria Math" pitchFamily="18" charset="0"/>
                <a:ea typeface="Cambria Math" pitchFamily="18" charset="0"/>
                <a:cs typeface="Times New Roman"/>
              </a:rPr>
              <a:t>(</a:t>
            </a:r>
            <a:r>
              <a:rPr lang="en-US" altLang="zh-CN" sz="2700" b="1" dirty="0" err="1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altLang="zh-CN" sz="2700" b="1" baseline="30000" dirty="0" err="1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altLang="zh-CN" sz="2700" b="1" dirty="0" err="1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altLang="zh-CN" sz="2700" b="1" baseline="30000" dirty="0">
                <a:latin typeface="Cambria Math" pitchFamily="18" charset="0"/>
                <a:ea typeface="Cambria Math" pitchFamily="18" charset="0"/>
              </a:rPr>
              <a:t>-</a:t>
            </a:r>
            <a:r>
              <a:rPr lang="el-GR" altLang="zh-CN" sz="2700" b="1" dirty="0">
                <a:latin typeface="Cambria Math" pitchFamily="18" charset="0"/>
                <a:ea typeface="Cambria Math" pitchFamily="18" charset="0"/>
                <a:sym typeface="Wingdings" panose="05000000000000000000" pitchFamily="2" charset="2"/>
              </a:rPr>
              <a:t>→</a:t>
            </a:r>
            <a:r>
              <a:rPr lang="en-US" altLang="zh-CN" sz="2700" b="1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Times New Roman"/>
                <a:sym typeface="Symbol"/>
              </a:rPr>
              <a:t> </a:t>
            </a:r>
            <a:r>
              <a:rPr lang="el-GR" altLang="zh-CN" sz="2700" b="1" dirty="0">
                <a:latin typeface="Cambria Math" pitchFamily="18" charset="0"/>
                <a:ea typeface="Cambria Math" pitchFamily="18" charset="0"/>
              </a:rPr>
              <a:t>ϕ</a:t>
            </a:r>
            <a:r>
              <a:rPr lang="en-US" altLang="zh-CN" sz="2700" b="1" dirty="0">
                <a:latin typeface="Cambria Math" pitchFamily="18" charset="0"/>
                <a:ea typeface="Cambria Math" pitchFamily="18" charset="0"/>
              </a:rPr>
              <a:t>(1020) </a:t>
            </a:r>
            <a:r>
              <a:rPr lang="el-GR" altLang="zh-CN" sz="2700" b="1" dirty="0">
                <a:latin typeface="Cambria Math" pitchFamily="18" charset="0"/>
                <a:ea typeface="Cambria Math" pitchFamily="18" charset="0"/>
                <a:cs typeface="Times New Roman"/>
              </a:rPr>
              <a:t>π</a:t>
            </a:r>
            <a:r>
              <a:rPr lang="en-US" altLang="zh-CN" sz="2700" b="1" baseline="30000" dirty="0">
                <a:latin typeface="Cambria Math" pitchFamily="18" charset="0"/>
                <a:ea typeface="Cambria Math" pitchFamily="18" charset="0"/>
              </a:rPr>
              <a:t>+</a:t>
            </a:r>
            <a:r>
              <a:rPr lang="el-GR" altLang="zh-CN" sz="2700" b="1" dirty="0">
                <a:latin typeface="Cambria Math" pitchFamily="18" charset="0"/>
                <a:ea typeface="Cambria Math" pitchFamily="18" charset="0"/>
                <a:cs typeface="Times New Roman"/>
              </a:rPr>
              <a:t>π</a:t>
            </a:r>
            <a:r>
              <a:rPr lang="en-US" altLang="zh-CN" sz="2700" b="1" baseline="30000" dirty="0"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altLang="zh-CN" sz="2700" b="1" dirty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altLang="zh-CN" sz="1000" b="1" dirty="0">
                <a:latin typeface="Cambria Math" pitchFamily="18" charset="0"/>
                <a:ea typeface="Cambria Math" pitchFamily="18" charset="0"/>
              </a:rPr>
              <a:t>2400,</a:t>
            </a:r>
            <a:endParaRPr lang="zh-CN" altLang="en-US" sz="1000" b="1" dirty="0">
              <a:solidFill>
                <a:srgbClr val="0000FF"/>
              </a:solidFill>
              <a:latin typeface="Cambria Math" pitchFamily="18" charset="0"/>
              <a:ea typeface="Gungsuh" pitchFamily="18" charset="-127"/>
            </a:endParaRPr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t>23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7803778"/>
                  </p:ext>
                </p:extLst>
              </p:nvPr>
            </p:nvGraphicFramePr>
            <p:xfrm>
              <a:off x="792548" y="504000"/>
              <a:ext cx="9720902" cy="6367138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63620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7239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812419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749681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465922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563265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  <a:gridCol w="1066313">
                      <a:extLst>
                        <a:ext uri="{9D8B030D-6E8A-4147-A177-3AD203B41FA5}">
                          <a16:colId xmlns="" xmlns:a16="http://schemas.microsoft.com/office/drawing/2014/main" val="20006"/>
                        </a:ext>
                      </a:extLst>
                    </a:gridCol>
                    <a:gridCol w="1019175"/>
                    <a:gridCol w="1138352">
                      <a:extLst>
                        <a:ext uri="{9D8B030D-6E8A-4147-A177-3AD203B41FA5}">
                          <a16:colId xmlns="" xmlns:a16="http://schemas.microsoft.com/office/drawing/2014/main" val="20007"/>
                        </a:ext>
                      </a:extLst>
                    </a:gridCol>
                    <a:gridCol w="794359">
                      <a:extLst>
                        <a:ext uri="{9D8B030D-6E8A-4147-A177-3AD203B41FA5}">
                          <a16:colId xmlns="" xmlns:a16="http://schemas.microsoft.com/office/drawing/2014/main" val="20008"/>
                        </a:ext>
                      </a:extLst>
                    </a:gridCol>
                    <a:gridCol w="1751314">
                      <a:extLst>
                        <a:ext uri="{9D8B030D-6E8A-4147-A177-3AD203B41FA5}">
                          <a16:colId xmlns="" xmlns:a16="http://schemas.microsoft.com/office/drawing/2014/main" val="20009"/>
                        </a:ext>
                      </a:extLst>
                    </a:gridCol>
                  </a:tblGrid>
                  <a:tr h="425467"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zh-CN" altLang="en-US" sz="11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1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s</m:t>
                                    </m:r>
                                  </m:e>
                                </m:rad>
                                <m:r>
                                  <a:rPr lang="en-US" altLang="zh-CN" sz="1100" b="0" i="1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sz="1100" b="0" i="1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𝐺𝑒𝑉</m:t>
                                </m:r>
                                <m:r>
                                  <a:rPr lang="en-US" altLang="zh-CN" sz="1100" b="0" i="1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宋体" panose="02010600030101010101" pitchFamily="2" charset="-122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100" b="0" i="1" u="none" strike="noStrike" kern="1200" dirty="0" err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Lum</a:t>
                          </a:r>
                          <a:r>
                            <a:rPr lang="en-US" sz="1100" b="0" i="1" u="none" strike="noStrike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.(pb</a:t>
                          </a:r>
                          <a:r>
                            <a:rPr lang="en-US" sz="1100" b="0" i="1" u="none" strike="noStrike" kern="1200" baseline="300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-1</a:t>
                          </a:r>
                          <a:r>
                            <a:rPr lang="en-US" sz="1100" b="0" i="1" u="none" strike="noStrike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)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1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𝑁</m:t>
                                </m:r>
                                <m:r>
                                  <a:rPr lang="en-US" altLang="zh-CN" sz="11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(</m:t>
                                </m:r>
                                <m:r>
                                  <a:rPr lang="zh-CN" altLang="en-US" sz="11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𝜙</m:t>
                                </m:r>
                                <m:r>
                                  <a:rPr lang="en-US" altLang="zh-CN" sz="11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宋体" panose="02010600030101010101" pitchFamily="2" charset="-122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77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altLang="zh-CN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zh-CN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(1+</m:t>
                                    </m:r>
                                    <m:r>
                                      <a:rPr kumimoji="0" lang="zh-CN" altLang="en-US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  <m:r>
                                      <a:rPr kumimoji="0" lang="en-US" altLang="zh-CN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kumimoji="0" lang="en-US" altLang="zh-CN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𝐼𝑆𝑅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zh-CN" alt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宋体" panose="02010600030101010101" pitchFamily="2" charset="-122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zh-CN" altLang="en-US" sz="900" u="none" strike="noStrike" dirty="0" smtClean="0">
                              <a:effectLst/>
                            </a:rPr>
                            <a:t>　</a:t>
                          </a:r>
                          <a14:m>
                            <m:oMath xmlns:m="http://schemas.openxmlformats.org/officeDocument/2006/math">
                              <m:r>
                                <a:rPr kumimoji="0" lang="zh-CN" altLang="en-US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kumimoji="0" lang="en-US" altLang="zh-CN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(%)</m:t>
                              </m:r>
                            </m:oMath>
                          </a14:m>
                          <a:endParaRPr lang="zh-CN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宋体" panose="02010600030101010101" pitchFamily="2" charset="-122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zh-CN" altLang="en-US" sz="900" u="none" strike="noStrike" dirty="0">
                              <a:effectLst/>
                            </a:rPr>
                            <a:t>　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zh-CN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kumimoji="0" lang="en-US" altLang="zh-CN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(%)</m:t>
                              </m:r>
                            </m:oMath>
                          </a14:m>
                          <a:endParaRPr lang="zh-CN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宋体" panose="02010600030101010101" pitchFamily="2" charset="-122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kumimoji="0" lang="zh-CN" altLang="en-US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kumimoji="0" lang="en-US" altLang="zh-CN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kumimoji="0" lang="en-US" altLang="zh-CN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𝑝𝑏</m:t>
                              </m:r>
                              <m:r>
                                <a:rPr kumimoji="0" lang="en-US" altLang="zh-CN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zh-CN" altLang="en-US" sz="900" u="none" strike="noStrike" dirty="0">
                              <a:effectLst/>
                            </a:rPr>
                            <a:t>　</a:t>
                          </a:r>
                          <a:endParaRPr lang="zh-CN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Pwa</a:t>
                          </a:r>
                          <a:r>
                            <a:rPr lang="zh-CN" altLang="en-US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参数来源</a:t>
                          </a:r>
                          <a:endParaRPr lang="zh-CN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CN" altLang="en-US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本底</a:t>
                          </a:r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/sideband</a:t>
                          </a:r>
                          <a:r>
                            <a:rPr lang="zh-CN" altLang="en-US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系数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phspMC</a:t>
                          </a:r>
                          <a:r>
                            <a:rPr lang="zh-CN" altLang="en-US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数量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MC</a:t>
                          </a:r>
                          <a:r>
                            <a:rPr lang="zh-CN" altLang="en-US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信号数</a:t>
                          </a:r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(0.98,1.09)</a:t>
                          </a:r>
                          <a:endParaRPr lang="zh-CN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2.000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10.074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577.3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46.8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1.01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34.1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340.3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27.6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2.000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1.066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34101/99990</a:t>
                          </a:r>
                          <a:endParaRPr lang="en-US" altLang="zh-CN" sz="900" b="0" i="0" u="none" strike="noStrike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effectLst/>
                            </a:rPr>
                            <a:t>2.050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3.343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191.6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24.6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1.06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39.4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280.7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36.0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2.100</a:t>
                          </a:r>
                          <a:endParaRPr lang="en-US" altLang="zh-CN" sz="900" b="0" i="0" u="none" strike="noStrike" dirty="0" smtClean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39433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2.100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12.167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1101.4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51.1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1.00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39.3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471.0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21.8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2.100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50000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39330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363066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2.125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108.49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zh-CN" altLang="en-US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9376.8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baseline="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144.3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1.01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432.1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6.7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2.125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1.05/1.03(4C)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150000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405274/1000000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2.150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2.841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220.0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20.0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1.06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35.7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418.4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38.1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2.175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0.95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35731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05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2.175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10.625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761.2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39.2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1.00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39.0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375.7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19.3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2.175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1.05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38951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06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2.200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13.699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706.6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38.3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1.17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35.9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251.1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13.6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2.200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1.02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35873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07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effectLst/>
                            </a:rPr>
                            <a:t>2.232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11.856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435.5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29.5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1.26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33.1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180.1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12.2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2.200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1.07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33126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08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2.309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21.089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587.6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37.8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1.25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35.7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127.7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8.2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2.309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1.016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35662/99900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09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2.386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22.549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698.2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37.0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1.12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40.9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138.2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7.3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2.386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1.03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40889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10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2.396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66.869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1978.8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65.5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1.14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40.6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130.7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4.3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2.396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1.02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+mn-cs"/>
                            </a:rPr>
                            <a:t>50000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+mn-cs"/>
                            </a:rPr>
                            <a:t>40623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11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2.500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1.10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21.2</a:t>
                          </a:r>
                          <a:r>
                            <a:rPr lang="en-US" altLang="zh-CN" sz="1000" u="none" strike="noStrike" smtClean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00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5.8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1.26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37.0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 smtClean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 smtClean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+mn-cs"/>
                            </a:rPr>
                            <a:t>84.7</a:t>
                          </a:r>
                          <a:r>
                            <a:rPr lang="en-US" altLang="zh-CN" sz="900" u="none" strike="noStrike" dirty="0" smtClean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23.2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chemeClr val="accent2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2.396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/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 smtClean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+mn-cs"/>
                            </a:rPr>
                            <a:t>/</a:t>
                          </a:r>
                          <a:endParaRPr lang="en-US" altLang="zh-CN" sz="900" b="0" i="0" u="none" strike="noStrike" kern="1200" dirty="0">
                            <a:solidFill>
                              <a:srgbClr val="00B0F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en-US" altLang="zh-CN" sz="900" b="0" i="0" u="none" strike="noStrike" kern="1200" dirty="0">
                            <a:solidFill>
                              <a:srgbClr val="00B0F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2.644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34.003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501.3 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33.1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1.24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37.8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64.9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4.3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2.644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1.07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10000 (change</a:t>
                          </a:r>
                          <a:r>
                            <a:rPr lang="en-US" altLang="zh-CN" sz="900" b="0" i="0" u="none" strike="noStrike" baseline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 to 20000</a:t>
                          </a:r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)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37803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12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2.646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33.722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423.4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29.7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1.25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36.8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55.4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3.9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2.646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10000 (change</a:t>
                          </a:r>
                          <a:r>
                            <a:rPr lang="en-US" altLang="zh-CN" sz="900" b="0" i="0" u="none" strike="noStrike" baseline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 to 20000</a:t>
                          </a:r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)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36853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13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2.700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1.03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 smtClean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 smtClean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2.646</a:t>
                          </a:r>
                          <a:endParaRPr lang="en-US" altLang="zh-CN" sz="900" b="0" i="0" u="none" strike="noStrike" dirty="0" smtClean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/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/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 sz="900" b="0" i="0" u="none" strike="noStrike" kern="12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2.800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1.01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 smtClean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 smtClean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2.900</a:t>
                          </a:r>
                          <a:endParaRPr lang="en-US" altLang="zh-CN" sz="900" b="0" i="0" u="none" strike="noStrike" dirty="0" smtClean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/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/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 sz="900" b="0" i="0" u="none" strike="noStrike" kern="12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2.900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105.253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687.4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37.6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1.36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34.1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28.8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1.6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2.900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0.99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34074</a:t>
                          </a:r>
                          <a:endParaRPr lang="zh-CN" altLang="en-US" sz="900" b="0" i="0" u="none" strike="noStrike" kern="12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14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2.950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15.942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114.4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14.5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1.23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33.1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4.2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2.900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1.05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2000</a:t>
                          </a:r>
                          <a:endParaRPr lang="en-US" altLang="zh-CN" sz="900" b="0" i="0" u="none" strike="noStrike" dirty="0">
                            <a:solidFill>
                              <a:srgbClr val="C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36026</a:t>
                          </a:r>
                          <a:endParaRPr lang="zh-CN" altLang="en-US" sz="9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15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effectLst/>
                            </a:rPr>
                            <a:t>2.981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16.071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72.5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15.2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1.70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28.5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19.0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4.0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2.900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1.08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2000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28483</a:t>
                          </a:r>
                          <a:endParaRPr lang="zh-CN" altLang="en-US" sz="9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16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effectLst/>
                            </a:rPr>
                            <a:t>3.000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15.881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75.2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13.5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1.69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28.2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20.3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3.6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3.080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1.05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2000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28164</a:t>
                          </a:r>
                          <a:endParaRPr lang="zh-CN" altLang="en-US" sz="9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17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3.020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17.29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78.2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12.2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1.70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26.3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20.7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3.2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3.080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2000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26266</a:t>
                          </a:r>
                          <a:endParaRPr lang="zh-CN" altLang="en-US" sz="9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18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3.080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126.185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577.2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34.8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1.74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22.9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23.5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1.4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3.080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0.98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22918</a:t>
                          </a:r>
                          <a:endParaRPr lang="zh-CN" altLang="en-US" sz="900" b="0" i="0" u="none" strike="noStrike" kern="12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val="100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7803778"/>
                  </p:ext>
                </p:extLst>
              </p:nvPr>
            </p:nvGraphicFramePr>
            <p:xfrm>
              <a:off x="792548" y="504000"/>
              <a:ext cx="9720902" cy="6367138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636202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72390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812419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749681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465922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563265">
                      <a:extLst>
                        <a:ext uri="{9D8B030D-6E8A-4147-A177-3AD203B41FA5}">
                          <a16:colId xmlns:a16="http://schemas.microsoft.com/office/drawing/2014/main" xmlns="" val="20005"/>
                        </a:ext>
                      </a:extLst>
                    </a:gridCol>
                    <a:gridCol w="1066313">
                      <a:extLst>
                        <a:ext uri="{9D8B030D-6E8A-4147-A177-3AD203B41FA5}">
                          <a16:colId xmlns:a16="http://schemas.microsoft.com/office/drawing/2014/main" xmlns="" val="20006"/>
                        </a:ext>
                      </a:extLst>
                    </a:gridCol>
                    <a:gridCol w="1019175"/>
                    <a:gridCol w="1138352">
                      <a:extLst>
                        <a:ext uri="{9D8B030D-6E8A-4147-A177-3AD203B41FA5}">
                          <a16:colId xmlns:a16="http://schemas.microsoft.com/office/drawing/2014/main" xmlns="" val="20007"/>
                        </a:ext>
                      </a:extLst>
                    </a:gridCol>
                    <a:gridCol w="794359">
                      <a:extLst>
                        <a:ext uri="{9D8B030D-6E8A-4147-A177-3AD203B41FA5}">
                          <a16:colId xmlns:a16="http://schemas.microsoft.com/office/drawing/2014/main" xmlns="" val="20008"/>
                        </a:ext>
                      </a:extLst>
                    </a:gridCol>
                    <a:gridCol w="1751314">
                      <a:extLst>
                        <a:ext uri="{9D8B030D-6E8A-4147-A177-3AD203B41FA5}">
                          <a16:colId xmlns:a16="http://schemas.microsoft.com/office/drawing/2014/main" xmlns="" val="20009"/>
                        </a:ext>
                      </a:extLst>
                    </a:gridCol>
                  </a:tblGrid>
                  <a:tr h="425467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1923" t="-1429" r="-1435577" b="-139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100" b="0" i="1" u="none" strike="noStrike" kern="1200" dirty="0" err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Lum</a:t>
                          </a:r>
                          <a:r>
                            <a:rPr lang="en-US" sz="1100" b="0" i="1" u="none" strike="noStrike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.(pb</a:t>
                          </a:r>
                          <a:r>
                            <a:rPr lang="en-US" sz="1100" b="0" i="1" u="none" strike="noStrike" kern="1200" baseline="300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-1</a:t>
                          </a:r>
                          <a:r>
                            <a:rPr lang="en-US" sz="1100" b="0" i="1" u="none" strike="noStrike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)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169173" t="-1429" r="-933083" b="-139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291057" t="-1429" r="-908943" b="-139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624675" t="-1429" r="-1351948" b="-139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606522" t="-1429" r="-1031522" b="-139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371429" t="-1429" r="-442286" b="-139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Pwa</a:t>
                          </a:r>
                          <a:r>
                            <a:rPr lang="zh-CN" altLang="en-US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参数来源</a:t>
                          </a:r>
                          <a:endParaRPr lang="zh-CN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CN" altLang="en-US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本底</a:t>
                          </a:r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/sideband</a:t>
                          </a:r>
                          <a:r>
                            <a:rPr lang="zh-CN" altLang="en-US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系数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phspMC</a:t>
                          </a:r>
                          <a:r>
                            <a:rPr lang="zh-CN" altLang="en-US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数量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MC</a:t>
                          </a:r>
                          <a:r>
                            <a:rPr lang="zh-CN" altLang="en-US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信号数</a:t>
                          </a:r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(0.98,1.09)</a:t>
                          </a:r>
                          <a:endParaRPr lang="zh-CN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2.000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10.074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577.3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46.8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1.01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34.1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340.3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27.6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2.000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1.066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34101/99990</a:t>
                          </a:r>
                          <a:endParaRPr lang="en-US" altLang="zh-CN" sz="900" b="0" i="0" u="none" strike="noStrike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effectLst/>
                            </a:rPr>
                            <a:t>2.050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3.343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191.6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24.6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1.06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39.4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280.7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36.0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2.100</a:t>
                          </a:r>
                          <a:endParaRPr lang="en-US" altLang="zh-CN" sz="900" b="0" i="0" u="none" strike="noStrike" dirty="0" smtClean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39433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2.100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12.167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1101.4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51.1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1.00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39.3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471.0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21.8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2.100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50000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39330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63066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2.125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108.49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zh-CN" altLang="en-US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9376.8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baseline="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144.3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1.01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432.1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6.7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2.125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1.05/1.03(4C)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150000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405274/1000000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2.150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2.841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220.0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20.0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1.06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35.7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418.4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38.1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2.175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0.95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35731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2.175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10.625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761.2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39.2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1.00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39.0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375.7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19.3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2.175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1.05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38951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2.200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13.699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706.6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38.3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1.17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35.9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251.1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13.6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2.200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1.02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35873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effectLst/>
                            </a:rPr>
                            <a:t>2.232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11.856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435.5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29.5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1.26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33.1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180.1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12.2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2.200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1.07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33126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2.309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21.089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587.6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37.8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1.25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35.7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127.7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8.2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2.309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1.016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35662/99900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2.386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22.549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698.2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37.0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1.12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40.9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138.2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7.3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2.386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1.03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40889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10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2.396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66.869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1978.8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65.5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1.14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40.6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130.7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4.3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2.396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1.02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+mn-cs"/>
                            </a:rPr>
                            <a:t>50000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+mn-cs"/>
                            </a:rPr>
                            <a:t>40623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11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2.500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1.10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21.2</a:t>
                          </a:r>
                          <a:r>
                            <a:rPr lang="en-US" altLang="zh-CN" sz="1000" u="none" strike="noStrike" smtClean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00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5.8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1.26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37.0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 smtClean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 smtClean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+mn-cs"/>
                            </a:rPr>
                            <a:t>84.7</a:t>
                          </a:r>
                          <a:r>
                            <a:rPr lang="en-US" altLang="zh-CN" sz="900" u="none" strike="noStrike" dirty="0" smtClean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23.2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chemeClr val="accent2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2.396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/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 smtClean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+mn-cs"/>
                            </a:rPr>
                            <a:t>/</a:t>
                          </a:r>
                          <a:endParaRPr lang="en-US" altLang="zh-CN" sz="900" b="0" i="0" u="none" strike="noStrike" kern="1200" dirty="0">
                            <a:solidFill>
                              <a:srgbClr val="00B0F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en-US" altLang="zh-CN" sz="900" b="0" i="0" u="none" strike="noStrike" kern="1200" dirty="0">
                            <a:solidFill>
                              <a:srgbClr val="00B0F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2.644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34.003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501.3 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33.1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 smtClean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1.24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37.8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64.9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4.3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2.644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1.07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10000 (change</a:t>
                          </a:r>
                          <a:r>
                            <a:rPr lang="en-US" altLang="zh-CN" sz="900" b="0" i="0" u="none" strike="noStrike" baseline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 to 20000</a:t>
                          </a:r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)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37803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12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2.646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33.722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423.4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29.7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1.25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36.8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55.4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3.9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2.646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10000 (change</a:t>
                          </a:r>
                          <a:r>
                            <a:rPr lang="en-US" altLang="zh-CN" sz="900" b="0" i="0" u="none" strike="noStrike" baseline="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 to 20000</a:t>
                          </a:r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)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36853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13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2.700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1.03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 smtClean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 smtClean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2.646</a:t>
                          </a:r>
                          <a:endParaRPr lang="en-US" altLang="zh-CN" sz="900" b="0" i="0" u="none" strike="noStrike" dirty="0" smtClean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/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/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 sz="900" b="0" i="0" u="none" strike="noStrike" kern="12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2.800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1.01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 smtClean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 smtClean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2.900</a:t>
                          </a:r>
                          <a:endParaRPr lang="en-US" altLang="zh-CN" sz="900" b="0" i="0" u="none" strike="noStrike" dirty="0" smtClean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/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/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 sz="900" b="0" i="0" u="none" strike="noStrike" kern="12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2.900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105.253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687.4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37.6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1.36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34.1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28.8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1.6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2.900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0.99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34074</a:t>
                          </a:r>
                          <a:endParaRPr lang="zh-CN" altLang="en-US" sz="900" b="0" i="0" u="none" strike="noStrike" kern="12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14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2.950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15.942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114.4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14.5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1.23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33.1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4.2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2.900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1.05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2000</a:t>
                          </a:r>
                          <a:endParaRPr lang="en-US" altLang="zh-CN" sz="900" b="0" i="0" u="none" strike="noStrike" dirty="0">
                            <a:solidFill>
                              <a:srgbClr val="C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36026</a:t>
                          </a:r>
                          <a:endParaRPr lang="zh-CN" altLang="en-US" sz="9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15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effectLst/>
                            </a:rPr>
                            <a:t>2.981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16.071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72.5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15.2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1.70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28.5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19.0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4.0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2.900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1.08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2000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28483</a:t>
                          </a:r>
                          <a:endParaRPr lang="zh-CN" altLang="en-US" sz="9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16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effectLst/>
                            </a:rPr>
                            <a:t>3.000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15.881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75.2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13.5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1.69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28.2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20.3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3.6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3.080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1.05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2000</a:t>
                          </a:r>
                          <a:endParaRPr lang="en-US" altLang="zh-CN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28164</a:t>
                          </a:r>
                          <a:endParaRPr lang="zh-CN" altLang="en-US" sz="9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17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3.020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>
                              <a:solidFill>
                                <a:srgbClr val="7030A0"/>
                              </a:solidFill>
                              <a:effectLst/>
                            </a:rPr>
                            <a:t>17.29</a:t>
                          </a:r>
                          <a:endParaRPr lang="en-US" altLang="zh-CN" sz="900" b="0" i="0" u="none" strike="noStrike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78.2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12.2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1.70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26.3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20.7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3.2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 smtClean="0">
                              <a:solidFill>
                                <a:schemeClr val="accent2"/>
                              </a:solidFill>
                              <a:effectLst/>
                            </a:rPr>
                            <a:t>3.080</a:t>
                          </a:r>
                          <a:endParaRPr lang="en-US" altLang="zh-CN" sz="900" b="0" i="0" u="none" strike="noStrike" dirty="0">
                            <a:solidFill>
                              <a:schemeClr val="accent2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1.00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</a:rPr>
                            <a:t>2000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26266</a:t>
                          </a:r>
                          <a:endParaRPr lang="zh-CN" altLang="en-US" sz="9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18"/>
                      </a:ext>
                    </a:extLst>
                  </a:tr>
                  <a:tr h="26473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3.080</a:t>
                          </a:r>
                          <a:endParaRPr lang="en-US" altLang="zh-CN" sz="9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126.185</a:t>
                          </a:r>
                          <a:endParaRPr lang="en-US" altLang="zh-CN" sz="9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577.2</a:t>
                          </a:r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34.8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1.74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100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22.9</a:t>
                          </a:r>
                          <a:endParaRPr lang="zh-CN" altLang="en-US" sz="100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0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48.9</a:t>
                          </a:r>
                          <a:endParaRPr lang="en-US" altLang="zh-CN" sz="1000" b="0" i="0" u="none" strike="noStrike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377" rtl="0" eaLnBrk="1" fontAlgn="ctr" latinLnBrk="0" hangingPunct="1"/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23.5 </a:t>
                          </a:r>
                          <a:r>
                            <a:rPr lang="en-US" altLang="zh-CN" sz="900" u="none" strike="noStrike" dirty="0">
                              <a:solidFill>
                                <a:srgbClr val="7030A0"/>
                              </a:solidFill>
                              <a:effectLst/>
                            </a:rPr>
                            <a:t>±</a:t>
                          </a:r>
                          <a:r>
                            <a:rPr lang="en-US" altLang="zh-CN" sz="900" b="0" i="0" u="none" strike="noStrike" kern="1200" dirty="0">
                              <a:solidFill>
                                <a:srgbClr val="7030A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 1.4</a:t>
                          </a:r>
                          <a:endParaRPr lang="zh-CN" altLang="en-US" sz="900" b="0" i="0" u="none" strike="noStrike" kern="1200" dirty="0">
                            <a:solidFill>
                              <a:srgbClr val="7030A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3.080</a:t>
                          </a:r>
                          <a:endParaRPr lang="en-US" altLang="zh-CN" sz="9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9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a:t>0.98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20000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377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b="0" i="0" u="none" strike="noStrike" kern="1200" dirty="0">
                              <a:solidFill>
                                <a:srgbClr val="00B050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22918</a:t>
                          </a:r>
                          <a:endParaRPr lang="zh-CN" altLang="en-US" sz="900" b="0" i="0" u="none" strike="noStrike" kern="12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001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文本框 1"/>
          <p:cNvSpPr txBox="1"/>
          <p:nvPr/>
        </p:nvSpPr>
        <p:spPr>
          <a:xfrm>
            <a:off x="-412426" y="3480486"/>
            <a:ext cx="129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" dirty="0">
                <a:solidFill>
                  <a:srgbClr val="FF0000"/>
                </a:solidFill>
              </a:rPr>
              <a:t>选择程序质心能量</a:t>
            </a:r>
            <a:r>
              <a:rPr lang="en-US" altLang="zh-CN" sz="800" dirty="0">
                <a:solidFill>
                  <a:srgbClr val="FF0000"/>
                </a:solidFill>
              </a:rPr>
              <a:t>2.2324</a:t>
            </a:r>
          </a:p>
          <a:p>
            <a:r>
              <a:rPr lang="zh-CN" altLang="en-US" sz="800" dirty="0">
                <a:solidFill>
                  <a:srgbClr val="FF0000"/>
                </a:solidFill>
              </a:rPr>
              <a:t>应该取什么值？</a:t>
            </a: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815950"/>
              </p:ext>
            </p:extLst>
          </p:nvPr>
        </p:nvGraphicFramePr>
        <p:xfrm>
          <a:off x="9072000" y="0"/>
          <a:ext cx="28829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4" imgW="2197100" imgH="495300" progId="Equation.DSMT4">
                  <p:embed/>
                </p:oleObj>
              </mc:Choice>
              <mc:Fallback>
                <p:oleObj name="Equation" r:id="rId4" imgW="21971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2000" y="0"/>
                        <a:ext cx="2882900" cy="6445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29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自动化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besfs</a:t>
            </a:r>
            <a:r>
              <a:rPr lang="en-US" altLang="zh-CN" dirty="0"/>
              <a:t>/users/</a:t>
            </a:r>
            <a:r>
              <a:rPr lang="en-US" altLang="zh-CN" dirty="0" err="1"/>
              <a:t>wangwp</a:t>
            </a:r>
            <a:r>
              <a:rPr lang="en-US" altLang="zh-CN" dirty="0"/>
              <a:t>/</a:t>
            </a:r>
            <a:r>
              <a:rPr lang="en-US" altLang="zh-CN" dirty="0" err="1"/>
              <a:t>Lambdac</a:t>
            </a:r>
            <a:r>
              <a:rPr lang="en-US" altLang="zh-CN" dirty="0"/>
              <a:t>/boss/</a:t>
            </a:r>
            <a:r>
              <a:rPr lang="en-US" altLang="zh-CN" dirty="0" err="1"/>
              <a:t>Lambdac</a:t>
            </a:r>
            <a:r>
              <a:rPr lang="en-US" altLang="zh-CN" dirty="0"/>
              <a:t>/Fit/</a:t>
            </a:r>
            <a:r>
              <a:rPr lang="en-US" altLang="zh-CN" dirty="0" err="1"/>
              <a:t>Modified_Realdata_fit</a:t>
            </a:r>
            <a:r>
              <a:rPr lang="en-US" altLang="zh-CN" dirty="0"/>
              <a:t>/</a:t>
            </a:r>
            <a:r>
              <a:rPr lang="en-US" altLang="zh-CN" dirty="0" err="1"/>
              <a:t>mbc_fit</a:t>
            </a:r>
            <a:r>
              <a:rPr lang="en-US" altLang="zh-CN" dirty="0"/>
              <a:t>/</a:t>
            </a:r>
            <a:r>
              <a:rPr lang="en-US" altLang="zh-CN" dirty="0" err="1"/>
              <a:t>FVersionX</a:t>
            </a:r>
            <a:r>
              <a:rPr lang="en-US" altLang="zh-CN" dirty="0"/>
              <a:t>/</a:t>
            </a:r>
            <a:r>
              <a:rPr lang="en-US" altLang="zh-CN" dirty="0" err="1"/>
              <a:t>FixedPara</a:t>
            </a:r>
            <a:r>
              <a:rPr lang="en-US" altLang="zh-CN" dirty="0"/>
              <a:t>/</a:t>
            </a:r>
            <a:r>
              <a:rPr lang="en-US" altLang="zh-CN" dirty="0" err="1"/>
              <a:t>SkimEvtNo</a:t>
            </a:r>
            <a:r>
              <a:rPr lang="en-US" altLang="zh-CN" dirty="0"/>
              <a:t>/4600_fit_mbc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realdata_mode1_fit.cxx</a:t>
            </a:r>
          </a:p>
          <a:p>
            <a:pPr marL="0" indent="0">
              <a:buNone/>
            </a:pPr>
            <a:r>
              <a:rPr lang="en-US" altLang="zh-CN" dirty="0"/>
              <a:t>cpp_HeadFile.sh</a:t>
            </a:r>
          </a:p>
          <a:p>
            <a:pPr marL="0" indent="0">
              <a:buNone/>
            </a:pPr>
            <a:r>
              <a:rPr lang="en-US" altLang="zh-CN" dirty="0"/>
              <a:t>whole_mv.sh</a:t>
            </a:r>
          </a:p>
          <a:p>
            <a:pPr marL="0" indent="0">
              <a:buNone/>
            </a:pPr>
            <a:r>
              <a:rPr lang="zh-CN" altLang="en-US" dirty="0"/>
              <a:t>看自动更改程序的脚本是怎么实现的，对相似操作多的工作提速很大</a:t>
            </a:r>
          </a:p>
        </p:txBody>
      </p:sp>
    </p:spTree>
    <p:extLst>
      <p:ext uri="{BB962C8B-B14F-4D97-AF65-F5344CB8AC3E}">
        <p14:creationId xmlns:p14="http://schemas.microsoft.com/office/powerpoint/2010/main" val="172922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441275"/>
            <a:ext cx="10515600" cy="373568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在</a:t>
            </a:r>
            <a:r>
              <a:rPr lang="en-US" altLang="zh-CN" dirty="0"/>
              <a:t>code</a:t>
            </a:r>
            <a:r>
              <a:rPr lang="zh-CN" altLang="en-US" dirty="0"/>
              <a:t>中把事例编号存出，每个事例有对应的eventNumber，可以对单个</a:t>
            </a:r>
            <a:r>
              <a:rPr lang="en-US" altLang="zh-CN" dirty="0"/>
              <a:t>event</a:t>
            </a:r>
            <a:r>
              <a:rPr lang="zh-CN" altLang="en-US"/>
              <a:t>进行处理。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70936" y="111991"/>
            <a:ext cx="112660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en-US" altLang="zh-CN" dirty="0" err="1"/>
              <a:t>workfs</a:t>
            </a:r>
            <a:r>
              <a:rPr lang="en-US" altLang="zh-CN" dirty="0"/>
              <a:t>/</a:t>
            </a:r>
            <a:r>
              <a:rPr lang="en-US" altLang="zh-CN" dirty="0" err="1"/>
              <a:t>bes</a:t>
            </a:r>
            <a:r>
              <a:rPr lang="en-US" altLang="zh-CN" dirty="0"/>
              <a:t>/</a:t>
            </a:r>
            <a:r>
              <a:rPr lang="en-US" altLang="zh-CN" dirty="0" err="1"/>
              <a:t>gaoxl</a:t>
            </a:r>
            <a:r>
              <a:rPr lang="en-US" altLang="zh-CN" dirty="0"/>
              <a:t>/workarea-6.6.5.p01/</a:t>
            </a:r>
            <a:r>
              <a:rPr lang="en-US" altLang="zh-CN" dirty="0" err="1"/>
              <a:t>OmegaetaAlg</a:t>
            </a:r>
            <a:r>
              <a:rPr lang="en-US" altLang="zh-CN" dirty="0"/>
              <a:t>/OmegaetaAlg-00-00-01/</a:t>
            </a:r>
            <a:r>
              <a:rPr lang="en-US" altLang="zh-CN" dirty="0" err="1"/>
              <a:t>src</a:t>
            </a:r>
            <a:r>
              <a:rPr lang="en-US" altLang="zh-CN" dirty="0"/>
              <a:t>/Omegaeta.cxx </a:t>
            </a:r>
          </a:p>
          <a:p>
            <a:r>
              <a:rPr lang="en-US" altLang="zh-CN" dirty="0"/>
              <a:t>232——234</a:t>
            </a:r>
            <a:r>
              <a:rPr lang="zh-CN" altLang="en-US" dirty="0"/>
              <a:t>行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  m_run = eventHeader-&gt;runNumber();</a:t>
            </a:r>
          </a:p>
          <a:p>
            <a:r>
              <a:rPr lang="zh-CN" altLang="en-US" dirty="0"/>
              <a:t>  m_rec = eventHeader-&gt;eventNumber();</a:t>
            </a:r>
          </a:p>
          <a:p>
            <a:r>
              <a:rPr lang="zh-CN" altLang="en-US" dirty="0"/>
              <a:t>  m_evttag=eventHeader-&gt;eventTag();</a:t>
            </a:r>
          </a:p>
        </p:txBody>
      </p:sp>
    </p:spTree>
    <p:extLst>
      <p:ext uri="{BB962C8B-B14F-4D97-AF65-F5344CB8AC3E}">
        <p14:creationId xmlns:p14="http://schemas.microsoft.com/office/powerpoint/2010/main" val="1078278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setup BOSS environment on </a:t>
            </a:r>
            <a:r>
              <a:rPr lang="en-US" altLang="zh-CN" b="1" dirty="0" err="1"/>
              <a:t>lxslc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 BOSS665p01. </a:t>
            </a:r>
          </a:p>
          <a:p>
            <a:endParaRPr lang="en-US" altLang="zh-CN" dirty="0"/>
          </a:p>
          <a:p>
            <a:r>
              <a:rPr lang="en-US" altLang="zh-CN" dirty="0"/>
              <a:t>2.R-scan data sets:</a:t>
            </a:r>
          </a:p>
          <a:p>
            <a:pPr marL="457200" lvl="1" indent="0">
              <a:buNone/>
            </a:pPr>
            <a:r>
              <a:rPr lang="en-US" altLang="zh-CN" sz="1800" dirty="0"/>
              <a:t>2014/12/31</a:t>
            </a:r>
          </a:p>
          <a:p>
            <a:pPr marL="457200" lvl="1" indent="0">
              <a:buNone/>
            </a:pPr>
            <a:r>
              <a:rPr lang="en-US" altLang="zh-CN" sz="1800" dirty="0"/>
              <a:t>2015</a:t>
            </a:r>
          </a:p>
          <a:p>
            <a:pPr marL="457200" lvl="1" indent="0">
              <a:buNone/>
            </a:pPr>
            <a:r>
              <a:rPr lang="en-US" altLang="zh-CN" sz="1800" dirty="0"/>
              <a:t>2175MeV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6695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87630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Lxslc6 @3080MeV</a:t>
            </a:r>
            <a:r>
              <a:rPr lang="zh-CN" altLang="en-US" sz="4000" dirty="0"/>
              <a:t>：</a:t>
            </a:r>
            <a:r>
              <a:rPr lang="en-US" altLang="zh-CN" sz="4000" dirty="0"/>
              <a:t>L=123.0pb</a:t>
            </a:r>
            <a:r>
              <a:rPr lang="en-US" altLang="zh-CN" sz="4000" baseline="30000" dirty="0"/>
              <a:t>-1</a:t>
            </a:r>
            <a:endParaRPr lang="zh-CN" altLang="en-US" sz="4000" dirty="0"/>
          </a:p>
        </p:txBody>
      </p:sp>
      <p:sp>
        <p:nvSpPr>
          <p:cNvPr id="5" name="文本框 4"/>
          <p:cNvSpPr txBox="1"/>
          <p:nvPr/>
        </p:nvSpPr>
        <p:spPr>
          <a:xfrm rot="10800000">
            <a:off x="762638" y="2376531"/>
            <a:ext cx="461665" cy="6728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dirty="0"/>
              <a:t>Event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95877" y="3657518"/>
            <a:ext cx="2130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X</a:t>
            </a:r>
            <a:r>
              <a:rPr lang="en-US" altLang="zh-CN" sz="1400" baseline="30000" dirty="0"/>
              <a:t>2</a:t>
            </a:r>
            <a:r>
              <a:rPr lang="en-US" altLang="zh-CN" sz="1400" baseline="-25000" dirty="0"/>
              <a:t>4C</a:t>
            </a:r>
            <a:r>
              <a:rPr lang="en-US" altLang="zh-CN" sz="1400" dirty="0"/>
              <a:t>(K+K-π+ π- ):3080MeV</a:t>
            </a:r>
            <a:endParaRPr lang="zh-CN" altLang="en-US" sz="1400" baseline="300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836" y="1690687"/>
            <a:ext cx="4730728" cy="2915819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62638" y="4080293"/>
            <a:ext cx="449292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(1) X</a:t>
            </a:r>
            <a:r>
              <a:rPr lang="en-US" altLang="zh-CN" baseline="30000" dirty="0"/>
              <a:t>2</a:t>
            </a:r>
            <a:r>
              <a:rPr lang="en-US" altLang="zh-CN" baseline="-25000" dirty="0"/>
              <a:t>4C</a:t>
            </a:r>
            <a:r>
              <a:rPr lang="en-US" altLang="zh-CN" dirty="0"/>
              <a:t>(K+K-π+ π- )&lt;20;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(2) </a:t>
            </a:r>
            <a:r>
              <a:rPr lang="el-GR" altLang="zh-CN" dirty="0"/>
              <a:t>ϕ(1020) </a:t>
            </a:r>
            <a:r>
              <a:rPr lang="en-US" altLang="zh-CN" dirty="0"/>
              <a:t>Fitting :</a:t>
            </a:r>
            <a:endParaRPr lang="zh-CN" altLang="en-US" dirty="0"/>
          </a:p>
          <a:p>
            <a:pPr>
              <a:lnSpc>
                <a:spcPct val="150000"/>
              </a:lnSpc>
            </a:pPr>
            <a:r>
              <a:rPr lang="en-US" altLang="zh-CN" dirty="0"/>
              <a:t>Signal: Gaussian function Convolute MC shape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Background:  Argus function</a:t>
            </a:r>
          </a:p>
          <a:p>
            <a:pPr>
              <a:lnSpc>
                <a:spcPct val="150000"/>
              </a:lnSpc>
            </a:pPr>
            <a:r>
              <a:rPr lang="en-US" altLang="zh-CN" dirty="0" err="1"/>
              <a:t>N</a:t>
            </a:r>
            <a:r>
              <a:rPr lang="en-US" altLang="zh-CN" baseline="-25000" dirty="0" err="1"/>
              <a:t>Signal</a:t>
            </a:r>
            <a:r>
              <a:rPr lang="en-US" altLang="zh-CN" dirty="0"/>
              <a:t>=344.3±23.2;</a:t>
            </a:r>
            <a:endParaRPr lang="en-US" altLang="zh-CN" baseline="-25000" dirty="0"/>
          </a:p>
        </p:txBody>
      </p:sp>
      <p:pic>
        <p:nvPicPr>
          <p:cNvPr id="11" name="内容占位符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94873" y="5380232"/>
            <a:ext cx="397192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17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Argus definition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493" y="1962659"/>
            <a:ext cx="9231013" cy="4077269"/>
          </a:xfrm>
        </p:spPr>
      </p:pic>
    </p:spTree>
    <p:extLst>
      <p:ext uri="{BB962C8B-B14F-4D97-AF65-F5344CB8AC3E}">
        <p14:creationId xmlns:p14="http://schemas.microsoft.com/office/powerpoint/2010/main" val="4031670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03987" y="523499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 err="1"/>
              <a:t>Roofit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712249" y="1700784"/>
            <a:ext cx="10515600" cy="489971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Estimate way</a:t>
            </a:r>
            <a:r>
              <a:rPr lang="en-US" altLang="zh-CN" sz="2000" b="1" dirty="0"/>
              <a:t> </a:t>
            </a:r>
          </a:p>
          <a:p>
            <a:pPr marL="0" indent="0">
              <a:buNone/>
            </a:pPr>
            <a:r>
              <a:rPr lang="en-US" altLang="zh-CN" sz="1800" dirty="0"/>
              <a:t>	– Least square fit ( </a:t>
            </a:r>
            <a:r>
              <a:rPr lang="zh-CN" altLang="en-US" sz="1800" dirty="0"/>
              <a:t>𝛘</a:t>
            </a:r>
            <a:r>
              <a:rPr lang="en-US" altLang="zh-CN" sz="1800" dirty="0"/>
              <a:t>2) </a:t>
            </a:r>
          </a:p>
          <a:p>
            <a:pPr marL="0" indent="0">
              <a:buNone/>
            </a:pPr>
            <a:r>
              <a:rPr lang="en-US" altLang="zh-CN" sz="1800" dirty="0"/>
              <a:t>	–Maximum Likelihood (ML) Fit </a:t>
            </a:r>
          </a:p>
          <a:p>
            <a:r>
              <a:rPr lang="en-US" altLang="zh-CN" sz="2000" b="1" dirty="0"/>
              <a:t> </a:t>
            </a:r>
            <a:r>
              <a:rPr lang="en-US" altLang="zh-CN" sz="3200" dirty="0"/>
              <a:t>How to fit in ROOT</a:t>
            </a:r>
          </a:p>
          <a:p>
            <a:pPr marL="0" lvl="0" indent="0">
              <a:buNone/>
            </a:pPr>
            <a:r>
              <a:rPr lang="en-US" altLang="zh-CN" sz="1800" dirty="0">
                <a:solidFill>
                  <a:prstClr val="black"/>
                </a:solidFill>
              </a:rPr>
              <a:t>	– Create  a parametric function object, TF1(available in ROOT library)</a:t>
            </a:r>
          </a:p>
          <a:p>
            <a:pPr marL="0" lvl="0" indent="0">
              <a:buNone/>
            </a:pPr>
            <a:endParaRPr lang="en-US" altLang="zh-CN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altLang="zh-CN" sz="1800" dirty="0">
                <a:solidFill>
                  <a:prstClr val="black"/>
                </a:solidFill>
              </a:rPr>
              <a:t>	–Set the initial values of the function parameters</a:t>
            </a:r>
          </a:p>
          <a:p>
            <a:pPr marL="0" lvl="0" indent="0">
              <a:buNone/>
            </a:pPr>
            <a:endParaRPr lang="en-US" altLang="zh-CN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altLang="zh-CN" sz="1800" dirty="0">
                <a:solidFill>
                  <a:prstClr val="black"/>
                </a:solidFill>
              </a:rPr>
              <a:t>	– Fit the data object </a:t>
            </a:r>
          </a:p>
          <a:p>
            <a:pPr marL="0" lvl="0" indent="0">
              <a:buNone/>
            </a:pPr>
            <a:endParaRPr lang="en-US" altLang="zh-CN" sz="1800" dirty="0">
              <a:solidFill>
                <a:prstClr val="black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640" y="3911752"/>
            <a:ext cx="6867856" cy="35253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640" y="4668952"/>
            <a:ext cx="4344112" cy="2949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2640" y="5368589"/>
            <a:ext cx="3107602" cy="40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57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03987" y="523499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/>
              <a:t>Minimization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867697" y="1777042"/>
            <a:ext cx="10515600" cy="4668004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 </a:t>
            </a:r>
            <a:r>
              <a:rPr lang="en-US" altLang="zh-CN" sz="2000" dirty="0"/>
              <a:t>Methods like Minuit based on gradient can get stuck easily in local minima</a:t>
            </a:r>
          </a:p>
          <a:p>
            <a:pPr marL="0" indent="0">
              <a:buNone/>
            </a:pPr>
            <a:endParaRPr lang="en-US" altLang="zh-CN" sz="2000" dirty="0"/>
          </a:p>
          <a:p>
            <a:r>
              <a:rPr lang="en-US" altLang="zh-CN" sz="2400" dirty="0"/>
              <a:t>Stochastic methods like simulated annealing or genetic algorithms can </a:t>
            </a:r>
          </a:p>
          <a:p>
            <a:pPr marL="0" indent="0">
              <a:buNone/>
            </a:pPr>
            <a:r>
              <a:rPr lang="en-US" altLang="zh-CN" sz="2400" dirty="0"/>
              <a:t>    help to find the global minimum</a:t>
            </a:r>
          </a:p>
          <a:p>
            <a:pPr marL="0" indent="0">
              <a:buNone/>
            </a:pPr>
            <a:r>
              <a:rPr lang="en-US" altLang="zh-CN" sz="1800" dirty="0"/>
              <a:t>	– (but it can be quite inefficient, e.g. many function calls)</a:t>
            </a:r>
          </a:p>
          <a:p>
            <a:pPr marL="0" indent="0">
              <a:buNone/>
            </a:pPr>
            <a:endParaRPr lang="en-US" altLang="zh-CN" sz="1800" b="1" dirty="0"/>
          </a:p>
          <a:p>
            <a:r>
              <a:rPr lang="en-US" altLang="zh-CN" sz="2400" b="1" dirty="0"/>
              <a:t>Parameter Errors</a:t>
            </a:r>
          </a:p>
          <a:p>
            <a:pPr marL="0" indent="0">
              <a:buNone/>
            </a:pPr>
            <a:r>
              <a:rPr lang="en-US" altLang="zh-CN" sz="2000" b="1" dirty="0"/>
              <a:t>    </a:t>
            </a:r>
            <a:r>
              <a:rPr lang="en-US" altLang="zh-CN" sz="2400" dirty="0"/>
              <a:t>A approximation to estimate the confidence level:</a:t>
            </a:r>
          </a:p>
          <a:p>
            <a:pPr marL="0" indent="0">
              <a:buNone/>
            </a:pPr>
            <a:r>
              <a:rPr lang="en-US" altLang="zh-CN" sz="2000" dirty="0"/>
              <a:t>    -use directly the log-likelihood function and look at the difference from the minimum</a:t>
            </a:r>
          </a:p>
        </p:txBody>
      </p:sp>
    </p:spTree>
    <p:extLst>
      <p:ext uri="{BB962C8B-B14F-4D97-AF65-F5344CB8AC3E}">
        <p14:creationId xmlns:p14="http://schemas.microsoft.com/office/powerpoint/2010/main" val="2993692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130850</TotalTime>
  <Words>1628</Words>
  <Application>Microsoft Office PowerPoint</Application>
  <PresentationFormat>宽屏</PresentationFormat>
  <Paragraphs>815</Paragraphs>
  <Slides>23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Gungsuh</vt:lpstr>
      <vt:lpstr>等线</vt:lpstr>
      <vt:lpstr>宋体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Office 主题</vt:lpstr>
      <vt:lpstr>Equation</vt:lpstr>
      <vt:lpstr>Weekly report</vt:lpstr>
      <vt:lpstr>PowerPoint 演示文稿</vt:lpstr>
      <vt:lpstr>自动化</vt:lpstr>
      <vt:lpstr>PowerPoint 演示文稿</vt:lpstr>
      <vt:lpstr>setup BOSS environment on lxslc</vt:lpstr>
      <vt:lpstr>Lxslc6 @3080MeV：L=123.0pb-1</vt:lpstr>
      <vt:lpstr>Argus definition</vt:lpstr>
      <vt:lpstr>Roofit</vt:lpstr>
      <vt:lpstr>Minimization</vt:lpstr>
      <vt:lpstr>purpose</vt:lpstr>
      <vt:lpstr>resonance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Backup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</dc:title>
  <dc:creator>sfxzctyx</dc:creator>
  <cp:lastModifiedBy>sfxzctyx</cp:lastModifiedBy>
  <cp:revision>684</cp:revision>
  <dcterms:created xsi:type="dcterms:W3CDTF">2016-08-30T07:32:40Z</dcterms:created>
  <dcterms:modified xsi:type="dcterms:W3CDTF">2018-09-26T07:08:18Z</dcterms:modified>
</cp:coreProperties>
</file>