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7" autoAdjust="0"/>
    <p:restoredTop sz="94660"/>
  </p:normalViewPr>
  <p:slideViewPr>
    <p:cSldViewPr snapToGrid="0">
      <p:cViewPr varScale="1">
        <p:scale>
          <a:sx n="86" d="100"/>
          <a:sy n="86"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20736-7B9A-412D-98A3-258F3D11ED04}" type="datetimeFigureOut">
              <a:rPr lang="zh-CN" altLang="en-US" smtClean="0"/>
              <a:t>2015/12/18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AF6F3-B2F7-4E5E-8644-B090FD5ADD6A}" type="slidenum">
              <a:rPr lang="zh-CN" altLang="en-US" smtClean="0"/>
              <a:t>‹#›</a:t>
            </a:fld>
            <a:endParaRPr lang="zh-CN" altLang="en-US"/>
          </a:p>
        </p:txBody>
      </p:sp>
    </p:spTree>
    <p:extLst>
      <p:ext uri="{BB962C8B-B14F-4D97-AF65-F5344CB8AC3E}">
        <p14:creationId xmlns:p14="http://schemas.microsoft.com/office/powerpoint/2010/main" val="315404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Alpha: parameter</a:t>
            </a:r>
            <a:r>
              <a:rPr lang="en-US" altLang="zh-CN" baseline="0" dirty="0" smtClean="0"/>
              <a:t> of interest, namely, </a:t>
            </a:r>
            <a:r>
              <a:rPr lang="en-US" altLang="zh-CN" baseline="0" dirty="0" err="1" smtClean="0"/>
              <a:t>mH</a:t>
            </a:r>
            <a:r>
              <a:rPr lang="en-US" altLang="zh-CN" baseline="0" dirty="0" smtClean="0"/>
              <a:t> and signal strength mu. Theta: nuisance parameters that incorporate the systematics. (next slide)</a:t>
            </a:r>
          </a:p>
          <a:p>
            <a:r>
              <a:rPr lang="en-US" altLang="zh-CN" baseline="0" dirty="0" smtClean="0"/>
              <a:t>For signal strength, </a:t>
            </a:r>
            <a:r>
              <a:rPr lang="en-US" altLang="zh-CN" baseline="0" dirty="0" err="1" smtClean="0"/>
              <a:t>ggF</a:t>
            </a:r>
            <a:r>
              <a:rPr lang="en-US" altLang="zh-CN" baseline="0" dirty="0" smtClean="0"/>
              <a:t> and </a:t>
            </a:r>
            <a:r>
              <a:rPr lang="en-US" altLang="zh-CN" baseline="0" dirty="0" err="1" smtClean="0"/>
              <a:t>ttH</a:t>
            </a:r>
            <a:r>
              <a:rPr lang="en-US" altLang="zh-CN" baseline="0" dirty="0" smtClean="0"/>
              <a:t> are grouped together because they are both determined by </a:t>
            </a:r>
            <a:r>
              <a:rPr lang="en-US" altLang="zh-CN" baseline="0" dirty="0" err="1" smtClean="0"/>
              <a:t>Htt</a:t>
            </a:r>
            <a:r>
              <a:rPr lang="en-US" altLang="zh-CN" baseline="0" dirty="0" smtClean="0"/>
              <a:t> couplings. VH and VBF are grouped together because they are determined by HVV couplings.</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3</a:t>
            </a:fld>
            <a:endParaRPr lang="zh-CN" altLang="en-US"/>
          </a:p>
        </p:txBody>
      </p:sp>
    </p:spTree>
    <p:extLst>
      <p:ext uri="{BB962C8B-B14F-4D97-AF65-F5344CB8AC3E}">
        <p14:creationId xmlns:p14="http://schemas.microsoft.com/office/powerpoint/2010/main" val="380622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kinematics</a:t>
            </a:r>
            <a:r>
              <a:rPr lang="en-US" altLang="zh-CN" baseline="0" dirty="0" smtClean="0"/>
              <a:t> of the two-photon system are also checked. The distributions of the system </a:t>
            </a:r>
            <a:r>
              <a:rPr lang="en-US" altLang="zh-CN" baseline="0" dirty="0" err="1" smtClean="0"/>
              <a:t>pT</a:t>
            </a:r>
            <a:r>
              <a:rPr lang="en-US" altLang="zh-CN" baseline="0" dirty="0" smtClean="0"/>
              <a:t> and eta are compared with theory. </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13</a:t>
            </a:fld>
            <a:endParaRPr lang="zh-CN" altLang="en-US"/>
          </a:p>
        </p:txBody>
      </p:sp>
    </p:spTree>
    <p:extLst>
      <p:ext uri="{BB962C8B-B14F-4D97-AF65-F5344CB8AC3E}">
        <p14:creationId xmlns:p14="http://schemas.microsoft.com/office/powerpoint/2010/main" val="352139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14</a:t>
            </a:fld>
            <a:endParaRPr lang="zh-CN" altLang="en-US"/>
          </a:p>
        </p:txBody>
      </p:sp>
    </p:spTree>
    <p:extLst>
      <p:ext uri="{BB962C8B-B14F-4D97-AF65-F5344CB8AC3E}">
        <p14:creationId xmlns:p14="http://schemas.microsoft.com/office/powerpoint/2010/main" val="205302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dominant</a:t>
            </a:r>
            <a:r>
              <a:rPr lang="en-US" altLang="zh-CN" baseline="0" dirty="0" smtClean="0"/>
              <a:t> systematics are from the calorimeter energy calibrations. </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4</a:t>
            </a:fld>
            <a:endParaRPr lang="zh-CN" altLang="en-US"/>
          </a:p>
        </p:txBody>
      </p:sp>
    </p:spTree>
    <p:extLst>
      <p:ext uri="{BB962C8B-B14F-4D97-AF65-F5344CB8AC3E}">
        <p14:creationId xmlns:p14="http://schemas.microsoft.com/office/powerpoint/2010/main" val="41055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en-US" altLang="zh-CN" baseline="0" dirty="0" smtClean="0"/>
              <a:t> gamma-gamma channel, each experiment has a few hundreds of candidates. s/b at percent level. For ZZ channel, each experiment has a few tens of events. S/b is greater than 1. </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5</a:t>
            </a:fld>
            <a:endParaRPr lang="zh-CN" altLang="en-US"/>
          </a:p>
        </p:txBody>
      </p:sp>
    </p:spTree>
    <p:extLst>
      <p:ext uri="{BB962C8B-B14F-4D97-AF65-F5344CB8AC3E}">
        <p14:creationId xmlns:p14="http://schemas.microsoft.com/office/powerpoint/2010/main" val="121482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plot</a:t>
            </a:r>
            <a:r>
              <a:rPr lang="en-US" altLang="zh-CN" baseline="0" dirty="0" smtClean="0"/>
              <a:t> to the right is the negative log likelihood as a function of the Higgs mass. The </a:t>
            </a:r>
            <a:r>
              <a:rPr lang="en-US" altLang="zh-CN" baseline="0" dirty="0" err="1" smtClean="0"/>
              <a:t>mH</a:t>
            </a:r>
            <a:r>
              <a:rPr lang="en-US" altLang="zh-CN" baseline="0" dirty="0" smtClean="0"/>
              <a:t> for which the likelihood is maximized. The intersections with the horizontal dashed line indicate the uncertainties corresponding to 1 or 2 standard deviations, respectively. The dashed curve is the likelihood w/o systematics. Solid, with systematics. Red is for H-&gt;gamma </a:t>
            </a:r>
            <a:r>
              <a:rPr lang="en-US" altLang="zh-CN" baseline="0" dirty="0" err="1" smtClean="0"/>
              <a:t>gamma</a:t>
            </a:r>
            <a:r>
              <a:rPr lang="en-US" altLang="zh-CN" baseline="0" dirty="0" smtClean="0"/>
              <a:t>, Blue for Higgs -&gt;ZZ. It is clear that the mass precision is slightly higher in the gamma-gamma channel. The Black is  the combined. The plot to the left shows the exact numbers of the measured central values and their uncertainties. The </a:t>
            </a:r>
            <a:r>
              <a:rPr lang="en-US" altLang="zh-CN" baseline="0" dirty="0" err="1" smtClean="0"/>
              <a:t>mH</a:t>
            </a:r>
            <a:r>
              <a:rPr lang="en-US" altLang="zh-CN" baseline="0" dirty="0" smtClean="0"/>
              <a:t> measured from gamma </a:t>
            </a:r>
            <a:r>
              <a:rPr lang="en-US" altLang="zh-CN" baseline="0" dirty="0" err="1" smtClean="0"/>
              <a:t>gamma</a:t>
            </a:r>
            <a:r>
              <a:rPr lang="en-US" altLang="zh-CN" baseline="0" dirty="0" smtClean="0"/>
              <a:t> channel is slightly higher than that in ZZ channel. But it is the opposite in the CMS results. But all of them are compatible considering the uncertainties.</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6</a:t>
            </a:fld>
            <a:endParaRPr lang="zh-CN" altLang="en-US"/>
          </a:p>
        </p:txBody>
      </p:sp>
    </p:spTree>
    <p:extLst>
      <p:ext uri="{BB962C8B-B14F-4D97-AF65-F5344CB8AC3E}">
        <p14:creationId xmlns:p14="http://schemas.microsoft.com/office/powerpoint/2010/main" val="350439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can also consider the signal strength and the Higgs mass as parameters of interest in the likelihood function simultaneously. Here are the central value of the 2D measurement and the contours of the  68% Confidence Intervals. The red are for  gamma </a:t>
            </a:r>
            <a:r>
              <a:rPr lang="en-US" altLang="zh-CN" baseline="0" dirty="0" err="1" smtClean="0"/>
              <a:t>gamma</a:t>
            </a:r>
            <a:r>
              <a:rPr lang="en-US" altLang="zh-CN" baseline="0" dirty="0" smtClean="0"/>
              <a:t>, CMS and ATLAS. We can see that the signal strengths are consistent with 1. </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7</a:t>
            </a:fld>
            <a:endParaRPr lang="zh-CN" altLang="en-US"/>
          </a:p>
        </p:txBody>
      </p:sp>
    </p:spTree>
    <p:extLst>
      <p:ext uri="{BB962C8B-B14F-4D97-AF65-F5344CB8AC3E}">
        <p14:creationId xmlns:p14="http://schemas.microsoft.com/office/powerpoint/2010/main" val="232005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 us look</a:t>
            </a:r>
            <a:r>
              <a:rPr lang="en-US" altLang="zh-CN" baseline="0" dirty="0" smtClean="0"/>
              <a:t> at the signal strength with the </a:t>
            </a:r>
            <a:r>
              <a:rPr lang="en-US" altLang="zh-CN" baseline="0" dirty="0" err="1" smtClean="0"/>
              <a:t>higgs</a:t>
            </a:r>
            <a:r>
              <a:rPr lang="en-US" altLang="zh-CN" baseline="0" dirty="0" smtClean="0"/>
              <a:t> mass fixed at the central value from the combination. The left plot shows the signal strength for different decay modes. In the right plot,  the signal strengths are divided in two groups. The first group is </a:t>
            </a:r>
            <a:r>
              <a:rPr lang="en-US" altLang="zh-CN" baseline="0" dirty="0" err="1" smtClean="0"/>
              <a:t>ggF+ttH</a:t>
            </a:r>
            <a:r>
              <a:rPr lang="en-US" altLang="zh-CN" baseline="0" dirty="0" smtClean="0"/>
              <a:t>, which is determined by </a:t>
            </a:r>
            <a:r>
              <a:rPr lang="en-US" altLang="zh-CN" baseline="0" dirty="0" err="1" smtClean="0"/>
              <a:t>Htt</a:t>
            </a:r>
            <a:r>
              <a:rPr lang="en-US" altLang="zh-CN" baseline="0" dirty="0" smtClean="0"/>
              <a:t> coupling, and the other group, denoted as VBF and VH, which is determined by the HVV couplings. In the 2D plane, the SM is of course at (1,1). Different color shows the measurement from different decay channels. All of the 68% Confidence interval includes the SM.  The Red is Higgs-&gt;gamma </a:t>
            </a:r>
            <a:r>
              <a:rPr lang="en-US" altLang="zh-CN" baseline="0" dirty="0" err="1" smtClean="0"/>
              <a:t>gamma</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8</a:t>
            </a:fld>
            <a:endParaRPr lang="zh-CN" altLang="en-US"/>
          </a:p>
        </p:txBody>
      </p:sp>
    </p:spTree>
    <p:extLst>
      <p:ext uri="{BB962C8B-B14F-4D97-AF65-F5344CB8AC3E}">
        <p14:creationId xmlns:p14="http://schemas.microsoft.com/office/powerpoint/2010/main" val="416873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Idea</a:t>
            </a:r>
            <a:r>
              <a:rPr lang="en-US" altLang="zh-CN" baseline="0" dirty="0" smtClean="0"/>
              <a:t> behind cut definition. Baseline fiducial definition: matches the measureable phase space, and avoid the uncertainty of extrapolating. Studying the number of jets associated with the Higgs production, probes the QCD effects in the production mechanism. The lepton and MET cuts select VH production. VBF cuts enrich the VBF production.</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9</a:t>
            </a:fld>
            <a:endParaRPr lang="zh-CN" altLang="en-US"/>
          </a:p>
        </p:txBody>
      </p:sp>
    </p:spTree>
    <p:extLst>
      <p:ext uri="{BB962C8B-B14F-4D97-AF65-F5344CB8AC3E}">
        <p14:creationId xmlns:p14="http://schemas.microsoft.com/office/powerpoint/2010/main" val="75770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Tension</a:t>
            </a:r>
            <a:r>
              <a:rPr lang="en-US" altLang="zh-CN" baseline="0" dirty="0" smtClean="0"/>
              <a:t> between data and theory on the jet multiplicities.  In particular, at </a:t>
            </a:r>
            <a:r>
              <a:rPr lang="en-US" altLang="zh-CN" baseline="0" dirty="0" err="1" smtClean="0"/>
              <a:t>Nj</a:t>
            </a:r>
            <a:r>
              <a:rPr lang="en-US" altLang="zh-CN" baseline="0" dirty="0" smtClean="0"/>
              <a:t>&gt;=2, and 3, the </a:t>
            </a:r>
            <a:r>
              <a:rPr lang="en-US" altLang="zh-CN" baseline="0" dirty="0" err="1" smtClean="0"/>
              <a:t>MiNLO</a:t>
            </a:r>
            <a:r>
              <a:rPr lang="en-US" altLang="zh-CN" baseline="0" dirty="0" smtClean="0"/>
              <a:t> production is obviously lower than the data. However, the difference is mainly about the  normalization. Once the </a:t>
            </a:r>
            <a:r>
              <a:rPr lang="en-US" altLang="zh-CN" baseline="0" dirty="0" err="1" smtClean="0"/>
              <a:t>MiLIO</a:t>
            </a:r>
            <a:r>
              <a:rPr lang="en-US" altLang="zh-CN" baseline="0" dirty="0" smtClean="0"/>
              <a:t> is scaled by a factor of 1.54, to make the total cross section match the results by LHC XS working group. The data are found to be in good agreement with theory. VH signature is not yet established.  </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11</a:t>
            </a:fld>
            <a:endParaRPr lang="zh-CN" altLang="en-US"/>
          </a:p>
        </p:txBody>
      </p:sp>
    </p:spTree>
    <p:extLst>
      <p:ext uri="{BB962C8B-B14F-4D97-AF65-F5344CB8AC3E}">
        <p14:creationId xmlns:p14="http://schemas.microsoft.com/office/powerpoint/2010/main" val="391160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plots show the jet </a:t>
            </a:r>
            <a:r>
              <a:rPr lang="en-US" altLang="zh-CN" dirty="0" err="1" smtClean="0"/>
              <a:t>pT</a:t>
            </a:r>
            <a:r>
              <a:rPr lang="en-US" altLang="zh-CN" dirty="0" smtClean="0"/>
              <a:t> distributions</a:t>
            </a:r>
            <a:r>
              <a:rPr lang="en-US" altLang="zh-CN" baseline="0" dirty="0" smtClean="0"/>
              <a:t> in the Higgs events. The left is for leading </a:t>
            </a:r>
            <a:r>
              <a:rPr lang="en-US" altLang="zh-CN" baseline="0" dirty="0" err="1" smtClean="0"/>
              <a:t>pT.</a:t>
            </a:r>
            <a:r>
              <a:rPr lang="en-US" altLang="zh-CN" baseline="0" dirty="0" smtClean="0"/>
              <a:t> The events with zero jets are put in the first bin. The right plot shows the </a:t>
            </a:r>
            <a:r>
              <a:rPr lang="en-US" altLang="zh-CN" baseline="0" dirty="0" err="1" smtClean="0"/>
              <a:t>pT</a:t>
            </a:r>
            <a:r>
              <a:rPr lang="en-US" altLang="zh-CN" baseline="0" dirty="0" smtClean="0"/>
              <a:t> distribution of the sub-leading jets. Events with only 1 jet are put in the first bin. The </a:t>
            </a:r>
            <a:r>
              <a:rPr lang="en-US" altLang="zh-CN" baseline="0" dirty="0" err="1" smtClean="0"/>
              <a:t>MiNLO</a:t>
            </a:r>
            <a:r>
              <a:rPr lang="en-US" altLang="zh-CN" baseline="0" dirty="0" smtClean="0"/>
              <a:t> normalization is scaled up to match the results by LHC XS working group.</a:t>
            </a:r>
            <a:endParaRPr lang="zh-CN" altLang="en-US" dirty="0"/>
          </a:p>
        </p:txBody>
      </p:sp>
      <p:sp>
        <p:nvSpPr>
          <p:cNvPr id="4" name="灯片编号占位符 3"/>
          <p:cNvSpPr>
            <a:spLocks noGrp="1"/>
          </p:cNvSpPr>
          <p:nvPr>
            <p:ph type="sldNum" sz="quarter" idx="10"/>
          </p:nvPr>
        </p:nvSpPr>
        <p:spPr/>
        <p:txBody>
          <a:bodyPr/>
          <a:lstStyle/>
          <a:p>
            <a:fld id="{C54AF6F3-B2F7-4E5E-8644-B090FD5ADD6A}" type="slidenum">
              <a:rPr lang="zh-CN" altLang="en-US" smtClean="0"/>
              <a:t>12</a:t>
            </a:fld>
            <a:endParaRPr lang="zh-CN" altLang="en-US"/>
          </a:p>
        </p:txBody>
      </p:sp>
    </p:spTree>
    <p:extLst>
      <p:ext uri="{BB962C8B-B14F-4D97-AF65-F5344CB8AC3E}">
        <p14:creationId xmlns:p14="http://schemas.microsoft.com/office/powerpoint/2010/main" val="99952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F8229C-FB12-450F-A0C6-83D653184EEE}" type="datetime1">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323574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D43474-BD39-47E2-BABB-6DA5150ADF7A}" type="datetime1">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192515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E37941-B09B-4F21-AECD-DAD920FFE77E}" type="datetime1">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231413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6D5F24-9094-496A-8106-BDAE854B25AC}" type="datetime1">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89942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E90C247-02B5-44CD-AD41-CE086B2AF8D0}" type="datetime1">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5591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2BD8FF-62B8-41D1-A7A7-A3D20E7D74DF}" type="datetime1">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33351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AD807C-C915-4082-AB4C-E050594FD404}" type="datetime1">
              <a:rPr lang="zh-CN" altLang="en-US" smtClean="0"/>
              <a:t>2015/12/18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342532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D34E02D-F578-47A1-BCB6-188A1EE56D4D}" type="datetime1">
              <a:rPr lang="zh-CN" altLang="en-US" smtClean="0"/>
              <a:t>2015/12/18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317570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6F2879-684F-406E-8D7D-B1517DDDAA47}" type="datetime1">
              <a:rPr lang="zh-CN" altLang="en-US" smtClean="0"/>
              <a:t>2015/12/18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224334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B66A33B-71AF-4945-9E49-8C61493E05AC}" type="datetime1">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9390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9059C26-F442-4AEE-824B-6E2D51F44787}" type="datetime1">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383540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4D32-DD5B-4C4F-AA73-12E7852E8B34}" type="datetime1">
              <a:rPr lang="zh-CN" altLang="en-US" smtClean="0"/>
              <a:t>2015/12/18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45A9B-CC1E-4855-B6DC-A664E24E07E0}" type="slidenum">
              <a:rPr lang="zh-CN" altLang="en-US" smtClean="0"/>
              <a:t>‹#›</a:t>
            </a:fld>
            <a:endParaRPr lang="zh-CN" altLang="en-US"/>
          </a:p>
        </p:txBody>
      </p:sp>
    </p:spTree>
    <p:extLst>
      <p:ext uri="{BB962C8B-B14F-4D97-AF65-F5344CB8AC3E}">
        <p14:creationId xmlns:p14="http://schemas.microsoft.com/office/powerpoint/2010/main" val="96849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media/image25.tmp"/></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tmp"/><Relationship Id="rId3" Type="http://schemas.openxmlformats.org/officeDocument/2006/relationships/image" Target="../media/image30.tmp"/><Relationship Id="rId7" Type="http://schemas.openxmlformats.org/officeDocument/2006/relationships/image" Target="../media/image34.tmp"/><Relationship Id="rId2" Type="http://schemas.openxmlformats.org/officeDocument/2006/relationships/image" Target="../media/image29.tmp"/><Relationship Id="rId1" Type="http://schemas.openxmlformats.org/officeDocument/2006/relationships/slideLayout" Target="../slideLayouts/slideLayout2.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31.tmp"/><Relationship Id="rId9"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Studies of Higgs to </a:t>
            </a:r>
            <a:r>
              <a:rPr lang="en-US" altLang="zh-CN" dirty="0" smtClean="0">
                <a:solidFill>
                  <a:srgbClr val="FF0000"/>
                </a:solidFill>
                <a:sym typeface="Symbol" panose="05050102010706020507" pitchFamily="18" charset="2"/>
              </a:rPr>
              <a:t></a:t>
            </a:r>
            <a:r>
              <a:rPr lang="en-US" altLang="zh-CN" dirty="0" smtClean="0"/>
              <a:t> decay and search for Higgs to </a:t>
            </a:r>
            <a:r>
              <a:rPr lang="en-US" altLang="zh-CN" dirty="0" smtClean="0">
                <a:solidFill>
                  <a:srgbClr val="FF0000"/>
                </a:solidFill>
              </a:rPr>
              <a:t>Z</a:t>
            </a:r>
            <a:r>
              <a:rPr lang="en-US" altLang="zh-CN" dirty="0">
                <a:solidFill>
                  <a:srgbClr val="FF0000"/>
                </a:solidFill>
                <a:sym typeface="Symbol" panose="05050102010706020507" pitchFamily="18" charset="2"/>
              </a:rPr>
              <a:t></a:t>
            </a:r>
            <a:r>
              <a:rPr lang="en-US" altLang="zh-CN" dirty="0" smtClean="0"/>
              <a:t> decay at ATLAS </a:t>
            </a:r>
            <a:endParaRPr lang="zh-CN" altLang="en-US" dirty="0"/>
          </a:p>
        </p:txBody>
      </p:sp>
      <p:sp>
        <p:nvSpPr>
          <p:cNvPr id="3" name="副标题 2"/>
          <p:cNvSpPr>
            <a:spLocks noGrp="1"/>
          </p:cNvSpPr>
          <p:nvPr>
            <p:ph type="subTitle" idx="1"/>
          </p:nvPr>
        </p:nvSpPr>
        <p:spPr>
          <a:xfrm>
            <a:off x="1524000" y="3878485"/>
            <a:ext cx="9144000" cy="1655762"/>
          </a:xfrm>
        </p:spPr>
        <p:txBody>
          <a:bodyPr>
            <a:normAutofit lnSpcReduction="10000"/>
          </a:bodyPr>
          <a:lstStyle/>
          <a:p>
            <a:r>
              <a:rPr lang="en-US" altLang="zh-CN" dirty="0" err="1" smtClean="0"/>
              <a:t>Yanwen</a:t>
            </a:r>
            <a:r>
              <a:rPr lang="en-US" altLang="zh-CN" dirty="0" smtClean="0"/>
              <a:t> Liu</a:t>
            </a:r>
          </a:p>
          <a:p>
            <a:r>
              <a:rPr lang="en-US" altLang="zh-CN" dirty="0" smtClean="0"/>
              <a:t>Univ. of Science and Technology of China</a:t>
            </a:r>
          </a:p>
          <a:p>
            <a:r>
              <a:rPr lang="en-US" altLang="zh-CN" dirty="0" smtClean="0"/>
              <a:t>Dec 19, 2015</a:t>
            </a:r>
          </a:p>
          <a:p>
            <a:r>
              <a:rPr lang="en-US" altLang="zh-CN" dirty="0" smtClean="0"/>
              <a:t> </a:t>
            </a:r>
            <a:endParaRPr lang="zh-CN" altLang="en-US" dirty="0"/>
          </a:p>
        </p:txBody>
      </p:sp>
      <p:sp>
        <p:nvSpPr>
          <p:cNvPr id="4" name="文本框 3"/>
          <p:cNvSpPr txBox="1"/>
          <p:nvPr/>
        </p:nvSpPr>
        <p:spPr>
          <a:xfrm>
            <a:off x="818147" y="5903495"/>
            <a:ext cx="7732295" cy="369332"/>
          </a:xfrm>
          <a:prstGeom prst="rect">
            <a:avLst/>
          </a:prstGeom>
          <a:noFill/>
        </p:spPr>
        <p:txBody>
          <a:bodyPr wrap="square" rtlCol="0">
            <a:spAutoFit/>
          </a:bodyPr>
          <a:lstStyle/>
          <a:p>
            <a:r>
              <a:rPr lang="en-US" altLang="zh-CN" dirty="0" smtClean="0"/>
              <a:t>China LHC Physics workshop, USTC, Dec 19-21, 2015 </a:t>
            </a:r>
            <a:endParaRPr lang="zh-CN" altLang="en-US" dirty="0"/>
          </a:p>
        </p:txBody>
      </p:sp>
      <p:sp>
        <p:nvSpPr>
          <p:cNvPr id="5" name="灯片编号占位符 4"/>
          <p:cNvSpPr>
            <a:spLocks noGrp="1"/>
          </p:cNvSpPr>
          <p:nvPr>
            <p:ph type="sldNum" sz="quarter" idx="12"/>
          </p:nvPr>
        </p:nvSpPr>
        <p:spPr/>
        <p:txBody>
          <a:bodyPr/>
          <a:lstStyle/>
          <a:p>
            <a:fld id="{DEF45A9B-CC1E-4855-B6DC-A664E24E07E0}" type="slidenum">
              <a:rPr lang="zh-CN" altLang="en-US" smtClean="0"/>
              <a:t>1</a:t>
            </a:fld>
            <a:endParaRPr lang="zh-CN" altLang="en-US"/>
          </a:p>
        </p:txBody>
      </p:sp>
    </p:spTree>
    <p:extLst>
      <p:ext uri="{BB962C8B-B14F-4D97-AF65-F5344CB8AC3E}">
        <p14:creationId xmlns:p14="http://schemas.microsoft.com/office/powerpoint/2010/main" val="2978849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Event yields</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277" y="1775847"/>
            <a:ext cx="7912195" cy="4806406"/>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10</a:t>
            </a:fld>
            <a:endParaRPr lang="zh-CN" altLang="en-US"/>
          </a:p>
        </p:txBody>
      </p:sp>
    </p:spTree>
    <p:extLst>
      <p:ext uri="{BB962C8B-B14F-4D97-AF65-F5344CB8AC3E}">
        <p14:creationId xmlns:p14="http://schemas.microsoft.com/office/powerpoint/2010/main" val="252666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Comparison with theory </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783" y="2032000"/>
            <a:ext cx="5793737" cy="3908495"/>
          </a:xfr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640" y="1036320"/>
            <a:ext cx="5295743" cy="5164444"/>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11</a:t>
            </a:fld>
            <a:endParaRPr lang="zh-CN" altLang="en-US"/>
          </a:p>
        </p:txBody>
      </p:sp>
    </p:spTree>
    <p:extLst>
      <p:ext uri="{BB962C8B-B14F-4D97-AF65-F5344CB8AC3E}">
        <p14:creationId xmlns:p14="http://schemas.microsoft.com/office/powerpoint/2010/main" val="116413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Jet </a:t>
            </a:r>
            <a:r>
              <a:rPr lang="en-US" altLang="zh-CN" dirty="0" err="1" smtClean="0"/>
              <a:t>p</a:t>
            </a:r>
            <a:r>
              <a:rPr lang="en-US" altLang="zh-CN" baseline="-25000" dirty="0" err="1" smtClean="0"/>
              <a:t>T</a:t>
            </a:r>
            <a:r>
              <a:rPr lang="en-US" altLang="zh-CN" dirty="0" smtClean="0"/>
              <a:t> distributions </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75" y="1690688"/>
            <a:ext cx="4828633" cy="4750752"/>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03651"/>
            <a:ext cx="4986603" cy="4897120"/>
          </a:xfrm>
          <a:prstGeom prst="rect">
            <a:avLst/>
          </a:prstGeom>
        </p:spPr>
      </p:pic>
      <p:sp>
        <p:nvSpPr>
          <p:cNvPr id="6" name="矩形标注 5"/>
          <p:cNvSpPr/>
          <p:nvPr/>
        </p:nvSpPr>
        <p:spPr>
          <a:xfrm>
            <a:off x="274847" y="1316615"/>
            <a:ext cx="706582" cy="374073"/>
          </a:xfrm>
          <a:prstGeom prst="wedgeRectCallout">
            <a:avLst>
              <a:gd name="adj1" fmla="val 104657"/>
              <a:gd name="adj2" fmla="val 251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0jet </a:t>
            </a:r>
            <a:endParaRPr lang="zh-CN" altLang="en-US" dirty="0"/>
          </a:p>
        </p:txBody>
      </p:sp>
      <p:sp>
        <p:nvSpPr>
          <p:cNvPr id="7" name="矩形标注 6"/>
          <p:cNvSpPr/>
          <p:nvPr/>
        </p:nvSpPr>
        <p:spPr>
          <a:xfrm>
            <a:off x="7592290" y="1032164"/>
            <a:ext cx="720436" cy="284451"/>
          </a:xfrm>
          <a:prstGeom prst="wedgeRectCallout">
            <a:avLst>
              <a:gd name="adj1" fmla="val -68544"/>
              <a:gd name="adj2" fmla="val 320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1jet </a:t>
            </a:r>
            <a:endParaRPr lang="zh-CN" altLang="en-US" dirty="0"/>
          </a:p>
        </p:txBody>
      </p:sp>
      <p:sp>
        <p:nvSpPr>
          <p:cNvPr id="3" name="灯片编号占位符 2"/>
          <p:cNvSpPr>
            <a:spLocks noGrp="1"/>
          </p:cNvSpPr>
          <p:nvPr>
            <p:ph type="sldNum" sz="quarter" idx="12"/>
          </p:nvPr>
        </p:nvSpPr>
        <p:spPr/>
        <p:txBody>
          <a:bodyPr/>
          <a:lstStyle/>
          <a:p>
            <a:fld id="{DEF45A9B-CC1E-4855-B6DC-A664E24E07E0}" type="slidenum">
              <a:rPr lang="zh-CN" altLang="en-US" smtClean="0"/>
              <a:t>12</a:t>
            </a:fld>
            <a:endParaRPr lang="zh-CN" altLang="en-US"/>
          </a:p>
        </p:txBody>
      </p:sp>
    </p:spTree>
    <p:extLst>
      <p:ext uri="{BB962C8B-B14F-4D97-AF65-F5344CB8AC3E}">
        <p14:creationId xmlns:p14="http://schemas.microsoft.com/office/powerpoint/2010/main" val="2105142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Distributions of the di-photon system </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91" y="1690688"/>
            <a:ext cx="4582164" cy="4401164"/>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797" y="1730394"/>
            <a:ext cx="4725059" cy="4277322"/>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13</a:t>
            </a:fld>
            <a:endParaRPr lang="zh-CN" altLang="en-US"/>
          </a:p>
        </p:txBody>
      </p:sp>
    </p:spTree>
    <p:extLst>
      <p:ext uri="{BB962C8B-B14F-4D97-AF65-F5344CB8AC3E}">
        <p14:creationId xmlns:p14="http://schemas.microsoft.com/office/powerpoint/2010/main" val="39647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Higgs couplings beyond the SM (</a:t>
            </a:r>
            <a:r>
              <a:rPr lang="en-US" altLang="zh-CN" dirty="0" err="1" smtClean="0"/>
              <a:t>eg</a:t>
            </a:r>
            <a:r>
              <a:rPr lang="en-US" altLang="zh-CN" dirty="0" smtClean="0"/>
              <a:t>: SILH)</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28511"/>
            <a:ext cx="8909825" cy="3652802"/>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298" y="4892151"/>
            <a:ext cx="8095786" cy="1373704"/>
          </a:xfrm>
          <a:prstGeom prst="rect">
            <a:avLst/>
          </a:prstGeom>
        </p:spPr>
      </p:pic>
      <p:pic>
        <p:nvPicPr>
          <p:cNvPr id="3" name="图片 2"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824" y="6161773"/>
            <a:ext cx="7147933" cy="696227"/>
          </a:xfrm>
          <a:prstGeom prst="rect">
            <a:avLst/>
          </a:prstGeom>
        </p:spPr>
      </p:pic>
      <p:sp>
        <p:nvSpPr>
          <p:cNvPr id="6" name="灯片编号占位符 5"/>
          <p:cNvSpPr>
            <a:spLocks noGrp="1"/>
          </p:cNvSpPr>
          <p:nvPr>
            <p:ph type="sldNum" sz="quarter" idx="12"/>
          </p:nvPr>
        </p:nvSpPr>
        <p:spPr/>
        <p:txBody>
          <a:bodyPr/>
          <a:lstStyle/>
          <a:p>
            <a:fld id="{DEF45A9B-CC1E-4855-B6DC-A664E24E07E0}" type="slidenum">
              <a:rPr lang="zh-CN" altLang="en-US" smtClean="0"/>
              <a:t>14</a:t>
            </a:fld>
            <a:endParaRPr lang="zh-CN" altLang="en-US"/>
          </a:p>
        </p:txBody>
      </p:sp>
    </p:spTree>
    <p:extLst>
      <p:ext uri="{BB962C8B-B14F-4D97-AF65-F5344CB8AC3E}">
        <p14:creationId xmlns:p14="http://schemas.microsoft.com/office/powerpoint/2010/main" val="2387129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Chi2-test for the model parameters </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46" y="1918009"/>
            <a:ext cx="7208702" cy="2943552"/>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146" y="5350339"/>
            <a:ext cx="6504317" cy="920038"/>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15</a:t>
            </a:fld>
            <a:endParaRPr lang="zh-CN" altLang="en-US"/>
          </a:p>
        </p:txBody>
      </p:sp>
    </p:spTree>
    <p:extLst>
      <p:ext uri="{BB962C8B-B14F-4D97-AF65-F5344CB8AC3E}">
        <p14:creationId xmlns:p14="http://schemas.microsoft.com/office/powerpoint/2010/main" val="417152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Constraints</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555" y="1385194"/>
            <a:ext cx="4371782" cy="3002082"/>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177" y="0"/>
            <a:ext cx="4651412" cy="3197845"/>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922" y="3562970"/>
            <a:ext cx="4169667" cy="2908655"/>
          </a:xfrm>
          <a:prstGeom prst="rect">
            <a:avLst/>
          </a:prstGeom>
        </p:spPr>
      </p:pic>
      <p:pic>
        <p:nvPicPr>
          <p:cNvPr id="8" name="图片 7"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37" y="4387276"/>
            <a:ext cx="5715537" cy="2470724"/>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16</a:t>
            </a:fld>
            <a:endParaRPr lang="zh-CN" altLang="en-US"/>
          </a:p>
        </p:txBody>
      </p:sp>
    </p:spTree>
    <p:extLst>
      <p:ext uri="{BB962C8B-B14F-4D97-AF65-F5344CB8AC3E}">
        <p14:creationId xmlns:p14="http://schemas.microsoft.com/office/powerpoint/2010/main" val="3763431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Search for Z</a:t>
            </a:r>
            <a:r>
              <a:rPr lang="en-US" altLang="zh-CN" dirty="0" smtClean="0">
                <a:sym typeface="Symbol" panose="05050102010706020507" pitchFamily="18" charset="2"/>
              </a:rPr>
              <a:t></a:t>
            </a:r>
            <a:r>
              <a:rPr lang="en-US" altLang="zh-CN" dirty="0" smtClean="0"/>
              <a:t> decay mode (BF = 1.6x10</a:t>
            </a:r>
            <a:r>
              <a:rPr lang="en-US" altLang="zh-CN" baseline="30000" dirty="0" smtClean="0"/>
              <a:t>-3</a:t>
            </a:r>
            <a:r>
              <a:rPr lang="en-US" altLang="zh-CN" dirty="0" smtClean="0"/>
              <a:t> in SM)</a:t>
            </a:r>
            <a:endParaRPr lang="zh-CN" altLang="en-US" dirty="0"/>
          </a:p>
        </p:txBody>
      </p:sp>
      <p:sp>
        <p:nvSpPr>
          <p:cNvPr id="3" name="内容占位符 2"/>
          <p:cNvSpPr>
            <a:spLocks noGrp="1"/>
          </p:cNvSpPr>
          <p:nvPr>
            <p:ph idx="1"/>
          </p:nvPr>
        </p:nvSpPr>
        <p:spPr/>
        <p:txBody>
          <a:bodyPr/>
          <a:lstStyle/>
          <a:p>
            <a:r>
              <a:rPr lang="en-US" altLang="zh-CN" dirty="0" smtClean="0"/>
              <a:t>Similar BF as </a:t>
            </a:r>
            <a:r>
              <a:rPr lang="en-US" altLang="zh-CN" dirty="0">
                <a:sym typeface="Symbol" panose="05050102010706020507" pitchFamily="18" charset="2"/>
              </a:rPr>
              <a:t></a:t>
            </a:r>
            <a:r>
              <a:rPr lang="en-US" altLang="zh-CN" dirty="0" smtClean="0"/>
              <a:t> mode, can be significantly enhanced by Physics BSM</a:t>
            </a:r>
          </a:p>
          <a:p>
            <a:pPr lvl="1"/>
            <a:r>
              <a:rPr lang="en-US" altLang="zh-CN" dirty="0" smtClean="0"/>
              <a:t>Singlet scalars [PRD 84(2011)035027]</a:t>
            </a:r>
          </a:p>
          <a:p>
            <a:pPr lvl="1"/>
            <a:r>
              <a:rPr lang="en-US" altLang="zh-CN" dirty="0" smtClean="0"/>
              <a:t>Compositeness [PRD 88(2013) 075019]</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35" y="3204749"/>
            <a:ext cx="5093031" cy="3653251"/>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346" y="3450566"/>
            <a:ext cx="4731818" cy="3255491"/>
          </a:xfrm>
          <a:prstGeom prst="rect">
            <a:avLst/>
          </a:prstGeom>
        </p:spPr>
      </p:pic>
      <p:sp>
        <p:nvSpPr>
          <p:cNvPr id="6" name="灯片编号占位符 5"/>
          <p:cNvSpPr>
            <a:spLocks noGrp="1"/>
          </p:cNvSpPr>
          <p:nvPr>
            <p:ph type="sldNum" sz="quarter" idx="12"/>
          </p:nvPr>
        </p:nvSpPr>
        <p:spPr/>
        <p:txBody>
          <a:bodyPr/>
          <a:lstStyle/>
          <a:p>
            <a:fld id="{DEF45A9B-CC1E-4855-B6DC-A664E24E07E0}" type="slidenum">
              <a:rPr lang="zh-CN" altLang="en-US" smtClean="0"/>
              <a:t>17</a:t>
            </a:fld>
            <a:endParaRPr lang="zh-CN" altLang="en-US"/>
          </a:p>
        </p:txBody>
      </p:sp>
    </p:spTree>
    <p:extLst>
      <p:ext uri="{BB962C8B-B14F-4D97-AF65-F5344CB8AC3E}">
        <p14:creationId xmlns:p14="http://schemas.microsoft.com/office/powerpoint/2010/main" val="21156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 </a:t>
            </a:r>
            <a:endParaRPr lang="zh-CN" altLang="en-US" dirty="0"/>
          </a:p>
        </p:txBody>
      </p:sp>
      <p:sp>
        <p:nvSpPr>
          <p:cNvPr id="3" name="内容占位符 2"/>
          <p:cNvSpPr>
            <a:spLocks noGrp="1"/>
          </p:cNvSpPr>
          <p:nvPr>
            <p:ph idx="1"/>
          </p:nvPr>
        </p:nvSpPr>
        <p:spPr/>
        <p:txBody>
          <a:bodyPr/>
          <a:lstStyle/>
          <a:p>
            <a:r>
              <a:rPr lang="en-US" altLang="zh-CN" dirty="0" err="1" smtClean="0"/>
              <a:t>m</a:t>
            </a:r>
            <a:r>
              <a:rPr lang="en-US" altLang="zh-CN" baseline="-25000" dirty="0" err="1" smtClean="0"/>
              <a:t>H</a:t>
            </a:r>
            <a:r>
              <a:rPr lang="en-US" altLang="zh-CN" dirty="0" smtClean="0"/>
              <a:t> = 125.09 </a:t>
            </a:r>
            <a:r>
              <a:rPr lang="en-US" altLang="zh-CN" dirty="0"/>
              <a:t>±0.21(stat)±0.11(</a:t>
            </a:r>
            <a:r>
              <a:rPr lang="en-US" altLang="zh-CN" dirty="0" err="1"/>
              <a:t>syst</a:t>
            </a:r>
            <a:r>
              <a:rPr lang="en-US" altLang="zh-CN" dirty="0"/>
              <a:t>) GeV</a:t>
            </a:r>
          </a:p>
          <a:p>
            <a:r>
              <a:rPr lang="en-US" altLang="zh-CN" dirty="0">
                <a:sym typeface="Symbol" panose="05050102010706020507" pitchFamily="18" charset="2"/>
              </a:rPr>
              <a:t></a:t>
            </a:r>
            <a:r>
              <a:rPr lang="en-US" altLang="zh-CN" dirty="0" smtClean="0"/>
              <a:t> decay has been studied in great detail</a:t>
            </a:r>
          </a:p>
          <a:p>
            <a:pPr marL="457200" lvl="1" indent="0">
              <a:buNone/>
            </a:pPr>
            <a:r>
              <a:rPr lang="en-US" altLang="zh-CN" dirty="0" smtClean="0"/>
              <a:t>Event yield and distributions consistent with SM</a:t>
            </a:r>
          </a:p>
          <a:p>
            <a:r>
              <a:rPr lang="en-US" altLang="zh-CN" dirty="0" smtClean="0"/>
              <a:t>All measurements limited by statistics. Expect improvements in Run 2 </a:t>
            </a:r>
          </a:p>
          <a:p>
            <a:pPr marL="0" indent="0">
              <a:buNone/>
            </a:pPr>
            <a:endParaRPr lang="en-US" altLang="zh-CN" dirty="0"/>
          </a:p>
          <a:p>
            <a:r>
              <a:rPr lang="en-US" altLang="zh-CN" dirty="0" smtClean="0"/>
              <a:t>Z</a:t>
            </a:r>
            <a:r>
              <a:rPr lang="en-US" altLang="zh-CN" dirty="0" smtClean="0">
                <a:sym typeface="Symbol" panose="05050102010706020507" pitchFamily="18" charset="2"/>
              </a:rPr>
              <a:t></a:t>
            </a:r>
            <a:r>
              <a:rPr lang="en-US" altLang="zh-CN" dirty="0" smtClean="0"/>
              <a:t> decay not yet observed </a:t>
            </a:r>
          </a:p>
          <a:p>
            <a:pPr marL="457200" lvl="1" indent="0">
              <a:buNone/>
            </a:pPr>
            <a:r>
              <a:rPr lang="en-US" altLang="zh-CN" dirty="0" smtClean="0"/>
              <a:t>Any model that predicts a signal of &gt;= 11xSM is excluded at 95% C.L. </a:t>
            </a:r>
          </a:p>
          <a:p>
            <a:pPr marL="457200" lvl="1" indent="0">
              <a:buNone/>
            </a:pPr>
            <a:r>
              <a:rPr lang="en-US" altLang="zh-CN" dirty="0" smtClean="0"/>
              <a:t> </a:t>
            </a:r>
            <a:endParaRPr lang="zh-CN" altLang="en-US" dirty="0"/>
          </a:p>
        </p:txBody>
      </p:sp>
      <p:sp>
        <p:nvSpPr>
          <p:cNvPr id="4" name="灯片编号占位符 3"/>
          <p:cNvSpPr>
            <a:spLocks noGrp="1"/>
          </p:cNvSpPr>
          <p:nvPr>
            <p:ph type="sldNum" sz="quarter" idx="12"/>
          </p:nvPr>
        </p:nvSpPr>
        <p:spPr/>
        <p:txBody>
          <a:bodyPr/>
          <a:lstStyle/>
          <a:p>
            <a:fld id="{DEF45A9B-CC1E-4855-B6DC-A664E24E07E0}" type="slidenum">
              <a:rPr lang="zh-CN" altLang="en-US" smtClean="0"/>
              <a:t>18</a:t>
            </a:fld>
            <a:endParaRPr lang="zh-CN" altLang="en-US"/>
          </a:p>
        </p:txBody>
      </p:sp>
    </p:spTree>
    <p:extLst>
      <p:ext uri="{BB962C8B-B14F-4D97-AF65-F5344CB8AC3E}">
        <p14:creationId xmlns:p14="http://schemas.microsoft.com/office/powerpoint/2010/main" val="145000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 1: Higgs production</a:t>
            </a:r>
            <a:endParaRPr lang="zh-CN" altLang="en-US" dirty="0"/>
          </a:p>
        </p:txBody>
      </p:sp>
      <p:sp>
        <p:nvSpPr>
          <p:cNvPr id="4" name="灯片编号占位符 3"/>
          <p:cNvSpPr>
            <a:spLocks noGrp="1"/>
          </p:cNvSpPr>
          <p:nvPr>
            <p:ph type="sldNum" sz="quarter" idx="12"/>
          </p:nvPr>
        </p:nvSpPr>
        <p:spPr/>
        <p:txBody>
          <a:bodyPr/>
          <a:lstStyle/>
          <a:p>
            <a:fld id="{DEF45A9B-CC1E-4855-B6DC-A664E24E07E0}" type="slidenum">
              <a:rPr lang="zh-CN" altLang="en-US" smtClean="0"/>
              <a:t>19</a:t>
            </a:fld>
            <a:endParaRPr lang="zh-CN" altLang="en-US"/>
          </a:p>
        </p:txBody>
      </p:sp>
      <p:pic>
        <p:nvPicPr>
          <p:cNvPr id="5" name="图片 4" descr="屏幕剪辑"/>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754252"/>
            <a:ext cx="1756617" cy="1235071"/>
          </a:xfrm>
          <a:prstGeom prst="rect">
            <a:avLst/>
          </a:prstGeom>
        </p:spPr>
      </p:pic>
      <p:pic>
        <p:nvPicPr>
          <p:cNvPr id="6" name="图片 5"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629" y="1690688"/>
            <a:ext cx="1467507" cy="1123645"/>
          </a:xfrm>
          <a:prstGeom prst="rect">
            <a:avLst/>
          </a:prstGeom>
        </p:spPr>
      </p:pic>
      <p:pic>
        <p:nvPicPr>
          <p:cNvPr id="7" name="图片 6"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08" y="3349035"/>
            <a:ext cx="1642709" cy="1262910"/>
          </a:xfrm>
          <a:prstGeom prst="rect">
            <a:avLst/>
          </a:prstGeom>
        </p:spPr>
      </p:pic>
      <p:pic>
        <p:nvPicPr>
          <p:cNvPr id="8" name="图片 7"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4415" y="3349035"/>
            <a:ext cx="1619294" cy="1143031"/>
          </a:xfrm>
          <a:prstGeom prst="rect">
            <a:avLst/>
          </a:prstGeom>
        </p:spPr>
      </p:pic>
      <p:pic>
        <p:nvPicPr>
          <p:cNvPr id="9" name="图片 8" descr="屏幕剪辑"/>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307" y="3540481"/>
            <a:ext cx="1597844" cy="1071464"/>
          </a:xfrm>
          <a:prstGeom prst="rect">
            <a:avLst/>
          </a:prstGeom>
        </p:spPr>
      </p:pic>
      <p:pic>
        <p:nvPicPr>
          <p:cNvPr id="10" name="图片 9"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908" y="5044475"/>
            <a:ext cx="2309747" cy="1677000"/>
          </a:xfrm>
          <a:prstGeom prst="rect">
            <a:avLst/>
          </a:prstGeom>
        </p:spPr>
      </p:pic>
      <p:pic>
        <p:nvPicPr>
          <p:cNvPr id="12" name="图片 11" descr="屏幕剪辑"/>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2796" y="5248661"/>
            <a:ext cx="1745906" cy="1369663"/>
          </a:xfrm>
          <a:prstGeom prst="rect">
            <a:avLst/>
          </a:prstGeom>
        </p:spPr>
      </p:pic>
      <p:pic>
        <p:nvPicPr>
          <p:cNvPr id="18" name="图片 17"/>
          <p:cNvPicPr>
            <a:picLocks noChangeAspect="1"/>
          </p:cNvPicPr>
          <p:nvPr/>
        </p:nvPicPr>
        <p:blipFill>
          <a:blip r:embed="rId9"/>
          <a:stretch>
            <a:fillRect/>
          </a:stretch>
        </p:blipFill>
        <p:spPr>
          <a:xfrm>
            <a:off x="6314980" y="5235521"/>
            <a:ext cx="2133735" cy="1395941"/>
          </a:xfrm>
          <a:prstGeom prst="rect">
            <a:avLst/>
          </a:prstGeom>
        </p:spPr>
      </p:pic>
    </p:spTree>
    <p:extLst>
      <p:ext uri="{BB962C8B-B14F-4D97-AF65-F5344CB8AC3E}">
        <p14:creationId xmlns:p14="http://schemas.microsoft.com/office/powerpoint/2010/main" val="73797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 </a:t>
            </a:r>
            <a:endParaRPr lang="zh-CN" altLang="en-US" dirty="0"/>
          </a:p>
        </p:txBody>
      </p:sp>
      <p:sp>
        <p:nvSpPr>
          <p:cNvPr id="3" name="内容占位符 2"/>
          <p:cNvSpPr>
            <a:spLocks noGrp="1"/>
          </p:cNvSpPr>
          <p:nvPr>
            <p:ph idx="1"/>
          </p:nvPr>
        </p:nvSpPr>
        <p:spPr/>
        <p:txBody>
          <a:bodyPr>
            <a:normAutofit/>
          </a:bodyPr>
          <a:lstStyle/>
          <a:p>
            <a:r>
              <a:rPr lang="en-US" altLang="zh-CN" dirty="0" smtClean="0"/>
              <a:t>Measurement of Higgs </a:t>
            </a:r>
            <a:r>
              <a:rPr lang="en-US" altLang="zh-CN" dirty="0" smtClean="0">
                <a:solidFill>
                  <a:srgbClr val="FF0000"/>
                </a:solidFill>
              </a:rPr>
              <a:t>mass</a:t>
            </a:r>
            <a:r>
              <a:rPr lang="en-US" altLang="zh-CN" dirty="0" smtClean="0"/>
              <a:t> : 125.09 ±0.21(stat)±0.11(</a:t>
            </a:r>
            <a:r>
              <a:rPr lang="en-US" altLang="zh-CN" dirty="0" err="1" smtClean="0"/>
              <a:t>syst</a:t>
            </a:r>
            <a:r>
              <a:rPr lang="en-US" altLang="zh-CN" dirty="0" smtClean="0"/>
              <a:t>) GeV</a:t>
            </a:r>
          </a:p>
          <a:p>
            <a:pPr marL="0" indent="0">
              <a:buNone/>
            </a:pPr>
            <a:r>
              <a:rPr lang="en-US" altLang="zh-CN" dirty="0"/>
              <a:t>	</a:t>
            </a:r>
            <a:r>
              <a:rPr lang="en-US" altLang="zh-CN" dirty="0" smtClean="0"/>
              <a:t>[PRL114(2015)191803]</a:t>
            </a:r>
          </a:p>
          <a:p>
            <a:r>
              <a:rPr lang="en-US" altLang="zh-CN" dirty="0" smtClean="0"/>
              <a:t>Production </a:t>
            </a:r>
            <a:r>
              <a:rPr lang="en-US" altLang="zh-CN" dirty="0" smtClean="0">
                <a:solidFill>
                  <a:srgbClr val="FF0000"/>
                </a:solidFill>
              </a:rPr>
              <a:t>rates</a:t>
            </a:r>
          </a:p>
          <a:p>
            <a:pPr marL="457200" lvl="1" indent="0">
              <a:buNone/>
            </a:pPr>
            <a:r>
              <a:rPr lang="en-US" altLang="zh-CN" dirty="0"/>
              <a:t> </a:t>
            </a:r>
            <a:r>
              <a:rPr lang="en-US" altLang="zh-CN" dirty="0" smtClean="0"/>
              <a:t> [ATLAS-CONF-2015-044, CMS-PAS-HIG-15-002 ]</a:t>
            </a:r>
          </a:p>
          <a:p>
            <a:r>
              <a:rPr lang="en-US" altLang="zh-CN" dirty="0" smtClean="0">
                <a:solidFill>
                  <a:srgbClr val="FF0000"/>
                </a:solidFill>
              </a:rPr>
              <a:t>Fiducial</a:t>
            </a:r>
            <a:r>
              <a:rPr lang="en-US" altLang="zh-CN" dirty="0" smtClean="0"/>
              <a:t> cross section and </a:t>
            </a:r>
            <a:r>
              <a:rPr lang="en-US" altLang="zh-CN" dirty="0" smtClean="0">
                <a:solidFill>
                  <a:srgbClr val="FF0000"/>
                </a:solidFill>
              </a:rPr>
              <a:t>differential</a:t>
            </a:r>
            <a:r>
              <a:rPr lang="en-US" altLang="zh-CN" dirty="0" smtClean="0"/>
              <a:t> distributions</a:t>
            </a:r>
          </a:p>
          <a:p>
            <a:pPr marL="457200" lvl="1" indent="0">
              <a:buNone/>
            </a:pPr>
            <a:r>
              <a:rPr lang="en-US" altLang="zh-CN" dirty="0" smtClean="0"/>
              <a:t>[JHEP 09(2014)112] </a:t>
            </a:r>
          </a:p>
          <a:p>
            <a:r>
              <a:rPr lang="en-US" altLang="zh-CN" dirty="0" smtClean="0"/>
              <a:t>Constraints on </a:t>
            </a:r>
            <a:r>
              <a:rPr lang="en-US" altLang="zh-CN" dirty="0" smtClean="0">
                <a:solidFill>
                  <a:srgbClr val="FF0000"/>
                </a:solidFill>
              </a:rPr>
              <a:t>non-Standard Model </a:t>
            </a:r>
            <a:r>
              <a:rPr lang="en-US" altLang="zh-CN" dirty="0" smtClean="0"/>
              <a:t>interactions (EFT) </a:t>
            </a:r>
          </a:p>
          <a:p>
            <a:pPr marL="0" indent="0">
              <a:buNone/>
            </a:pPr>
            <a:r>
              <a:rPr lang="en-US" altLang="zh-CN" dirty="0"/>
              <a:t> </a:t>
            </a:r>
            <a:r>
              <a:rPr lang="en-US" altLang="zh-CN" dirty="0" smtClean="0"/>
              <a:t>   [arXiv:1508.02507v2]</a:t>
            </a:r>
          </a:p>
          <a:p>
            <a:r>
              <a:rPr lang="en-US" altLang="zh-CN" dirty="0" smtClean="0"/>
              <a:t>Search for Higgs-&gt;</a:t>
            </a:r>
            <a:r>
              <a:rPr lang="en-US" altLang="zh-CN" dirty="0" smtClean="0">
                <a:solidFill>
                  <a:srgbClr val="FF0000"/>
                </a:solidFill>
              </a:rPr>
              <a:t>Z</a:t>
            </a:r>
            <a:r>
              <a:rPr lang="en-US" altLang="zh-CN" dirty="0">
                <a:solidFill>
                  <a:srgbClr val="FF0000"/>
                </a:solidFill>
                <a:sym typeface="Symbol" panose="05050102010706020507" pitchFamily="18" charset="2"/>
              </a:rPr>
              <a:t></a:t>
            </a:r>
            <a:r>
              <a:rPr lang="en-US" altLang="zh-CN" dirty="0" smtClean="0"/>
              <a:t> decay [PLB 732(2014)8-27]</a:t>
            </a:r>
          </a:p>
          <a:p>
            <a:pPr marL="0" indent="0">
              <a:buNone/>
            </a:pP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DEF45A9B-CC1E-4855-B6DC-A664E24E07E0}" type="slidenum">
              <a:rPr lang="zh-CN" altLang="en-US" smtClean="0"/>
              <a:t>2</a:t>
            </a:fld>
            <a:endParaRPr lang="zh-CN" altLang="en-US"/>
          </a:p>
        </p:txBody>
      </p:sp>
    </p:spTree>
    <p:extLst>
      <p:ext uri="{BB962C8B-B14F-4D97-AF65-F5344CB8AC3E}">
        <p14:creationId xmlns:p14="http://schemas.microsoft.com/office/powerpoint/2010/main" val="3139264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 2: Higgs decay</a:t>
            </a:r>
            <a:endParaRPr lang="zh-CN" altLang="en-US" dirty="0"/>
          </a:p>
        </p:txBody>
      </p:sp>
      <p:sp>
        <p:nvSpPr>
          <p:cNvPr id="3" name="灯片编号占位符 2"/>
          <p:cNvSpPr>
            <a:spLocks noGrp="1"/>
          </p:cNvSpPr>
          <p:nvPr>
            <p:ph type="sldNum" sz="quarter" idx="12"/>
          </p:nvPr>
        </p:nvSpPr>
        <p:spPr/>
        <p:txBody>
          <a:bodyPr/>
          <a:lstStyle/>
          <a:p>
            <a:fld id="{DEF45A9B-CC1E-4855-B6DC-A664E24E07E0}" type="slidenum">
              <a:rPr lang="zh-CN" altLang="en-US" smtClean="0"/>
              <a:t>20</a:t>
            </a:fld>
            <a:endParaRPr lang="zh-CN" altLang="en-US"/>
          </a:p>
        </p:txBody>
      </p:sp>
      <p:pic>
        <p:nvPicPr>
          <p:cNvPr id="4" name="图片 3"/>
          <p:cNvPicPr>
            <a:picLocks noChangeAspect="1"/>
          </p:cNvPicPr>
          <p:nvPr/>
        </p:nvPicPr>
        <p:blipFill>
          <a:blip r:embed="rId2"/>
          <a:stretch>
            <a:fillRect/>
          </a:stretch>
        </p:blipFill>
        <p:spPr>
          <a:xfrm>
            <a:off x="689790" y="1690688"/>
            <a:ext cx="2733634" cy="2025705"/>
          </a:xfrm>
          <a:prstGeom prst="rect">
            <a:avLst/>
          </a:prstGeom>
        </p:spPr>
      </p:pic>
      <p:pic>
        <p:nvPicPr>
          <p:cNvPr id="5" name="图片 4"/>
          <p:cNvPicPr>
            <a:picLocks noChangeAspect="1"/>
          </p:cNvPicPr>
          <p:nvPr/>
        </p:nvPicPr>
        <p:blipFill>
          <a:blip r:embed="rId3"/>
          <a:stretch>
            <a:fillRect/>
          </a:stretch>
        </p:blipFill>
        <p:spPr>
          <a:xfrm>
            <a:off x="4415883" y="1690688"/>
            <a:ext cx="2378928" cy="1854123"/>
          </a:xfrm>
          <a:prstGeom prst="rect">
            <a:avLst/>
          </a:prstGeom>
        </p:spPr>
      </p:pic>
      <p:pic>
        <p:nvPicPr>
          <p:cNvPr id="6" name="图片 5"/>
          <p:cNvPicPr>
            <a:picLocks noChangeAspect="1"/>
          </p:cNvPicPr>
          <p:nvPr/>
        </p:nvPicPr>
        <p:blipFill>
          <a:blip r:embed="rId4"/>
          <a:stretch>
            <a:fillRect/>
          </a:stretch>
        </p:blipFill>
        <p:spPr>
          <a:xfrm>
            <a:off x="236603" y="4137257"/>
            <a:ext cx="3785179" cy="2219093"/>
          </a:xfrm>
          <a:prstGeom prst="rect">
            <a:avLst/>
          </a:prstGeom>
        </p:spPr>
      </p:pic>
      <p:pic>
        <p:nvPicPr>
          <p:cNvPr id="7" name="图片 6"/>
          <p:cNvPicPr>
            <a:picLocks noChangeAspect="1"/>
          </p:cNvPicPr>
          <p:nvPr/>
        </p:nvPicPr>
        <p:blipFill>
          <a:blip r:embed="rId5"/>
          <a:stretch>
            <a:fillRect/>
          </a:stretch>
        </p:blipFill>
        <p:spPr>
          <a:xfrm>
            <a:off x="4415883" y="4137257"/>
            <a:ext cx="3463889" cy="2256844"/>
          </a:xfrm>
          <a:prstGeom prst="rect">
            <a:avLst/>
          </a:prstGeom>
        </p:spPr>
      </p:pic>
      <p:pic>
        <p:nvPicPr>
          <p:cNvPr id="8" name="图片 7"/>
          <p:cNvPicPr>
            <a:picLocks noChangeAspect="1"/>
          </p:cNvPicPr>
          <p:nvPr/>
        </p:nvPicPr>
        <p:blipFill>
          <a:blip r:embed="rId6"/>
          <a:stretch>
            <a:fillRect/>
          </a:stretch>
        </p:blipFill>
        <p:spPr>
          <a:xfrm>
            <a:off x="7957117" y="4137257"/>
            <a:ext cx="3396683" cy="2196790"/>
          </a:xfrm>
          <a:prstGeom prst="rect">
            <a:avLst/>
          </a:prstGeom>
        </p:spPr>
      </p:pic>
    </p:spTree>
    <p:extLst>
      <p:ext uri="{BB962C8B-B14F-4D97-AF65-F5344CB8AC3E}">
        <p14:creationId xmlns:p14="http://schemas.microsoft.com/office/powerpoint/2010/main" val="424613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 3: Higgs cross sections </a:t>
            </a:r>
            <a:endParaRPr lang="zh-CN" altLang="en-US" dirty="0"/>
          </a:p>
        </p:txBody>
      </p:sp>
      <p:sp>
        <p:nvSpPr>
          <p:cNvPr id="3" name="灯片编号占位符 2"/>
          <p:cNvSpPr>
            <a:spLocks noGrp="1"/>
          </p:cNvSpPr>
          <p:nvPr>
            <p:ph type="sldNum" sz="quarter" idx="12"/>
          </p:nvPr>
        </p:nvSpPr>
        <p:spPr/>
        <p:txBody>
          <a:bodyPr/>
          <a:lstStyle/>
          <a:p>
            <a:fld id="{DEF45A9B-CC1E-4855-B6DC-A664E24E07E0}" type="slidenum">
              <a:rPr lang="zh-CN" altLang="en-US" smtClean="0"/>
              <a:t>21</a:t>
            </a:fld>
            <a:endParaRPr lang="zh-CN" altLang="en-US"/>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37" y="1996068"/>
            <a:ext cx="5158985" cy="36842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778" y="1876909"/>
            <a:ext cx="4489993" cy="4293220"/>
          </a:xfrm>
          <a:prstGeom prst="rect">
            <a:avLst/>
          </a:prstGeom>
        </p:spPr>
      </p:pic>
    </p:spTree>
    <p:extLst>
      <p:ext uri="{BB962C8B-B14F-4D97-AF65-F5344CB8AC3E}">
        <p14:creationId xmlns:p14="http://schemas.microsoft.com/office/powerpoint/2010/main" val="3116719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Higgs mass measurement </a:t>
            </a:r>
            <a:endParaRPr lang="zh-CN" altLang="en-US" dirty="0"/>
          </a:p>
        </p:txBody>
      </p:sp>
      <p:sp>
        <p:nvSpPr>
          <p:cNvPr id="3" name="内容占位符 2"/>
          <p:cNvSpPr>
            <a:spLocks noGrp="1"/>
          </p:cNvSpPr>
          <p:nvPr>
            <p:ph idx="1"/>
          </p:nvPr>
        </p:nvSpPr>
        <p:spPr/>
        <p:txBody>
          <a:bodyPr/>
          <a:lstStyle/>
          <a:p>
            <a:r>
              <a:rPr lang="en-US" altLang="zh-CN" dirty="0" smtClean="0"/>
              <a:t>Combination of </a:t>
            </a:r>
            <a:r>
              <a:rPr lang="en-US" altLang="zh-CN" dirty="0" smtClean="0">
                <a:sym typeface="Symbol" panose="05050102010706020507" pitchFamily="18" charset="2"/>
              </a:rPr>
              <a:t></a:t>
            </a:r>
            <a:r>
              <a:rPr lang="en-US" altLang="zh-CN" dirty="0" smtClean="0"/>
              <a:t> and ZZ(4-lepton) channels (ATLAS+CMS)</a:t>
            </a:r>
          </a:p>
          <a:p>
            <a:r>
              <a:rPr lang="en-US" altLang="zh-CN" dirty="0" smtClean="0"/>
              <a:t>For H-&gt;</a:t>
            </a:r>
            <a:r>
              <a:rPr lang="en-US" altLang="zh-CN" dirty="0">
                <a:sym typeface="Symbol" panose="05050102010706020507" pitchFamily="18" charset="2"/>
              </a:rPr>
              <a:t> </a:t>
            </a:r>
            <a:r>
              <a:rPr lang="en-US" altLang="zh-CN" dirty="0" smtClean="0"/>
              <a:t>, signal peak interference with background continuum =&gt; downward shift of O(10 MeV), neglected.</a:t>
            </a:r>
            <a:endParaRPr lang="en-US" altLang="zh-CN" dirty="0"/>
          </a:p>
          <a:p>
            <a:r>
              <a:rPr lang="en-US" altLang="zh-CN" dirty="0" smtClean="0"/>
              <a:t>Fitting simultaneously M</a:t>
            </a:r>
            <a:r>
              <a:rPr lang="en-US" altLang="zh-CN" baseline="-25000" dirty="0" smtClean="0">
                <a:sym typeface="Symbol" panose="05050102010706020507" pitchFamily="18" charset="2"/>
              </a:rPr>
              <a:t></a:t>
            </a:r>
            <a:r>
              <a:rPr lang="en-US" altLang="zh-CN" dirty="0" smtClean="0"/>
              <a:t> M</a:t>
            </a:r>
            <a:r>
              <a:rPr lang="en-US" altLang="zh-CN" baseline="-25000" dirty="0" smtClean="0"/>
              <a:t>4l</a:t>
            </a:r>
            <a:r>
              <a:rPr lang="en-US" altLang="zh-CN" dirty="0" smtClean="0"/>
              <a:t> and signal strength</a:t>
            </a:r>
            <a:r>
              <a:rPr lang="en-US" altLang="zh-CN" dirty="0"/>
              <a:t> </a:t>
            </a:r>
            <a:r>
              <a:rPr lang="en-US" altLang="zh-CN" dirty="0" smtClean="0"/>
              <a:t>with likelihood </a:t>
            </a:r>
          </a:p>
        </p:txBody>
      </p:sp>
      <p:pic>
        <p:nvPicPr>
          <p:cNvPr id="4" name="图片 3"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05" y="3756153"/>
            <a:ext cx="2646948" cy="1058780"/>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51" y="4814933"/>
            <a:ext cx="10491537" cy="1764063"/>
          </a:xfrm>
          <a:prstGeom prst="rect">
            <a:avLst/>
          </a:prstGeom>
        </p:spPr>
      </p:pic>
      <p:sp>
        <p:nvSpPr>
          <p:cNvPr id="5" name="文本框 4"/>
          <p:cNvSpPr txBox="1"/>
          <p:nvPr/>
        </p:nvSpPr>
        <p:spPr>
          <a:xfrm>
            <a:off x="3485148" y="3799270"/>
            <a:ext cx="1070517" cy="1015663"/>
          </a:xfrm>
          <a:prstGeom prst="rect">
            <a:avLst/>
          </a:prstGeom>
          <a:noFill/>
        </p:spPr>
        <p:txBody>
          <a:bodyPr wrap="square" rtlCol="0">
            <a:spAutoFit/>
          </a:bodyPr>
          <a:lstStyle/>
          <a:p>
            <a:r>
              <a:rPr lang="en-US" altLang="zh-CN" sz="6000" dirty="0" smtClean="0"/>
              <a:t>=</a:t>
            </a:r>
            <a:endParaRPr lang="zh-CN" altLang="en-US" sz="6000" dirty="0"/>
          </a:p>
        </p:txBody>
      </p:sp>
      <p:sp>
        <p:nvSpPr>
          <p:cNvPr id="7" name="灯片编号占位符 6"/>
          <p:cNvSpPr>
            <a:spLocks noGrp="1"/>
          </p:cNvSpPr>
          <p:nvPr>
            <p:ph type="sldNum" sz="quarter" idx="12"/>
          </p:nvPr>
        </p:nvSpPr>
        <p:spPr/>
        <p:txBody>
          <a:bodyPr/>
          <a:lstStyle/>
          <a:p>
            <a:fld id="{DEF45A9B-CC1E-4855-B6DC-A664E24E07E0}" type="slidenum">
              <a:rPr lang="zh-CN" altLang="en-US" smtClean="0"/>
              <a:t>3</a:t>
            </a:fld>
            <a:endParaRPr lang="zh-CN" altLang="en-US"/>
          </a:p>
        </p:txBody>
      </p:sp>
    </p:spTree>
    <p:extLst>
      <p:ext uri="{BB962C8B-B14F-4D97-AF65-F5344CB8AC3E}">
        <p14:creationId xmlns:p14="http://schemas.microsoft.com/office/powerpoint/2010/main" val="287300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Systematics (Nuisance parameters)</a:t>
            </a:r>
            <a:endParaRPr lang="zh-CN" altLang="en-US" dirty="0"/>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542" y="1605775"/>
            <a:ext cx="8139390" cy="4979291"/>
          </a:xfrm>
          <a:prstGeom prst="rect">
            <a:avLst/>
          </a:prstGeom>
        </p:spPr>
      </p:pic>
      <p:sp>
        <p:nvSpPr>
          <p:cNvPr id="6" name="灯片编号占位符 5"/>
          <p:cNvSpPr>
            <a:spLocks noGrp="1"/>
          </p:cNvSpPr>
          <p:nvPr>
            <p:ph type="sldNum" sz="quarter" idx="12"/>
          </p:nvPr>
        </p:nvSpPr>
        <p:spPr/>
        <p:txBody>
          <a:bodyPr/>
          <a:lstStyle/>
          <a:p>
            <a:fld id="{DEF45A9B-CC1E-4855-B6DC-A664E24E07E0}" type="slidenum">
              <a:rPr lang="zh-CN" altLang="en-US" smtClean="0"/>
              <a:t>4</a:t>
            </a:fld>
            <a:endParaRPr lang="zh-CN" altLang="en-US"/>
          </a:p>
        </p:txBody>
      </p:sp>
    </p:spTree>
    <p:extLst>
      <p:ext uri="{BB962C8B-B14F-4D97-AF65-F5344CB8AC3E}">
        <p14:creationId xmlns:p14="http://schemas.microsoft.com/office/powerpoint/2010/main" val="2163232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Mass distributions </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481" y="1841666"/>
            <a:ext cx="5002975" cy="5016334"/>
          </a:xfr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740" y="1828058"/>
            <a:ext cx="5479175" cy="5029942"/>
          </a:xfrm>
          <a:prstGeom prst="rect">
            <a:avLst/>
          </a:prstGeom>
        </p:spPr>
      </p:pic>
      <p:sp>
        <p:nvSpPr>
          <p:cNvPr id="6" name="灯片编号占位符 5"/>
          <p:cNvSpPr>
            <a:spLocks noGrp="1"/>
          </p:cNvSpPr>
          <p:nvPr>
            <p:ph type="sldNum" sz="quarter" idx="12"/>
          </p:nvPr>
        </p:nvSpPr>
        <p:spPr/>
        <p:txBody>
          <a:bodyPr/>
          <a:lstStyle/>
          <a:p>
            <a:fld id="{DEF45A9B-CC1E-4855-B6DC-A664E24E07E0}" type="slidenum">
              <a:rPr lang="zh-CN" altLang="en-US" smtClean="0"/>
              <a:t>5</a:t>
            </a:fld>
            <a:endParaRPr lang="zh-CN" altLang="en-US"/>
          </a:p>
        </p:txBody>
      </p:sp>
    </p:spTree>
    <p:extLst>
      <p:ext uri="{BB962C8B-B14F-4D97-AF65-F5344CB8AC3E}">
        <p14:creationId xmlns:p14="http://schemas.microsoft.com/office/powerpoint/2010/main" val="361328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Higgs mass</a:t>
            </a:r>
            <a:endParaRPr lang="zh-CN" altLang="en-US"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9782" y="2192840"/>
            <a:ext cx="4729067" cy="3538887"/>
          </a:xfr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18" y="2397512"/>
            <a:ext cx="6833664" cy="3334215"/>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6</a:t>
            </a:fld>
            <a:endParaRPr lang="zh-CN" altLang="en-US"/>
          </a:p>
        </p:txBody>
      </p:sp>
    </p:spTree>
    <p:extLst>
      <p:ext uri="{BB962C8B-B14F-4D97-AF65-F5344CB8AC3E}">
        <p14:creationId xmlns:p14="http://schemas.microsoft.com/office/powerpoint/2010/main" val="346125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Mass and signal strength</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583" y="1465572"/>
            <a:ext cx="6849431" cy="5163271"/>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7</a:t>
            </a:fld>
            <a:endParaRPr lang="zh-CN" altLang="en-US"/>
          </a:p>
        </p:txBody>
      </p:sp>
    </p:spTree>
    <p:extLst>
      <p:ext uri="{BB962C8B-B14F-4D97-AF65-F5344CB8AC3E}">
        <p14:creationId xmlns:p14="http://schemas.microsoft.com/office/powerpoint/2010/main" val="211138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Signal strength ( fixed </a:t>
            </a:r>
            <a:r>
              <a:rPr lang="en-US" altLang="zh-CN" dirty="0" err="1" smtClean="0"/>
              <a:t>mH</a:t>
            </a:r>
            <a:r>
              <a:rPr lang="en-US" altLang="zh-CN" dirty="0" smtClean="0"/>
              <a:t>=125.09 GeV)</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0" y="1411704"/>
            <a:ext cx="4946920" cy="5292754"/>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411704"/>
            <a:ext cx="5400095" cy="5292754"/>
          </a:xfrm>
          <a:prstGeom prst="rect">
            <a:avLst/>
          </a:prstGeom>
        </p:spPr>
      </p:pic>
      <p:sp>
        <p:nvSpPr>
          <p:cNvPr id="3" name="灯片编号占位符 2"/>
          <p:cNvSpPr>
            <a:spLocks noGrp="1"/>
          </p:cNvSpPr>
          <p:nvPr>
            <p:ph type="sldNum" sz="quarter" idx="12"/>
          </p:nvPr>
        </p:nvSpPr>
        <p:spPr/>
        <p:txBody>
          <a:bodyPr/>
          <a:lstStyle/>
          <a:p>
            <a:fld id="{DEF45A9B-CC1E-4855-B6DC-A664E24E07E0}" type="slidenum">
              <a:rPr lang="zh-CN" altLang="en-US" smtClean="0"/>
              <a:t>8</a:t>
            </a:fld>
            <a:endParaRPr lang="zh-CN" altLang="en-US"/>
          </a:p>
        </p:txBody>
      </p:sp>
    </p:spTree>
    <p:extLst>
      <p:ext uri="{BB962C8B-B14F-4D97-AF65-F5344CB8AC3E}">
        <p14:creationId xmlns:p14="http://schemas.microsoft.com/office/powerpoint/2010/main" val="285518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Fiducial cross sections </a:t>
            </a:r>
            <a:endParaRPr lang="zh-CN" altLang="en-US" dirty="0"/>
          </a:p>
        </p:txBody>
      </p:sp>
      <p:sp>
        <p:nvSpPr>
          <p:cNvPr id="3" name="内容占位符 2"/>
          <p:cNvSpPr>
            <a:spLocks noGrp="1"/>
          </p:cNvSpPr>
          <p:nvPr>
            <p:ph idx="1"/>
          </p:nvPr>
        </p:nvSpPr>
        <p:spPr/>
        <p:txBody>
          <a:bodyPr/>
          <a:lstStyle/>
          <a:p>
            <a:r>
              <a:rPr lang="en-US" altLang="zh-CN" dirty="0" smtClean="0"/>
              <a:t>Baseline kinematics: |</a:t>
            </a:r>
            <a:r>
              <a:rPr lang="el-GR" altLang="zh-CN" dirty="0" smtClean="0"/>
              <a:t>η</a:t>
            </a:r>
            <a:r>
              <a:rPr lang="en-US" altLang="zh-CN" dirty="0" smtClean="0"/>
              <a:t>|&lt;2.37, </a:t>
            </a:r>
            <a:r>
              <a:rPr lang="en-US" altLang="zh-CN" dirty="0"/>
              <a:t>p</a:t>
            </a:r>
            <a:r>
              <a:rPr lang="en-US" altLang="zh-CN" baseline="-25000" dirty="0" smtClean="0"/>
              <a:t>T1</a:t>
            </a:r>
            <a:r>
              <a:rPr lang="en-US" altLang="zh-CN" dirty="0" smtClean="0"/>
              <a:t>/M</a:t>
            </a:r>
            <a:r>
              <a:rPr lang="en-US" altLang="zh-CN" baseline="-25000" dirty="0" smtClean="0">
                <a:sym typeface="Symbol" panose="05050102010706020507" pitchFamily="18" charset="2"/>
              </a:rPr>
              <a:t></a:t>
            </a:r>
            <a:r>
              <a:rPr lang="en-US" altLang="zh-CN" baseline="-25000" dirty="0" smtClean="0"/>
              <a:t> </a:t>
            </a:r>
            <a:r>
              <a:rPr lang="en-US" altLang="zh-CN" dirty="0" smtClean="0"/>
              <a:t>&gt; 0.35, p</a:t>
            </a:r>
            <a:r>
              <a:rPr lang="en-US" altLang="zh-CN" baseline="-25000" dirty="0" smtClean="0"/>
              <a:t>T2</a:t>
            </a:r>
            <a:r>
              <a:rPr lang="en-US" altLang="zh-CN" dirty="0" smtClean="0"/>
              <a:t>/M</a:t>
            </a:r>
            <a:r>
              <a:rPr lang="en-US" altLang="zh-CN" baseline="-25000" dirty="0" smtClean="0">
                <a:sym typeface="Symbol" panose="05050102010706020507" pitchFamily="18" charset="2"/>
              </a:rPr>
              <a:t></a:t>
            </a:r>
            <a:r>
              <a:rPr lang="en-US" altLang="zh-CN" dirty="0" smtClean="0"/>
              <a:t> &gt; 0.25</a:t>
            </a:r>
          </a:p>
          <a:p>
            <a:pPr marL="0" indent="0">
              <a:buNone/>
            </a:pPr>
            <a:r>
              <a:rPr lang="en-US" altLang="zh-CN" dirty="0"/>
              <a:t>	</a:t>
            </a:r>
            <a:r>
              <a:rPr lang="el-GR" altLang="zh-CN" dirty="0" smtClean="0"/>
              <a:t>σ</a:t>
            </a:r>
            <a:r>
              <a:rPr lang="en-US" altLang="zh-CN" dirty="0" smtClean="0"/>
              <a:t> = 43.2±9.4(stat)</a:t>
            </a:r>
            <a:r>
              <a:rPr lang="en-US" altLang="zh-CN" baseline="30000" dirty="0" smtClean="0"/>
              <a:t>+3.2</a:t>
            </a:r>
            <a:r>
              <a:rPr lang="en-US" altLang="zh-CN" baseline="-25000" dirty="0" smtClean="0"/>
              <a:t>-2.9</a:t>
            </a:r>
            <a:r>
              <a:rPr lang="en-US" altLang="zh-CN" dirty="0" smtClean="0"/>
              <a:t>(</a:t>
            </a:r>
            <a:r>
              <a:rPr lang="en-US" altLang="zh-CN" dirty="0" err="1" smtClean="0"/>
              <a:t>syst</a:t>
            </a:r>
            <a:r>
              <a:rPr lang="en-US" altLang="zh-CN" dirty="0" smtClean="0"/>
              <a:t>) ±1.2(</a:t>
            </a:r>
            <a:r>
              <a:rPr lang="en-US" altLang="zh-CN" dirty="0" err="1" smtClean="0"/>
              <a:t>lumi</a:t>
            </a:r>
            <a:r>
              <a:rPr lang="en-US" altLang="zh-CN" dirty="0" smtClean="0"/>
              <a:t>) fb </a:t>
            </a:r>
          </a:p>
          <a:p>
            <a:pPr marL="0" indent="0">
              <a:buNone/>
            </a:pPr>
            <a:r>
              <a:rPr lang="en-US" altLang="zh-CN" dirty="0"/>
              <a:t> </a:t>
            </a:r>
            <a:r>
              <a:rPr lang="en-US" altLang="zh-CN" dirty="0" smtClean="0"/>
              <a:t>          theory: 30.5±3.3(fb) </a:t>
            </a:r>
          </a:p>
          <a:p>
            <a:r>
              <a:rPr lang="en-US" altLang="zh-CN" dirty="0" smtClean="0"/>
              <a:t>&gt;=1, 2, 3 jets (Jet </a:t>
            </a:r>
            <a:r>
              <a:rPr lang="en-US" altLang="zh-CN" dirty="0" err="1" smtClean="0"/>
              <a:t>p</a:t>
            </a:r>
            <a:r>
              <a:rPr lang="en-US" altLang="zh-CN" baseline="-25000" dirty="0" err="1" smtClean="0"/>
              <a:t>T</a:t>
            </a:r>
            <a:r>
              <a:rPr lang="en-US" altLang="zh-CN" dirty="0" smtClean="0"/>
              <a:t>&gt;30 GeV |</a:t>
            </a:r>
            <a:r>
              <a:rPr lang="el-GR" altLang="zh-CN" dirty="0" smtClean="0"/>
              <a:t>η</a:t>
            </a:r>
            <a:r>
              <a:rPr lang="en-US" altLang="zh-CN" dirty="0" smtClean="0"/>
              <a:t>|&lt;4.4)</a:t>
            </a:r>
          </a:p>
          <a:p>
            <a:r>
              <a:rPr lang="en-US" altLang="zh-CN" dirty="0" smtClean="0"/>
              <a:t>+ 1 lepton (</a:t>
            </a:r>
            <a:r>
              <a:rPr lang="en-US" altLang="zh-CN" dirty="0" err="1" smtClean="0"/>
              <a:t>p</a:t>
            </a:r>
            <a:r>
              <a:rPr lang="en-US" altLang="zh-CN" baseline="-25000" dirty="0" err="1" smtClean="0"/>
              <a:t>T</a:t>
            </a:r>
            <a:r>
              <a:rPr lang="en-US" altLang="zh-CN" dirty="0" smtClean="0"/>
              <a:t> &gt; 15 GeV, |</a:t>
            </a:r>
            <a:r>
              <a:rPr lang="el-GR" altLang="zh-CN" dirty="0" smtClean="0"/>
              <a:t>η</a:t>
            </a:r>
            <a:r>
              <a:rPr lang="en-US" altLang="zh-CN" dirty="0" smtClean="0"/>
              <a:t>|&lt;2.47)</a:t>
            </a:r>
          </a:p>
          <a:p>
            <a:r>
              <a:rPr lang="en-US" altLang="zh-CN" dirty="0" smtClean="0"/>
              <a:t>MET &gt; 80  GeV </a:t>
            </a:r>
          </a:p>
          <a:p>
            <a:r>
              <a:rPr lang="en-US" altLang="zh-CN" dirty="0" smtClean="0"/>
              <a:t>VBF : </a:t>
            </a:r>
            <a:r>
              <a:rPr lang="en-US" altLang="zh-CN" dirty="0" err="1" smtClean="0"/>
              <a:t>M</a:t>
            </a:r>
            <a:r>
              <a:rPr lang="en-US" altLang="zh-CN" baseline="-25000" dirty="0" err="1" smtClean="0"/>
              <a:t>jj</a:t>
            </a:r>
            <a:r>
              <a:rPr lang="en-US" altLang="zh-CN" dirty="0" smtClean="0"/>
              <a:t> &gt; 400 GeV, |</a:t>
            </a:r>
            <a:r>
              <a:rPr lang="el-GR" altLang="zh-CN" dirty="0" smtClean="0"/>
              <a:t>Δ</a:t>
            </a:r>
            <a:r>
              <a:rPr lang="en-US" altLang="zh-CN" dirty="0" err="1" smtClean="0"/>
              <a:t>y</a:t>
            </a:r>
            <a:r>
              <a:rPr lang="en-US" altLang="zh-CN" baseline="-25000" dirty="0" err="1" smtClean="0"/>
              <a:t>jj</a:t>
            </a:r>
            <a:r>
              <a:rPr lang="en-US" altLang="zh-CN" dirty="0" smtClean="0"/>
              <a:t>|&gt;2.8 |</a:t>
            </a:r>
            <a:r>
              <a:rPr lang="el-GR" altLang="zh-CN" dirty="0" smtClean="0"/>
              <a:t>Δφ</a:t>
            </a:r>
            <a:r>
              <a:rPr lang="en-US" altLang="zh-CN" dirty="0" smtClean="0"/>
              <a:t>(</a:t>
            </a:r>
            <a:r>
              <a:rPr lang="en-US" altLang="zh-CN" dirty="0">
                <a:sym typeface="Symbol" panose="05050102010706020507" pitchFamily="18" charset="2"/>
              </a:rPr>
              <a:t></a:t>
            </a:r>
            <a:r>
              <a:rPr lang="en-US" altLang="zh-CN" dirty="0" smtClean="0"/>
              <a:t>,</a:t>
            </a:r>
            <a:r>
              <a:rPr lang="en-US" altLang="zh-CN" dirty="0" err="1" smtClean="0"/>
              <a:t>jj</a:t>
            </a:r>
            <a:r>
              <a:rPr lang="en-US" altLang="zh-CN" dirty="0" smtClean="0"/>
              <a:t>)|&gt;2.6 </a:t>
            </a:r>
            <a:endParaRPr lang="zh-CN" altLang="en-US" dirty="0"/>
          </a:p>
        </p:txBody>
      </p:sp>
      <p:sp>
        <p:nvSpPr>
          <p:cNvPr id="4" name="灯片编号占位符 3"/>
          <p:cNvSpPr>
            <a:spLocks noGrp="1"/>
          </p:cNvSpPr>
          <p:nvPr>
            <p:ph type="sldNum" sz="quarter" idx="12"/>
          </p:nvPr>
        </p:nvSpPr>
        <p:spPr/>
        <p:txBody>
          <a:bodyPr/>
          <a:lstStyle/>
          <a:p>
            <a:fld id="{DEF45A9B-CC1E-4855-B6DC-A664E24E07E0}" type="slidenum">
              <a:rPr lang="zh-CN" altLang="en-US" smtClean="0"/>
              <a:t>9</a:t>
            </a:fld>
            <a:endParaRPr lang="zh-CN" altLang="en-US"/>
          </a:p>
        </p:txBody>
      </p:sp>
    </p:spTree>
    <p:extLst>
      <p:ext uri="{BB962C8B-B14F-4D97-AF65-F5344CB8AC3E}">
        <p14:creationId xmlns:p14="http://schemas.microsoft.com/office/powerpoint/2010/main" val="239954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995</Words>
  <Application>Microsoft Office PowerPoint</Application>
  <PresentationFormat>宽屏</PresentationFormat>
  <Paragraphs>102</Paragraphs>
  <Slides>21</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Arial</vt:lpstr>
      <vt:lpstr>Calibri</vt:lpstr>
      <vt:lpstr>Calibri Light</vt:lpstr>
      <vt:lpstr>Symbol</vt:lpstr>
      <vt:lpstr>Office 主题</vt:lpstr>
      <vt:lpstr>Studies of Higgs to  decay and search for Higgs to Z decay at ATLAS </vt:lpstr>
      <vt:lpstr>Outline </vt:lpstr>
      <vt:lpstr>Higgs mass measurement </vt:lpstr>
      <vt:lpstr>Systematics (Nuisance parameters)</vt:lpstr>
      <vt:lpstr>Mass distributions </vt:lpstr>
      <vt:lpstr>Higgs mass</vt:lpstr>
      <vt:lpstr>Mass and signal strength</vt:lpstr>
      <vt:lpstr>Signal strength ( fixed mH=125.09 GeV)</vt:lpstr>
      <vt:lpstr>Fiducial cross sections </vt:lpstr>
      <vt:lpstr>Event yields</vt:lpstr>
      <vt:lpstr>Comparison with theory </vt:lpstr>
      <vt:lpstr>Jet pT distributions </vt:lpstr>
      <vt:lpstr>Distributions of the di-photon system </vt:lpstr>
      <vt:lpstr>Higgs couplings beyond the SM (eg: SILH)</vt:lpstr>
      <vt:lpstr>Chi2-test for the model parameters </vt:lpstr>
      <vt:lpstr>Constraints</vt:lpstr>
      <vt:lpstr>Search for Z decay mode (BF = 1.6x10-3 in SM)</vt:lpstr>
      <vt:lpstr>Conclusions </vt:lpstr>
      <vt:lpstr>BACKUP 1: Higgs production</vt:lpstr>
      <vt:lpstr>BACKUP 2: Higgs decay</vt:lpstr>
      <vt:lpstr>BACKUP 3: Higgs cross sections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of Higgs to gg decay and search for Higgs to Zr decay at ATLAS</dc:title>
  <dc:creator>YL</dc:creator>
  <cp:lastModifiedBy>YL</cp:lastModifiedBy>
  <cp:revision>177</cp:revision>
  <dcterms:created xsi:type="dcterms:W3CDTF">2015-12-12T00:07:12Z</dcterms:created>
  <dcterms:modified xsi:type="dcterms:W3CDTF">2015-12-18T13:31:46Z</dcterms:modified>
</cp:coreProperties>
</file>